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handoutMasters/handoutMaster1.xml" ContentType="application/vnd.openxmlformats-officedocument.presentationml.handoutMaster+xml"/>
  <Override PartName="/ppt/media/image10.svg" ContentType="image/svg+xml"/>
  <Override PartName="/ppt/media/image17.svg" ContentType="image/svg+xml"/>
  <Override PartName="/ppt/media/image9.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4"/>
  </p:notesMasterIdLst>
  <p:handoutMasterIdLst>
    <p:handoutMasterId r:id="rId24"/>
  </p:handoutMasterIdLst>
  <p:sldIdLst>
    <p:sldId id="256" r:id="rId3"/>
    <p:sldId id="261" r:id="rId5"/>
    <p:sldId id="279" r:id="rId6"/>
    <p:sldId id="280" r:id="rId7"/>
    <p:sldId id="282" r:id="rId8"/>
    <p:sldId id="294" r:id="rId9"/>
    <p:sldId id="286" r:id="rId10"/>
    <p:sldId id="283" r:id="rId11"/>
    <p:sldId id="284" r:id="rId12"/>
    <p:sldId id="289" r:id="rId13"/>
    <p:sldId id="291" r:id="rId14"/>
    <p:sldId id="293" r:id="rId15"/>
    <p:sldId id="292" r:id="rId16"/>
    <p:sldId id="296" r:id="rId17"/>
    <p:sldId id="297" r:id="rId18"/>
    <p:sldId id="298" r:id="rId19"/>
    <p:sldId id="299" r:id="rId20"/>
    <p:sldId id="300" r:id="rId21"/>
    <p:sldId id="301" r:id="rId22"/>
    <p:sldId id="302" r:id="rId23"/>
  </p:sldIdLst>
  <p:sldSz cx="12192000" cy="6858000"/>
  <p:notesSz cx="6858000" cy="9144000"/>
  <p:embeddedFontLst>
    <p:embeddedFont>
      <p:font typeface="Calibri" panose="020F0502020204030204" charset="0"/>
      <p:regular r:id="rId29"/>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8"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ipeng pan" initials="xp" lastIdx="1" clrIdx="0"/>
  <p:cmAuthor id="2" name="安 娅君" initials="安"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2996D9"/>
    <a:srgbClr val="054188"/>
    <a:srgbClr val="D4EAF3"/>
    <a:srgbClr val="26476A"/>
    <a:srgbClr val="36465F"/>
    <a:srgbClr val="1E355F"/>
    <a:srgbClr val="424D6D"/>
    <a:srgbClr val="756379"/>
    <a:srgbClr val="4270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88"/>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font" Target="fonts/font1.fntdata"/><Relationship Id="rId28" Type="http://schemas.openxmlformats.org/officeDocument/2006/relationships/commentAuthors" Target="commentAuthors.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handoutMaster" Target="handoutMasters/handoutMaster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dirty="0">
                <a:latin typeface="宋体" pitchFamily="2" charset="-122"/>
                <a:ea typeface="宋体" pitchFamily="2" charset="-122"/>
                <a:cs typeface="微软雅黑" panose="020B0503020204020204" charset="-122"/>
                <a:sym typeface="+mn-ea"/>
              </a:rPr>
              <a:t>Hello everyone, my name is </a:t>
            </a:r>
            <a:r>
              <a:rPr lang="en-US" altLang="zh-CN" dirty="0">
                <a:latin typeface="宋体" pitchFamily="2" charset="-122"/>
                <a:ea typeface="宋体" pitchFamily="2" charset="-122"/>
                <a:cs typeface="微软雅黑" panose="020B0503020204020204" charset="-122"/>
                <a:sym typeface="+mn-ea"/>
              </a:rPr>
              <a:t>Yike Tan</a:t>
            </a:r>
            <a:r>
              <a:rPr lang="zh-CN" altLang="en-US" dirty="0">
                <a:latin typeface="宋体" pitchFamily="2" charset="-122"/>
                <a:ea typeface="宋体" pitchFamily="2" charset="-122"/>
                <a:cs typeface="微软雅黑" panose="020B0503020204020204" charset="-122"/>
                <a:sym typeface="+mn-ea"/>
              </a:rPr>
              <a:t>, and I am from the </a:t>
            </a:r>
            <a:r>
              <a:rPr lang="en-US" altLang="zh-CN" dirty="0">
                <a:latin typeface="宋体" pitchFamily="2" charset="-122"/>
                <a:ea typeface="宋体" pitchFamily="2" charset="-122"/>
                <a:cs typeface="微软雅黑" panose="020B0503020204020204" charset="-122"/>
                <a:sym typeface="+mn-ea"/>
              </a:rPr>
              <a:t>University of International Business and Economics</a:t>
            </a:r>
            <a:r>
              <a:rPr lang="zh-CN" altLang="en-US" dirty="0">
                <a:latin typeface="宋体" pitchFamily="2" charset="-122"/>
                <a:ea typeface="宋体" pitchFamily="2" charset="-122"/>
                <a:cs typeface="微软雅黑" panose="020B0503020204020204" charset="-122"/>
                <a:sym typeface="+mn-ea"/>
              </a:rPr>
              <a:t>. It is my great honor to present our paper titled "</a:t>
            </a:r>
            <a:r>
              <a:rPr lang="en-US" altLang="zh-CN" b="1">
                <a:solidFill>
                  <a:schemeClr val="bg1"/>
                </a:solidFill>
                <a:latin typeface="Times New Roman" panose="02020503050405090304" pitchFamily="18" charset="0"/>
                <a:cs typeface="Times New Roman" panose="02020503050405090304" pitchFamily="18" charset="0"/>
                <a:sym typeface="+mn-ea"/>
              </a:rPr>
              <a:t>KEEP KNOWLEDGE IN PERCEPTION: ZERO-SHOT IMAGE AESTHETIC ASSESSMENT</a:t>
            </a:r>
            <a:r>
              <a:rPr lang="zh-CN" altLang="en-US" dirty="0">
                <a:latin typeface="宋体" pitchFamily="2" charset="-122"/>
                <a:ea typeface="宋体" pitchFamily="2" charset="-122"/>
                <a:cs typeface="微软雅黑" panose="020B0503020204020204" charset="-122"/>
                <a:sym typeface="+mn-ea"/>
              </a:rPr>
              <a:t>."</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sym typeface="+mn-ea"/>
              </a:rPr>
              <a:t>In this talk, I will introduce our work from several perspectives:</a:t>
            </a:r>
            <a:endParaRPr lang="zh-CN" altLang="en-US"/>
          </a:p>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r>
              <a:rPr lang="en-US" altLang="zh-CN" b="1" i="1" dirty="0">
                <a:latin typeface="Times New Roman" panose="02020503050405090304" pitchFamily="18" charset="0"/>
                <a:cs typeface="Times New Roman" panose="02020503050405090304" pitchFamily="18" charset="0"/>
                <a:sym typeface="+mn-ea"/>
              </a:rPr>
              <a:t>AVA dataset training split serves as a foundational support for our MMA dataset.</a:t>
            </a:r>
            <a:endParaRPr lang="zh-CN" altLang="en-US" b="1" i="1" dirty="0">
              <a:latin typeface="Times New Roman" panose="02020503050405090304" pitchFamily="18" charset="0"/>
              <a:cs typeface="Times New Roman" panose="02020503050405090304" pitchFamily="18" charset="0"/>
            </a:endParaRPr>
          </a:p>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dirty="0">
                <a:solidFill>
                  <a:srgbClr val="07133E"/>
                </a:solidFill>
                <a:effectLst/>
                <a:latin typeface="-apple-system"/>
                <a:sym typeface="+mn-ea"/>
              </a:rPr>
              <a:t>We contend that our comparative analysis is quite thorough, as it encompasses metrics for both the image aesthetics regression task and the binary classification. Within the binary classification metrics, we have specifically compared AUC. While there remains a substantial gap between our method and supervised learning approaches, our method closely aligns with supervised methods in binary classification and surpasses the CLIP-IQA, which was designed specifically for this purpose. As such, our method proves to be practical for the elimination of low-quality images. In comparison with zero-shot learning methods, our approach outperforms many contenders. However, there is a significant disparity between our method and VILA. We attribute this to two potential factors: firstly, the extensive scale of the pre-training dataset utilized by VILA is larger than ours, it used LAION-5B subset and AVA-Captions. Secondly, VILA adopted the </a:t>
            </a:r>
            <a:r>
              <a:rPr lang="en-US" altLang="zh-CN" dirty="0" err="1">
                <a:solidFill>
                  <a:srgbClr val="07133E"/>
                </a:solidFill>
                <a:effectLst/>
                <a:latin typeface="-apple-system"/>
                <a:sym typeface="+mn-ea"/>
              </a:rPr>
              <a:t>CoCa</a:t>
            </a:r>
            <a:r>
              <a:rPr lang="en-US" altLang="zh-CN" dirty="0">
                <a:solidFill>
                  <a:srgbClr val="07133E"/>
                </a:solidFill>
                <a:effectLst/>
                <a:latin typeface="-apple-system"/>
                <a:sym typeface="+mn-ea"/>
              </a:rPr>
              <a:t> method, which incorporates a generative module and facilitates enhanced multimodal understanding. In contrast, our method only uses pre-trained CLIP.</a:t>
            </a:r>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dirty="0">
                <a:solidFill>
                  <a:srgbClr val="07133E"/>
                </a:solidFill>
                <a:effectLst/>
                <a:latin typeface="-apple-system"/>
                <a:sym typeface="+mn-ea"/>
              </a:rPr>
              <a:t>In fact, there is another crucial distinction between our method and that of VILA: our approach allows for the acquisition of separate scores for each attribute of an image before aggregating them into an overall score. Please refer to Figure (a).</a:t>
            </a:r>
            <a:r>
              <a:rPr lang="en-US" altLang="zh-CN" dirty="0">
                <a:sym typeface="+mn-ea"/>
              </a:rPr>
              <a:t> The two images' content, lighting, and composition were highly similar. Our model gives predictions identical to the ground-truth scores and has hugely consistent attention to attributes. Then, please refer to figure (b),  Our model gives the same score for the two images. However, it focuses on General Impression and Depth of Field in Image A, while focusing on the Composition and Depth of Field in Image B.</a:t>
            </a:r>
            <a:endParaRPr lang="en-US" altLang="zh-CN" dirty="0"/>
          </a:p>
          <a:p>
            <a:r>
              <a:rPr lang="en-US" altLang="zh-CN" dirty="0">
                <a:solidFill>
                  <a:srgbClr val="07133E"/>
                </a:solidFill>
                <a:effectLst/>
                <a:latin typeface="-apple-system"/>
                <a:sym typeface="+mn-ea"/>
              </a:rPr>
              <a:t>Given that image aesthetic quality assessment is a highly abstract task, interpretability in image aesthetics evaluation has always been considered a hot topic. Our method offers a new perspective for the task of interpretable image aesthetic quality assessment.</a:t>
            </a:r>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sym typeface="+mn-ea"/>
              </a:rPr>
              <a:t>In this talk, I will introduce our work from several perspectives:</a:t>
            </a:r>
            <a:endParaRPr lang="zh-CN" altLang="en-US"/>
          </a:p>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sym typeface="+mn-ea"/>
              </a:rPr>
              <a:t>Let’s begin by the task definition, what is image aesthetic assessment? IAA task aims to quantify the human perceived aesthetics of a given image. </a:t>
            </a:r>
            <a:endParaRPr lang="en-US" altLang="zh-CN"/>
          </a:p>
          <a:p>
            <a:r>
              <a:rPr lang="en-US" altLang="zh-CN">
                <a:sym typeface="+mn-ea"/>
              </a:rPr>
              <a:t>And IAA has many applications, such as image recommendation, enhancement, retrieval, and generation (like in the stable video diffusion, we need to filter the training clips using IAA methods).</a:t>
            </a:r>
            <a:endParaRPr lang="en-US" altLang="zh-CN">
              <a:sym typeface="+mn-ea"/>
            </a:endParaRPr>
          </a:p>
          <a:p>
            <a:endParaRPr lang="en-US" altLang="zh-CN">
              <a:sym typeface="+mn-ea"/>
            </a:endParaRPr>
          </a:p>
          <a:p>
            <a:r>
              <a:rPr lang="en-US" altLang="zh-CN"/>
              <a:t>And there are some challenges, like the high-dimensional image features and the subjective nature of user behavior.</a:t>
            </a:r>
            <a:endParaRPr lang="en-US" altLang="zh-CN"/>
          </a:p>
          <a:p>
            <a:endParaRPr lang="en-US" altLang="zh-CN"/>
          </a:p>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latin typeface="Times New Roman" panose="02020503050405090304" pitchFamily="18" charset="0"/>
                <a:cs typeface="Times New Roman" panose="02020503050405090304" pitchFamily="18" charset="0"/>
                <a:sym typeface="+mn-ea"/>
              </a:rPr>
              <a:t>Existing IAA methods primarily rely on human-labeled rating scores. Although these supervised methods have achieved significant performance, (For instance, VGG network [5] has achieved 91.93% [6] accuracy on the CUHKPQ dataset [7]) they are hindered by some limitations:</a:t>
            </a:r>
            <a:endParaRPr lang="en-US" altLang="zh-CN">
              <a:latin typeface="Times New Roman" panose="02020503050405090304" pitchFamily="18" charset="0"/>
              <a:cs typeface="Times New Roman" panose="02020503050405090304" pitchFamily="18" charset="0"/>
              <a:sym typeface="+mn-ea"/>
            </a:endParaRPr>
          </a:p>
          <a:p>
            <a:r>
              <a:rPr lang="en-US" altLang="zh-CN">
                <a:latin typeface="Times New Roman" panose="02020503050405090304" pitchFamily="18" charset="0"/>
                <a:cs typeface="Times New Roman" panose="02020503050405090304" pitchFamily="18" charset="0"/>
              </a:rPr>
              <a:t>* Firstly, they lacked generalization ability as they depended on the fit of specific data, while generalization ability is crucial for a practical method. The pattern of correlations between image features and aesthetic scores is rather heterogeneous across different datasets.</a:t>
            </a:r>
            <a:endParaRPr lang="en-US" altLang="zh-CN">
              <a:latin typeface="Times New Roman" panose="02020503050405090304" pitchFamily="18" charset="0"/>
              <a:cs typeface="Times New Roman" panose="02020503050405090304" pitchFamily="18" charset="0"/>
            </a:endParaRPr>
          </a:p>
          <a:p>
            <a:r>
              <a:rPr lang="en-US" altLang="zh-CN">
                <a:latin typeface="Times New Roman" panose="02020503050405090304" pitchFamily="18" charset="0"/>
                <a:cs typeface="Times New Roman" panose="02020503050405090304" pitchFamily="18" charset="0"/>
              </a:rPr>
              <a:t>* Secondly, the annotated single score in current databases proved insufficient to meet the evolving needs. </a:t>
            </a:r>
            <a:endParaRPr lang="en-US" altLang="zh-CN">
              <a:latin typeface="Times New Roman" panose="02020503050405090304" pitchFamily="18" charset="0"/>
              <a:cs typeface="Times New Roman" panose="02020503050405090304" pitchFamily="18" charset="0"/>
            </a:endParaRPr>
          </a:p>
          <a:p>
            <a:endParaRPr lang="en-US" altLang="zh-CN">
              <a:latin typeface="Times New Roman" panose="02020503050405090304" pitchFamily="18" charset="0"/>
              <a:cs typeface="Times New Roman" panose="02020503050405090304" pitchFamily="18" charset="0"/>
            </a:endParaRPr>
          </a:p>
          <a:p>
            <a:r>
              <a:rPr lang="en-US" altLang="zh-CN">
                <a:latin typeface="Times New Roman" panose="02020503050405090304" pitchFamily="18" charset="0"/>
                <a:cs typeface="Times New Roman" panose="02020503050405090304" pitchFamily="18" charset="0"/>
              </a:rPr>
              <a:t>These limitations drove the demand for zero-shot image aesthetic assessment, which </a:t>
            </a:r>
            <a:r>
              <a:rPr lang="en-US" altLang="zh-CN">
                <a:latin typeface="Times New Roman" panose="02020503050405090304" pitchFamily="18" charset="0"/>
                <a:cs typeface="Times New Roman" panose="02020503050405090304" pitchFamily="18" charset="0"/>
              </a:rPr>
              <a:t>means, no ground-truth score is needed for training.</a:t>
            </a:r>
            <a:endParaRPr lang="en-US" altLang="zh-CN">
              <a:latin typeface="Times New Roman" panose="02020503050405090304" pitchFamily="18" charset="0"/>
              <a:cs typeface="Times New Roman" panose="02020503050405090304" pitchFamily="18" charset="0"/>
            </a:endParaRPr>
          </a:p>
          <a:p>
            <a:r>
              <a:rPr lang="en-US" altLang="zh-CN" b="1" i="1" dirty="0">
                <a:latin typeface="Times New Roman" panose="02020503050405090304" pitchFamily="18" charset="0"/>
                <a:cs typeface="Times New Roman" panose="02020503050405090304" pitchFamily="18" charset="0"/>
                <a:sym typeface="+mn-ea"/>
              </a:rPr>
              <a:t>(Though this may be different from the zero-shot setting in image recognition, it follows a setting in a related vision-language task [1].)</a:t>
            </a:r>
            <a:endParaRPr lang="en-US" altLang="zh-CN" b="1" i="1" dirty="0">
              <a:latin typeface="Times New Roman" panose="02020503050405090304" pitchFamily="18" charset="0"/>
              <a:cs typeface="Times New Roman" panose="02020503050405090304" pitchFamily="18" charset="0"/>
            </a:endParaRPr>
          </a:p>
          <a:p>
            <a:endParaRPr lang="en-US" altLang="zh-CN">
              <a:latin typeface="Times New Roman" panose="02020503050405090304" pitchFamily="18" charset="0"/>
              <a:cs typeface="Times New Roman" panose="02020503050405090304" pitchFamily="18" charset="0"/>
            </a:endParaRPr>
          </a:p>
          <a:p>
            <a:r>
              <a:rPr lang="en-US" altLang="zh-CN">
                <a:latin typeface="Times New Roman" panose="02020503050405090304" pitchFamily="18" charset="0"/>
                <a:cs typeface="Times New Roman" panose="02020503050405090304" pitchFamily="18" charset="0"/>
              </a:rPr>
              <a:t>Given dataset, in our setting, the AVA dataset, we don’t use </a:t>
            </a:r>
            <a:r>
              <a:rPr lang="en-US" altLang="zh-CN">
                <a:latin typeface="Times New Roman" panose="02020503050405090304" pitchFamily="18" charset="0"/>
                <a:cs typeface="Times New Roman" panose="02020503050405090304" pitchFamily="18" charset="0"/>
              </a:rPr>
              <a:t>any human scores.</a:t>
            </a:r>
            <a:endParaRPr lang="en-US" altLang="zh-CN">
              <a:latin typeface="Times New Roman" panose="02020503050405090304" pitchFamily="18" charset="0"/>
              <a:cs typeface="Times New Roman" panose="02020503050405090304" pitchFamily="18" charset="0"/>
            </a:endParaRPr>
          </a:p>
          <a:p>
            <a:endParaRPr lang="en-US" altLang="zh-CN">
              <a:latin typeface="Times New Roman" panose="02020503050405090304" pitchFamily="18" charset="0"/>
              <a:cs typeface="Times New Roman" panose="02020503050405090304" pitchFamily="18" charset="0"/>
            </a:endParaRPr>
          </a:p>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latin typeface="Times New Roman" panose="02020503050405090304" pitchFamily="18" charset="0"/>
              <a:cs typeface="Times New Roman" panose="02020503050405090304" pitchFamily="18" charset="0"/>
              <a:sym typeface="+mn-ea"/>
            </a:endParaRPr>
          </a:p>
          <a:p>
            <a:r>
              <a:rPr lang="en-US" altLang="zh-CN">
                <a:latin typeface="Times New Roman" panose="02020503050405090304" pitchFamily="18" charset="0"/>
                <a:cs typeface="Times New Roman" panose="02020503050405090304" pitchFamily="18" charset="0"/>
                <a:sym typeface="+mn-ea"/>
              </a:rPr>
              <a:t>From former works, we learned that Knowledge is crucial in a zero-shot setting. Semantic information is always used as knowledge, such as aesthetic attributes [11]. Some methods designed a multi-task framework by introducing a related task, such as emotion prediction [12]. Others designed network structures for a specific attribute [13]. Except for aesthetic attributes, some methods formulate external knowledge (e.g., object information [14] and image critiques [15]) and internal knowledge (e.g., selfsupervision [16]).</a:t>
            </a:r>
            <a:endParaRPr lang="en-US" altLang="zh-CN">
              <a:latin typeface="Times New Roman" panose="02020503050405090304" pitchFamily="18" charset="0"/>
              <a:cs typeface="Times New Roman" panose="02020503050405090304" pitchFamily="18" charset="0"/>
            </a:endParaRPr>
          </a:p>
          <a:p>
            <a:endParaRPr lang="zh-CN" altLang="en-US"/>
          </a:p>
          <a:p>
            <a:endParaRPr lang="zh-CN" altLang="en-US"/>
          </a:p>
          <a:p>
            <a:r>
              <a:rPr lang="zh-CN" altLang="en-US"/>
              <a:t>Image aesthetic assessment is a subjective task where more semantic information than a score is useful [17, 18]. Consequently, attention shifted towards the finergrained aspects of the aesthetic assessment of images [19, 20]. Thus, assessing different aspects of an image’s aesthetics became increasingly valuable, desiring knowledge introduction. It can offer comprehensive information and enhance the generalization ability of models</a:t>
            </a:r>
            <a:endParaRPr lang="zh-CN" altLang="en-US"/>
          </a:p>
          <a:p>
            <a:endParaRPr lang="zh-CN" altLang="en-US" sz="10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sym typeface="+mn-ea"/>
              </a:rPr>
              <a:t>Knowledge-enhanced Zeroshot Image Aesthetic Assessment (KZIAA) framework</a:t>
            </a:r>
            <a:endParaRPr lang="zh-CN" altLang="en-US">
              <a:sym typeface="+mn-ea"/>
            </a:endParaRPr>
          </a:p>
          <a:p>
            <a:r>
              <a:rPr lang="en-US" altLang="zh-CN">
                <a:latin typeface="Times New Roman" panose="02020503050405090304" pitchFamily="18" charset="0"/>
                <a:cs typeface="Times New Roman" panose="02020503050405090304" pitchFamily="18" charset="0"/>
                <a:sym typeface="+mn-ea"/>
              </a:rPr>
              <a:t>Our research design comprises three components: </a:t>
            </a:r>
            <a:endParaRPr lang="en-US" altLang="zh-CN">
              <a:latin typeface="Times New Roman" panose="02020503050405090304" pitchFamily="18" charset="0"/>
              <a:cs typeface="Times New Roman" panose="02020503050405090304" pitchFamily="18" charset="0"/>
              <a:sym typeface="+mn-ea"/>
            </a:endParaRPr>
          </a:p>
          <a:p>
            <a:r>
              <a:rPr lang="en-US" altLang="zh-CN">
                <a:latin typeface="Times New Roman" panose="02020503050405090304" pitchFamily="18" charset="0"/>
                <a:cs typeface="Times New Roman" panose="02020503050405090304" pitchFamily="18" charset="0"/>
                <a:sym typeface="+mn-ea"/>
              </a:rPr>
              <a:t>(1) External knowledge of aesthetic attributes with continuous prompt, </a:t>
            </a:r>
            <a:endParaRPr lang="en-US" altLang="zh-CN">
              <a:latin typeface="Times New Roman" panose="02020503050405090304" pitchFamily="18" charset="0"/>
              <a:cs typeface="Times New Roman" panose="02020503050405090304" pitchFamily="18" charset="0"/>
              <a:sym typeface="+mn-ea"/>
            </a:endParaRPr>
          </a:p>
          <a:p>
            <a:r>
              <a:rPr lang="en-US" altLang="zh-CN">
                <a:latin typeface="Times New Roman" panose="02020503050405090304" pitchFamily="18" charset="0"/>
                <a:cs typeface="Times New Roman" panose="02020503050405090304" pitchFamily="18" charset="0"/>
                <a:sym typeface="+mn-ea"/>
              </a:rPr>
              <a:t>(2) Internal knowledge of image relation with polarity </a:t>
            </a:r>
            <a:endParaRPr lang="en-US" altLang="zh-CN">
              <a:latin typeface="Times New Roman" panose="02020503050405090304" pitchFamily="18" charset="0"/>
              <a:cs typeface="Times New Roman" panose="02020503050405090304" pitchFamily="18" charset="0"/>
              <a:sym typeface="+mn-ea"/>
            </a:endParaRPr>
          </a:p>
          <a:p>
            <a:r>
              <a:rPr lang="en-US" altLang="zh-CN">
                <a:latin typeface="Times New Roman" panose="02020503050405090304" pitchFamily="18" charset="0"/>
                <a:cs typeface="Times New Roman" panose="02020503050405090304" pitchFamily="18" charset="0"/>
                <a:sym typeface="+mn-ea"/>
              </a:rPr>
              <a:t>(3) Aesthetic score inference based on external and internal knowledge, as shown in figure</a:t>
            </a:r>
            <a:endParaRPr lang="en-US" altLang="zh-CN">
              <a:latin typeface="Times New Roman" panose="02020503050405090304" pitchFamily="18" charset="0"/>
              <a:cs typeface="Times New Roman" panose="02020503050405090304" pitchFamily="18" charset="0"/>
              <a:sym typeface="+mn-ea"/>
            </a:endParaRPr>
          </a:p>
          <a:p>
            <a:endParaRPr lang="en-US" altLang="zh-CN">
              <a:latin typeface="Times New Roman" panose="02020503050405090304" pitchFamily="18" charset="0"/>
              <a:cs typeface="Times New Roman" panose="02020503050405090304" pitchFamily="18" charset="0"/>
              <a:sym typeface="+mn-ea"/>
            </a:endParaRPr>
          </a:p>
          <a:p>
            <a:r>
              <a:rPr lang="en-US" altLang="zh-CN">
                <a:latin typeface="Times New Roman" panose="02020503050405090304" pitchFamily="18" charset="0"/>
                <a:cs typeface="Times New Roman" panose="02020503050405090304" pitchFamily="18" charset="0"/>
                <a:sym typeface="+mn-ea"/>
              </a:rPr>
              <a:t>The framework has three main novelties: </a:t>
            </a:r>
            <a:endParaRPr lang="en-US" altLang="zh-CN">
              <a:latin typeface="Times New Roman" panose="02020503050405090304" pitchFamily="18" charset="0"/>
              <a:cs typeface="Times New Roman" panose="02020503050405090304" pitchFamily="18" charset="0"/>
              <a:sym typeface="+mn-ea"/>
            </a:endParaRPr>
          </a:p>
          <a:p>
            <a:r>
              <a:rPr lang="en-US" altLang="zh-CN">
                <a:latin typeface="Times New Roman" panose="02020503050405090304" pitchFamily="18" charset="0"/>
                <a:cs typeface="Times New Roman" panose="02020503050405090304" pitchFamily="18" charset="0"/>
                <a:sym typeface="+mn-ea"/>
              </a:rPr>
              <a:t>1) We select a few image anchors and use image relations to </a:t>
            </a:r>
            <a:r>
              <a:rPr lang="en-US" altLang="zh-CN">
                <a:latin typeface="Times New Roman" panose="02020503050405090304" pitchFamily="18" charset="0"/>
                <a:cs typeface="Times New Roman" panose="02020503050405090304" pitchFamily="18" charset="0"/>
                <a:sym typeface="+mn-ea"/>
              </a:rPr>
              <a:t>enrich the aesthetic representation. Thus, image aesthetics combines external knowledge and internal relationships.</a:t>
            </a:r>
            <a:endParaRPr lang="en-US" altLang="zh-CN">
              <a:latin typeface="Times New Roman" panose="02020503050405090304" pitchFamily="18" charset="0"/>
              <a:cs typeface="Times New Roman" panose="02020503050405090304" pitchFamily="18" charset="0"/>
              <a:sym typeface="+mn-ea"/>
            </a:endParaRPr>
          </a:p>
          <a:p>
            <a:r>
              <a:rPr lang="en-US" altLang="zh-CN">
                <a:latin typeface="Times New Roman" panose="02020503050405090304" pitchFamily="18" charset="0"/>
                <a:cs typeface="Times New Roman" panose="02020503050405090304" pitchFamily="18" charset="0"/>
                <a:sym typeface="+mn-ea"/>
              </a:rPr>
              <a:t>2) We construct a continuous prompt for each aesthetic attribute with a pre-trained model and combine prompts of all attributes to rate new images. (in this way, </a:t>
            </a:r>
            <a:r>
              <a:rPr lang="en-US" altLang="zh-CN">
                <a:latin typeface="Times New Roman" panose="02020503050405090304" pitchFamily="18" charset="0"/>
                <a:cs typeface="Times New Roman" panose="02020503050405090304" pitchFamily="18" charset="0"/>
                <a:sym typeface="+mn-ea"/>
              </a:rPr>
              <a:t>we improve the generalization ability of our method by utilizing prior knowledge from large models, in less it is over-fitted on a data distribution. </a:t>
            </a:r>
            <a:r>
              <a:rPr lang="en-US" altLang="zh-CN">
                <a:latin typeface="Times New Roman" panose="02020503050405090304" pitchFamily="18" charset="0"/>
                <a:cs typeface="Times New Roman" panose="02020503050405090304" pitchFamily="18" charset="0"/>
                <a:sym typeface="+mn-ea"/>
              </a:rPr>
              <a:t>)</a:t>
            </a:r>
            <a:endParaRPr lang="en-US" altLang="zh-CN">
              <a:latin typeface="Times New Roman" panose="02020503050405090304" pitchFamily="18" charset="0"/>
              <a:cs typeface="Times New Roman" panose="02020503050405090304" pitchFamily="18" charset="0"/>
              <a:sym typeface="+mn-ea"/>
            </a:endParaRPr>
          </a:p>
          <a:p>
            <a:r>
              <a:rPr lang="en-US" altLang="zh-CN">
                <a:latin typeface="Times New Roman" panose="02020503050405090304" pitchFamily="18" charset="0"/>
                <a:cs typeface="Times New Roman" panose="02020503050405090304" pitchFamily="18" charset="0"/>
                <a:sym typeface="+mn-ea"/>
              </a:rPr>
              <a:t>3) We incorporate external knowledge and internal relationships to distinguish between good and bad images, thereby obtaining an image’s score in a zero-shot manner.</a:t>
            </a:r>
            <a:endParaRPr lang="en-US" altLang="zh-CN">
              <a:latin typeface="Times New Roman" panose="02020503050405090304" pitchFamily="18" charset="0"/>
              <a:cs typeface="Times New Roman" panose="02020503050405090304" pitchFamily="18" charset="0"/>
              <a:sym typeface="+mn-ea"/>
            </a:endParaRPr>
          </a:p>
          <a:p>
            <a:endParaRPr lang="en-US" altLang="zh-CN">
              <a:latin typeface="Times New Roman" panose="02020503050405090304" pitchFamily="18" charset="0"/>
              <a:cs typeface="Times New Roman" panose="02020503050405090304" pitchFamily="18" charset="0"/>
              <a:sym typeface="+mn-ea"/>
            </a:endParaRPr>
          </a:p>
          <a:p>
            <a:r>
              <a:rPr lang="en-US" altLang="zh-CN">
                <a:latin typeface="Times New Roman" panose="02020503050405090304" pitchFamily="18" charset="0"/>
                <a:cs typeface="Times New Roman" panose="02020503050405090304" pitchFamily="18" charset="0"/>
                <a:sym typeface="+mn-ea"/>
              </a:rPr>
              <a:t>Then Let’s start from the data preparation part, and then we will go throught the details of the external part and internal part </a:t>
            </a:r>
            <a:endParaRPr lang="en-US" altLang="zh-CN">
              <a:latin typeface="Times New Roman" panose="02020503050405090304" pitchFamily="18" charset="0"/>
              <a:cs typeface="Times New Roman" panose="02020503050405090304" pitchFamily="18" charset="0"/>
              <a:sym typeface="+mn-ea"/>
            </a:endParaRPr>
          </a:p>
          <a:p>
            <a:endParaRPr lang="en-US" altLang="zh-CN">
              <a:latin typeface="Times New Roman" panose="02020503050405090304" pitchFamily="18" charset="0"/>
              <a:cs typeface="Times New Roman" panose="02020503050405090304" pitchFamily="18" charset="0"/>
              <a:sym typeface="+mn-ea"/>
            </a:endParaRPr>
          </a:p>
          <a:p>
            <a:endParaRPr lang="en-US" altLang="zh-CN">
              <a:latin typeface="Times New Roman" panose="02020503050405090304" pitchFamily="18" charset="0"/>
              <a:cs typeface="Times New Roman" panose="02020503050405090304" pitchFamily="18" charset="0"/>
              <a:sym typeface="+mn-e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t>Multi-Modal Aesthetic (MMA) Database. We collect image aesthetic critiques for images in AVA to train attribute prompts and construct the quadruplet set: </a:t>
            </a:r>
          </a:p>
          <a:p>
            <a:r>
              <a:t>(1) We collect critiques on the original website following [15] and use critiques in [18] as a supplement. </a:t>
            </a:r>
          </a:p>
          <a:p>
            <a:r>
              <a:t>(2) We eliminate incomplete sentences (e.g., ‘This is a’). </a:t>
            </a:r>
          </a:p>
          <a:p>
            <a:r>
              <a:t>(3) We classify the critiques into seven aspects according to keywords summarized by professional photographers. We show MMA’s statistics in Table 1. Note that our MMA only contains images in AVA’s training set without ground-truth scores.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9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9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9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9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69.xml"/><Relationship Id="rId8" Type="http://schemas.openxmlformats.org/officeDocument/2006/relationships/tags" Target="../tags/tag68.xml"/><Relationship Id="rId7" Type="http://schemas.openxmlformats.org/officeDocument/2006/relationships/tags" Target="../tags/tag67.xml"/><Relationship Id="rId6" Type="http://schemas.openxmlformats.org/officeDocument/2006/relationships/tags" Target="../tags/tag66.xml"/><Relationship Id="rId5" Type="http://schemas.openxmlformats.org/officeDocument/2006/relationships/image" Target="../media/image2.png"/><Relationship Id="rId4" Type="http://schemas.openxmlformats.org/officeDocument/2006/relationships/tags" Target="../tags/tag65.xml"/><Relationship Id="rId3" Type="http://schemas.openxmlformats.org/officeDocument/2006/relationships/image" Target="../media/image1.png"/><Relationship Id="rId2" Type="http://schemas.openxmlformats.org/officeDocument/2006/relationships/tags" Target="../tags/tag64.xml"/><Relationship Id="rId11" Type="http://schemas.openxmlformats.org/officeDocument/2006/relationships/notesSlide" Target="../notesSlides/notesSlide1.xml"/><Relationship Id="rId10" Type="http://schemas.openxmlformats.org/officeDocument/2006/relationships/slideLayout" Target="../slideLayouts/slideLayout1.xml"/><Relationship Id="rId1" Type="http://schemas.openxmlformats.org/officeDocument/2006/relationships/tags" Target="../tags/tag63.xml"/></Relationships>
</file>

<file path=ppt/slides/_rels/slide10.xml.rels><?xml version="1.0" encoding="UTF-8" standalone="yes"?>
<Relationships xmlns="http://schemas.openxmlformats.org/package/2006/relationships"><Relationship Id="rId9" Type="http://schemas.openxmlformats.org/officeDocument/2006/relationships/image" Target="../media/image17.svg"/><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16.png"/><Relationship Id="rId5" Type="http://schemas.openxmlformats.org/officeDocument/2006/relationships/tags" Target="../tags/tag170.xml"/><Relationship Id="rId4" Type="http://schemas.openxmlformats.org/officeDocument/2006/relationships/image" Target="../media/image2.png"/><Relationship Id="rId3" Type="http://schemas.openxmlformats.org/officeDocument/2006/relationships/tags" Target="../tags/tag169.xml"/><Relationship Id="rId2" Type="http://schemas.openxmlformats.org/officeDocument/2006/relationships/image" Target="../media/image3.png"/><Relationship Id="rId14" Type="http://schemas.openxmlformats.org/officeDocument/2006/relationships/notesSlide" Target="../notesSlides/notesSlide10.xml"/><Relationship Id="rId13" Type="http://schemas.openxmlformats.org/officeDocument/2006/relationships/slideLayout" Target="../slideLayouts/slideLayout1.xml"/><Relationship Id="rId12" Type="http://schemas.openxmlformats.org/officeDocument/2006/relationships/tags" Target="../tags/tag172.xml"/><Relationship Id="rId11" Type="http://schemas.openxmlformats.org/officeDocument/2006/relationships/tags" Target="../tags/tag171.xml"/><Relationship Id="rId10" Type="http://schemas.openxmlformats.org/officeDocument/2006/relationships/image" Target="../media/image18.png"/><Relationship Id="rId1" Type="http://schemas.openxmlformats.org/officeDocument/2006/relationships/tags" Target="../tags/tag168.xml"/></Relationships>
</file>

<file path=ppt/slides/_rels/slide11.xml.rels><?xml version="1.0" encoding="UTF-8" standalone="yes"?>
<Relationships xmlns="http://schemas.openxmlformats.org/package/2006/relationships"><Relationship Id="rId9" Type="http://schemas.openxmlformats.org/officeDocument/2006/relationships/image" Target="../media/image22.png"/><Relationship Id="rId8" Type="http://schemas.openxmlformats.org/officeDocument/2006/relationships/image" Target="../media/image21.png"/><Relationship Id="rId7" Type="http://schemas.openxmlformats.org/officeDocument/2006/relationships/image" Target="../media/image20.png"/><Relationship Id="rId6" Type="http://schemas.openxmlformats.org/officeDocument/2006/relationships/image" Target="../media/image19.png"/><Relationship Id="rId5" Type="http://schemas.openxmlformats.org/officeDocument/2006/relationships/tags" Target="../tags/tag175.xml"/><Relationship Id="rId4" Type="http://schemas.openxmlformats.org/officeDocument/2006/relationships/image" Target="../media/image2.png"/><Relationship Id="rId3" Type="http://schemas.openxmlformats.org/officeDocument/2006/relationships/tags" Target="../tags/tag174.xml"/><Relationship Id="rId20" Type="http://schemas.openxmlformats.org/officeDocument/2006/relationships/notesSlide" Target="../notesSlides/notesSlide11.xml"/><Relationship Id="rId2" Type="http://schemas.openxmlformats.org/officeDocument/2006/relationships/image" Target="../media/image3.png"/><Relationship Id="rId19" Type="http://schemas.openxmlformats.org/officeDocument/2006/relationships/slideLayout" Target="../slideLayouts/slideLayout1.xml"/><Relationship Id="rId18" Type="http://schemas.openxmlformats.org/officeDocument/2006/relationships/tags" Target="../tags/tag182.xml"/><Relationship Id="rId17" Type="http://schemas.openxmlformats.org/officeDocument/2006/relationships/tags" Target="../tags/tag181.xml"/><Relationship Id="rId16" Type="http://schemas.openxmlformats.org/officeDocument/2006/relationships/tags" Target="../tags/tag180.xml"/><Relationship Id="rId15" Type="http://schemas.openxmlformats.org/officeDocument/2006/relationships/tags" Target="../tags/tag179.xml"/><Relationship Id="rId14" Type="http://schemas.openxmlformats.org/officeDocument/2006/relationships/tags" Target="../tags/tag178.xml"/><Relationship Id="rId13" Type="http://schemas.openxmlformats.org/officeDocument/2006/relationships/tags" Target="../tags/tag177.xml"/><Relationship Id="rId12" Type="http://schemas.openxmlformats.org/officeDocument/2006/relationships/tags" Target="../tags/tag176.xml"/><Relationship Id="rId11" Type="http://schemas.openxmlformats.org/officeDocument/2006/relationships/image" Target="../media/image24.png"/><Relationship Id="rId10" Type="http://schemas.openxmlformats.org/officeDocument/2006/relationships/image" Target="../media/image23.png"/><Relationship Id="rId1" Type="http://schemas.openxmlformats.org/officeDocument/2006/relationships/tags" Target="../tags/tag173.xml"/></Relationships>
</file>

<file path=ppt/slides/_rels/slide12.xml.rels><?xml version="1.0" encoding="UTF-8" standalone="yes"?>
<Relationships xmlns="http://schemas.openxmlformats.org/package/2006/relationships"><Relationship Id="rId9" Type="http://schemas.openxmlformats.org/officeDocument/2006/relationships/tags" Target="../tags/tag190.xml"/><Relationship Id="rId8" Type="http://schemas.openxmlformats.org/officeDocument/2006/relationships/tags" Target="../tags/tag189.xml"/><Relationship Id="rId7" Type="http://schemas.openxmlformats.org/officeDocument/2006/relationships/tags" Target="../tags/tag188.xml"/><Relationship Id="rId6" Type="http://schemas.openxmlformats.org/officeDocument/2006/relationships/tags" Target="../tags/tag187.xml"/><Relationship Id="rId5" Type="http://schemas.openxmlformats.org/officeDocument/2006/relationships/tags" Target="../tags/tag186.xml"/><Relationship Id="rId4" Type="http://schemas.openxmlformats.org/officeDocument/2006/relationships/tags" Target="../tags/tag185.xml"/><Relationship Id="rId3" Type="http://schemas.openxmlformats.org/officeDocument/2006/relationships/tags" Target="../tags/tag184.xml"/><Relationship Id="rId27" Type="http://schemas.openxmlformats.org/officeDocument/2006/relationships/notesSlide" Target="../notesSlides/notesSlide12.xml"/><Relationship Id="rId26" Type="http://schemas.openxmlformats.org/officeDocument/2006/relationships/slideLayout" Target="../slideLayouts/slideLayout1.xml"/><Relationship Id="rId25" Type="http://schemas.openxmlformats.org/officeDocument/2006/relationships/tags" Target="../tags/tag205.xml"/><Relationship Id="rId24" Type="http://schemas.openxmlformats.org/officeDocument/2006/relationships/image" Target="../media/image2.png"/><Relationship Id="rId23" Type="http://schemas.openxmlformats.org/officeDocument/2006/relationships/tags" Target="../tags/tag204.xml"/><Relationship Id="rId22" Type="http://schemas.openxmlformats.org/officeDocument/2006/relationships/tags" Target="../tags/tag203.xml"/><Relationship Id="rId21" Type="http://schemas.openxmlformats.org/officeDocument/2006/relationships/tags" Target="../tags/tag202.xml"/><Relationship Id="rId20" Type="http://schemas.openxmlformats.org/officeDocument/2006/relationships/tags" Target="../tags/tag201.xml"/><Relationship Id="rId2" Type="http://schemas.openxmlformats.org/officeDocument/2006/relationships/image" Target="../media/image3.png"/><Relationship Id="rId19" Type="http://schemas.openxmlformats.org/officeDocument/2006/relationships/tags" Target="../tags/tag200.xml"/><Relationship Id="rId18" Type="http://schemas.openxmlformats.org/officeDocument/2006/relationships/tags" Target="../tags/tag199.xml"/><Relationship Id="rId17" Type="http://schemas.openxmlformats.org/officeDocument/2006/relationships/tags" Target="../tags/tag198.xml"/><Relationship Id="rId16" Type="http://schemas.openxmlformats.org/officeDocument/2006/relationships/tags" Target="../tags/tag197.xml"/><Relationship Id="rId15" Type="http://schemas.openxmlformats.org/officeDocument/2006/relationships/tags" Target="../tags/tag196.xml"/><Relationship Id="rId14" Type="http://schemas.openxmlformats.org/officeDocument/2006/relationships/tags" Target="../tags/tag195.xml"/><Relationship Id="rId13" Type="http://schemas.openxmlformats.org/officeDocument/2006/relationships/tags" Target="../tags/tag194.xml"/><Relationship Id="rId12" Type="http://schemas.openxmlformats.org/officeDocument/2006/relationships/tags" Target="../tags/tag193.xml"/><Relationship Id="rId11" Type="http://schemas.openxmlformats.org/officeDocument/2006/relationships/tags" Target="../tags/tag192.xml"/><Relationship Id="rId10" Type="http://schemas.openxmlformats.org/officeDocument/2006/relationships/tags" Target="../tags/tag191.xml"/><Relationship Id="rId1" Type="http://schemas.openxmlformats.org/officeDocument/2006/relationships/tags" Target="../tags/tag183.xml"/></Relationships>
</file>

<file path=ppt/slides/_rels/slide13.xml.rels><?xml version="1.0" encoding="UTF-8" standalone="yes"?>
<Relationships xmlns="http://schemas.openxmlformats.org/package/2006/relationships"><Relationship Id="rId9" Type="http://schemas.openxmlformats.org/officeDocument/2006/relationships/tags" Target="../tags/tag211.xml"/><Relationship Id="rId8" Type="http://schemas.openxmlformats.org/officeDocument/2006/relationships/tags" Target="../tags/tag210.xml"/><Relationship Id="rId7" Type="http://schemas.openxmlformats.org/officeDocument/2006/relationships/tags" Target="../tags/tag209.xml"/><Relationship Id="rId6" Type="http://schemas.openxmlformats.org/officeDocument/2006/relationships/image" Target="../media/image2.png"/><Relationship Id="rId5" Type="http://schemas.openxmlformats.org/officeDocument/2006/relationships/tags" Target="../tags/tag208.xml"/><Relationship Id="rId4" Type="http://schemas.openxmlformats.org/officeDocument/2006/relationships/image" Target="../media/image3.png"/><Relationship Id="rId3" Type="http://schemas.openxmlformats.org/officeDocument/2006/relationships/tags" Target="../tags/tag207.xml"/><Relationship Id="rId2" Type="http://schemas.openxmlformats.org/officeDocument/2006/relationships/image" Target="../media/image25.png"/><Relationship Id="rId13" Type="http://schemas.openxmlformats.org/officeDocument/2006/relationships/notesSlide" Target="../notesSlides/notesSlide13.xml"/><Relationship Id="rId12" Type="http://schemas.openxmlformats.org/officeDocument/2006/relationships/slideLayout" Target="../slideLayouts/slideLayout1.xml"/><Relationship Id="rId11" Type="http://schemas.openxmlformats.org/officeDocument/2006/relationships/tags" Target="../tags/tag213.xml"/><Relationship Id="rId10" Type="http://schemas.openxmlformats.org/officeDocument/2006/relationships/tags" Target="../tags/tag212.xml"/><Relationship Id="rId1" Type="http://schemas.openxmlformats.org/officeDocument/2006/relationships/tags" Target="../tags/tag206.xml"/></Relationships>
</file>

<file path=ppt/slides/_rels/slide14.xml.rels><?xml version="1.0" encoding="UTF-8" standalone="yes"?>
<Relationships xmlns="http://schemas.openxmlformats.org/package/2006/relationships"><Relationship Id="rId9" Type="http://schemas.openxmlformats.org/officeDocument/2006/relationships/tags" Target="../tags/tag219.xml"/><Relationship Id="rId8" Type="http://schemas.openxmlformats.org/officeDocument/2006/relationships/image" Target="../media/image26.png"/><Relationship Id="rId7" Type="http://schemas.openxmlformats.org/officeDocument/2006/relationships/tags" Target="../tags/tag218.xml"/><Relationship Id="rId6" Type="http://schemas.openxmlformats.org/officeDocument/2006/relationships/tags" Target="../tags/tag217.xml"/><Relationship Id="rId5" Type="http://schemas.openxmlformats.org/officeDocument/2006/relationships/tags" Target="../tags/tag216.xml"/><Relationship Id="rId4" Type="http://schemas.openxmlformats.org/officeDocument/2006/relationships/image" Target="../media/image2.png"/><Relationship Id="rId3" Type="http://schemas.openxmlformats.org/officeDocument/2006/relationships/tags" Target="../tags/tag215.xml"/><Relationship Id="rId2" Type="http://schemas.openxmlformats.org/officeDocument/2006/relationships/image" Target="../media/image3.png"/><Relationship Id="rId15" Type="http://schemas.openxmlformats.org/officeDocument/2006/relationships/notesSlide" Target="../notesSlides/notesSlide14.xml"/><Relationship Id="rId14" Type="http://schemas.openxmlformats.org/officeDocument/2006/relationships/slideLayout" Target="../slideLayouts/slideLayout1.xml"/><Relationship Id="rId13" Type="http://schemas.openxmlformats.org/officeDocument/2006/relationships/tags" Target="../tags/tag223.xml"/><Relationship Id="rId12" Type="http://schemas.openxmlformats.org/officeDocument/2006/relationships/tags" Target="../tags/tag222.xml"/><Relationship Id="rId11" Type="http://schemas.openxmlformats.org/officeDocument/2006/relationships/tags" Target="../tags/tag221.xml"/><Relationship Id="rId10" Type="http://schemas.openxmlformats.org/officeDocument/2006/relationships/tags" Target="../tags/tag220.xml"/><Relationship Id="rId1" Type="http://schemas.openxmlformats.org/officeDocument/2006/relationships/tags" Target="../tags/tag214.xml"/></Relationships>
</file>

<file path=ppt/slides/_rels/slide15.xml.rels><?xml version="1.0" encoding="UTF-8" standalone="yes"?>
<Relationships xmlns="http://schemas.openxmlformats.org/package/2006/relationships"><Relationship Id="rId9" Type="http://schemas.openxmlformats.org/officeDocument/2006/relationships/tags" Target="../tags/tag229.xml"/><Relationship Id="rId8" Type="http://schemas.openxmlformats.org/officeDocument/2006/relationships/image" Target="../media/image27.png"/><Relationship Id="rId7" Type="http://schemas.openxmlformats.org/officeDocument/2006/relationships/tags" Target="../tags/tag228.xml"/><Relationship Id="rId6" Type="http://schemas.openxmlformats.org/officeDocument/2006/relationships/tags" Target="../tags/tag227.xml"/><Relationship Id="rId5" Type="http://schemas.openxmlformats.org/officeDocument/2006/relationships/tags" Target="../tags/tag226.xml"/><Relationship Id="rId4" Type="http://schemas.openxmlformats.org/officeDocument/2006/relationships/image" Target="../media/image2.png"/><Relationship Id="rId3" Type="http://schemas.openxmlformats.org/officeDocument/2006/relationships/tags" Target="../tags/tag225.xml"/><Relationship Id="rId2" Type="http://schemas.openxmlformats.org/officeDocument/2006/relationships/image" Target="../media/image3.png"/><Relationship Id="rId12" Type="http://schemas.openxmlformats.org/officeDocument/2006/relationships/notesSlide" Target="../notesSlides/notesSlide15.xml"/><Relationship Id="rId11" Type="http://schemas.openxmlformats.org/officeDocument/2006/relationships/slideLayout" Target="../slideLayouts/slideLayout1.xml"/><Relationship Id="rId10" Type="http://schemas.openxmlformats.org/officeDocument/2006/relationships/tags" Target="../tags/tag230.xml"/><Relationship Id="rId1" Type="http://schemas.openxmlformats.org/officeDocument/2006/relationships/tags" Target="../tags/tag224.xml"/></Relationships>
</file>

<file path=ppt/slides/_rels/slide16.xml.rels><?xml version="1.0" encoding="UTF-8" standalone="yes"?>
<Relationships xmlns="http://schemas.openxmlformats.org/package/2006/relationships"><Relationship Id="rId9" Type="http://schemas.openxmlformats.org/officeDocument/2006/relationships/tags" Target="../tags/tag236.xml"/><Relationship Id="rId8" Type="http://schemas.openxmlformats.org/officeDocument/2006/relationships/image" Target="../media/image28.png"/><Relationship Id="rId7" Type="http://schemas.openxmlformats.org/officeDocument/2006/relationships/tags" Target="../tags/tag235.xml"/><Relationship Id="rId6" Type="http://schemas.openxmlformats.org/officeDocument/2006/relationships/tags" Target="../tags/tag234.xml"/><Relationship Id="rId5" Type="http://schemas.openxmlformats.org/officeDocument/2006/relationships/tags" Target="../tags/tag233.xml"/><Relationship Id="rId4" Type="http://schemas.openxmlformats.org/officeDocument/2006/relationships/image" Target="../media/image2.png"/><Relationship Id="rId3" Type="http://schemas.openxmlformats.org/officeDocument/2006/relationships/tags" Target="../tags/tag232.xml"/><Relationship Id="rId2" Type="http://schemas.openxmlformats.org/officeDocument/2006/relationships/image" Target="../media/image3.png"/><Relationship Id="rId11" Type="http://schemas.openxmlformats.org/officeDocument/2006/relationships/notesSlide" Target="../notesSlides/notesSlide16.xml"/><Relationship Id="rId10" Type="http://schemas.openxmlformats.org/officeDocument/2006/relationships/slideLayout" Target="../slideLayouts/slideLayout1.xml"/><Relationship Id="rId1" Type="http://schemas.openxmlformats.org/officeDocument/2006/relationships/tags" Target="../tags/tag231.xml"/></Relationships>
</file>

<file path=ppt/slides/_rels/slide17.xml.rels><?xml version="1.0" encoding="UTF-8" standalone="yes"?>
<Relationships xmlns="http://schemas.openxmlformats.org/package/2006/relationships"><Relationship Id="rId8" Type="http://schemas.openxmlformats.org/officeDocument/2006/relationships/notesSlide" Target="../notesSlides/notesSlide17.xml"/><Relationship Id="rId7" Type="http://schemas.openxmlformats.org/officeDocument/2006/relationships/slideLayout" Target="../slideLayouts/slideLayout1.xml"/><Relationship Id="rId6" Type="http://schemas.openxmlformats.org/officeDocument/2006/relationships/tags" Target="../tags/tag240.xml"/><Relationship Id="rId5" Type="http://schemas.openxmlformats.org/officeDocument/2006/relationships/tags" Target="../tags/tag239.xml"/><Relationship Id="rId4" Type="http://schemas.openxmlformats.org/officeDocument/2006/relationships/image" Target="../media/image2.png"/><Relationship Id="rId3" Type="http://schemas.openxmlformats.org/officeDocument/2006/relationships/tags" Target="../tags/tag238.xml"/><Relationship Id="rId2" Type="http://schemas.openxmlformats.org/officeDocument/2006/relationships/image" Target="../media/image3.png"/><Relationship Id="rId1" Type="http://schemas.openxmlformats.org/officeDocument/2006/relationships/tags" Target="../tags/tag237.xml"/></Relationships>
</file>

<file path=ppt/slides/_rels/slide18.xml.rels><?xml version="1.0" encoding="UTF-8" standalone="yes"?>
<Relationships xmlns="http://schemas.openxmlformats.org/package/2006/relationships"><Relationship Id="rId9" Type="http://schemas.openxmlformats.org/officeDocument/2006/relationships/notesSlide" Target="../notesSlides/notesSlide18.xml"/><Relationship Id="rId8" Type="http://schemas.openxmlformats.org/officeDocument/2006/relationships/slideLayout" Target="../slideLayouts/slideLayout1.xml"/><Relationship Id="rId7" Type="http://schemas.openxmlformats.org/officeDocument/2006/relationships/tags" Target="../tags/tag245.xml"/><Relationship Id="rId6" Type="http://schemas.openxmlformats.org/officeDocument/2006/relationships/tags" Target="../tags/tag244.xml"/><Relationship Id="rId5" Type="http://schemas.openxmlformats.org/officeDocument/2006/relationships/tags" Target="../tags/tag243.xml"/><Relationship Id="rId4" Type="http://schemas.openxmlformats.org/officeDocument/2006/relationships/image" Target="../media/image2.png"/><Relationship Id="rId3" Type="http://schemas.openxmlformats.org/officeDocument/2006/relationships/tags" Target="../tags/tag242.xml"/><Relationship Id="rId2" Type="http://schemas.openxmlformats.org/officeDocument/2006/relationships/image" Target="../media/image3.png"/><Relationship Id="rId1" Type="http://schemas.openxmlformats.org/officeDocument/2006/relationships/tags" Target="../tags/tag241.xml"/></Relationships>
</file>

<file path=ppt/slides/_rels/slide19.xml.rels><?xml version="1.0" encoding="UTF-8" standalone="yes"?>
<Relationships xmlns="http://schemas.openxmlformats.org/package/2006/relationships"><Relationship Id="rId9" Type="http://schemas.openxmlformats.org/officeDocument/2006/relationships/notesSlide" Target="../notesSlides/notesSlide19.xml"/><Relationship Id="rId8" Type="http://schemas.openxmlformats.org/officeDocument/2006/relationships/slideLayout" Target="../slideLayouts/slideLayout1.xml"/><Relationship Id="rId7" Type="http://schemas.openxmlformats.org/officeDocument/2006/relationships/tags" Target="../tags/tag250.xml"/><Relationship Id="rId6" Type="http://schemas.openxmlformats.org/officeDocument/2006/relationships/tags" Target="../tags/tag249.xml"/><Relationship Id="rId5" Type="http://schemas.openxmlformats.org/officeDocument/2006/relationships/tags" Target="../tags/tag248.xml"/><Relationship Id="rId4" Type="http://schemas.openxmlformats.org/officeDocument/2006/relationships/image" Target="../media/image2.png"/><Relationship Id="rId3" Type="http://schemas.openxmlformats.org/officeDocument/2006/relationships/tags" Target="../tags/tag247.xml"/><Relationship Id="rId2" Type="http://schemas.openxmlformats.org/officeDocument/2006/relationships/image" Target="../media/image3.png"/><Relationship Id="rId1" Type="http://schemas.openxmlformats.org/officeDocument/2006/relationships/tags" Target="../tags/tag246.xml"/></Relationships>
</file>

<file path=ppt/slides/_rels/slide2.xml.rels><?xml version="1.0" encoding="UTF-8" standalone="yes"?>
<Relationships xmlns="http://schemas.openxmlformats.org/package/2006/relationships"><Relationship Id="rId9" Type="http://schemas.openxmlformats.org/officeDocument/2006/relationships/tags" Target="../tags/tag77.xml"/><Relationship Id="rId8" Type="http://schemas.openxmlformats.org/officeDocument/2006/relationships/tags" Target="../tags/tag76.xml"/><Relationship Id="rId7" Type="http://schemas.openxmlformats.org/officeDocument/2006/relationships/tags" Target="../tags/tag75.xml"/><Relationship Id="rId6" Type="http://schemas.openxmlformats.org/officeDocument/2006/relationships/tags" Target="../tags/tag74.xml"/><Relationship Id="rId5" Type="http://schemas.openxmlformats.org/officeDocument/2006/relationships/tags" Target="../tags/tag73.xml"/><Relationship Id="rId4" Type="http://schemas.openxmlformats.org/officeDocument/2006/relationships/tags" Target="../tags/tag72.xml"/><Relationship Id="rId3" Type="http://schemas.openxmlformats.org/officeDocument/2006/relationships/tags" Target="../tags/tag71.xml"/><Relationship Id="rId27" Type="http://schemas.openxmlformats.org/officeDocument/2006/relationships/notesSlide" Target="../notesSlides/notesSlide2.xml"/><Relationship Id="rId26" Type="http://schemas.openxmlformats.org/officeDocument/2006/relationships/slideLayout" Target="../slideLayouts/slideLayout1.xml"/><Relationship Id="rId25" Type="http://schemas.openxmlformats.org/officeDocument/2006/relationships/tags" Target="../tags/tag92.xml"/><Relationship Id="rId24" Type="http://schemas.openxmlformats.org/officeDocument/2006/relationships/image" Target="../media/image2.png"/><Relationship Id="rId23" Type="http://schemas.openxmlformats.org/officeDocument/2006/relationships/tags" Target="../tags/tag91.xml"/><Relationship Id="rId22" Type="http://schemas.openxmlformats.org/officeDocument/2006/relationships/tags" Target="../tags/tag90.xml"/><Relationship Id="rId21" Type="http://schemas.openxmlformats.org/officeDocument/2006/relationships/tags" Target="../tags/tag89.xml"/><Relationship Id="rId20" Type="http://schemas.openxmlformats.org/officeDocument/2006/relationships/tags" Target="../tags/tag88.xml"/><Relationship Id="rId2" Type="http://schemas.openxmlformats.org/officeDocument/2006/relationships/image" Target="../media/image3.png"/><Relationship Id="rId19" Type="http://schemas.openxmlformats.org/officeDocument/2006/relationships/tags" Target="../tags/tag87.xml"/><Relationship Id="rId18" Type="http://schemas.openxmlformats.org/officeDocument/2006/relationships/tags" Target="../tags/tag86.xml"/><Relationship Id="rId17" Type="http://schemas.openxmlformats.org/officeDocument/2006/relationships/tags" Target="../tags/tag85.xml"/><Relationship Id="rId16" Type="http://schemas.openxmlformats.org/officeDocument/2006/relationships/tags" Target="../tags/tag84.xml"/><Relationship Id="rId15" Type="http://schemas.openxmlformats.org/officeDocument/2006/relationships/tags" Target="../tags/tag83.xml"/><Relationship Id="rId14" Type="http://schemas.openxmlformats.org/officeDocument/2006/relationships/tags" Target="../tags/tag82.xml"/><Relationship Id="rId13" Type="http://schemas.openxmlformats.org/officeDocument/2006/relationships/tags" Target="../tags/tag81.xml"/><Relationship Id="rId12" Type="http://schemas.openxmlformats.org/officeDocument/2006/relationships/tags" Target="../tags/tag80.xml"/><Relationship Id="rId11" Type="http://schemas.openxmlformats.org/officeDocument/2006/relationships/tags" Target="../tags/tag79.xml"/><Relationship Id="rId10" Type="http://schemas.openxmlformats.org/officeDocument/2006/relationships/tags" Target="../tags/tag78.xml"/><Relationship Id="rId1" Type="http://schemas.openxmlformats.org/officeDocument/2006/relationships/tags" Target="../tags/tag70.xml"/></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7.xml"/><Relationship Id="rId3" Type="http://schemas.openxmlformats.org/officeDocument/2006/relationships/image" Target="../media/image29.png"/><Relationship Id="rId2" Type="http://schemas.openxmlformats.org/officeDocument/2006/relationships/tags" Target="../tags/tag251.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9" Type="http://schemas.openxmlformats.org/officeDocument/2006/relationships/image" Target="../media/image4.png"/><Relationship Id="rId8" Type="http://schemas.openxmlformats.org/officeDocument/2006/relationships/tags" Target="../tags/tag98.xml"/><Relationship Id="rId7" Type="http://schemas.openxmlformats.org/officeDocument/2006/relationships/tags" Target="../tags/tag97.xml"/><Relationship Id="rId6" Type="http://schemas.openxmlformats.org/officeDocument/2006/relationships/tags" Target="../tags/tag96.xml"/><Relationship Id="rId5" Type="http://schemas.openxmlformats.org/officeDocument/2006/relationships/tags" Target="../tags/tag95.xml"/><Relationship Id="rId4" Type="http://schemas.openxmlformats.org/officeDocument/2006/relationships/image" Target="../media/image2.png"/><Relationship Id="rId3" Type="http://schemas.openxmlformats.org/officeDocument/2006/relationships/tags" Target="../tags/tag94.xml"/><Relationship Id="rId2" Type="http://schemas.openxmlformats.org/officeDocument/2006/relationships/image" Target="../media/image3.png"/><Relationship Id="rId12" Type="http://schemas.openxmlformats.org/officeDocument/2006/relationships/notesSlide" Target="../notesSlides/notesSlide3.xml"/><Relationship Id="rId11" Type="http://schemas.openxmlformats.org/officeDocument/2006/relationships/slideLayout" Target="../slideLayouts/slideLayout1.xml"/><Relationship Id="rId10" Type="http://schemas.openxmlformats.org/officeDocument/2006/relationships/tags" Target="../tags/tag99.xml"/><Relationship Id="rId1" Type="http://schemas.openxmlformats.org/officeDocument/2006/relationships/tags" Target="../tags/tag93.xml"/></Relationships>
</file>

<file path=ppt/slides/_rels/slide4.xml.rels><?xml version="1.0" encoding="UTF-8" standalone="yes"?>
<Relationships xmlns="http://schemas.openxmlformats.org/package/2006/relationships"><Relationship Id="rId9" Type="http://schemas.openxmlformats.org/officeDocument/2006/relationships/tags" Target="../tags/tag106.xml"/><Relationship Id="rId8" Type="http://schemas.openxmlformats.org/officeDocument/2006/relationships/tags" Target="../tags/tag105.xml"/><Relationship Id="rId7" Type="http://schemas.openxmlformats.org/officeDocument/2006/relationships/tags" Target="../tags/tag104.xml"/><Relationship Id="rId6" Type="http://schemas.openxmlformats.org/officeDocument/2006/relationships/tags" Target="../tags/tag103.xml"/><Relationship Id="rId5" Type="http://schemas.openxmlformats.org/officeDocument/2006/relationships/tags" Target="../tags/tag102.xml"/><Relationship Id="rId4" Type="http://schemas.openxmlformats.org/officeDocument/2006/relationships/image" Target="../media/image2.png"/><Relationship Id="rId3" Type="http://schemas.openxmlformats.org/officeDocument/2006/relationships/tags" Target="../tags/tag101.xml"/><Relationship Id="rId23" Type="http://schemas.openxmlformats.org/officeDocument/2006/relationships/notesSlide" Target="../notesSlides/notesSlide4.xml"/><Relationship Id="rId22" Type="http://schemas.openxmlformats.org/officeDocument/2006/relationships/slideLayout" Target="../slideLayouts/slideLayout1.xml"/><Relationship Id="rId21" Type="http://schemas.openxmlformats.org/officeDocument/2006/relationships/tags" Target="../tags/tag117.xml"/><Relationship Id="rId20" Type="http://schemas.openxmlformats.org/officeDocument/2006/relationships/tags" Target="../tags/tag116.xml"/><Relationship Id="rId2" Type="http://schemas.openxmlformats.org/officeDocument/2006/relationships/image" Target="../media/image3.png"/><Relationship Id="rId19" Type="http://schemas.openxmlformats.org/officeDocument/2006/relationships/tags" Target="../tags/tag115.xml"/><Relationship Id="rId18" Type="http://schemas.openxmlformats.org/officeDocument/2006/relationships/tags" Target="../tags/tag114.xml"/><Relationship Id="rId17" Type="http://schemas.openxmlformats.org/officeDocument/2006/relationships/tags" Target="../tags/tag113.xml"/><Relationship Id="rId16" Type="http://schemas.openxmlformats.org/officeDocument/2006/relationships/tags" Target="../tags/tag112.xml"/><Relationship Id="rId15" Type="http://schemas.openxmlformats.org/officeDocument/2006/relationships/tags" Target="../tags/tag111.xml"/><Relationship Id="rId14" Type="http://schemas.openxmlformats.org/officeDocument/2006/relationships/image" Target="../media/image5.png"/><Relationship Id="rId13" Type="http://schemas.openxmlformats.org/officeDocument/2006/relationships/tags" Target="../tags/tag110.xml"/><Relationship Id="rId12" Type="http://schemas.openxmlformats.org/officeDocument/2006/relationships/tags" Target="../tags/tag109.xml"/><Relationship Id="rId11" Type="http://schemas.openxmlformats.org/officeDocument/2006/relationships/tags" Target="../tags/tag108.xml"/><Relationship Id="rId10" Type="http://schemas.openxmlformats.org/officeDocument/2006/relationships/tags" Target="../tags/tag107.xml"/><Relationship Id="rId1" Type="http://schemas.openxmlformats.org/officeDocument/2006/relationships/tags" Target="../tags/tag100.xml"/></Relationships>
</file>

<file path=ppt/slides/_rels/slide5.xml.rels><?xml version="1.0" encoding="UTF-8" standalone="yes"?>
<Relationships xmlns="http://schemas.openxmlformats.org/package/2006/relationships"><Relationship Id="rId9" Type="http://schemas.openxmlformats.org/officeDocument/2006/relationships/tags" Target="../tags/tag124.xml"/><Relationship Id="rId8" Type="http://schemas.openxmlformats.org/officeDocument/2006/relationships/tags" Target="../tags/tag123.xml"/><Relationship Id="rId7" Type="http://schemas.openxmlformats.org/officeDocument/2006/relationships/tags" Target="../tags/tag122.xml"/><Relationship Id="rId6" Type="http://schemas.openxmlformats.org/officeDocument/2006/relationships/tags" Target="../tags/tag121.xml"/><Relationship Id="rId5" Type="http://schemas.openxmlformats.org/officeDocument/2006/relationships/tags" Target="../tags/tag120.xml"/><Relationship Id="rId4" Type="http://schemas.openxmlformats.org/officeDocument/2006/relationships/image" Target="../media/image2.png"/><Relationship Id="rId3" Type="http://schemas.openxmlformats.org/officeDocument/2006/relationships/tags" Target="../tags/tag119.xml"/><Relationship Id="rId2" Type="http://schemas.openxmlformats.org/officeDocument/2006/relationships/image" Target="../media/image3.png"/><Relationship Id="rId11" Type="http://schemas.openxmlformats.org/officeDocument/2006/relationships/notesSlide" Target="../notesSlides/notesSlide5.xml"/><Relationship Id="rId10" Type="http://schemas.openxmlformats.org/officeDocument/2006/relationships/slideLayout" Target="../slideLayouts/slideLayout1.xml"/><Relationship Id="rId1" Type="http://schemas.openxmlformats.org/officeDocument/2006/relationships/tags" Target="../tags/tag118.xml"/></Relationships>
</file>

<file path=ppt/slides/_rels/slide6.xml.rels><?xml version="1.0" encoding="UTF-8" standalone="yes"?>
<Relationships xmlns="http://schemas.openxmlformats.org/package/2006/relationships"><Relationship Id="rId9" Type="http://schemas.openxmlformats.org/officeDocument/2006/relationships/tags" Target="../tags/tag132.xml"/><Relationship Id="rId8" Type="http://schemas.openxmlformats.org/officeDocument/2006/relationships/tags" Target="../tags/tag131.xml"/><Relationship Id="rId7" Type="http://schemas.openxmlformats.org/officeDocument/2006/relationships/tags" Target="../tags/tag130.xml"/><Relationship Id="rId6" Type="http://schemas.openxmlformats.org/officeDocument/2006/relationships/tags" Target="../tags/tag129.xml"/><Relationship Id="rId5" Type="http://schemas.openxmlformats.org/officeDocument/2006/relationships/tags" Target="../tags/tag128.xml"/><Relationship Id="rId4" Type="http://schemas.openxmlformats.org/officeDocument/2006/relationships/tags" Target="../tags/tag127.xml"/><Relationship Id="rId3" Type="http://schemas.openxmlformats.org/officeDocument/2006/relationships/tags" Target="../tags/tag126.xml"/><Relationship Id="rId27" Type="http://schemas.openxmlformats.org/officeDocument/2006/relationships/notesSlide" Target="../notesSlides/notesSlide6.xml"/><Relationship Id="rId26" Type="http://schemas.openxmlformats.org/officeDocument/2006/relationships/slideLayout" Target="../slideLayouts/slideLayout1.xml"/><Relationship Id="rId25" Type="http://schemas.openxmlformats.org/officeDocument/2006/relationships/tags" Target="../tags/tag147.xml"/><Relationship Id="rId24" Type="http://schemas.openxmlformats.org/officeDocument/2006/relationships/image" Target="../media/image2.png"/><Relationship Id="rId23" Type="http://schemas.openxmlformats.org/officeDocument/2006/relationships/tags" Target="../tags/tag146.xml"/><Relationship Id="rId22" Type="http://schemas.openxmlformats.org/officeDocument/2006/relationships/tags" Target="../tags/tag145.xml"/><Relationship Id="rId21" Type="http://schemas.openxmlformats.org/officeDocument/2006/relationships/tags" Target="../tags/tag144.xml"/><Relationship Id="rId20" Type="http://schemas.openxmlformats.org/officeDocument/2006/relationships/tags" Target="../tags/tag143.xml"/><Relationship Id="rId2" Type="http://schemas.openxmlformats.org/officeDocument/2006/relationships/image" Target="../media/image3.png"/><Relationship Id="rId19" Type="http://schemas.openxmlformats.org/officeDocument/2006/relationships/tags" Target="../tags/tag142.xml"/><Relationship Id="rId18" Type="http://schemas.openxmlformats.org/officeDocument/2006/relationships/tags" Target="../tags/tag141.xml"/><Relationship Id="rId17" Type="http://schemas.openxmlformats.org/officeDocument/2006/relationships/tags" Target="../tags/tag140.xml"/><Relationship Id="rId16" Type="http://schemas.openxmlformats.org/officeDocument/2006/relationships/tags" Target="../tags/tag139.xml"/><Relationship Id="rId15" Type="http://schemas.openxmlformats.org/officeDocument/2006/relationships/tags" Target="../tags/tag138.xml"/><Relationship Id="rId14" Type="http://schemas.openxmlformats.org/officeDocument/2006/relationships/tags" Target="../tags/tag137.xml"/><Relationship Id="rId13" Type="http://schemas.openxmlformats.org/officeDocument/2006/relationships/tags" Target="../tags/tag136.xml"/><Relationship Id="rId12" Type="http://schemas.openxmlformats.org/officeDocument/2006/relationships/tags" Target="../tags/tag135.xml"/><Relationship Id="rId11" Type="http://schemas.openxmlformats.org/officeDocument/2006/relationships/tags" Target="../tags/tag134.xml"/><Relationship Id="rId10" Type="http://schemas.openxmlformats.org/officeDocument/2006/relationships/tags" Target="../tags/tag133.xml"/><Relationship Id="rId1" Type="http://schemas.openxmlformats.org/officeDocument/2006/relationships/tags" Target="../tags/tag125.xml"/></Relationships>
</file>

<file path=ppt/slides/_rels/slide7.xml.rels><?xml version="1.0" encoding="UTF-8" standalone="yes"?>
<Relationships xmlns="http://schemas.openxmlformats.org/package/2006/relationships"><Relationship Id="rId9" Type="http://schemas.openxmlformats.org/officeDocument/2006/relationships/tags" Target="../tags/tag153.xml"/><Relationship Id="rId8" Type="http://schemas.openxmlformats.org/officeDocument/2006/relationships/tags" Target="../tags/tag152.xml"/><Relationship Id="rId7" Type="http://schemas.openxmlformats.org/officeDocument/2006/relationships/tags" Target="../tags/tag151.xml"/><Relationship Id="rId6" Type="http://schemas.openxmlformats.org/officeDocument/2006/relationships/image" Target="../media/image2.png"/><Relationship Id="rId5" Type="http://schemas.openxmlformats.org/officeDocument/2006/relationships/tags" Target="../tags/tag150.xml"/><Relationship Id="rId4" Type="http://schemas.openxmlformats.org/officeDocument/2006/relationships/image" Target="../media/image3.png"/><Relationship Id="rId3" Type="http://schemas.openxmlformats.org/officeDocument/2006/relationships/tags" Target="../tags/tag149.xml"/><Relationship Id="rId2" Type="http://schemas.openxmlformats.org/officeDocument/2006/relationships/image" Target="../media/image6.png"/><Relationship Id="rId13" Type="http://schemas.openxmlformats.org/officeDocument/2006/relationships/notesSlide" Target="../notesSlides/notesSlide7.xml"/><Relationship Id="rId12" Type="http://schemas.openxmlformats.org/officeDocument/2006/relationships/slideLayout" Target="../slideLayouts/slideLayout1.xml"/><Relationship Id="rId11" Type="http://schemas.openxmlformats.org/officeDocument/2006/relationships/tags" Target="../tags/tag155.xml"/><Relationship Id="rId10" Type="http://schemas.openxmlformats.org/officeDocument/2006/relationships/tags" Target="../tags/tag154.xml"/><Relationship Id="rId1" Type="http://schemas.openxmlformats.org/officeDocument/2006/relationships/tags" Target="../tags/tag148.xml"/></Relationships>
</file>

<file path=ppt/slides/_rels/slide8.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image" Target="../media/image7.png"/><Relationship Id="rId7" Type="http://schemas.openxmlformats.org/officeDocument/2006/relationships/tags" Target="../tags/tag160.xml"/><Relationship Id="rId6" Type="http://schemas.openxmlformats.org/officeDocument/2006/relationships/tags" Target="../tags/tag159.xml"/><Relationship Id="rId5" Type="http://schemas.openxmlformats.org/officeDocument/2006/relationships/tags" Target="../tags/tag158.xml"/><Relationship Id="rId4" Type="http://schemas.openxmlformats.org/officeDocument/2006/relationships/image" Target="../media/image2.png"/><Relationship Id="rId3" Type="http://schemas.openxmlformats.org/officeDocument/2006/relationships/tags" Target="../tags/tag157.xml"/><Relationship Id="rId2" Type="http://schemas.openxmlformats.org/officeDocument/2006/relationships/image" Target="../media/image3.png"/><Relationship Id="rId14" Type="http://schemas.openxmlformats.org/officeDocument/2006/relationships/notesSlide" Target="../notesSlides/notesSlide8.xml"/><Relationship Id="rId13" Type="http://schemas.openxmlformats.org/officeDocument/2006/relationships/slideLayout" Target="../slideLayouts/slideLayout1.xml"/><Relationship Id="rId12" Type="http://schemas.openxmlformats.org/officeDocument/2006/relationships/tags" Target="../tags/tag161.xml"/><Relationship Id="rId11" Type="http://schemas.openxmlformats.org/officeDocument/2006/relationships/image" Target="../media/image10.svg"/><Relationship Id="rId10" Type="http://schemas.openxmlformats.org/officeDocument/2006/relationships/image" Target="../media/image9.svg"/><Relationship Id="rId1" Type="http://schemas.openxmlformats.org/officeDocument/2006/relationships/tags" Target="../tags/tag156.xml"/></Relationships>
</file>

<file path=ppt/slides/_rels/slide9.xml.rels><?xml version="1.0" encoding="UTF-8" standalone="yes"?>
<Relationships xmlns="http://schemas.openxmlformats.org/package/2006/relationships"><Relationship Id="rId9" Type="http://schemas.openxmlformats.org/officeDocument/2006/relationships/image" Target="../media/image14.png"/><Relationship Id="rId8" Type="http://schemas.openxmlformats.org/officeDocument/2006/relationships/image" Target="../media/image13.png"/><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tags" Target="../tags/tag164.xml"/><Relationship Id="rId4" Type="http://schemas.openxmlformats.org/officeDocument/2006/relationships/image" Target="../media/image2.png"/><Relationship Id="rId3" Type="http://schemas.openxmlformats.org/officeDocument/2006/relationships/tags" Target="../tags/tag163.xml"/><Relationship Id="rId2" Type="http://schemas.openxmlformats.org/officeDocument/2006/relationships/image" Target="../media/image3.png"/><Relationship Id="rId15" Type="http://schemas.openxmlformats.org/officeDocument/2006/relationships/notesSlide" Target="../notesSlides/notesSlide9.xml"/><Relationship Id="rId14" Type="http://schemas.openxmlformats.org/officeDocument/2006/relationships/slideLayout" Target="../slideLayouts/slideLayout1.xml"/><Relationship Id="rId13" Type="http://schemas.openxmlformats.org/officeDocument/2006/relationships/tags" Target="../tags/tag167.xml"/><Relationship Id="rId12" Type="http://schemas.openxmlformats.org/officeDocument/2006/relationships/tags" Target="../tags/tag166.xml"/><Relationship Id="rId11" Type="http://schemas.openxmlformats.org/officeDocument/2006/relationships/image" Target="../media/image15.png"/><Relationship Id="rId10" Type="http://schemas.openxmlformats.org/officeDocument/2006/relationships/tags" Target="../tags/tag165.xml"/><Relationship Id="rId1" Type="http://schemas.openxmlformats.org/officeDocument/2006/relationships/tags" Target="../tags/tag1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14"/>
          <p:cNvSpPr txBox="1"/>
          <p:nvPr>
            <p:custDataLst>
              <p:tags r:id="rId1"/>
            </p:custDataLst>
          </p:nvPr>
        </p:nvSpPr>
        <p:spPr>
          <a:xfrm>
            <a:off x="0" y="1983105"/>
            <a:ext cx="12192000" cy="2179320"/>
          </a:xfrm>
          <a:prstGeom prst="rect">
            <a:avLst/>
          </a:prstGeom>
          <a:solidFill>
            <a:srgbClr val="2996D9"/>
          </a:solidFill>
        </p:spPr>
        <p:txBody>
          <a:bodyPr wrap="square" rtlCol="0">
            <a:noAutofit/>
          </a:bodyPr>
          <a:p>
            <a:endParaRPr lang="zh-CN" altLang="en-US" dirty="0"/>
          </a:p>
        </p:txBody>
      </p:sp>
      <p:sp>
        <p:nvSpPr>
          <p:cNvPr id="13" name="任意多边形 12"/>
          <p:cNvSpPr/>
          <p:nvPr/>
        </p:nvSpPr>
        <p:spPr>
          <a:xfrm>
            <a:off x="4095750" y="418465"/>
            <a:ext cx="6435090" cy="286385"/>
          </a:xfrm>
          <a:custGeom>
            <a:avLst/>
            <a:gdLst>
              <a:gd name="connsiteX0" fmla="*/ 0 w 15142"/>
              <a:gd name="connsiteY0" fmla="*/ 450 h 450"/>
              <a:gd name="connsiteX1" fmla="*/ 3 w 15142"/>
              <a:gd name="connsiteY1" fmla="*/ 2 h 450"/>
              <a:gd name="connsiteX2" fmla="*/ 15142 w 15142"/>
              <a:gd name="connsiteY2" fmla="*/ 0 h 450"/>
              <a:gd name="connsiteX3" fmla="*/ 15142 w 15142"/>
              <a:gd name="connsiteY3" fmla="*/ 450 h 450"/>
              <a:gd name="connsiteX4" fmla="*/ 0 w 15142"/>
              <a:gd name="connsiteY4" fmla="*/ 450 h 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2" h="450">
                <a:moveTo>
                  <a:pt x="0" y="450"/>
                </a:moveTo>
                <a:lnTo>
                  <a:pt x="3" y="2"/>
                </a:lnTo>
                <a:lnTo>
                  <a:pt x="15142" y="0"/>
                </a:lnTo>
                <a:lnTo>
                  <a:pt x="15142" y="450"/>
                </a:lnTo>
                <a:lnTo>
                  <a:pt x="0" y="450"/>
                </a:lnTo>
                <a:close/>
              </a:path>
            </a:pathLst>
          </a:custGeom>
          <a:solidFill>
            <a:srgbClr val="2996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54" name="矩形 53"/>
          <p:cNvSpPr/>
          <p:nvPr/>
        </p:nvSpPr>
        <p:spPr>
          <a:xfrm>
            <a:off x="9709785" y="6110605"/>
            <a:ext cx="2482215" cy="76200"/>
          </a:xfrm>
          <a:prstGeom prst="rect">
            <a:avLst/>
          </a:prstGeom>
          <a:solidFill>
            <a:srgbClr val="F8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5" name="矩形 54"/>
          <p:cNvSpPr/>
          <p:nvPr/>
        </p:nvSpPr>
        <p:spPr>
          <a:xfrm>
            <a:off x="9709785" y="6293485"/>
            <a:ext cx="2482215" cy="76200"/>
          </a:xfrm>
          <a:prstGeom prst="rect">
            <a:avLst/>
          </a:prstGeom>
          <a:solidFill>
            <a:srgbClr val="F8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6" name="任意多边形 55"/>
          <p:cNvSpPr/>
          <p:nvPr/>
        </p:nvSpPr>
        <p:spPr>
          <a:xfrm>
            <a:off x="0" y="6101715"/>
            <a:ext cx="9615170" cy="285750"/>
          </a:xfrm>
          <a:custGeom>
            <a:avLst/>
            <a:gdLst>
              <a:gd name="connsiteX0" fmla="*/ 0 w 15142"/>
              <a:gd name="connsiteY0" fmla="*/ 450 h 450"/>
              <a:gd name="connsiteX1" fmla="*/ 3 w 15142"/>
              <a:gd name="connsiteY1" fmla="*/ 2 h 450"/>
              <a:gd name="connsiteX2" fmla="*/ 15142 w 15142"/>
              <a:gd name="connsiteY2" fmla="*/ 0 h 450"/>
              <a:gd name="connsiteX3" fmla="*/ 15142 w 15142"/>
              <a:gd name="connsiteY3" fmla="*/ 450 h 450"/>
              <a:gd name="connsiteX4" fmla="*/ 0 w 15142"/>
              <a:gd name="connsiteY4" fmla="*/ 450 h 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2" h="450">
                <a:moveTo>
                  <a:pt x="0" y="450"/>
                </a:moveTo>
                <a:lnTo>
                  <a:pt x="3" y="2"/>
                </a:lnTo>
                <a:lnTo>
                  <a:pt x="15142" y="0"/>
                </a:lnTo>
                <a:lnTo>
                  <a:pt x="15142" y="450"/>
                </a:lnTo>
                <a:lnTo>
                  <a:pt x="0" y="450"/>
                </a:lnTo>
                <a:close/>
              </a:path>
            </a:pathLst>
          </a:custGeom>
          <a:solidFill>
            <a:srgbClr val="2996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pic>
        <p:nvPicPr>
          <p:cNvPr id="2" name="Picture 1"/>
          <p:cNvPicPr>
            <a:picLocks noChangeAspect="1"/>
          </p:cNvPicPr>
          <p:nvPr>
            <p:custDataLst>
              <p:tags r:id="rId2"/>
            </p:custDataLst>
          </p:nvPr>
        </p:nvPicPr>
        <p:blipFill>
          <a:blip r:embed="rId3"/>
          <a:stretch>
            <a:fillRect/>
          </a:stretch>
        </p:blipFill>
        <p:spPr>
          <a:xfrm>
            <a:off x="15875" y="67945"/>
            <a:ext cx="4079875" cy="1165860"/>
          </a:xfrm>
          <a:prstGeom prst="rect">
            <a:avLst/>
          </a:prstGeom>
        </p:spPr>
      </p:pic>
      <p:pic>
        <p:nvPicPr>
          <p:cNvPr id="4" name="图片 2" descr="微信图片_20240403210549"/>
          <p:cNvPicPr>
            <a:picLocks noChangeAspect="1"/>
          </p:cNvPicPr>
          <p:nvPr>
            <p:custDataLst>
              <p:tags r:id="rId4"/>
            </p:custDataLst>
          </p:nvPr>
        </p:nvPicPr>
        <p:blipFill>
          <a:blip r:embed="rId5"/>
          <a:stretch>
            <a:fillRect/>
          </a:stretch>
        </p:blipFill>
        <p:spPr>
          <a:xfrm>
            <a:off x="10683240" y="0"/>
            <a:ext cx="1508760" cy="1261745"/>
          </a:xfrm>
          <a:prstGeom prst="rect">
            <a:avLst/>
          </a:prstGeom>
        </p:spPr>
      </p:pic>
      <p:sp>
        <p:nvSpPr>
          <p:cNvPr id="5" name="标题 1"/>
          <p:cNvSpPr>
            <a:spLocks noGrp="1"/>
          </p:cNvSpPr>
          <p:nvPr>
            <p:ph type="ctrTitle"/>
            <p:custDataLst>
              <p:tags r:id="rId6"/>
            </p:custDataLst>
          </p:nvPr>
        </p:nvSpPr>
        <p:spPr>
          <a:xfrm>
            <a:off x="-635" y="1983105"/>
            <a:ext cx="12808585" cy="1821180"/>
          </a:xfrm>
        </p:spPr>
        <p:txBody>
          <a:bodyPr>
            <a:normAutofit/>
          </a:bodyPr>
          <a:p>
            <a:pPr algn="ctr" fontAlgn="ctr">
              <a:lnSpc>
                <a:spcPct val="150000"/>
              </a:lnSpc>
              <a:buClrTx/>
              <a:buSzTx/>
              <a:buFontTx/>
            </a:pPr>
            <a:r>
              <a:rPr lang="en-US" altLang="zh-CN" sz="2000" b="1">
                <a:solidFill>
                  <a:schemeClr val="bg1"/>
                </a:solidFill>
                <a:latin typeface="Times New Roman" panose="02020503050405090304" pitchFamily="18" charset="0"/>
                <a:cs typeface="Times New Roman" panose="02020503050405090304" pitchFamily="18" charset="0"/>
              </a:rPr>
              <a:t>KEEP KNOWLEDGE IN PERCEPTION: ZERO-SHOT IMAGE AESTHETIC ASSESSMENT</a:t>
            </a:r>
            <a:br>
              <a:rPr lang="en-US" altLang="zh-CN" sz="2800" b="1">
                <a:solidFill>
                  <a:schemeClr val="bg1"/>
                </a:solidFill>
                <a:latin typeface="Times New Roman" panose="02020503050405090304" pitchFamily="18" charset="0"/>
                <a:cs typeface="Times New Roman" panose="02020503050405090304" pitchFamily="18" charset="0"/>
              </a:rPr>
            </a:br>
            <a:endParaRPr lang="en-US" altLang="zh-CN" sz="2800" b="1">
              <a:solidFill>
                <a:schemeClr val="bg1"/>
              </a:solidFill>
              <a:latin typeface="Times New Roman" panose="02020503050405090304" pitchFamily="18" charset="0"/>
              <a:cs typeface="Times New Roman" panose="02020503050405090304" pitchFamily="18" charset="0"/>
            </a:endParaRPr>
          </a:p>
        </p:txBody>
      </p:sp>
      <p:sp>
        <p:nvSpPr>
          <p:cNvPr id="8" name="文本框 4"/>
          <p:cNvSpPr txBox="1"/>
          <p:nvPr>
            <p:custDataLst>
              <p:tags r:id="rId7"/>
            </p:custDataLst>
          </p:nvPr>
        </p:nvSpPr>
        <p:spPr>
          <a:xfrm>
            <a:off x="96520" y="3034030"/>
            <a:ext cx="11891010" cy="1128395"/>
          </a:xfrm>
          <a:prstGeom prst="rect">
            <a:avLst/>
          </a:prstGeom>
          <a:noFill/>
        </p:spPr>
        <p:txBody>
          <a:bodyPr wrap="square" rtlCol="0" anchor="t">
            <a:noAutofit/>
          </a:bodyPr>
          <a:p>
            <a:pPr algn="ctr" fontAlgn="ctr">
              <a:lnSpc>
                <a:spcPct val="150000"/>
              </a:lnSpc>
              <a:buClrTx/>
              <a:buSzTx/>
              <a:buFontTx/>
            </a:pPr>
            <a:r>
              <a:rPr lang="en-US" altLang="zh-CN" sz="2400" b="1">
                <a:solidFill>
                  <a:schemeClr val="bg1"/>
                </a:solidFill>
                <a:latin typeface="Times New Roman" panose="02020503050405090304" pitchFamily="18" charset="0"/>
                <a:cs typeface="Times New Roman" panose="02020503050405090304" pitchFamily="18" charset="0"/>
                <a:sym typeface="+mn-ea"/>
              </a:rPr>
              <a:t>(</a:t>
            </a:r>
            <a:r>
              <a:rPr lang="en-US" altLang="zh-CN" sz="2000" b="1">
                <a:solidFill>
                  <a:schemeClr val="bg1"/>
                </a:solidFill>
                <a:latin typeface="Times New Roman" panose="02020503050405090304" pitchFamily="18" charset="0"/>
                <a:cs typeface="Times New Roman" panose="02020503050405090304" pitchFamily="18" charset="0"/>
                <a:sym typeface="+mn-ea"/>
              </a:rPr>
              <a:t>Guolong Wang*, Yike Tan*, Hangyu Lin, Chuchun Zhang</a:t>
            </a:r>
            <a:r>
              <a:rPr lang="en-US" altLang="zh-CN" sz="2400" b="1">
                <a:solidFill>
                  <a:schemeClr val="bg1"/>
                </a:solidFill>
                <a:latin typeface="Times New Roman" panose="02020503050405090304" pitchFamily="18" charset="0"/>
                <a:cs typeface="Times New Roman" panose="02020503050405090304" pitchFamily="18" charset="0"/>
                <a:sym typeface="+mn-ea"/>
              </a:rPr>
              <a:t>)</a:t>
            </a:r>
            <a:endParaRPr lang="en-US" altLang="zh-CN" sz="2400" b="1">
              <a:solidFill>
                <a:schemeClr val="bg1"/>
              </a:solidFill>
              <a:latin typeface="Times New Roman" panose="02020503050405090304" pitchFamily="18" charset="0"/>
              <a:cs typeface="Times New Roman" panose="02020503050405090304" pitchFamily="18" charset="0"/>
              <a:sym typeface="+mn-ea"/>
            </a:endParaRPr>
          </a:p>
        </p:txBody>
      </p:sp>
      <p:sp>
        <p:nvSpPr>
          <p:cNvPr id="9" name="文本框 6"/>
          <p:cNvSpPr txBox="1"/>
          <p:nvPr>
            <p:custDataLst>
              <p:tags r:id="rId8"/>
            </p:custDataLst>
          </p:nvPr>
        </p:nvSpPr>
        <p:spPr>
          <a:xfrm>
            <a:off x="2331085" y="5060950"/>
            <a:ext cx="7421245" cy="1014730"/>
          </a:xfrm>
          <a:prstGeom prst="rect">
            <a:avLst/>
          </a:prstGeom>
          <a:noFill/>
        </p:spPr>
        <p:txBody>
          <a:bodyPr wrap="square" rtlCol="0">
            <a:spAutoFit/>
          </a:bodyPr>
          <a:p>
            <a:pPr algn="ctr"/>
            <a:r>
              <a:rPr lang="en-US" sz="2000" dirty="0">
                <a:solidFill>
                  <a:srgbClr val="121212"/>
                </a:solidFill>
                <a:latin typeface="Times New Roman" panose="02020503050405090304" pitchFamily="18" charset="0"/>
                <a:cs typeface="Times New Roman" panose="02020503050405090304" pitchFamily="18" charset="0"/>
              </a:rPr>
              <a:t>Yike Tan</a:t>
            </a:r>
            <a:endParaRPr lang="en-US" sz="2000" dirty="0">
              <a:solidFill>
                <a:srgbClr val="121212"/>
              </a:solidFill>
              <a:latin typeface="Times New Roman" panose="02020503050405090304" pitchFamily="18" charset="0"/>
              <a:cs typeface="Times New Roman" panose="02020503050405090304" pitchFamily="18" charset="0"/>
            </a:endParaRPr>
          </a:p>
          <a:p>
            <a:pPr algn="ctr"/>
            <a:r>
              <a:rPr lang="en-US" sz="2000" dirty="0">
                <a:solidFill>
                  <a:srgbClr val="121212"/>
                </a:solidFill>
                <a:latin typeface="Times New Roman" panose="02020503050405090304" pitchFamily="18" charset="0"/>
                <a:cs typeface="Times New Roman" panose="02020503050405090304" pitchFamily="18" charset="0"/>
              </a:rPr>
              <a:t>University of International Business and Economics</a:t>
            </a:r>
            <a:endParaRPr sz="2000" dirty="0">
              <a:solidFill>
                <a:srgbClr val="121212"/>
              </a:solidFill>
              <a:latin typeface="Times New Roman" panose="02020503050405090304" pitchFamily="18" charset="0"/>
              <a:cs typeface="Times New Roman" panose="02020503050405090304" pitchFamily="18" charset="0"/>
            </a:endParaRPr>
          </a:p>
          <a:p>
            <a:pPr algn="ctr"/>
            <a:r>
              <a:rPr sz="2000" dirty="0">
                <a:solidFill>
                  <a:srgbClr val="121212"/>
                </a:solidFill>
                <a:latin typeface="Times New Roman" panose="02020503050405090304" pitchFamily="18" charset="0"/>
                <a:cs typeface="Times New Roman" panose="02020503050405090304" pitchFamily="18" charset="0"/>
              </a:rPr>
              <a:t>1</a:t>
            </a:r>
            <a:r>
              <a:rPr lang="en-US" sz="2000" dirty="0">
                <a:solidFill>
                  <a:srgbClr val="121212"/>
                </a:solidFill>
                <a:latin typeface="Times New Roman" panose="02020503050405090304" pitchFamily="18" charset="0"/>
                <a:cs typeface="Times New Roman" panose="02020503050405090304" pitchFamily="18" charset="0"/>
              </a:rPr>
              <a:t>7 </a:t>
            </a:r>
            <a:r>
              <a:rPr sz="2000" dirty="0">
                <a:solidFill>
                  <a:srgbClr val="121212"/>
                </a:solidFill>
                <a:latin typeface="Times New Roman" panose="02020503050405090304" pitchFamily="18" charset="0"/>
                <a:cs typeface="Times New Roman" panose="02020503050405090304" pitchFamily="18" charset="0"/>
              </a:rPr>
              <a:t>Apr, 2024</a:t>
            </a:r>
            <a:endParaRPr sz="2000" dirty="0">
              <a:solidFill>
                <a:srgbClr val="121212"/>
              </a:solidFill>
              <a:latin typeface="Times New Roman" panose="02020503050405090304" pitchFamily="18" charset="0"/>
              <a:cs typeface="Times New Roman" panose="02020503050405090304" pitchFamily="18" charset="0"/>
            </a:endParaRPr>
          </a:p>
        </p:txBody>
      </p:sp>
    </p:spTree>
    <p:custDataLst>
      <p:tags r:id="rId9"/>
    </p:custDataLst>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p:cNvPicPr>
            <a:picLocks noChangeAspect="1"/>
          </p:cNvPicPr>
          <p:nvPr>
            <p:custDataLst>
              <p:tags r:id="rId1"/>
            </p:custDataLst>
          </p:nvPr>
        </p:nvPicPr>
        <p:blipFill>
          <a:blip r:embed="rId2"/>
          <a:srcRect t="13551"/>
          <a:stretch>
            <a:fillRect/>
          </a:stretch>
        </p:blipFill>
        <p:spPr>
          <a:xfrm>
            <a:off x="-635" y="9525"/>
            <a:ext cx="705485" cy="513080"/>
          </a:xfrm>
          <a:prstGeom prst="rect">
            <a:avLst/>
          </a:prstGeom>
        </p:spPr>
      </p:pic>
      <p:sp>
        <p:nvSpPr>
          <p:cNvPr id="13" name="任意多边形 12"/>
          <p:cNvSpPr/>
          <p:nvPr/>
        </p:nvSpPr>
        <p:spPr>
          <a:xfrm>
            <a:off x="7479030" y="469900"/>
            <a:ext cx="4712970" cy="285750"/>
          </a:xfrm>
          <a:custGeom>
            <a:avLst/>
            <a:gdLst>
              <a:gd name="connsiteX0" fmla="*/ 0 w 15142"/>
              <a:gd name="connsiteY0" fmla="*/ 450 h 450"/>
              <a:gd name="connsiteX1" fmla="*/ 3 w 15142"/>
              <a:gd name="connsiteY1" fmla="*/ 2 h 450"/>
              <a:gd name="connsiteX2" fmla="*/ 15142 w 15142"/>
              <a:gd name="connsiteY2" fmla="*/ 0 h 450"/>
              <a:gd name="connsiteX3" fmla="*/ 15142 w 15142"/>
              <a:gd name="connsiteY3" fmla="*/ 450 h 450"/>
              <a:gd name="connsiteX4" fmla="*/ 0 w 15142"/>
              <a:gd name="connsiteY4" fmla="*/ 450 h 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2" h="450">
                <a:moveTo>
                  <a:pt x="0" y="450"/>
                </a:moveTo>
                <a:lnTo>
                  <a:pt x="3" y="2"/>
                </a:lnTo>
                <a:lnTo>
                  <a:pt x="15142" y="0"/>
                </a:lnTo>
                <a:lnTo>
                  <a:pt x="15142" y="450"/>
                </a:lnTo>
                <a:lnTo>
                  <a:pt x="0" y="450"/>
                </a:lnTo>
                <a:close/>
              </a:path>
            </a:pathLst>
          </a:custGeom>
          <a:solidFill>
            <a:srgbClr val="2996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52" name="矩形 51"/>
          <p:cNvSpPr/>
          <p:nvPr/>
        </p:nvSpPr>
        <p:spPr>
          <a:xfrm>
            <a:off x="0" y="474980"/>
            <a:ext cx="2482215" cy="76200"/>
          </a:xfrm>
          <a:prstGeom prst="rect">
            <a:avLst/>
          </a:prstGeom>
          <a:solidFill>
            <a:srgbClr val="F8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3" name="矩形 52"/>
          <p:cNvSpPr/>
          <p:nvPr/>
        </p:nvSpPr>
        <p:spPr>
          <a:xfrm>
            <a:off x="0" y="657860"/>
            <a:ext cx="2482215" cy="76200"/>
          </a:xfrm>
          <a:prstGeom prst="rect">
            <a:avLst/>
          </a:prstGeom>
          <a:solidFill>
            <a:srgbClr val="F8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6" name="图片 2" descr="微信图片_20240403210549"/>
          <p:cNvPicPr>
            <a:picLocks noChangeAspect="1"/>
          </p:cNvPicPr>
          <p:nvPr>
            <p:custDataLst>
              <p:tags r:id="rId3"/>
            </p:custDataLst>
          </p:nvPr>
        </p:nvPicPr>
        <p:blipFill>
          <a:blip r:embed="rId4"/>
          <a:stretch>
            <a:fillRect/>
          </a:stretch>
        </p:blipFill>
        <p:spPr>
          <a:xfrm>
            <a:off x="11641455" y="9525"/>
            <a:ext cx="550545" cy="460375"/>
          </a:xfrm>
          <a:prstGeom prst="rect">
            <a:avLst/>
          </a:prstGeom>
        </p:spPr>
      </p:pic>
      <p:sp>
        <p:nvSpPr>
          <p:cNvPr id="3" name="文本框 1"/>
          <p:cNvSpPr txBox="1"/>
          <p:nvPr>
            <p:custDataLst>
              <p:tags r:id="rId5"/>
            </p:custDataLst>
          </p:nvPr>
        </p:nvSpPr>
        <p:spPr>
          <a:xfrm>
            <a:off x="458470" y="342900"/>
            <a:ext cx="9323070" cy="521970"/>
          </a:xfrm>
          <a:prstGeom prst="rect">
            <a:avLst/>
          </a:prstGeom>
          <a:noFill/>
        </p:spPr>
        <p:txBody>
          <a:bodyPr wrap="square" rtlCol="0">
            <a:spAutoFit/>
          </a:bodyPr>
          <a:p>
            <a:pPr indent="0">
              <a:buFont typeface="Wingdings" panose="05000000000000000000" charset="0"/>
              <a:buNone/>
            </a:pPr>
            <a:r>
              <a:rPr lang="en-US" sz="2800" b="1" dirty="0">
                <a:latin typeface="Times New Roman" panose="02020503050405090304" pitchFamily="18" charset="0"/>
                <a:cs typeface="Times New Roman" panose="02020503050405090304" pitchFamily="18" charset="0"/>
                <a:sym typeface="+mn-ea"/>
              </a:rPr>
              <a:t>Methods - </a:t>
            </a:r>
            <a:r>
              <a:rPr sz="2800" b="1">
                <a:latin typeface="Times New Roman" panose="02020503050405090304" pitchFamily="18" charset="0"/>
                <a:cs typeface="Times New Roman" panose="02020503050405090304" pitchFamily="18" charset="0"/>
                <a:sym typeface="+mn-ea"/>
              </a:rPr>
              <a:t>Internal Knowledge with Polarity</a:t>
            </a:r>
            <a:endParaRPr lang="en-US" sz="2800" b="1" dirty="0">
              <a:latin typeface="Times New Roman" panose="02020503050405090304" pitchFamily="18" charset="0"/>
              <a:cs typeface="Times New Roman" panose="02020503050405090304" pitchFamily="18" charset="0"/>
              <a:sym typeface="+mn-ea"/>
            </a:endParaRPr>
          </a:p>
        </p:txBody>
      </p:sp>
      <p:pic>
        <p:nvPicPr>
          <p:cNvPr id="4" name="图片 3"/>
          <p:cNvPicPr>
            <a:picLocks noChangeAspect="1"/>
          </p:cNvPicPr>
          <p:nvPr/>
        </p:nvPicPr>
        <p:blipFill>
          <a:blip r:embed="rId6"/>
          <a:stretch>
            <a:fillRect/>
          </a:stretch>
        </p:blipFill>
        <p:spPr>
          <a:xfrm>
            <a:off x="1684655" y="1610995"/>
            <a:ext cx="2141220" cy="422275"/>
          </a:xfrm>
          <a:prstGeom prst="rect">
            <a:avLst/>
          </a:prstGeom>
        </p:spPr>
      </p:pic>
      <p:sp>
        <p:nvSpPr>
          <p:cNvPr id="19" name="Rounded Rectangle 18"/>
          <p:cNvSpPr/>
          <p:nvPr/>
        </p:nvSpPr>
        <p:spPr>
          <a:xfrm>
            <a:off x="223520" y="2338705"/>
            <a:ext cx="5249545" cy="1336040"/>
          </a:xfrm>
          <a:prstGeom prst="roundRect">
            <a:avLst/>
          </a:prstGeom>
          <a:solidFill>
            <a:schemeClr val="bg1"/>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pic>
        <p:nvPicPr>
          <p:cNvPr id="8" name="图片 7"/>
          <p:cNvPicPr>
            <a:picLocks noChangeAspect="1"/>
          </p:cNvPicPr>
          <p:nvPr/>
        </p:nvPicPr>
        <p:blipFill>
          <a:blip r:embed="rId7"/>
          <a:stretch>
            <a:fillRect/>
          </a:stretch>
        </p:blipFill>
        <p:spPr>
          <a:xfrm>
            <a:off x="774065" y="2431415"/>
            <a:ext cx="1200150" cy="1156970"/>
          </a:xfrm>
          <a:prstGeom prst="rect">
            <a:avLst/>
          </a:prstGeom>
        </p:spPr>
      </p:pic>
      <p:sp>
        <p:nvSpPr>
          <p:cNvPr id="5" name="文本框 4"/>
          <p:cNvSpPr txBox="1"/>
          <p:nvPr/>
        </p:nvSpPr>
        <p:spPr>
          <a:xfrm>
            <a:off x="2482215" y="2648585"/>
            <a:ext cx="2839720" cy="368300"/>
          </a:xfrm>
          <a:prstGeom prst="rect">
            <a:avLst/>
          </a:prstGeom>
          <a:noFill/>
        </p:spPr>
        <p:txBody>
          <a:bodyPr wrap="square" rtlCol="0" anchor="t">
            <a:spAutoFit/>
          </a:bodyPr>
          <a:p>
            <a:r>
              <a:rPr lang="en-US" altLang="zh-CN" b="1">
                <a:latin typeface="Times New Roman" panose="02020503050405090304" pitchFamily="18" charset="0"/>
                <a:cs typeface="Times New Roman" panose="02020503050405090304" pitchFamily="18" charset="0"/>
                <a:sym typeface="+mn-ea"/>
              </a:rPr>
              <a:t>:</a:t>
            </a:r>
            <a:r>
              <a:rPr lang="zh-CN" altLang="en-US" b="1">
                <a:latin typeface="Times New Roman" panose="02020503050405090304" pitchFamily="18" charset="0"/>
                <a:cs typeface="Times New Roman" panose="02020503050405090304" pitchFamily="18" charset="0"/>
                <a:sym typeface="+mn-ea"/>
              </a:rPr>
              <a:t>Very simple, effective </a:t>
            </a:r>
            <a:r>
              <a:rPr lang="zh-CN" altLang="en-US" b="1">
                <a:solidFill>
                  <a:srgbClr val="FF0000"/>
                </a:solidFill>
                <a:latin typeface="Times New Roman" panose="02020503050405090304" pitchFamily="18" charset="0"/>
                <a:cs typeface="Times New Roman" panose="02020503050405090304" pitchFamily="18" charset="0"/>
                <a:sym typeface="+mn-ea"/>
              </a:rPr>
              <a:t>shot</a:t>
            </a:r>
            <a:r>
              <a:rPr lang="zh-CN" altLang="en-US" b="1">
                <a:latin typeface="Times New Roman" panose="02020503050405090304" pitchFamily="18" charset="0"/>
                <a:cs typeface="Times New Roman" panose="02020503050405090304" pitchFamily="18" charset="0"/>
                <a:sym typeface="+mn-ea"/>
              </a:rPr>
              <a:t>.</a:t>
            </a:r>
            <a:endParaRPr lang="zh-CN" altLang="en-US" b="1">
              <a:latin typeface="Times New Roman" panose="02020503050405090304" pitchFamily="18" charset="0"/>
              <a:cs typeface="Times New Roman" panose="02020503050405090304" pitchFamily="18" charset="0"/>
              <a:sym typeface="+mn-ea"/>
            </a:endParaRPr>
          </a:p>
        </p:txBody>
      </p:sp>
      <p:pic>
        <p:nvPicPr>
          <p:cNvPr id="10" name="图片 9" descr="人物头像"/>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143760" y="2668270"/>
            <a:ext cx="346075" cy="346075"/>
          </a:xfrm>
          <a:prstGeom prst="rect">
            <a:avLst/>
          </a:prstGeom>
        </p:spPr>
      </p:pic>
      <p:sp>
        <p:nvSpPr>
          <p:cNvPr id="7" name="文本框 6"/>
          <p:cNvSpPr txBox="1"/>
          <p:nvPr/>
        </p:nvSpPr>
        <p:spPr>
          <a:xfrm>
            <a:off x="601980" y="4269105"/>
            <a:ext cx="5488940" cy="368300"/>
          </a:xfrm>
          <a:prstGeom prst="rect">
            <a:avLst/>
          </a:prstGeom>
          <a:noFill/>
        </p:spPr>
        <p:txBody>
          <a:bodyPr wrap="square" rtlCol="0">
            <a:spAutoFit/>
          </a:bodyPr>
          <a:p>
            <a:r>
              <a:rPr lang="en-US" altLang="zh-CN">
                <a:latin typeface="Times New Roman" panose="02020503050405090304" pitchFamily="18" charset="0"/>
                <a:cs typeface="Times New Roman" panose="02020503050405090304" pitchFamily="18" charset="0"/>
              </a:rPr>
              <a:t>[fig,effective,Use of Camera,Exposure &amp; Speed,0.9998]</a:t>
            </a:r>
            <a:endParaRPr lang="en-US" altLang="zh-CN">
              <a:latin typeface="Times New Roman" panose="02020503050405090304" pitchFamily="18" charset="0"/>
              <a:cs typeface="Times New Roman" panose="02020503050405090304" pitchFamily="18" charset="0"/>
            </a:endParaRPr>
          </a:p>
        </p:txBody>
      </p:sp>
      <p:sp>
        <p:nvSpPr>
          <p:cNvPr id="9" name="右箭头 8"/>
          <p:cNvSpPr/>
          <p:nvPr/>
        </p:nvSpPr>
        <p:spPr>
          <a:xfrm rot="5400000">
            <a:off x="2598420" y="3658235"/>
            <a:ext cx="521335" cy="290830"/>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11" name="图片 10"/>
          <p:cNvPicPr>
            <a:picLocks noChangeAspect="1"/>
          </p:cNvPicPr>
          <p:nvPr/>
        </p:nvPicPr>
        <p:blipFill>
          <a:blip r:embed="rId10"/>
          <a:stretch>
            <a:fillRect/>
          </a:stretch>
        </p:blipFill>
        <p:spPr>
          <a:xfrm>
            <a:off x="5498465" y="1360805"/>
            <a:ext cx="6745605" cy="2493645"/>
          </a:xfrm>
          <a:prstGeom prst="rect">
            <a:avLst/>
          </a:prstGeom>
        </p:spPr>
      </p:pic>
      <p:sp>
        <p:nvSpPr>
          <p:cNvPr id="17" name="文本框 16"/>
          <p:cNvSpPr txBox="1"/>
          <p:nvPr/>
        </p:nvSpPr>
        <p:spPr>
          <a:xfrm>
            <a:off x="0" y="3980815"/>
            <a:ext cx="2840355" cy="337185"/>
          </a:xfrm>
          <a:prstGeom prst="rect">
            <a:avLst/>
          </a:prstGeom>
          <a:noFill/>
        </p:spPr>
        <p:txBody>
          <a:bodyPr wrap="square" rtlCol="0">
            <a:spAutoFit/>
          </a:bodyPr>
          <a:p>
            <a:pPr indent="0">
              <a:buNone/>
            </a:pPr>
            <a:r>
              <a:rPr lang="en-US" altLang="zh-CN" sz="1600">
                <a:latin typeface="Times New Roman Regular" panose="02020503050405090304" charset="0"/>
                <a:cs typeface="Times New Roman Regular" panose="02020503050405090304" charset="0"/>
              </a:rPr>
              <a:t>Obtained </a:t>
            </a:r>
            <a:r>
              <a:rPr lang="zh-CN" altLang="en-US" sz="1600">
                <a:latin typeface="Times New Roman Regular" panose="02020503050405090304" charset="0"/>
                <a:cs typeface="Times New Roman Regular" panose="02020503050405090304" charset="0"/>
                <a:sym typeface="+mn-ea"/>
              </a:rPr>
              <a:t>quadruple</a:t>
            </a:r>
            <a:r>
              <a:rPr lang="en-US" altLang="zh-CN" sz="1600">
                <a:latin typeface="Times New Roman Regular" panose="02020503050405090304" charset="0"/>
                <a:cs typeface="Times New Roman Regular" panose="02020503050405090304" charset="0"/>
                <a:sym typeface="+mn-ea"/>
              </a:rPr>
              <a:t>t:</a:t>
            </a:r>
            <a:endParaRPr lang="en-US" altLang="zh-CN" sz="1600">
              <a:latin typeface="Times New Roman Regular" panose="02020503050405090304" charset="0"/>
              <a:cs typeface="Times New Roman Regular" panose="02020503050405090304" charset="0"/>
            </a:endParaRPr>
          </a:p>
        </p:txBody>
      </p:sp>
      <p:sp>
        <p:nvSpPr>
          <p:cNvPr id="6" name="文本框 5"/>
          <p:cNvSpPr txBox="1"/>
          <p:nvPr/>
        </p:nvSpPr>
        <p:spPr>
          <a:xfrm>
            <a:off x="223520" y="4842510"/>
            <a:ext cx="7872095" cy="798830"/>
          </a:xfrm>
          <a:prstGeom prst="rect">
            <a:avLst/>
          </a:prstGeom>
          <a:noFill/>
        </p:spPr>
        <p:txBody>
          <a:bodyPr wrap="square" rtlCol="0">
            <a:spAutoFit/>
          </a:bodyPr>
          <a:p>
            <a:pPr marL="285750" indent="-285750">
              <a:buFont typeface="Wingdings" panose="05000000000000000000" charset="0"/>
              <a:buChar char="Ø"/>
            </a:pPr>
            <a:r>
              <a:rPr lang="en-US" altLang="zh-CN" sz="2400">
                <a:latin typeface="Times New Roman Regular" panose="02020503050405090304" charset="0"/>
                <a:cs typeface="Times New Roman Regular" panose="02020503050405090304" charset="0"/>
              </a:rPr>
              <a:t>2. </a:t>
            </a:r>
            <a:r>
              <a:rPr lang="zh-CN" altLang="en-US" sz="2400">
                <a:latin typeface="Times New Roman Regular" panose="02020503050405090304" charset="0"/>
                <a:cs typeface="Times New Roman Regular" panose="02020503050405090304" charset="0"/>
              </a:rPr>
              <a:t>Sample filtering and classification</a:t>
            </a:r>
            <a:endParaRPr lang="zh-CN" altLang="en-US" sz="2400">
              <a:latin typeface="Times New Roman Regular" panose="02020503050405090304" charset="0"/>
              <a:cs typeface="Times New Roman Regular" panose="02020503050405090304" charset="0"/>
            </a:endParaRPr>
          </a:p>
          <a:p>
            <a:pPr indent="0">
              <a:buFont typeface="Wingdings" panose="05000000000000000000" charset="0"/>
              <a:buNone/>
            </a:pPr>
            <a:r>
              <a:rPr lang="en-US" altLang="zh-CN" sz="2200">
                <a:latin typeface="Times New Roman" panose="02020503050405090304" pitchFamily="18" charset="0"/>
                <a:cs typeface="Times New Roman" panose="02020503050405090304" pitchFamily="18" charset="0"/>
              </a:rPr>
              <a:t>     </a:t>
            </a:r>
            <a:r>
              <a:rPr lang="zh-CN" altLang="en-US" sz="2200">
                <a:latin typeface="Times New Roman" panose="02020503050405090304" pitchFamily="18" charset="0"/>
                <a:cs typeface="Times New Roman" panose="02020503050405090304" pitchFamily="18" charset="0"/>
              </a:rPr>
              <a:t>Set emotional score threshold and select images based on it</a:t>
            </a:r>
            <a:r>
              <a:rPr lang="en-US" altLang="zh-CN" sz="2200">
                <a:latin typeface="Times New Roman" panose="02020503050405090304" pitchFamily="18" charset="0"/>
                <a:cs typeface="Times New Roman" panose="02020503050405090304" pitchFamily="18" charset="0"/>
              </a:rPr>
              <a:t>.</a:t>
            </a:r>
            <a:endParaRPr lang="en-US" altLang="zh-CN" sz="2200">
              <a:latin typeface="Times New Roman" panose="02020503050405090304" pitchFamily="18" charset="0"/>
              <a:cs typeface="Times New Roman" panose="02020503050405090304" pitchFamily="18" charset="0"/>
            </a:endParaRPr>
          </a:p>
        </p:txBody>
      </p:sp>
      <p:sp>
        <p:nvSpPr>
          <p:cNvPr id="12" name="文本框 11"/>
          <p:cNvSpPr txBox="1"/>
          <p:nvPr/>
        </p:nvSpPr>
        <p:spPr>
          <a:xfrm>
            <a:off x="223520" y="5286375"/>
            <a:ext cx="10835640" cy="1106805"/>
          </a:xfrm>
          <a:prstGeom prst="rect">
            <a:avLst/>
          </a:prstGeom>
          <a:noFill/>
        </p:spPr>
        <p:txBody>
          <a:bodyPr wrap="square" rtlCol="0">
            <a:spAutoFit/>
          </a:bodyPr>
          <a:p>
            <a:pPr marL="285750" indent="-285750">
              <a:buFont typeface="Wingdings" panose="05000000000000000000" charset="0"/>
              <a:buChar char="Ø"/>
            </a:pPr>
            <a:endParaRPr lang="zh-CN" altLang="en-US" sz="2200">
              <a:latin typeface="Times New Roman" panose="02020503050405090304" pitchFamily="18" charset="0"/>
              <a:cs typeface="Times New Roman" panose="02020503050405090304" pitchFamily="18" charset="0"/>
            </a:endParaRPr>
          </a:p>
          <a:p>
            <a:pPr indent="0">
              <a:buFont typeface="Wingdings" panose="05000000000000000000" charset="0"/>
              <a:buNone/>
            </a:pPr>
            <a:r>
              <a:rPr lang="en-US" altLang="zh-CN" sz="2200">
                <a:latin typeface="Times New Roman" panose="02020503050405090304" pitchFamily="18" charset="0"/>
                <a:cs typeface="Times New Roman" panose="02020503050405090304" pitchFamily="18" charset="0"/>
              </a:rPr>
              <a:t>     </a:t>
            </a:r>
            <a:r>
              <a:rPr lang="zh-CN" altLang="en-US" sz="2200">
                <a:latin typeface="Times New Roman" panose="02020503050405090304" pitchFamily="18" charset="0"/>
                <a:cs typeface="Times New Roman" panose="02020503050405090304" pitchFamily="18" charset="0"/>
              </a:rPr>
              <a:t>Classify the selected images based on the positive and negative signs of polarity values and aesthetic attributes</a:t>
            </a:r>
            <a:r>
              <a:rPr lang="en-US" altLang="zh-CN" sz="2200">
                <a:latin typeface="Times New Roman" panose="02020503050405090304" pitchFamily="18" charset="0"/>
                <a:cs typeface="Times New Roman" panose="02020503050405090304" pitchFamily="18" charset="0"/>
              </a:rPr>
              <a:t>.</a:t>
            </a:r>
            <a:endParaRPr lang="en-US" altLang="zh-CN" sz="2200">
              <a:latin typeface="Times New Roman" panose="02020503050405090304" pitchFamily="18" charset="0"/>
              <a:cs typeface="Times New Roman" panose="02020503050405090304" pitchFamily="18" charset="0"/>
            </a:endParaRPr>
          </a:p>
        </p:txBody>
      </p:sp>
      <p:sp>
        <p:nvSpPr>
          <p:cNvPr id="2" name="文本框 1"/>
          <p:cNvSpPr txBox="1"/>
          <p:nvPr/>
        </p:nvSpPr>
        <p:spPr>
          <a:xfrm>
            <a:off x="223520" y="1212850"/>
            <a:ext cx="6864985" cy="460375"/>
          </a:xfrm>
          <a:prstGeom prst="rect">
            <a:avLst/>
          </a:prstGeom>
          <a:noFill/>
        </p:spPr>
        <p:txBody>
          <a:bodyPr wrap="square" rtlCol="0">
            <a:spAutoFit/>
          </a:bodyPr>
          <a:p>
            <a:pPr marL="285750" indent="-285750">
              <a:buFont typeface="Wingdings" panose="05000000000000000000" charset="0"/>
              <a:buChar char="Ø"/>
            </a:pPr>
            <a:r>
              <a:rPr lang="en-US" altLang="zh-CN" sz="2400">
                <a:latin typeface="Times New Roman Regular" panose="02020503050405090304" charset="0"/>
                <a:cs typeface="Times New Roman Regular" panose="02020503050405090304" charset="0"/>
              </a:rPr>
              <a:t>1. </a:t>
            </a:r>
            <a:r>
              <a:rPr lang="zh-CN" altLang="en-US" sz="2400">
                <a:latin typeface="Times New Roman Regular" panose="02020503050405090304" charset="0"/>
                <a:cs typeface="Times New Roman Regular" panose="02020503050405090304" charset="0"/>
              </a:rPr>
              <a:t>Generate a quadruple</a:t>
            </a:r>
            <a:r>
              <a:rPr lang="en-US" altLang="zh-CN" sz="2400">
                <a:latin typeface="Times New Roman Regular" panose="02020503050405090304" charset="0"/>
                <a:cs typeface="Times New Roman Regular" panose="02020503050405090304" charset="0"/>
              </a:rPr>
              <a:t>t</a:t>
            </a:r>
            <a:r>
              <a:rPr lang="zh-CN" altLang="en-US" sz="2400">
                <a:latin typeface="Times New Roman Regular" panose="02020503050405090304" charset="0"/>
                <a:cs typeface="Times New Roman Regular" panose="02020503050405090304" charset="0"/>
              </a:rPr>
              <a:t> for each comment</a:t>
            </a:r>
            <a:endParaRPr lang="zh-CN" altLang="en-US" sz="2400">
              <a:latin typeface="Times New Roman Regular" panose="02020503050405090304" charset="0"/>
              <a:cs typeface="Times New Roman Regular" panose="02020503050405090304" charset="0"/>
            </a:endParaRPr>
          </a:p>
        </p:txBody>
      </p:sp>
      <p:sp>
        <p:nvSpPr>
          <p:cNvPr id="18" name="Text Box 17"/>
          <p:cNvSpPr txBox="1"/>
          <p:nvPr/>
        </p:nvSpPr>
        <p:spPr>
          <a:xfrm>
            <a:off x="6959600" y="3695700"/>
            <a:ext cx="4871720" cy="368300"/>
          </a:xfrm>
          <a:prstGeom prst="rect">
            <a:avLst/>
          </a:prstGeom>
          <a:noFill/>
        </p:spPr>
        <p:txBody>
          <a:bodyPr wrap="square" rtlCol="0">
            <a:spAutoFit/>
          </a:bodyPr>
          <a:p>
            <a:r>
              <a:rPr lang="en-US" b="1">
                <a:latin typeface="Times New Roman Bold" panose="02020503050405090304" charset="0"/>
                <a:cs typeface="Times New Roman Bold" panose="02020503050405090304" charset="0"/>
              </a:rPr>
              <a:t>The pipeline of obtaining a quadruplet</a:t>
            </a:r>
            <a:endParaRPr lang="en-US" b="1">
              <a:latin typeface="Times New Roman Bold" panose="02020503050405090304" charset="0"/>
              <a:cs typeface="Times New Roman Bold" panose="02020503050405090304" charset="0"/>
            </a:endParaRPr>
          </a:p>
        </p:txBody>
      </p:sp>
      <p:sp>
        <p:nvSpPr>
          <p:cNvPr id="21" name="文本框 20"/>
          <p:cNvSpPr txBox="1"/>
          <p:nvPr>
            <p:custDataLst>
              <p:tags r:id="rId11"/>
            </p:custDataLst>
          </p:nvPr>
        </p:nvSpPr>
        <p:spPr>
          <a:xfrm>
            <a:off x="330200" y="2694940"/>
            <a:ext cx="598170" cy="317500"/>
          </a:xfrm>
          <a:prstGeom prst="rect">
            <a:avLst/>
          </a:prstGeom>
          <a:noFill/>
        </p:spPr>
        <p:txBody>
          <a:bodyPr wrap="square" rtlCol="0">
            <a:noAutofit/>
          </a:bodyPr>
          <a:p>
            <a:r>
              <a:rPr lang="en-US" altLang="zh-CN" sz="1600">
                <a:latin typeface="Times New Roman" panose="02020503050405090304" pitchFamily="18" charset="0"/>
                <a:cs typeface="Times New Roman" panose="02020503050405090304" pitchFamily="18" charset="0"/>
              </a:rPr>
              <a:t>fig:</a:t>
            </a:r>
            <a:endParaRPr lang="en-US" altLang="zh-CN" sz="1600">
              <a:latin typeface="Times New Roman" panose="02020503050405090304" pitchFamily="18" charset="0"/>
              <a:cs typeface="Times New Roman" panose="02020503050405090304" pitchFamily="18" charset="0"/>
            </a:endParaRPr>
          </a:p>
        </p:txBody>
      </p:sp>
    </p:spTree>
    <p:custDataLst>
      <p:tags r:id="rId12"/>
    </p:custDataLst>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281305" y="748665"/>
            <a:ext cx="10835640" cy="3476625"/>
          </a:xfrm>
          <a:prstGeom prst="rect">
            <a:avLst/>
          </a:prstGeom>
          <a:noFill/>
        </p:spPr>
        <p:txBody>
          <a:bodyPr wrap="square" rtlCol="0">
            <a:spAutoFit/>
          </a:bodyPr>
          <a:p>
            <a:pPr marL="285750" indent="-285750">
              <a:buFont typeface="Wingdings" panose="05000000000000000000" charset="0"/>
              <a:buChar char="Ø"/>
            </a:pPr>
            <a:r>
              <a:rPr lang="en-US" altLang="zh-CN" sz="2400">
                <a:latin typeface="Times New Roman" panose="02020503050405090304" pitchFamily="18" charset="0"/>
                <a:cs typeface="Times New Roman" panose="02020503050405090304" pitchFamily="18" charset="0"/>
              </a:rPr>
              <a:t>3. Obtain anchor images</a:t>
            </a:r>
            <a:endParaRPr lang="en-US" altLang="zh-CN" sz="2400">
              <a:latin typeface="Times New Roman" panose="02020503050405090304" pitchFamily="18" charset="0"/>
              <a:cs typeface="Times New Roman" panose="02020503050405090304" pitchFamily="18" charset="0"/>
            </a:endParaRPr>
          </a:p>
          <a:p>
            <a:pPr indent="0">
              <a:buFont typeface="Wingdings" panose="05000000000000000000" charset="0"/>
              <a:buNone/>
            </a:pPr>
            <a:r>
              <a:rPr lang="en-US" altLang="zh-CN" sz="2400">
                <a:latin typeface="Times New Roman" panose="02020503050405090304" pitchFamily="18" charset="0"/>
                <a:cs typeface="Times New Roman" panose="02020503050405090304" pitchFamily="18" charset="0"/>
              </a:rPr>
              <a:t>     </a:t>
            </a:r>
            <a:r>
              <a:rPr lang="en-US" altLang="zh-CN" sz="2000">
                <a:latin typeface="Times New Roman" panose="02020503050405090304" pitchFamily="18" charset="0"/>
                <a:cs typeface="Times New Roman" panose="02020503050405090304" pitchFamily="18" charset="0"/>
              </a:rPr>
              <a:t>Using the Image Encoder of the CLIP model to obtain the feature vectors of images for each category, and taking the average of them. From this, anchor plots representing positive and negative samples are obtained for each aesthetic attribute.</a:t>
            </a:r>
            <a:endParaRPr lang="en-US" altLang="zh-CN" sz="2000">
              <a:latin typeface="Times New Roman" panose="02020503050405090304" pitchFamily="18" charset="0"/>
              <a:cs typeface="Times New Roman" panose="02020503050405090304" pitchFamily="18" charset="0"/>
            </a:endParaRPr>
          </a:p>
          <a:p>
            <a:pPr indent="0">
              <a:buFont typeface="Wingdings" panose="05000000000000000000" charset="0"/>
              <a:buNone/>
            </a:pPr>
            <a:endParaRPr lang="en-US" altLang="zh-CN" sz="2000">
              <a:latin typeface="Times New Roman" panose="02020503050405090304" pitchFamily="18" charset="0"/>
              <a:cs typeface="Times New Roman" panose="02020503050405090304" pitchFamily="18" charset="0"/>
            </a:endParaRPr>
          </a:p>
          <a:p>
            <a:pPr indent="0">
              <a:buFont typeface="Wingdings" panose="05000000000000000000" charset="0"/>
              <a:buNone/>
            </a:pPr>
            <a:endParaRPr lang="en-US" altLang="zh-CN" sz="2200">
              <a:latin typeface="Times New Roman" panose="02020503050405090304" pitchFamily="18" charset="0"/>
              <a:cs typeface="Times New Roman" panose="02020503050405090304" pitchFamily="18" charset="0"/>
            </a:endParaRPr>
          </a:p>
          <a:p>
            <a:pPr indent="0">
              <a:buFont typeface="Wingdings" panose="05000000000000000000" charset="0"/>
              <a:buNone/>
            </a:pPr>
            <a:endParaRPr lang="en-US" altLang="zh-CN" sz="2200">
              <a:latin typeface="Times New Roman" panose="02020503050405090304" pitchFamily="18" charset="0"/>
              <a:cs typeface="Times New Roman" panose="02020503050405090304" pitchFamily="18" charset="0"/>
            </a:endParaRPr>
          </a:p>
          <a:p>
            <a:pPr indent="0">
              <a:buFont typeface="Wingdings" panose="05000000000000000000" charset="0"/>
              <a:buNone/>
            </a:pPr>
            <a:endParaRPr lang="en-US" altLang="zh-CN" sz="2200">
              <a:latin typeface="Times New Roman" panose="02020503050405090304" pitchFamily="18" charset="0"/>
              <a:cs typeface="Times New Roman" panose="02020503050405090304" pitchFamily="18" charset="0"/>
            </a:endParaRPr>
          </a:p>
          <a:p>
            <a:pPr indent="0">
              <a:buFont typeface="Wingdings" panose="05000000000000000000" charset="0"/>
              <a:buNone/>
            </a:pPr>
            <a:endParaRPr lang="en-US" altLang="zh-CN" sz="2200">
              <a:latin typeface="Times New Roman" panose="02020503050405090304" pitchFamily="18" charset="0"/>
              <a:cs typeface="Times New Roman" panose="02020503050405090304" pitchFamily="18" charset="0"/>
            </a:endParaRPr>
          </a:p>
          <a:p>
            <a:pPr marL="342900" indent="-342900">
              <a:buFont typeface="Wingdings" panose="05000000000000000000" charset="0"/>
              <a:buChar char="Ø"/>
            </a:pPr>
            <a:r>
              <a:rPr lang="en-US" altLang="zh-CN" sz="2400">
                <a:latin typeface="Times New Roman" panose="02020503050405090304" pitchFamily="18" charset="0"/>
                <a:cs typeface="Times New Roman" panose="02020503050405090304" pitchFamily="18" charset="0"/>
              </a:rPr>
              <a:t>4. Calculate the score on a certain aesthetic factor according to formula (7)</a:t>
            </a:r>
            <a:endParaRPr lang="en-US" altLang="zh-CN" sz="2400">
              <a:latin typeface="Times New Roman" panose="02020503050405090304" pitchFamily="18" charset="0"/>
              <a:cs typeface="Times New Roman" panose="02020503050405090304" pitchFamily="18" charset="0"/>
            </a:endParaRPr>
          </a:p>
        </p:txBody>
      </p:sp>
      <p:pic>
        <p:nvPicPr>
          <p:cNvPr id="35" name="Picture 34"/>
          <p:cNvPicPr>
            <a:picLocks noChangeAspect="1"/>
          </p:cNvPicPr>
          <p:nvPr>
            <p:custDataLst>
              <p:tags r:id="rId1"/>
            </p:custDataLst>
          </p:nvPr>
        </p:nvPicPr>
        <p:blipFill>
          <a:blip r:embed="rId2"/>
          <a:srcRect t="13551"/>
          <a:stretch>
            <a:fillRect/>
          </a:stretch>
        </p:blipFill>
        <p:spPr>
          <a:xfrm>
            <a:off x="-635" y="9525"/>
            <a:ext cx="705485" cy="513080"/>
          </a:xfrm>
          <a:prstGeom prst="rect">
            <a:avLst/>
          </a:prstGeom>
        </p:spPr>
      </p:pic>
      <p:sp>
        <p:nvSpPr>
          <p:cNvPr id="13" name="任意多边形 12"/>
          <p:cNvSpPr/>
          <p:nvPr/>
        </p:nvSpPr>
        <p:spPr>
          <a:xfrm>
            <a:off x="7416165" y="485775"/>
            <a:ext cx="4775835" cy="269875"/>
          </a:xfrm>
          <a:custGeom>
            <a:avLst/>
            <a:gdLst>
              <a:gd name="connsiteX0" fmla="*/ 0 w 15142"/>
              <a:gd name="connsiteY0" fmla="*/ 450 h 450"/>
              <a:gd name="connsiteX1" fmla="*/ 3 w 15142"/>
              <a:gd name="connsiteY1" fmla="*/ 2 h 450"/>
              <a:gd name="connsiteX2" fmla="*/ 15142 w 15142"/>
              <a:gd name="connsiteY2" fmla="*/ 0 h 450"/>
              <a:gd name="connsiteX3" fmla="*/ 15142 w 15142"/>
              <a:gd name="connsiteY3" fmla="*/ 450 h 450"/>
              <a:gd name="connsiteX4" fmla="*/ 0 w 15142"/>
              <a:gd name="connsiteY4" fmla="*/ 450 h 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2" h="450">
                <a:moveTo>
                  <a:pt x="0" y="450"/>
                </a:moveTo>
                <a:lnTo>
                  <a:pt x="3" y="2"/>
                </a:lnTo>
                <a:lnTo>
                  <a:pt x="15142" y="0"/>
                </a:lnTo>
                <a:lnTo>
                  <a:pt x="15142" y="450"/>
                </a:lnTo>
                <a:lnTo>
                  <a:pt x="0" y="450"/>
                </a:lnTo>
                <a:close/>
              </a:path>
            </a:pathLst>
          </a:custGeom>
          <a:solidFill>
            <a:srgbClr val="2996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52" name="矩形 51"/>
          <p:cNvSpPr/>
          <p:nvPr/>
        </p:nvSpPr>
        <p:spPr>
          <a:xfrm>
            <a:off x="0" y="474980"/>
            <a:ext cx="2482215" cy="76200"/>
          </a:xfrm>
          <a:prstGeom prst="rect">
            <a:avLst/>
          </a:prstGeom>
          <a:solidFill>
            <a:srgbClr val="F8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3" name="矩形 52"/>
          <p:cNvSpPr/>
          <p:nvPr/>
        </p:nvSpPr>
        <p:spPr>
          <a:xfrm>
            <a:off x="0" y="657860"/>
            <a:ext cx="2482215" cy="76200"/>
          </a:xfrm>
          <a:prstGeom prst="rect">
            <a:avLst/>
          </a:prstGeom>
          <a:solidFill>
            <a:srgbClr val="F8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6" name="图片 2" descr="微信图片_20240403210549"/>
          <p:cNvPicPr>
            <a:picLocks noChangeAspect="1"/>
          </p:cNvPicPr>
          <p:nvPr>
            <p:custDataLst>
              <p:tags r:id="rId3"/>
            </p:custDataLst>
          </p:nvPr>
        </p:nvPicPr>
        <p:blipFill>
          <a:blip r:embed="rId4"/>
          <a:stretch>
            <a:fillRect/>
          </a:stretch>
        </p:blipFill>
        <p:spPr>
          <a:xfrm>
            <a:off x="11641455" y="9525"/>
            <a:ext cx="550545" cy="460375"/>
          </a:xfrm>
          <a:prstGeom prst="rect">
            <a:avLst/>
          </a:prstGeom>
        </p:spPr>
      </p:pic>
      <p:sp>
        <p:nvSpPr>
          <p:cNvPr id="3" name="文本框 1"/>
          <p:cNvSpPr txBox="1"/>
          <p:nvPr>
            <p:custDataLst>
              <p:tags r:id="rId5"/>
            </p:custDataLst>
          </p:nvPr>
        </p:nvSpPr>
        <p:spPr>
          <a:xfrm>
            <a:off x="458470" y="342900"/>
            <a:ext cx="9323070" cy="521970"/>
          </a:xfrm>
          <a:prstGeom prst="rect">
            <a:avLst/>
          </a:prstGeom>
          <a:noFill/>
        </p:spPr>
        <p:txBody>
          <a:bodyPr wrap="square" rtlCol="0">
            <a:spAutoFit/>
          </a:bodyPr>
          <a:p>
            <a:pPr indent="0">
              <a:buFont typeface="Wingdings" panose="05000000000000000000" charset="0"/>
              <a:buNone/>
            </a:pPr>
            <a:r>
              <a:rPr lang="en-US" sz="2800" b="1" dirty="0">
                <a:latin typeface="Times New Roman" panose="02020503050405090304" pitchFamily="18" charset="0"/>
                <a:cs typeface="Times New Roman" panose="02020503050405090304" pitchFamily="18" charset="0"/>
                <a:sym typeface="+mn-ea"/>
              </a:rPr>
              <a:t>Methods - </a:t>
            </a:r>
            <a:r>
              <a:rPr sz="2800" b="1">
                <a:latin typeface="Times New Roman" panose="02020503050405090304" pitchFamily="18" charset="0"/>
                <a:cs typeface="Times New Roman" panose="02020503050405090304" pitchFamily="18" charset="0"/>
                <a:sym typeface="+mn-ea"/>
              </a:rPr>
              <a:t>Internal Knowledge with Polarity</a:t>
            </a:r>
            <a:endParaRPr lang="en-US" sz="2800" b="1" dirty="0">
              <a:latin typeface="Times New Roman" panose="02020503050405090304" pitchFamily="18" charset="0"/>
              <a:cs typeface="Times New Roman" panose="02020503050405090304" pitchFamily="18" charset="0"/>
              <a:sym typeface="+mn-ea"/>
            </a:endParaRPr>
          </a:p>
        </p:txBody>
      </p:sp>
      <p:pic>
        <p:nvPicPr>
          <p:cNvPr id="18" name="图片 17"/>
          <p:cNvPicPr>
            <a:picLocks noChangeAspect="1"/>
          </p:cNvPicPr>
          <p:nvPr/>
        </p:nvPicPr>
        <p:blipFill>
          <a:blip r:embed="rId6"/>
          <a:stretch>
            <a:fillRect/>
          </a:stretch>
        </p:blipFill>
        <p:spPr>
          <a:xfrm>
            <a:off x="4638040" y="4257040"/>
            <a:ext cx="2171700" cy="937260"/>
          </a:xfrm>
          <a:prstGeom prst="rect">
            <a:avLst/>
          </a:prstGeom>
        </p:spPr>
      </p:pic>
      <p:sp>
        <p:nvSpPr>
          <p:cNvPr id="23" name="文本框 22"/>
          <p:cNvSpPr txBox="1"/>
          <p:nvPr/>
        </p:nvSpPr>
        <p:spPr>
          <a:xfrm>
            <a:off x="7796530" y="4575810"/>
            <a:ext cx="483235" cy="424815"/>
          </a:xfrm>
          <a:prstGeom prst="rect">
            <a:avLst/>
          </a:prstGeom>
          <a:noFill/>
        </p:spPr>
        <p:txBody>
          <a:bodyPr wrap="square" rtlCol="0">
            <a:noAutofit/>
          </a:bodyPr>
          <a:p>
            <a:r>
              <a:rPr lang="en-US" altLang="zh-CN">
                <a:latin typeface="Times New Roman" panose="02020503050405090304" pitchFamily="18" charset="0"/>
                <a:cs typeface="Times New Roman" panose="02020503050405090304" pitchFamily="18" charset="0"/>
              </a:rPr>
              <a:t>(7)</a:t>
            </a:r>
            <a:endParaRPr lang="en-US" altLang="zh-CN">
              <a:latin typeface="Times New Roman" panose="02020503050405090304" pitchFamily="18" charset="0"/>
              <a:cs typeface="Times New Roman" panose="02020503050405090304" pitchFamily="18" charset="0"/>
            </a:endParaRPr>
          </a:p>
        </p:txBody>
      </p:sp>
      <p:sp>
        <p:nvSpPr>
          <p:cNvPr id="21" name="梯形 20"/>
          <p:cNvSpPr/>
          <p:nvPr/>
        </p:nvSpPr>
        <p:spPr>
          <a:xfrm rot="5400000">
            <a:off x="2726690" y="2592705"/>
            <a:ext cx="1289050" cy="727075"/>
          </a:xfrm>
          <a:prstGeom prst="trapezoid">
            <a:avLst/>
          </a:prstGeom>
          <a:solidFill>
            <a:srgbClr val="2996D9"/>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Image</a:t>
            </a:r>
            <a:endParaRPr lang="en-US" altLang="zh-CN"/>
          </a:p>
          <a:p>
            <a:pPr algn="ctr"/>
            <a:r>
              <a:rPr lang="en-US" altLang="zh-CN"/>
              <a:t>Encoder</a:t>
            </a:r>
            <a:endParaRPr lang="en-US" altLang="zh-CN"/>
          </a:p>
        </p:txBody>
      </p:sp>
      <p:pic>
        <p:nvPicPr>
          <p:cNvPr id="22" name="图片 21"/>
          <p:cNvPicPr>
            <a:picLocks noChangeAspect="1"/>
          </p:cNvPicPr>
          <p:nvPr/>
        </p:nvPicPr>
        <p:blipFill>
          <a:blip r:embed="rId7"/>
          <a:stretch>
            <a:fillRect/>
          </a:stretch>
        </p:blipFill>
        <p:spPr>
          <a:xfrm>
            <a:off x="898525" y="2312035"/>
            <a:ext cx="411480" cy="425450"/>
          </a:xfrm>
          <a:prstGeom prst="rect">
            <a:avLst/>
          </a:prstGeom>
        </p:spPr>
      </p:pic>
      <p:pic>
        <p:nvPicPr>
          <p:cNvPr id="24" name="图片 23"/>
          <p:cNvPicPr>
            <a:picLocks noChangeAspect="1"/>
          </p:cNvPicPr>
          <p:nvPr/>
        </p:nvPicPr>
        <p:blipFill>
          <a:blip r:embed="rId8"/>
          <a:stretch>
            <a:fillRect/>
          </a:stretch>
        </p:blipFill>
        <p:spPr>
          <a:xfrm>
            <a:off x="1449705" y="2312035"/>
            <a:ext cx="438150" cy="424815"/>
          </a:xfrm>
          <a:prstGeom prst="rect">
            <a:avLst/>
          </a:prstGeom>
        </p:spPr>
      </p:pic>
      <p:pic>
        <p:nvPicPr>
          <p:cNvPr id="25" name="图片 24"/>
          <p:cNvPicPr>
            <a:picLocks noChangeAspect="1"/>
          </p:cNvPicPr>
          <p:nvPr/>
        </p:nvPicPr>
        <p:blipFill>
          <a:blip r:embed="rId9"/>
          <a:stretch>
            <a:fillRect/>
          </a:stretch>
        </p:blipFill>
        <p:spPr>
          <a:xfrm>
            <a:off x="1310005" y="3085465"/>
            <a:ext cx="483235" cy="475615"/>
          </a:xfrm>
          <a:prstGeom prst="rect">
            <a:avLst/>
          </a:prstGeom>
        </p:spPr>
      </p:pic>
      <p:pic>
        <p:nvPicPr>
          <p:cNvPr id="26" name="图片 25"/>
          <p:cNvPicPr>
            <a:picLocks noChangeAspect="1"/>
          </p:cNvPicPr>
          <p:nvPr/>
        </p:nvPicPr>
        <p:blipFill>
          <a:blip r:embed="rId10"/>
          <a:stretch>
            <a:fillRect/>
          </a:stretch>
        </p:blipFill>
        <p:spPr>
          <a:xfrm>
            <a:off x="1887855" y="3085465"/>
            <a:ext cx="508000" cy="484505"/>
          </a:xfrm>
          <a:prstGeom prst="rect">
            <a:avLst/>
          </a:prstGeom>
        </p:spPr>
      </p:pic>
      <p:sp>
        <p:nvSpPr>
          <p:cNvPr id="27" name="文本框 26"/>
          <p:cNvSpPr txBox="1"/>
          <p:nvPr/>
        </p:nvSpPr>
        <p:spPr>
          <a:xfrm>
            <a:off x="1972310" y="2369185"/>
            <a:ext cx="552450" cy="368300"/>
          </a:xfrm>
          <a:prstGeom prst="rect">
            <a:avLst/>
          </a:prstGeom>
          <a:noFill/>
        </p:spPr>
        <p:txBody>
          <a:bodyPr wrap="square" rtlCol="0" anchor="t">
            <a:spAutoFit/>
          </a:bodyPr>
          <a:p>
            <a:r>
              <a:rPr lang="zh-CN" altLang="en-US">
                <a:latin typeface="Times New Roman" panose="02020503050405090304" pitchFamily="18" charset="0"/>
                <a:cs typeface="Times New Roman" panose="02020503050405090304" pitchFamily="18" charset="0"/>
                <a:sym typeface="+mn-ea"/>
              </a:rPr>
              <a:t>····</a:t>
            </a:r>
            <a:endParaRPr lang="zh-CN" altLang="en-US">
              <a:latin typeface="Times New Roman" panose="02020503050405090304" pitchFamily="18" charset="0"/>
              <a:cs typeface="Times New Roman" panose="02020503050405090304" pitchFamily="18" charset="0"/>
              <a:sym typeface="+mn-ea"/>
            </a:endParaRPr>
          </a:p>
        </p:txBody>
      </p:sp>
      <p:sp>
        <p:nvSpPr>
          <p:cNvPr id="28" name="文本框 27"/>
          <p:cNvSpPr txBox="1"/>
          <p:nvPr/>
        </p:nvSpPr>
        <p:spPr>
          <a:xfrm>
            <a:off x="662940" y="3192780"/>
            <a:ext cx="552450" cy="368300"/>
          </a:xfrm>
          <a:prstGeom prst="rect">
            <a:avLst/>
          </a:prstGeom>
          <a:noFill/>
        </p:spPr>
        <p:txBody>
          <a:bodyPr wrap="square" rtlCol="0" anchor="t">
            <a:spAutoFit/>
          </a:bodyPr>
          <a:p>
            <a:r>
              <a:rPr lang="zh-CN" altLang="en-US">
                <a:latin typeface="Times New Roman" panose="02020503050405090304" pitchFamily="18" charset="0"/>
                <a:cs typeface="Times New Roman" panose="02020503050405090304" pitchFamily="18" charset="0"/>
                <a:sym typeface="+mn-ea"/>
              </a:rPr>
              <a:t>····</a:t>
            </a:r>
            <a:endParaRPr lang="zh-CN" altLang="en-US">
              <a:latin typeface="Times New Roman" panose="02020503050405090304" pitchFamily="18" charset="0"/>
              <a:cs typeface="Times New Roman" panose="02020503050405090304" pitchFamily="18" charset="0"/>
              <a:sym typeface="+mn-ea"/>
            </a:endParaRPr>
          </a:p>
        </p:txBody>
      </p:sp>
      <p:sp>
        <p:nvSpPr>
          <p:cNvPr id="29" name="右箭头 28"/>
          <p:cNvSpPr/>
          <p:nvPr/>
        </p:nvSpPr>
        <p:spPr>
          <a:xfrm>
            <a:off x="2484120" y="2834640"/>
            <a:ext cx="387985" cy="213360"/>
          </a:xfrm>
          <a:prstGeom prst="rightArrow">
            <a:avLst/>
          </a:prstGeom>
          <a:solidFill>
            <a:srgbClr val="2996D9"/>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0" name="右箭头 29"/>
          <p:cNvSpPr/>
          <p:nvPr/>
        </p:nvSpPr>
        <p:spPr>
          <a:xfrm>
            <a:off x="3870960" y="2834640"/>
            <a:ext cx="387985" cy="213360"/>
          </a:xfrm>
          <a:prstGeom prst="rightArrow">
            <a:avLst/>
          </a:prstGeom>
          <a:solidFill>
            <a:srgbClr val="2996D9"/>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1" name="矩形 30"/>
          <p:cNvSpPr/>
          <p:nvPr/>
        </p:nvSpPr>
        <p:spPr>
          <a:xfrm>
            <a:off x="4384040" y="2346325"/>
            <a:ext cx="2103120" cy="75565"/>
          </a:xfrm>
          <a:prstGeom prst="rect">
            <a:avLst/>
          </a:prstGeom>
          <a:solidFill>
            <a:srgbClr val="2996D9"/>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2" name="矩形 31"/>
          <p:cNvSpPr/>
          <p:nvPr/>
        </p:nvSpPr>
        <p:spPr>
          <a:xfrm>
            <a:off x="4384040" y="2487295"/>
            <a:ext cx="2103120" cy="75565"/>
          </a:xfrm>
          <a:prstGeom prst="rect">
            <a:avLst/>
          </a:prstGeom>
          <a:solidFill>
            <a:srgbClr val="2996D9"/>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3" name="矩形 32"/>
          <p:cNvSpPr/>
          <p:nvPr/>
        </p:nvSpPr>
        <p:spPr>
          <a:xfrm>
            <a:off x="4369435" y="3531870"/>
            <a:ext cx="2103120" cy="75565"/>
          </a:xfrm>
          <a:prstGeom prst="rect">
            <a:avLst/>
          </a:prstGeom>
          <a:solidFill>
            <a:srgbClr val="2996D9"/>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4" name="矩形 33"/>
          <p:cNvSpPr/>
          <p:nvPr/>
        </p:nvSpPr>
        <p:spPr>
          <a:xfrm>
            <a:off x="4371975" y="3386455"/>
            <a:ext cx="2103120" cy="75565"/>
          </a:xfrm>
          <a:prstGeom prst="rect">
            <a:avLst/>
          </a:prstGeom>
          <a:solidFill>
            <a:srgbClr val="2996D9"/>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7" name="文本框 36"/>
          <p:cNvSpPr txBox="1"/>
          <p:nvPr/>
        </p:nvSpPr>
        <p:spPr>
          <a:xfrm rot="5400000">
            <a:off x="5057140" y="2863215"/>
            <a:ext cx="769620" cy="368300"/>
          </a:xfrm>
          <a:prstGeom prst="rect">
            <a:avLst/>
          </a:prstGeom>
          <a:noFill/>
        </p:spPr>
        <p:txBody>
          <a:bodyPr wrap="square" rtlCol="0" anchor="t">
            <a:spAutoFit/>
          </a:bodyPr>
          <a:p>
            <a:r>
              <a:rPr lang="zh-CN" altLang="en-US">
                <a:latin typeface="Times New Roman" panose="02020503050405090304" pitchFamily="18" charset="0"/>
                <a:cs typeface="Times New Roman" panose="02020503050405090304" pitchFamily="18" charset="0"/>
                <a:sym typeface="+mn-ea"/>
              </a:rPr>
              <a:t>····</a:t>
            </a:r>
            <a:r>
              <a:rPr lang="zh-CN" altLang="en-US">
                <a:latin typeface="Times New Roman" panose="02020503050405090304" pitchFamily="18" charset="0"/>
                <a:cs typeface="Times New Roman" panose="02020503050405090304" pitchFamily="18" charset="0"/>
                <a:sym typeface="+mn-ea"/>
              </a:rPr>
              <a:t>··</a:t>
            </a:r>
            <a:endParaRPr lang="zh-CN" altLang="en-US">
              <a:latin typeface="Times New Roman" panose="02020503050405090304" pitchFamily="18" charset="0"/>
              <a:cs typeface="Times New Roman" panose="02020503050405090304" pitchFamily="18" charset="0"/>
              <a:sym typeface="+mn-ea"/>
            </a:endParaRPr>
          </a:p>
        </p:txBody>
      </p:sp>
      <p:sp>
        <p:nvSpPr>
          <p:cNvPr id="38" name="右大括号 37"/>
          <p:cNvSpPr/>
          <p:nvPr/>
        </p:nvSpPr>
        <p:spPr>
          <a:xfrm>
            <a:off x="6734175" y="2311400"/>
            <a:ext cx="75565" cy="1279525"/>
          </a:xfrm>
          <a:prstGeom prst="rightBrace">
            <a:avLst/>
          </a:prstGeom>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39" name="右箭头 38"/>
          <p:cNvSpPr/>
          <p:nvPr/>
        </p:nvSpPr>
        <p:spPr>
          <a:xfrm>
            <a:off x="6946900" y="2849880"/>
            <a:ext cx="1172210" cy="213360"/>
          </a:xfrm>
          <a:prstGeom prst="rightArrow">
            <a:avLst/>
          </a:prstGeom>
          <a:solidFill>
            <a:srgbClr val="2996D9"/>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0" name="矩形 39"/>
          <p:cNvSpPr/>
          <p:nvPr/>
        </p:nvSpPr>
        <p:spPr>
          <a:xfrm>
            <a:off x="8752205" y="2483485"/>
            <a:ext cx="2103120" cy="75565"/>
          </a:xfrm>
          <a:prstGeom prst="rect">
            <a:avLst/>
          </a:prstGeom>
          <a:solidFill>
            <a:schemeClr val="accent6"/>
          </a:solidFill>
          <a:ln>
            <a:solidFill>
              <a:schemeClr val="accent6"/>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1" name="文本框 40"/>
          <p:cNvSpPr txBox="1"/>
          <p:nvPr/>
        </p:nvSpPr>
        <p:spPr>
          <a:xfrm>
            <a:off x="6978650" y="2449830"/>
            <a:ext cx="1111250" cy="368300"/>
          </a:xfrm>
          <a:prstGeom prst="rect">
            <a:avLst/>
          </a:prstGeom>
          <a:noFill/>
        </p:spPr>
        <p:txBody>
          <a:bodyPr wrap="square" rtlCol="0">
            <a:spAutoFit/>
          </a:bodyPr>
          <a:p>
            <a:r>
              <a:rPr lang="zh-CN" altLang="en-US">
                <a:latin typeface="Times New Roman" panose="02020503050405090304" pitchFamily="18" charset="0"/>
                <a:cs typeface="Times New Roman" panose="02020503050405090304" pitchFamily="18" charset="0"/>
              </a:rPr>
              <a:t>averag</a:t>
            </a:r>
            <a:r>
              <a:rPr lang="en-US" altLang="zh-CN">
                <a:latin typeface="Times New Roman" panose="02020503050405090304" pitchFamily="18" charset="0"/>
                <a:cs typeface="Times New Roman" panose="02020503050405090304" pitchFamily="18" charset="0"/>
              </a:rPr>
              <a:t>ing                 </a:t>
            </a:r>
            <a:endParaRPr lang="en-US" altLang="zh-CN">
              <a:latin typeface="Times New Roman" panose="02020503050405090304" pitchFamily="18" charset="0"/>
              <a:cs typeface="Times New Roman" panose="02020503050405090304" pitchFamily="18" charset="0"/>
            </a:endParaRPr>
          </a:p>
        </p:txBody>
      </p:sp>
      <p:pic>
        <p:nvPicPr>
          <p:cNvPr id="4" name="Picture 3" descr="Screenshot 2024-04-17 at 05.19.51"/>
          <p:cNvPicPr>
            <a:picLocks noChangeAspect="1"/>
          </p:cNvPicPr>
          <p:nvPr/>
        </p:nvPicPr>
        <p:blipFill>
          <a:blip r:embed="rId11"/>
          <a:stretch>
            <a:fillRect/>
          </a:stretch>
        </p:blipFill>
        <p:spPr>
          <a:xfrm>
            <a:off x="4707255" y="5983605"/>
            <a:ext cx="2026920" cy="868680"/>
          </a:xfrm>
          <a:prstGeom prst="rect">
            <a:avLst/>
          </a:prstGeom>
        </p:spPr>
      </p:pic>
      <p:sp>
        <p:nvSpPr>
          <p:cNvPr id="6" name="Text Box 5"/>
          <p:cNvSpPr txBox="1"/>
          <p:nvPr/>
        </p:nvSpPr>
        <p:spPr>
          <a:xfrm>
            <a:off x="834390" y="5158105"/>
            <a:ext cx="10216515" cy="829945"/>
          </a:xfrm>
          <a:prstGeom prst="rect">
            <a:avLst/>
          </a:prstGeom>
          <a:noFill/>
        </p:spPr>
        <p:txBody>
          <a:bodyPr wrap="square" rtlCol="0">
            <a:spAutoFit/>
          </a:bodyPr>
          <a:p>
            <a:r>
              <a:rPr lang="en-US" altLang="zh-CN" sz="2400">
                <a:latin typeface="Times New Roman" panose="02020503050405090304" pitchFamily="18" charset="0"/>
                <a:cs typeface="Times New Roman" panose="02020503050405090304" pitchFamily="18" charset="0"/>
              </a:rPr>
              <a:t>At Last, combined the wieghts from the external knowledge, we could obtain our final score by weighted summation of scores under different attributes</a:t>
            </a:r>
            <a:endParaRPr lang="en-US" altLang="zh-CN" sz="2400">
              <a:latin typeface="Times New Roman" panose="02020503050405090304" pitchFamily="18" charset="0"/>
              <a:cs typeface="Times New Roman" panose="02020503050405090304" pitchFamily="18" charset="0"/>
            </a:endParaRPr>
          </a:p>
        </p:txBody>
      </p:sp>
      <p:sp>
        <p:nvSpPr>
          <p:cNvPr id="7" name="文本框 22"/>
          <p:cNvSpPr txBox="1"/>
          <p:nvPr>
            <p:custDataLst>
              <p:tags r:id="rId12"/>
            </p:custDataLst>
          </p:nvPr>
        </p:nvSpPr>
        <p:spPr>
          <a:xfrm>
            <a:off x="7799705" y="6145530"/>
            <a:ext cx="483235" cy="424815"/>
          </a:xfrm>
          <a:prstGeom prst="rect">
            <a:avLst/>
          </a:prstGeom>
          <a:noFill/>
        </p:spPr>
        <p:txBody>
          <a:bodyPr wrap="square" rtlCol="0">
            <a:noAutofit/>
          </a:bodyPr>
          <a:p>
            <a:r>
              <a:rPr lang="en-US" altLang="zh-CN">
                <a:latin typeface="Times New Roman" panose="02020503050405090304" pitchFamily="18" charset="0"/>
                <a:cs typeface="Times New Roman" panose="02020503050405090304" pitchFamily="18" charset="0"/>
              </a:rPr>
              <a:t>(8)</a:t>
            </a:r>
            <a:endParaRPr lang="en-US" altLang="zh-CN">
              <a:latin typeface="Times New Roman" panose="02020503050405090304" pitchFamily="18" charset="0"/>
              <a:cs typeface="Times New Roman" panose="02020503050405090304" pitchFamily="18" charset="0"/>
            </a:endParaRPr>
          </a:p>
        </p:txBody>
      </p:sp>
      <p:sp>
        <p:nvSpPr>
          <p:cNvPr id="8" name="Text Box 7"/>
          <p:cNvSpPr txBox="1"/>
          <p:nvPr/>
        </p:nvSpPr>
        <p:spPr>
          <a:xfrm>
            <a:off x="7297420" y="1998345"/>
            <a:ext cx="5123180" cy="513080"/>
          </a:xfrm>
          <a:prstGeom prst="rect">
            <a:avLst/>
          </a:prstGeom>
          <a:noFill/>
        </p:spPr>
        <p:txBody>
          <a:bodyPr wrap="square" rtlCol="0">
            <a:noAutofit/>
          </a:bodyPr>
          <a:p>
            <a:r>
              <a:rPr lang="en-US" altLang="zh-CN">
                <a:latin typeface="Times New Roman" panose="02020503050405090304" pitchFamily="18" charset="0"/>
                <a:cs typeface="Times New Roman" panose="02020503050405090304" pitchFamily="18" charset="0"/>
                <a:sym typeface="+mn-ea"/>
              </a:rPr>
              <a:t>pos and neg anchor image features on each attribute</a:t>
            </a:r>
            <a:endParaRPr lang="en-US" altLang="zh-CN">
              <a:latin typeface="Times New Roman" panose="02020503050405090304" pitchFamily="18" charset="0"/>
              <a:cs typeface="Times New Roman" panose="02020503050405090304" pitchFamily="18" charset="0"/>
              <a:sym typeface="+mn-ea"/>
            </a:endParaRPr>
          </a:p>
        </p:txBody>
      </p:sp>
      <p:sp>
        <p:nvSpPr>
          <p:cNvPr id="14" name="矩形 39"/>
          <p:cNvSpPr/>
          <p:nvPr>
            <p:custDataLst>
              <p:tags r:id="rId13"/>
            </p:custDataLst>
          </p:nvPr>
        </p:nvSpPr>
        <p:spPr>
          <a:xfrm>
            <a:off x="8752205" y="2626360"/>
            <a:ext cx="2103120" cy="75565"/>
          </a:xfrm>
          <a:prstGeom prst="rect">
            <a:avLst/>
          </a:prstGeom>
          <a:gradFill>
            <a:gsLst>
              <a:gs pos="0">
                <a:srgbClr val="012D86"/>
              </a:gs>
              <a:gs pos="100000">
                <a:srgbClr val="0E2557"/>
              </a:gs>
            </a:gsLst>
            <a:lin ang="5400000" scaled="0"/>
          </a:gradFill>
          <a:ln w="12700" cap="flat" cmpd="sng">
            <a:solidFill>
              <a:schemeClr val="accent1"/>
            </a:solid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7" name="矩形 39"/>
          <p:cNvSpPr/>
          <p:nvPr>
            <p:custDataLst>
              <p:tags r:id="rId14"/>
            </p:custDataLst>
          </p:nvPr>
        </p:nvSpPr>
        <p:spPr>
          <a:xfrm>
            <a:off x="8996045" y="2816860"/>
            <a:ext cx="2103120" cy="75565"/>
          </a:xfrm>
          <a:prstGeom prst="rect">
            <a:avLst/>
          </a:prstGeom>
          <a:solidFill>
            <a:schemeClr val="accent6"/>
          </a:solidFill>
          <a:ln>
            <a:solidFill>
              <a:schemeClr val="accent6"/>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矩形 39"/>
          <p:cNvSpPr/>
          <p:nvPr>
            <p:custDataLst>
              <p:tags r:id="rId15"/>
            </p:custDataLst>
          </p:nvPr>
        </p:nvSpPr>
        <p:spPr>
          <a:xfrm>
            <a:off x="8996045" y="2959735"/>
            <a:ext cx="2103120" cy="75565"/>
          </a:xfrm>
          <a:prstGeom prst="rect">
            <a:avLst/>
          </a:prstGeom>
          <a:gradFill>
            <a:gsLst>
              <a:gs pos="0">
                <a:srgbClr val="012D86"/>
              </a:gs>
              <a:gs pos="100000">
                <a:srgbClr val="0E2557"/>
              </a:gs>
            </a:gsLst>
            <a:lin ang="5400000" scaled="0"/>
          </a:gradFill>
          <a:ln w="12700" cap="flat" cmpd="sng">
            <a:solidFill>
              <a:schemeClr val="accent1"/>
            </a:solid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3" name="矩形 39"/>
          <p:cNvSpPr/>
          <p:nvPr>
            <p:custDataLst>
              <p:tags r:id="rId16"/>
            </p:custDataLst>
          </p:nvPr>
        </p:nvSpPr>
        <p:spPr>
          <a:xfrm>
            <a:off x="9316720" y="3327400"/>
            <a:ext cx="2103120" cy="75565"/>
          </a:xfrm>
          <a:prstGeom prst="rect">
            <a:avLst/>
          </a:prstGeom>
          <a:solidFill>
            <a:schemeClr val="accent6"/>
          </a:solidFill>
          <a:ln>
            <a:solidFill>
              <a:schemeClr val="accent6"/>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4" name="矩形 39"/>
          <p:cNvSpPr/>
          <p:nvPr>
            <p:custDataLst>
              <p:tags r:id="rId17"/>
            </p:custDataLst>
          </p:nvPr>
        </p:nvSpPr>
        <p:spPr>
          <a:xfrm>
            <a:off x="9316720" y="3470275"/>
            <a:ext cx="2103120" cy="75565"/>
          </a:xfrm>
          <a:prstGeom prst="rect">
            <a:avLst/>
          </a:prstGeom>
          <a:gradFill>
            <a:gsLst>
              <a:gs pos="0">
                <a:srgbClr val="012D86"/>
              </a:gs>
              <a:gs pos="100000">
                <a:srgbClr val="0E2557"/>
              </a:gs>
            </a:gsLst>
            <a:lin ang="5400000" scaled="0"/>
          </a:gradFill>
          <a:ln w="12700" cap="flat" cmpd="sng">
            <a:solidFill>
              <a:schemeClr val="accent1"/>
            </a:solid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5" name="Text Box 44"/>
          <p:cNvSpPr txBox="1"/>
          <p:nvPr/>
        </p:nvSpPr>
        <p:spPr>
          <a:xfrm>
            <a:off x="9887585" y="2954020"/>
            <a:ext cx="704850" cy="345440"/>
          </a:xfrm>
          <a:prstGeom prst="rect">
            <a:avLst/>
          </a:prstGeom>
          <a:noFill/>
        </p:spPr>
        <p:txBody>
          <a:bodyPr wrap="square" rtlCol="0">
            <a:noAutofit/>
          </a:bodyPr>
          <a:p>
            <a:r>
              <a:rPr lang="en-US"/>
              <a:t>...</a:t>
            </a:r>
            <a:endParaRPr lang="en-US"/>
          </a:p>
        </p:txBody>
      </p:sp>
    </p:spTree>
    <p:custDataLst>
      <p:tags r:id="rId18"/>
    </p:custDataLst>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p:cNvPicPr>
            <a:picLocks noChangeAspect="1"/>
          </p:cNvPicPr>
          <p:nvPr>
            <p:custDataLst>
              <p:tags r:id="rId1"/>
            </p:custDataLst>
          </p:nvPr>
        </p:nvPicPr>
        <p:blipFill>
          <a:blip r:embed="rId2"/>
          <a:srcRect t="13551"/>
          <a:stretch>
            <a:fillRect/>
          </a:stretch>
        </p:blipFill>
        <p:spPr>
          <a:xfrm>
            <a:off x="-635" y="9525"/>
            <a:ext cx="705485" cy="513080"/>
          </a:xfrm>
          <a:prstGeom prst="rect">
            <a:avLst/>
          </a:prstGeom>
        </p:spPr>
      </p:pic>
      <p:sp>
        <p:nvSpPr>
          <p:cNvPr id="13" name="任意多边形 12"/>
          <p:cNvSpPr/>
          <p:nvPr/>
        </p:nvSpPr>
        <p:spPr>
          <a:xfrm>
            <a:off x="2576830" y="469900"/>
            <a:ext cx="9615170" cy="285750"/>
          </a:xfrm>
          <a:custGeom>
            <a:avLst/>
            <a:gdLst>
              <a:gd name="connsiteX0" fmla="*/ 0 w 15142"/>
              <a:gd name="connsiteY0" fmla="*/ 450 h 450"/>
              <a:gd name="connsiteX1" fmla="*/ 3 w 15142"/>
              <a:gd name="connsiteY1" fmla="*/ 2 h 450"/>
              <a:gd name="connsiteX2" fmla="*/ 15142 w 15142"/>
              <a:gd name="connsiteY2" fmla="*/ 0 h 450"/>
              <a:gd name="connsiteX3" fmla="*/ 15142 w 15142"/>
              <a:gd name="connsiteY3" fmla="*/ 450 h 450"/>
              <a:gd name="connsiteX4" fmla="*/ 0 w 15142"/>
              <a:gd name="connsiteY4" fmla="*/ 450 h 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2" h="450">
                <a:moveTo>
                  <a:pt x="0" y="450"/>
                </a:moveTo>
                <a:lnTo>
                  <a:pt x="3" y="2"/>
                </a:lnTo>
                <a:lnTo>
                  <a:pt x="15142" y="0"/>
                </a:lnTo>
                <a:lnTo>
                  <a:pt x="15142" y="450"/>
                </a:lnTo>
                <a:lnTo>
                  <a:pt x="0" y="450"/>
                </a:lnTo>
                <a:close/>
              </a:path>
            </a:pathLst>
          </a:custGeom>
          <a:solidFill>
            <a:srgbClr val="2996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52" name="矩形 51"/>
          <p:cNvSpPr/>
          <p:nvPr/>
        </p:nvSpPr>
        <p:spPr>
          <a:xfrm>
            <a:off x="0" y="469900"/>
            <a:ext cx="2482215" cy="76200"/>
          </a:xfrm>
          <a:prstGeom prst="rect">
            <a:avLst/>
          </a:prstGeom>
          <a:solidFill>
            <a:srgbClr val="F8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3" name="矩形 52"/>
          <p:cNvSpPr/>
          <p:nvPr/>
        </p:nvSpPr>
        <p:spPr>
          <a:xfrm>
            <a:off x="0" y="679450"/>
            <a:ext cx="2482215" cy="76200"/>
          </a:xfrm>
          <a:prstGeom prst="rect">
            <a:avLst/>
          </a:prstGeom>
          <a:solidFill>
            <a:srgbClr val="F8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4" name="矩形 53"/>
          <p:cNvSpPr/>
          <p:nvPr/>
        </p:nvSpPr>
        <p:spPr>
          <a:xfrm>
            <a:off x="-635" y="6109335"/>
            <a:ext cx="12192635" cy="77470"/>
          </a:xfrm>
          <a:prstGeom prst="rect">
            <a:avLst/>
          </a:prstGeom>
          <a:solidFill>
            <a:srgbClr val="F8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5" name="矩形 54"/>
          <p:cNvSpPr/>
          <p:nvPr/>
        </p:nvSpPr>
        <p:spPr>
          <a:xfrm>
            <a:off x="0" y="6292850"/>
            <a:ext cx="12192000" cy="76835"/>
          </a:xfrm>
          <a:prstGeom prst="rect">
            <a:avLst/>
          </a:prstGeom>
          <a:solidFill>
            <a:srgbClr val="F8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75" name="组合 74"/>
          <p:cNvGrpSpPr/>
          <p:nvPr>
            <p:custDataLst>
              <p:tags r:id="rId3"/>
            </p:custDataLst>
          </p:nvPr>
        </p:nvGrpSpPr>
        <p:grpSpPr>
          <a:xfrm>
            <a:off x="3564331" y="1856739"/>
            <a:ext cx="4954905" cy="486922"/>
            <a:chOff x="4351131" y="4808435"/>
            <a:chExt cx="4954904" cy="486922"/>
          </a:xfrm>
          <a:solidFill>
            <a:srgbClr val="2996D9"/>
          </a:solidFill>
        </p:grpSpPr>
        <p:grpSp>
          <p:nvGrpSpPr>
            <p:cNvPr id="76" name="组合 75"/>
            <p:cNvGrpSpPr/>
            <p:nvPr/>
          </p:nvGrpSpPr>
          <p:grpSpPr>
            <a:xfrm>
              <a:off x="4351131" y="4888959"/>
              <a:ext cx="441739" cy="406398"/>
              <a:chOff x="4965148" y="2093845"/>
              <a:chExt cx="441739" cy="406398"/>
            </a:xfrm>
            <a:grpFill/>
          </p:grpSpPr>
          <p:sp>
            <p:nvSpPr>
              <p:cNvPr id="77" name="矩形 76"/>
              <p:cNvSpPr/>
              <p:nvPr>
                <p:custDataLst>
                  <p:tags r:id="rId4"/>
                </p:custDataLst>
              </p:nvPr>
            </p:nvSpPr>
            <p:spPr>
              <a:xfrm>
                <a:off x="5141843" y="2146852"/>
                <a:ext cx="194366" cy="19436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333F50"/>
                  </a:solidFill>
                  <a:latin typeface="Times New Roman" panose="02020503050405090304" pitchFamily="18" charset="0"/>
                </a:endParaRPr>
              </a:p>
            </p:txBody>
          </p:sp>
          <p:cxnSp>
            <p:nvCxnSpPr>
              <p:cNvPr id="78" name="直接连接符 77"/>
              <p:cNvCxnSpPr/>
              <p:nvPr>
                <p:custDataLst>
                  <p:tags r:id="rId5"/>
                </p:custDataLst>
              </p:nvPr>
            </p:nvCxnSpPr>
            <p:spPr>
              <a:xfrm>
                <a:off x="4965148" y="2411897"/>
                <a:ext cx="441739" cy="0"/>
              </a:xfrm>
              <a:prstGeom prst="line">
                <a:avLst/>
              </a:prstGeom>
              <a:grpFill/>
              <a:ln w="19050">
                <a:solidFill>
                  <a:srgbClr val="1A7B80"/>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custDataLst>
                  <p:tags r:id="rId6"/>
                </p:custDataLst>
              </p:nvPr>
            </p:nvCxnSpPr>
            <p:spPr>
              <a:xfrm flipV="1">
                <a:off x="5066746" y="2093845"/>
                <a:ext cx="0" cy="406398"/>
              </a:xfrm>
              <a:prstGeom prst="line">
                <a:avLst/>
              </a:prstGeom>
              <a:grpFill/>
              <a:ln w="19050">
                <a:solidFill>
                  <a:srgbClr val="1A7B80"/>
                </a:solidFill>
              </a:ln>
            </p:spPr>
            <p:style>
              <a:lnRef idx="1">
                <a:schemeClr val="accent1"/>
              </a:lnRef>
              <a:fillRef idx="0">
                <a:schemeClr val="accent1"/>
              </a:fillRef>
              <a:effectRef idx="0">
                <a:schemeClr val="accent1"/>
              </a:effectRef>
              <a:fontRef idx="minor">
                <a:schemeClr val="tx1"/>
              </a:fontRef>
            </p:style>
          </p:cxnSp>
        </p:grpSp>
        <p:sp>
          <p:nvSpPr>
            <p:cNvPr id="80" name="文本框 79"/>
            <p:cNvSpPr txBox="1"/>
            <p:nvPr>
              <p:custDataLst>
                <p:tags r:id="rId7"/>
              </p:custDataLst>
            </p:nvPr>
          </p:nvSpPr>
          <p:spPr>
            <a:xfrm>
              <a:off x="5040106" y="4808435"/>
              <a:ext cx="4265929" cy="460375"/>
            </a:xfrm>
            <a:prstGeom prst="rect">
              <a:avLst/>
            </a:prstGeom>
            <a:noFill/>
            <a:extLst>
              <a:ext uri="{909E8E84-426E-40DD-AFC4-6F175D3DCCD1}">
                <a14:hiddenFill xmlns:a14="http://schemas.microsoft.com/office/drawing/2010/main">
                  <a:grpFill/>
                </a14:hiddenFill>
              </a:ext>
            </a:extLst>
          </p:spPr>
          <p:txBody>
            <a:bodyPr wrap="square" rtlCol="0">
              <a:spAutoFit/>
            </a:bodyPr>
            <a:p>
              <a:r>
                <a:rPr lang="en-US" altLang="zh-CN" sz="2400" dirty="0">
                  <a:solidFill>
                    <a:schemeClr val="tx1"/>
                  </a:solidFill>
                  <a:latin typeface="Times New Roman" panose="02020503050405090304" pitchFamily="18" charset="0"/>
                  <a:ea typeface="黑体" panose="02010609060101010101" charset="-122"/>
                </a:rPr>
                <a:t>1. Background and Motivation</a:t>
              </a:r>
              <a:endParaRPr lang="en-US" altLang="zh-CN" sz="2400" dirty="0">
                <a:solidFill>
                  <a:schemeClr val="tx1"/>
                </a:solidFill>
                <a:latin typeface="Times New Roman" panose="02020503050405090304" pitchFamily="18" charset="0"/>
                <a:ea typeface="黑体" panose="02010609060101010101" charset="-122"/>
              </a:endParaRPr>
            </a:p>
          </p:txBody>
        </p:sp>
      </p:grpSp>
      <p:grpSp>
        <p:nvGrpSpPr>
          <p:cNvPr id="7" name="组合 5"/>
          <p:cNvGrpSpPr/>
          <p:nvPr>
            <p:custDataLst>
              <p:tags r:id="rId8"/>
            </p:custDataLst>
          </p:nvPr>
        </p:nvGrpSpPr>
        <p:grpSpPr>
          <a:xfrm>
            <a:off x="3569411" y="3467360"/>
            <a:ext cx="4394200" cy="486287"/>
            <a:chOff x="4351131" y="3871473"/>
            <a:chExt cx="4394199" cy="486287"/>
          </a:xfrm>
        </p:grpSpPr>
        <p:grpSp>
          <p:nvGrpSpPr>
            <p:cNvPr id="15" name="组合 6"/>
            <p:cNvGrpSpPr/>
            <p:nvPr/>
          </p:nvGrpSpPr>
          <p:grpSpPr>
            <a:xfrm>
              <a:off x="4351131" y="3951362"/>
              <a:ext cx="441739" cy="406398"/>
              <a:chOff x="4965148" y="2093845"/>
              <a:chExt cx="441739" cy="406398"/>
            </a:xfrm>
          </p:grpSpPr>
          <p:sp>
            <p:nvSpPr>
              <p:cNvPr id="17" name="矩形 8"/>
              <p:cNvSpPr/>
              <p:nvPr>
                <p:custDataLst>
                  <p:tags r:id="rId9"/>
                </p:custDataLst>
              </p:nvPr>
            </p:nvSpPr>
            <p:spPr>
              <a:xfrm>
                <a:off x="5141843" y="2146852"/>
                <a:ext cx="194366" cy="194366"/>
              </a:xfrm>
              <a:prstGeom prst="rect">
                <a:avLst/>
              </a:prstGeom>
              <a:solidFill>
                <a:srgbClr val="2996D9"/>
              </a:solidFill>
              <a:ln>
                <a:solidFill>
                  <a:srgbClr val="1A7B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Times New Roman" panose="02020503050405090304" pitchFamily="18" charset="0"/>
                </a:endParaRPr>
              </a:p>
            </p:txBody>
          </p:sp>
          <p:cxnSp>
            <p:nvCxnSpPr>
              <p:cNvPr id="18" name="直接连接符 9"/>
              <p:cNvCxnSpPr/>
              <p:nvPr>
                <p:custDataLst>
                  <p:tags r:id="rId10"/>
                </p:custDataLst>
              </p:nvPr>
            </p:nvCxnSpPr>
            <p:spPr>
              <a:xfrm>
                <a:off x="4965148" y="2411897"/>
                <a:ext cx="441739" cy="0"/>
              </a:xfrm>
              <a:prstGeom prst="line">
                <a:avLst/>
              </a:prstGeom>
              <a:solidFill>
                <a:srgbClr val="1A7B80"/>
              </a:solidFill>
              <a:ln w="19050">
                <a:solidFill>
                  <a:srgbClr val="1A7B80"/>
                </a:solidFill>
              </a:ln>
            </p:spPr>
            <p:style>
              <a:lnRef idx="1">
                <a:schemeClr val="accent1"/>
              </a:lnRef>
              <a:fillRef idx="0">
                <a:schemeClr val="accent1"/>
              </a:fillRef>
              <a:effectRef idx="0">
                <a:schemeClr val="accent1"/>
              </a:effectRef>
              <a:fontRef idx="minor">
                <a:schemeClr val="tx1"/>
              </a:fontRef>
            </p:style>
          </p:cxnSp>
          <p:cxnSp>
            <p:nvCxnSpPr>
              <p:cNvPr id="21" name="直接连接符 10"/>
              <p:cNvCxnSpPr/>
              <p:nvPr>
                <p:custDataLst>
                  <p:tags r:id="rId11"/>
                </p:custDataLst>
              </p:nvPr>
            </p:nvCxnSpPr>
            <p:spPr>
              <a:xfrm flipV="1">
                <a:off x="5066746" y="2093845"/>
                <a:ext cx="0" cy="406398"/>
              </a:xfrm>
              <a:prstGeom prst="line">
                <a:avLst/>
              </a:prstGeom>
              <a:solidFill>
                <a:srgbClr val="1A7B80"/>
              </a:solidFill>
              <a:ln w="19050">
                <a:solidFill>
                  <a:srgbClr val="1A7B80"/>
                </a:solidFill>
              </a:ln>
            </p:spPr>
            <p:style>
              <a:lnRef idx="1">
                <a:schemeClr val="accent1"/>
              </a:lnRef>
              <a:fillRef idx="0">
                <a:schemeClr val="accent1"/>
              </a:fillRef>
              <a:effectRef idx="0">
                <a:schemeClr val="accent1"/>
              </a:effectRef>
              <a:fontRef idx="minor">
                <a:schemeClr val="tx1"/>
              </a:fontRef>
            </p:style>
          </p:cxnSp>
        </p:grpSp>
        <p:sp>
          <p:nvSpPr>
            <p:cNvPr id="22" name="文本框 7"/>
            <p:cNvSpPr txBox="1"/>
            <p:nvPr>
              <p:custDataLst>
                <p:tags r:id="rId12"/>
              </p:custDataLst>
            </p:nvPr>
          </p:nvSpPr>
          <p:spPr>
            <a:xfrm>
              <a:off x="5040106" y="3871473"/>
              <a:ext cx="3705224" cy="460375"/>
            </a:xfrm>
            <a:prstGeom prst="rect">
              <a:avLst/>
            </a:prstGeom>
            <a:solidFill>
              <a:srgbClr val="2996D9"/>
            </a:solidFill>
          </p:spPr>
          <p:txBody>
            <a:bodyPr wrap="square" rtlCol="0">
              <a:spAutoFit/>
            </a:bodyPr>
            <a:p>
              <a:r>
                <a:rPr lang="en-US" altLang="zh-CN" sz="2400" dirty="0">
                  <a:solidFill>
                    <a:schemeClr val="bg2"/>
                  </a:solidFill>
                  <a:latin typeface="Times New Roman" panose="02020503050405090304" pitchFamily="18" charset="0"/>
                  <a:ea typeface="黑体" panose="02010609060101010101" charset="-122"/>
                </a:rPr>
                <a:t>3. Experiments and Analysis</a:t>
              </a:r>
              <a:endParaRPr lang="en-US" altLang="zh-CN" sz="2400" dirty="0">
                <a:solidFill>
                  <a:schemeClr val="bg2"/>
                </a:solidFill>
                <a:latin typeface="Times New Roman" panose="02020503050405090304" pitchFamily="18" charset="0"/>
                <a:ea typeface="黑体" panose="02010609060101010101" charset="-122"/>
              </a:endParaRPr>
            </a:p>
          </p:txBody>
        </p:sp>
      </p:grpSp>
      <p:grpSp>
        <p:nvGrpSpPr>
          <p:cNvPr id="23" name="组合 11"/>
          <p:cNvGrpSpPr/>
          <p:nvPr>
            <p:custDataLst>
              <p:tags r:id="rId13"/>
            </p:custDataLst>
          </p:nvPr>
        </p:nvGrpSpPr>
        <p:grpSpPr>
          <a:xfrm>
            <a:off x="3569411" y="2707004"/>
            <a:ext cx="5997575" cy="486922"/>
            <a:chOff x="4351131" y="4808435"/>
            <a:chExt cx="5997574" cy="486922"/>
          </a:xfrm>
        </p:grpSpPr>
        <p:grpSp>
          <p:nvGrpSpPr>
            <p:cNvPr id="24" name="组合 12"/>
            <p:cNvGrpSpPr/>
            <p:nvPr/>
          </p:nvGrpSpPr>
          <p:grpSpPr>
            <a:xfrm>
              <a:off x="4351131" y="4888959"/>
              <a:ext cx="441739" cy="406398"/>
              <a:chOff x="4965148" y="2093845"/>
              <a:chExt cx="441739" cy="406398"/>
            </a:xfrm>
          </p:grpSpPr>
          <p:sp>
            <p:nvSpPr>
              <p:cNvPr id="25" name="矩形 14"/>
              <p:cNvSpPr/>
              <p:nvPr>
                <p:custDataLst>
                  <p:tags r:id="rId14"/>
                </p:custDataLst>
              </p:nvPr>
            </p:nvSpPr>
            <p:spPr>
              <a:xfrm>
                <a:off x="5141843" y="2146852"/>
                <a:ext cx="194366" cy="19436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333F50"/>
                  </a:solidFill>
                  <a:latin typeface="Times New Roman" panose="02020503050405090304" pitchFamily="18" charset="0"/>
                </a:endParaRPr>
              </a:p>
            </p:txBody>
          </p:sp>
          <p:cxnSp>
            <p:nvCxnSpPr>
              <p:cNvPr id="26" name="直接连接符 15"/>
              <p:cNvCxnSpPr/>
              <p:nvPr>
                <p:custDataLst>
                  <p:tags r:id="rId15"/>
                </p:custDataLst>
              </p:nvPr>
            </p:nvCxnSpPr>
            <p:spPr>
              <a:xfrm>
                <a:off x="4965148" y="2411897"/>
                <a:ext cx="441739" cy="0"/>
              </a:xfrm>
              <a:prstGeom prst="line">
                <a:avLst/>
              </a:prstGeom>
              <a:solidFill>
                <a:schemeClr val="bg2">
                  <a:lumMod val="25000"/>
                </a:schemeClr>
              </a:solidFill>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16"/>
              <p:cNvCxnSpPr/>
              <p:nvPr>
                <p:custDataLst>
                  <p:tags r:id="rId16"/>
                </p:custDataLst>
              </p:nvPr>
            </p:nvCxnSpPr>
            <p:spPr>
              <a:xfrm flipV="1">
                <a:off x="5066746" y="2093845"/>
                <a:ext cx="0" cy="406398"/>
              </a:xfrm>
              <a:prstGeom prst="line">
                <a:avLst/>
              </a:prstGeom>
              <a:solidFill>
                <a:schemeClr val="bg2">
                  <a:lumMod val="25000"/>
                </a:schemeClr>
              </a:solidFill>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8" name="文本框 13"/>
            <p:cNvSpPr txBox="1"/>
            <p:nvPr>
              <p:custDataLst>
                <p:tags r:id="rId17"/>
              </p:custDataLst>
            </p:nvPr>
          </p:nvSpPr>
          <p:spPr>
            <a:xfrm>
              <a:off x="5040106" y="4808435"/>
              <a:ext cx="5308599" cy="460375"/>
            </a:xfrm>
            <a:prstGeom prst="rect">
              <a:avLst/>
            </a:prstGeom>
            <a:noFill/>
          </p:spPr>
          <p:txBody>
            <a:bodyPr wrap="square" rtlCol="0">
              <a:spAutoFit/>
            </a:bodyPr>
            <a:p>
              <a:r>
                <a:rPr lang="en-US" altLang="zh-CN" sz="2400" dirty="0">
                  <a:latin typeface="Times New Roman" panose="02020503050405090304" pitchFamily="18" charset="0"/>
                  <a:ea typeface="黑体" panose="02010609060101010101" charset="-122"/>
                </a:rPr>
                <a:t>2. Methods</a:t>
              </a:r>
              <a:endParaRPr lang="en-US" altLang="zh-CN" sz="2400" dirty="0">
                <a:latin typeface="Times New Roman" panose="02020503050405090304" pitchFamily="18" charset="0"/>
                <a:ea typeface="黑体" panose="02010609060101010101" charset="-122"/>
              </a:endParaRPr>
            </a:p>
          </p:txBody>
        </p:sp>
      </p:grpSp>
      <p:grpSp>
        <p:nvGrpSpPr>
          <p:cNvPr id="29" name="组合 17"/>
          <p:cNvGrpSpPr/>
          <p:nvPr>
            <p:custDataLst>
              <p:tags r:id="rId18"/>
            </p:custDataLst>
          </p:nvPr>
        </p:nvGrpSpPr>
        <p:grpSpPr>
          <a:xfrm>
            <a:off x="3570045" y="4305190"/>
            <a:ext cx="5611495" cy="486287"/>
            <a:chOff x="4351131" y="4809070"/>
            <a:chExt cx="5611494" cy="486287"/>
          </a:xfrm>
        </p:grpSpPr>
        <p:grpSp>
          <p:nvGrpSpPr>
            <p:cNvPr id="30" name="组合 18"/>
            <p:cNvGrpSpPr/>
            <p:nvPr/>
          </p:nvGrpSpPr>
          <p:grpSpPr>
            <a:xfrm>
              <a:off x="4351131" y="4888959"/>
              <a:ext cx="441739" cy="406398"/>
              <a:chOff x="4965148" y="2093845"/>
              <a:chExt cx="441739" cy="406398"/>
            </a:xfrm>
          </p:grpSpPr>
          <p:sp>
            <p:nvSpPr>
              <p:cNvPr id="31" name="矩形 20"/>
              <p:cNvSpPr/>
              <p:nvPr>
                <p:custDataLst>
                  <p:tags r:id="rId19"/>
                </p:custDataLst>
              </p:nvPr>
            </p:nvSpPr>
            <p:spPr>
              <a:xfrm>
                <a:off x="5141843" y="2146852"/>
                <a:ext cx="194366" cy="194366"/>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333F50"/>
                  </a:solidFill>
                  <a:latin typeface="Times New Roman" panose="02020503050405090304" pitchFamily="18" charset="0"/>
                </a:endParaRPr>
              </a:p>
            </p:txBody>
          </p:sp>
          <p:cxnSp>
            <p:nvCxnSpPr>
              <p:cNvPr id="32" name="直接连接符 22"/>
              <p:cNvCxnSpPr/>
              <p:nvPr>
                <p:custDataLst>
                  <p:tags r:id="rId20"/>
                </p:custDataLst>
              </p:nvPr>
            </p:nvCxnSpPr>
            <p:spPr>
              <a:xfrm>
                <a:off x="4965148" y="2411897"/>
                <a:ext cx="441739" cy="0"/>
              </a:xfrm>
              <a:prstGeom prst="line">
                <a:avLst/>
              </a:prstGeom>
              <a:solidFill>
                <a:schemeClr val="bg2">
                  <a:lumMod val="25000"/>
                </a:schemeClr>
              </a:solidFill>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23"/>
              <p:cNvCxnSpPr/>
              <p:nvPr>
                <p:custDataLst>
                  <p:tags r:id="rId21"/>
                </p:custDataLst>
              </p:nvPr>
            </p:nvCxnSpPr>
            <p:spPr>
              <a:xfrm flipV="1">
                <a:off x="5066746" y="2093845"/>
                <a:ext cx="0" cy="406398"/>
              </a:xfrm>
              <a:prstGeom prst="line">
                <a:avLst/>
              </a:prstGeom>
              <a:solidFill>
                <a:schemeClr val="bg2">
                  <a:lumMod val="25000"/>
                </a:schemeClr>
              </a:solidFill>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sp>
          <p:nvSpPr>
            <p:cNvPr id="34" name="文本框 19"/>
            <p:cNvSpPr txBox="1"/>
            <p:nvPr>
              <p:custDataLst>
                <p:tags r:id="rId22"/>
              </p:custDataLst>
            </p:nvPr>
          </p:nvSpPr>
          <p:spPr>
            <a:xfrm>
              <a:off x="5068681" y="4809070"/>
              <a:ext cx="4893944" cy="460375"/>
            </a:xfrm>
            <a:prstGeom prst="rect">
              <a:avLst/>
            </a:prstGeom>
            <a:noFill/>
          </p:spPr>
          <p:txBody>
            <a:bodyPr wrap="square" rtlCol="0">
              <a:spAutoFit/>
            </a:bodyPr>
            <a:p>
              <a:r>
                <a:rPr lang="en-US" altLang="zh-CN" sz="2400" dirty="0">
                  <a:latin typeface="Times New Roman" panose="02020503050405090304" pitchFamily="18" charset="0"/>
                  <a:ea typeface="黑体" panose="02010609060101010101" charset="-122"/>
                </a:rPr>
                <a:t>4. </a:t>
              </a:r>
              <a:r>
                <a:rPr lang="en-US" altLang="zh-CN" sz="2400" dirty="0">
                  <a:latin typeface="Times New Roman" panose="02020503050405090304" pitchFamily="18" charset="0"/>
                  <a:ea typeface="黑体" panose="02010609060101010101" charset="-122"/>
                  <a:sym typeface="+mn-ea"/>
                </a:rPr>
                <a:t>Conclusion and Future Work</a:t>
              </a:r>
              <a:endParaRPr lang="en-US" altLang="zh-CN" sz="2400" dirty="0">
                <a:latin typeface="Times New Roman" panose="02020503050405090304" pitchFamily="18" charset="0"/>
                <a:ea typeface="黑体" panose="02010609060101010101" charset="-122"/>
              </a:endParaRPr>
            </a:p>
          </p:txBody>
        </p:sp>
      </p:grpSp>
      <p:pic>
        <p:nvPicPr>
          <p:cNvPr id="36" name="图片 2" descr="微信图片_20240403210549"/>
          <p:cNvPicPr>
            <a:picLocks noChangeAspect="1"/>
          </p:cNvPicPr>
          <p:nvPr>
            <p:custDataLst>
              <p:tags r:id="rId23"/>
            </p:custDataLst>
          </p:nvPr>
        </p:nvPicPr>
        <p:blipFill>
          <a:blip r:embed="rId24"/>
          <a:stretch>
            <a:fillRect/>
          </a:stretch>
        </p:blipFill>
        <p:spPr>
          <a:xfrm>
            <a:off x="11641455" y="9525"/>
            <a:ext cx="550545" cy="460375"/>
          </a:xfrm>
          <a:prstGeom prst="rect">
            <a:avLst/>
          </a:prstGeom>
        </p:spPr>
      </p:pic>
    </p:spTree>
    <p:custDataLst>
      <p:tags r:id="rId25"/>
    </p:custDataLst>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4"/>
          <p:cNvPicPr>
            <a:picLocks noChangeAspect="1"/>
          </p:cNvPicPr>
          <p:nvPr>
            <p:custDataLst>
              <p:tags r:id="rId1"/>
            </p:custDataLst>
          </p:nvPr>
        </p:nvPicPr>
        <p:blipFill>
          <a:blip r:embed="rId2"/>
          <a:stretch>
            <a:fillRect/>
          </a:stretch>
        </p:blipFill>
        <p:spPr>
          <a:xfrm>
            <a:off x="2658451" y="2606860"/>
            <a:ext cx="6479532" cy="3510822"/>
          </a:xfrm>
          <a:prstGeom prst="rect">
            <a:avLst/>
          </a:prstGeom>
        </p:spPr>
      </p:pic>
      <p:pic>
        <p:nvPicPr>
          <p:cNvPr id="35" name="Picture 34"/>
          <p:cNvPicPr>
            <a:picLocks noChangeAspect="1"/>
          </p:cNvPicPr>
          <p:nvPr>
            <p:custDataLst>
              <p:tags r:id="rId3"/>
            </p:custDataLst>
          </p:nvPr>
        </p:nvPicPr>
        <p:blipFill>
          <a:blip r:embed="rId4"/>
          <a:srcRect t="13551"/>
          <a:stretch>
            <a:fillRect/>
          </a:stretch>
        </p:blipFill>
        <p:spPr>
          <a:xfrm>
            <a:off x="-635" y="9525"/>
            <a:ext cx="705485" cy="513080"/>
          </a:xfrm>
          <a:prstGeom prst="rect">
            <a:avLst/>
          </a:prstGeom>
        </p:spPr>
      </p:pic>
      <p:sp>
        <p:nvSpPr>
          <p:cNvPr id="13" name="任意多边形 12"/>
          <p:cNvSpPr/>
          <p:nvPr/>
        </p:nvSpPr>
        <p:spPr>
          <a:xfrm>
            <a:off x="4195445" y="501650"/>
            <a:ext cx="7996555" cy="254000"/>
          </a:xfrm>
          <a:custGeom>
            <a:avLst/>
            <a:gdLst>
              <a:gd name="connsiteX0" fmla="*/ 0 w 15142"/>
              <a:gd name="connsiteY0" fmla="*/ 450 h 450"/>
              <a:gd name="connsiteX1" fmla="*/ 3 w 15142"/>
              <a:gd name="connsiteY1" fmla="*/ 2 h 450"/>
              <a:gd name="connsiteX2" fmla="*/ 15142 w 15142"/>
              <a:gd name="connsiteY2" fmla="*/ 0 h 450"/>
              <a:gd name="connsiteX3" fmla="*/ 15142 w 15142"/>
              <a:gd name="connsiteY3" fmla="*/ 450 h 450"/>
              <a:gd name="connsiteX4" fmla="*/ 0 w 15142"/>
              <a:gd name="connsiteY4" fmla="*/ 450 h 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2" h="450">
                <a:moveTo>
                  <a:pt x="0" y="450"/>
                </a:moveTo>
                <a:lnTo>
                  <a:pt x="3" y="2"/>
                </a:lnTo>
                <a:lnTo>
                  <a:pt x="15142" y="0"/>
                </a:lnTo>
                <a:lnTo>
                  <a:pt x="15142" y="450"/>
                </a:lnTo>
                <a:lnTo>
                  <a:pt x="0" y="450"/>
                </a:lnTo>
                <a:close/>
              </a:path>
            </a:pathLst>
          </a:custGeom>
          <a:solidFill>
            <a:srgbClr val="2996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52" name="矩形 51"/>
          <p:cNvSpPr/>
          <p:nvPr/>
        </p:nvSpPr>
        <p:spPr>
          <a:xfrm>
            <a:off x="0" y="474980"/>
            <a:ext cx="2482215" cy="76200"/>
          </a:xfrm>
          <a:prstGeom prst="rect">
            <a:avLst/>
          </a:prstGeom>
          <a:solidFill>
            <a:srgbClr val="F8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3" name="矩形 52"/>
          <p:cNvSpPr/>
          <p:nvPr/>
        </p:nvSpPr>
        <p:spPr>
          <a:xfrm>
            <a:off x="0" y="657860"/>
            <a:ext cx="2482215" cy="76200"/>
          </a:xfrm>
          <a:prstGeom prst="rect">
            <a:avLst/>
          </a:prstGeom>
          <a:solidFill>
            <a:srgbClr val="F8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6" name="图片 2" descr="微信图片_20240403210549"/>
          <p:cNvPicPr>
            <a:picLocks noChangeAspect="1"/>
          </p:cNvPicPr>
          <p:nvPr>
            <p:custDataLst>
              <p:tags r:id="rId5"/>
            </p:custDataLst>
          </p:nvPr>
        </p:nvPicPr>
        <p:blipFill>
          <a:blip r:embed="rId6"/>
          <a:stretch>
            <a:fillRect/>
          </a:stretch>
        </p:blipFill>
        <p:spPr>
          <a:xfrm>
            <a:off x="11641455" y="9525"/>
            <a:ext cx="550545" cy="460375"/>
          </a:xfrm>
          <a:prstGeom prst="rect">
            <a:avLst/>
          </a:prstGeom>
        </p:spPr>
      </p:pic>
      <p:sp>
        <p:nvSpPr>
          <p:cNvPr id="3" name="文本框 1"/>
          <p:cNvSpPr txBox="1"/>
          <p:nvPr>
            <p:custDataLst>
              <p:tags r:id="rId7"/>
            </p:custDataLst>
          </p:nvPr>
        </p:nvSpPr>
        <p:spPr>
          <a:xfrm>
            <a:off x="458470" y="342900"/>
            <a:ext cx="9323070" cy="521970"/>
          </a:xfrm>
          <a:prstGeom prst="rect">
            <a:avLst/>
          </a:prstGeom>
          <a:noFill/>
        </p:spPr>
        <p:txBody>
          <a:bodyPr wrap="square" rtlCol="0">
            <a:spAutoFit/>
          </a:bodyPr>
          <a:p>
            <a:pPr indent="0">
              <a:buFont typeface="Wingdings" panose="05000000000000000000" charset="0"/>
              <a:buNone/>
            </a:pPr>
            <a:r>
              <a:rPr lang="en-US" sz="2800" b="1" dirty="0">
                <a:latin typeface="Times New Roman" panose="02020503050405090304" pitchFamily="18" charset="0"/>
                <a:cs typeface="Times New Roman" panose="02020503050405090304" pitchFamily="18" charset="0"/>
                <a:sym typeface="+mn-ea"/>
              </a:rPr>
              <a:t>Experiment - Dataset</a:t>
            </a:r>
            <a:endParaRPr lang="en-US" sz="2800" b="1" dirty="0">
              <a:latin typeface="Times New Roman" panose="02020503050405090304" pitchFamily="18" charset="0"/>
              <a:cs typeface="Times New Roman" panose="02020503050405090304" pitchFamily="18" charset="0"/>
              <a:sym typeface="+mn-ea"/>
            </a:endParaRPr>
          </a:p>
        </p:txBody>
      </p:sp>
      <p:sp>
        <p:nvSpPr>
          <p:cNvPr id="4" name="内容占位符 2"/>
          <p:cNvSpPr>
            <a:spLocks noGrp="1"/>
          </p:cNvSpPr>
          <p:nvPr>
            <p:custDataLst>
              <p:tags r:id="rId8"/>
            </p:custDataLst>
          </p:nvPr>
        </p:nvSpPr>
        <p:spPr>
          <a:xfrm>
            <a:off x="838200" y="125285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a:buFont typeface="Wingdings" panose="05000000000000000000" charset="0"/>
              <a:buChar char=""/>
            </a:pPr>
            <a:r>
              <a:rPr lang="en-US" altLang="zh-CN" sz="2400" b="1" dirty="0">
                <a:latin typeface="Times New Roman Bold" panose="02020503050405090304" charset="0"/>
                <a:cs typeface="Times New Roman Bold" panose="02020503050405090304" charset="0"/>
              </a:rPr>
              <a:t>AVA</a:t>
            </a:r>
            <a:endParaRPr lang="en-US" altLang="zh-CN" sz="2400" b="1" dirty="0">
              <a:latin typeface="Times New Roman Bold" panose="02020503050405090304" charset="0"/>
              <a:cs typeface="Times New Roman Bold" panose="02020503050405090304" charset="0"/>
            </a:endParaRPr>
          </a:p>
          <a:p>
            <a:pPr lvl="1"/>
            <a:r>
              <a:rPr lang="en-US" altLang="zh-CN" sz="2400" dirty="0">
                <a:latin typeface="Times New Roman" panose="02020503050405090304" pitchFamily="18" charset="0"/>
                <a:cs typeface="Times New Roman" panose="02020503050405090304" pitchFamily="18" charset="0"/>
              </a:rPr>
              <a:t>AVA dataset contains over 250,000 images.</a:t>
            </a:r>
            <a:endParaRPr lang="en-US" altLang="zh-CN" sz="2400" dirty="0">
              <a:latin typeface="Times New Roman" panose="02020503050405090304" pitchFamily="18" charset="0"/>
              <a:cs typeface="Times New Roman" panose="02020503050405090304" pitchFamily="18" charset="0"/>
            </a:endParaRPr>
          </a:p>
          <a:p>
            <a:pPr lvl="1"/>
            <a:r>
              <a:rPr lang="en-US" altLang="zh-CN" sz="2400" dirty="0">
                <a:latin typeface="Times New Roman" panose="02020503050405090304" pitchFamily="18" charset="0"/>
                <a:cs typeface="Times New Roman" panose="02020503050405090304" pitchFamily="18" charset="0"/>
              </a:rPr>
              <a:t>We use 19,929 images as the test split, following [10]</a:t>
            </a:r>
            <a:endParaRPr lang="en-US" altLang="zh-CN" sz="2400" dirty="0">
              <a:latin typeface="Times New Roman" panose="02020503050405090304" pitchFamily="18" charset="0"/>
              <a:cs typeface="Times New Roman" panose="02020503050405090304" pitchFamily="18" charset="0"/>
            </a:endParaRPr>
          </a:p>
          <a:p>
            <a:pPr>
              <a:buFont typeface="Wingdings" panose="05000000000000000000" charset="0"/>
              <a:buChar char=""/>
            </a:pPr>
            <a:r>
              <a:rPr lang="en-US" altLang="zh-CN" sz="2400" b="1" dirty="0">
                <a:latin typeface="Times New Roman Bold" panose="02020503050405090304" charset="0"/>
                <a:cs typeface="Times New Roman Bold" panose="02020503050405090304" charset="0"/>
              </a:rPr>
              <a:t>MMA (ours)</a:t>
            </a:r>
            <a:endParaRPr lang="en-US" altLang="zh-CN" sz="2400" b="1" dirty="0">
              <a:latin typeface="Times New Roman Bold" panose="02020503050405090304" charset="0"/>
              <a:cs typeface="Times New Roman Bold" panose="02020503050405090304" charset="0"/>
            </a:endParaRPr>
          </a:p>
          <a:p>
            <a:pPr lvl="1"/>
            <a:endParaRPr lang="en-US" altLang="zh-CN" sz="2400" b="1" dirty="0">
              <a:latin typeface="Times New Roman Bold" panose="02020503050405090304" charset="0"/>
              <a:cs typeface="Times New Roman Bold" panose="02020503050405090304" charset="0"/>
            </a:endParaRPr>
          </a:p>
        </p:txBody>
      </p:sp>
      <p:sp>
        <p:nvSpPr>
          <p:cNvPr id="54" name="矩形 53"/>
          <p:cNvSpPr/>
          <p:nvPr>
            <p:custDataLst>
              <p:tags r:id="rId9"/>
            </p:custDataLst>
          </p:nvPr>
        </p:nvSpPr>
        <p:spPr>
          <a:xfrm>
            <a:off x="-635" y="6109335"/>
            <a:ext cx="12192635" cy="77470"/>
          </a:xfrm>
          <a:prstGeom prst="rect">
            <a:avLst/>
          </a:prstGeom>
          <a:solidFill>
            <a:srgbClr val="F8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5" name="矩形 54"/>
          <p:cNvSpPr/>
          <p:nvPr>
            <p:custDataLst>
              <p:tags r:id="rId10"/>
            </p:custDataLst>
          </p:nvPr>
        </p:nvSpPr>
        <p:spPr>
          <a:xfrm>
            <a:off x="0" y="6292850"/>
            <a:ext cx="12192000" cy="76835"/>
          </a:xfrm>
          <a:prstGeom prst="rect">
            <a:avLst/>
          </a:prstGeom>
          <a:solidFill>
            <a:srgbClr val="F8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Text Box 6"/>
          <p:cNvSpPr txBox="1"/>
          <p:nvPr/>
        </p:nvSpPr>
        <p:spPr>
          <a:xfrm>
            <a:off x="704850" y="6233795"/>
            <a:ext cx="10208895" cy="2858770"/>
          </a:xfrm>
          <a:prstGeom prst="rect">
            <a:avLst/>
          </a:prstGeom>
          <a:noFill/>
        </p:spPr>
        <p:txBody>
          <a:bodyPr wrap="square" rtlCol="0">
            <a:noAutofit/>
          </a:bodyPr>
          <a:p>
            <a:r>
              <a:rPr lang="en-US" sz="1200" i="1">
                <a:latin typeface="Arial Italic" panose="020B0604020202090204" charset="0"/>
                <a:cs typeface="Arial Italic" panose="020B0604020202090204" charset="0"/>
              </a:rPr>
              <a:t>[10] Junjie Ke, Keren Ye, Jiahui Yu, Yonghui Wu, Peyman Milanfar, and Feng Yang, “Vila: Learning image aesthetics from user comments with vision-language pretraining,” in Proceedings of the IEEE/CVF Conference on Computer Vision and Pattern Recognition, 2023, pp. 10041– 10051.</a:t>
            </a:r>
            <a:endParaRPr lang="en-US" sz="1200" i="1">
              <a:latin typeface="Arial Italic" panose="020B0604020202090204" charset="0"/>
              <a:cs typeface="Arial Italic" panose="020B0604020202090204" charset="0"/>
            </a:endParaRPr>
          </a:p>
        </p:txBody>
      </p:sp>
    </p:spTree>
    <p:custDataLst>
      <p:tags r:id="rId11"/>
    </p:custDataLst>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p:cNvPicPr>
            <a:picLocks noChangeAspect="1"/>
          </p:cNvPicPr>
          <p:nvPr>
            <p:custDataLst>
              <p:tags r:id="rId1"/>
            </p:custDataLst>
          </p:nvPr>
        </p:nvPicPr>
        <p:blipFill>
          <a:blip r:embed="rId2"/>
          <a:srcRect t="13551"/>
          <a:stretch>
            <a:fillRect/>
          </a:stretch>
        </p:blipFill>
        <p:spPr>
          <a:xfrm>
            <a:off x="-635" y="9525"/>
            <a:ext cx="705485" cy="513080"/>
          </a:xfrm>
          <a:prstGeom prst="rect">
            <a:avLst/>
          </a:prstGeom>
        </p:spPr>
      </p:pic>
      <p:sp>
        <p:nvSpPr>
          <p:cNvPr id="13" name="任意多边形 12"/>
          <p:cNvSpPr/>
          <p:nvPr/>
        </p:nvSpPr>
        <p:spPr>
          <a:xfrm>
            <a:off x="4195445" y="501650"/>
            <a:ext cx="7996555" cy="254000"/>
          </a:xfrm>
          <a:custGeom>
            <a:avLst/>
            <a:gdLst>
              <a:gd name="connsiteX0" fmla="*/ 0 w 15142"/>
              <a:gd name="connsiteY0" fmla="*/ 450 h 450"/>
              <a:gd name="connsiteX1" fmla="*/ 3 w 15142"/>
              <a:gd name="connsiteY1" fmla="*/ 2 h 450"/>
              <a:gd name="connsiteX2" fmla="*/ 15142 w 15142"/>
              <a:gd name="connsiteY2" fmla="*/ 0 h 450"/>
              <a:gd name="connsiteX3" fmla="*/ 15142 w 15142"/>
              <a:gd name="connsiteY3" fmla="*/ 450 h 450"/>
              <a:gd name="connsiteX4" fmla="*/ 0 w 15142"/>
              <a:gd name="connsiteY4" fmla="*/ 450 h 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2" h="450">
                <a:moveTo>
                  <a:pt x="0" y="450"/>
                </a:moveTo>
                <a:lnTo>
                  <a:pt x="3" y="2"/>
                </a:lnTo>
                <a:lnTo>
                  <a:pt x="15142" y="0"/>
                </a:lnTo>
                <a:lnTo>
                  <a:pt x="15142" y="450"/>
                </a:lnTo>
                <a:lnTo>
                  <a:pt x="0" y="450"/>
                </a:lnTo>
                <a:close/>
              </a:path>
            </a:pathLst>
          </a:custGeom>
          <a:solidFill>
            <a:srgbClr val="2996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52" name="矩形 51"/>
          <p:cNvSpPr/>
          <p:nvPr/>
        </p:nvSpPr>
        <p:spPr>
          <a:xfrm>
            <a:off x="0" y="474980"/>
            <a:ext cx="2482215" cy="76200"/>
          </a:xfrm>
          <a:prstGeom prst="rect">
            <a:avLst/>
          </a:prstGeom>
          <a:solidFill>
            <a:srgbClr val="F8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3" name="矩形 52"/>
          <p:cNvSpPr/>
          <p:nvPr/>
        </p:nvSpPr>
        <p:spPr>
          <a:xfrm>
            <a:off x="0" y="657860"/>
            <a:ext cx="2482215" cy="76200"/>
          </a:xfrm>
          <a:prstGeom prst="rect">
            <a:avLst/>
          </a:prstGeom>
          <a:solidFill>
            <a:srgbClr val="F8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6" name="图片 2" descr="微信图片_20240403210549"/>
          <p:cNvPicPr>
            <a:picLocks noChangeAspect="1"/>
          </p:cNvPicPr>
          <p:nvPr>
            <p:custDataLst>
              <p:tags r:id="rId3"/>
            </p:custDataLst>
          </p:nvPr>
        </p:nvPicPr>
        <p:blipFill>
          <a:blip r:embed="rId4"/>
          <a:stretch>
            <a:fillRect/>
          </a:stretch>
        </p:blipFill>
        <p:spPr>
          <a:xfrm>
            <a:off x="11641455" y="9525"/>
            <a:ext cx="550545" cy="460375"/>
          </a:xfrm>
          <a:prstGeom prst="rect">
            <a:avLst/>
          </a:prstGeom>
        </p:spPr>
      </p:pic>
      <p:sp>
        <p:nvSpPr>
          <p:cNvPr id="3" name="文本框 1"/>
          <p:cNvSpPr txBox="1"/>
          <p:nvPr>
            <p:custDataLst>
              <p:tags r:id="rId5"/>
            </p:custDataLst>
          </p:nvPr>
        </p:nvSpPr>
        <p:spPr>
          <a:xfrm>
            <a:off x="458470" y="342900"/>
            <a:ext cx="9323070" cy="521970"/>
          </a:xfrm>
          <a:prstGeom prst="rect">
            <a:avLst/>
          </a:prstGeom>
          <a:noFill/>
        </p:spPr>
        <p:txBody>
          <a:bodyPr wrap="square" rtlCol="0">
            <a:spAutoFit/>
          </a:bodyPr>
          <a:p>
            <a:pPr indent="0">
              <a:buFont typeface="Wingdings" panose="05000000000000000000" charset="0"/>
              <a:buNone/>
            </a:pPr>
            <a:r>
              <a:rPr lang="en-US" sz="2800" b="1" dirty="0">
                <a:latin typeface="Times New Roman" panose="02020503050405090304" pitchFamily="18" charset="0"/>
                <a:cs typeface="Times New Roman" panose="02020503050405090304" pitchFamily="18" charset="0"/>
                <a:sym typeface="+mn-ea"/>
              </a:rPr>
              <a:t>Experiment - Metric</a:t>
            </a:r>
            <a:r>
              <a:rPr lang="en-US" sz="2800" b="1" dirty="0">
                <a:latin typeface="Times New Roman" panose="02020503050405090304" pitchFamily="18" charset="0"/>
                <a:cs typeface="Times New Roman" panose="02020503050405090304" pitchFamily="18" charset="0"/>
                <a:sym typeface="+mn-ea"/>
              </a:rPr>
              <a:t>s</a:t>
            </a:r>
            <a:endParaRPr lang="en-US" sz="2800" b="1" dirty="0">
              <a:latin typeface="Times New Roman" panose="02020503050405090304" pitchFamily="18" charset="0"/>
              <a:cs typeface="Times New Roman" panose="02020503050405090304" pitchFamily="18" charset="0"/>
              <a:sym typeface="+mn-ea"/>
            </a:endParaRPr>
          </a:p>
        </p:txBody>
      </p:sp>
      <p:sp>
        <p:nvSpPr>
          <p:cNvPr id="5" name="内容占位符 2"/>
          <p:cNvSpPr>
            <a:spLocks noGrp="1"/>
          </p:cNvSpPr>
          <p:nvPr>
            <p:custDataLst>
              <p:tags r:id="rId6"/>
            </p:custDataLst>
          </p:nvPr>
        </p:nvSpPr>
        <p:spPr>
          <a:xfrm>
            <a:off x="932815" y="139636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r>
              <a:rPr lang="en-US" altLang="zh-CN" b="1" dirty="0">
                <a:latin typeface="Times New Roman Bold" panose="02020503050405090304" charset="0"/>
                <a:cs typeface="Times New Roman Bold" panose="02020503050405090304" charset="0"/>
              </a:rPr>
              <a:t>We evaluate our KZIAA with some supervised competitors and zero-shot competitors. Our KZIAA outperforms many zero-shot competitor</a:t>
            </a:r>
            <a:endParaRPr lang="zh-CN" altLang="en-US" b="1" dirty="0">
              <a:latin typeface="Times New Roman Bold" panose="02020503050405090304" charset="0"/>
              <a:cs typeface="Times New Roman Bold" panose="02020503050405090304" charset="0"/>
            </a:endParaRPr>
          </a:p>
        </p:txBody>
      </p:sp>
      <p:pic>
        <p:nvPicPr>
          <p:cNvPr id="4" name="图片 5"/>
          <p:cNvPicPr>
            <a:picLocks noChangeAspect="1"/>
          </p:cNvPicPr>
          <p:nvPr>
            <p:custDataLst>
              <p:tags r:id="rId7"/>
            </p:custDataLst>
          </p:nvPr>
        </p:nvPicPr>
        <p:blipFill>
          <a:blip r:embed="rId8"/>
          <a:stretch>
            <a:fillRect/>
          </a:stretch>
        </p:blipFill>
        <p:spPr>
          <a:xfrm>
            <a:off x="3273998" y="2459262"/>
            <a:ext cx="5752193" cy="3917800"/>
          </a:xfrm>
          <a:prstGeom prst="rect">
            <a:avLst/>
          </a:prstGeom>
        </p:spPr>
      </p:pic>
      <p:sp>
        <p:nvSpPr>
          <p:cNvPr id="11" name="矩形: 圆角 6"/>
          <p:cNvSpPr/>
          <p:nvPr>
            <p:custDataLst>
              <p:tags r:id="rId9"/>
            </p:custDataLst>
          </p:nvPr>
        </p:nvSpPr>
        <p:spPr>
          <a:xfrm>
            <a:off x="5687122" y="3379052"/>
            <a:ext cx="2011680" cy="419286"/>
          </a:xfrm>
          <a:prstGeom prst="round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7"/>
          <p:cNvSpPr txBox="1"/>
          <p:nvPr>
            <p:custDataLst>
              <p:tags r:id="rId10"/>
            </p:custDataLst>
          </p:nvPr>
        </p:nvSpPr>
        <p:spPr>
          <a:xfrm>
            <a:off x="6096000" y="3705274"/>
            <a:ext cx="1266693" cy="369332"/>
          </a:xfrm>
          <a:prstGeom prst="rect">
            <a:avLst/>
          </a:prstGeom>
          <a:noFill/>
        </p:spPr>
        <p:txBody>
          <a:bodyPr wrap="none" rtlCol="0">
            <a:spAutoFit/>
          </a:bodyPr>
          <a:lstStyle/>
          <a:p>
            <a:r>
              <a:rPr lang="en-US" altLang="zh-CN" dirty="0">
                <a:solidFill>
                  <a:srgbClr val="C00000"/>
                </a:solidFill>
              </a:rPr>
              <a:t>Regression</a:t>
            </a:r>
            <a:endParaRPr lang="zh-CN" altLang="en-US" dirty="0">
              <a:solidFill>
                <a:srgbClr val="C00000"/>
              </a:solidFill>
            </a:endParaRPr>
          </a:p>
        </p:txBody>
      </p:sp>
      <p:sp>
        <p:nvSpPr>
          <p:cNvPr id="14" name="矩形: 圆角 8"/>
          <p:cNvSpPr/>
          <p:nvPr>
            <p:custDataLst>
              <p:tags r:id="rId11"/>
            </p:custDataLst>
          </p:nvPr>
        </p:nvSpPr>
        <p:spPr>
          <a:xfrm>
            <a:off x="7698802" y="3379052"/>
            <a:ext cx="1266693" cy="419286"/>
          </a:xfrm>
          <a:prstGeom prst="round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9"/>
          <p:cNvSpPr txBox="1"/>
          <p:nvPr>
            <p:custDataLst>
              <p:tags r:id="rId12"/>
            </p:custDataLst>
          </p:nvPr>
        </p:nvSpPr>
        <p:spPr>
          <a:xfrm>
            <a:off x="7435895" y="3705274"/>
            <a:ext cx="2245112" cy="369332"/>
          </a:xfrm>
          <a:prstGeom prst="rect">
            <a:avLst/>
          </a:prstGeom>
          <a:noFill/>
        </p:spPr>
        <p:txBody>
          <a:bodyPr wrap="square" rtlCol="0">
            <a:spAutoFit/>
          </a:bodyPr>
          <a:lstStyle/>
          <a:p>
            <a:r>
              <a:rPr lang="en-US" altLang="zh-CN" dirty="0">
                <a:solidFill>
                  <a:srgbClr val="C00000"/>
                </a:solidFill>
              </a:rPr>
              <a:t>Binary Classification</a:t>
            </a:r>
            <a:endParaRPr lang="zh-CN" altLang="en-US" dirty="0">
              <a:solidFill>
                <a:srgbClr val="C00000"/>
              </a:solidFill>
            </a:endParaRPr>
          </a:p>
        </p:txBody>
      </p:sp>
    </p:spTree>
    <p:custDataLst>
      <p:tags r:id="rId13"/>
    </p:custDataLst>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p:cNvPicPr>
            <a:picLocks noChangeAspect="1"/>
          </p:cNvPicPr>
          <p:nvPr>
            <p:custDataLst>
              <p:tags r:id="rId1"/>
            </p:custDataLst>
          </p:nvPr>
        </p:nvPicPr>
        <p:blipFill>
          <a:blip r:embed="rId2"/>
          <a:srcRect t="13551"/>
          <a:stretch>
            <a:fillRect/>
          </a:stretch>
        </p:blipFill>
        <p:spPr>
          <a:xfrm>
            <a:off x="-635" y="9525"/>
            <a:ext cx="705485" cy="513080"/>
          </a:xfrm>
          <a:prstGeom prst="rect">
            <a:avLst/>
          </a:prstGeom>
        </p:spPr>
      </p:pic>
      <p:sp>
        <p:nvSpPr>
          <p:cNvPr id="13" name="任意多边形 12"/>
          <p:cNvSpPr/>
          <p:nvPr/>
        </p:nvSpPr>
        <p:spPr>
          <a:xfrm>
            <a:off x="4195445" y="501650"/>
            <a:ext cx="7996555" cy="254000"/>
          </a:xfrm>
          <a:custGeom>
            <a:avLst/>
            <a:gdLst>
              <a:gd name="connsiteX0" fmla="*/ 0 w 15142"/>
              <a:gd name="connsiteY0" fmla="*/ 450 h 450"/>
              <a:gd name="connsiteX1" fmla="*/ 3 w 15142"/>
              <a:gd name="connsiteY1" fmla="*/ 2 h 450"/>
              <a:gd name="connsiteX2" fmla="*/ 15142 w 15142"/>
              <a:gd name="connsiteY2" fmla="*/ 0 h 450"/>
              <a:gd name="connsiteX3" fmla="*/ 15142 w 15142"/>
              <a:gd name="connsiteY3" fmla="*/ 450 h 450"/>
              <a:gd name="connsiteX4" fmla="*/ 0 w 15142"/>
              <a:gd name="connsiteY4" fmla="*/ 450 h 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2" h="450">
                <a:moveTo>
                  <a:pt x="0" y="450"/>
                </a:moveTo>
                <a:lnTo>
                  <a:pt x="3" y="2"/>
                </a:lnTo>
                <a:lnTo>
                  <a:pt x="15142" y="0"/>
                </a:lnTo>
                <a:lnTo>
                  <a:pt x="15142" y="450"/>
                </a:lnTo>
                <a:lnTo>
                  <a:pt x="0" y="450"/>
                </a:lnTo>
                <a:close/>
              </a:path>
            </a:pathLst>
          </a:custGeom>
          <a:solidFill>
            <a:srgbClr val="2996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52" name="矩形 51"/>
          <p:cNvSpPr/>
          <p:nvPr/>
        </p:nvSpPr>
        <p:spPr>
          <a:xfrm>
            <a:off x="0" y="474980"/>
            <a:ext cx="2482215" cy="76200"/>
          </a:xfrm>
          <a:prstGeom prst="rect">
            <a:avLst/>
          </a:prstGeom>
          <a:solidFill>
            <a:srgbClr val="F8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3" name="矩形 52"/>
          <p:cNvSpPr/>
          <p:nvPr/>
        </p:nvSpPr>
        <p:spPr>
          <a:xfrm>
            <a:off x="0" y="657860"/>
            <a:ext cx="2482215" cy="76200"/>
          </a:xfrm>
          <a:prstGeom prst="rect">
            <a:avLst/>
          </a:prstGeom>
          <a:solidFill>
            <a:srgbClr val="F8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6" name="图片 2" descr="微信图片_20240403210549"/>
          <p:cNvPicPr>
            <a:picLocks noChangeAspect="1"/>
          </p:cNvPicPr>
          <p:nvPr>
            <p:custDataLst>
              <p:tags r:id="rId3"/>
            </p:custDataLst>
          </p:nvPr>
        </p:nvPicPr>
        <p:blipFill>
          <a:blip r:embed="rId4"/>
          <a:stretch>
            <a:fillRect/>
          </a:stretch>
        </p:blipFill>
        <p:spPr>
          <a:xfrm>
            <a:off x="11641455" y="9525"/>
            <a:ext cx="550545" cy="460375"/>
          </a:xfrm>
          <a:prstGeom prst="rect">
            <a:avLst/>
          </a:prstGeom>
        </p:spPr>
      </p:pic>
      <p:sp>
        <p:nvSpPr>
          <p:cNvPr id="3" name="文本框 1"/>
          <p:cNvSpPr txBox="1"/>
          <p:nvPr>
            <p:custDataLst>
              <p:tags r:id="rId5"/>
            </p:custDataLst>
          </p:nvPr>
        </p:nvSpPr>
        <p:spPr>
          <a:xfrm>
            <a:off x="458470" y="342900"/>
            <a:ext cx="9323070" cy="521970"/>
          </a:xfrm>
          <a:prstGeom prst="rect">
            <a:avLst/>
          </a:prstGeom>
          <a:noFill/>
        </p:spPr>
        <p:txBody>
          <a:bodyPr wrap="square" rtlCol="0">
            <a:spAutoFit/>
          </a:bodyPr>
          <a:p>
            <a:pPr indent="0">
              <a:buFont typeface="Wingdings" panose="05000000000000000000" charset="0"/>
              <a:buNone/>
            </a:pPr>
            <a:r>
              <a:rPr lang="en-US" sz="2800" b="1" dirty="0">
                <a:latin typeface="Times New Roman" panose="02020503050405090304" pitchFamily="18" charset="0"/>
                <a:cs typeface="Times New Roman" panose="02020503050405090304" pitchFamily="18" charset="0"/>
                <a:sym typeface="+mn-ea"/>
              </a:rPr>
              <a:t>Experiment - Analysis</a:t>
            </a:r>
            <a:endParaRPr lang="en-US" sz="2800" b="1" dirty="0">
              <a:latin typeface="Times New Roman" panose="02020503050405090304" pitchFamily="18" charset="0"/>
              <a:cs typeface="Times New Roman" panose="02020503050405090304" pitchFamily="18" charset="0"/>
              <a:sym typeface="+mn-ea"/>
            </a:endParaRPr>
          </a:p>
        </p:txBody>
      </p:sp>
      <p:sp>
        <p:nvSpPr>
          <p:cNvPr id="6" name="内容占位符 2"/>
          <p:cNvSpPr>
            <a:spLocks noGrp="1"/>
          </p:cNvSpPr>
          <p:nvPr>
            <p:custDataLst>
              <p:tags r:id="rId6"/>
            </p:custDataLst>
          </p:nvPr>
        </p:nvSpPr>
        <p:spPr>
          <a:xfrm>
            <a:off x="838200" y="1461770"/>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r>
              <a:rPr lang="en-US" altLang="zh-CN" b="1" i="1" dirty="0">
                <a:latin typeface="Times New Roman" panose="02020503050405090304" pitchFamily="18" charset="0"/>
                <a:cs typeface="Times New Roman" panose="02020503050405090304" pitchFamily="18" charset="0"/>
              </a:rPr>
              <a:t>We can</a:t>
            </a:r>
            <a:r>
              <a:rPr lang="zh-CN" altLang="en-US" b="1" i="1" dirty="0">
                <a:latin typeface="Times New Roman" panose="02020503050405090304" pitchFamily="18" charset="0"/>
                <a:cs typeface="Times New Roman" panose="02020503050405090304" pitchFamily="18" charset="0"/>
              </a:rPr>
              <a:t> </a:t>
            </a:r>
            <a:r>
              <a:rPr lang="en-US" altLang="zh-CN" b="1" i="1" dirty="0">
                <a:latin typeface="Times New Roman" panose="02020503050405090304" pitchFamily="18" charset="0"/>
                <a:cs typeface="Times New Roman" panose="02020503050405090304" pitchFamily="18" charset="0"/>
              </a:rPr>
              <a:t>analyze</a:t>
            </a:r>
            <a:r>
              <a:rPr lang="zh-CN" altLang="en-US" b="1" i="1" dirty="0">
                <a:latin typeface="Times New Roman" panose="02020503050405090304" pitchFamily="18" charset="0"/>
                <a:cs typeface="Times New Roman" panose="02020503050405090304" pitchFamily="18" charset="0"/>
              </a:rPr>
              <a:t> </a:t>
            </a:r>
            <a:r>
              <a:rPr lang="en-US" altLang="zh-CN" b="1" i="1" dirty="0">
                <a:latin typeface="Times New Roman" panose="02020503050405090304" pitchFamily="18" charset="0"/>
                <a:cs typeface="Times New Roman" panose="02020503050405090304" pitchFamily="18" charset="0"/>
              </a:rPr>
              <a:t>aesthetic attributes first before obtaining the final score.</a:t>
            </a:r>
            <a:endParaRPr lang="zh-CN" altLang="en-US" b="1" i="1" dirty="0">
              <a:latin typeface="Times New Roman" panose="02020503050405090304" pitchFamily="18" charset="0"/>
              <a:cs typeface="Times New Roman" panose="02020503050405090304" pitchFamily="18" charset="0"/>
            </a:endParaRPr>
          </a:p>
        </p:txBody>
      </p:sp>
      <p:grpSp>
        <p:nvGrpSpPr>
          <p:cNvPr id="8" name="组合 11"/>
          <p:cNvGrpSpPr/>
          <p:nvPr/>
        </p:nvGrpSpPr>
        <p:grpSpPr>
          <a:xfrm>
            <a:off x="388620" y="2431415"/>
            <a:ext cx="11563985" cy="3238500"/>
            <a:chOff x="119622" y="2790826"/>
            <a:chExt cx="12362889" cy="3456294"/>
          </a:xfrm>
        </p:grpSpPr>
        <p:pic>
          <p:nvPicPr>
            <p:cNvPr id="9" name="图片 4"/>
            <p:cNvPicPr>
              <a:picLocks noChangeAspect="1"/>
            </p:cNvPicPr>
            <p:nvPr>
              <p:custDataLst>
                <p:tags r:id="rId7"/>
              </p:custDataLst>
            </p:nvPr>
          </p:nvPicPr>
          <p:blipFill rotWithShape="1">
            <a:blip r:embed="rId8"/>
            <a:srcRect b="48964"/>
            <a:stretch>
              <a:fillRect/>
            </a:stretch>
          </p:blipFill>
          <p:spPr>
            <a:xfrm>
              <a:off x="119622" y="2790826"/>
              <a:ext cx="6143625" cy="3456294"/>
            </a:xfrm>
            <a:prstGeom prst="rect">
              <a:avLst/>
            </a:prstGeom>
          </p:spPr>
        </p:pic>
        <p:pic>
          <p:nvPicPr>
            <p:cNvPr id="10" name="图片 10"/>
            <p:cNvPicPr>
              <a:picLocks noChangeAspect="1"/>
            </p:cNvPicPr>
            <p:nvPr>
              <p:custDataLst>
                <p:tags r:id="rId9"/>
              </p:custDataLst>
            </p:nvPr>
          </p:nvPicPr>
          <p:blipFill rotWithShape="1">
            <a:blip r:embed="rId8"/>
            <a:srcRect t="48964"/>
            <a:stretch>
              <a:fillRect/>
            </a:stretch>
          </p:blipFill>
          <p:spPr>
            <a:xfrm>
              <a:off x="6338886" y="2790826"/>
              <a:ext cx="6143625" cy="3456294"/>
            </a:xfrm>
            <a:prstGeom prst="rect">
              <a:avLst/>
            </a:prstGeom>
          </p:spPr>
        </p:pic>
      </p:grpSp>
    </p:spTree>
    <p:custDataLst>
      <p:tags r:id="rId10"/>
    </p:custDataLst>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p:cNvPicPr>
            <a:picLocks noChangeAspect="1"/>
          </p:cNvPicPr>
          <p:nvPr>
            <p:custDataLst>
              <p:tags r:id="rId1"/>
            </p:custDataLst>
          </p:nvPr>
        </p:nvPicPr>
        <p:blipFill>
          <a:blip r:embed="rId2"/>
          <a:srcRect t="13551"/>
          <a:stretch>
            <a:fillRect/>
          </a:stretch>
        </p:blipFill>
        <p:spPr>
          <a:xfrm>
            <a:off x="-635" y="9525"/>
            <a:ext cx="705485" cy="513080"/>
          </a:xfrm>
          <a:prstGeom prst="rect">
            <a:avLst/>
          </a:prstGeom>
        </p:spPr>
      </p:pic>
      <p:sp>
        <p:nvSpPr>
          <p:cNvPr id="13" name="任意多边形 12"/>
          <p:cNvSpPr/>
          <p:nvPr/>
        </p:nvSpPr>
        <p:spPr>
          <a:xfrm>
            <a:off x="4195445" y="501650"/>
            <a:ext cx="7996555" cy="254000"/>
          </a:xfrm>
          <a:custGeom>
            <a:avLst/>
            <a:gdLst>
              <a:gd name="connsiteX0" fmla="*/ 0 w 15142"/>
              <a:gd name="connsiteY0" fmla="*/ 450 h 450"/>
              <a:gd name="connsiteX1" fmla="*/ 3 w 15142"/>
              <a:gd name="connsiteY1" fmla="*/ 2 h 450"/>
              <a:gd name="connsiteX2" fmla="*/ 15142 w 15142"/>
              <a:gd name="connsiteY2" fmla="*/ 0 h 450"/>
              <a:gd name="connsiteX3" fmla="*/ 15142 w 15142"/>
              <a:gd name="connsiteY3" fmla="*/ 450 h 450"/>
              <a:gd name="connsiteX4" fmla="*/ 0 w 15142"/>
              <a:gd name="connsiteY4" fmla="*/ 450 h 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2" h="450">
                <a:moveTo>
                  <a:pt x="0" y="450"/>
                </a:moveTo>
                <a:lnTo>
                  <a:pt x="3" y="2"/>
                </a:lnTo>
                <a:lnTo>
                  <a:pt x="15142" y="0"/>
                </a:lnTo>
                <a:lnTo>
                  <a:pt x="15142" y="450"/>
                </a:lnTo>
                <a:lnTo>
                  <a:pt x="0" y="450"/>
                </a:lnTo>
                <a:close/>
              </a:path>
            </a:pathLst>
          </a:custGeom>
          <a:solidFill>
            <a:srgbClr val="2996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52" name="矩形 51"/>
          <p:cNvSpPr/>
          <p:nvPr/>
        </p:nvSpPr>
        <p:spPr>
          <a:xfrm>
            <a:off x="0" y="474980"/>
            <a:ext cx="2482215" cy="76200"/>
          </a:xfrm>
          <a:prstGeom prst="rect">
            <a:avLst/>
          </a:prstGeom>
          <a:solidFill>
            <a:srgbClr val="F8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3" name="矩形 52"/>
          <p:cNvSpPr/>
          <p:nvPr/>
        </p:nvSpPr>
        <p:spPr>
          <a:xfrm>
            <a:off x="0" y="657860"/>
            <a:ext cx="2482215" cy="76200"/>
          </a:xfrm>
          <a:prstGeom prst="rect">
            <a:avLst/>
          </a:prstGeom>
          <a:solidFill>
            <a:srgbClr val="F8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6" name="图片 2" descr="微信图片_20240403210549"/>
          <p:cNvPicPr>
            <a:picLocks noChangeAspect="1"/>
          </p:cNvPicPr>
          <p:nvPr>
            <p:custDataLst>
              <p:tags r:id="rId3"/>
            </p:custDataLst>
          </p:nvPr>
        </p:nvPicPr>
        <p:blipFill>
          <a:blip r:embed="rId4"/>
          <a:stretch>
            <a:fillRect/>
          </a:stretch>
        </p:blipFill>
        <p:spPr>
          <a:xfrm>
            <a:off x="11641455" y="9525"/>
            <a:ext cx="550545" cy="460375"/>
          </a:xfrm>
          <a:prstGeom prst="rect">
            <a:avLst/>
          </a:prstGeom>
        </p:spPr>
      </p:pic>
      <p:sp>
        <p:nvSpPr>
          <p:cNvPr id="3" name="文本框 1"/>
          <p:cNvSpPr txBox="1"/>
          <p:nvPr>
            <p:custDataLst>
              <p:tags r:id="rId5"/>
            </p:custDataLst>
          </p:nvPr>
        </p:nvSpPr>
        <p:spPr>
          <a:xfrm>
            <a:off x="458470" y="342900"/>
            <a:ext cx="9323070" cy="521970"/>
          </a:xfrm>
          <a:prstGeom prst="rect">
            <a:avLst/>
          </a:prstGeom>
          <a:noFill/>
        </p:spPr>
        <p:txBody>
          <a:bodyPr wrap="square" rtlCol="0">
            <a:spAutoFit/>
          </a:bodyPr>
          <a:p>
            <a:pPr indent="0">
              <a:buFont typeface="Wingdings" panose="05000000000000000000" charset="0"/>
              <a:buNone/>
            </a:pPr>
            <a:r>
              <a:rPr lang="en-US" sz="2800" b="1" dirty="0">
                <a:latin typeface="Times New Roman" panose="02020503050405090304" pitchFamily="18" charset="0"/>
                <a:cs typeface="Times New Roman" panose="02020503050405090304" pitchFamily="18" charset="0"/>
                <a:sym typeface="+mn-ea"/>
              </a:rPr>
              <a:t>Experiment - </a:t>
            </a:r>
            <a:r>
              <a:rPr lang="en-US" sz="2800" b="1" dirty="0">
                <a:latin typeface="Times New Roman" panose="02020503050405090304" pitchFamily="18" charset="0"/>
                <a:cs typeface="Times New Roman" panose="02020503050405090304" pitchFamily="18" charset="0"/>
                <a:sym typeface="+mn-ea"/>
              </a:rPr>
              <a:t>Ablation </a:t>
            </a:r>
            <a:endParaRPr lang="en-US" sz="2800" b="1" dirty="0">
              <a:latin typeface="Times New Roman" panose="02020503050405090304" pitchFamily="18" charset="0"/>
              <a:cs typeface="Times New Roman" panose="02020503050405090304" pitchFamily="18" charset="0"/>
              <a:sym typeface="+mn-ea"/>
            </a:endParaRPr>
          </a:p>
        </p:txBody>
      </p:sp>
      <p:sp>
        <p:nvSpPr>
          <p:cNvPr id="4" name="内容占位符 2"/>
          <p:cNvSpPr>
            <a:spLocks noGrp="1"/>
          </p:cNvSpPr>
          <p:nvPr>
            <p:custDataLst>
              <p:tags r:id="rId6"/>
            </p:custDataLst>
          </p:nvPr>
        </p:nvSpPr>
        <p:spPr>
          <a:xfrm>
            <a:off x="996950" y="125285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r>
              <a:rPr lang="en-US" altLang="zh-CN" b="1" i="1" dirty="0">
                <a:latin typeface="Times New Roman" panose="02020503050405090304" pitchFamily="18" charset="0"/>
                <a:cs typeface="Times New Roman" panose="02020503050405090304" pitchFamily="18" charset="0"/>
              </a:rPr>
              <a:t>As selecting anchor images threshold T</a:t>
            </a:r>
            <a:r>
              <a:rPr lang="en-US" altLang="zh-CN" b="1" i="1" baseline="-25000" dirty="0">
                <a:latin typeface="Times New Roman" panose="02020503050405090304" pitchFamily="18" charset="0"/>
                <a:cs typeface="Times New Roman" panose="02020503050405090304" pitchFamily="18" charset="0"/>
              </a:rPr>
              <a:t>s</a:t>
            </a:r>
            <a:r>
              <a:rPr lang="en-US" altLang="zh-CN" b="1" i="1" dirty="0">
                <a:latin typeface="Times New Roman" panose="02020503050405090304" pitchFamily="18" charset="0"/>
                <a:cs typeface="Times New Roman" panose="02020503050405090304" pitchFamily="18" charset="0"/>
              </a:rPr>
              <a:t> is a vital hyper-parameter, we perform an ablation study on T</a:t>
            </a:r>
            <a:r>
              <a:rPr lang="en-US" altLang="zh-CN" b="1" i="1" baseline="-25000" dirty="0">
                <a:latin typeface="Times New Roman" panose="02020503050405090304" pitchFamily="18" charset="0"/>
                <a:cs typeface="Times New Roman" panose="02020503050405090304" pitchFamily="18" charset="0"/>
              </a:rPr>
              <a:t>s</a:t>
            </a:r>
            <a:r>
              <a:rPr lang="en-US" altLang="zh-CN" b="1" i="1" dirty="0">
                <a:latin typeface="Times New Roman" panose="02020503050405090304" pitchFamily="18" charset="0"/>
                <a:cs typeface="Times New Roman" panose="02020503050405090304" pitchFamily="18" charset="0"/>
              </a:rPr>
              <a:t>. The results summarized in Table 3 show that our KZIAA is insensitive to the threshold. It indicates that our method is feasible for expanded scenarios.</a:t>
            </a:r>
            <a:endParaRPr lang="zh-CN" altLang="en-US" b="1" i="1" dirty="0">
              <a:latin typeface="Times New Roman" panose="02020503050405090304" pitchFamily="18" charset="0"/>
              <a:cs typeface="Times New Roman" panose="02020503050405090304" pitchFamily="18" charset="0"/>
            </a:endParaRPr>
          </a:p>
        </p:txBody>
      </p:sp>
      <p:pic>
        <p:nvPicPr>
          <p:cNvPr id="7" name="图片 5"/>
          <p:cNvPicPr>
            <a:picLocks noChangeAspect="1"/>
          </p:cNvPicPr>
          <p:nvPr>
            <p:custDataLst>
              <p:tags r:id="rId7"/>
            </p:custDataLst>
          </p:nvPr>
        </p:nvPicPr>
        <p:blipFill>
          <a:blip r:embed="rId8"/>
          <a:stretch>
            <a:fillRect/>
          </a:stretch>
        </p:blipFill>
        <p:spPr>
          <a:xfrm>
            <a:off x="2481987" y="3095207"/>
            <a:ext cx="7232837" cy="3161702"/>
          </a:xfrm>
          <a:prstGeom prst="rect">
            <a:avLst/>
          </a:prstGeom>
        </p:spPr>
      </p:pic>
    </p:spTree>
    <p:custDataLst>
      <p:tags r:id="rId9"/>
    </p:custDataLst>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p:cNvPicPr>
            <a:picLocks noChangeAspect="1"/>
          </p:cNvPicPr>
          <p:nvPr>
            <p:custDataLst>
              <p:tags r:id="rId1"/>
            </p:custDataLst>
          </p:nvPr>
        </p:nvPicPr>
        <p:blipFill>
          <a:blip r:embed="rId2"/>
          <a:srcRect t="13551"/>
          <a:stretch>
            <a:fillRect/>
          </a:stretch>
        </p:blipFill>
        <p:spPr>
          <a:xfrm>
            <a:off x="-635" y="9525"/>
            <a:ext cx="705485" cy="513080"/>
          </a:xfrm>
          <a:prstGeom prst="rect">
            <a:avLst/>
          </a:prstGeom>
        </p:spPr>
      </p:pic>
      <p:sp>
        <p:nvSpPr>
          <p:cNvPr id="13" name="任意多边形 12"/>
          <p:cNvSpPr/>
          <p:nvPr/>
        </p:nvSpPr>
        <p:spPr>
          <a:xfrm>
            <a:off x="2868930" y="522605"/>
            <a:ext cx="9323070" cy="233045"/>
          </a:xfrm>
          <a:custGeom>
            <a:avLst/>
            <a:gdLst>
              <a:gd name="connsiteX0" fmla="*/ 0 w 15142"/>
              <a:gd name="connsiteY0" fmla="*/ 450 h 450"/>
              <a:gd name="connsiteX1" fmla="*/ 3 w 15142"/>
              <a:gd name="connsiteY1" fmla="*/ 2 h 450"/>
              <a:gd name="connsiteX2" fmla="*/ 15142 w 15142"/>
              <a:gd name="connsiteY2" fmla="*/ 0 h 450"/>
              <a:gd name="connsiteX3" fmla="*/ 15142 w 15142"/>
              <a:gd name="connsiteY3" fmla="*/ 450 h 450"/>
              <a:gd name="connsiteX4" fmla="*/ 0 w 15142"/>
              <a:gd name="connsiteY4" fmla="*/ 450 h 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2" h="450">
                <a:moveTo>
                  <a:pt x="0" y="450"/>
                </a:moveTo>
                <a:lnTo>
                  <a:pt x="3" y="2"/>
                </a:lnTo>
                <a:lnTo>
                  <a:pt x="15142" y="0"/>
                </a:lnTo>
                <a:lnTo>
                  <a:pt x="15142" y="450"/>
                </a:lnTo>
                <a:lnTo>
                  <a:pt x="0" y="450"/>
                </a:lnTo>
                <a:close/>
              </a:path>
            </a:pathLst>
          </a:custGeom>
          <a:solidFill>
            <a:srgbClr val="2996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52" name="矩形 51"/>
          <p:cNvSpPr/>
          <p:nvPr/>
        </p:nvSpPr>
        <p:spPr>
          <a:xfrm>
            <a:off x="0" y="474980"/>
            <a:ext cx="2482215" cy="76200"/>
          </a:xfrm>
          <a:prstGeom prst="rect">
            <a:avLst/>
          </a:prstGeom>
          <a:solidFill>
            <a:srgbClr val="F8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3" name="矩形 52"/>
          <p:cNvSpPr/>
          <p:nvPr/>
        </p:nvSpPr>
        <p:spPr>
          <a:xfrm>
            <a:off x="0" y="657860"/>
            <a:ext cx="2482215" cy="76200"/>
          </a:xfrm>
          <a:prstGeom prst="rect">
            <a:avLst/>
          </a:prstGeom>
          <a:solidFill>
            <a:srgbClr val="F8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6" name="图片 2" descr="微信图片_20240403210549"/>
          <p:cNvPicPr>
            <a:picLocks noChangeAspect="1"/>
          </p:cNvPicPr>
          <p:nvPr>
            <p:custDataLst>
              <p:tags r:id="rId3"/>
            </p:custDataLst>
          </p:nvPr>
        </p:nvPicPr>
        <p:blipFill>
          <a:blip r:embed="rId4"/>
          <a:stretch>
            <a:fillRect/>
          </a:stretch>
        </p:blipFill>
        <p:spPr>
          <a:xfrm>
            <a:off x="11641455" y="9525"/>
            <a:ext cx="550545" cy="460375"/>
          </a:xfrm>
          <a:prstGeom prst="rect">
            <a:avLst/>
          </a:prstGeom>
        </p:spPr>
      </p:pic>
      <p:sp>
        <p:nvSpPr>
          <p:cNvPr id="3" name="文本框 1"/>
          <p:cNvSpPr txBox="1"/>
          <p:nvPr>
            <p:custDataLst>
              <p:tags r:id="rId5"/>
            </p:custDataLst>
          </p:nvPr>
        </p:nvSpPr>
        <p:spPr>
          <a:xfrm>
            <a:off x="458470" y="342900"/>
            <a:ext cx="2023745" cy="521970"/>
          </a:xfrm>
          <a:prstGeom prst="rect">
            <a:avLst/>
          </a:prstGeom>
          <a:noFill/>
        </p:spPr>
        <p:txBody>
          <a:bodyPr wrap="square" rtlCol="0">
            <a:spAutoFit/>
          </a:bodyPr>
          <a:p>
            <a:pPr indent="0">
              <a:buFont typeface="Wingdings" panose="05000000000000000000" charset="0"/>
              <a:buNone/>
            </a:pPr>
            <a:r>
              <a:rPr lang="en-US" sz="2800" b="1" dirty="0">
                <a:latin typeface="Times New Roman" panose="02020503050405090304" pitchFamily="18" charset="0"/>
                <a:cs typeface="Times New Roman" panose="02020503050405090304" pitchFamily="18" charset="0"/>
                <a:sym typeface="+mn-ea"/>
              </a:rPr>
              <a:t>Conclusion </a:t>
            </a:r>
            <a:endParaRPr lang="en-US" sz="2800" b="1" dirty="0">
              <a:latin typeface="Times New Roman" panose="02020503050405090304" pitchFamily="18" charset="0"/>
              <a:cs typeface="Times New Roman" panose="02020503050405090304" pitchFamily="18" charset="0"/>
              <a:sym typeface="+mn-ea"/>
            </a:endParaRPr>
          </a:p>
        </p:txBody>
      </p:sp>
      <p:sp>
        <p:nvSpPr>
          <p:cNvPr id="2" name="Text Box 1"/>
          <p:cNvSpPr txBox="1"/>
          <p:nvPr/>
        </p:nvSpPr>
        <p:spPr>
          <a:xfrm>
            <a:off x="840740" y="1407795"/>
            <a:ext cx="9716135" cy="5909310"/>
          </a:xfrm>
          <a:prstGeom prst="rect">
            <a:avLst/>
          </a:prstGeom>
          <a:noFill/>
        </p:spPr>
        <p:txBody>
          <a:bodyPr wrap="square" rtlCol="0">
            <a:noAutofit/>
          </a:bodyPr>
          <a:p>
            <a:pPr marL="342900" indent="-342900">
              <a:buFont typeface="Arial" panose="020B0604020202090204" pitchFamily="34" charset="0"/>
              <a:buChar char="•"/>
            </a:pPr>
            <a:r>
              <a:rPr lang="en-US" altLang="zh-CN" sz="2400" dirty="0">
                <a:latin typeface="Times New Roman" panose="02020503050405090304" pitchFamily="18" charset="0"/>
                <a:cs typeface="Times New Roman" panose="02020503050405090304" pitchFamily="18" charset="0"/>
              </a:rPr>
              <a:t>In this work, we propose a simple yet effective zero-shot strategy for image aesthetic assessment, a data-hungry subjective task. </a:t>
            </a:r>
            <a:endParaRPr lang="en-US" altLang="zh-CN" sz="2400" dirty="0">
              <a:latin typeface="Times New Roman" panose="02020503050405090304" pitchFamily="18" charset="0"/>
              <a:cs typeface="Times New Roman" panose="02020503050405090304" pitchFamily="18" charset="0"/>
            </a:endParaRPr>
          </a:p>
          <a:p>
            <a:pPr marL="342900" indent="-342900">
              <a:buFont typeface="Arial" panose="020B0604020202090204" pitchFamily="34" charset="0"/>
              <a:buChar char="•"/>
            </a:pPr>
            <a:endParaRPr lang="en-US" altLang="zh-CN" sz="2400" dirty="0">
              <a:latin typeface="Times New Roman" panose="02020503050405090304" pitchFamily="18" charset="0"/>
              <a:cs typeface="Times New Roman" panose="02020503050405090304" pitchFamily="18" charset="0"/>
            </a:endParaRPr>
          </a:p>
          <a:p>
            <a:pPr marL="342900" indent="-342900">
              <a:buFont typeface="Arial" panose="020B0604020202090204" pitchFamily="34" charset="0"/>
              <a:buChar char="•"/>
            </a:pPr>
            <a:r>
              <a:rPr lang="en-US" altLang="zh-CN" sz="2400" dirty="0">
                <a:latin typeface="Times New Roman" panose="02020503050405090304" pitchFamily="18" charset="0"/>
                <a:cs typeface="Times New Roman" panose="02020503050405090304" pitchFamily="18" charset="0"/>
              </a:rPr>
              <a:t>We estimate the aesthetic score by leveraging external knowledge and internal knowledge. Firstly, we </a:t>
            </a:r>
            <a:r>
              <a:rPr lang="en-US" altLang="zh-CN" sz="2400" b="1" dirty="0">
                <a:latin typeface="Times New Roman Bold" panose="02020503050405090304" charset="0"/>
                <a:cs typeface="Times New Roman Bold" panose="02020503050405090304" charset="0"/>
              </a:rPr>
              <a:t>obtain a unique context for each aesthetic attribute</a:t>
            </a:r>
            <a:r>
              <a:rPr lang="en-US" altLang="zh-CN" sz="2400" dirty="0">
                <a:latin typeface="Times New Roman" panose="02020503050405090304" pitchFamily="18" charset="0"/>
                <a:cs typeface="Times New Roman" panose="02020503050405090304" pitchFamily="18" charset="0"/>
              </a:rPr>
              <a:t> by prompt tuning. Subsequently, we construct a quadruplet set with image relationships and </a:t>
            </a:r>
            <a:r>
              <a:rPr lang="en-US" altLang="zh-CN" sz="2400" b="1" dirty="0">
                <a:latin typeface="Times New Roman Bold" panose="02020503050405090304" charset="0"/>
                <a:cs typeface="Times New Roman Bold" panose="02020503050405090304" charset="0"/>
              </a:rPr>
              <a:t>utilize sentiment polarity to select anchor images</a:t>
            </a:r>
            <a:r>
              <a:rPr lang="en-US" altLang="zh-CN" sz="2400" dirty="0">
                <a:latin typeface="Times New Roman" panose="02020503050405090304" pitchFamily="18" charset="0"/>
                <a:cs typeface="Times New Roman" panose="02020503050405090304" pitchFamily="18" charset="0"/>
              </a:rPr>
              <a:t>. Finally, we estimate the score considering the information of different attributes. </a:t>
            </a:r>
            <a:r>
              <a:rPr lang="en-US" altLang="zh-CN" sz="2400" b="1" dirty="0">
                <a:latin typeface="Times New Roman Bold" panose="02020503050405090304" charset="0"/>
                <a:cs typeface="Times New Roman Bold" panose="02020503050405090304" charset="0"/>
              </a:rPr>
              <a:t>Experiment results indicate the superiority of the proposed method to some zero-shot baselines and the potential to approach supervised methods.</a:t>
            </a:r>
            <a:endParaRPr lang="en-US" altLang="zh-CN" sz="2400" b="1" dirty="0">
              <a:latin typeface="Times New Roman Bold" panose="02020503050405090304" charset="0"/>
              <a:cs typeface="Times New Roman Bold" panose="02020503050405090304" charset="0"/>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p:cNvPicPr>
            <a:picLocks noChangeAspect="1"/>
          </p:cNvPicPr>
          <p:nvPr>
            <p:custDataLst>
              <p:tags r:id="rId1"/>
            </p:custDataLst>
          </p:nvPr>
        </p:nvPicPr>
        <p:blipFill>
          <a:blip r:embed="rId2"/>
          <a:srcRect t="13551"/>
          <a:stretch>
            <a:fillRect/>
          </a:stretch>
        </p:blipFill>
        <p:spPr>
          <a:xfrm>
            <a:off x="-635" y="9525"/>
            <a:ext cx="705485" cy="513080"/>
          </a:xfrm>
          <a:prstGeom prst="rect">
            <a:avLst/>
          </a:prstGeom>
        </p:spPr>
      </p:pic>
      <p:sp>
        <p:nvSpPr>
          <p:cNvPr id="13" name="任意多边形 12"/>
          <p:cNvSpPr/>
          <p:nvPr/>
        </p:nvSpPr>
        <p:spPr>
          <a:xfrm>
            <a:off x="2868930" y="522605"/>
            <a:ext cx="9323070" cy="233045"/>
          </a:xfrm>
          <a:custGeom>
            <a:avLst/>
            <a:gdLst>
              <a:gd name="connsiteX0" fmla="*/ 0 w 15142"/>
              <a:gd name="connsiteY0" fmla="*/ 450 h 450"/>
              <a:gd name="connsiteX1" fmla="*/ 3 w 15142"/>
              <a:gd name="connsiteY1" fmla="*/ 2 h 450"/>
              <a:gd name="connsiteX2" fmla="*/ 15142 w 15142"/>
              <a:gd name="connsiteY2" fmla="*/ 0 h 450"/>
              <a:gd name="connsiteX3" fmla="*/ 15142 w 15142"/>
              <a:gd name="connsiteY3" fmla="*/ 450 h 450"/>
              <a:gd name="connsiteX4" fmla="*/ 0 w 15142"/>
              <a:gd name="connsiteY4" fmla="*/ 450 h 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2" h="450">
                <a:moveTo>
                  <a:pt x="0" y="450"/>
                </a:moveTo>
                <a:lnTo>
                  <a:pt x="3" y="2"/>
                </a:lnTo>
                <a:lnTo>
                  <a:pt x="15142" y="0"/>
                </a:lnTo>
                <a:lnTo>
                  <a:pt x="15142" y="450"/>
                </a:lnTo>
                <a:lnTo>
                  <a:pt x="0" y="450"/>
                </a:lnTo>
                <a:close/>
              </a:path>
            </a:pathLst>
          </a:custGeom>
          <a:solidFill>
            <a:srgbClr val="2996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52" name="矩形 51"/>
          <p:cNvSpPr/>
          <p:nvPr/>
        </p:nvSpPr>
        <p:spPr>
          <a:xfrm>
            <a:off x="0" y="474980"/>
            <a:ext cx="2482215" cy="76200"/>
          </a:xfrm>
          <a:prstGeom prst="rect">
            <a:avLst/>
          </a:prstGeom>
          <a:solidFill>
            <a:srgbClr val="F8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3" name="矩形 52"/>
          <p:cNvSpPr/>
          <p:nvPr/>
        </p:nvSpPr>
        <p:spPr>
          <a:xfrm>
            <a:off x="0" y="657860"/>
            <a:ext cx="2482215" cy="76200"/>
          </a:xfrm>
          <a:prstGeom prst="rect">
            <a:avLst/>
          </a:prstGeom>
          <a:solidFill>
            <a:srgbClr val="F8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6" name="图片 2" descr="微信图片_20240403210549"/>
          <p:cNvPicPr>
            <a:picLocks noChangeAspect="1"/>
          </p:cNvPicPr>
          <p:nvPr>
            <p:custDataLst>
              <p:tags r:id="rId3"/>
            </p:custDataLst>
          </p:nvPr>
        </p:nvPicPr>
        <p:blipFill>
          <a:blip r:embed="rId4"/>
          <a:stretch>
            <a:fillRect/>
          </a:stretch>
        </p:blipFill>
        <p:spPr>
          <a:xfrm>
            <a:off x="11641455" y="9525"/>
            <a:ext cx="550545" cy="460375"/>
          </a:xfrm>
          <a:prstGeom prst="rect">
            <a:avLst/>
          </a:prstGeom>
        </p:spPr>
      </p:pic>
      <p:sp>
        <p:nvSpPr>
          <p:cNvPr id="3" name="文本框 1"/>
          <p:cNvSpPr txBox="1"/>
          <p:nvPr>
            <p:custDataLst>
              <p:tags r:id="rId5"/>
            </p:custDataLst>
          </p:nvPr>
        </p:nvSpPr>
        <p:spPr>
          <a:xfrm>
            <a:off x="458470" y="342900"/>
            <a:ext cx="3258820" cy="521970"/>
          </a:xfrm>
          <a:prstGeom prst="rect">
            <a:avLst/>
          </a:prstGeom>
          <a:noFill/>
        </p:spPr>
        <p:txBody>
          <a:bodyPr wrap="square" rtlCol="0">
            <a:spAutoFit/>
          </a:bodyPr>
          <a:p>
            <a:pPr indent="0">
              <a:buFont typeface="Wingdings" panose="05000000000000000000" charset="0"/>
              <a:buNone/>
            </a:pPr>
            <a:r>
              <a:rPr lang="en-US" sz="2800" b="1" dirty="0">
                <a:latin typeface="Times New Roman" panose="02020503050405090304" pitchFamily="18" charset="0"/>
                <a:cs typeface="Times New Roman" panose="02020503050405090304" pitchFamily="18" charset="0"/>
                <a:sym typeface="+mn-ea"/>
              </a:rPr>
              <a:t>Future Wo</a:t>
            </a:r>
            <a:r>
              <a:rPr lang="en-US" sz="2800" b="1" dirty="0">
                <a:latin typeface="Times New Roman" panose="02020503050405090304" pitchFamily="18" charset="0"/>
                <a:cs typeface="Times New Roman" panose="02020503050405090304" pitchFamily="18" charset="0"/>
                <a:sym typeface="+mn-ea"/>
              </a:rPr>
              <a:t>rk </a:t>
            </a:r>
            <a:endParaRPr lang="en-US" sz="2800" b="1" dirty="0">
              <a:latin typeface="Times New Roman" panose="02020503050405090304" pitchFamily="18" charset="0"/>
              <a:cs typeface="Times New Roman" panose="02020503050405090304" pitchFamily="18" charset="0"/>
              <a:sym typeface="+mn-ea"/>
            </a:endParaRPr>
          </a:p>
        </p:txBody>
      </p:sp>
      <p:sp>
        <p:nvSpPr>
          <p:cNvPr id="7" name="内容占位符 2"/>
          <p:cNvSpPr>
            <a:spLocks noGrp="1"/>
          </p:cNvSpPr>
          <p:nvPr>
            <p:custDataLst>
              <p:tags r:id="rId6"/>
            </p:custDataLst>
          </p:nvPr>
        </p:nvSpPr>
        <p:spPr>
          <a:xfrm>
            <a:off x="981075" y="1461770"/>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r>
              <a:rPr lang="en-US" altLang="zh-CN" b="1" i="1" dirty="0">
                <a:latin typeface="Times New Roman" panose="02020503050405090304" pitchFamily="18" charset="0"/>
                <a:cs typeface="Times New Roman" panose="02020503050405090304" pitchFamily="18" charset="0"/>
              </a:rPr>
              <a:t>How to teach LMMs for Visual Scoring via customized sentence-level features?</a:t>
            </a:r>
            <a:endParaRPr lang="en-US" altLang="zh-CN" b="1" i="1" dirty="0">
              <a:latin typeface="Times New Roman" panose="02020503050405090304" pitchFamily="18" charset="0"/>
              <a:cs typeface="Times New Roman" panose="02020503050405090304" pitchFamily="18" charset="0"/>
            </a:endParaRPr>
          </a:p>
          <a:p>
            <a:r>
              <a:rPr lang="en-US" altLang="zh-CN" b="1" i="1" dirty="0">
                <a:latin typeface="Times New Roman" panose="02020503050405090304" pitchFamily="18" charset="0"/>
                <a:cs typeface="Times New Roman" panose="02020503050405090304" pitchFamily="18" charset="0"/>
              </a:rPr>
              <a:t>The following prompts seem not enough</a:t>
            </a:r>
            <a:endParaRPr lang="en-US" altLang="zh-CN" b="1" i="1" dirty="0">
              <a:latin typeface="Times New Roman" panose="02020503050405090304" pitchFamily="18" charset="0"/>
              <a:cs typeface="Times New Roman" panose="02020503050405090304" pitchFamily="18" charset="0"/>
            </a:endParaRPr>
          </a:p>
          <a:p>
            <a:pPr lvl="1">
              <a:lnSpc>
                <a:spcPct val="100000"/>
              </a:lnSpc>
            </a:pPr>
            <a:r>
              <a:rPr lang="en-US" altLang="zh-CN" dirty="0">
                <a:latin typeface="Times New Roman" panose="02020503050405090304" pitchFamily="18" charset="0"/>
                <a:cs typeface="Times New Roman" panose="02020503050405090304" pitchFamily="18" charset="0"/>
              </a:rPr>
              <a:t>Can you evaluate the aesthetics of the image?</a:t>
            </a:r>
            <a:endParaRPr lang="en-US" altLang="zh-CN" dirty="0">
              <a:latin typeface="Times New Roman" panose="02020503050405090304" pitchFamily="18" charset="0"/>
              <a:cs typeface="Times New Roman" panose="02020503050405090304" pitchFamily="18" charset="0"/>
            </a:endParaRPr>
          </a:p>
          <a:p>
            <a:pPr lvl="1">
              <a:lnSpc>
                <a:spcPct val="100000"/>
              </a:lnSpc>
            </a:pPr>
            <a:r>
              <a:rPr lang="en-US" altLang="zh-CN" dirty="0">
                <a:latin typeface="Times New Roman" panose="02020503050405090304" pitchFamily="18" charset="0"/>
                <a:cs typeface="Times New Roman" panose="02020503050405090304" pitchFamily="18" charset="0"/>
              </a:rPr>
              <a:t>Rate the aesthetics of this picture.</a:t>
            </a:r>
            <a:endParaRPr lang="en-US" altLang="zh-CN" dirty="0">
              <a:latin typeface="Times New Roman" panose="02020503050405090304" pitchFamily="18" charset="0"/>
              <a:cs typeface="Times New Roman" panose="02020503050405090304" pitchFamily="18" charset="0"/>
            </a:endParaRPr>
          </a:p>
          <a:p>
            <a:pPr lvl="1">
              <a:lnSpc>
                <a:spcPct val="100000"/>
              </a:lnSpc>
            </a:pPr>
            <a:r>
              <a:rPr lang="en-US" altLang="zh-CN" dirty="0">
                <a:latin typeface="Times New Roman" panose="02020503050405090304" pitchFamily="18" charset="0"/>
                <a:cs typeface="Times New Roman" panose="02020503050405090304" pitchFamily="18" charset="0"/>
              </a:rPr>
              <a:t>How is the aesthetics of this image?</a:t>
            </a:r>
            <a:endParaRPr lang="en-US" altLang="zh-CN" dirty="0">
              <a:latin typeface="Times New Roman" panose="02020503050405090304" pitchFamily="18" charset="0"/>
              <a:cs typeface="Times New Roman" panose="02020503050405090304" pitchFamily="18" charset="0"/>
            </a:endParaRPr>
          </a:p>
          <a:p>
            <a:pPr lvl="1">
              <a:lnSpc>
                <a:spcPct val="100000"/>
              </a:lnSpc>
            </a:pPr>
            <a:r>
              <a:rPr lang="en-US" altLang="zh-CN" dirty="0">
                <a:latin typeface="Times New Roman" panose="02020503050405090304" pitchFamily="18" charset="0"/>
                <a:cs typeface="Times New Roman" panose="02020503050405090304" pitchFamily="18" charset="0"/>
              </a:rPr>
              <a:t>Can you rate the aesthetics of this picture?</a:t>
            </a:r>
            <a:endParaRPr lang="en-US" altLang="zh-CN" dirty="0">
              <a:latin typeface="Times New Roman" panose="02020503050405090304" pitchFamily="18" charset="0"/>
              <a:cs typeface="Times New Roman" panose="02020503050405090304" pitchFamily="18" charset="0"/>
            </a:endParaRPr>
          </a:p>
          <a:p>
            <a:pPr lvl="1">
              <a:lnSpc>
                <a:spcPct val="100000"/>
              </a:lnSpc>
            </a:pPr>
            <a:r>
              <a:rPr lang="en-US" altLang="zh-CN" dirty="0">
                <a:latin typeface="Times New Roman" panose="02020503050405090304" pitchFamily="18" charset="0"/>
                <a:cs typeface="Times New Roman" panose="02020503050405090304" pitchFamily="18" charset="0"/>
              </a:rPr>
              <a:t>Please evaluate the aesthetics of the image.</a:t>
            </a:r>
            <a:endParaRPr lang="en-US" altLang="zh-CN" dirty="0">
              <a:latin typeface="Times New Roman" panose="02020503050405090304" pitchFamily="18" charset="0"/>
              <a:cs typeface="Times New Roman" panose="02020503050405090304" pitchFamily="18" charset="0"/>
            </a:endParaRPr>
          </a:p>
          <a:p>
            <a:pPr lvl="1">
              <a:lnSpc>
                <a:spcPct val="100000"/>
              </a:lnSpc>
            </a:pPr>
            <a:r>
              <a:rPr lang="en-US" altLang="zh-CN" dirty="0">
                <a:latin typeface="Times New Roman" panose="02020503050405090304" pitchFamily="18" charset="0"/>
                <a:cs typeface="Times New Roman" panose="02020503050405090304" pitchFamily="18" charset="0"/>
              </a:rPr>
              <a:t>Please tell the image quality in terms of aesthetics.</a:t>
            </a:r>
            <a:endParaRPr lang="zh-CN" altLang="en-US" dirty="0">
              <a:latin typeface="Times New Roman" panose="02020503050405090304" pitchFamily="18" charset="0"/>
              <a:cs typeface="Times New Roman" panose="02020503050405090304" pitchFamily="18" charset="0"/>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p:cNvPicPr>
            <a:picLocks noChangeAspect="1"/>
          </p:cNvPicPr>
          <p:nvPr>
            <p:custDataLst>
              <p:tags r:id="rId1"/>
            </p:custDataLst>
          </p:nvPr>
        </p:nvPicPr>
        <p:blipFill>
          <a:blip r:embed="rId2"/>
          <a:srcRect t="13551"/>
          <a:stretch>
            <a:fillRect/>
          </a:stretch>
        </p:blipFill>
        <p:spPr>
          <a:xfrm>
            <a:off x="-635" y="9525"/>
            <a:ext cx="705485" cy="513080"/>
          </a:xfrm>
          <a:prstGeom prst="rect">
            <a:avLst/>
          </a:prstGeom>
        </p:spPr>
      </p:pic>
      <p:sp>
        <p:nvSpPr>
          <p:cNvPr id="13" name="任意多边形 12"/>
          <p:cNvSpPr/>
          <p:nvPr/>
        </p:nvSpPr>
        <p:spPr>
          <a:xfrm>
            <a:off x="2868930" y="522605"/>
            <a:ext cx="9323070" cy="233045"/>
          </a:xfrm>
          <a:custGeom>
            <a:avLst/>
            <a:gdLst>
              <a:gd name="connsiteX0" fmla="*/ 0 w 15142"/>
              <a:gd name="connsiteY0" fmla="*/ 450 h 450"/>
              <a:gd name="connsiteX1" fmla="*/ 3 w 15142"/>
              <a:gd name="connsiteY1" fmla="*/ 2 h 450"/>
              <a:gd name="connsiteX2" fmla="*/ 15142 w 15142"/>
              <a:gd name="connsiteY2" fmla="*/ 0 h 450"/>
              <a:gd name="connsiteX3" fmla="*/ 15142 w 15142"/>
              <a:gd name="connsiteY3" fmla="*/ 450 h 450"/>
              <a:gd name="connsiteX4" fmla="*/ 0 w 15142"/>
              <a:gd name="connsiteY4" fmla="*/ 450 h 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2" h="450">
                <a:moveTo>
                  <a:pt x="0" y="450"/>
                </a:moveTo>
                <a:lnTo>
                  <a:pt x="3" y="2"/>
                </a:lnTo>
                <a:lnTo>
                  <a:pt x="15142" y="0"/>
                </a:lnTo>
                <a:lnTo>
                  <a:pt x="15142" y="450"/>
                </a:lnTo>
                <a:lnTo>
                  <a:pt x="0" y="450"/>
                </a:lnTo>
                <a:close/>
              </a:path>
            </a:pathLst>
          </a:custGeom>
          <a:solidFill>
            <a:srgbClr val="2996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52" name="矩形 51"/>
          <p:cNvSpPr/>
          <p:nvPr/>
        </p:nvSpPr>
        <p:spPr>
          <a:xfrm>
            <a:off x="0" y="474980"/>
            <a:ext cx="2482215" cy="76200"/>
          </a:xfrm>
          <a:prstGeom prst="rect">
            <a:avLst/>
          </a:prstGeom>
          <a:solidFill>
            <a:srgbClr val="F8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3" name="矩形 52"/>
          <p:cNvSpPr/>
          <p:nvPr/>
        </p:nvSpPr>
        <p:spPr>
          <a:xfrm>
            <a:off x="0" y="657860"/>
            <a:ext cx="2482215" cy="76200"/>
          </a:xfrm>
          <a:prstGeom prst="rect">
            <a:avLst/>
          </a:prstGeom>
          <a:solidFill>
            <a:srgbClr val="F8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6" name="图片 2" descr="微信图片_20240403210549"/>
          <p:cNvPicPr>
            <a:picLocks noChangeAspect="1"/>
          </p:cNvPicPr>
          <p:nvPr>
            <p:custDataLst>
              <p:tags r:id="rId3"/>
            </p:custDataLst>
          </p:nvPr>
        </p:nvPicPr>
        <p:blipFill>
          <a:blip r:embed="rId4"/>
          <a:stretch>
            <a:fillRect/>
          </a:stretch>
        </p:blipFill>
        <p:spPr>
          <a:xfrm>
            <a:off x="11641455" y="9525"/>
            <a:ext cx="550545" cy="460375"/>
          </a:xfrm>
          <a:prstGeom prst="rect">
            <a:avLst/>
          </a:prstGeom>
        </p:spPr>
      </p:pic>
      <p:sp>
        <p:nvSpPr>
          <p:cNvPr id="3" name="文本框 1"/>
          <p:cNvSpPr txBox="1"/>
          <p:nvPr>
            <p:custDataLst>
              <p:tags r:id="rId5"/>
            </p:custDataLst>
          </p:nvPr>
        </p:nvSpPr>
        <p:spPr>
          <a:xfrm>
            <a:off x="458470" y="342900"/>
            <a:ext cx="3258820" cy="521970"/>
          </a:xfrm>
          <a:prstGeom prst="rect">
            <a:avLst/>
          </a:prstGeom>
          <a:noFill/>
        </p:spPr>
        <p:txBody>
          <a:bodyPr wrap="square" rtlCol="0">
            <a:spAutoFit/>
          </a:bodyPr>
          <a:p>
            <a:pPr indent="0">
              <a:buFont typeface="Wingdings" panose="05000000000000000000" charset="0"/>
              <a:buNone/>
            </a:pPr>
            <a:r>
              <a:rPr lang="en-US" sz="2800" b="1" dirty="0">
                <a:latin typeface="Times New Roman" panose="02020503050405090304" pitchFamily="18" charset="0"/>
                <a:cs typeface="Times New Roman" panose="02020503050405090304" pitchFamily="18" charset="0"/>
                <a:sym typeface="+mn-ea"/>
              </a:rPr>
              <a:t>Future Wo</a:t>
            </a:r>
            <a:r>
              <a:rPr lang="en-US" sz="2800" b="1" dirty="0">
                <a:latin typeface="Times New Roman" panose="02020503050405090304" pitchFamily="18" charset="0"/>
                <a:cs typeface="Times New Roman" panose="02020503050405090304" pitchFamily="18" charset="0"/>
                <a:sym typeface="+mn-ea"/>
              </a:rPr>
              <a:t>rk </a:t>
            </a:r>
            <a:endParaRPr lang="en-US" sz="2800" b="1" dirty="0">
              <a:latin typeface="Times New Roman" panose="02020503050405090304" pitchFamily="18" charset="0"/>
              <a:cs typeface="Times New Roman" panose="02020503050405090304" pitchFamily="18" charset="0"/>
              <a:sym typeface="+mn-ea"/>
            </a:endParaRPr>
          </a:p>
        </p:txBody>
      </p:sp>
      <p:sp>
        <p:nvSpPr>
          <p:cNvPr id="7" name="内容占位符 2"/>
          <p:cNvSpPr>
            <a:spLocks noGrp="1"/>
          </p:cNvSpPr>
          <p:nvPr>
            <p:custDataLst>
              <p:tags r:id="rId6"/>
            </p:custDataLst>
          </p:nvPr>
        </p:nvSpPr>
        <p:spPr>
          <a:xfrm>
            <a:off x="981075" y="1461770"/>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r>
              <a:rPr lang="en-US" altLang="zh-CN" b="1" i="1" dirty="0">
                <a:latin typeface="Times New Roman" panose="02020503050405090304" pitchFamily="18" charset="0"/>
                <a:cs typeface="Times New Roman" panose="02020503050405090304" pitchFamily="18" charset="0"/>
              </a:rPr>
              <a:t>How to teach LMMs for Visual Scoring via customized sentence-level features?</a:t>
            </a:r>
            <a:endParaRPr lang="en-US" altLang="zh-CN" b="1" i="1" dirty="0">
              <a:latin typeface="Times New Roman" panose="02020503050405090304" pitchFamily="18" charset="0"/>
              <a:cs typeface="Times New Roman" panose="02020503050405090304" pitchFamily="18" charset="0"/>
            </a:endParaRPr>
          </a:p>
          <a:p>
            <a:r>
              <a:rPr lang="en-US" altLang="zh-CN" sz="2800" b="1" i="1" dirty="0">
                <a:latin typeface="Times New Roman" panose="02020503050405090304" pitchFamily="18" charset="0"/>
                <a:cs typeface="Times New Roman" panose="02020503050405090304" pitchFamily="18" charset="0"/>
                <a:sym typeface="+mn-ea"/>
              </a:rPr>
              <a:t>We will try in the following directions:</a:t>
            </a:r>
            <a:endParaRPr lang="en-US" altLang="zh-CN" sz="2800" b="1" i="1" dirty="0">
              <a:latin typeface="Times New Roman" panose="02020503050405090304" pitchFamily="18" charset="0"/>
              <a:cs typeface="Times New Roman" panose="02020503050405090304" pitchFamily="18" charset="0"/>
            </a:endParaRPr>
          </a:p>
          <a:p>
            <a:pPr lvl="1"/>
            <a:r>
              <a:rPr lang="en-US" altLang="zh-CN" dirty="0">
                <a:latin typeface="Times New Roman" panose="02020503050405090304" pitchFamily="18" charset="0"/>
                <a:cs typeface="Times New Roman" panose="02020503050405090304" pitchFamily="18" charset="0"/>
                <a:sym typeface="+mn-ea"/>
              </a:rPr>
              <a:t>We will design sentence-level descriptions of image aesthetic attributes and connect them to different rating levels</a:t>
            </a:r>
            <a:endParaRPr lang="en-US" altLang="zh-CN" dirty="0">
              <a:latin typeface="Times New Roman" panose="02020503050405090304" pitchFamily="18" charset="0"/>
              <a:cs typeface="Times New Roman" panose="02020503050405090304" pitchFamily="18" charset="0"/>
            </a:endParaRPr>
          </a:p>
          <a:p>
            <a:pPr lvl="1"/>
            <a:r>
              <a:rPr lang="en-US" altLang="zh-CN" dirty="0">
                <a:latin typeface="Times New Roman" panose="02020503050405090304" pitchFamily="18" charset="0"/>
                <a:cs typeface="Times New Roman" panose="02020503050405090304" pitchFamily="18" charset="0"/>
                <a:sym typeface="+mn-ea"/>
              </a:rPr>
              <a:t>We will design sentence-level descriptions of personality, rather than Big-Five code.</a:t>
            </a:r>
            <a:endParaRPr lang="en-US" altLang="zh-CN" dirty="0">
              <a:latin typeface="Times New Roman" panose="02020503050405090304" pitchFamily="18" charset="0"/>
              <a:cs typeface="Times New Roman" panose="02020503050405090304" pitchFamily="18" charset="0"/>
            </a:endParaRPr>
          </a:p>
          <a:p>
            <a:pPr lvl="1"/>
            <a:r>
              <a:rPr lang="en-US" altLang="zh-CN" dirty="0">
                <a:latin typeface="Times New Roman" panose="02020503050405090304" pitchFamily="18" charset="0"/>
                <a:cs typeface="Times New Roman" panose="02020503050405090304" pitchFamily="18" charset="0"/>
                <a:sym typeface="+mn-ea"/>
              </a:rPr>
              <a:t>We will explore multi-modal feature representation of attributes, rather than </a:t>
            </a:r>
            <a:r>
              <a:rPr lang="en-US" altLang="zh-CN" dirty="0" err="1">
                <a:latin typeface="Times New Roman" panose="02020503050405090304" pitchFamily="18" charset="0"/>
                <a:cs typeface="Times New Roman" panose="02020503050405090304" pitchFamily="18" charset="0"/>
                <a:sym typeface="+mn-ea"/>
              </a:rPr>
              <a:t>uni</a:t>
            </a:r>
            <a:r>
              <a:rPr lang="en-US" altLang="zh-CN" dirty="0">
                <a:latin typeface="Times New Roman" panose="02020503050405090304" pitchFamily="18" charset="0"/>
                <a:cs typeface="Times New Roman" panose="02020503050405090304" pitchFamily="18" charset="0"/>
                <a:sym typeface="+mn-ea"/>
              </a:rPr>
              <a:t>-modal representation.</a:t>
            </a:r>
            <a:endParaRPr lang="zh-CN" altLang="en-US" dirty="0">
              <a:latin typeface="Times New Roman" panose="02020503050405090304" pitchFamily="18" charset="0"/>
              <a:cs typeface="Times New Roman" panose="02020503050405090304" pitchFamily="18" charset="0"/>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p:cNvPicPr>
            <a:picLocks noChangeAspect="1"/>
          </p:cNvPicPr>
          <p:nvPr>
            <p:custDataLst>
              <p:tags r:id="rId1"/>
            </p:custDataLst>
          </p:nvPr>
        </p:nvPicPr>
        <p:blipFill>
          <a:blip r:embed="rId2"/>
          <a:srcRect t="13551"/>
          <a:stretch>
            <a:fillRect/>
          </a:stretch>
        </p:blipFill>
        <p:spPr>
          <a:xfrm>
            <a:off x="-635" y="9525"/>
            <a:ext cx="705485" cy="513080"/>
          </a:xfrm>
          <a:prstGeom prst="rect">
            <a:avLst/>
          </a:prstGeom>
        </p:spPr>
      </p:pic>
      <p:sp>
        <p:nvSpPr>
          <p:cNvPr id="13" name="任意多边形 12"/>
          <p:cNvSpPr/>
          <p:nvPr/>
        </p:nvSpPr>
        <p:spPr>
          <a:xfrm>
            <a:off x="2576830" y="469900"/>
            <a:ext cx="9615170" cy="285750"/>
          </a:xfrm>
          <a:custGeom>
            <a:avLst/>
            <a:gdLst>
              <a:gd name="connsiteX0" fmla="*/ 0 w 15142"/>
              <a:gd name="connsiteY0" fmla="*/ 450 h 450"/>
              <a:gd name="connsiteX1" fmla="*/ 3 w 15142"/>
              <a:gd name="connsiteY1" fmla="*/ 2 h 450"/>
              <a:gd name="connsiteX2" fmla="*/ 15142 w 15142"/>
              <a:gd name="connsiteY2" fmla="*/ 0 h 450"/>
              <a:gd name="connsiteX3" fmla="*/ 15142 w 15142"/>
              <a:gd name="connsiteY3" fmla="*/ 450 h 450"/>
              <a:gd name="connsiteX4" fmla="*/ 0 w 15142"/>
              <a:gd name="connsiteY4" fmla="*/ 450 h 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2" h="450">
                <a:moveTo>
                  <a:pt x="0" y="450"/>
                </a:moveTo>
                <a:lnTo>
                  <a:pt x="3" y="2"/>
                </a:lnTo>
                <a:lnTo>
                  <a:pt x="15142" y="0"/>
                </a:lnTo>
                <a:lnTo>
                  <a:pt x="15142" y="450"/>
                </a:lnTo>
                <a:lnTo>
                  <a:pt x="0" y="450"/>
                </a:lnTo>
                <a:close/>
              </a:path>
            </a:pathLst>
          </a:custGeom>
          <a:solidFill>
            <a:srgbClr val="2996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52" name="矩形 51"/>
          <p:cNvSpPr/>
          <p:nvPr/>
        </p:nvSpPr>
        <p:spPr>
          <a:xfrm>
            <a:off x="0" y="469900"/>
            <a:ext cx="2482215" cy="76200"/>
          </a:xfrm>
          <a:prstGeom prst="rect">
            <a:avLst/>
          </a:prstGeom>
          <a:solidFill>
            <a:srgbClr val="F8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3" name="矩形 52"/>
          <p:cNvSpPr/>
          <p:nvPr/>
        </p:nvSpPr>
        <p:spPr>
          <a:xfrm>
            <a:off x="0" y="679450"/>
            <a:ext cx="2482215" cy="76200"/>
          </a:xfrm>
          <a:prstGeom prst="rect">
            <a:avLst/>
          </a:prstGeom>
          <a:solidFill>
            <a:srgbClr val="F8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4" name="矩形 53"/>
          <p:cNvSpPr/>
          <p:nvPr/>
        </p:nvSpPr>
        <p:spPr>
          <a:xfrm>
            <a:off x="-635" y="6109335"/>
            <a:ext cx="12192635" cy="77470"/>
          </a:xfrm>
          <a:prstGeom prst="rect">
            <a:avLst/>
          </a:prstGeom>
          <a:solidFill>
            <a:srgbClr val="F8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5" name="矩形 54"/>
          <p:cNvSpPr/>
          <p:nvPr/>
        </p:nvSpPr>
        <p:spPr>
          <a:xfrm>
            <a:off x="0" y="6292850"/>
            <a:ext cx="12192000" cy="76835"/>
          </a:xfrm>
          <a:prstGeom prst="rect">
            <a:avLst/>
          </a:prstGeom>
          <a:solidFill>
            <a:srgbClr val="F8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75" name="组合 74"/>
          <p:cNvGrpSpPr/>
          <p:nvPr>
            <p:custDataLst>
              <p:tags r:id="rId3"/>
            </p:custDataLst>
          </p:nvPr>
        </p:nvGrpSpPr>
        <p:grpSpPr>
          <a:xfrm>
            <a:off x="3564331" y="1856739"/>
            <a:ext cx="4954905" cy="486922"/>
            <a:chOff x="4351131" y="4808435"/>
            <a:chExt cx="4954904" cy="486922"/>
          </a:xfrm>
          <a:solidFill>
            <a:srgbClr val="2996D9"/>
          </a:solidFill>
        </p:grpSpPr>
        <p:grpSp>
          <p:nvGrpSpPr>
            <p:cNvPr id="76" name="组合 75"/>
            <p:cNvGrpSpPr/>
            <p:nvPr/>
          </p:nvGrpSpPr>
          <p:grpSpPr>
            <a:xfrm>
              <a:off x="4351131" y="4888959"/>
              <a:ext cx="441739" cy="406398"/>
              <a:chOff x="4965148" y="2093845"/>
              <a:chExt cx="441739" cy="406398"/>
            </a:xfrm>
            <a:grpFill/>
          </p:grpSpPr>
          <p:sp>
            <p:nvSpPr>
              <p:cNvPr id="77" name="矩形 76"/>
              <p:cNvSpPr/>
              <p:nvPr>
                <p:custDataLst>
                  <p:tags r:id="rId4"/>
                </p:custDataLst>
              </p:nvPr>
            </p:nvSpPr>
            <p:spPr>
              <a:xfrm>
                <a:off x="5141843" y="2146852"/>
                <a:ext cx="194366" cy="19436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333F50"/>
                  </a:solidFill>
                  <a:latin typeface="Times New Roman" panose="02020503050405090304" pitchFamily="18" charset="0"/>
                </a:endParaRPr>
              </a:p>
            </p:txBody>
          </p:sp>
          <p:cxnSp>
            <p:nvCxnSpPr>
              <p:cNvPr id="78" name="直接连接符 77"/>
              <p:cNvCxnSpPr/>
              <p:nvPr>
                <p:custDataLst>
                  <p:tags r:id="rId5"/>
                </p:custDataLst>
              </p:nvPr>
            </p:nvCxnSpPr>
            <p:spPr>
              <a:xfrm>
                <a:off x="4965148" y="2411897"/>
                <a:ext cx="441739" cy="0"/>
              </a:xfrm>
              <a:prstGeom prst="line">
                <a:avLst/>
              </a:prstGeom>
              <a:grpFill/>
              <a:ln w="19050">
                <a:solidFill>
                  <a:srgbClr val="1A7B80"/>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custDataLst>
                  <p:tags r:id="rId6"/>
                </p:custDataLst>
              </p:nvPr>
            </p:nvCxnSpPr>
            <p:spPr>
              <a:xfrm flipV="1">
                <a:off x="5066746" y="2093845"/>
                <a:ext cx="0" cy="406398"/>
              </a:xfrm>
              <a:prstGeom prst="line">
                <a:avLst/>
              </a:prstGeom>
              <a:grpFill/>
              <a:ln w="19050">
                <a:solidFill>
                  <a:srgbClr val="1A7B80"/>
                </a:solidFill>
              </a:ln>
            </p:spPr>
            <p:style>
              <a:lnRef idx="1">
                <a:schemeClr val="accent1"/>
              </a:lnRef>
              <a:fillRef idx="0">
                <a:schemeClr val="accent1"/>
              </a:fillRef>
              <a:effectRef idx="0">
                <a:schemeClr val="accent1"/>
              </a:effectRef>
              <a:fontRef idx="minor">
                <a:schemeClr val="tx1"/>
              </a:fontRef>
            </p:style>
          </p:cxnSp>
        </p:grpSp>
        <p:sp>
          <p:nvSpPr>
            <p:cNvPr id="80" name="文本框 79"/>
            <p:cNvSpPr txBox="1"/>
            <p:nvPr>
              <p:custDataLst>
                <p:tags r:id="rId7"/>
              </p:custDataLst>
            </p:nvPr>
          </p:nvSpPr>
          <p:spPr>
            <a:xfrm>
              <a:off x="5040106" y="4808435"/>
              <a:ext cx="4265929" cy="460375"/>
            </a:xfrm>
            <a:prstGeom prst="rect">
              <a:avLst/>
            </a:prstGeom>
            <a:grpFill/>
          </p:spPr>
          <p:txBody>
            <a:bodyPr wrap="square" rtlCol="0">
              <a:spAutoFit/>
            </a:bodyPr>
            <a:p>
              <a:r>
                <a:rPr lang="en-US" altLang="zh-CN" sz="2400" dirty="0">
                  <a:solidFill>
                    <a:schemeClr val="bg1"/>
                  </a:solidFill>
                  <a:latin typeface="Times New Roman" panose="02020503050405090304" pitchFamily="18" charset="0"/>
                  <a:ea typeface="黑体" panose="02010609060101010101" charset="-122"/>
                </a:rPr>
                <a:t>1. Background and </a:t>
              </a:r>
              <a:r>
                <a:rPr lang="en-US" altLang="zh-CN" sz="2400" dirty="0">
                  <a:solidFill>
                    <a:schemeClr val="bg1"/>
                  </a:solidFill>
                  <a:latin typeface="Times New Roman" panose="02020503050405090304" pitchFamily="18" charset="0"/>
                  <a:ea typeface="黑体" panose="02010609060101010101" charset="-122"/>
                </a:rPr>
                <a:t>Motivation</a:t>
              </a:r>
              <a:endParaRPr lang="en-US" altLang="zh-CN" sz="2400" dirty="0">
                <a:solidFill>
                  <a:schemeClr val="bg1"/>
                </a:solidFill>
                <a:latin typeface="Times New Roman" panose="02020503050405090304" pitchFamily="18" charset="0"/>
                <a:ea typeface="黑体" panose="02010609060101010101" charset="-122"/>
              </a:endParaRPr>
            </a:p>
          </p:txBody>
        </p:sp>
      </p:grpSp>
      <p:grpSp>
        <p:nvGrpSpPr>
          <p:cNvPr id="7" name="组合 5"/>
          <p:cNvGrpSpPr/>
          <p:nvPr>
            <p:custDataLst>
              <p:tags r:id="rId8"/>
            </p:custDataLst>
          </p:nvPr>
        </p:nvGrpSpPr>
        <p:grpSpPr>
          <a:xfrm>
            <a:off x="3569411" y="3467360"/>
            <a:ext cx="5818505" cy="486287"/>
            <a:chOff x="4351131" y="3871473"/>
            <a:chExt cx="5818504" cy="486287"/>
          </a:xfrm>
        </p:grpSpPr>
        <p:grpSp>
          <p:nvGrpSpPr>
            <p:cNvPr id="15" name="组合 6"/>
            <p:cNvGrpSpPr/>
            <p:nvPr/>
          </p:nvGrpSpPr>
          <p:grpSpPr>
            <a:xfrm>
              <a:off x="4351131" y="3951362"/>
              <a:ext cx="441739" cy="406398"/>
              <a:chOff x="4965148" y="2093845"/>
              <a:chExt cx="441739" cy="406398"/>
            </a:xfrm>
          </p:grpSpPr>
          <p:sp>
            <p:nvSpPr>
              <p:cNvPr id="17" name="矩形 8"/>
              <p:cNvSpPr/>
              <p:nvPr>
                <p:custDataLst>
                  <p:tags r:id="rId9"/>
                </p:custDataLst>
              </p:nvPr>
            </p:nvSpPr>
            <p:spPr>
              <a:xfrm>
                <a:off x="5141843" y="2146852"/>
                <a:ext cx="194366" cy="194366"/>
              </a:xfrm>
              <a:prstGeom prst="rect">
                <a:avLst/>
              </a:prstGeom>
              <a:solidFill>
                <a:srgbClr val="2996D9"/>
              </a:solidFill>
              <a:ln>
                <a:solidFill>
                  <a:srgbClr val="1A7B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Times New Roman" panose="02020503050405090304" pitchFamily="18" charset="0"/>
                </a:endParaRPr>
              </a:p>
            </p:txBody>
          </p:sp>
          <p:cxnSp>
            <p:nvCxnSpPr>
              <p:cNvPr id="18" name="直接连接符 9"/>
              <p:cNvCxnSpPr/>
              <p:nvPr>
                <p:custDataLst>
                  <p:tags r:id="rId10"/>
                </p:custDataLst>
              </p:nvPr>
            </p:nvCxnSpPr>
            <p:spPr>
              <a:xfrm>
                <a:off x="4965148" y="2411897"/>
                <a:ext cx="441739" cy="0"/>
              </a:xfrm>
              <a:prstGeom prst="line">
                <a:avLst/>
              </a:prstGeom>
              <a:solidFill>
                <a:srgbClr val="1A7B80"/>
              </a:solidFill>
              <a:ln w="19050">
                <a:solidFill>
                  <a:srgbClr val="1A7B80"/>
                </a:solidFill>
              </a:ln>
            </p:spPr>
            <p:style>
              <a:lnRef idx="1">
                <a:schemeClr val="accent1"/>
              </a:lnRef>
              <a:fillRef idx="0">
                <a:schemeClr val="accent1"/>
              </a:fillRef>
              <a:effectRef idx="0">
                <a:schemeClr val="accent1"/>
              </a:effectRef>
              <a:fontRef idx="minor">
                <a:schemeClr val="tx1"/>
              </a:fontRef>
            </p:style>
          </p:cxnSp>
          <p:cxnSp>
            <p:nvCxnSpPr>
              <p:cNvPr id="21" name="直接连接符 10"/>
              <p:cNvCxnSpPr/>
              <p:nvPr>
                <p:custDataLst>
                  <p:tags r:id="rId11"/>
                </p:custDataLst>
              </p:nvPr>
            </p:nvCxnSpPr>
            <p:spPr>
              <a:xfrm flipV="1">
                <a:off x="5066746" y="2093845"/>
                <a:ext cx="0" cy="406398"/>
              </a:xfrm>
              <a:prstGeom prst="line">
                <a:avLst/>
              </a:prstGeom>
              <a:solidFill>
                <a:srgbClr val="1A7B80"/>
              </a:solidFill>
              <a:ln w="19050">
                <a:solidFill>
                  <a:srgbClr val="1A7B80"/>
                </a:solidFill>
              </a:ln>
            </p:spPr>
            <p:style>
              <a:lnRef idx="1">
                <a:schemeClr val="accent1"/>
              </a:lnRef>
              <a:fillRef idx="0">
                <a:schemeClr val="accent1"/>
              </a:fillRef>
              <a:effectRef idx="0">
                <a:schemeClr val="accent1"/>
              </a:effectRef>
              <a:fontRef idx="minor">
                <a:schemeClr val="tx1"/>
              </a:fontRef>
            </p:style>
          </p:cxnSp>
        </p:grpSp>
        <p:sp>
          <p:nvSpPr>
            <p:cNvPr id="22" name="文本框 7"/>
            <p:cNvSpPr txBox="1"/>
            <p:nvPr>
              <p:custDataLst>
                <p:tags r:id="rId12"/>
              </p:custDataLst>
            </p:nvPr>
          </p:nvSpPr>
          <p:spPr>
            <a:xfrm>
              <a:off x="5040106" y="3871473"/>
              <a:ext cx="5129529" cy="460375"/>
            </a:xfrm>
            <a:prstGeom prst="rect">
              <a:avLst/>
            </a:prstGeom>
            <a:noFill/>
          </p:spPr>
          <p:txBody>
            <a:bodyPr wrap="square" rtlCol="0">
              <a:spAutoFit/>
            </a:bodyPr>
            <a:p>
              <a:r>
                <a:rPr lang="en-US" altLang="zh-CN" sz="2400" dirty="0">
                  <a:latin typeface="Times New Roman" panose="02020503050405090304" pitchFamily="18" charset="0"/>
                  <a:ea typeface="黑体" panose="02010609060101010101" charset="-122"/>
                </a:rPr>
                <a:t>3. Experiments and Analysis</a:t>
              </a:r>
              <a:endParaRPr lang="en-US" altLang="zh-CN" sz="2400" dirty="0">
                <a:latin typeface="Times New Roman" panose="02020503050405090304" pitchFamily="18" charset="0"/>
                <a:ea typeface="黑体" panose="02010609060101010101" charset="-122"/>
              </a:endParaRPr>
            </a:p>
          </p:txBody>
        </p:sp>
      </p:grpSp>
      <p:grpSp>
        <p:nvGrpSpPr>
          <p:cNvPr id="23" name="组合 11"/>
          <p:cNvGrpSpPr/>
          <p:nvPr>
            <p:custDataLst>
              <p:tags r:id="rId13"/>
            </p:custDataLst>
          </p:nvPr>
        </p:nvGrpSpPr>
        <p:grpSpPr>
          <a:xfrm>
            <a:off x="3569411" y="2707004"/>
            <a:ext cx="5997575" cy="486922"/>
            <a:chOff x="4351131" y="4808435"/>
            <a:chExt cx="5997574" cy="486922"/>
          </a:xfrm>
        </p:grpSpPr>
        <p:grpSp>
          <p:nvGrpSpPr>
            <p:cNvPr id="24" name="组合 12"/>
            <p:cNvGrpSpPr/>
            <p:nvPr/>
          </p:nvGrpSpPr>
          <p:grpSpPr>
            <a:xfrm>
              <a:off x="4351131" y="4888959"/>
              <a:ext cx="441739" cy="406398"/>
              <a:chOff x="4965148" y="2093845"/>
              <a:chExt cx="441739" cy="406398"/>
            </a:xfrm>
          </p:grpSpPr>
          <p:sp>
            <p:nvSpPr>
              <p:cNvPr id="25" name="矩形 14"/>
              <p:cNvSpPr/>
              <p:nvPr>
                <p:custDataLst>
                  <p:tags r:id="rId14"/>
                </p:custDataLst>
              </p:nvPr>
            </p:nvSpPr>
            <p:spPr>
              <a:xfrm>
                <a:off x="5141843" y="2146852"/>
                <a:ext cx="194366" cy="19436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333F50"/>
                  </a:solidFill>
                  <a:latin typeface="Times New Roman" panose="02020503050405090304" pitchFamily="18" charset="0"/>
                </a:endParaRPr>
              </a:p>
            </p:txBody>
          </p:sp>
          <p:cxnSp>
            <p:nvCxnSpPr>
              <p:cNvPr id="26" name="直接连接符 15"/>
              <p:cNvCxnSpPr/>
              <p:nvPr>
                <p:custDataLst>
                  <p:tags r:id="rId15"/>
                </p:custDataLst>
              </p:nvPr>
            </p:nvCxnSpPr>
            <p:spPr>
              <a:xfrm>
                <a:off x="4965148" y="2411897"/>
                <a:ext cx="441739" cy="0"/>
              </a:xfrm>
              <a:prstGeom prst="line">
                <a:avLst/>
              </a:prstGeom>
              <a:solidFill>
                <a:schemeClr val="bg2">
                  <a:lumMod val="25000"/>
                </a:schemeClr>
              </a:solidFill>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16"/>
              <p:cNvCxnSpPr/>
              <p:nvPr>
                <p:custDataLst>
                  <p:tags r:id="rId16"/>
                </p:custDataLst>
              </p:nvPr>
            </p:nvCxnSpPr>
            <p:spPr>
              <a:xfrm flipV="1">
                <a:off x="5066746" y="2093845"/>
                <a:ext cx="0" cy="406398"/>
              </a:xfrm>
              <a:prstGeom prst="line">
                <a:avLst/>
              </a:prstGeom>
              <a:solidFill>
                <a:schemeClr val="bg2">
                  <a:lumMod val="25000"/>
                </a:schemeClr>
              </a:solidFill>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8" name="文本框 13"/>
            <p:cNvSpPr txBox="1"/>
            <p:nvPr>
              <p:custDataLst>
                <p:tags r:id="rId17"/>
              </p:custDataLst>
            </p:nvPr>
          </p:nvSpPr>
          <p:spPr>
            <a:xfrm>
              <a:off x="5040106" y="4808435"/>
              <a:ext cx="5308599" cy="460375"/>
            </a:xfrm>
            <a:prstGeom prst="rect">
              <a:avLst/>
            </a:prstGeom>
            <a:noFill/>
          </p:spPr>
          <p:txBody>
            <a:bodyPr wrap="square" rtlCol="0">
              <a:spAutoFit/>
            </a:bodyPr>
            <a:p>
              <a:r>
                <a:rPr lang="en-US" altLang="zh-CN" sz="2400" dirty="0">
                  <a:latin typeface="Times New Roman" panose="02020503050405090304" pitchFamily="18" charset="0"/>
                  <a:ea typeface="黑体" panose="02010609060101010101" charset="-122"/>
                </a:rPr>
                <a:t>2. Methods</a:t>
              </a:r>
              <a:endParaRPr lang="en-US" altLang="zh-CN" sz="2400" dirty="0">
                <a:latin typeface="Times New Roman" panose="02020503050405090304" pitchFamily="18" charset="0"/>
                <a:ea typeface="黑体" panose="02010609060101010101" charset="-122"/>
              </a:endParaRPr>
            </a:p>
          </p:txBody>
        </p:sp>
      </p:grpSp>
      <p:grpSp>
        <p:nvGrpSpPr>
          <p:cNvPr id="29" name="组合 17"/>
          <p:cNvGrpSpPr/>
          <p:nvPr>
            <p:custDataLst>
              <p:tags r:id="rId18"/>
            </p:custDataLst>
          </p:nvPr>
        </p:nvGrpSpPr>
        <p:grpSpPr>
          <a:xfrm>
            <a:off x="3570045" y="4305190"/>
            <a:ext cx="5611495" cy="486287"/>
            <a:chOff x="4351131" y="4809070"/>
            <a:chExt cx="5611494" cy="486287"/>
          </a:xfrm>
        </p:grpSpPr>
        <p:grpSp>
          <p:nvGrpSpPr>
            <p:cNvPr id="30" name="组合 18"/>
            <p:cNvGrpSpPr/>
            <p:nvPr/>
          </p:nvGrpSpPr>
          <p:grpSpPr>
            <a:xfrm>
              <a:off x="4351131" y="4888959"/>
              <a:ext cx="441739" cy="406398"/>
              <a:chOff x="4965148" y="2093845"/>
              <a:chExt cx="441739" cy="406398"/>
            </a:xfrm>
          </p:grpSpPr>
          <p:sp>
            <p:nvSpPr>
              <p:cNvPr id="31" name="矩形 20"/>
              <p:cNvSpPr/>
              <p:nvPr>
                <p:custDataLst>
                  <p:tags r:id="rId19"/>
                </p:custDataLst>
              </p:nvPr>
            </p:nvSpPr>
            <p:spPr>
              <a:xfrm>
                <a:off x="5141843" y="2146852"/>
                <a:ext cx="194366" cy="194366"/>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333F50"/>
                  </a:solidFill>
                  <a:latin typeface="Times New Roman" panose="02020503050405090304" pitchFamily="18" charset="0"/>
                </a:endParaRPr>
              </a:p>
            </p:txBody>
          </p:sp>
          <p:cxnSp>
            <p:nvCxnSpPr>
              <p:cNvPr id="32" name="直接连接符 22"/>
              <p:cNvCxnSpPr/>
              <p:nvPr>
                <p:custDataLst>
                  <p:tags r:id="rId20"/>
                </p:custDataLst>
              </p:nvPr>
            </p:nvCxnSpPr>
            <p:spPr>
              <a:xfrm>
                <a:off x="4965148" y="2411897"/>
                <a:ext cx="441739" cy="0"/>
              </a:xfrm>
              <a:prstGeom prst="line">
                <a:avLst/>
              </a:prstGeom>
              <a:solidFill>
                <a:schemeClr val="bg2">
                  <a:lumMod val="25000"/>
                </a:schemeClr>
              </a:solidFill>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23"/>
              <p:cNvCxnSpPr/>
              <p:nvPr>
                <p:custDataLst>
                  <p:tags r:id="rId21"/>
                </p:custDataLst>
              </p:nvPr>
            </p:nvCxnSpPr>
            <p:spPr>
              <a:xfrm flipV="1">
                <a:off x="5066746" y="2093845"/>
                <a:ext cx="0" cy="406398"/>
              </a:xfrm>
              <a:prstGeom prst="line">
                <a:avLst/>
              </a:prstGeom>
              <a:solidFill>
                <a:schemeClr val="bg2">
                  <a:lumMod val="25000"/>
                </a:schemeClr>
              </a:solidFill>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sp>
          <p:nvSpPr>
            <p:cNvPr id="34" name="文本框 19"/>
            <p:cNvSpPr txBox="1"/>
            <p:nvPr>
              <p:custDataLst>
                <p:tags r:id="rId22"/>
              </p:custDataLst>
            </p:nvPr>
          </p:nvSpPr>
          <p:spPr>
            <a:xfrm>
              <a:off x="5068681" y="4809070"/>
              <a:ext cx="4893944" cy="460375"/>
            </a:xfrm>
            <a:prstGeom prst="rect">
              <a:avLst/>
            </a:prstGeom>
            <a:noFill/>
          </p:spPr>
          <p:txBody>
            <a:bodyPr wrap="square" rtlCol="0">
              <a:spAutoFit/>
            </a:bodyPr>
            <a:p>
              <a:r>
                <a:rPr lang="en-US" altLang="zh-CN" sz="2400" dirty="0">
                  <a:latin typeface="Times New Roman" panose="02020503050405090304" pitchFamily="18" charset="0"/>
                  <a:ea typeface="黑体" panose="02010609060101010101" charset="-122"/>
                </a:rPr>
                <a:t>4. </a:t>
              </a:r>
              <a:r>
                <a:rPr lang="en-US" altLang="zh-CN" sz="2400" dirty="0">
                  <a:latin typeface="Times New Roman" panose="02020503050405090304" pitchFamily="18" charset="0"/>
                  <a:ea typeface="黑体" panose="02010609060101010101" charset="-122"/>
                  <a:sym typeface="+mn-ea"/>
                </a:rPr>
                <a:t>Conclusion </a:t>
              </a:r>
              <a:r>
                <a:rPr lang="en-US" altLang="zh-CN" sz="2400" dirty="0">
                  <a:latin typeface="Times New Roman" panose="02020503050405090304" pitchFamily="18" charset="0"/>
                  <a:ea typeface="黑体" panose="02010609060101010101" charset="-122"/>
                  <a:sym typeface="+mn-ea"/>
                </a:rPr>
                <a:t>and Future Work</a:t>
              </a:r>
              <a:endParaRPr lang="en-US" altLang="zh-CN" sz="2400" dirty="0">
                <a:latin typeface="Times New Roman" panose="02020503050405090304" pitchFamily="18" charset="0"/>
                <a:ea typeface="黑体" panose="02010609060101010101" charset="-122"/>
                <a:sym typeface="+mn-ea"/>
              </a:endParaRPr>
            </a:p>
          </p:txBody>
        </p:sp>
      </p:grpSp>
      <p:pic>
        <p:nvPicPr>
          <p:cNvPr id="36" name="图片 2" descr="微信图片_20240403210549"/>
          <p:cNvPicPr>
            <a:picLocks noChangeAspect="1"/>
          </p:cNvPicPr>
          <p:nvPr>
            <p:custDataLst>
              <p:tags r:id="rId23"/>
            </p:custDataLst>
          </p:nvPr>
        </p:nvPicPr>
        <p:blipFill>
          <a:blip r:embed="rId24"/>
          <a:stretch>
            <a:fillRect/>
          </a:stretch>
        </p:blipFill>
        <p:spPr>
          <a:xfrm>
            <a:off x="11641455" y="9525"/>
            <a:ext cx="550545" cy="460375"/>
          </a:xfrm>
          <a:prstGeom prst="rect">
            <a:avLst/>
          </a:prstGeom>
        </p:spPr>
      </p:pic>
    </p:spTree>
    <p:custDataLst>
      <p:tags r:id="rId25"/>
    </p:custDataLst>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0" y="1992890"/>
            <a:ext cx="12192001" cy="2179019"/>
          </a:xfrm>
          <a:prstGeom prst="rect">
            <a:avLst/>
          </a:prstGeom>
          <a:solidFill>
            <a:srgbClr val="2996D9"/>
          </a:solidFill>
        </p:spPr>
        <p:txBody>
          <a:bodyPr wrap="square" rtlCol="0">
            <a:spAutoFit/>
          </a:bodyPr>
          <a:lstStyle/>
          <a:p>
            <a:endParaRPr lang="zh-CN" altLang="en-US" dirty="0"/>
          </a:p>
        </p:txBody>
      </p:sp>
      <p:sp>
        <p:nvSpPr>
          <p:cNvPr id="2" name="标题 1"/>
          <p:cNvSpPr txBox="1"/>
          <p:nvPr/>
        </p:nvSpPr>
        <p:spPr>
          <a:xfrm>
            <a:off x="2405380" y="2514600"/>
            <a:ext cx="7618730" cy="14795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sz="4800" b="1" dirty="0">
                <a:solidFill>
                  <a:schemeClr val="bg1"/>
                </a:solidFill>
                <a:latin typeface="Times New Roman" panose="02020503050405090304" pitchFamily="18" charset="0"/>
                <a:cs typeface="Times New Roman" panose="02020503050405090304" pitchFamily="18" charset="0"/>
              </a:rPr>
              <a:t>Thank you!</a:t>
            </a:r>
            <a:endParaRPr lang="zh-CN" altLang="en-US" sz="4800" b="1" dirty="0">
              <a:solidFill>
                <a:schemeClr val="bg1"/>
              </a:solidFill>
              <a:latin typeface="Times New Roman" panose="02020503050405090304" pitchFamily="18" charset="0"/>
              <a:cs typeface="Times New Roman" panose="02020503050405090304" pitchFamily="18" charset="0"/>
            </a:endParaRPr>
          </a:p>
        </p:txBody>
      </p:sp>
      <p:pic>
        <p:nvPicPr>
          <p:cNvPr id="6" name="图片 5" descr="微信图片_20240403210549"/>
          <p:cNvPicPr>
            <a:picLocks noChangeAspect="1"/>
          </p:cNvPicPr>
          <p:nvPr/>
        </p:nvPicPr>
        <p:blipFill>
          <a:blip r:embed="rId1"/>
          <a:stretch>
            <a:fillRect/>
          </a:stretch>
        </p:blipFill>
        <p:spPr>
          <a:xfrm>
            <a:off x="10683240" y="0"/>
            <a:ext cx="1508760" cy="1261745"/>
          </a:xfrm>
          <a:prstGeom prst="rect">
            <a:avLst/>
          </a:prstGeom>
        </p:spPr>
      </p:pic>
      <p:pic>
        <p:nvPicPr>
          <p:cNvPr id="4" name="Picture 3"/>
          <p:cNvPicPr>
            <a:picLocks noChangeAspect="1"/>
          </p:cNvPicPr>
          <p:nvPr>
            <p:custDataLst>
              <p:tags r:id="rId2"/>
            </p:custDataLst>
          </p:nvPr>
        </p:nvPicPr>
        <p:blipFill>
          <a:blip r:embed="rId3"/>
          <a:stretch>
            <a:fillRect/>
          </a:stretch>
        </p:blipFill>
        <p:spPr>
          <a:xfrm>
            <a:off x="4938395" y="3428365"/>
            <a:ext cx="2553335" cy="2540635"/>
          </a:xfrm>
          <a:prstGeom prst="rect">
            <a:avLst/>
          </a:prstGeom>
        </p:spPr>
      </p:pic>
      <p:sp>
        <p:nvSpPr>
          <p:cNvPr id="5" name="Text Box 4"/>
          <p:cNvSpPr txBox="1"/>
          <p:nvPr/>
        </p:nvSpPr>
        <p:spPr>
          <a:xfrm>
            <a:off x="5318760" y="6045200"/>
            <a:ext cx="3272155" cy="368300"/>
          </a:xfrm>
          <a:prstGeom prst="rect">
            <a:avLst/>
          </a:prstGeom>
          <a:noFill/>
        </p:spPr>
        <p:txBody>
          <a:bodyPr wrap="square" rtlCol="0">
            <a:spAutoFit/>
          </a:bodyPr>
          <a:p>
            <a:r>
              <a:rPr lang="en-US"/>
              <a:t>My Blog QR</a:t>
            </a:r>
            <a:r>
              <a:rPr lang="zh-CN" altLang="en-US"/>
              <a:t>！</a:t>
            </a:r>
            <a:endParaRPr lang="zh-CN"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p:cNvPicPr>
            <a:picLocks noChangeAspect="1"/>
          </p:cNvPicPr>
          <p:nvPr>
            <p:custDataLst>
              <p:tags r:id="rId1"/>
            </p:custDataLst>
          </p:nvPr>
        </p:nvPicPr>
        <p:blipFill>
          <a:blip r:embed="rId2"/>
          <a:srcRect t="13551"/>
          <a:stretch>
            <a:fillRect/>
          </a:stretch>
        </p:blipFill>
        <p:spPr>
          <a:xfrm>
            <a:off x="-635" y="9525"/>
            <a:ext cx="705485" cy="513080"/>
          </a:xfrm>
          <a:prstGeom prst="rect">
            <a:avLst/>
          </a:prstGeom>
        </p:spPr>
      </p:pic>
      <p:sp>
        <p:nvSpPr>
          <p:cNvPr id="13" name="任意多边形 12"/>
          <p:cNvSpPr/>
          <p:nvPr/>
        </p:nvSpPr>
        <p:spPr>
          <a:xfrm>
            <a:off x="2576830" y="469900"/>
            <a:ext cx="9615170" cy="285750"/>
          </a:xfrm>
          <a:custGeom>
            <a:avLst/>
            <a:gdLst>
              <a:gd name="connsiteX0" fmla="*/ 0 w 15142"/>
              <a:gd name="connsiteY0" fmla="*/ 450 h 450"/>
              <a:gd name="connsiteX1" fmla="*/ 3 w 15142"/>
              <a:gd name="connsiteY1" fmla="*/ 2 h 450"/>
              <a:gd name="connsiteX2" fmla="*/ 15142 w 15142"/>
              <a:gd name="connsiteY2" fmla="*/ 0 h 450"/>
              <a:gd name="connsiteX3" fmla="*/ 15142 w 15142"/>
              <a:gd name="connsiteY3" fmla="*/ 450 h 450"/>
              <a:gd name="connsiteX4" fmla="*/ 0 w 15142"/>
              <a:gd name="connsiteY4" fmla="*/ 450 h 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2" h="450">
                <a:moveTo>
                  <a:pt x="0" y="450"/>
                </a:moveTo>
                <a:lnTo>
                  <a:pt x="3" y="2"/>
                </a:lnTo>
                <a:lnTo>
                  <a:pt x="15142" y="0"/>
                </a:lnTo>
                <a:lnTo>
                  <a:pt x="15142" y="450"/>
                </a:lnTo>
                <a:lnTo>
                  <a:pt x="0" y="450"/>
                </a:lnTo>
                <a:close/>
              </a:path>
            </a:pathLst>
          </a:custGeom>
          <a:solidFill>
            <a:srgbClr val="2996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52" name="矩形 51"/>
          <p:cNvSpPr/>
          <p:nvPr/>
        </p:nvSpPr>
        <p:spPr>
          <a:xfrm>
            <a:off x="0" y="474980"/>
            <a:ext cx="2482215" cy="76200"/>
          </a:xfrm>
          <a:prstGeom prst="rect">
            <a:avLst/>
          </a:prstGeom>
          <a:solidFill>
            <a:srgbClr val="F8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3" name="矩形 52"/>
          <p:cNvSpPr/>
          <p:nvPr/>
        </p:nvSpPr>
        <p:spPr>
          <a:xfrm>
            <a:off x="0" y="657860"/>
            <a:ext cx="2482215" cy="76200"/>
          </a:xfrm>
          <a:prstGeom prst="rect">
            <a:avLst/>
          </a:prstGeom>
          <a:solidFill>
            <a:srgbClr val="F8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4" name="矩形 53"/>
          <p:cNvSpPr/>
          <p:nvPr/>
        </p:nvSpPr>
        <p:spPr>
          <a:xfrm>
            <a:off x="-635" y="6109335"/>
            <a:ext cx="12192635" cy="77470"/>
          </a:xfrm>
          <a:prstGeom prst="rect">
            <a:avLst/>
          </a:prstGeom>
          <a:solidFill>
            <a:srgbClr val="F8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6" name="图片 2" descr="微信图片_20240403210549"/>
          <p:cNvPicPr>
            <a:picLocks noChangeAspect="1"/>
          </p:cNvPicPr>
          <p:nvPr>
            <p:custDataLst>
              <p:tags r:id="rId3"/>
            </p:custDataLst>
          </p:nvPr>
        </p:nvPicPr>
        <p:blipFill>
          <a:blip r:embed="rId4"/>
          <a:stretch>
            <a:fillRect/>
          </a:stretch>
        </p:blipFill>
        <p:spPr>
          <a:xfrm>
            <a:off x="11641455" y="9525"/>
            <a:ext cx="550545" cy="460375"/>
          </a:xfrm>
          <a:prstGeom prst="rect">
            <a:avLst/>
          </a:prstGeom>
        </p:spPr>
      </p:pic>
      <p:sp>
        <p:nvSpPr>
          <p:cNvPr id="3" name="文本框 1"/>
          <p:cNvSpPr txBox="1"/>
          <p:nvPr>
            <p:custDataLst>
              <p:tags r:id="rId5"/>
            </p:custDataLst>
          </p:nvPr>
        </p:nvSpPr>
        <p:spPr>
          <a:xfrm>
            <a:off x="458470" y="342900"/>
            <a:ext cx="4530090" cy="521970"/>
          </a:xfrm>
          <a:prstGeom prst="rect">
            <a:avLst/>
          </a:prstGeom>
          <a:noFill/>
        </p:spPr>
        <p:txBody>
          <a:bodyPr wrap="square" rtlCol="0">
            <a:spAutoFit/>
          </a:bodyPr>
          <a:p>
            <a:pPr algn="l"/>
            <a:r>
              <a:rPr sz="2800" b="1" dirty="0">
                <a:latin typeface="Times New Roman" panose="02020503050405090304" pitchFamily="18" charset="0"/>
                <a:cs typeface="Times New Roman" panose="02020503050405090304" pitchFamily="18" charset="0"/>
                <a:sym typeface="+mn-ea"/>
              </a:rPr>
              <a:t>Background</a:t>
            </a:r>
            <a:endParaRPr sz="2800" b="1" dirty="0">
              <a:latin typeface="Times New Roman" panose="02020503050405090304" pitchFamily="18" charset="0"/>
              <a:cs typeface="Times New Roman" panose="02020503050405090304" pitchFamily="18" charset="0"/>
              <a:sym typeface="+mn-ea"/>
            </a:endParaRPr>
          </a:p>
        </p:txBody>
      </p:sp>
      <p:sp>
        <p:nvSpPr>
          <p:cNvPr id="4" name="文本框 2"/>
          <p:cNvSpPr txBox="1"/>
          <p:nvPr>
            <p:custDataLst>
              <p:tags r:id="rId6"/>
            </p:custDataLst>
          </p:nvPr>
        </p:nvSpPr>
        <p:spPr>
          <a:xfrm>
            <a:off x="835025" y="869315"/>
            <a:ext cx="10427970" cy="5846445"/>
          </a:xfrm>
          <a:prstGeom prst="rect">
            <a:avLst/>
          </a:prstGeom>
          <a:noFill/>
        </p:spPr>
        <p:txBody>
          <a:bodyPr wrap="square" rtlCol="0" anchor="t">
            <a:spAutoFit/>
          </a:bodyPr>
          <a:p>
            <a:pPr marL="342900" indent="-342900" algn="just" fontAlgn="auto">
              <a:lnSpc>
                <a:spcPct val="130000"/>
              </a:lnSpc>
              <a:buFont typeface="Wingdings" panose="05000000000000000000" charset="0"/>
              <a:buChar char="Ø"/>
            </a:pPr>
            <a:r>
              <a:rPr lang="en-US" altLang="zh-CN" sz="2400" b="1">
                <a:latin typeface="Times New Roman" panose="02020503050405090304" pitchFamily="18" charset="0"/>
                <a:cs typeface="Times New Roman" panose="02020503050405090304" pitchFamily="18" charset="0"/>
              </a:rPr>
              <a:t>Image Aesthetic Assessment </a:t>
            </a:r>
            <a:r>
              <a:rPr lang="en-US" altLang="zh-CN" sz="2400" b="1">
                <a:latin typeface="Times New Roman" panose="02020503050405090304" pitchFamily="18" charset="0"/>
                <a:cs typeface="Times New Roman" panose="02020503050405090304" pitchFamily="18" charset="0"/>
                <a:sym typeface="+mn-ea"/>
              </a:rPr>
              <a:t>(IAA) </a:t>
            </a:r>
            <a:endParaRPr lang="zh-CN" altLang="en-US" sz="2400" b="1"/>
          </a:p>
          <a:p>
            <a:pPr indent="0" algn="just" fontAlgn="auto">
              <a:lnSpc>
                <a:spcPct val="130000"/>
              </a:lnSpc>
              <a:buClrTx/>
              <a:buSzTx/>
              <a:buFont typeface="Wingdings" panose="05000000000000000000" charset="0"/>
              <a:buNone/>
            </a:pPr>
            <a:r>
              <a:rPr lang="en-US" altLang="zh-CN" sz="2400">
                <a:latin typeface="Times New Roman" panose="02020503050405090304" pitchFamily="18" charset="0"/>
                <a:cs typeface="Times New Roman" panose="02020503050405090304" pitchFamily="18" charset="0"/>
              </a:rPr>
              <a:t>This task aims to quantify the human perceived aesthetics of a given image. </a:t>
            </a:r>
            <a:endParaRPr lang="en-US" altLang="zh-CN" sz="2400">
              <a:latin typeface="Times New Roman" panose="02020503050405090304" pitchFamily="18" charset="0"/>
              <a:cs typeface="Times New Roman" panose="02020503050405090304" pitchFamily="18" charset="0"/>
            </a:endParaRPr>
          </a:p>
          <a:p>
            <a:pPr marL="342900" indent="-342900" algn="just" fontAlgn="auto">
              <a:lnSpc>
                <a:spcPct val="130000"/>
              </a:lnSpc>
              <a:buFont typeface="Wingdings" panose="05000000000000000000" charset="0"/>
              <a:buChar char=""/>
            </a:pPr>
            <a:r>
              <a:rPr lang="en-US" altLang="zh-CN" sz="2400" b="1">
                <a:latin typeface="Times New Roman Bold" panose="02020503050405090304" charset="0"/>
                <a:cs typeface="Times New Roman Bold" panose="02020503050405090304" charset="0"/>
              </a:rPr>
              <a:t>Applications:</a:t>
            </a:r>
            <a:endParaRPr lang="en-US" altLang="zh-CN" sz="2400" b="1">
              <a:latin typeface="Times New Roman Bold" panose="02020503050405090304" charset="0"/>
              <a:cs typeface="Times New Roman Bold" panose="02020503050405090304" charset="0"/>
            </a:endParaRPr>
          </a:p>
          <a:p>
            <a:pPr indent="0" algn="just" fontAlgn="auto">
              <a:lnSpc>
                <a:spcPct val="130000"/>
              </a:lnSpc>
              <a:buFont typeface="Wingdings" panose="05000000000000000000" charset="0"/>
              <a:buNone/>
            </a:pPr>
            <a:r>
              <a:rPr lang="en-US" altLang="zh-CN" sz="2400">
                <a:latin typeface="Times New Roman" panose="02020503050405090304" pitchFamily="18" charset="0"/>
                <a:cs typeface="Times New Roman" panose="02020503050405090304" pitchFamily="18" charset="0"/>
              </a:rPr>
              <a:t>Image recommendation, enhancement, retrieval, and generation </a:t>
            </a:r>
            <a:r>
              <a:rPr lang="en-US" altLang="zh-CN" sz="1600">
                <a:latin typeface="Times New Roman" panose="02020503050405090304" pitchFamily="18" charset="0"/>
                <a:cs typeface="Times New Roman" panose="02020503050405090304" pitchFamily="18" charset="0"/>
              </a:rPr>
              <a:t>[1] [2]</a:t>
            </a:r>
            <a:r>
              <a:rPr lang="en-US" altLang="zh-CN" sz="2400">
                <a:latin typeface="Times New Roman" panose="02020503050405090304" pitchFamily="18" charset="0"/>
                <a:cs typeface="Times New Roman" panose="02020503050405090304" pitchFamily="18" charset="0"/>
              </a:rPr>
              <a:t>.</a:t>
            </a:r>
            <a:endParaRPr lang="en-US" altLang="zh-CN" sz="2400">
              <a:latin typeface="Times New Roman" panose="02020503050405090304" pitchFamily="18" charset="0"/>
              <a:cs typeface="Times New Roman" panose="02020503050405090304" pitchFamily="18" charset="0"/>
            </a:endParaRPr>
          </a:p>
          <a:p>
            <a:pPr marL="800100" lvl="1" indent="-342900" algn="just" fontAlgn="auto">
              <a:lnSpc>
                <a:spcPct val="130000"/>
              </a:lnSpc>
              <a:buFont typeface="Wingdings" panose="05000000000000000000" charset="0"/>
              <a:buChar char=""/>
            </a:pPr>
            <a:r>
              <a:rPr lang="en-US" altLang="zh-CN" sz="2400">
                <a:latin typeface="Times New Roman" panose="02020503050405090304" pitchFamily="18" charset="0"/>
                <a:cs typeface="Times New Roman" panose="02020503050405090304" pitchFamily="18" charset="0"/>
              </a:rPr>
              <a:t>Stable Video Diffusion</a:t>
            </a:r>
            <a:endParaRPr lang="en-US" altLang="zh-CN" sz="2400">
              <a:latin typeface="Times New Roman" panose="02020503050405090304" pitchFamily="18" charset="0"/>
              <a:cs typeface="Times New Roman" panose="02020503050405090304" pitchFamily="18" charset="0"/>
            </a:endParaRPr>
          </a:p>
          <a:p>
            <a:pPr indent="0" algn="just" fontAlgn="auto">
              <a:lnSpc>
                <a:spcPct val="130000"/>
              </a:lnSpc>
              <a:buFont typeface="Wingdings" panose="05000000000000000000" charset="0"/>
              <a:buNone/>
            </a:pPr>
            <a:endParaRPr lang="en-US" altLang="zh-CN" sz="2400">
              <a:latin typeface="Times New Roman" panose="02020503050405090304" pitchFamily="18" charset="0"/>
              <a:cs typeface="Times New Roman" panose="02020503050405090304" pitchFamily="18" charset="0"/>
            </a:endParaRPr>
          </a:p>
          <a:p>
            <a:pPr indent="0" algn="just" fontAlgn="auto">
              <a:lnSpc>
                <a:spcPct val="130000"/>
              </a:lnSpc>
              <a:buFont typeface="Wingdings" panose="05000000000000000000" charset="0"/>
              <a:buNone/>
            </a:pPr>
            <a:endParaRPr lang="en-US" altLang="zh-CN" sz="2400">
              <a:latin typeface="Times New Roman" panose="02020503050405090304" pitchFamily="18" charset="0"/>
              <a:cs typeface="Times New Roman" panose="02020503050405090304" pitchFamily="18" charset="0"/>
            </a:endParaRPr>
          </a:p>
          <a:p>
            <a:pPr indent="0" algn="just" fontAlgn="auto">
              <a:lnSpc>
                <a:spcPct val="130000"/>
              </a:lnSpc>
              <a:buFont typeface="Wingdings" panose="05000000000000000000" charset="0"/>
              <a:buNone/>
            </a:pPr>
            <a:endParaRPr lang="en-US" altLang="zh-CN" sz="2400">
              <a:latin typeface="Times New Roman" panose="02020503050405090304" pitchFamily="18" charset="0"/>
              <a:cs typeface="Times New Roman" panose="02020503050405090304" pitchFamily="18" charset="0"/>
            </a:endParaRPr>
          </a:p>
          <a:p>
            <a:pPr marL="342900" indent="-342900" algn="just" fontAlgn="auto">
              <a:lnSpc>
                <a:spcPct val="130000"/>
              </a:lnSpc>
              <a:buFont typeface="Wingdings" panose="05000000000000000000" charset="0"/>
              <a:buChar char=""/>
            </a:pPr>
            <a:r>
              <a:rPr lang="en-US" altLang="zh-CN" sz="2400" b="1">
                <a:latin typeface="Times New Roman Bold" panose="02020503050405090304" charset="0"/>
                <a:cs typeface="Times New Roman Bold" panose="02020503050405090304" charset="0"/>
              </a:rPr>
              <a:t>Challenges:</a:t>
            </a:r>
            <a:endParaRPr lang="en-US" altLang="zh-CN" sz="2400" b="1">
              <a:latin typeface="Times New Roman Bold" panose="02020503050405090304" charset="0"/>
              <a:cs typeface="Times New Roman Bold" panose="02020503050405090304" charset="0"/>
            </a:endParaRPr>
          </a:p>
          <a:p>
            <a:pPr marL="800100" lvl="1" indent="-342900" algn="just" fontAlgn="auto">
              <a:lnSpc>
                <a:spcPct val="130000"/>
              </a:lnSpc>
              <a:buFont typeface="Wingdings" panose="05000000000000000000" charset="0"/>
              <a:buChar char=""/>
            </a:pPr>
            <a:r>
              <a:rPr lang="en-US" altLang="zh-CN" sz="2400">
                <a:latin typeface="Times New Roman" panose="02020503050405090304" pitchFamily="18" charset="0"/>
                <a:cs typeface="Times New Roman" panose="02020503050405090304" pitchFamily="18" charset="0"/>
              </a:rPr>
              <a:t>high-dimensional</a:t>
            </a:r>
            <a:endParaRPr lang="en-US" altLang="zh-CN" sz="2400">
              <a:latin typeface="Times New Roman" panose="02020503050405090304" pitchFamily="18" charset="0"/>
              <a:cs typeface="Times New Roman" panose="02020503050405090304" pitchFamily="18" charset="0"/>
            </a:endParaRPr>
          </a:p>
          <a:p>
            <a:pPr marL="800100" lvl="1" indent="-342900" algn="just" fontAlgn="auto">
              <a:lnSpc>
                <a:spcPct val="130000"/>
              </a:lnSpc>
              <a:buFont typeface="Wingdings" panose="05000000000000000000" charset="0"/>
              <a:buChar char=""/>
            </a:pPr>
            <a:r>
              <a:rPr lang="en-US" altLang="zh-CN" sz="2400">
                <a:latin typeface="Times New Roman" panose="02020503050405090304" pitchFamily="18" charset="0"/>
                <a:cs typeface="Times New Roman" panose="02020503050405090304" pitchFamily="18" charset="0"/>
              </a:rPr>
              <a:t>subjective nature</a:t>
            </a:r>
            <a:endParaRPr lang="en-US" altLang="zh-CN" sz="2400">
              <a:latin typeface="Times New Roman" panose="02020503050405090304" pitchFamily="18" charset="0"/>
              <a:cs typeface="Times New Roman" panose="02020503050405090304" pitchFamily="18" charset="0"/>
            </a:endParaRPr>
          </a:p>
          <a:p>
            <a:pPr marL="342900" indent="-342900" algn="just" fontAlgn="auto">
              <a:lnSpc>
                <a:spcPct val="130000"/>
              </a:lnSpc>
              <a:buFont typeface="Wingdings" panose="05000000000000000000" charset="0"/>
              <a:buChar char=""/>
            </a:pPr>
            <a:endParaRPr lang="en-US" altLang="zh-CN" sz="2400">
              <a:latin typeface="Times New Roman" panose="02020503050405090304" pitchFamily="18" charset="0"/>
              <a:cs typeface="Times New Roman" panose="02020503050405090304" pitchFamily="18" charset="0"/>
            </a:endParaRPr>
          </a:p>
        </p:txBody>
      </p:sp>
      <p:sp>
        <p:nvSpPr>
          <p:cNvPr id="5" name="Text Box 4"/>
          <p:cNvSpPr txBox="1"/>
          <p:nvPr>
            <p:custDataLst>
              <p:tags r:id="rId7"/>
            </p:custDataLst>
          </p:nvPr>
        </p:nvSpPr>
        <p:spPr>
          <a:xfrm>
            <a:off x="486410" y="6186805"/>
            <a:ext cx="10513695" cy="921385"/>
          </a:xfrm>
          <a:prstGeom prst="rect">
            <a:avLst/>
          </a:prstGeom>
          <a:noFill/>
        </p:spPr>
        <p:txBody>
          <a:bodyPr wrap="square" rtlCol="0">
            <a:noAutofit/>
          </a:bodyPr>
          <a:p>
            <a:r>
              <a:rPr lang="en-US" sz="1200" i="1">
                <a:latin typeface="Arial Italic" panose="020B0604020202090204" charset="0"/>
                <a:cs typeface="Arial Italic" panose="020B0604020202090204" charset="0"/>
              </a:rPr>
              <a:t>[1] Jiajing Zhang, Yongwei Miao, and Jinhui Yu, “A comprehensive survey on computational aesthetic evaluation of visual art images: Metrics and challenges,” IEEE Ac_x0002_cess, vol. 9, pp. 77164–77187, 2021.</a:t>
            </a:r>
            <a:endParaRPr lang="en-US" sz="1200" i="1">
              <a:latin typeface="Arial Italic" panose="020B0604020202090204" charset="0"/>
              <a:cs typeface="Arial Italic" panose="020B0604020202090204" charset="0"/>
            </a:endParaRPr>
          </a:p>
          <a:p>
            <a:r>
              <a:rPr lang="en-US" sz="1200" i="1">
                <a:latin typeface="Arial Italic" panose="020B0604020202090204" charset="0"/>
                <a:cs typeface="Arial Italic" panose="020B0604020202090204" charset="0"/>
              </a:rPr>
              <a:t>[2] Blattmann, Andreas, et al. "Stable video diffusion: Scaling latent video diffusion models to large datasets." arXiv preprint arXiv:2311.15127 (2023).</a:t>
            </a:r>
            <a:endParaRPr lang="en-US" sz="1200" i="1">
              <a:latin typeface="Arial Italic" panose="020B0604020202090204" charset="0"/>
              <a:cs typeface="Arial Italic" panose="020B0604020202090204" charset="0"/>
            </a:endParaRPr>
          </a:p>
        </p:txBody>
      </p:sp>
      <p:pic>
        <p:nvPicPr>
          <p:cNvPr id="11" name="Picture 10"/>
          <p:cNvPicPr>
            <a:picLocks noChangeAspect="1"/>
          </p:cNvPicPr>
          <p:nvPr>
            <p:custDataLst>
              <p:tags r:id="rId8"/>
            </p:custDataLst>
          </p:nvPr>
        </p:nvPicPr>
        <p:blipFill>
          <a:blip r:embed="rId9"/>
          <a:srcRect t="4050" r="-356"/>
          <a:stretch>
            <a:fillRect/>
          </a:stretch>
        </p:blipFill>
        <p:spPr>
          <a:xfrm>
            <a:off x="704850" y="3291205"/>
            <a:ext cx="11222990" cy="1280795"/>
          </a:xfrm>
          <a:prstGeom prst="rect">
            <a:avLst/>
          </a:prstGeom>
        </p:spPr>
      </p:pic>
    </p:spTree>
    <p:custDataLst>
      <p:tags r:id="rId10"/>
    </p:custDataLst>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p:cNvPicPr>
            <a:picLocks noChangeAspect="1"/>
          </p:cNvPicPr>
          <p:nvPr>
            <p:custDataLst>
              <p:tags r:id="rId1"/>
            </p:custDataLst>
          </p:nvPr>
        </p:nvPicPr>
        <p:blipFill>
          <a:blip r:embed="rId2"/>
          <a:srcRect t="13551"/>
          <a:stretch>
            <a:fillRect/>
          </a:stretch>
        </p:blipFill>
        <p:spPr>
          <a:xfrm>
            <a:off x="-635" y="9525"/>
            <a:ext cx="705485" cy="513080"/>
          </a:xfrm>
          <a:prstGeom prst="rect">
            <a:avLst/>
          </a:prstGeom>
        </p:spPr>
      </p:pic>
      <p:sp>
        <p:nvSpPr>
          <p:cNvPr id="13" name="任意多边形 12"/>
          <p:cNvSpPr/>
          <p:nvPr/>
        </p:nvSpPr>
        <p:spPr>
          <a:xfrm>
            <a:off x="2576830" y="469900"/>
            <a:ext cx="9615170" cy="285750"/>
          </a:xfrm>
          <a:custGeom>
            <a:avLst/>
            <a:gdLst>
              <a:gd name="connsiteX0" fmla="*/ 0 w 15142"/>
              <a:gd name="connsiteY0" fmla="*/ 450 h 450"/>
              <a:gd name="connsiteX1" fmla="*/ 3 w 15142"/>
              <a:gd name="connsiteY1" fmla="*/ 2 h 450"/>
              <a:gd name="connsiteX2" fmla="*/ 15142 w 15142"/>
              <a:gd name="connsiteY2" fmla="*/ 0 h 450"/>
              <a:gd name="connsiteX3" fmla="*/ 15142 w 15142"/>
              <a:gd name="connsiteY3" fmla="*/ 450 h 450"/>
              <a:gd name="connsiteX4" fmla="*/ 0 w 15142"/>
              <a:gd name="connsiteY4" fmla="*/ 450 h 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2" h="450">
                <a:moveTo>
                  <a:pt x="0" y="450"/>
                </a:moveTo>
                <a:lnTo>
                  <a:pt x="3" y="2"/>
                </a:lnTo>
                <a:lnTo>
                  <a:pt x="15142" y="0"/>
                </a:lnTo>
                <a:lnTo>
                  <a:pt x="15142" y="450"/>
                </a:lnTo>
                <a:lnTo>
                  <a:pt x="0" y="450"/>
                </a:lnTo>
                <a:close/>
              </a:path>
            </a:pathLst>
          </a:custGeom>
          <a:solidFill>
            <a:srgbClr val="2996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52" name="矩形 51"/>
          <p:cNvSpPr/>
          <p:nvPr/>
        </p:nvSpPr>
        <p:spPr>
          <a:xfrm>
            <a:off x="0" y="474980"/>
            <a:ext cx="2482215" cy="76200"/>
          </a:xfrm>
          <a:prstGeom prst="rect">
            <a:avLst/>
          </a:prstGeom>
          <a:solidFill>
            <a:srgbClr val="F8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3" name="矩形 52"/>
          <p:cNvSpPr/>
          <p:nvPr/>
        </p:nvSpPr>
        <p:spPr>
          <a:xfrm>
            <a:off x="0" y="657860"/>
            <a:ext cx="2482215" cy="76200"/>
          </a:xfrm>
          <a:prstGeom prst="rect">
            <a:avLst/>
          </a:prstGeom>
          <a:solidFill>
            <a:srgbClr val="F8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4" name="矩形 53"/>
          <p:cNvSpPr/>
          <p:nvPr/>
        </p:nvSpPr>
        <p:spPr>
          <a:xfrm>
            <a:off x="-635" y="6109335"/>
            <a:ext cx="12192635" cy="77470"/>
          </a:xfrm>
          <a:prstGeom prst="rect">
            <a:avLst/>
          </a:prstGeom>
          <a:solidFill>
            <a:srgbClr val="F8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5" name="矩形 54"/>
          <p:cNvSpPr/>
          <p:nvPr/>
        </p:nvSpPr>
        <p:spPr>
          <a:xfrm>
            <a:off x="0" y="6292850"/>
            <a:ext cx="12192000" cy="76835"/>
          </a:xfrm>
          <a:prstGeom prst="rect">
            <a:avLst/>
          </a:prstGeom>
          <a:solidFill>
            <a:srgbClr val="F8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6" name="图片 2" descr="微信图片_20240403210549"/>
          <p:cNvPicPr>
            <a:picLocks noChangeAspect="1"/>
          </p:cNvPicPr>
          <p:nvPr>
            <p:custDataLst>
              <p:tags r:id="rId3"/>
            </p:custDataLst>
          </p:nvPr>
        </p:nvPicPr>
        <p:blipFill>
          <a:blip r:embed="rId4"/>
          <a:stretch>
            <a:fillRect/>
          </a:stretch>
        </p:blipFill>
        <p:spPr>
          <a:xfrm>
            <a:off x="11641455" y="9525"/>
            <a:ext cx="550545" cy="460375"/>
          </a:xfrm>
          <a:prstGeom prst="rect">
            <a:avLst/>
          </a:prstGeom>
        </p:spPr>
      </p:pic>
      <p:sp>
        <p:nvSpPr>
          <p:cNvPr id="3" name="文本框 1"/>
          <p:cNvSpPr txBox="1"/>
          <p:nvPr>
            <p:custDataLst>
              <p:tags r:id="rId5"/>
            </p:custDataLst>
          </p:nvPr>
        </p:nvSpPr>
        <p:spPr>
          <a:xfrm>
            <a:off x="458470" y="342900"/>
            <a:ext cx="4530090" cy="521970"/>
          </a:xfrm>
          <a:prstGeom prst="rect">
            <a:avLst/>
          </a:prstGeom>
          <a:noFill/>
        </p:spPr>
        <p:txBody>
          <a:bodyPr wrap="square" rtlCol="0">
            <a:spAutoFit/>
          </a:bodyPr>
          <a:p>
            <a:pPr algn="l"/>
            <a:r>
              <a:rPr lang="en-US" sz="2800" b="1" dirty="0">
                <a:latin typeface="Times New Roman" panose="02020503050405090304" pitchFamily="18" charset="0"/>
                <a:cs typeface="Times New Roman" panose="02020503050405090304" pitchFamily="18" charset="0"/>
                <a:sym typeface="+mn-ea"/>
              </a:rPr>
              <a:t>Background</a:t>
            </a:r>
            <a:endParaRPr lang="en-US" sz="2800" b="1" dirty="0">
              <a:latin typeface="Times New Roman" panose="02020503050405090304" pitchFamily="18" charset="0"/>
              <a:cs typeface="Times New Roman" panose="02020503050405090304" pitchFamily="18" charset="0"/>
              <a:sym typeface="+mn-ea"/>
            </a:endParaRPr>
          </a:p>
        </p:txBody>
      </p:sp>
      <p:sp>
        <p:nvSpPr>
          <p:cNvPr id="4" name="文本框 2"/>
          <p:cNvSpPr txBox="1"/>
          <p:nvPr>
            <p:custDataLst>
              <p:tags r:id="rId6"/>
            </p:custDataLst>
          </p:nvPr>
        </p:nvSpPr>
        <p:spPr>
          <a:xfrm>
            <a:off x="835025" y="869315"/>
            <a:ext cx="10427970" cy="2050415"/>
          </a:xfrm>
          <a:prstGeom prst="rect">
            <a:avLst/>
          </a:prstGeom>
          <a:noFill/>
        </p:spPr>
        <p:txBody>
          <a:bodyPr wrap="square" rtlCol="0" anchor="t">
            <a:noAutofit/>
          </a:bodyPr>
          <a:p>
            <a:pPr marL="342900" indent="-342900" algn="just" fontAlgn="auto">
              <a:lnSpc>
                <a:spcPct val="130000"/>
              </a:lnSpc>
              <a:buFont typeface="Wingdings" panose="05000000000000000000" charset="0"/>
              <a:buChar char="Ø"/>
            </a:pPr>
            <a:r>
              <a:rPr lang="en-US" altLang="zh-CN" sz="2400">
                <a:latin typeface="Times New Roman" panose="02020503050405090304" pitchFamily="18" charset="0"/>
                <a:cs typeface="Times New Roman" panose="02020503050405090304" pitchFamily="18" charset="0"/>
              </a:rPr>
              <a:t>Existing IAA methods, which primarily rely on human_x0002_labeled rating scores.</a:t>
            </a:r>
            <a:endParaRPr lang="en-US" altLang="zh-CN" sz="2400">
              <a:latin typeface="Times New Roman" panose="02020503050405090304" pitchFamily="18" charset="0"/>
              <a:cs typeface="Times New Roman" panose="02020503050405090304" pitchFamily="18" charset="0"/>
            </a:endParaRPr>
          </a:p>
          <a:p>
            <a:pPr marL="342900" indent="-342900" algn="just" fontAlgn="auto">
              <a:lnSpc>
                <a:spcPct val="130000"/>
              </a:lnSpc>
              <a:buFont typeface="Wingdings" panose="05000000000000000000" charset="0"/>
              <a:buChar char="Ø"/>
            </a:pPr>
            <a:r>
              <a:rPr lang="en-US" altLang="zh-CN" sz="2400">
                <a:latin typeface="Times New Roman" panose="02020503050405090304" pitchFamily="18" charset="0"/>
                <a:cs typeface="Times New Roman" panose="02020503050405090304" pitchFamily="18" charset="0"/>
              </a:rPr>
              <a:t>Corressponding Limitations:</a:t>
            </a:r>
            <a:endParaRPr lang="en-US" altLang="zh-CN" sz="2400">
              <a:latin typeface="Times New Roman" panose="02020503050405090304" pitchFamily="18" charset="0"/>
              <a:cs typeface="Times New Roman" panose="02020503050405090304" pitchFamily="18" charset="0"/>
            </a:endParaRPr>
          </a:p>
          <a:p>
            <a:pPr marL="800100" lvl="1" indent="-342900" algn="just" fontAlgn="auto">
              <a:lnSpc>
                <a:spcPct val="130000"/>
              </a:lnSpc>
              <a:buFont typeface="Wingdings" panose="05000000000000000000" charset="0"/>
              <a:buChar char=""/>
            </a:pPr>
            <a:r>
              <a:rPr lang="en-US" altLang="zh-CN" sz="2400">
                <a:latin typeface="Times New Roman" panose="02020503050405090304" pitchFamily="18" charset="0"/>
                <a:cs typeface="Times New Roman" panose="02020503050405090304" pitchFamily="18" charset="0"/>
              </a:rPr>
              <a:t>Lack generalization ability (depended on the fit of specific data)</a:t>
            </a:r>
            <a:endParaRPr lang="en-US" altLang="zh-CN" sz="2400">
              <a:latin typeface="Times New Roman" panose="02020503050405090304" pitchFamily="18" charset="0"/>
              <a:cs typeface="Times New Roman" panose="02020503050405090304" pitchFamily="18" charset="0"/>
            </a:endParaRPr>
          </a:p>
          <a:p>
            <a:pPr marL="800100" lvl="1" indent="-342900" algn="just" fontAlgn="auto">
              <a:lnSpc>
                <a:spcPct val="130000"/>
              </a:lnSpc>
              <a:buFont typeface="Wingdings" panose="05000000000000000000" charset="0"/>
              <a:buChar char=""/>
            </a:pPr>
            <a:r>
              <a:rPr lang="en-US" altLang="zh-CN" sz="2400">
                <a:latin typeface="Times New Roman" panose="02020503050405090304" pitchFamily="18" charset="0"/>
                <a:cs typeface="Times New Roman" panose="02020503050405090304" pitchFamily="18" charset="0"/>
              </a:rPr>
              <a:t>Annotated data insufficient</a:t>
            </a:r>
            <a:endParaRPr lang="en-US" altLang="zh-CN" sz="2400">
              <a:latin typeface="Times New Roman" panose="02020503050405090304" pitchFamily="18" charset="0"/>
              <a:cs typeface="Times New Roman" panose="02020503050405090304" pitchFamily="18" charset="0"/>
            </a:endParaRPr>
          </a:p>
          <a:p>
            <a:pPr indent="0" algn="just" fontAlgn="auto">
              <a:lnSpc>
                <a:spcPct val="130000"/>
              </a:lnSpc>
              <a:buFont typeface="Wingdings" panose="05000000000000000000" charset="0"/>
              <a:buNone/>
            </a:pPr>
            <a:endParaRPr lang="en-US" altLang="zh-CN" sz="2400">
              <a:latin typeface="Times New Roman" panose="02020503050405090304" pitchFamily="18" charset="0"/>
              <a:cs typeface="Times New Roman" panose="02020503050405090304" pitchFamily="18" charset="0"/>
            </a:endParaRPr>
          </a:p>
        </p:txBody>
      </p:sp>
      <p:sp>
        <p:nvSpPr>
          <p:cNvPr id="5" name="Text Box 4"/>
          <p:cNvSpPr txBox="1"/>
          <p:nvPr>
            <p:custDataLst>
              <p:tags r:id="rId7"/>
            </p:custDataLst>
          </p:nvPr>
        </p:nvSpPr>
        <p:spPr>
          <a:xfrm>
            <a:off x="248920" y="6324600"/>
            <a:ext cx="10513695" cy="368300"/>
          </a:xfrm>
          <a:prstGeom prst="rect">
            <a:avLst/>
          </a:prstGeom>
          <a:noFill/>
        </p:spPr>
        <p:txBody>
          <a:bodyPr wrap="square" rtlCol="0">
            <a:noAutofit/>
          </a:bodyPr>
          <a:p>
            <a:r>
              <a:rPr lang="en-US" altLang="zh-CN" sz="1200" i="1" dirty="0">
                <a:latin typeface="Times New Roman Italic" panose="02020503050405090304" charset="0"/>
                <a:cs typeface="Times New Roman Italic" panose="02020503050405090304" charset="0"/>
                <a:sym typeface="+mn-ea"/>
              </a:rPr>
              <a:t>[1] Nam et al., Zero-shot natural language video localization. ICCV 2021</a:t>
            </a:r>
            <a:endParaRPr lang="en-US" sz="1200">
              <a:latin typeface="Times New Roman Italic" panose="02020503050405090304" charset="0"/>
              <a:cs typeface="Times New Roman Italic" panose="02020503050405090304" charset="0"/>
            </a:endParaRPr>
          </a:p>
        </p:txBody>
      </p:sp>
      <p:sp>
        <p:nvSpPr>
          <p:cNvPr id="2" name="Text Box 1"/>
          <p:cNvSpPr txBox="1"/>
          <p:nvPr/>
        </p:nvSpPr>
        <p:spPr>
          <a:xfrm>
            <a:off x="4660900" y="3256915"/>
            <a:ext cx="2164715" cy="460375"/>
          </a:xfrm>
          <a:prstGeom prst="rect">
            <a:avLst/>
          </a:prstGeom>
          <a:solidFill>
            <a:srgbClr val="2996D9"/>
          </a:solidFill>
        </p:spPr>
        <p:txBody>
          <a:bodyPr wrap="square" rtlCol="0">
            <a:spAutoFit/>
          </a:bodyPr>
          <a:p>
            <a:r>
              <a:rPr lang="en-US" altLang="zh-CN" sz="2400">
                <a:solidFill>
                  <a:schemeClr val="bg2"/>
                </a:solidFill>
                <a:latin typeface="Times New Roman" panose="02020503050405090304" pitchFamily="18" charset="0"/>
                <a:cs typeface="Times New Roman" panose="02020503050405090304" pitchFamily="18" charset="0"/>
              </a:rPr>
              <a:t>Zero-Shot IAA </a:t>
            </a:r>
            <a:endParaRPr lang="en-US" altLang="zh-CN" sz="2400">
              <a:solidFill>
                <a:schemeClr val="bg2"/>
              </a:solidFill>
              <a:latin typeface="Times New Roman" panose="02020503050405090304" pitchFamily="18" charset="0"/>
              <a:cs typeface="Times New Roman" panose="02020503050405090304" pitchFamily="18" charset="0"/>
            </a:endParaRPr>
          </a:p>
        </p:txBody>
      </p:sp>
      <p:sp>
        <p:nvSpPr>
          <p:cNvPr id="7" name="Text Box 6"/>
          <p:cNvSpPr txBox="1"/>
          <p:nvPr/>
        </p:nvSpPr>
        <p:spPr>
          <a:xfrm>
            <a:off x="6962140" y="3290570"/>
            <a:ext cx="4943475" cy="368300"/>
          </a:xfrm>
          <a:prstGeom prst="rect">
            <a:avLst/>
          </a:prstGeom>
          <a:noFill/>
        </p:spPr>
        <p:txBody>
          <a:bodyPr wrap="square" rtlCol="0">
            <a:spAutoFit/>
          </a:bodyPr>
          <a:p>
            <a:r>
              <a:rPr lang="en-US"/>
              <a:t>No ground-truth score is needed for training</a:t>
            </a:r>
            <a:endParaRPr lang="en-US"/>
          </a:p>
        </p:txBody>
      </p:sp>
      <p:sp>
        <p:nvSpPr>
          <p:cNvPr id="11" name="箭头: 右 440"/>
          <p:cNvSpPr/>
          <p:nvPr>
            <p:custDataLst>
              <p:tags r:id="rId8"/>
            </p:custDataLst>
          </p:nvPr>
        </p:nvSpPr>
        <p:spPr>
          <a:xfrm rot="5400000">
            <a:off x="5325745" y="2593340"/>
            <a:ext cx="643890" cy="550545"/>
          </a:xfrm>
          <a:prstGeom prst="rightArrow">
            <a:avLst>
              <a:gd name="adj1" fmla="val 50000"/>
              <a:gd name="adj2" fmla="val 3787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文本框 13"/>
          <p:cNvSpPr txBox="1"/>
          <p:nvPr>
            <p:custDataLst>
              <p:tags r:id="rId9"/>
            </p:custDataLst>
          </p:nvPr>
        </p:nvSpPr>
        <p:spPr>
          <a:xfrm>
            <a:off x="3355080" y="3932426"/>
            <a:ext cx="2425792" cy="707886"/>
          </a:xfrm>
          <a:prstGeom prst="rect">
            <a:avLst/>
          </a:prstGeom>
          <a:noFill/>
        </p:spPr>
        <p:txBody>
          <a:bodyPr wrap="none" rtlCol="0">
            <a:spAutoFit/>
          </a:bodyPr>
          <a:p>
            <a:r>
              <a:rPr lang="en-US" altLang="zh-CN" sz="2000" b="1" i="1" dirty="0">
                <a:latin typeface="Times New Roman" panose="02020503050405090304" pitchFamily="18" charset="0"/>
                <a:cs typeface="Times New Roman" panose="02020503050405090304" pitchFamily="18" charset="0"/>
              </a:rPr>
              <a:t>Ground-Truth Score</a:t>
            </a:r>
            <a:r>
              <a:rPr lang="en-US" altLang="zh-CN" sz="2000" dirty="0">
                <a:latin typeface="Times New Roman" panose="02020503050405090304" pitchFamily="18" charset="0"/>
                <a:cs typeface="Times New Roman" panose="02020503050405090304" pitchFamily="18" charset="0"/>
              </a:rPr>
              <a:t> </a:t>
            </a:r>
            <a:endParaRPr lang="en-US" altLang="zh-CN" sz="2000" dirty="0">
              <a:latin typeface="Times New Roman" panose="02020503050405090304" pitchFamily="18" charset="0"/>
              <a:cs typeface="Times New Roman" panose="02020503050405090304" pitchFamily="18" charset="0"/>
            </a:endParaRPr>
          </a:p>
          <a:p>
            <a:r>
              <a:rPr lang="en-US" altLang="zh-CN" sz="2000" dirty="0">
                <a:latin typeface="Times New Roman" panose="02020503050405090304" pitchFamily="18" charset="0"/>
                <a:cs typeface="Times New Roman" panose="02020503050405090304" pitchFamily="18" charset="0"/>
              </a:rPr>
              <a:t>6.93</a:t>
            </a:r>
            <a:endParaRPr lang="zh-CN" altLang="en-US" sz="2000" dirty="0">
              <a:latin typeface="Times New Roman" panose="02020503050405090304" pitchFamily="18" charset="0"/>
              <a:cs typeface="Times New Roman" panose="02020503050405090304" pitchFamily="18" charset="0"/>
            </a:endParaRPr>
          </a:p>
        </p:txBody>
      </p:sp>
      <p:sp>
        <p:nvSpPr>
          <p:cNvPr id="26" name="矩形 17"/>
          <p:cNvSpPr/>
          <p:nvPr>
            <p:custDataLst>
              <p:tags r:id="rId10"/>
            </p:custDataLst>
          </p:nvPr>
        </p:nvSpPr>
        <p:spPr>
          <a:xfrm>
            <a:off x="3664823" y="5925462"/>
            <a:ext cx="1337226" cy="400110"/>
          </a:xfrm>
          <a:prstGeom prst="rect">
            <a:avLst/>
          </a:prstGeom>
        </p:spPr>
        <p:txBody>
          <a:bodyPr wrap="none">
            <a:spAutoFit/>
          </a:bodyPr>
          <a:p>
            <a:r>
              <a:rPr lang="en-US" altLang="zh-CN" sz="2000" b="1" i="1" dirty="0">
                <a:latin typeface="Times New Roman" panose="02020503050405090304" pitchFamily="18" charset="0"/>
                <a:cs typeface="Times New Roman" panose="02020503050405090304" pitchFamily="18" charset="0"/>
              </a:rPr>
              <a:t>Supervised</a:t>
            </a:r>
            <a:endParaRPr lang="zh-CN" altLang="en-US" sz="2000" i="1" dirty="0"/>
          </a:p>
        </p:txBody>
      </p:sp>
      <p:sp>
        <p:nvSpPr>
          <p:cNvPr id="27" name="矩形 18"/>
          <p:cNvSpPr/>
          <p:nvPr>
            <p:custDataLst>
              <p:tags r:id="rId11"/>
            </p:custDataLst>
          </p:nvPr>
        </p:nvSpPr>
        <p:spPr>
          <a:xfrm>
            <a:off x="3298128" y="4711831"/>
            <a:ext cx="62608" cy="1200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8" name="矩形 19"/>
          <p:cNvSpPr/>
          <p:nvPr>
            <p:custDataLst>
              <p:tags r:id="rId12"/>
            </p:custDataLst>
          </p:nvPr>
        </p:nvSpPr>
        <p:spPr>
          <a:xfrm>
            <a:off x="3298128" y="3995422"/>
            <a:ext cx="62608" cy="71641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9" name="图片 23"/>
          <p:cNvPicPr>
            <a:picLocks noChangeAspect="1"/>
          </p:cNvPicPr>
          <p:nvPr>
            <p:custDataLst>
              <p:tags r:id="rId13"/>
            </p:custDataLst>
          </p:nvPr>
        </p:nvPicPr>
        <p:blipFill rotWithShape="1">
          <a:blip r:embed="rId14"/>
          <a:srcRect b="7445"/>
          <a:stretch>
            <a:fillRect/>
          </a:stretch>
        </p:blipFill>
        <p:spPr>
          <a:xfrm>
            <a:off x="3459817" y="4711831"/>
            <a:ext cx="1846878" cy="1197899"/>
          </a:xfrm>
          <a:prstGeom prst="rect">
            <a:avLst/>
          </a:prstGeom>
        </p:spPr>
      </p:pic>
      <p:sp>
        <p:nvSpPr>
          <p:cNvPr id="30" name="文本框 24"/>
          <p:cNvSpPr txBox="1"/>
          <p:nvPr>
            <p:custDataLst>
              <p:tags r:id="rId15"/>
            </p:custDataLst>
          </p:nvPr>
        </p:nvSpPr>
        <p:spPr>
          <a:xfrm>
            <a:off x="6158605" y="3932426"/>
            <a:ext cx="1784463" cy="400110"/>
          </a:xfrm>
          <a:prstGeom prst="rect">
            <a:avLst/>
          </a:prstGeom>
          <a:noFill/>
        </p:spPr>
        <p:txBody>
          <a:bodyPr wrap="none" rtlCol="0">
            <a:spAutoFit/>
          </a:bodyPr>
          <a:p>
            <a:r>
              <a:rPr lang="en-US" altLang="zh-CN" sz="2000" b="1" i="1" dirty="0">
                <a:latin typeface="Times New Roman" panose="02020503050405090304" pitchFamily="18" charset="0"/>
                <a:cs typeface="Times New Roman" panose="02020503050405090304" pitchFamily="18" charset="0"/>
              </a:rPr>
              <a:t>anchor images</a:t>
            </a:r>
            <a:endParaRPr lang="zh-CN" altLang="en-US" sz="2000" dirty="0">
              <a:latin typeface="Times New Roman" panose="02020503050405090304" pitchFamily="18" charset="0"/>
              <a:cs typeface="Times New Roman" panose="02020503050405090304" pitchFamily="18" charset="0"/>
            </a:endParaRPr>
          </a:p>
        </p:txBody>
      </p:sp>
      <p:sp>
        <p:nvSpPr>
          <p:cNvPr id="31" name="矩形 25"/>
          <p:cNvSpPr/>
          <p:nvPr>
            <p:custDataLst>
              <p:tags r:id="rId16"/>
            </p:custDataLst>
          </p:nvPr>
        </p:nvSpPr>
        <p:spPr>
          <a:xfrm>
            <a:off x="6101653" y="4711831"/>
            <a:ext cx="62608" cy="1200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2" name="图片 27"/>
          <p:cNvPicPr>
            <a:picLocks noChangeAspect="1"/>
          </p:cNvPicPr>
          <p:nvPr>
            <p:custDataLst>
              <p:tags r:id="rId17"/>
            </p:custDataLst>
          </p:nvPr>
        </p:nvPicPr>
        <p:blipFill rotWithShape="1">
          <a:blip r:embed="rId14"/>
          <a:srcRect b="7445"/>
          <a:stretch>
            <a:fillRect/>
          </a:stretch>
        </p:blipFill>
        <p:spPr>
          <a:xfrm>
            <a:off x="6263342" y="4711831"/>
            <a:ext cx="1846878" cy="1197899"/>
          </a:xfrm>
          <a:prstGeom prst="rect">
            <a:avLst/>
          </a:prstGeom>
        </p:spPr>
      </p:pic>
      <p:sp>
        <p:nvSpPr>
          <p:cNvPr id="33" name="文本框 28"/>
          <p:cNvSpPr txBox="1"/>
          <p:nvPr>
            <p:custDataLst>
              <p:tags r:id="rId18"/>
            </p:custDataLst>
          </p:nvPr>
        </p:nvSpPr>
        <p:spPr>
          <a:xfrm>
            <a:off x="6158604" y="4242388"/>
            <a:ext cx="1358064" cy="400110"/>
          </a:xfrm>
          <a:prstGeom prst="rect">
            <a:avLst/>
          </a:prstGeom>
          <a:noFill/>
        </p:spPr>
        <p:txBody>
          <a:bodyPr wrap="none" rtlCol="0">
            <a:spAutoFit/>
          </a:bodyPr>
          <a:p>
            <a:r>
              <a:rPr lang="en-US" altLang="zh-CN" sz="2000" b="1" i="1" dirty="0">
                <a:latin typeface="Times New Roman" panose="02020503050405090304" pitchFamily="18" charset="0"/>
                <a:cs typeface="Times New Roman" panose="02020503050405090304" pitchFamily="18" charset="0"/>
              </a:rPr>
              <a:t>&amp; sentence</a:t>
            </a:r>
            <a:endParaRPr lang="zh-CN" altLang="en-US" sz="2000" dirty="0">
              <a:latin typeface="Times New Roman" panose="02020503050405090304" pitchFamily="18" charset="0"/>
              <a:cs typeface="Times New Roman" panose="02020503050405090304" pitchFamily="18" charset="0"/>
            </a:endParaRPr>
          </a:p>
        </p:txBody>
      </p:sp>
      <p:sp>
        <p:nvSpPr>
          <p:cNvPr id="34" name="矩形 29"/>
          <p:cNvSpPr/>
          <p:nvPr>
            <p:custDataLst>
              <p:tags r:id="rId19"/>
            </p:custDataLst>
          </p:nvPr>
        </p:nvSpPr>
        <p:spPr>
          <a:xfrm>
            <a:off x="6482362" y="5925462"/>
            <a:ext cx="1252266" cy="400110"/>
          </a:xfrm>
          <a:prstGeom prst="rect">
            <a:avLst/>
          </a:prstGeom>
        </p:spPr>
        <p:txBody>
          <a:bodyPr wrap="none">
            <a:spAutoFit/>
          </a:bodyPr>
          <a:p>
            <a:r>
              <a:rPr lang="en-US" altLang="zh-CN" sz="2000" b="1" i="1" dirty="0">
                <a:latin typeface="Times New Roman" panose="02020503050405090304" pitchFamily="18" charset="0"/>
                <a:cs typeface="Times New Roman" panose="02020503050405090304" pitchFamily="18" charset="0"/>
              </a:rPr>
              <a:t>Zero-Shot</a:t>
            </a:r>
            <a:endParaRPr lang="zh-CN" altLang="en-US" sz="2000" i="1" dirty="0"/>
          </a:p>
        </p:txBody>
      </p:sp>
      <p:sp>
        <p:nvSpPr>
          <p:cNvPr id="37" name="矩形 26"/>
          <p:cNvSpPr/>
          <p:nvPr>
            <p:custDataLst>
              <p:tags r:id="rId20"/>
            </p:custDataLst>
          </p:nvPr>
        </p:nvSpPr>
        <p:spPr>
          <a:xfrm>
            <a:off x="6095938" y="4012567"/>
            <a:ext cx="62608" cy="71641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21"/>
    </p:custDataLst>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p:cNvPicPr>
            <a:picLocks noChangeAspect="1"/>
          </p:cNvPicPr>
          <p:nvPr>
            <p:custDataLst>
              <p:tags r:id="rId1"/>
            </p:custDataLst>
          </p:nvPr>
        </p:nvPicPr>
        <p:blipFill>
          <a:blip r:embed="rId2"/>
          <a:srcRect t="13551"/>
          <a:stretch>
            <a:fillRect/>
          </a:stretch>
        </p:blipFill>
        <p:spPr>
          <a:xfrm>
            <a:off x="-635" y="9525"/>
            <a:ext cx="705485" cy="513080"/>
          </a:xfrm>
          <a:prstGeom prst="rect">
            <a:avLst/>
          </a:prstGeom>
        </p:spPr>
      </p:pic>
      <p:sp>
        <p:nvSpPr>
          <p:cNvPr id="13" name="任意多边形 12"/>
          <p:cNvSpPr/>
          <p:nvPr/>
        </p:nvSpPr>
        <p:spPr>
          <a:xfrm>
            <a:off x="2576830" y="469900"/>
            <a:ext cx="9615170" cy="285750"/>
          </a:xfrm>
          <a:custGeom>
            <a:avLst/>
            <a:gdLst>
              <a:gd name="connsiteX0" fmla="*/ 0 w 15142"/>
              <a:gd name="connsiteY0" fmla="*/ 450 h 450"/>
              <a:gd name="connsiteX1" fmla="*/ 3 w 15142"/>
              <a:gd name="connsiteY1" fmla="*/ 2 h 450"/>
              <a:gd name="connsiteX2" fmla="*/ 15142 w 15142"/>
              <a:gd name="connsiteY2" fmla="*/ 0 h 450"/>
              <a:gd name="connsiteX3" fmla="*/ 15142 w 15142"/>
              <a:gd name="connsiteY3" fmla="*/ 450 h 450"/>
              <a:gd name="connsiteX4" fmla="*/ 0 w 15142"/>
              <a:gd name="connsiteY4" fmla="*/ 450 h 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2" h="450">
                <a:moveTo>
                  <a:pt x="0" y="450"/>
                </a:moveTo>
                <a:lnTo>
                  <a:pt x="3" y="2"/>
                </a:lnTo>
                <a:lnTo>
                  <a:pt x="15142" y="0"/>
                </a:lnTo>
                <a:lnTo>
                  <a:pt x="15142" y="450"/>
                </a:lnTo>
                <a:lnTo>
                  <a:pt x="0" y="450"/>
                </a:lnTo>
                <a:close/>
              </a:path>
            </a:pathLst>
          </a:custGeom>
          <a:solidFill>
            <a:srgbClr val="2996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52" name="矩形 51"/>
          <p:cNvSpPr/>
          <p:nvPr/>
        </p:nvSpPr>
        <p:spPr>
          <a:xfrm>
            <a:off x="0" y="474980"/>
            <a:ext cx="2482215" cy="76200"/>
          </a:xfrm>
          <a:prstGeom prst="rect">
            <a:avLst/>
          </a:prstGeom>
          <a:solidFill>
            <a:srgbClr val="F8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3" name="矩形 52"/>
          <p:cNvSpPr/>
          <p:nvPr/>
        </p:nvSpPr>
        <p:spPr>
          <a:xfrm>
            <a:off x="0" y="657860"/>
            <a:ext cx="2482215" cy="76200"/>
          </a:xfrm>
          <a:prstGeom prst="rect">
            <a:avLst/>
          </a:prstGeom>
          <a:solidFill>
            <a:srgbClr val="F8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4" name="矩形 53"/>
          <p:cNvSpPr/>
          <p:nvPr/>
        </p:nvSpPr>
        <p:spPr>
          <a:xfrm>
            <a:off x="-635" y="6109335"/>
            <a:ext cx="12192635" cy="77470"/>
          </a:xfrm>
          <a:prstGeom prst="rect">
            <a:avLst/>
          </a:prstGeom>
          <a:solidFill>
            <a:srgbClr val="F8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5" name="矩形 54"/>
          <p:cNvSpPr/>
          <p:nvPr/>
        </p:nvSpPr>
        <p:spPr>
          <a:xfrm>
            <a:off x="0" y="6292850"/>
            <a:ext cx="12192000" cy="76835"/>
          </a:xfrm>
          <a:prstGeom prst="rect">
            <a:avLst/>
          </a:prstGeom>
          <a:solidFill>
            <a:srgbClr val="F8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6" name="图片 2" descr="微信图片_20240403210549"/>
          <p:cNvPicPr>
            <a:picLocks noChangeAspect="1"/>
          </p:cNvPicPr>
          <p:nvPr>
            <p:custDataLst>
              <p:tags r:id="rId3"/>
            </p:custDataLst>
          </p:nvPr>
        </p:nvPicPr>
        <p:blipFill>
          <a:blip r:embed="rId4"/>
          <a:stretch>
            <a:fillRect/>
          </a:stretch>
        </p:blipFill>
        <p:spPr>
          <a:xfrm>
            <a:off x="11641455" y="9525"/>
            <a:ext cx="550545" cy="460375"/>
          </a:xfrm>
          <a:prstGeom prst="rect">
            <a:avLst/>
          </a:prstGeom>
        </p:spPr>
      </p:pic>
      <p:sp>
        <p:nvSpPr>
          <p:cNvPr id="3" name="文本框 1"/>
          <p:cNvSpPr txBox="1"/>
          <p:nvPr>
            <p:custDataLst>
              <p:tags r:id="rId5"/>
            </p:custDataLst>
          </p:nvPr>
        </p:nvSpPr>
        <p:spPr>
          <a:xfrm>
            <a:off x="458470" y="342900"/>
            <a:ext cx="4530090" cy="521970"/>
          </a:xfrm>
          <a:prstGeom prst="rect">
            <a:avLst/>
          </a:prstGeom>
          <a:noFill/>
        </p:spPr>
        <p:txBody>
          <a:bodyPr wrap="square" rtlCol="0">
            <a:spAutoFit/>
          </a:bodyPr>
          <a:p>
            <a:pPr algn="l"/>
            <a:r>
              <a:rPr lang="en-US" sz="2800" b="1" dirty="0">
                <a:latin typeface="Times New Roman" panose="02020503050405090304" pitchFamily="18" charset="0"/>
                <a:cs typeface="Times New Roman" panose="02020503050405090304" pitchFamily="18" charset="0"/>
                <a:sym typeface="+mn-ea"/>
              </a:rPr>
              <a:t>Motivation</a:t>
            </a:r>
            <a:endParaRPr lang="en-US" sz="2800" b="1" dirty="0">
              <a:latin typeface="Times New Roman" panose="02020503050405090304" pitchFamily="18" charset="0"/>
              <a:cs typeface="Times New Roman" panose="02020503050405090304" pitchFamily="18" charset="0"/>
              <a:sym typeface="+mn-ea"/>
            </a:endParaRPr>
          </a:p>
        </p:txBody>
      </p:sp>
      <p:sp>
        <p:nvSpPr>
          <p:cNvPr id="5" name="Text Box 4"/>
          <p:cNvSpPr txBox="1"/>
          <p:nvPr>
            <p:custDataLst>
              <p:tags r:id="rId6"/>
            </p:custDataLst>
          </p:nvPr>
        </p:nvSpPr>
        <p:spPr>
          <a:xfrm>
            <a:off x="486410" y="6292850"/>
            <a:ext cx="10513695" cy="921385"/>
          </a:xfrm>
          <a:prstGeom prst="rect">
            <a:avLst/>
          </a:prstGeom>
          <a:noFill/>
        </p:spPr>
        <p:txBody>
          <a:bodyPr wrap="square" rtlCol="0">
            <a:noAutofit/>
          </a:bodyPr>
          <a:p>
            <a:r>
              <a:rPr lang="en-US" sz="1200" i="1">
                <a:latin typeface="Arial Italic" panose="020B0604020202090204" charset="0"/>
                <a:cs typeface="Arial Italic" panose="020B0604020202090204" charset="0"/>
              </a:rPr>
              <a:t>[11~16] can be found in our reference part.</a:t>
            </a:r>
            <a:endParaRPr lang="en-US" sz="1200" i="1">
              <a:latin typeface="Arial Italic" panose="020B0604020202090204" charset="0"/>
              <a:cs typeface="Arial Italic" panose="020B0604020202090204" charset="0"/>
            </a:endParaRPr>
          </a:p>
        </p:txBody>
      </p:sp>
      <p:sp>
        <p:nvSpPr>
          <p:cNvPr id="4" name="Text Box 3"/>
          <p:cNvSpPr txBox="1"/>
          <p:nvPr>
            <p:custDataLst>
              <p:tags r:id="rId7"/>
            </p:custDataLst>
          </p:nvPr>
        </p:nvSpPr>
        <p:spPr>
          <a:xfrm>
            <a:off x="486410" y="879475"/>
            <a:ext cx="2164715" cy="460375"/>
          </a:xfrm>
          <a:prstGeom prst="rect">
            <a:avLst/>
          </a:prstGeom>
          <a:solidFill>
            <a:srgbClr val="2996D9"/>
          </a:solidFill>
        </p:spPr>
        <p:txBody>
          <a:bodyPr wrap="square" rtlCol="0">
            <a:spAutoFit/>
          </a:bodyPr>
          <a:p>
            <a:r>
              <a:rPr lang="en-US" altLang="zh-CN" sz="2400">
                <a:solidFill>
                  <a:schemeClr val="bg2"/>
                </a:solidFill>
                <a:latin typeface="Times New Roman" panose="02020503050405090304" pitchFamily="18" charset="0"/>
                <a:cs typeface="Times New Roman" panose="02020503050405090304" pitchFamily="18" charset="0"/>
              </a:rPr>
              <a:t>Zero-Shot IAA </a:t>
            </a:r>
            <a:endParaRPr lang="en-US" altLang="zh-CN" sz="2400">
              <a:solidFill>
                <a:schemeClr val="bg2"/>
              </a:solidFill>
              <a:latin typeface="Times New Roman" panose="02020503050405090304" pitchFamily="18" charset="0"/>
              <a:cs typeface="Times New Roman" panose="02020503050405090304" pitchFamily="18" charset="0"/>
            </a:endParaRPr>
          </a:p>
        </p:txBody>
      </p:sp>
      <p:sp>
        <p:nvSpPr>
          <p:cNvPr id="7" name="文本框 2"/>
          <p:cNvSpPr txBox="1"/>
          <p:nvPr>
            <p:custDataLst>
              <p:tags r:id="rId8"/>
            </p:custDataLst>
          </p:nvPr>
        </p:nvSpPr>
        <p:spPr>
          <a:xfrm>
            <a:off x="487045" y="1624965"/>
            <a:ext cx="11012805" cy="4469130"/>
          </a:xfrm>
          <a:prstGeom prst="rect">
            <a:avLst/>
          </a:prstGeom>
          <a:noFill/>
        </p:spPr>
        <p:txBody>
          <a:bodyPr wrap="square" rtlCol="0" anchor="t">
            <a:noAutofit/>
          </a:bodyPr>
          <a:p>
            <a:pPr marL="342900" indent="-342900" algn="just" fontAlgn="auto">
              <a:lnSpc>
                <a:spcPct val="130000"/>
              </a:lnSpc>
              <a:buFont typeface="Wingdings" panose="05000000000000000000" charset="0"/>
              <a:buChar char="Ø"/>
            </a:pPr>
            <a:r>
              <a:rPr lang="en-US" altLang="zh-CN" sz="2400" b="1">
                <a:latin typeface="Times New Roman Bold" panose="02020503050405090304" charset="0"/>
                <a:cs typeface="Times New Roman Bold" panose="02020503050405090304" charset="0"/>
                <a:sym typeface="+mn-ea"/>
              </a:rPr>
              <a:t>Knowledge is crucial in a zero-shot setting</a:t>
            </a:r>
            <a:endParaRPr lang="en-US" altLang="zh-CN" sz="2400" b="1">
              <a:latin typeface="Times New Roman Bold" panose="02020503050405090304" charset="0"/>
              <a:cs typeface="Times New Roman Bold" panose="02020503050405090304" charset="0"/>
              <a:sym typeface="+mn-ea"/>
            </a:endParaRPr>
          </a:p>
          <a:p>
            <a:pPr indent="457200" algn="just" fontAlgn="auto">
              <a:lnSpc>
                <a:spcPct val="130000"/>
              </a:lnSpc>
              <a:buFont typeface="Wingdings" panose="05000000000000000000" charset="0"/>
              <a:buNone/>
            </a:pPr>
            <a:r>
              <a:rPr lang="en-US" altLang="zh-CN" sz="2000">
                <a:latin typeface="Times New Roman" panose="02020503050405090304" pitchFamily="18" charset="0"/>
                <a:cs typeface="Times New Roman" panose="02020503050405090304" pitchFamily="18" charset="0"/>
                <a:sym typeface="+mn-ea"/>
              </a:rPr>
              <a:t>Semantic information is always used as knowledge, such as aesthetic attributes [11].Some methods designed a multi-task framework by introducing a related task, such as emotion prediction [12]. Others designed network structures for a specific attribute [13]. Except for aesthetic attributes, some methods formulate external knowledge (e.g., object information [14] and image critiques [15]) and internal knowledge (e.g., selfsupervision [16]).</a:t>
            </a:r>
            <a:endParaRPr lang="en-US" altLang="zh-CN" sz="2000">
              <a:latin typeface="Times New Roman" panose="02020503050405090304" pitchFamily="18" charset="0"/>
              <a:cs typeface="Times New Roman" panose="02020503050405090304" pitchFamily="18" charset="0"/>
              <a:sym typeface="+mn-ea"/>
            </a:endParaRPr>
          </a:p>
          <a:p>
            <a:pPr marL="342900" indent="-342900" algn="just" fontAlgn="auto">
              <a:lnSpc>
                <a:spcPct val="130000"/>
              </a:lnSpc>
              <a:buClrTx/>
              <a:buSzTx/>
              <a:buFont typeface="Wingdings" panose="05000000000000000000" charset="0"/>
              <a:buChar char="Ø"/>
            </a:pPr>
            <a:r>
              <a:rPr lang="en-US" altLang="zh-CN" sz="2400" b="1">
                <a:latin typeface="Times New Roman Bold" panose="02020503050405090304" charset="0"/>
                <a:cs typeface="Times New Roman Bold" panose="02020503050405090304" charset="0"/>
              </a:rPr>
              <a:t>Attention shifted towards the finergrained aspects</a:t>
            </a:r>
            <a:endParaRPr lang="en-US" altLang="zh-CN" sz="2400" b="1">
              <a:latin typeface="Times New Roman Bold" panose="02020503050405090304" charset="0"/>
              <a:cs typeface="Times New Roman Bold" panose="02020503050405090304" charset="0"/>
            </a:endParaRPr>
          </a:p>
          <a:p>
            <a:pPr indent="457200" algn="just" fontAlgn="auto">
              <a:lnSpc>
                <a:spcPct val="130000"/>
              </a:lnSpc>
              <a:buFont typeface="Wingdings" panose="05000000000000000000" charset="0"/>
              <a:buNone/>
            </a:pPr>
            <a:r>
              <a:rPr lang="en-US" altLang="zh-CN" sz="2000">
                <a:latin typeface="Times New Roman" panose="02020503050405090304" pitchFamily="18" charset="0"/>
                <a:cs typeface="Times New Roman" panose="02020503050405090304" pitchFamily="18" charset="0"/>
                <a:sym typeface="+mn-ea"/>
              </a:rPr>
              <a:t>Thus, assessing different aspects of an image’s aesthetics became increasingly valuable, desiring knowledge introduction. It can offer comprehensive information and enhance the generalization ability of models</a:t>
            </a:r>
            <a:endParaRPr lang="en-US" altLang="zh-CN" sz="2000">
              <a:latin typeface="Times New Roman" panose="02020503050405090304" pitchFamily="18" charset="0"/>
              <a:cs typeface="Times New Roman" panose="02020503050405090304" pitchFamily="18" charset="0"/>
            </a:endParaRPr>
          </a:p>
          <a:p>
            <a:pPr indent="0" algn="just" fontAlgn="auto">
              <a:lnSpc>
                <a:spcPct val="130000"/>
              </a:lnSpc>
              <a:buFont typeface="Wingdings" panose="05000000000000000000" charset="0"/>
              <a:buNone/>
            </a:pPr>
            <a:endParaRPr lang="zh-CN" altLang="en-US" sz="2000"/>
          </a:p>
          <a:p>
            <a:pPr indent="0" algn="just" fontAlgn="auto">
              <a:lnSpc>
                <a:spcPct val="130000"/>
              </a:lnSpc>
              <a:buFont typeface="Wingdings" panose="05000000000000000000" charset="0"/>
              <a:buNone/>
            </a:pPr>
            <a:endParaRPr lang="en-US" altLang="zh-CN" sz="2000">
              <a:latin typeface="Times New Roman" panose="02020503050405090304" pitchFamily="18" charset="0"/>
              <a:cs typeface="Times New Roman" panose="02020503050405090304" pitchFamily="18" charset="0"/>
            </a:endParaRPr>
          </a:p>
        </p:txBody>
      </p:sp>
    </p:spTree>
    <p:custDataLst>
      <p:tags r:id="rId9"/>
    </p:custDataLst>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p:cNvPicPr>
            <a:picLocks noChangeAspect="1"/>
          </p:cNvPicPr>
          <p:nvPr>
            <p:custDataLst>
              <p:tags r:id="rId1"/>
            </p:custDataLst>
          </p:nvPr>
        </p:nvPicPr>
        <p:blipFill>
          <a:blip r:embed="rId2"/>
          <a:srcRect t="13551"/>
          <a:stretch>
            <a:fillRect/>
          </a:stretch>
        </p:blipFill>
        <p:spPr>
          <a:xfrm>
            <a:off x="-635" y="9525"/>
            <a:ext cx="705485" cy="513080"/>
          </a:xfrm>
          <a:prstGeom prst="rect">
            <a:avLst/>
          </a:prstGeom>
        </p:spPr>
      </p:pic>
      <p:sp>
        <p:nvSpPr>
          <p:cNvPr id="13" name="任意多边形 12"/>
          <p:cNvSpPr/>
          <p:nvPr/>
        </p:nvSpPr>
        <p:spPr>
          <a:xfrm>
            <a:off x="2576830" y="469900"/>
            <a:ext cx="9615170" cy="285750"/>
          </a:xfrm>
          <a:custGeom>
            <a:avLst/>
            <a:gdLst>
              <a:gd name="connsiteX0" fmla="*/ 0 w 15142"/>
              <a:gd name="connsiteY0" fmla="*/ 450 h 450"/>
              <a:gd name="connsiteX1" fmla="*/ 3 w 15142"/>
              <a:gd name="connsiteY1" fmla="*/ 2 h 450"/>
              <a:gd name="connsiteX2" fmla="*/ 15142 w 15142"/>
              <a:gd name="connsiteY2" fmla="*/ 0 h 450"/>
              <a:gd name="connsiteX3" fmla="*/ 15142 w 15142"/>
              <a:gd name="connsiteY3" fmla="*/ 450 h 450"/>
              <a:gd name="connsiteX4" fmla="*/ 0 w 15142"/>
              <a:gd name="connsiteY4" fmla="*/ 450 h 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2" h="450">
                <a:moveTo>
                  <a:pt x="0" y="450"/>
                </a:moveTo>
                <a:lnTo>
                  <a:pt x="3" y="2"/>
                </a:lnTo>
                <a:lnTo>
                  <a:pt x="15142" y="0"/>
                </a:lnTo>
                <a:lnTo>
                  <a:pt x="15142" y="450"/>
                </a:lnTo>
                <a:lnTo>
                  <a:pt x="0" y="450"/>
                </a:lnTo>
                <a:close/>
              </a:path>
            </a:pathLst>
          </a:custGeom>
          <a:solidFill>
            <a:srgbClr val="2996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52" name="矩形 51"/>
          <p:cNvSpPr/>
          <p:nvPr/>
        </p:nvSpPr>
        <p:spPr>
          <a:xfrm>
            <a:off x="0" y="469900"/>
            <a:ext cx="2482215" cy="76200"/>
          </a:xfrm>
          <a:prstGeom prst="rect">
            <a:avLst/>
          </a:prstGeom>
          <a:solidFill>
            <a:srgbClr val="F8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3" name="矩形 52"/>
          <p:cNvSpPr/>
          <p:nvPr/>
        </p:nvSpPr>
        <p:spPr>
          <a:xfrm>
            <a:off x="0" y="679450"/>
            <a:ext cx="2482215" cy="76200"/>
          </a:xfrm>
          <a:prstGeom prst="rect">
            <a:avLst/>
          </a:prstGeom>
          <a:solidFill>
            <a:srgbClr val="F8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4" name="矩形 53"/>
          <p:cNvSpPr/>
          <p:nvPr/>
        </p:nvSpPr>
        <p:spPr>
          <a:xfrm>
            <a:off x="-635" y="6109335"/>
            <a:ext cx="12192635" cy="77470"/>
          </a:xfrm>
          <a:prstGeom prst="rect">
            <a:avLst/>
          </a:prstGeom>
          <a:solidFill>
            <a:srgbClr val="F8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5" name="矩形 54"/>
          <p:cNvSpPr/>
          <p:nvPr/>
        </p:nvSpPr>
        <p:spPr>
          <a:xfrm>
            <a:off x="0" y="6292850"/>
            <a:ext cx="12192000" cy="76835"/>
          </a:xfrm>
          <a:prstGeom prst="rect">
            <a:avLst/>
          </a:prstGeom>
          <a:solidFill>
            <a:srgbClr val="F8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75" name="组合 74"/>
          <p:cNvGrpSpPr/>
          <p:nvPr>
            <p:custDataLst>
              <p:tags r:id="rId3"/>
            </p:custDataLst>
          </p:nvPr>
        </p:nvGrpSpPr>
        <p:grpSpPr>
          <a:xfrm>
            <a:off x="3564331" y="1856739"/>
            <a:ext cx="4954905" cy="486922"/>
            <a:chOff x="4351131" y="4808435"/>
            <a:chExt cx="4954904" cy="486922"/>
          </a:xfrm>
          <a:solidFill>
            <a:srgbClr val="2996D9"/>
          </a:solidFill>
        </p:grpSpPr>
        <p:grpSp>
          <p:nvGrpSpPr>
            <p:cNvPr id="76" name="组合 75"/>
            <p:cNvGrpSpPr/>
            <p:nvPr/>
          </p:nvGrpSpPr>
          <p:grpSpPr>
            <a:xfrm>
              <a:off x="4351131" y="4888959"/>
              <a:ext cx="441739" cy="406398"/>
              <a:chOff x="4965148" y="2093845"/>
              <a:chExt cx="441739" cy="406398"/>
            </a:xfrm>
            <a:grpFill/>
          </p:grpSpPr>
          <p:sp>
            <p:nvSpPr>
              <p:cNvPr id="77" name="矩形 76"/>
              <p:cNvSpPr/>
              <p:nvPr>
                <p:custDataLst>
                  <p:tags r:id="rId4"/>
                </p:custDataLst>
              </p:nvPr>
            </p:nvSpPr>
            <p:spPr>
              <a:xfrm>
                <a:off x="5141843" y="2146852"/>
                <a:ext cx="194366" cy="19436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333F50"/>
                  </a:solidFill>
                  <a:latin typeface="Times New Roman" panose="02020503050405090304" pitchFamily="18" charset="0"/>
                </a:endParaRPr>
              </a:p>
            </p:txBody>
          </p:sp>
          <p:cxnSp>
            <p:nvCxnSpPr>
              <p:cNvPr id="78" name="直接连接符 77"/>
              <p:cNvCxnSpPr/>
              <p:nvPr>
                <p:custDataLst>
                  <p:tags r:id="rId5"/>
                </p:custDataLst>
              </p:nvPr>
            </p:nvCxnSpPr>
            <p:spPr>
              <a:xfrm>
                <a:off x="4965148" y="2411897"/>
                <a:ext cx="441739" cy="0"/>
              </a:xfrm>
              <a:prstGeom prst="line">
                <a:avLst/>
              </a:prstGeom>
              <a:grpFill/>
              <a:ln w="19050">
                <a:solidFill>
                  <a:srgbClr val="1A7B80"/>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custDataLst>
                  <p:tags r:id="rId6"/>
                </p:custDataLst>
              </p:nvPr>
            </p:nvCxnSpPr>
            <p:spPr>
              <a:xfrm flipV="1">
                <a:off x="5066746" y="2093845"/>
                <a:ext cx="0" cy="406398"/>
              </a:xfrm>
              <a:prstGeom prst="line">
                <a:avLst/>
              </a:prstGeom>
              <a:grpFill/>
              <a:ln w="19050">
                <a:solidFill>
                  <a:srgbClr val="1A7B80"/>
                </a:solidFill>
              </a:ln>
            </p:spPr>
            <p:style>
              <a:lnRef idx="1">
                <a:schemeClr val="accent1"/>
              </a:lnRef>
              <a:fillRef idx="0">
                <a:schemeClr val="accent1"/>
              </a:fillRef>
              <a:effectRef idx="0">
                <a:schemeClr val="accent1"/>
              </a:effectRef>
              <a:fontRef idx="minor">
                <a:schemeClr val="tx1"/>
              </a:fontRef>
            </p:style>
          </p:cxnSp>
        </p:grpSp>
        <p:sp>
          <p:nvSpPr>
            <p:cNvPr id="80" name="文本框 79"/>
            <p:cNvSpPr txBox="1"/>
            <p:nvPr>
              <p:custDataLst>
                <p:tags r:id="rId7"/>
              </p:custDataLst>
            </p:nvPr>
          </p:nvSpPr>
          <p:spPr>
            <a:xfrm>
              <a:off x="5040106" y="4808435"/>
              <a:ext cx="4265929" cy="460375"/>
            </a:xfrm>
            <a:prstGeom prst="rect">
              <a:avLst/>
            </a:prstGeom>
            <a:noFill/>
            <a:extLst>
              <a:ext uri="{909E8E84-426E-40DD-AFC4-6F175D3DCCD1}">
                <a14:hiddenFill xmlns:a14="http://schemas.microsoft.com/office/drawing/2010/main">
                  <a:grpFill/>
                </a14:hiddenFill>
              </a:ext>
            </a:extLst>
          </p:spPr>
          <p:txBody>
            <a:bodyPr wrap="square" rtlCol="0">
              <a:spAutoFit/>
            </a:bodyPr>
            <a:p>
              <a:r>
                <a:rPr lang="en-US" altLang="zh-CN" sz="2400" dirty="0">
                  <a:solidFill>
                    <a:schemeClr val="tx1"/>
                  </a:solidFill>
                  <a:latin typeface="Times New Roman" panose="02020503050405090304" pitchFamily="18" charset="0"/>
                  <a:ea typeface="黑体" panose="02010609060101010101" charset="-122"/>
                </a:rPr>
                <a:t>1. Background and Motivation</a:t>
              </a:r>
              <a:endParaRPr lang="en-US" altLang="zh-CN" sz="2400" dirty="0">
                <a:solidFill>
                  <a:schemeClr val="tx1"/>
                </a:solidFill>
                <a:latin typeface="Times New Roman" panose="02020503050405090304" pitchFamily="18" charset="0"/>
                <a:ea typeface="黑体" panose="02010609060101010101" charset="-122"/>
              </a:endParaRPr>
            </a:p>
          </p:txBody>
        </p:sp>
      </p:grpSp>
      <p:grpSp>
        <p:nvGrpSpPr>
          <p:cNvPr id="7" name="组合 5"/>
          <p:cNvGrpSpPr/>
          <p:nvPr>
            <p:custDataLst>
              <p:tags r:id="rId8"/>
            </p:custDataLst>
          </p:nvPr>
        </p:nvGrpSpPr>
        <p:grpSpPr>
          <a:xfrm>
            <a:off x="3569411" y="3467360"/>
            <a:ext cx="5818505" cy="486287"/>
            <a:chOff x="4351131" y="3871473"/>
            <a:chExt cx="5818504" cy="486287"/>
          </a:xfrm>
        </p:grpSpPr>
        <p:grpSp>
          <p:nvGrpSpPr>
            <p:cNvPr id="15" name="组合 6"/>
            <p:cNvGrpSpPr/>
            <p:nvPr/>
          </p:nvGrpSpPr>
          <p:grpSpPr>
            <a:xfrm>
              <a:off x="4351131" y="3951362"/>
              <a:ext cx="441739" cy="406398"/>
              <a:chOff x="4965148" y="2093845"/>
              <a:chExt cx="441739" cy="406398"/>
            </a:xfrm>
          </p:grpSpPr>
          <p:sp>
            <p:nvSpPr>
              <p:cNvPr id="17" name="矩形 8"/>
              <p:cNvSpPr/>
              <p:nvPr>
                <p:custDataLst>
                  <p:tags r:id="rId9"/>
                </p:custDataLst>
              </p:nvPr>
            </p:nvSpPr>
            <p:spPr>
              <a:xfrm>
                <a:off x="5141843" y="2146852"/>
                <a:ext cx="194366" cy="194366"/>
              </a:xfrm>
              <a:prstGeom prst="rect">
                <a:avLst/>
              </a:prstGeom>
              <a:solidFill>
                <a:srgbClr val="2996D9"/>
              </a:solidFill>
              <a:ln>
                <a:solidFill>
                  <a:srgbClr val="1A7B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Times New Roman" panose="02020503050405090304" pitchFamily="18" charset="0"/>
                </a:endParaRPr>
              </a:p>
            </p:txBody>
          </p:sp>
          <p:cxnSp>
            <p:nvCxnSpPr>
              <p:cNvPr id="18" name="直接连接符 9"/>
              <p:cNvCxnSpPr/>
              <p:nvPr>
                <p:custDataLst>
                  <p:tags r:id="rId10"/>
                </p:custDataLst>
              </p:nvPr>
            </p:nvCxnSpPr>
            <p:spPr>
              <a:xfrm>
                <a:off x="4965148" y="2411897"/>
                <a:ext cx="441739" cy="0"/>
              </a:xfrm>
              <a:prstGeom prst="line">
                <a:avLst/>
              </a:prstGeom>
              <a:solidFill>
                <a:srgbClr val="1A7B80"/>
              </a:solidFill>
              <a:ln w="19050">
                <a:solidFill>
                  <a:srgbClr val="1A7B80"/>
                </a:solidFill>
              </a:ln>
            </p:spPr>
            <p:style>
              <a:lnRef idx="1">
                <a:schemeClr val="accent1"/>
              </a:lnRef>
              <a:fillRef idx="0">
                <a:schemeClr val="accent1"/>
              </a:fillRef>
              <a:effectRef idx="0">
                <a:schemeClr val="accent1"/>
              </a:effectRef>
              <a:fontRef idx="minor">
                <a:schemeClr val="tx1"/>
              </a:fontRef>
            </p:style>
          </p:cxnSp>
          <p:cxnSp>
            <p:nvCxnSpPr>
              <p:cNvPr id="21" name="直接连接符 10"/>
              <p:cNvCxnSpPr/>
              <p:nvPr>
                <p:custDataLst>
                  <p:tags r:id="rId11"/>
                </p:custDataLst>
              </p:nvPr>
            </p:nvCxnSpPr>
            <p:spPr>
              <a:xfrm flipV="1">
                <a:off x="5066746" y="2093845"/>
                <a:ext cx="0" cy="406398"/>
              </a:xfrm>
              <a:prstGeom prst="line">
                <a:avLst/>
              </a:prstGeom>
              <a:solidFill>
                <a:srgbClr val="1A7B80"/>
              </a:solidFill>
              <a:ln w="19050">
                <a:solidFill>
                  <a:srgbClr val="1A7B80"/>
                </a:solidFill>
              </a:ln>
            </p:spPr>
            <p:style>
              <a:lnRef idx="1">
                <a:schemeClr val="accent1"/>
              </a:lnRef>
              <a:fillRef idx="0">
                <a:schemeClr val="accent1"/>
              </a:fillRef>
              <a:effectRef idx="0">
                <a:schemeClr val="accent1"/>
              </a:effectRef>
              <a:fontRef idx="minor">
                <a:schemeClr val="tx1"/>
              </a:fontRef>
            </p:style>
          </p:cxnSp>
        </p:grpSp>
        <p:sp>
          <p:nvSpPr>
            <p:cNvPr id="22" name="文本框 7"/>
            <p:cNvSpPr txBox="1"/>
            <p:nvPr>
              <p:custDataLst>
                <p:tags r:id="rId12"/>
              </p:custDataLst>
            </p:nvPr>
          </p:nvSpPr>
          <p:spPr>
            <a:xfrm>
              <a:off x="5040106" y="3871473"/>
              <a:ext cx="5129529" cy="460375"/>
            </a:xfrm>
            <a:prstGeom prst="rect">
              <a:avLst/>
            </a:prstGeom>
            <a:noFill/>
          </p:spPr>
          <p:txBody>
            <a:bodyPr wrap="square" rtlCol="0">
              <a:spAutoFit/>
            </a:bodyPr>
            <a:p>
              <a:r>
                <a:rPr lang="en-US" altLang="zh-CN" sz="2400" dirty="0">
                  <a:latin typeface="Times New Roman" panose="02020503050405090304" pitchFamily="18" charset="0"/>
                  <a:ea typeface="黑体" panose="02010609060101010101" charset="-122"/>
                </a:rPr>
                <a:t>3. Experiments and Analysis</a:t>
              </a:r>
              <a:endParaRPr lang="en-US" altLang="zh-CN" sz="2400" dirty="0">
                <a:latin typeface="Times New Roman" panose="02020503050405090304" pitchFamily="18" charset="0"/>
                <a:ea typeface="黑体" panose="02010609060101010101" charset="-122"/>
              </a:endParaRPr>
            </a:p>
          </p:txBody>
        </p:sp>
      </p:grpSp>
      <p:grpSp>
        <p:nvGrpSpPr>
          <p:cNvPr id="23" name="组合 11"/>
          <p:cNvGrpSpPr/>
          <p:nvPr>
            <p:custDataLst>
              <p:tags r:id="rId13"/>
            </p:custDataLst>
          </p:nvPr>
        </p:nvGrpSpPr>
        <p:grpSpPr>
          <a:xfrm>
            <a:off x="3569411" y="2707004"/>
            <a:ext cx="2244090" cy="486922"/>
            <a:chOff x="4351131" y="4808435"/>
            <a:chExt cx="2244090" cy="486922"/>
          </a:xfrm>
        </p:grpSpPr>
        <p:grpSp>
          <p:nvGrpSpPr>
            <p:cNvPr id="24" name="组合 12"/>
            <p:cNvGrpSpPr/>
            <p:nvPr/>
          </p:nvGrpSpPr>
          <p:grpSpPr>
            <a:xfrm>
              <a:off x="4351131" y="4888959"/>
              <a:ext cx="441739" cy="406398"/>
              <a:chOff x="4965148" y="2093845"/>
              <a:chExt cx="441739" cy="406398"/>
            </a:xfrm>
          </p:grpSpPr>
          <p:sp>
            <p:nvSpPr>
              <p:cNvPr id="25" name="矩形 14"/>
              <p:cNvSpPr/>
              <p:nvPr>
                <p:custDataLst>
                  <p:tags r:id="rId14"/>
                </p:custDataLst>
              </p:nvPr>
            </p:nvSpPr>
            <p:spPr>
              <a:xfrm>
                <a:off x="5141843" y="2146852"/>
                <a:ext cx="194366" cy="19436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333F50"/>
                  </a:solidFill>
                  <a:latin typeface="Times New Roman" panose="02020503050405090304" pitchFamily="18" charset="0"/>
                </a:endParaRPr>
              </a:p>
            </p:txBody>
          </p:sp>
          <p:cxnSp>
            <p:nvCxnSpPr>
              <p:cNvPr id="26" name="直接连接符 15"/>
              <p:cNvCxnSpPr/>
              <p:nvPr>
                <p:custDataLst>
                  <p:tags r:id="rId15"/>
                </p:custDataLst>
              </p:nvPr>
            </p:nvCxnSpPr>
            <p:spPr>
              <a:xfrm>
                <a:off x="4965148" y="2411897"/>
                <a:ext cx="441739" cy="0"/>
              </a:xfrm>
              <a:prstGeom prst="line">
                <a:avLst/>
              </a:prstGeom>
              <a:solidFill>
                <a:schemeClr val="bg2">
                  <a:lumMod val="25000"/>
                </a:schemeClr>
              </a:solidFill>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16"/>
              <p:cNvCxnSpPr/>
              <p:nvPr>
                <p:custDataLst>
                  <p:tags r:id="rId16"/>
                </p:custDataLst>
              </p:nvPr>
            </p:nvCxnSpPr>
            <p:spPr>
              <a:xfrm flipV="1">
                <a:off x="5066746" y="2093845"/>
                <a:ext cx="0" cy="406398"/>
              </a:xfrm>
              <a:prstGeom prst="line">
                <a:avLst/>
              </a:prstGeom>
              <a:solidFill>
                <a:schemeClr val="bg2">
                  <a:lumMod val="25000"/>
                </a:schemeClr>
              </a:solidFill>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8" name="文本框 13"/>
            <p:cNvSpPr txBox="1"/>
            <p:nvPr>
              <p:custDataLst>
                <p:tags r:id="rId17"/>
              </p:custDataLst>
            </p:nvPr>
          </p:nvSpPr>
          <p:spPr>
            <a:xfrm>
              <a:off x="5040106" y="4808435"/>
              <a:ext cx="1555115" cy="460375"/>
            </a:xfrm>
            <a:prstGeom prst="rect">
              <a:avLst/>
            </a:prstGeom>
            <a:solidFill>
              <a:srgbClr val="2996D9"/>
            </a:solidFill>
          </p:spPr>
          <p:txBody>
            <a:bodyPr wrap="square" rtlCol="0">
              <a:spAutoFit/>
            </a:bodyPr>
            <a:p>
              <a:r>
                <a:rPr lang="en-US" altLang="zh-CN" sz="2400" dirty="0">
                  <a:solidFill>
                    <a:schemeClr val="bg2"/>
                  </a:solidFill>
                  <a:latin typeface="Times New Roman" panose="02020503050405090304" pitchFamily="18" charset="0"/>
                  <a:ea typeface="黑体" panose="02010609060101010101" charset="-122"/>
                </a:rPr>
                <a:t>2. Methods</a:t>
              </a:r>
              <a:endParaRPr lang="en-US" altLang="zh-CN" sz="2400" dirty="0">
                <a:solidFill>
                  <a:schemeClr val="bg2"/>
                </a:solidFill>
                <a:latin typeface="Times New Roman" panose="02020503050405090304" pitchFamily="18" charset="0"/>
                <a:ea typeface="黑体" panose="02010609060101010101" charset="-122"/>
              </a:endParaRPr>
            </a:p>
          </p:txBody>
        </p:sp>
      </p:grpSp>
      <p:grpSp>
        <p:nvGrpSpPr>
          <p:cNvPr id="29" name="组合 17"/>
          <p:cNvGrpSpPr/>
          <p:nvPr>
            <p:custDataLst>
              <p:tags r:id="rId18"/>
            </p:custDataLst>
          </p:nvPr>
        </p:nvGrpSpPr>
        <p:grpSpPr>
          <a:xfrm>
            <a:off x="3570045" y="4305190"/>
            <a:ext cx="5611495" cy="486287"/>
            <a:chOff x="4351131" y="4809070"/>
            <a:chExt cx="5611494" cy="486287"/>
          </a:xfrm>
        </p:grpSpPr>
        <p:grpSp>
          <p:nvGrpSpPr>
            <p:cNvPr id="30" name="组合 18"/>
            <p:cNvGrpSpPr/>
            <p:nvPr/>
          </p:nvGrpSpPr>
          <p:grpSpPr>
            <a:xfrm>
              <a:off x="4351131" y="4888959"/>
              <a:ext cx="441739" cy="406398"/>
              <a:chOff x="4965148" y="2093845"/>
              <a:chExt cx="441739" cy="406398"/>
            </a:xfrm>
          </p:grpSpPr>
          <p:sp>
            <p:nvSpPr>
              <p:cNvPr id="31" name="矩形 20"/>
              <p:cNvSpPr/>
              <p:nvPr>
                <p:custDataLst>
                  <p:tags r:id="rId19"/>
                </p:custDataLst>
              </p:nvPr>
            </p:nvSpPr>
            <p:spPr>
              <a:xfrm>
                <a:off x="5141843" y="2146852"/>
                <a:ext cx="194366" cy="194366"/>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333F50"/>
                  </a:solidFill>
                  <a:latin typeface="Times New Roman" panose="02020503050405090304" pitchFamily="18" charset="0"/>
                </a:endParaRPr>
              </a:p>
            </p:txBody>
          </p:sp>
          <p:cxnSp>
            <p:nvCxnSpPr>
              <p:cNvPr id="32" name="直接连接符 22"/>
              <p:cNvCxnSpPr/>
              <p:nvPr>
                <p:custDataLst>
                  <p:tags r:id="rId20"/>
                </p:custDataLst>
              </p:nvPr>
            </p:nvCxnSpPr>
            <p:spPr>
              <a:xfrm>
                <a:off x="4965148" y="2411897"/>
                <a:ext cx="441739" cy="0"/>
              </a:xfrm>
              <a:prstGeom prst="line">
                <a:avLst/>
              </a:prstGeom>
              <a:solidFill>
                <a:schemeClr val="bg2">
                  <a:lumMod val="25000"/>
                </a:schemeClr>
              </a:solidFill>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23"/>
              <p:cNvCxnSpPr/>
              <p:nvPr>
                <p:custDataLst>
                  <p:tags r:id="rId21"/>
                </p:custDataLst>
              </p:nvPr>
            </p:nvCxnSpPr>
            <p:spPr>
              <a:xfrm flipV="1">
                <a:off x="5066746" y="2093845"/>
                <a:ext cx="0" cy="406398"/>
              </a:xfrm>
              <a:prstGeom prst="line">
                <a:avLst/>
              </a:prstGeom>
              <a:solidFill>
                <a:schemeClr val="bg2">
                  <a:lumMod val="25000"/>
                </a:schemeClr>
              </a:solidFill>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sp>
          <p:nvSpPr>
            <p:cNvPr id="34" name="文本框 19"/>
            <p:cNvSpPr txBox="1"/>
            <p:nvPr>
              <p:custDataLst>
                <p:tags r:id="rId22"/>
              </p:custDataLst>
            </p:nvPr>
          </p:nvSpPr>
          <p:spPr>
            <a:xfrm>
              <a:off x="5068681" y="4809070"/>
              <a:ext cx="4893944" cy="460375"/>
            </a:xfrm>
            <a:prstGeom prst="rect">
              <a:avLst/>
            </a:prstGeom>
            <a:noFill/>
          </p:spPr>
          <p:txBody>
            <a:bodyPr wrap="square" rtlCol="0">
              <a:spAutoFit/>
            </a:bodyPr>
            <a:p>
              <a:r>
                <a:rPr lang="en-US" altLang="zh-CN" sz="2400" dirty="0">
                  <a:latin typeface="Times New Roman" panose="02020503050405090304" pitchFamily="18" charset="0"/>
                  <a:ea typeface="黑体" panose="02010609060101010101" charset="-122"/>
                </a:rPr>
                <a:t>4. </a:t>
              </a:r>
              <a:r>
                <a:rPr lang="en-US" altLang="zh-CN" sz="2400" dirty="0">
                  <a:latin typeface="Times New Roman" panose="02020503050405090304" pitchFamily="18" charset="0"/>
                  <a:ea typeface="黑体" panose="02010609060101010101" charset="-122"/>
                  <a:sym typeface="+mn-ea"/>
                </a:rPr>
                <a:t>Conclusion and Future Work</a:t>
              </a:r>
              <a:endParaRPr lang="en-US" altLang="zh-CN" sz="2400" dirty="0">
                <a:latin typeface="Times New Roman" panose="02020503050405090304" pitchFamily="18" charset="0"/>
                <a:ea typeface="黑体" panose="02010609060101010101" charset="-122"/>
              </a:endParaRPr>
            </a:p>
          </p:txBody>
        </p:sp>
      </p:grpSp>
      <p:pic>
        <p:nvPicPr>
          <p:cNvPr id="36" name="图片 2" descr="微信图片_20240403210549"/>
          <p:cNvPicPr>
            <a:picLocks noChangeAspect="1"/>
          </p:cNvPicPr>
          <p:nvPr>
            <p:custDataLst>
              <p:tags r:id="rId23"/>
            </p:custDataLst>
          </p:nvPr>
        </p:nvPicPr>
        <p:blipFill>
          <a:blip r:embed="rId24"/>
          <a:stretch>
            <a:fillRect/>
          </a:stretch>
        </p:blipFill>
        <p:spPr>
          <a:xfrm>
            <a:off x="11641455" y="9525"/>
            <a:ext cx="550545" cy="460375"/>
          </a:xfrm>
          <a:prstGeom prst="rect">
            <a:avLst/>
          </a:prstGeom>
        </p:spPr>
      </p:pic>
    </p:spTree>
    <p:custDataLst>
      <p:tags r:id="rId25"/>
    </p:custDataLst>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shot 2024-04-17 at 00.51.01"/>
          <p:cNvPicPr>
            <a:picLocks noChangeAspect="1"/>
          </p:cNvPicPr>
          <p:nvPr>
            <p:custDataLst>
              <p:tags r:id="rId1"/>
            </p:custDataLst>
          </p:nvPr>
        </p:nvPicPr>
        <p:blipFill>
          <a:blip r:embed="rId2"/>
          <a:stretch>
            <a:fillRect/>
          </a:stretch>
        </p:blipFill>
        <p:spPr>
          <a:xfrm>
            <a:off x="4091940" y="1073785"/>
            <a:ext cx="8289290" cy="2806065"/>
          </a:xfrm>
          <a:prstGeom prst="rect">
            <a:avLst/>
          </a:prstGeom>
        </p:spPr>
      </p:pic>
      <p:pic>
        <p:nvPicPr>
          <p:cNvPr id="35" name="Picture 34"/>
          <p:cNvPicPr>
            <a:picLocks noChangeAspect="1"/>
          </p:cNvPicPr>
          <p:nvPr>
            <p:custDataLst>
              <p:tags r:id="rId3"/>
            </p:custDataLst>
          </p:nvPr>
        </p:nvPicPr>
        <p:blipFill>
          <a:blip r:embed="rId4"/>
          <a:srcRect t="13551"/>
          <a:stretch>
            <a:fillRect/>
          </a:stretch>
        </p:blipFill>
        <p:spPr>
          <a:xfrm>
            <a:off x="-635" y="9525"/>
            <a:ext cx="705485" cy="513080"/>
          </a:xfrm>
          <a:prstGeom prst="rect">
            <a:avLst/>
          </a:prstGeom>
        </p:spPr>
      </p:pic>
      <p:sp>
        <p:nvSpPr>
          <p:cNvPr id="13" name="任意多边形 12"/>
          <p:cNvSpPr/>
          <p:nvPr/>
        </p:nvSpPr>
        <p:spPr>
          <a:xfrm>
            <a:off x="5296535" y="485775"/>
            <a:ext cx="6895465" cy="269875"/>
          </a:xfrm>
          <a:custGeom>
            <a:avLst/>
            <a:gdLst>
              <a:gd name="connsiteX0" fmla="*/ 0 w 15142"/>
              <a:gd name="connsiteY0" fmla="*/ 450 h 450"/>
              <a:gd name="connsiteX1" fmla="*/ 3 w 15142"/>
              <a:gd name="connsiteY1" fmla="*/ 2 h 450"/>
              <a:gd name="connsiteX2" fmla="*/ 15142 w 15142"/>
              <a:gd name="connsiteY2" fmla="*/ 0 h 450"/>
              <a:gd name="connsiteX3" fmla="*/ 15142 w 15142"/>
              <a:gd name="connsiteY3" fmla="*/ 450 h 450"/>
              <a:gd name="connsiteX4" fmla="*/ 0 w 15142"/>
              <a:gd name="connsiteY4" fmla="*/ 450 h 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2" h="450">
                <a:moveTo>
                  <a:pt x="0" y="450"/>
                </a:moveTo>
                <a:lnTo>
                  <a:pt x="3" y="2"/>
                </a:lnTo>
                <a:lnTo>
                  <a:pt x="15142" y="0"/>
                </a:lnTo>
                <a:lnTo>
                  <a:pt x="15142" y="450"/>
                </a:lnTo>
                <a:lnTo>
                  <a:pt x="0" y="450"/>
                </a:lnTo>
                <a:close/>
              </a:path>
            </a:pathLst>
          </a:custGeom>
          <a:solidFill>
            <a:srgbClr val="2996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52" name="矩形 51"/>
          <p:cNvSpPr/>
          <p:nvPr/>
        </p:nvSpPr>
        <p:spPr>
          <a:xfrm>
            <a:off x="0" y="474980"/>
            <a:ext cx="2482215" cy="76200"/>
          </a:xfrm>
          <a:prstGeom prst="rect">
            <a:avLst/>
          </a:prstGeom>
          <a:solidFill>
            <a:srgbClr val="F8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3" name="矩形 52"/>
          <p:cNvSpPr/>
          <p:nvPr/>
        </p:nvSpPr>
        <p:spPr>
          <a:xfrm>
            <a:off x="0" y="657860"/>
            <a:ext cx="2482215" cy="76200"/>
          </a:xfrm>
          <a:prstGeom prst="rect">
            <a:avLst/>
          </a:prstGeom>
          <a:solidFill>
            <a:srgbClr val="F8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4" name="矩形 53"/>
          <p:cNvSpPr/>
          <p:nvPr/>
        </p:nvSpPr>
        <p:spPr>
          <a:xfrm>
            <a:off x="-635" y="6109335"/>
            <a:ext cx="12192635" cy="77470"/>
          </a:xfrm>
          <a:prstGeom prst="rect">
            <a:avLst/>
          </a:prstGeom>
          <a:solidFill>
            <a:srgbClr val="F8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5" name="矩形 54"/>
          <p:cNvSpPr/>
          <p:nvPr/>
        </p:nvSpPr>
        <p:spPr>
          <a:xfrm>
            <a:off x="0" y="6292850"/>
            <a:ext cx="12192000" cy="76835"/>
          </a:xfrm>
          <a:prstGeom prst="rect">
            <a:avLst/>
          </a:prstGeom>
          <a:solidFill>
            <a:srgbClr val="F8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6" name="图片 2" descr="微信图片_20240403210549"/>
          <p:cNvPicPr>
            <a:picLocks noChangeAspect="1"/>
          </p:cNvPicPr>
          <p:nvPr>
            <p:custDataLst>
              <p:tags r:id="rId5"/>
            </p:custDataLst>
          </p:nvPr>
        </p:nvPicPr>
        <p:blipFill>
          <a:blip r:embed="rId6"/>
          <a:stretch>
            <a:fillRect/>
          </a:stretch>
        </p:blipFill>
        <p:spPr>
          <a:xfrm>
            <a:off x="11641455" y="9525"/>
            <a:ext cx="550545" cy="460375"/>
          </a:xfrm>
          <a:prstGeom prst="rect">
            <a:avLst/>
          </a:prstGeom>
        </p:spPr>
      </p:pic>
      <p:sp>
        <p:nvSpPr>
          <p:cNvPr id="3" name="文本框 1"/>
          <p:cNvSpPr txBox="1"/>
          <p:nvPr>
            <p:custDataLst>
              <p:tags r:id="rId7"/>
            </p:custDataLst>
          </p:nvPr>
        </p:nvSpPr>
        <p:spPr>
          <a:xfrm>
            <a:off x="458470" y="342900"/>
            <a:ext cx="5796280" cy="521970"/>
          </a:xfrm>
          <a:prstGeom prst="rect">
            <a:avLst/>
          </a:prstGeom>
          <a:noFill/>
        </p:spPr>
        <p:txBody>
          <a:bodyPr wrap="square" rtlCol="0">
            <a:spAutoFit/>
          </a:bodyPr>
          <a:p>
            <a:pPr algn="l"/>
            <a:r>
              <a:rPr lang="en-US" sz="2800" b="1" dirty="0">
                <a:latin typeface="Times New Roman" panose="02020503050405090304" pitchFamily="18" charset="0"/>
                <a:cs typeface="Times New Roman" panose="02020503050405090304" pitchFamily="18" charset="0"/>
                <a:sym typeface="+mn-ea"/>
              </a:rPr>
              <a:t>Methods - </a:t>
            </a:r>
            <a:r>
              <a:rPr lang="en-US" sz="2800" b="1" dirty="0">
                <a:latin typeface="Times New Roman" panose="02020503050405090304" pitchFamily="18" charset="0"/>
                <a:cs typeface="Times New Roman" panose="02020503050405090304" pitchFamily="18" charset="0"/>
                <a:sym typeface="+mn-ea"/>
              </a:rPr>
              <a:t>Overall Framework</a:t>
            </a:r>
            <a:endParaRPr lang="en-US" sz="2800" b="1" dirty="0">
              <a:latin typeface="Times New Roman" panose="02020503050405090304" pitchFamily="18" charset="0"/>
              <a:cs typeface="Times New Roman" panose="02020503050405090304" pitchFamily="18" charset="0"/>
              <a:sym typeface="+mn-ea"/>
            </a:endParaRPr>
          </a:p>
        </p:txBody>
      </p:sp>
      <p:sp>
        <p:nvSpPr>
          <p:cNvPr id="5" name="Text Box 4"/>
          <p:cNvSpPr txBox="1"/>
          <p:nvPr>
            <p:custDataLst>
              <p:tags r:id="rId8"/>
            </p:custDataLst>
          </p:nvPr>
        </p:nvSpPr>
        <p:spPr>
          <a:xfrm>
            <a:off x="236855" y="6640830"/>
            <a:ext cx="10513695" cy="921385"/>
          </a:xfrm>
          <a:prstGeom prst="rect">
            <a:avLst/>
          </a:prstGeom>
          <a:noFill/>
        </p:spPr>
        <p:txBody>
          <a:bodyPr wrap="square" rtlCol="0">
            <a:noAutofit/>
          </a:bodyPr>
          <a:p>
            <a:endParaRPr lang="en-US" sz="1200"/>
          </a:p>
        </p:txBody>
      </p:sp>
      <p:sp>
        <p:nvSpPr>
          <p:cNvPr id="7" name="文本框 2"/>
          <p:cNvSpPr txBox="1"/>
          <p:nvPr>
            <p:custDataLst>
              <p:tags r:id="rId9"/>
            </p:custDataLst>
          </p:nvPr>
        </p:nvSpPr>
        <p:spPr>
          <a:xfrm>
            <a:off x="236855" y="1463675"/>
            <a:ext cx="11012805" cy="4469130"/>
          </a:xfrm>
          <a:prstGeom prst="rect">
            <a:avLst/>
          </a:prstGeom>
          <a:noFill/>
        </p:spPr>
        <p:txBody>
          <a:bodyPr wrap="square" rtlCol="0" anchor="t">
            <a:noAutofit/>
          </a:bodyPr>
          <a:p>
            <a:pPr lvl="1" indent="0" algn="just" fontAlgn="auto">
              <a:lnSpc>
                <a:spcPct val="130000"/>
              </a:lnSpc>
              <a:buClrTx/>
              <a:buSzTx/>
              <a:buFont typeface="Wingdings" panose="05000000000000000000" charset="0"/>
              <a:buNone/>
            </a:pPr>
            <a:r>
              <a:rPr lang="en-US" altLang="zh-CN" sz="2400" b="1">
                <a:latin typeface="Times New Roman Bold" panose="02020503050405090304" charset="0"/>
                <a:cs typeface="Times New Roman Bold" panose="02020503050405090304" charset="0"/>
                <a:sym typeface="+mn-ea"/>
              </a:rPr>
              <a:t>Three components:</a:t>
            </a:r>
            <a:endParaRPr lang="en-US" altLang="zh-CN" sz="2400" b="1">
              <a:latin typeface="Times New Roman Bold" panose="02020503050405090304" charset="0"/>
              <a:cs typeface="Times New Roman Bold" panose="02020503050405090304" charset="0"/>
              <a:sym typeface="+mn-ea"/>
            </a:endParaRPr>
          </a:p>
          <a:p>
            <a:pPr marL="800100" lvl="1" indent="-342900" algn="just" fontAlgn="auto">
              <a:lnSpc>
                <a:spcPct val="130000"/>
              </a:lnSpc>
              <a:buClrTx/>
              <a:buSzTx/>
              <a:buFont typeface="Wingdings" panose="05000000000000000000" charset="0"/>
              <a:buChar char=""/>
            </a:pPr>
            <a:r>
              <a:rPr lang="en-US" altLang="zh-CN" sz="2000">
                <a:latin typeface="Times New Roman" panose="02020503050405090304" pitchFamily="18" charset="0"/>
                <a:cs typeface="Times New Roman" panose="02020503050405090304" pitchFamily="18" charset="0"/>
                <a:sym typeface="+mn-ea"/>
              </a:rPr>
              <a:t>continuous prompt (external)</a:t>
            </a:r>
            <a:endParaRPr lang="en-US" altLang="zh-CN" sz="2000">
              <a:latin typeface="Times New Roman" panose="02020503050405090304" pitchFamily="18" charset="0"/>
              <a:cs typeface="Times New Roman" panose="02020503050405090304" pitchFamily="18" charset="0"/>
              <a:sym typeface="+mn-ea"/>
            </a:endParaRPr>
          </a:p>
          <a:p>
            <a:pPr marL="800100" lvl="1" indent="-342900" algn="just" fontAlgn="auto">
              <a:lnSpc>
                <a:spcPct val="130000"/>
              </a:lnSpc>
              <a:buClrTx/>
              <a:buSzTx/>
              <a:buFont typeface="Wingdings" panose="05000000000000000000" charset="0"/>
              <a:buChar char=""/>
            </a:pPr>
            <a:r>
              <a:rPr lang="en-US" altLang="zh-CN" sz="2000">
                <a:latin typeface="Times New Roman" panose="02020503050405090304" pitchFamily="18" charset="0"/>
                <a:cs typeface="Times New Roman" panose="02020503050405090304" pitchFamily="18" charset="0"/>
                <a:sym typeface="+mn-ea"/>
              </a:rPr>
              <a:t>relation with polarity (internal)</a:t>
            </a:r>
            <a:endParaRPr lang="en-US" altLang="zh-CN" sz="2000">
              <a:latin typeface="Times New Roman" panose="02020503050405090304" pitchFamily="18" charset="0"/>
              <a:cs typeface="Times New Roman" panose="02020503050405090304" pitchFamily="18" charset="0"/>
              <a:sym typeface="+mn-ea"/>
            </a:endParaRPr>
          </a:p>
          <a:p>
            <a:pPr marL="800100" lvl="1" indent="-342900" algn="just" fontAlgn="auto">
              <a:lnSpc>
                <a:spcPct val="130000"/>
              </a:lnSpc>
              <a:buClrTx/>
              <a:buSzTx/>
              <a:buFont typeface="Wingdings" panose="05000000000000000000" charset="0"/>
              <a:buChar char=""/>
            </a:pPr>
            <a:r>
              <a:rPr lang="en-US" altLang="zh-CN" sz="2000">
                <a:latin typeface="Times New Roman" panose="02020503050405090304" pitchFamily="18" charset="0"/>
                <a:cs typeface="Times New Roman" panose="02020503050405090304" pitchFamily="18" charset="0"/>
                <a:sym typeface="+mn-ea"/>
              </a:rPr>
              <a:t>aesthetic score inference. </a:t>
            </a:r>
            <a:endParaRPr lang="en-US" altLang="zh-CN" sz="2000">
              <a:latin typeface="Times New Roman" panose="02020503050405090304" pitchFamily="18" charset="0"/>
              <a:cs typeface="Times New Roman" panose="02020503050405090304" pitchFamily="18" charset="0"/>
              <a:sym typeface="+mn-ea"/>
            </a:endParaRPr>
          </a:p>
          <a:p>
            <a:pPr marL="800100" lvl="1" indent="-342900" algn="just" fontAlgn="auto">
              <a:lnSpc>
                <a:spcPct val="130000"/>
              </a:lnSpc>
              <a:buClrTx/>
              <a:buSzTx/>
              <a:buFont typeface="Wingdings" panose="05000000000000000000" charset="0"/>
              <a:buChar char=""/>
            </a:pPr>
            <a:endParaRPr lang="en-US" altLang="zh-CN" sz="2000">
              <a:latin typeface="Times New Roman" panose="02020503050405090304" pitchFamily="18" charset="0"/>
              <a:cs typeface="Times New Roman" panose="02020503050405090304" pitchFamily="18" charset="0"/>
            </a:endParaRPr>
          </a:p>
          <a:p>
            <a:pPr marL="0" lvl="1" indent="457200" algn="just" fontAlgn="auto">
              <a:lnSpc>
                <a:spcPct val="130000"/>
              </a:lnSpc>
              <a:buClrTx/>
              <a:buSzTx/>
              <a:buFont typeface="Wingdings" panose="05000000000000000000" charset="0"/>
              <a:buNone/>
            </a:pPr>
            <a:r>
              <a:rPr lang="en-US" altLang="zh-CN" sz="2400" b="1">
                <a:latin typeface="Times New Roman Bold" panose="02020503050405090304" charset="0"/>
                <a:cs typeface="Times New Roman Bold" panose="02020503050405090304" charset="0"/>
              </a:rPr>
              <a:t>Three main novelties:</a:t>
            </a:r>
            <a:endParaRPr lang="en-US" altLang="zh-CN" sz="2400" b="1">
              <a:latin typeface="Times New Roman Bold" panose="02020503050405090304" charset="0"/>
              <a:cs typeface="Times New Roman Bold" panose="02020503050405090304" charset="0"/>
            </a:endParaRPr>
          </a:p>
          <a:p>
            <a:pPr marL="800100" lvl="1" indent="-342900" algn="just" fontAlgn="auto">
              <a:lnSpc>
                <a:spcPct val="130000"/>
              </a:lnSpc>
              <a:buClrTx/>
              <a:buSzTx/>
              <a:buFont typeface="Wingdings" panose="05000000000000000000" charset="0"/>
              <a:buChar char=""/>
            </a:pPr>
            <a:r>
              <a:rPr lang="en-US" altLang="zh-CN" sz="2000">
                <a:latin typeface="Times New Roman" panose="02020503050405090304" pitchFamily="18" charset="0"/>
                <a:cs typeface="Times New Roman" panose="02020503050405090304" pitchFamily="18" charset="0"/>
                <a:sym typeface="+mn-ea"/>
              </a:rPr>
              <a:t>select a few </a:t>
            </a:r>
            <a:r>
              <a:rPr lang="en-US" altLang="zh-CN" sz="2000" b="1">
                <a:latin typeface="Times New Roman Bold" panose="02020503050405090304" charset="0"/>
                <a:cs typeface="Times New Roman Bold" panose="02020503050405090304" charset="0"/>
                <a:sym typeface="+mn-ea"/>
              </a:rPr>
              <a:t>image anchors</a:t>
            </a:r>
            <a:r>
              <a:rPr lang="en-US" altLang="zh-CN" sz="2000">
                <a:latin typeface="Times New Roman" panose="02020503050405090304" pitchFamily="18" charset="0"/>
                <a:cs typeface="Times New Roman" panose="02020503050405090304" pitchFamily="18" charset="0"/>
                <a:sym typeface="+mn-ea"/>
              </a:rPr>
              <a:t> and use </a:t>
            </a:r>
            <a:r>
              <a:rPr lang="en-US" altLang="zh-CN" sz="2000" b="1">
                <a:latin typeface="Times New Roman Bold" panose="02020503050405090304" charset="0"/>
                <a:cs typeface="Times New Roman Bold" panose="02020503050405090304" charset="0"/>
                <a:sym typeface="+mn-ea"/>
              </a:rPr>
              <a:t>image relations</a:t>
            </a:r>
            <a:r>
              <a:rPr lang="en-US" altLang="zh-CN" sz="2000">
                <a:latin typeface="Times New Roman" panose="02020503050405090304" pitchFamily="18" charset="0"/>
                <a:cs typeface="Times New Roman" panose="02020503050405090304" pitchFamily="18" charset="0"/>
                <a:sym typeface="+mn-ea"/>
              </a:rPr>
              <a:t> </a:t>
            </a:r>
            <a:endParaRPr lang="en-US" altLang="zh-CN" sz="2000">
              <a:latin typeface="Times New Roman" panose="02020503050405090304" pitchFamily="18" charset="0"/>
              <a:cs typeface="Times New Roman" panose="02020503050405090304" pitchFamily="18" charset="0"/>
              <a:sym typeface="+mn-ea"/>
            </a:endParaRPr>
          </a:p>
          <a:p>
            <a:pPr marL="800100" lvl="1" indent="-342900" algn="just" fontAlgn="auto">
              <a:lnSpc>
                <a:spcPct val="130000"/>
              </a:lnSpc>
              <a:buClrTx/>
              <a:buSzTx/>
              <a:buFont typeface="Wingdings" panose="05000000000000000000" charset="0"/>
              <a:buChar char=""/>
            </a:pPr>
            <a:r>
              <a:rPr lang="en-US" altLang="zh-CN" sz="2000">
                <a:latin typeface="Times New Roman" panose="02020503050405090304" pitchFamily="18" charset="0"/>
                <a:cs typeface="Times New Roman" panose="02020503050405090304" pitchFamily="18" charset="0"/>
                <a:sym typeface="+mn-ea"/>
              </a:rPr>
              <a:t>construct a </a:t>
            </a:r>
            <a:r>
              <a:rPr lang="en-US" altLang="zh-CN" sz="2000" b="1">
                <a:latin typeface="Times New Roman Bold" panose="02020503050405090304" charset="0"/>
                <a:cs typeface="Times New Roman Bold" panose="02020503050405090304" charset="0"/>
                <a:sym typeface="+mn-ea"/>
              </a:rPr>
              <a:t>continuous prompt </a:t>
            </a:r>
            <a:r>
              <a:rPr lang="en-US" altLang="zh-CN" sz="2000">
                <a:latin typeface="Times New Roman" panose="02020503050405090304" pitchFamily="18" charset="0"/>
                <a:cs typeface="Times New Roman" panose="02020503050405090304" pitchFamily="18" charset="0"/>
                <a:sym typeface="+mn-ea"/>
              </a:rPr>
              <a:t>for each aesthetic attribute </a:t>
            </a:r>
            <a:endParaRPr lang="en-US" altLang="zh-CN" sz="2000">
              <a:latin typeface="Times New Roman" panose="02020503050405090304" pitchFamily="18" charset="0"/>
              <a:cs typeface="Times New Roman" panose="02020503050405090304" pitchFamily="18" charset="0"/>
              <a:sym typeface="+mn-ea"/>
            </a:endParaRPr>
          </a:p>
          <a:p>
            <a:pPr marL="800100" lvl="1" indent="-342900" algn="just" fontAlgn="auto">
              <a:lnSpc>
                <a:spcPct val="130000"/>
              </a:lnSpc>
              <a:buClrTx/>
              <a:buSzTx/>
              <a:buFont typeface="Wingdings" panose="05000000000000000000" charset="0"/>
              <a:buChar char=""/>
            </a:pPr>
            <a:r>
              <a:rPr lang="en-US" altLang="zh-CN" sz="2000">
                <a:latin typeface="Times New Roman" panose="02020503050405090304" pitchFamily="18" charset="0"/>
                <a:cs typeface="Times New Roman" panose="02020503050405090304" pitchFamily="18" charset="0"/>
                <a:sym typeface="+mn-ea"/>
              </a:rPr>
              <a:t>incorporate </a:t>
            </a:r>
            <a:r>
              <a:rPr lang="en-US" altLang="zh-CN" sz="2000" b="1">
                <a:latin typeface="Times New Roman Bold" panose="02020503050405090304" charset="0"/>
                <a:cs typeface="Times New Roman Bold" panose="02020503050405090304" charset="0"/>
                <a:sym typeface="+mn-ea"/>
              </a:rPr>
              <a:t>external knowledge and internal relationships</a:t>
            </a:r>
            <a:r>
              <a:rPr lang="en-US" altLang="zh-CN" sz="2000">
                <a:latin typeface="Times New Roman" panose="02020503050405090304" pitchFamily="18" charset="0"/>
                <a:cs typeface="Times New Roman" panose="02020503050405090304" pitchFamily="18" charset="0"/>
                <a:sym typeface="+mn-ea"/>
              </a:rPr>
              <a:t> to distinguish between good and bad images, thereby obtaining an image’s score in a zero-shot manner.</a:t>
            </a:r>
            <a:endParaRPr lang="en-US" altLang="zh-CN" sz="2000">
              <a:latin typeface="Times New Roman" panose="02020503050405090304" pitchFamily="18" charset="0"/>
              <a:cs typeface="Times New Roman" panose="02020503050405090304" pitchFamily="18" charset="0"/>
              <a:sym typeface="+mn-ea"/>
            </a:endParaRPr>
          </a:p>
          <a:p>
            <a:pPr marL="800100" lvl="1" indent="-342900" algn="just" fontAlgn="auto">
              <a:lnSpc>
                <a:spcPct val="130000"/>
              </a:lnSpc>
              <a:buClrTx/>
              <a:buSzTx/>
              <a:buFont typeface="Wingdings" panose="05000000000000000000" charset="0"/>
              <a:buChar char=""/>
            </a:pPr>
            <a:endParaRPr lang="en-US" altLang="zh-CN" sz="2000">
              <a:latin typeface="Times New Roman" panose="02020503050405090304" pitchFamily="18" charset="0"/>
              <a:cs typeface="Times New Roman" panose="02020503050405090304" pitchFamily="18" charset="0"/>
            </a:endParaRPr>
          </a:p>
        </p:txBody>
      </p:sp>
      <p:sp>
        <p:nvSpPr>
          <p:cNvPr id="2" name="Text Box 1"/>
          <p:cNvSpPr txBox="1"/>
          <p:nvPr>
            <p:custDataLst>
              <p:tags r:id="rId10"/>
            </p:custDataLst>
          </p:nvPr>
        </p:nvSpPr>
        <p:spPr>
          <a:xfrm>
            <a:off x="704850" y="868680"/>
            <a:ext cx="1151255" cy="460375"/>
          </a:xfrm>
          <a:prstGeom prst="rect">
            <a:avLst/>
          </a:prstGeom>
          <a:solidFill>
            <a:srgbClr val="2996D9"/>
          </a:solidFill>
        </p:spPr>
        <p:txBody>
          <a:bodyPr wrap="square" rtlCol="0">
            <a:spAutoFit/>
          </a:bodyPr>
          <a:p>
            <a:r>
              <a:rPr lang="en-US" altLang="zh-CN" sz="2400">
                <a:solidFill>
                  <a:schemeClr val="bg2"/>
                </a:solidFill>
                <a:latin typeface="Times New Roman" panose="02020503050405090304" pitchFamily="18" charset="0"/>
                <a:cs typeface="Times New Roman" panose="02020503050405090304" pitchFamily="18" charset="0"/>
              </a:rPr>
              <a:t>KZIAA </a:t>
            </a:r>
            <a:endParaRPr lang="en-US" altLang="zh-CN" sz="2400">
              <a:solidFill>
                <a:schemeClr val="bg2"/>
              </a:solidFill>
              <a:latin typeface="Times New Roman" panose="02020503050405090304" pitchFamily="18" charset="0"/>
              <a:cs typeface="Times New Roman" panose="02020503050405090304" pitchFamily="18" charset="0"/>
            </a:endParaRPr>
          </a:p>
        </p:txBody>
      </p:sp>
      <p:sp>
        <p:nvSpPr>
          <p:cNvPr id="9" name="Text Box 8"/>
          <p:cNvSpPr txBox="1"/>
          <p:nvPr/>
        </p:nvSpPr>
        <p:spPr>
          <a:xfrm>
            <a:off x="1961515" y="915035"/>
            <a:ext cx="7563485" cy="368300"/>
          </a:xfrm>
          <a:prstGeom prst="rect">
            <a:avLst/>
          </a:prstGeom>
          <a:noFill/>
        </p:spPr>
        <p:txBody>
          <a:bodyPr wrap="square" rtlCol="0">
            <a:spAutoFit/>
          </a:bodyPr>
          <a:p>
            <a:r>
              <a:rPr lang="en-US" altLang="zh-CN">
                <a:sym typeface="+mn-ea"/>
              </a:rPr>
              <a:t>(</a:t>
            </a:r>
            <a:r>
              <a:rPr lang="zh-CN" altLang="en-US">
                <a:sym typeface="+mn-ea"/>
              </a:rPr>
              <a:t>Knowledge-enhanced Zeroshot Image Aesthetic Assessment</a:t>
            </a:r>
            <a:r>
              <a:rPr lang="en-US" altLang="zh-CN">
                <a:sym typeface="+mn-ea"/>
              </a:rPr>
              <a:t>)</a:t>
            </a:r>
            <a:endParaRPr lang="en-US" altLang="zh-CN">
              <a:sym typeface="+mn-ea"/>
            </a:endParaRPr>
          </a:p>
        </p:txBody>
      </p:sp>
    </p:spTree>
    <p:custDataLst>
      <p:tags r:id="rId11"/>
    </p:custDataLst>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p:cNvPicPr>
            <a:picLocks noChangeAspect="1"/>
          </p:cNvPicPr>
          <p:nvPr>
            <p:custDataLst>
              <p:tags r:id="rId1"/>
            </p:custDataLst>
          </p:nvPr>
        </p:nvPicPr>
        <p:blipFill>
          <a:blip r:embed="rId2"/>
          <a:srcRect t="13551"/>
          <a:stretch>
            <a:fillRect/>
          </a:stretch>
        </p:blipFill>
        <p:spPr>
          <a:xfrm>
            <a:off x="-635" y="9525"/>
            <a:ext cx="705485" cy="513080"/>
          </a:xfrm>
          <a:prstGeom prst="rect">
            <a:avLst/>
          </a:prstGeom>
        </p:spPr>
      </p:pic>
      <p:sp>
        <p:nvSpPr>
          <p:cNvPr id="13" name="任意多边形 12"/>
          <p:cNvSpPr/>
          <p:nvPr/>
        </p:nvSpPr>
        <p:spPr>
          <a:xfrm>
            <a:off x="8259445" y="469900"/>
            <a:ext cx="3932555" cy="285750"/>
          </a:xfrm>
          <a:custGeom>
            <a:avLst/>
            <a:gdLst>
              <a:gd name="connsiteX0" fmla="*/ 0 w 15142"/>
              <a:gd name="connsiteY0" fmla="*/ 450 h 450"/>
              <a:gd name="connsiteX1" fmla="*/ 3 w 15142"/>
              <a:gd name="connsiteY1" fmla="*/ 2 h 450"/>
              <a:gd name="connsiteX2" fmla="*/ 15142 w 15142"/>
              <a:gd name="connsiteY2" fmla="*/ 0 h 450"/>
              <a:gd name="connsiteX3" fmla="*/ 15142 w 15142"/>
              <a:gd name="connsiteY3" fmla="*/ 450 h 450"/>
              <a:gd name="connsiteX4" fmla="*/ 0 w 15142"/>
              <a:gd name="connsiteY4" fmla="*/ 450 h 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2" h="450">
                <a:moveTo>
                  <a:pt x="0" y="450"/>
                </a:moveTo>
                <a:lnTo>
                  <a:pt x="3" y="2"/>
                </a:lnTo>
                <a:lnTo>
                  <a:pt x="15142" y="0"/>
                </a:lnTo>
                <a:lnTo>
                  <a:pt x="15142" y="450"/>
                </a:lnTo>
                <a:lnTo>
                  <a:pt x="0" y="450"/>
                </a:lnTo>
                <a:close/>
              </a:path>
            </a:pathLst>
          </a:custGeom>
          <a:solidFill>
            <a:srgbClr val="2996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52" name="矩形 51"/>
          <p:cNvSpPr/>
          <p:nvPr/>
        </p:nvSpPr>
        <p:spPr>
          <a:xfrm>
            <a:off x="0" y="474980"/>
            <a:ext cx="2482215" cy="76200"/>
          </a:xfrm>
          <a:prstGeom prst="rect">
            <a:avLst/>
          </a:prstGeom>
          <a:solidFill>
            <a:srgbClr val="F8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3" name="矩形 52"/>
          <p:cNvSpPr/>
          <p:nvPr/>
        </p:nvSpPr>
        <p:spPr>
          <a:xfrm>
            <a:off x="0" y="657860"/>
            <a:ext cx="2482215" cy="76200"/>
          </a:xfrm>
          <a:prstGeom prst="rect">
            <a:avLst/>
          </a:prstGeom>
          <a:solidFill>
            <a:srgbClr val="F8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6" name="图片 2" descr="微信图片_20240403210549"/>
          <p:cNvPicPr>
            <a:picLocks noChangeAspect="1"/>
          </p:cNvPicPr>
          <p:nvPr>
            <p:custDataLst>
              <p:tags r:id="rId3"/>
            </p:custDataLst>
          </p:nvPr>
        </p:nvPicPr>
        <p:blipFill>
          <a:blip r:embed="rId4"/>
          <a:stretch>
            <a:fillRect/>
          </a:stretch>
        </p:blipFill>
        <p:spPr>
          <a:xfrm>
            <a:off x="11641455" y="9525"/>
            <a:ext cx="550545" cy="460375"/>
          </a:xfrm>
          <a:prstGeom prst="rect">
            <a:avLst/>
          </a:prstGeom>
        </p:spPr>
      </p:pic>
      <p:sp>
        <p:nvSpPr>
          <p:cNvPr id="3" name="文本框 1"/>
          <p:cNvSpPr txBox="1"/>
          <p:nvPr>
            <p:custDataLst>
              <p:tags r:id="rId5"/>
            </p:custDataLst>
          </p:nvPr>
        </p:nvSpPr>
        <p:spPr>
          <a:xfrm>
            <a:off x="458470" y="342900"/>
            <a:ext cx="8237220" cy="521970"/>
          </a:xfrm>
          <a:prstGeom prst="rect">
            <a:avLst/>
          </a:prstGeom>
          <a:noFill/>
        </p:spPr>
        <p:txBody>
          <a:bodyPr wrap="square" rtlCol="0">
            <a:spAutoFit/>
          </a:bodyPr>
          <a:p>
            <a:r>
              <a:rPr lang="en-US" sz="2800" b="1" dirty="0">
                <a:latin typeface="Times New Roman" panose="02020503050405090304" pitchFamily="18" charset="0"/>
                <a:cs typeface="Times New Roman" panose="02020503050405090304" pitchFamily="18" charset="0"/>
                <a:sym typeface="+mn-ea"/>
              </a:rPr>
              <a:t>Methods - </a:t>
            </a:r>
            <a:r>
              <a:rPr lang="en-US" sz="2800" b="1" dirty="0">
                <a:latin typeface="Times New Roman" panose="02020503050405090304" pitchFamily="18" charset="0"/>
                <a:cs typeface="Times New Roman" panose="02020503050405090304" pitchFamily="18" charset="0"/>
                <a:sym typeface="+mn-ea"/>
              </a:rPr>
              <a:t>Multi-Modal Aesthetic</a:t>
            </a:r>
            <a:r>
              <a:rPr lang="en-US" sz="2800" b="1" dirty="0">
                <a:latin typeface="Times New Roman" panose="02020503050405090304" pitchFamily="18" charset="0"/>
                <a:cs typeface="Times New Roman" panose="02020503050405090304" pitchFamily="18" charset="0"/>
                <a:sym typeface="+mn-ea"/>
              </a:rPr>
              <a:t> Dataset (MMA) </a:t>
            </a:r>
            <a:endParaRPr lang="en-US" sz="2800" b="1" dirty="0">
              <a:latin typeface="Times New Roman" panose="02020503050405090304" pitchFamily="18" charset="0"/>
              <a:cs typeface="Times New Roman" panose="02020503050405090304" pitchFamily="18" charset="0"/>
              <a:sym typeface="+mn-ea"/>
            </a:endParaRPr>
          </a:p>
        </p:txBody>
      </p:sp>
      <p:sp>
        <p:nvSpPr>
          <p:cNvPr id="5" name="Text Box 4"/>
          <p:cNvSpPr txBox="1"/>
          <p:nvPr>
            <p:custDataLst>
              <p:tags r:id="rId6"/>
            </p:custDataLst>
          </p:nvPr>
        </p:nvSpPr>
        <p:spPr>
          <a:xfrm>
            <a:off x="486410" y="6292850"/>
            <a:ext cx="10513695" cy="921385"/>
          </a:xfrm>
          <a:prstGeom prst="rect">
            <a:avLst/>
          </a:prstGeom>
          <a:noFill/>
        </p:spPr>
        <p:txBody>
          <a:bodyPr wrap="square" rtlCol="0">
            <a:noAutofit/>
          </a:bodyPr>
          <a:p>
            <a:endParaRPr lang="en-US" sz="1200"/>
          </a:p>
        </p:txBody>
      </p:sp>
      <p:sp>
        <p:nvSpPr>
          <p:cNvPr id="4" name="文本框 3"/>
          <p:cNvSpPr txBox="1"/>
          <p:nvPr/>
        </p:nvSpPr>
        <p:spPr>
          <a:xfrm>
            <a:off x="618490" y="882015"/>
            <a:ext cx="11391900" cy="3784600"/>
          </a:xfrm>
          <a:prstGeom prst="rect">
            <a:avLst/>
          </a:prstGeom>
          <a:noFill/>
        </p:spPr>
        <p:txBody>
          <a:bodyPr wrap="square" rtlCol="0">
            <a:spAutoFit/>
          </a:bodyPr>
          <a:p>
            <a:pPr marL="285750" indent="-285750">
              <a:buFont typeface="Wingdings" panose="05000000000000000000" charset="0"/>
              <a:buChar char="Ø"/>
            </a:pPr>
            <a:r>
              <a:rPr lang="zh-CN" altLang="en-US" sz="2400">
                <a:latin typeface="Times New Roman" panose="02020503050405090304" pitchFamily="18" charset="0"/>
                <a:cs typeface="Times New Roman" panose="02020503050405090304" pitchFamily="18" charset="0"/>
              </a:rPr>
              <a:t>Download image comments </a:t>
            </a:r>
            <a:r>
              <a:rPr lang="en-US" altLang="zh-CN" sz="2400">
                <a:latin typeface="Times New Roman" panose="02020503050405090304" pitchFamily="18" charset="0"/>
                <a:cs typeface="Times New Roman" panose="02020503050405090304" pitchFamily="18" charset="0"/>
              </a:rPr>
              <a:t>of</a:t>
            </a:r>
            <a:r>
              <a:rPr lang="zh-CN" altLang="en-US" sz="2400">
                <a:latin typeface="Times New Roman" panose="02020503050405090304" pitchFamily="18" charset="0"/>
                <a:cs typeface="Times New Roman" panose="02020503050405090304" pitchFamily="18" charset="0"/>
              </a:rPr>
              <a:t> the </a:t>
            </a:r>
            <a:r>
              <a:rPr lang="en-US" altLang="zh-CN" sz="2400">
                <a:latin typeface="Times New Roman" panose="02020503050405090304" pitchFamily="18" charset="0"/>
                <a:cs typeface="Times New Roman" panose="02020503050405090304" pitchFamily="18" charset="0"/>
              </a:rPr>
              <a:t>AVA</a:t>
            </a:r>
            <a:r>
              <a:rPr lang="zh-CN" altLang="en-US" sz="2400">
                <a:latin typeface="Times New Roman" panose="02020503050405090304" pitchFamily="18" charset="0"/>
                <a:cs typeface="Times New Roman" panose="02020503050405090304" pitchFamily="18" charset="0"/>
              </a:rPr>
              <a:t> dataset</a:t>
            </a:r>
            <a:r>
              <a:rPr lang="en-US" altLang="zh-CN" sz="2400">
                <a:latin typeface="Times New Roman" panose="02020503050405090304" pitchFamily="18" charset="0"/>
                <a:cs typeface="Times New Roman" panose="02020503050405090304" pitchFamily="18" charset="0"/>
              </a:rPr>
              <a:t> </a:t>
            </a:r>
            <a:r>
              <a:rPr lang="zh-CN" altLang="en-US" sz="2400">
                <a:latin typeface="Times New Roman" panose="02020503050405090304" pitchFamily="18" charset="0"/>
                <a:cs typeface="Times New Roman" panose="02020503050405090304" pitchFamily="18" charset="0"/>
              </a:rPr>
              <a:t>from </a:t>
            </a:r>
            <a:r>
              <a:rPr lang="en-US" altLang="zh-CN" sz="2400">
                <a:latin typeface="Times New Roman" panose="02020503050405090304" pitchFamily="18" charset="0"/>
                <a:cs typeface="Times New Roman" panose="02020503050405090304" pitchFamily="18" charset="0"/>
              </a:rPr>
              <a:t>dpc</a:t>
            </a:r>
            <a:r>
              <a:rPr lang="zh-CN" altLang="en-US" sz="2400">
                <a:latin typeface="Times New Roman" panose="02020503050405090304" pitchFamily="18" charset="0"/>
                <a:cs typeface="Times New Roman" panose="02020503050405090304" pitchFamily="18" charset="0"/>
              </a:rPr>
              <a:t>hallenge</a:t>
            </a:r>
            <a:r>
              <a:rPr lang="en-US" altLang="zh-CN" sz="2400">
                <a:latin typeface="Times New Roman" panose="02020503050405090304" pitchFamily="18" charset="0"/>
                <a:cs typeface="Times New Roman" panose="02020503050405090304" pitchFamily="18" charset="0"/>
              </a:rPr>
              <a:t>.com</a:t>
            </a:r>
            <a:endParaRPr lang="zh-CN" altLang="en-US" sz="2400">
              <a:latin typeface="Times New Roman" panose="02020503050405090304" pitchFamily="18" charset="0"/>
              <a:cs typeface="Times New Roman" panose="02020503050405090304" pitchFamily="18" charset="0"/>
            </a:endParaRPr>
          </a:p>
          <a:p>
            <a:pPr marL="285750" indent="-285750">
              <a:buFont typeface="Wingdings" panose="05000000000000000000" charset="0"/>
              <a:buChar char="Ø"/>
            </a:pPr>
            <a:r>
              <a:rPr lang="zh-CN" altLang="en-US" sz="2400">
                <a:latin typeface="Times New Roman" panose="02020503050405090304" pitchFamily="18" charset="0"/>
                <a:cs typeface="Times New Roman" panose="02020503050405090304" pitchFamily="18" charset="0"/>
              </a:rPr>
              <a:t>Design a set of aesthetic attribute keyword system to screen comments</a:t>
            </a:r>
            <a:endParaRPr lang="zh-CN" altLang="en-US" sz="2400">
              <a:latin typeface="Times New Roman" panose="02020503050405090304" pitchFamily="18" charset="0"/>
              <a:cs typeface="Times New Roman" panose="02020503050405090304" pitchFamily="18" charset="0"/>
            </a:endParaRPr>
          </a:p>
          <a:p>
            <a:pPr marL="285750" indent="-285750">
              <a:buFont typeface="Wingdings" panose="05000000000000000000" charset="0"/>
              <a:buChar char="Ø"/>
            </a:pPr>
            <a:endParaRPr lang="zh-CN" altLang="en-US" sz="2400">
              <a:latin typeface="Times New Roman" panose="02020503050405090304" pitchFamily="18" charset="0"/>
              <a:cs typeface="Times New Roman" panose="02020503050405090304" pitchFamily="18" charset="0"/>
            </a:endParaRPr>
          </a:p>
          <a:p>
            <a:pPr marL="285750" indent="-285750">
              <a:buFont typeface="Wingdings" panose="05000000000000000000" charset="0"/>
              <a:buChar char="Ø"/>
            </a:pPr>
            <a:endParaRPr lang="zh-CN" altLang="en-US" sz="2400">
              <a:latin typeface="Times New Roman" panose="02020503050405090304" pitchFamily="18" charset="0"/>
              <a:cs typeface="Times New Roman" panose="02020503050405090304" pitchFamily="18" charset="0"/>
            </a:endParaRPr>
          </a:p>
          <a:p>
            <a:pPr marL="285750" indent="-285750">
              <a:buFont typeface="Wingdings" panose="05000000000000000000" charset="0"/>
              <a:buChar char="Ø"/>
            </a:pPr>
            <a:endParaRPr lang="zh-CN" altLang="en-US" sz="2400">
              <a:latin typeface="Times New Roman" panose="02020503050405090304" pitchFamily="18" charset="0"/>
              <a:cs typeface="Times New Roman" panose="02020503050405090304" pitchFamily="18" charset="0"/>
            </a:endParaRPr>
          </a:p>
          <a:p>
            <a:pPr marL="285750" indent="-285750">
              <a:buFont typeface="Wingdings" panose="05000000000000000000" charset="0"/>
              <a:buChar char="Ø"/>
            </a:pPr>
            <a:endParaRPr lang="zh-CN" altLang="en-US" sz="2400">
              <a:latin typeface="Times New Roman" panose="02020503050405090304" pitchFamily="18" charset="0"/>
              <a:cs typeface="Times New Roman" panose="02020503050405090304" pitchFamily="18" charset="0"/>
            </a:endParaRPr>
          </a:p>
          <a:p>
            <a:pPr marL="285750" indent="-285750">
              <a:buFont typeface="Wingdings" panose="05000000000000000000" charset="0"/>
              <a:buChar char="Ø"/>
            </a:pPr>
            <a:endParaRPr lang="zh-CN" altLang="en-US" sz="2400">
              <a:latin typeface="Times New Roman" panose="02020503050405090304" pitchFamily="18" charset="0"/>
              <a:cs typeface="Times New Roman" panose="02020503050405090304" pitchFamily="18" charset="0"/>
            </a:endParaRPr>
          </a:p>
          <a:p>
            <a:pPr marL="285750" indent="-285750">
              <a:buFont typeface="Wingdings" panose="05000000000000000000" charset="0"/>
              <a:buChar char="Ø"/>
            </a:pPr>
            <a:endParaRPr lang="zh-CN" altLang="en-US" sz="2400">
              <a:latin typeface="Times New Roman" panose="02020503050405090304" pitchFamily="18" charset="0"/>
              <a:cs typeface="Times New Roman" panose="02020503050405090304" pitchFamily="18" charset="0"/>
            </a:endParaRPr>
          </a:p>
          <a:p>
            <a:pPr marL="285750" indent="-285750">
              <a:buFont typeface="Wingdings" panose="05000000000000000000" charset="0"/>
              <a:buChar char="Ø"/>
            </a:pPr>
            <a:endParaRPr lang="zh-CN" altLang="en-US" sz="2400">
              <a:latin typeface="Times New Roman" panose="02020503050405090304" pitchFamily="18" charset="0"/>
              <a:cs typeface="Times New Roman" panose="02020503050405090304" pitchFamily="18" charset="0"/>
            </a:endParaRPr>
          </a:p>
          <a:p>
            <a:pPr marL="285750" indent="-285750">
              <a:buFont typeface="Wingdings" panose="05000000000000000000" charset="0"/>
              <a:buChar char="Ø"/>
            </a:pPr>
            <a:r>
              <a:rPr sz="2400">
                <a:latin typeface="Times New Roman" panose="02020503050405090304" pitchFamily="18" charset="0"/>
                <a:cs typeface="Times New Roman" panose="02020503050405090304" pitchFamily="18" charset="0"/>
              </a:rPr>
              <a:t>Filter and categorize comments based on keyword system</a:t>
            </a:r>
            <a:endParaRPr sz="2400">
              <a:latin typeface="Times New Roman" panose="02020503050405090304" pitchFamily="18" charset="0"/>
              <a:cs typeface="Times New Roman" panose="02020503050405090304" pitchFamily="18" charset="0"/>
            </a:endParaRPr>
          </a:p>
        </p:txBody>
      </p:sp>
      <p:graphicFrame>
        <p:nvGraphicFramePr>
          <p:cNvPr id="7" name="表格 6"/>
          <p:cNvGraphicFramePr/>
          <p:nvPr>
            <p:custDataLst>
              <p:tags r:id="rId7"/>
            </p:custDataLst>
          </p:nvPr>
        </p:nvGraphicFramePr>
        <p:xfrm>
          <a:off x="266065" y="1728470"/>
          <a:ext cx="11659235" cy="2294255"/>
        </p:xfrm>
        <a:graphic>
          <a:graphicData uri="http://schemas.openxmlformats.org/drawingml/2006/table">
            <a:tbl>
              <a:tblPr firstRow="1" bandRow="1">
                <a:tableStyleId>{5C22544A-7EE6-4342-B048-85BDC9FD1C3A}</a:tableStyleId>
              </a:tblPr>
              <a:tblGrid>
                <a:gridCol w="1665605"/>
                <a:gridCol w="1665605"/>
                <a:gridCol w="1813560"/>
                <a:gridCol w="2221230"/>
                <a:gridCol w="1368425"/>
                <a:gridCol w="1453515"/>
                <a:gridCol w="1471295"/>
              </a:tblGrid>
              <a:tr h="691515">
                <a:tc>
                  <a:txBody>
                    <a:bodyPr/>
                    <a:p>
                      <a:pPr algn="ctr">
                        <a:buNone/>
                      </a:pPr>
                      <a:r>
                        <a:rPr lang="zh-CN" altLang="en-US">
                          <a:latin typeface="Times New Roman" panose="02020503050405090304" pitchFamily="18" charset="0"/>
                          <a:cs typeface="Times New Roman" panose="02020503050405090304" pitchFamily="18" charset="0"/>
                        </a:rPr>
                        <a:t>General Impression</a:t>
                      </a:r>
                      <a:endParaRPr lang="zh-CN" altLang="en-US">
                        <a:latin typeface="Times New Roman" panose="02020503050405090304" pitchFamily="18" charset="0"/>
                        <a:cs typeface="Times New Roman" panose="02020503050405090304" pitchFamily="18" charset="0"/>
                      </a:endParaRPr>
                    </a:p>
                  </a:txBody>
                  <a:tcPr/>
                </a:tc>
                <a:tc>
                  <a:txBody>
                    <a:bodyPr/>
                    <a:p>
                      <a:pPr algn="ctr">
                        <a:buNone/>
                      </a:pPr>
                      <a:r>
                        <a:rPr lang="zh-CN" altLang="en-US">
                          <a:latin typeface="Times New Roman" panose="02020503050405090304" pitchFamily="18" charset="0"/>
                          <a:cs typeface="Times New Roman" panose="02020503050405090304" pitchFamily="18" charset="0"/>
                        </a:rPr>
                        <a:t>Subject of Photo</a:t>
                      </a:r>
                      <a:endParaRPr lang="zh-CN" altLang="en-US">
                        <a:latin typeface="Times New Roman" panose="02020503050405090304" pitchFamily="18" charset="0"/>
                        <a:cs typeface="Times New Roman" panose="02020503050405090304" pitchFamily="18" charset="0"/>
                      </a:endParaRPr>
                    </a:p>
                  </a:txBody>
                  <a:tcPr/>
                </a:tc>
                <a:tc>
                  <a:txBody>
                    <a:bodyPr/>
                    <a:p>
                      <a:pPr algn="ctr">
                        <a:buNone/>
                      </a:pPr>
                      <a:r>
                        <a:rPr lang="zh-CN" altLang="en-US">
                          <a:latin typeface="Times New Roman" panose="02020503050405090304" pitchFamily="18" charset="0"/>
                          <a:cs typeface="Times New Roman" panose="02020503050405090304" pitchFamily="18" charset="0"/>
                        </a:rPr>
                        <a:t>Composition</a:t>
                      </a:r>
                      <a:endParaRPr lang="zh-CN" altLang="en-US">
                        <a:latin typeface="Times New Roman" panose="02020503050405090304" pitchFamily="18" charset="0"/>
                        <a:cs typeface="Times New Roman" panose="02020503050405090304" pitchFamily="18" charset="0"/>
                      </a:endParaRPr>
                    </a:p>
                    <a:p>
                      <a:pPr algn="ctr">
                        <a:buNone/>
                      </a:pPr>
                      <a:r>
                        <a:rPr lang="zh-CN" altLang="en-US">
                          <a:latin typeface="Times New Roman" panose="02020503050405090304" pitchFamily="18" charset="0"/>
                          <a:cs typeface="Times New Roman" panose="02020503050405090304" pitchFamily="18" charset="0"/>
                        </a:rPr>
                        <a:t>&amp;Perspective</a:t>
                      </a:r>
                      <a:endParaRPr lang="zh-CN" altLang="en-US">
                        <a:latin typeface="Times New Roman" panose="02020503050405090304" pitchFamily="18" charset="0"/>
                        <a:cs typeface="Times New Roman" panose="02020503050405090304" pitchFamily="18" charset="0"/>
                      </a:endParaRPr>
                    </a:p>
                  </a:txBody>
                  <a:tcPr/>
                </a:tc>
                <a:tc>
                  <a:txBody>
                    <a:bodyPr/>
                    <a:p>
                      <a:pPr algn="ctr">
                        <a:buNone/>
                      </a:pPr>
                      <a:r>
                        <a:rPr lang="zh-CN" altLang="en-US">
                          <a:latin typeface="Times New Roman" panose="02020503050405090304" pitchFamily="18" charset="0"/>
                          <a:cs typeface="Times New Roman" panose="02020503050405090304" pitchFamily="18" charset="0"/>
                        </a:rPr>
                        <a:t>Use of </a:t>
                      </a:r>
                      <a:r>
                        <a:rPr lang="en-US" altLang="zh-CN">
                          <a:latin typeface="Times New Roman" panose="02020503050405090304" pitchFamily="18" charset="0"/>
                          <a:cs typeface="Times New Roman" panose="02020503050405090304" pitchFamily="18" charset="0"/>
                        </a:rPr>
                        <a:t>Camera, Exposure</a:t>
                      </a:r>
                      <a:r>
                        <a:rPr lang="zh-CN" altLang="en-US">
                          <a:latin typeface="Times New Roman" panose="02020503050405090304" pitchFamily="18" charset="0"/>
                          <a:cs typeface="Times New Roman" panose="02020503050405090304" pitchFamily="18" charset="0"/>
                        </a:rPr>
                        <a:t>&amp; Speed</a:t>
                      </a:r>
                      <a:endParaRPr lang="zh-CN" altLang="en-US">
                        <a:latin typeface="Times New Roman" panose="02020503050405090304" pitchFamily="18" charset="0"/>
                        <a:cs typeface="Times New Roman" panose="02020503050405090304" pitchFamily="18" charset="0"/>
                      </a:endParaRPr>
                    </a:p>
                  </a:txBody>
                  <a:tcPr/>
                </a:tc>
                <a:tc>
                  <a:txBody>
                    <a:bodyPr/>
                    <a:p>
                      <a:pPr algn="ctr">
                        <a:buNone/>
                      </a:pPr>
                      <a:r>
                        <a:rPr lang="zh-CN" altLang="en-US">
                          <a:latin typeface="Times New Roman" panose="02020503050405090304" pitchFamily="18" charset="0"/>
                          <a:cs typeface="Times New Roman" panose="02020503050405090304" pitchFamily="18" charset="0"/>
                        </a:rPr>
                        <a:t>Depth of Field</a:t>
                      </a:r>
                      <a:endParaRPr lang="zh-CN" altLang="en-US">
                        <a:latin typeface="Times New Roman" panose="02020503050405090304" pitchFamily="18" charset="0"/>
                        <a:cs typeface="Times New Roman" panose="02020503050405090304" pitchFamily="18" charset="0"/>
                      </a:endParaRPr>
                    </a:p>
                  </a:txBody>
                  <a:tcPr/>
                </a:tc>
                <a:tc>
                  <a:txBody>
                    <a:bodyPr/>
                    <a:p>
                      <a:pPr algn="ctr">
                        <a:buNone/>
                      </a:pPr>
                      <a:r>
                        <a:rPr lang="zh-CN" altLang="en-US">
                          <a:latin typeface="Times New Roman" panose="02020503050405090304" pitchFamily="18" charset="0"/>
                          <a:cs typeface="Times New Roman" panose="02020503050405090304" pitchFamily="18" charset="0"/>
                        </a:rPr>
                        <a:t>Color &amp; Lighting</a:t>
                      </a:r>
                      <a:endParaRPr lang="zh-CN" altLang="en-US">
                        <a:latin typeface="Times New Roman" panose="02020503050405090304" pitchFamily="18" charset="0"/>
                        <a:cs typeface="Times New Roman" panose="02020503050405090304" pitchFamily="18" charset="0"/>
                      </a:endParaRPr>
                    </a:p>
                  </a:txBody>
                  <a:tcPr/>
                </a:tc>
                <a:tc>
                  <a:txBody>
                    <a:bodyPr/>
                    <a:p>
                      <a:pPr algn="ctr">
                        <a:buNone/>
                      </a:pPr>
                      <a:r>
                        <a:rPr lang="zh-CN" altLang="en-US">
                          <a:latin typeface="Times New Roman" panose="02020503050405090304" pitchFamily="18" charset="0"/>
                          <a:cs typeface="Times New Roman" panose="02020503050405090304" pitchFamily="18" charset="0"/>
                        </a:rPr>
                        <a:t>Focus</a:t>
                      </a:r>
                      <a:endParaRPr lang="zh-CN" altLang="en-US">
                        <a:latin typeface="Times New Roman" panose="02020503050405090304" pitchFamily="18" charset="0"/>
                        <a:cs typeface="Times New Roman" panose="02020503050405090304" pitchFamily="18" charset="0"/>
                      </a:endParaRPr>
                    </a:p>
                  </a:txBody>
                  <a:tcPr/>
                </a:tc>
              </a:tr>
              <a:tr h="400685">
                <a:tc>
                  <a:txBody>
                    <a:bodyPr/>
                    <a:p>
                      <a:pPr algn="ctr">
                        <a:buNone/>
                      </a:pPr>
                      <a:r>
                        <a:rPr lang="en-US" altLang="zh-CN">
                          <a:latin typeface="Times New Roman" panose="02020503050405090304" pitchFamily="18" charset="0"/>
                          <a:cs typeface="Times New Roman" panose="02020503050405090304" pitchFamily="18" charset="0"/>
                        </a:rPr>
                        <a:t>shot</a:t>
                      </a:r>
                      <a:endParaRPr lang="en-US" altLang="zh-CN">
                        <a:latin typeface="Times New Roman" panose="02020503050405090304" pitchFamily="18" charset="0"/>
                        <a:cs typeface="Times New Roman" panose="02020503050405090304" pitchFamily="18" charset="0"/>
                      </a:endParaRPr>
                    </a:p>
                  </a:txBody>
                  <a:tcPr/>
                </a:tc>
                <a:tc>
                  <a:txBody>
                    <a:bodyPr/>
                    <a:p>
                      <a:pPr algn="ctr">
                        <a:buNone/>
                      </a:pPr>
                      <a:r>
                        <a:rPr lang="zh-CN" altLang="en-US">
                          <a:latin typeface="Times New Roman" panose="02020503050405090304" pitchFamily="18" charset="0"/>
                          <a:cs typeface="Times New Roman" panose="02020503050405090304" pitchFamily="18" charset="0"/>
                        </a:rPr>
                        <a:t>theme</a:t>
                      </a:r>
                      <a:endParaRPr lang="zh-CN" altLang="en-US">
                        <a:latin typeface="Times New Roman" panose="02020503050405090304" pitchFamily="18" charset="0"/>
                        <a:cs typeface="Times New Roman" panose="02020503050405090304" pitchFamily="18" charset="0"/>
                      </a:endParaRPr>
                    </a:p>
                  </a:txBody>
                  <a:tcPr/>
                </a:tc>
                <a:tc>
                  <a:txBody>
                    <a:bodyPr/>
                    <a:p>
                      <a:pPr algn="ctr">
                        <a:buNone/>
                      </a:pPr>
                      <a:r>
                        <a:rPr lang="zh-CN" altLang="en-US">
                          <a:latin typeface="Times New Roman" panose="02020503050405090304" pitchFamily="18" charset="0"/>
                          <a:cs typeface="Times New Roman" panose="02020503050405090304" pitchFamily="18" charset="0"/>
                        </a:rPr>
                        <a:t>border</a:t>
                      </a:r>
                      <a:endParaRPr lang="zh-CN" altLang="en-US">
                        <a:latin typeface="Times New Roman" panose="02020503050405090304" pitchFamily="18" charset="0"/>
                        <a:cs typeface="Times New Roman" panose="02020503050405090304" pitchFamily="18" charset="0"/>
                      </a:endParaRPr>
                    </a:p>
                  </a:txBody>
                  <a:tcPr/>
                </a:tc>
                <a:tc>
                  <a:txBody>
                    <a:bodyPr/>
                    <a:p>
                      <a:pPr algn="ctr">
                        <a:buNone/>
                      </a:pPr>
                      <a:r>
                        <a:rPr lang="zh-CN" altLang="en-US">
                          <a:latin typeface="Times New Roman" panose="02020503050405090304" pitchFamily="18" charset="0"/>
                          <a:cs typeface="Times New Roman" panose="02020503050405090304" pitchFamily="18" charset="0"/>
                        </a:rPr>
                        <a:t>balance</a:t>
                      </a:r>
                      <a:endParaRPr lang="zh-CN" altLang="en-US">
                        <a:latin typeface="Times New Roman" panose="02020503050405090304" pitchFamily="18" charset="0"/>
                        <a:cs typeface="Times New Roman" panose="02020503050405090304" pitchFamily="18" charset="0"/>
                      </a:endParaRPr>
                    </a:p>
                  </a:txBody>
                  <a:tcPr/>
                </a:tc>
                <a:tc>
                  <a:txBody>
                    <a:bodyPr/>
                    <a:p>
                      <a:pPr algn="ctr">
                        <a:buNone/>
                      </a:pPr>
                      <a:r>
                        <a:rPr lang="zh-CN" altLang="en-US">
                          <a:latin typeface="Times New Roman" panose="02020503050405090304" pitchFamily="18" charset="0"/>
                          <a:cs typeface="Times New Roman" panose="02020503050405090304" pitchFamily="18" charset="0"/>
                        </a:rPr>
                        <a:t>length</a:t>
                      </a:r>
                      <a:endParaRPr lang="zh-CN" altLang="en-US">
                        <a:latin typeface="Times New Roman" panose="02020503050405090304" pitchFamily="18" charset="0"/>
                        <a:cs typeface="Times New Roman" panose="02020503050405090304" pitchFamily="18" charset="0"/>
                      </a:endParaRPr>
                    </a:p>
                  </a:txBody>
                  <a:tcPr/>
                </a:tc>
                <a:tc>
                  <a:txBody>
                    <a:bodyPr/>
                    <a:p>
                      <a:pPr algn="ctr">
                        <a:buNone/>
                      </a:pPr>
                      <a:r>
                        <a:rPr lang="zh-CN" altLang="en-US">
                          <a:latin typeface="Times New Roman" panose="02020503050405090304" pitchFamily="18" charset="0"/>
                          <a:cs typeface="Times New Roman" panose="02020503050405090304" pitchFamily="18" charset="0"/>
                        </a:rPr>
                        <a:t>coloring</a:t>
                      </a:r>
                      <a:endParaRPr lang="zh-CN" altLang="en-US">
                        <a:latin typeface="Times New Roman" panose="02020503050405090304" pitchFamily="18" charset="0"/>
                        <a:cs typeface="Times New Roman" panose="02020503050405090304" pitchFamily="18" charset="0"/>
                      </a:endParaRPr>
                    </a:p>
                  </a:txBody>
                  <a:tcPr/>
                </a:tc>
                <a:tc>
                  <a:txBody>
                    <a:bodyPr/>
                    <a:p>
                      <a:pPr algn="ctr">
                        <a:buNone/>
                      </a:pPr>
                      <a:r>
                        <a:rPr lang="zh-CN" altLang="en-US">
                          <a:latin typeface="Times New Roman" panose="02020503050405090304" pitchFamily="18" charset="0"/>
                          <a:cs typeface="Times New Roman" panose="02020503050405090304" pitchFamily="18" charset="0"/>
                        </a:rPr>
                        <a:t>softness </a:t>
                      </a:r>
                      <a:endParaRPr lang="zh-CN" altLang="en-US">
                        <a:latin typeface="Times New Roman" panose="02020503050405090304" pitchFamily="18" charset="0"/>
                        <a:cs typeface="Times New Roman" panose="02020503050405090304" pitchFamily="18" charset="0"/>
                      </a:endParaRPr>
                    </a:p>
                  </a:txBody>
                  <a:tcPr/>
                </a:tc>
              </a:tr>
              <a:tr h="400685">
                <a:tc>
                  <a:txBody>
                    <a:bodyPr/>
                    <a:p>
                      <a:pPr algn="ctr">
                        <a:buNone/>
                      </a:pPr>
                      <a:r>
                        <a:rPr lang="zh-CN" altLang="en-US">
                          <a:latin typeface="Times New Roman" panose="02020503050405090304" pitchFamily="18" charset="0"/>
                          <a:cs typeface="Times New Roman" panose="02020503050405090304" pitchFamily="18" charset="0"/>
                        </a:rPr>
                        <a:t>impression</a:t>
                      </a:r>
                      <a:endParaRPr lang="zh-CN" altLang="en-US">
                        <a:latin typeface="Times New Roman" panose="02020503050405090304" pitchFamily="18" charset="0"/>
                        <a:cs typeface="Times New Roman" panose="02020503050405090304" pitchFamily="18" charset="0"/>
                      </a:endParaRPr>
                    </a:p>
                  </a:txBody>
                  <a:tcPr/>
                </a:tc>
                <a:tc>
                  <a:txBody>
                    <a:bodyPr/>
                    <a:p>
                      <a:pPr algn="ctr">
                        <a:buNone/>
                      </a:pPr>
                      <a:r>
                        <a:rPr lang="zh-CN" altLang="en-US">
                          <a:latin typeface="Times New Roman" panose="02020503050405090304" pitchFamily="18" charset="0"/>
                          <a:cs typeface="Times New Roman" panose="02020503050405090304" pitchFamily="18" charset="0"/>
                        </a:rPr>
                        <a:t>rhythm</a:t>
                      </a:r>
                      <a:endParaRPr lang="zh-CN" altLang="en-US">
                        <a:latin typeface="Times New Roman" panose="02020503050405090304" pitchFamily="18" charset="0"/>
                        <a:cs typeface="Times New Roman" panose="02020503050405090304" pitchFamily="18" charset="0"/>
                      </a:endParaRPr>
                    </a:p>
                  </a:txBody>
                  <a:tcPr/>
                </a:tc>
                <a:tc>
                  <a:txBody>
                    <a:bodyPr/>
                    <a:p>
                      <a:pPr algn="ctr">
                        <a:buNone/>
                      </a:pPr>
                      <a:r>
                        <a:rPr lang="zh-CN" altLang="en-US">
                          <a:latin typeface="Times New Roman" panose="02020503050405090304" pitchFamily="18" charset="0"/>
                          <a:cs typeface="Times New Roman" panose="02020503050405090304" pitchFamily="18" charset="0"/>
                        </a:rPr>
                        <a:t>rotation</a:t>
                      </a:r>
                      <a:endParaRPr lang="zh-CN" altLang="en-US">
                        <a:latin typeface="Times New Roman" panose="02020503050405090304" pitchFamily="18" charset="0"/>
                        <a:cs typeface="Times New Roman" panose="02020503050405090304" pitchFamily="18" charset="0"/>
                      </a:endParaRPr>
                    </a:p>
                  </a:txBody>
                  <a:tcPr/>
                </a:tc>
                <a:tc>
                  <a:txBody>
                    <a:bodyPr/>
                    <a:p>
                      <a:pPr algn="ctr">
                        <a:buNone/>
                      </a:pPr>
                      <a:r>
                        <a:rPr lang="zh-CN" altLang="en-US">
                          <a:latin typeface="Times New Roman" panose="02020503050405090304" pitchFamily="18" charset="0"/>
                          <a:cs typeface="Times New Roman" panose="02020503050405090304" pitchFamily="18" charset="0"/>
                        </a:rPr>
                        <a:t>iso</a:t>
                      </a:r>
                      <a:endParaRPr lang="zh-CN" altLang="en-US">
                        <a:latin typeface="Times New Roman" panose="02020503050405090304" pitchFamily="18" charset="0"/>
                        <a:cs typeface="Times New Roman" panose="02020503050405090304" pitchFamily="18" charset="0"/>
                      </a:endParaRPr>
                    </a:p>
                  </a:txBody>
                  <a:tcPr/>
                </a:tc>
                <a:tc>
                  <a:txBody>
                    <a:bodyPr/>
                    <a:p>
                      <a:pPr algn="ctr">
                        <a:buNone/>
                      </a:pPr>
                      <a:r>
                        <a:rPr lang="zh-CN" altLang="en-US">
                          <a:latin typeface="Times New Roman" panose="02020503050405090304" pitchFamily="18" charset="0"/>
                          <a:cs typeface="Times New Roman" panose="02020503050405090304" pitchFamily="18" charset="0"/>
                        </a:rPr>
                        <a:t>blurriness</a:t>
                      </a:r>
                      <a:endParaRPr lang="zh-CN" altLang="en-US">
                        <a:latin typeface="Times New Roman" panose="02020503050405090304" pitchFamily="18" charset="0"/>
                        <a:cs typeface="Times New Roman" panose="02020503050405090304" pitchFamily="18" charset="0"/>
                      </a:endParaRPr>
                    </a:p>
                  </a:txBody>
                  <a:tcPr/>
                </a:tc>
                <a:tc>
                  <a:txBody>
                    <a:bodyPr/>
                    <a:p>
                      <a:pPr algn="ctr">
                        <a:buNone/>
                      </a:pPr>
                      <a:r>
                        <a:rPr lang="zh-CN" altLang="en-US">
                          <a:latin typeface="Times New Roman" panose="02020503050405090304" pitchFamily="18" charset="0"/>
                          <a:cs typeface="Times New Roman" panose="02020503050405090304" pitchFamily="18" charset="0"/>
                        </a:rPr>
                        <a:t>tune</a:t>
                      </a:r>
                      <a:endParaRPr lang="zh-CN" altLang="en-US">
                        <a:latin typeface="Times New Roman" panose="02020503050405090304" pitchFamily="18" charset="0"/>
                        <a:cs typeface="Times New Roman" panose="02020503050405090304" pitchFamily="18" charset="0"/>
                      </a:endParaRPr>
                    </a:p>
                  </a:txBody>
                  <a:tcPr/>
                </a:tc>
                <a:tc>
                  <a:txBody>
                    <a:bodyPr/>
                    <a:p>
                      <a:pPr algn="ctr">
                        <a:buNone/>
                      </a:pPr>
                      <a:r>
                        <a:rPr lang="zh-CN" altLang="en-US">
                          <a:latin typeface="Times New Roman" panose="02020503050405090304" pitchFamily="18" charset="0"/>
                          <a:cs typeface="Times New Roman" panose="02020503050405090304" pitchFamily="18" charset="0"/>
                        </a:rPr>
                        <a:t>attention</a:t>
                      </a:r>
                      <a:endParaRPr lang="zh-CN" altLang="en-US">
                        <a:latin typeface="Times New Roman" panose="02020503050405090304" pitchFamily="18" charset="0"/>
                        <a:cs typeface="Times New Roman" panose="02020503050405090304" pitchFamily="18" charset="0"/>
                      </a:endParaRPr>
                    </a:p>
                  </a:txBody>
                  <a:tcPr/>
                </a:tc>
              </a:tr>
              <a:tr h="400685">
                <a:tc>
                  <a:txBody>
                    <a:bodyPr/>
                    <a:p>
                      <a:pPr algn="ctr">
                        <a:buNone/>
                      </a:pPr>
                      <a:r>
                        <a:rPr lang="en-US" altLang="zh-CN">
                          <a:latin typeface="Times New Roman" panose="02020503050405090304" pitchFamily="18" charset="0"/>
                          <a:cs typeface="Times New Roman" panose="02020503050405090304" pitchFamily="18" charset="0"/>
                        </a:rPr>
                        <a:t>······</a:t>
                      </a:r>
                      <a:endParaRPr lang="en-US" altLang="zh-CN">
                        <a:latin typeface="Times New Roman" panose="02020503050405090304" pitchFamily="18" charset="0"/>
                        <a:cs typeface="Times New Roman" panose="02020503050405090304" pitchFamily="18" charset="0"/>
                      </a:endParaRPr>
                    </a:p>
                  </a:txBody>
                  <a:tcPr/>
                </a:tc>
                <a:tc>
                  <a:txBody>
                    <a:bodyPr/>
                    <a:p>
                      <a:pPr algn="ctr">
                        <a:buNone/>
                      </a:pPr>
                      <a:r>
                        <a:rPr lang="zh-CN" altLang="en-US">
                          <a:latin typeface="Times New Roman" panose="02020503050405090304" pitchFamily="18" charset="0"/>
                          <a:cs typeface="Times New Roman" panose="02020503050405090304" pitchFamily="18" charset="0"/>
                        </a:rPr>
                        <a:t>······</a:t>
                      </a:r>
                      <a:endParaRPr lang="zh-CN" altLang="en-US">
                        <a:latin typeface="Times New Roman" panose="02020503050405090304" pitchFamily="18" charset="0"/>
                        <a:cs typeface="Times New Roman" panose="02020503050405090304" pitchFamily="18" charset="0"/>
                      </a:endParaRPr>
                    </a:p>
                  </a:txBody>
                  <a:tcPr/>
                </a:tc>
                <a:tc>
                  <a:txBody>
                    <a:bodyPr/>
                    <a:p>
                      <a:pPr algn="ctr">
                        <a:buNone/>
                      </a:pPr>
                      <a:r>
                        <a:rPr lang="zh-CN" altLang="en-US">
                          <a:latin typeface="Times New Roman" panose="02020503050405090304" pitchFamily="18" charset="0"/>
                          <a:cs typeface="Times New Roman" panose="02020503050405090304" pitchFamily="18" charset="0"/>
                        </a:rPr>
                        <a:t>······</a:t>
                      </a:r>
                      <a:endParaRPr lang="zh-CN" altLang="en-US">
                        <a:latin typeface="Times New Roman" panose="02020503050405090304" pitchFamily="18" charset="0"/>
                        <a:cs typeface="Times New Roman" panose="02020503050405090304" pitchFamily="18" charset="0"/>
                      </a:endParaRPr>
                    </a:p>
                  </a:txBody>
                  <a:tcPr/>
                </a:tc>
                <a:tc>
                  <a:txBody>
                    <a:bodyPr/>
                    <a:p>
                      <a:pPr algn="ctr">
                        <a:buNone/>
                      </a:pPr>
                      <a:r>
                        <a:rPr lang="zh-CN" altLang="en-US">
                          <a:latin typeface="Times New Roman" panose="02020503050405090304" pitchFamily="18" charset="0"/>
                          <a:cs typeface="Times New Roman" panose="02020503050405090304" pitchFamily="18" charset="0"/>
                        </a:rPr>
                        <a:t>······</a:t>
                      </a:r>
                      <a:endParaRPr lang="zh-CN" altLang="en-US">
                        <a:latin typeface="Times New Roman" panose="02020503050405090304" pitchFamily="18" charset="0"/>
                        <a:cs typeface="Times New Roman" panose="02020503050405090304" pitchFamily="18" charset="0"/>
                      </a:endParaRPr>
                    </a:p>
                  </a:txBody>
                  <a:tcPr/>
                </a:tc>
                <a:tc>
                  <a:txBody>
                    <a:bodyPr/>
                    <a:p>
                      <a:pPr algn="ctr">
                        <a:buNone/>
                      </a:pPr>
                      <a:r>
                        <a:rPr lang="zh-CN" altLang="en-US">
                          <a:latin typeface="Times New Roman" panose="02020503050405090304" pitchFamily="18" charset="0"/>
                          <a:cs typeface="Times New Roman" panose="02020503050405090304" pitchFamily="18" charset="0"/>
                        </a:rPr>
                        <a:t>······</a:t>
                      </a:r>
                      <a:endParaRPr lang="zh-CN" altLang="en-US">
                        <a:latin typeface="Times New Roman" panose="02020503050405090304" pitchFamily="18" charset="0"/>
                        <a:cs typeface="Times New Roman" panose="02020503050405090304" pitchFamily="18" charset="0"/>
                      </a:endParaRPr>
                    </a:p>
                  </a:txBody>
                  <a:tcPr/>
                </a:tc>
                <a:tc>
                  <a:txBody>
                    <a:bodyPr/>
                    <a:p>
                      <a:pPr algn="ctr">
                        <a:buNone/>
                      </a:pPr>
                      <a:endParaRPr lang="zh-CN" altLang="en-US">
                        <a:latin typeface="Times New Roman" panose="02020503050405090304" pitchFamily="18" charset="0"/>
                        <a:cs typeface="Times New Roman" panose="02020503050405090304" pitchFamily="18" charset="0"/>
                      </a:endParaRPr>
                    </a:p>
                  </a:txBody>
                  <a:tcPr/>
                </a:tc>
                <a:tc>
                  <a:txBody>
                    <a:bodyPr/>
                    <a:p>
                      <a:pPr algn="ctr">
                        <a:buNone/>
                      </a:pPr>
                      <a:r>
                        <a:rPr lang="zh-CN" altLang="en-US">
                          <a:latin typeface="Times New Roman" panose="02020503050405090304" pitchFamily="18" charset="0"/>
                          <a:cs typeface="Times New Roman" panose="02020503050405090304" pitchFamily="18" charset="0"/>
                        </a:rPr>
                        <a:t>······</a:t>
                      </a:r>
                      <a:endParaRPr lang="zh-CN" altLang="en-US">
                        <a:latin typeface="Times New Roman" panose="02020503050405090304" pitchFamily="18" charset="0"/>
                        <a:cs typeface="Times New Roman" panose="02020503050405090304" pitchFamily="18" charset="0"/>
                      </a:endParaRPr>
                    </a:p>
                  </a:txBody>
                  <a:tcPr/>
                </a:tc>
              </a:tr>
              <a:tr h="400685">
                <a:tc>
                  <a:txBody>
                    <a:bodyPr/>
                    <a:p>
                      <a:pPr algn="ctr">
                        <a:buNone/>
                      </a:pPr>
                      <a:r>
                        <a:rPr lang="zh-CN" altLang="en-US">
                          <a:latin typeface="Times New Roman" panose="02020503050405090304" pitchFamily="18" charset="0"/>
                          <a:cs typeface="Times New Roman" panose="02020503050405090304" pitchFamily="18" charset="0"/>
                        </a:rPr>
                        <a:t>emotion</a:t>
                      </a:r>
                      <a:endParaRPr lang="zh-CN" altLang="en-US">
                        <a:latin typeface="Times New Roman" panose="02020503050405090304" pitchFamily="18" charset="0"/>
                        <a:cs typeface="Times New Roman" panose="02020503050405090304" pitchFamily="18" charset="0"/>
                      </a:endParaRPr>
                    </a:p>
                  </a:txBody>
                  <a:tcPr/>
                </a:tc>
                <a:tc>
                  <a:txBody>
                    <a:bodyPr/>
                    <a:p>
                      <a:pPr algn="ctr">
                        <a:buNone/>
                      </a:pPr>
                      <a:r>
                        <a:rPr lang="zh-CN" altLang="en-US">
                          <a:latin typeface="Times New Roman" panose="02020503050405090304" pitchFamily="18" charset="0"/>
                          <a:cs typeface="Times New Roman" panose="02020503050405090304" pitchFamily="18" charset="0"/>
                        </a:rPr>
                        <a:t>style</a:t>
                      </a:r>
                      <a:endParaRPr lang="zh-CN" altLang="en-US">
                        <a:latin typeface="Times New Roman" panose="02020503050405090304" pitchFamily="18" charset="0"/>
                        <a:cs typeface="Times New Roman" panose="02020503050405090304" pitchFamily="18" charset="0"/>
                      </a:endParaRPr>
                    </a:p>
                  </a:txBody>
                  <a:tcPr/>
                </a:tc>
                <a:tc>
                  <a:txBody>
                    <a:bodyPr/>
                    <a:p>
                      <a:pPr algn="ctr">
                        <a:buNone/>
                      </a:pPr>
                      <a:r>
                        <a:rPr lang="zh-CN" altLang="en-US">
                          <a:latin typeface="Times New Roman" panose="02020503050405090304" pitchFamily="18" charset="0"/>
                          <a:cs typeface="Times New Roman" panose="02020503050405090304" pitchFamily="18" charset="0"/>
                        </a:rPr>
                        <a:t>angle</a:t>
                      </a:r>
                      <a:endParaRPr lang="zh-CN" altLang="en-US">
                        <a:latin typeface="Times New Roman" panose="02020503050405090304" pitchFamily="18" charset="0"/>
                        <a:cs typeface="Times New Roman" panose="02020503050405090304" pitchFamily="18" charset="0"/>
                      </a:endParaRPr>
                    </a:p>
                  </a:txBody>
                  <a:tcPr/>
                </a:tc>
                <a:tc>
                  <a:txBody>
                    <a:bodyPr/>
                    <a:p>
                      <a:pPr algn="ctr">
                        <a:buNone/>
                      </a:pPr>
                      <a:r>
                        <a:rPr lang="zh-CN" altLang="en-US">
                          <a:latin typeface="Times New Roman" panose="02020503050405090304" pitchFamily="18" charset="0"/>
                          <a:cs typeface="Times New Roman" panose="02020503050405090304" pitchFamily="18" charset="0"/>
                        </a:rPr>
                        <a:t>lens</a:t>
                      </a:r>
                      <a:endParaRPr lang="zh-CN" altLang="en-US">
                        <a:latin typeface="Times New Roman" panose="02020503050405090304" pitchFamily="18" charset="0"/>
                        <a:cs typeface="Times New Roman" panose="02020503050405090304" pitchFamily="18" charset="0"/>
                      </a:endParaRPr>
                    </a:p>
                  </a:txBody>
                  <a:tcPr/>
                </a:tc>
                <a:tc>
                  <a:txBody>
                    <a:bodyPr/>
                    <a:p>
                      <a:pPr algn="ctr">
                        <a:buNone/>
                      </a:pPr>
                      <a:r>
                        <a:rPr lang="zh-CN" altLang="en-US">
                          <a:latin typeface="Times New Roman" panose="02020503050405090304" pitchFamily="18" charset="0"/>
                          <a:cs typeface="Times New Roman" panose="02020503050405090304" pitchFamily="18" charset="0"/>
                        </a:rPr>
                        <a:t>fuzz</a:t>
                      </a:r>
                      <a:endParaRPr lang="zh-CN" altLang="en-US">
                        <a:latin typeface="Times New Roman" panose="02020503050405090304" pitchFamily="18" charset="0"/>
                        <a:cs typeface="Times New Roman" panose="02020503050405090304" pitchFamily="18" charset="0"/>
                      </a:endParaRPr>
                    </a:p>
                  </a:txBody>
                  <a:tcPr/>
                </a:tc>
                <a:tc>
                  <a:txBody>
                    <a:bodyPr/>
                    <a:p>
                      <a:pPr algn="ctr">
                        <a:buNone/>
                      </a:pPr>
                      <a:r>
                        <a:rPr lang="zh-CN" altLang="en-US">
                          <a:latin typeface="Times New Roman" panose="02020503050405090304" pitchFamily="18" charset="0"/>
                          <a:cs typeface="Times New Roman" panose="02020503050405090304" pitchFamily="18" charset="0"/>
                        </a:rPr>
                        <a:t>histogram</a:t>
                      </a:r>
                      <a:endParaRPr lang="zh-CN" altLang="en-US">
                        <a:latin typeface="Times New Roman" panose="02020503050405090304" pitchFamily="18" charset="0"/>
                        <a:cs typeface="Times New Roman" panose="02020503050405090304" pitchFamily="18" charset="0"/>
                      </a:endParaRPr>
                    </a:p>
                  </a:txBody>
                  <a:tcPr/>
                </a:tc>
                <a:tc>
                  <a:txBody>
                    <a:bodyPr/>
                    <a:p>
                      <a:pPr algn="ctr">
                        <a:buNone/>
                      </a:pPr>
                      <a:r>
                        <a:rPr lang="zh-CN" altLang="en-US">
                          <a:latin typeface="Times New Roman" panose="02020503050405090304" pitchFamily="18" charset="0"/>
                          <a:cs typeface="Times New Roman" panose="02020503050405090304" pitchFamily="18" charset="0"/>
                        </a:rPr>
                        <a:t>sharpeness</a:t>
                      </a:r>
                      <a:endParaRPr lang="zh-CN" altLang="en-US">
                        <a:latin typeface="Times New Roman" panose="02020503050405090304" pitchFamily="18" charset="0"/>
                        <a:cs typeface="Times New Roman" panose="02020503050405090304" pitchFamily="18" charset="0"/>
                      </a:endParaRPr>
                    </a:p>
                  </a:txBody>
                  <a:tcPr/>
                </a:tc>
              </a:tr>
            </a:tbl>
          </a:graphicData>
        </a:graphic>
      </p:graphicFrame>
      <p:pic>
        <p:nvPicPr>
          <p:cNvPr id="8" name="图片 7"/>
          <p:cNvPicPr>
            <a:picLocks noChangeAspect="1"/>
          </p:cNvPicPr>
          <p:nvPr/>
        </p:nvPicPr>
        <p:blipFill>
          <a:blip r:embed="rId8"/>
          <a:stretch>
            <a:fillRect/>
          </a:stretch>
        </p:blipFill>
        <p:spPr>
          <a:xfrm>
            <a:off x="458470" y="4756785"/>
            <a:ext cx="1835785" cy="1768475"/>
          </a:xfrm>
          <a:prstGeom prst="rect">
            <a:avLst/>
          </a:prstGeom>
        </p:spPr>
      </p:pic>
      <p:pic>
        <p:nvPicPr>
          <p:cNvPr id="10" name="图片 9" descr="人物头像"/>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627630" y="4814570"/>
            <a:ext cx="346075" cy="346075"/>
          </a:xfrm>
          <a:prstGeom prst="rect">
            <a:avLst/>
          </a:prstGeom>
        </p:spPr>
      </p:pic>
      <p:pic>
        <p:nvPicPr>
          <p:cNvPr id="11" name="图片 10" descr="人物头像"/>
          <p:cNvPicPr>
            <a:picLocks noChangeAspect="1"/>
          </p:cNvPicPr>
          <p:nvPr/>
        </p:nvPicPr>
        <p:blipFill>
          <a:blip r:embed="rId9">
            <a:extLst>
              <a:ext uri="{96DAC541-7B7A-43D3-8B79-37D633B846F1}">
                <asvg:svgBlip xmlns:asvg="http://schemas.microsoft.com/office/drawing/2016/SVG/main" r:embed="rId11"/>
              </a:ext>
            </a:extLst>
          </a:blip>
          <a:stretch>
            <a:fillRect/>
          </a:stretch>
        </p:blipFill>
        <p:spPr>
          <a:xfrm>
            <a:off x="2627630" y="5281295"/>
            <a:ext cx="347980" cy="347980"/>
          </a:xfrm>
          <a:prstGeom prst="rect">
            <a:avLst/>
          </a:prstGeom>
        </p:spPr>
      </p:pic>
      <p:pic>
        <p:nvPicPr>
          <p:cNvPr id="15" name="图片 14" descr="人物头像"/>
          <p:cNvPicPr>
            <a:picLocks noChangeAspect="1"/>
          </p:cNvPicPr>
          <p:nvPr/>
        </p:nvPicPr>
        <p:blipFill>
          <a:blip r:embed="rId9">
            <a:extLst>
              <a:ext uri="{96DAC541-7B7A-43D3-8B79-37D633B846F1}">
                <asvg:svgBlip xmlns:asvg="http://schemas.microsoft.com/office/drawing/2016/SVG/main" r:embed="rId11"/>
              </a:ext>
            </a:extLst>
          </a:blip>
          <a:stretch>
            <a:fillRect/>
          </a:stretch>
        </p:blipFill>
        <p:spPr>
          <a:xfrm>
            <a:off x="2627630" y="6174740"/>
            <a:ext cx="347980" cy="347980"/>
          </a:xfrm>
          <a:prstGeom prst="rect">
            <a:avLst/>
          </a:prstGeom>
        </p:spPr>
      </p:pic>
      <p:sp>
        <p:nvSpPr>
          <p:cNvPr id="17" name="文本框 16"/>
          <p:cNvSpPr txBox="1"/>
          <p:nvPr/>
        </p:nvSpPr>
        <p:spPr>
          <a:xfrm>
            <a:off x="3084830" y="4814570"/>
            <a:ext cx="2769235" cy="368300"/>
          </a:xfrm>
          <a:prstGeom prst="rect">
            <a:avLst/>
          </a:prstGeom>
          <a:noFill/>
        </p:spPr>
        <p:txBody>
          <a:bodyPr wrap="square" rtlCol="0">
            <a:spAutoFit/>
          </a:bodyPr>
          <a:p>
            <a:r>
              <a:rPr lang="zh-CN" altLang="en-US" b="1">
                <a:latin typeface="Times New Roman" panose="02020503050405090304" pitchFamily="18" charset="0"/>
                <a:cs typeface="Times New Roman" panose="02020503050405090304" pitchFamily="18" charset="0"/>
              </a:rPr>
              <a:t>Very simple, effective </a:t>
            </a:r>
            <a:r>
              <a:rPr lang="zh-CN" altLang="en-US" b="1">
                <a:solidFill>
                  <a:srgbClr val="FF0000"/>
                </a:solidFill>
                <a:latin typeface="Times New Roman" panose="02020503050405090304" pitchFamily="18" charset="0"/>
                <a:cs typeface="Times New Roman" panose="02020503050405090304" pitchFamily="18" charset="0"/>
              </a:rPr>
              <a:t>shot</a:t>
            </a:r>
            <a:r>
              <a:rPr lang="zh-CN" altLang="en-US" b="1">
                <a:latin typeface="Times New Roman" panose="02020503050405090304" pitchFamily="18" charset="0"/>
                <a:cs typeface="Times New Roman" panose="02020503050405090304" pitchFamily="18" charset="0"/>
              </a:rPr>
              <a:t>.</a:t>
            </a:r>
            <a:endParaRPr lang="zh-CN" altLang="en-US" b="1">
              <a:latin typeface="Times New Roman" panose="02020503050405090304" pitchFamily="18" charset="0"/>
              <a:cs typeface="Times New Roman" panose="02020503050405090304" pitchFamily="18" charset="0"/>
            </a:endParaRPr>
          </a:p>
        </p:txBody>
      </p:sp>
      <p:sp>
        <p:nvSpPr>
          <p:cNvPr id="18" name="文本框 17"/>
          <p:cNvSpPr txBox="1"/>
          <p:nvPr/>
        </p:nvSpPr>
        <p:spPr>
          <a:xfrm>
            <a:off x="3084830" y="5253990"/>
            <a:ext cx="4064000" cy="368300"/>
          </a:xfrm>
          <a:prstGeom prst="rect">
            <a:avLst/>
          </a:prstGeom>
          <a:noFill/>
        </p:spPr>
        <p:txBody>
          <a:bodyPr wrap="square" rtlCol="0">
            <a:spAutoFit/>
          </a:bodyPr>
          <a:p>
            <a:r>
              <a:rPr lang="zh-CN" altLang="en-US" b="1" strike="sngStrike">
                <a:latin typeface="Times New Roman" panose="02020503050405090304" pitchFamily="18" charset="0"/>
                <a:cs typeface="Times New Roman" panose="02020503050405090304" pitchFamily="18" charset="0"/>
              </a:rPr>
              <a:t>yeah baby!</a:t>
            </a:r>
            <a:endParaRPr lang="zh-CN" altLang="en-US" b="1" strike="sngStrike">
              <a:latin typeface="Times New Roman" panose="02020503050405090304" pitchFamily="18" charset="0"/>
              <a:cs typeface="Times New Roman" panose="02020503050405090304" pitchFamily="18" charset="0"/>
            </a:endParaRPr>
          </a:p>
        </p:txBody>
      </p:sp>
      <p:sp>
        <p:nvSpPr>
          <p:cNvPr id="19" name="文本框 18"/>
          <p:cNvSpPr txBox="1"/>
          <p:nvPr/>
        </p:nvSpPr>
        <p:spPr>
          <a:xfrm>
            <a:off x="3084830" y="6158865"/>
            <a:ext cx="6384925" cy="645160"/>
          </a:xfrm>
          <a:prstGeom prst="rect">
            <a:avLst/>
          </a:prstGeom>
          <a:noFill/>
        </p:spPr>
        <p:txBody>
          <a:bodyPr wrap="square" rtlCol="0">
            <a:spAutoFit/>
          </a:bodyPr>
          <a:p>
            <a:r>
              <a:rPr lang="zh-CN" altLang="en-US" b="1">
                <a:latin typeface="Times New Roman" panose="02020503050405090304" pitchFamily="18" charset="0"/>
                <a:cs typeface="Times New Roman" panose="02020503050405090304" pitchFamily="18" charset="0"/>
              </a:rPr>
              <a:t>The </a:t>
            </a:r>
            <a:r>
              <a:rPr lang="zh-CN" altLang="en-US" b="1">
                <a:solidFill>
                  <a:srgbClr val="FF0000"/>
                </a:solidFill>
                <a:latin typeface="Times New Roman" panose="02020503050405090304" pitchFamily="18" charset="0"/>
                <a:cs typeface="Times New Roman" panose="02020503050405090304" pitchFamily="18" charset="0"/>
              </a:rPr>
              <a:t>colors</a:t>
            </a:r>
            <a:r>
              <a:rPr lang="zh-CN" altLang="en-US" b="1">
                <a:latin typeface="Times New Roman" panose="02020503050405090304" pitchFamily="18" charset="0"/>
                <a:cs typeface="Times New Roman" panose="02020503050405090304" pitchFamily="18" charset="0"/>
              </a:rPr>
              <a:t> are just great and the comp exudes such sensuality. </a:t>
            </a:r>
            <a:endParaRPr lang="zh-CN" altLang="en-US" b="1">
              <a:latin typeface="Times New Roman" panose="02020503050405090304" pitchFamily="18" charset="0"/>
              <a:cs typeface="Times New Roman" panose="02020503050405090304" pitchFamily="18" charset="0"/>
            </a:endParaRPr>
          </a:p>
          <a:p>
            <a:r>
              <a:rPr lang="zh-CN" altLang="en-US" b="1">
                <a:latin typeface="Times New Roman" panose="02020503050405090304" pitchFamily="18" charset="0"/>
                <a:cs typeface="Times New Roman" panose="02020503050405090304" pitchFamily="18" charset="0"/>
              </a:rPr>
              <a:t>Very good work.</a:t>
            </a:r>
            <a:endParaRPr lang="zh-CN" altLang="en-US" b="1">
              <a:latin typeface="Times New Roman" panose="02020503050405090304" pitchFamily="18" charset="0"/>
              <a:cs typeface="Times New Roman" panose="02020503050405090304" pitchFamily="18" charset="0"/>
            </a:endParaRPr>
          </a:p>
        </p:txBody>
      </p:sp>
      <p:sp>
        <p:nvSpPr>
          <p:cNvPr id="20" name="文本框 19"/>
          <p:cNvSpPr txBox="1"/>
          <p:nvPr/>
        </p:nvSpPr>
        <p:spPr>
          <a:xfrm>
            <a:off x="3145155" y="5694045"/>
            <a:ext cx="4064000" cy="398780"/>
          </a:xfrm>
          <a:prstGeom prst="rect">
            <a:avLst/>
          </a:prstGeom>
          <a:noFill/>
        </p:spPr>
        <p:txBody>
          <a:bodyPr wrap="square" rtlCol="0">
            <a:spAutoFit/>
          </a:bodyPr>
          <a:p>
            <a:r>
              <a:rPr lang="en-US" altLang="zh-CN" sz="2000" b="1">
                <a:latin typeface="Times New Roman" panose="02020503050405090304" pitchFamily="18" charset="0"/>
                <a:cs typeface="Times New Roman" panose="02020503050405090304" pitchFamily="18" charset="0"/>
                <a:sym typeface="+mn-ea"/>
              </a:rPr>
              <a:t>······</a:t>
            </a:r>
            <a:endParaRPr lang="zh-CN" altLang="en-US" sz="2000" b="1" strike="sngStrike">
              <a:latin typeface="Times New Roman" panose="02020503050405090304" pitchFamily="18" charset="0"/>
              <a:cs typeface="Times New Roman" panose="02020503050405090304" pitchFamily="18" charset="0"/>
            </a:endParaRPr>
          </a:p>
        </p:txBody>
      </p:sp>
      <p:sp>
        <p:nvSpPr>
          <p:cNvPr id="21" name="文本框 20"/>
          <p:cNvSpPr txBox="1"/>
          <p:nvPr/>
        </p:nvSpPr>
        <p:spPr>
          <a:xfrm>
            <a:off x="1228090" y="6518910"/>
            <a:ext cx="598170" cy="285750"/>
          </a:xfrm>
          <a:prstGeom prst="rect">
            <a:avLst/>
          </a:prstGeom>
          <a:noFill/>
        </p:spPr>
        <p:txBody>
          <a:bodyPr wrap="square" rtlCol="0">
            <a:noAutofit/>
          </a:bodyPr>
          <a:p>
            <a:r>
              <a:rPr lang="en-US" altLang="zh-CN" sz="1600">
                <a:latin typeface="Times New Roman" panose="02020503050405090304" pitchFamily="18" charset="0"/>
                <a:cs typeface="Times New Roman" panose="02020503050405090304" pitchFamily="18" charset="0"/>
              </a:rPr>
              <a:t>fig</a:t>
            </a:r>
            <a:endParaRPr lang="en-US" altLang="zh-CN" sz="1600">
              <a:latin typeface="Times New Roman" panose="02020503050405090304" pitchFamily="18" charset="0"/>
              <a:cs typeface="Times New Roman" panose="02020503050405090304" pitchFamily="18" charset="0"/>
            </a:endParaRPr>
          </a:p>
        </p:txBody>
      </p:sp>
      <p:sp>
        <p:nvSpPr>
          <p:cNvPr id="25" name="右箭头 24"/>
          <p:cNvSpPr/>
          <p:nvPr/>
        </p:nvSpPr>
        <p:spPr>
          <a:xfrm>
            <a:off x="9308465" y="4997450"/>
            <a:ext cx="781685" cy="119380"/>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6" name="右箭头 25"/>
          <p:cNvSpPr/>
          <p:nvPr/>
        </p:nvSpPr>
        <p:spPr>
          <a:xfrm>
            <a:off x="9308465" y="6292850"/>
            <a:ext cx="781685" cy="119380"/>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7" name="文本框 26"/>
          <p:cNvSpPr txBox="1"/>
          <p:nvPr/>
        </p:nvSpPr>
        <p:spPr>
          <a:xfrm>
            <a:off x="10260330" y="6174740"/>
            <a:ext cx="4064000" cy="368300"/>
          </a:xfrm>
          <a:prstGeom prst="rect">
            <a:avLst/>
          </a:prstGeom>
          <a:noFill/>
        </p:spPr>
        <p:txBody>
          <a:bodyPr wrap="square" rtlCol="0">
            <a:spAutoFit/>
          </a:bodyPr>
          <a:p>
            <a:r>
              <a:rPr lang="en-US" altLang="zh-CN">
                <a:latin typeface="Times New Roman" panose="02020503050405090304" pitchFamily="18" charset="0"/>
                <a:cs typeface="Times New Roman" panose="02020503050405090304" pitchFamily="18" charset="0"/>
              </a:rPr>
              <a:t>Color &amp; Lighting </a:t>
            </a:r>
            <a:endParaRPr lang="en-US" altLang="zh-CN">
              <a:latin typeface="Times New Roman" panose="02020503050405090304" pitchFamily="18" charset="0"/>
              <a:cs typeface="Times New Roman" panose="02020503050405090304" pitchFamily="18" charset="0"/>
            </a:endParaRPr>
          </a:p>
        </p:txBody>
      </p:sp>
      <p:sp>
        <p:nvSpPr>
          <p:cNvPr id="28" name="文本框 27"/>
          <p:cNvSpPr txBox="1"/>
          <p:nvPr/>
        </p:nvSpPr>
        <p:spPr>
          <a:xfrm>
            <a:off x="10260330" y="4881880"/>
            <a:ext cx="4064000" cy="368300"/>
          </a:xfrm>
          <a:prstGeom prst="rect">
            <a:avLst/>
          </a:prstGeom>
          <a:noFill/>
        </p:spPr>
        <p:txBody>
          <a:bodyPr wrap="square" rtlCol="0">
            <a:spAutoFit/>
          </a:bodyPr>
          <a:p>
            <a:r>
              <a:rPr lang="en-US" altLang="zh-CN">
                <a:latin typeface="Times New Roman" panose="02020503050405090304" pitchFamily="18" charset="0"/>
                <a:cs typeface="Times New Roman" panose="02020503050405090304" pitchFamily="18" charset="0"/>
              </a:rPr>
              <a:t>General Impression </a:t>
            </a:r>
            <a:endParaRPr lang="en-US" altLang="zh-CN">
              <a:latin typeface="Times New Roman" panose="02020503050405090304" pitchFamily="18" charset="0"/>
              <a:cs typeface="Times New Roman" panose="02020503050405090304" pitchFamily="18" charset="0"/>
            </a:endParaRPr>
          </a:p>
        </p:txBody>
      </p:sp>
    </p:spTree>
    <p:custDataLst>
      <p:tags r:id="rId12"/>
    </p:custDataLst>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82245" y="1078230"/>
            <a:ext cx="11391900" cy="5360035"/>
          </a:xfrm>
          <a:prstGeom prst="rect">
            <a:avLst/>
          </a:prstGeom>
          <a:noFill/>
        </p:spPr>
        <p:txBody>
          <a:bodyPr wrap="square" rtlCol="0">
            <a:noAutofit/>
          </a:bodyPr>
          <a:p>
            <a:pPr marL="285750" indent="-285750">
              <a:buFont typeface="Wingdings" panose="05000000000000000000" charset="0"/>
              <a:buChar char="Ø"/>
            </a:pPr>
            <a:r>
              <a:rPr lang="en-US" sz="2400" b="1">
                <a:latin typeface="Times New Roman" panose="02020503050405090304" pitchFamily="18" charset="0"/>
                <a:cs typeface="Times New Roman" panose="02020503050405090304" pitchFamily="18" charset="0"/>
                <a:sym typeface="+mn-ea"/>
              </a:rPr>
              <a:t>P</a:t>
            </a:r>
            <a:r>
              <a:rPr sz="2400" b="1">
                <a:latin typeface="Times New Roman" panose="02020503050405090304" pitchFamily="18" charset="0"/>
                <a:cs typeface="Times New Roman" panose="02020503050405090304" pitchFamily="18" charset="0"/>
                <a:sym typeface="+mn-ea"/>
              </a:rPr>
              <a:t>rompt </a:t>
            </a:r>
            <a:r>
              <a:rPr lang="en-US" sz="2400" b="1">
                <a:latin typeface="Times New Roman" panose="02020503050405090304" pitchFamily="18" charset="0"/>
                <a:cs typeface="Times New Roman" panose="02020503050405090304" pitchFamily="18" charset="0"/>
                <a:sym typeface="+mn-ea"/>
              </a:rPr>
              <a:t>T</a:t>
            </a:r>
            <a:r>
              <a:rPr sz="2400" b="1">
                <a:latin typeface="Times New Roman" panose="02020503050405090304" pitchFamily="18" charset="0"/>
                <a:cs typeface="Times New Roman" panose="02020503050405090304" pitchFamily="18" charset="0"/>
                <a:sym typeface="+mn-ea"/>
              </a:rPr>
              <a:t>uning</a:t>
            </a:r>
            <a:endParaRPr sz="2400" b="1">
              <a:latin typeface="Times New Roman" panose="02020503050405090304" pitchFamily="18" charset="0"/>
              <a:cs typeface="Times New Roman" panose="02020503050405090304" pitchFamily="18" charset="0"/>
            </a:endParaRPr>
          </a:p>
          <a:p>
            <a:pPr indent="0">
              <a:buFont typeface="Wingdings" panose="05000000000000000000" charset="0"/>
              <a:buNone/>
            </a:pPr>
            <a:r>
              <a:rPr lang="en-US" sz="2400">
                <a:latin typeface="Times New Roman" panose="02020503050405090304" pitchFamily="18" charset="0"/>
                <a:cs typeface="Times New Roman" panose="02020503050405090304" pitchFamily="18" charset="0"/>
              </a:rPr>
              <a:t>   </a:t>
            </a:r>
            <a:r>
              <a:rPr sz="2000">
                <a:latin typeface="Times New Roman" panose="02020503050405090304" pitchFamily="18" charset="0"/>
                <a:cs typeface="Times New Roman" panose="02020503050405090304" pitchFamily="18" charset="0"/>
              </a:rPr>
              <a:t>  Design Prompts for each of the seven attributes.</a:t>
            </a:r>
            <a:endParaRPr sz="2400">
              <a:latin typeface="Times New Roman" panose="02020503050405090304" pitchFamily="18" charset="0"/>
              <a:cs typeface="Times New Roman" panose="02020503050405090304" pitchFamily="18" charset="0"/>
            </a:endParaRPr>
          </a:p>
          <a:p>
            <a:pPr marL="285750" indent="-285750">
              <a:buFont typeface="Wingdings" panose="05000000000000000000" charset="0"/>
              <a:buChar char="Ø"/>
            </a:pPr>
            <a:endParaRPr sz="2400">
              <a:latin typeface="Times New Roman" panose="02020503050405090304" pitchFamily="18" charset="0"/>
              <a:cs typeface="Times New Roman" panose="02020503050405090304" pitchFamily="18" charset="0"/>
            </a:endParaRPr>
          </a:p>
          <a:p>
            <a:pPr marL="285750" indent="-285750">
              <a:buFont typeface="Wingdings" panose="05000000000000000000" charset="0"/>
              <a:buChar char="Ø"/>
            </a:pPr>
            <a:endParaRPr sz="2400">
              <a:latin typeface="Times New Roman" panose="02020503050405090304" pitchFamily="18" charset="0"/>
              <a:cs typeface="Times New Roman" panose="02020503050405090304" pitchFamily="18" charset="0"/>
            </a:endParaRPr>
          </a:p>
          <a:p>
            <a:pPr indent="0">
              <a:buFont typeface="Wingdings" panose="05000000000000000000" charset="0"/>
              <a:buNone/>
            </a:pPr>
            <a:r>
              <a:rPr sz="2000">
                <a:latin typeface="Times New Roman" panose="02020503050405090304" pitchFamily="18" charset="0"/>
                <a:cs typeface="Times New Roman" panose="02020503050405090304" pitchFamily="18" charset="0"/>
              </a:rPr>
              <a:t> </a:t>
            </a:r>
            <a:r>
              <a:rPr lang="en-US" sz="2000">
                <a:latin typeface="Times New Roman" panose="02020503050405090304" pitchFamily="18" charset="0"/>
                <a:cs typeface="Times New Roman" panose="02020503050405090304" pitchFamily="18" charset="0"/>
              </a:rPr>
              <a:t>    F</a:t>
            </a:r>
            <a:r>
              <a:rPr sz="2000">
                <a:latin typeface="Times New Roman" panose="02020503050405090304" pitchFamily="18" charset="0"/>
                <a:cs typeface="Times New Roman" panose="02020503050405090304" pitchFamily="18" charset="0"/>
              </a:rPr>
              <a:t>ine-tune the prompts by the similarity of image</a:t>
            </a:r>
            <a:endParaRPr sz="2000">
              <a:latin typeface="Times New Roman" panose="02020503050405090304" pitchFamily="18" charset="0"/>
              <a:cs typeface="Times New Roman" panose="02020503050405090304" pitchFamily="18" charset="0"/>
            </a:endParaRPr>
          </a:p>
          <a:p>
            <a:pPr indent="0">
              <a:buFont typeface="Wingdings" panose="05000000000000000000" charset="0"/>
              <a:buNone/>
            </a:pPr>
            <a:r>
              <a:rPr sz="2000">
                <a:latin typeface="Times New Roman" panose="02020503050405090304" pitchFamily="18" charset="0"/>
                <a:cs typeface="Times New Roman" panose="02020503050405090304" pitchFamily="18" charset="0"/>
              </a:rPr>
              <a:t>features and text features</a:t>
            </a:r>
            <a:r>
              <a:rPr lang="en-US" sz="2000">
                <a:latin typeface="Times New Roman" panose="02020503050405090304" pitchFamily="18" charset="0"/>
                <a:cs typeface="Times New Roman" panose="02020503050405090304" pitchFamily="18" charset="0"/>
              </a:rPr>
              <a:t>, </a:t>
            </a:r>
            <a:r>
              <a:rPr sz="2000">
                <a:latin typeface="Times New Roman" panose="02020503050405090304" pitchFamily="18" charset="0"/>
                <a:cs typeface="Times New Roman" panose="02020503050405090304" pitchFamily="18" charset="0"/>
                <a:sym typeface="+mn-ea"/>
              </a:rPr>
              <a:t>obtain a unique context</a:t>
            </a:r>
            <a:endParaRPr sz="2000">
              <a:latin typeface="Times New Roman" panose="02020503050405090304" pitchFamily="18" charset="0"/>
              <a:cs typeface="Times New Roman" panose="02020503050405090304" pitchFamily="18" charset="0"/>
            </a:endParaRPr>
          </a:p>
          <a:p>
            <a:pPr indent="0">
              <a:buFont typeface="Wingdings" panose="05000000000000000000" charset="0"/>
              <a:buNone/>
            </a:pPr>
            <a:r>
              <a:rPr lang="en-US" sz="2000">
                <a:latin typeface="Times New Roman" panose="02020503050405090304" pitchFamily="18" charset="0"/>
                <a:cs typeface="Times New Roman" panose="02020503050405090304" pitchFamily="18" charset="0"/>
                <a:sym typeface="+mn-ea"/>
              </a:rPr>
              <a:t> </a:t>
            </a:r>
            <a:r>
              <a:rPr sz="2000">
                <a:latin typeface="Times New Roman" panose="02020503050405090304" pitchFamily="18" charset="0"/>
                <a:cs typeface="Times New Roman" panose="02020503050405090304" pitchFamily="18" charset="0"/>
                <a:sym typeface="+mn-ea"/>
              </a:rPr>
              <a:t>for each attribute.</a:t>
            </a:r>
            <a:endParaRPr sz="2000">
              <a:latin typeface="Times New Roman" panose="02020503050405090304" pitchFamily="18" charset="0"/>
              <a:cs typeface="Times New Roman" panose="02020503050405090304" pitchFamily="18" charset="0"/>
            </a:endParaRPr>
          </a:p>
          <a:p>
            <a:pPr indent="0">
              <a:buFont typeface="Wingdings" panose="05000000000000000000" charset="0"/>
              <a:buNone/>
            </a:pPr>
            <a:endParaRPr sz="2400">
              <a:latin typeface="Times New Roman" panose="02020503050405090304" pitchFamily="18" charset="0"/>
              <a:cs typeface="Times New Roman" panose="02020503050405090304" pitchFamily="18" charset="0"/>
            </a:endParaRPr>
          </a:p>
          <a:p>
            <a:pPr marL="285750" indent="-285750">
              <a:buFont typeface="Wingdings" panose="05000000000000000000" charset="0"/>
              <a:buChar char="Ø"/>
            </a:pPr>
            <a:endParaRPr sz="2400">
              <a:latin typeface="Times New Roman" panose="02020503050405090304" pitchFamily="18" charset="0"/>
              <a:cs typeface="Times New Roman" panose="02020503050405090304" pitchFamily="18" charset="0"/>
            </a:endParaRPr>
          </a:p>
          <a:p>
            <a:pPr marL="285750" indent="-285750">
              <a:buFont typeface="Wingdings" panose="05000000000000000000" charset="0"/>
              <a:buChar char="Ø"/>
            </a:pPr>
            <a:endParaRPr sz="2400">
              <a:latin typeface="Times New Roman" panose="02020503050405090304" pitchFamily="18" charset="0"/>
              <a:cs typeface="Times New Roman" panose="02020503050405090304" pitchFamily="18" charset="0"/>
            </a:endParaRPr>
          </a:p>
          <a:p>
            <a:pPr marL="285750" indent="-285750">
              <a:buFont typeface="Wingdings" panose="05000000000000000000" charset="0"/>
              <a:buChar char="Ø"/>
            </a:pPr>
            <a:endParaRPr sz="2400">
              <a:latin typeface="Times New Roman" panose="02020503050405090304" pitchFamily="18" charset="0"/>
              <a:cs typeface="Times New Roman" panose="02020503050405090304" pitchFamily="18" charset="0"/>
            </a:endParaRPr>
          </a:p>
          <a:p>
            <a:pPr marL="285750" indent="-285750">
              <a:buFont typeface="Wingdings" panose="05000000000000000000" charset="0"/>
              <a:buChar char="Ø"/>
            </a:pPr>
            <a:r>
              <a:rPr lang="en-US" sz="2400" b="1">
                <a:latin typeface="Times New Roman" panose="02020503050405090304" pitchFamily="18" charset="0"/>
                <a:cs typeface="Times New Roman" panose="02020503050405090304" pitchFamily="18" charset="0"/>
              </a:rPr>
              <a:t>Weight Inference</a:t>
            </a:r>
            <a:endParaRPr lang="en-US" sz="2400" b="1">
              <a:latin typeface="Times New Roman" panose="02020503050405090304" pitchFamily="18" charset="0"/>
              <a:cs typeface="Times New Roman" panose="02020503050405090304" pitchFamily="18" charset="0"/>
            </a:endParaRPr>
          </a:p>
          <a:p>
            <a:pPr algn="l">
              <a:buClrTx/>
              <a:buSzTx/>
              <a:buFont typeface="Wingdings" panose="05000000000000000000" charset="0"/>
            </a:pPr>
            <a:r>
              <a:rPr sz="2000">
                <a:latin typeface="Times New Roman" panose="02020503050405090304" pitchFamily="18" charset="0"/>
                <a:cs typeface="Times New Roman" panose="02020503050405090304" pitchFamily="18" charset="0"/>
                <a:sym typeface="+mn-ea"/>
              </a:rPr>
              <a:t>Calculate the similarity between image features and the Prompt features of each attribute as the weight score</a:t>
            </a:r>
            <a:endParaRPr sz="2000">
              <a:latin typeface="Times New Roman" panose="02020503050405090304" pitchFamily="18" charset="0"/>
              <a:cs typeface="Times New Roman" panose="02020503050405090304" pitchFamily="18" charset="0"/>
            </a:endParaRPr>
          </a:p>
          <a:p>
            <a:pPr marL="285750" indent="-285750">
              <a:buFont typeface="Wingdings" panose="05000000000000000000" charset="0"/>
              <a:buChar char="Ø"/>
            </a:pPr>
            <a:endParaRPr sz="2400" b="1">
              <a:latin typeface="Times New Roman" panose="02020503050405090304" pitchFamily="18" charset="0"/>
              <a:cs typeface="Times New Roman" panose="02020503050405090304" pitchFamily="18" charset="0"/>
            </a:endParaRPr>
          </a:p>
          <a:p>
            <a:pPr marL="285750" indent="-285750">
              <a:buFont typeface="Wingdings" panose="05000000000000000000" charset="0"/>
              <a:buChar char="Ø"/>
            </a:pPr>
            <a:r>
              <a:rPr lang="en-US" sz="2400">
                <a:latin typeface="Times New Roman" panose="02020503050405090304" pitchFamily="18" charset="0"/>
                <a:cs typeface="Times New Roman" panose="02020503050405090304" pitchFamily="18" charset="0"/>
              </a:rPr>
              <a:t>                                                                       </a:t>
            </a:r>
            <a:endParaRPr lang="en-US" sz="2400">
              <a:latin typeface="Times New Roman" panose="02020503050405090304" pitchFamily="18" charset="0"/>
              <a:cs typeface="Times New Roman" panose="02020503050405090304" pitchFamily="18" charset="0"/>
            </a:endParaRPr>
          </a:p>
          <a:p>
            <a:pPr indent="0">
              <a:buFont typeface="Wingdings" panose="05000000000000000000" charset="0"/>
              <a:buNone/>
            </a:pPr>
            <a:endParaRPr sz="2400">
              <a:latin typeface="Times New Roman" panose="02020503050405090304" pitchFamily="18" charset="0"/>
              <a:cs typeface="Times New Roman" panose="02020503050405090304" pitchFamily="18" charset="0"/>
            </a:endParaRPr>
          </a:p>
        </p:txBody>
      </p:sp>
      <p:pic>
        <p:nvPicPr>
          <p:cNvPr id="35" name="Picture 34"/>
          <p:cNvPicPr>
            <a:picLocks noChangeAspect="1"/>
          </p:cNvPicPr>
          <p:nvPr>
            <p:custDataLst>
              <p:tags r:id="rId1"/>
            </p:custDataLst>
          </p:nvPr>
        </p:nvPicPr>
        <p:blipFill>
          <a:blip r:embed="rId2"/>
          <a:srcRect t="13551"/>
          <a:stretch>
            <a:fillRect/>
          </a:stretch>
        </p:blipFill>
        <p:spPr>
          <a:xfrm>
            <a:off x="-635" y="9525"/>
            <a:ext cx="705485" cy="513080"/>
          </a:xfrm>
          <a:prstGeom prst="rect">
            <a:avLst/>
          </a:prstGeom>
        </p:spPr>
      </p:pic>
      <p:sp>
        <p:nvSpPr>
          <p:cNvPr id="13" name="任意多边形 12"/>
          <p:cNvSpPr/>
          <p:nvPr/>
        </p:nvSpPr>
        <p:spPr>
          <a:xfrm>
            <a:off x="9618345" y="469900"/>
            <a:ext cx="2573655" cy="285750"/>
          </a:xfrm>
          <a:custGeom>
            <a:avLst/>
            <a:gdLst>
              <a:gd name="connsiteX0" fmla="*/ 0 w 15142"/>
              <a:gd name="connsiteY0" fmla="*/ 450 h 450"/>
              <a:gd name="connsiteX1" fmla="*/ 3 w 15142"/>
              <a:gd name="connsiteY1" fmla="*/ 2 h 450"/>
              <a:gd name="connsiteX2" fmla="*/ 15142 w 15142"/>
              <a:gd name="connsiteY2" fmla="*/ 0 h 450"/>
              <a:gd name="connsiteX3" fmla="*/ 15142 w 15142"/>
              <a:gd name="connsiteY3" fmla="*/ 450 h 450"/>
              <a:gd name="connsiteX4" fmla="*/ 0 w 15142"/>
              <a:gd name="connsiteY4" fmla="*/ 450 h 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2" h="450">
                <a:moveTo>
                  <a:pt x="0" y="450"/>
                </a:moveTo>
                <a:lnTo>
                  <a:pt x="3" y="2"/>
                </a:lnTo>
                <a:lnTo>
                  <a:pt x="15142" y="0"/>
                </a:lnTo>
                <a:lnTo>
                  <a:pt x="15142" y="450"/>
                </a:lnTo>
                <a:lnTo>
                  <a:pt x="0" y="450"/>
                </a:lnTo>
                <a:close/>
              </a:path>
            </a:pathLst>
          </a:custGeom>
          <a:solidFill>
            <a:srgbClr val="2996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52" name="矩形 51"/>
          <p:cNvSpPr/>
          <p:nvPr/>
        </p:nvSpPr>
        <p:spPr>
          <a:xfrm>
            <a:off x="0" y="474980"/>
            <a:ext cx="2482215" cy="76200"/>
          </a:xfrm>
          <a:prstGeom prst="rect">
            <a:avLst/>
          </a:prstGeom>
          <a:solidFill>
            <a:srgbClr val="F8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3" name="矩形 52"/>
          <p:cNvSpPr/>
          <p:nvPr/>
        </p:nvSpPr>
        <p:spPr>
          <a:xfrm>
            <a:off x="0" y="657860"/>
            <a:ext cx="2482215" cy="76200"/>
          </a:xfrm>
          <a:prstGeom prst="rect">
            <a:avLst/>
          </a:prstGeom>
          <a:solidFill>
            <a:srgbClr val="F8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6" name="图片 2" descr="微信图片_20240403210549"/>
          <p:cNvPicPr>
            <a:picLocks noChangeAspect="1"/>
          </p:cNvPicPr>
          <p:nvPr>
            <p:custDataLst>
              <p:tags r:id="rId3"/>
            </p:custDataLst>
          </p:nvPr>
        </p:nvPicPr>
        <p:blipFill>
          <a:blip r:embed="rId4"/>
          <a:stretch>
            <a:fillRect/>
          </a:stretch>
        </p:blipFill>
        <p:spPr>
          <a:xfrm>
            <a:off x="11641455" y="9525"/>
            <a:ext cx="550545" cy="460375"/>
          </a:xfrm>
          <a:prstGeom prst="rect">
            <a:avLst/>
          </a:prstGeom>
        </p:spPr>
      </p:pic>
      <p:sp>
        <p:nvSpPr>
          <p:cNvPr id="3" name="文本框 1"/>
          <p:cNvSpPr txBox="1"/>
          <p:nvPr>
            <p:custDataLst>
              <p:tags r:id="rId5"/>
            </p:custDataLst>
          </p:nvPr>
        </p:nvSpPr>
        <p:spPr>
          <a:xfrm>
            <a:off x="458470" y="342900"/>
            <a:ext cx="9323070" cy="521970"/>
          </a:xfrm>
          <a:prstGeom prst="rect">
            <a:avLst/>
          </a:prstGeom>
          <a:noFill/>
        </p:spPr>
        <p:txBody>
          <a:bodyPr wrap="square" rtlCol="0">
            <a:spAutoFit/>
          </a:bodyPr>
          <a:p>
            <a:r>
              <a:rPr lang="en-US" sz="2800" b="1" dirty="0">
                <a:latin typeface="Times New Roman" panose="02020503050405090304" pitchFamily="18" charset="0"/>
                <a:cs typeface="Times New Roman" panose="02020503050405090304" pitchFamily="18" charset="0"/>
                <a:sym typeface="+mn-ea"/>
              </a:rPr>
              <a:t>Methods - External Knowledge with Continuous Prompt</a:t>
            </a:r>
            <a:endParaRPr lang="en-US" sz="2800" b="1" dirty="0">
              <a:latin typeface="Times New Roman" panose="02020503050405090304" pitchFamily="18" charset="0"/>
              <a:cs typeface="Times New Roman" panose="02020503050405090304" pitchFamily="18" charset="0"/>
              <a:sym typeface="+mn-ea"/>
            </a:endParaRPr>
          </a:p>
        </p:txBody>
      </p:sp>
      <p:pic>
        <p:nvPicPr>
          <p:cNvPr id="12" name="图片 11"/>
          <p:cNvPicPr>
            <a:picLocks noChangeAspect="1"/>
          </p:cNvPicPr>
          <p:nvPr/>
        </p:nvPicPr>
        <p:blipFill>
          <a:blip r:embed="rId6"/>
          <a:stretch>
            <a:fillRect/>
          </a:stretch>
        </p:blipFill>
        <p:spPr>
          <a:xfrm>
            <a:off x="1139825" y="2018030"/>
            <a:ext cx="4370705" cy="429895"/>
          </a:xfrm>
          <a:prstGeom prst="rect">
            <a:avLst/>
          </a:prstGeom>
        </p:spPr>
      </p:pic>
      <p:pic>
        <p:nvPicPr>
          <p:cNvPr id="14" name="图片 13"/>
          <p:cNvPicPr>
            <a:picLocks noChangeAspect="1"/>
          </p:cNvPicPr>
          <p:nvPr/>
        </p:nvPicPr>
        <p:blipFill>
          <a:blip r:embed="rId7"/>
          <a:stretch>
            <a:fillRect/>
          </a:stretch>
        </p:blipFill>
        <p:spPr>
          <a:xfrm>
            <a:off x="6649720" y="1201420"/>
            <a:ext cx="5217160" cy="3734435"/>
          </a:xfrm>
          <a:prstGeom prst="rect">
            <a:avLst/>
          </a:prstGeom>
        </p:spPr>
      </p:pic>
      <p:pic>
        <p:nvPicPr>
          <p:cNvPr id="16" name="图片 15"/>
          <p:cNvPicPr>
            <a:picLocks noChangeAspect="1"/>
          </p:cNvPicPr>
          <p:nvPr/>
        </p:nvPicPr>
        <p:blipFill>
          <a:blip r:embed="rId8"/>
          <a:stretch>
            <a:fillRect/>
          </a:stretch>
        </p:blipFill>
        <p:spPr>
          <a:xfrm>
            <a:off x="1123315" y="3601085"/>
            <a:ext cx="4681220" cy="620395"/>
          </a:xfrm>
          <a:prstGeom prst="rect">
            <a:avLst/>
          </a:prstGeom>
        </p:spPr>
      </p:pic>
      <p:pic>
        <p:nvPicPr>
          <p:cNvPr id="22" name="图片 21"/>
          <p:cNvPicPr>
            <a:picLocks noChangeAspect="1"/>
          </p:cNvPicPr>
          <p:nvPr/>
        </p:nvPicPr>
        <p:blipFill>
          <a:blip r:embed="rId9"/>
          <a:stretch>
            <a:fillRect/>
          </a:stretch>
        </p:blipFill>
        <p:spPr>
          <a:xfrm>
            <a:off x="1926590" y="4242435"/>
            <a:ext cx="3009900" cy="692785"/>
          </a:xfrm>
          <a:prstGeom prst="rect">
            <a:avLst/>
          </a:prstGeom>
        </p:spPr>
      </p:pic>
      <p:sp>
        <p:nvSpPr>
          <p:cNvPr id="23" name="文本框 22"/>
          <p:cNvSpPr txBox="1"/>
          <p:nvPr/>
        </p:nvSpPr>
        <p:spPr>
          <a:xfrm>
            <a:off x="5943600" y="2079625"/>
            <a:ext cx="706120" cy="444500"/>
          </a:xfrm>
          <a:prstGeom prst="rect">
            <a:avLst/>
          </a:prstGeom>
          <a:noFill/>
        </p:spPr>
        <p:txBody>
          <a:bodyPr wrap="square" rtlCol="0">
            <a:noAutofit/>
          </a:bodyPr>
          <a:p>
            <a:r>
              <a:rPr lang="en-US" altLang="zh-CN">
                <a:latin typeface="Times New Roman" panose="02020503050405090304" pitchFamily="18" charset="0"/>
                <a:cs typeface="Times New Roman" panose="02020503050405090304" pitchFamily="18" charset="0"/>
              </a:rPr>
              <a:t>(2)</a:t>
            </a:r>
            <a:endParaRPr lang="en-US" altLang="zh-CN">
              <a:latin typeface="Times New Roman" panose="02020503050405090304" pitchFamily="18" charset="0"/>
              <a:cs typeface="Times New Roman" panose="02020503050405090304" pitchFamily="18" charset="0"/>
            </a:endParaRPr>
          </a:p>
        </p:txBody>
      </p:sp>
      <p:sp>
        <p:nvSpPr>
          <p:cNvPr id="24" name="文本框 23"/>
          <p:cNvSpPr txBox="1"/>
          <p:nvPr/>
        </p:nvSpPr>
        <p:spPr>
          <a:xfrm>
            <a:off x="5919470" y="3767455"/>
            <a:ext cx="480695" cy="400050"/>
          </a:xfrm>
          <a:prstGeom prst="rect">
            <a:avLst/>
          </a:prstGeom>
          <a:noFill/>
        </p:spPr>
        <p:txBody>
          <a:bodyPr wrap="square" rtlCol="0">
            <a:noAutofit/>
          </a:bodyPr>
          <a:p>
            <a:r>
              <a:rPr lang="en-US" altLang="zh-CN">
                <a:latin typeface="Times New Roman" panose="02020503050405090304" pitchFamily="18" charset="0"/>
                <a:cs typeface="Times New Roman" panose="02020503050405090304" pitchFamily="18" charset="0"/>
              </a:rPr>
              <a:t>(3)</a:t>
            </a:r>
            <a:endParaRPr lang="en-US" altLang="zh-CN">
              <a:latin typeface="Times New Roman" panose="02020503050405090304" pitchFamily="18" charset="0"/>
              <a:cs typeface="Times New Roman" panose="02020503050405090304" pitchFamily="18" charset="0"/>
            </a:endParaRPr>
          </a:p>
        </p:txBody>
      </p:sp>
      <p:sp>
        <p:nvSpPr>
          <p:cNvPr id="25" name="文本框 24"/>
          <p:cNvSpPr txBox="1"/>
          <p:nvPr/>
        </p:nvSpPr>
        <p:spPr>
          <a:xfrm>
            <a:off x="5943600" y="4535170"/>
            <a:ext cx="542925" cy="400050"/>
          </a:xfrm>
          <a:prstGeom prst="rect">
            <a:avLst/>
          </a:prstGeom>
          <a:noFill/>
        </p:spPr>
        <p:txBody>
          <a:bodyPr wrap="square" rtlCol="0">
            <a:noAutofit/>
          </a:bodyPr>
          <a:p>
            <a:r>
              <a:rPr lang="en-US" altLang="zh-CN">
                <a:latin typeface="Times New Roman" panose="02020503050405090304" pitchFamily="18" charset="0"/>
                <a:cs typeface="Times New Roman" panose="02020503050405090304" pitchFamily="18" charset="0"/>
              </a:rPr>
              <a:t>(4)</a:t>
            </a:r>
            <a:endParaRPr lang="en-US" altLang="zh-CN">
              <a:latin typeface="Times New Roman" panose="02020503050405090304" pitchFamily="18" charset="0"/>
              <a:cs typeface="Times New Roman" panose="02020503050405090304" pitchFamily="18" charset="0"/>
            </a:endParaRPr>
          </a:p>
        </p:txBody>
      </p:sp>
      <p:pic>
        <p:nvPicPr>
          <p:cNvPr id="26" name="图片 25"/>
          <p:cNvPicPr>
            <a:picLocks noChangeAspect="1"/>
          </p:cNvPicPr>
          <p:nvPr>
            <p:custDataLst>
              <p:tags r:id="rId10"/>
            </p:custDataLst>
          </p:nvPr>
        </p:nvPicPr>
        <p:blipFill>
          <a:blip r:embed="rId11"/>
          <a:stretch>
            <a:fillRect/>
          </a:stretch>
        </p:blipFill>
        <p:spPr>
          <a:xfrm>
            <a:off x="1548765" y="5714365"/>
            <a:ext cx="3552825" cy="723900"/>
          </a:xfrm>
          <a:prstGeom prst="rect">
            <a:avLst/>
          </a:prstGeom>
        </p:spPr>
      </p:pic>
      <p:sp>
        <p:nvSpPr>
          <p:cNvPr id="2" name="文本框 24"/>
          <p:cNvSpPr txBox="1"/>
          <p:nvPr>
            <p:custDataLst>
              <p:tags r:id="rId12"/>
            </p:custDataLst>
          </p:nvPr>
        </p:nvSpPr>
        <p:spPr>
          <a:xfrm>
            <a:off x="5944235" y="5897245"/>
            <a:ext cx="542925" cy="400050"/>
          </a:xfrm>
          <a:prstGeom prst="rect">
            <a:avLst/>
          </a:prstGeom>
          <a:noFill/>
        </p:spPr>
        <p:txBody>
          <a:bodyPr wrap="square" rtlCol="0">
            <a:noAutofit/>
          </a:bodyPr>
          <a:p>
            <a:r>
              <a:rPr lang="en-US" altLang="zh-CN">
                <a:latin typeface="Times New Roman" panose="02020503050405090304" pitchFamily="18" charset="0"/>
                <a:cs typeface="Times New Roman" panose="02020503050405090304" pitchFamily="18" charset="0"/>
              </a:rPr>
              <a:t>(6)</a:t>
            </a:r>
            <a:endParaRPr lang="en-US" altLang="zh-CN">
              <a:latin typeface="Times New Roman" panose="02020503050405090304" pitchFamily="18" charset="0"/>
              <a:cs typeface="Times New Roman" panose="02020503050405090304" pitchFamily="18" charset="0"/>
            </a:endParaRPr>
          </a:p>
        </p:txBody>
      </p:sp>
    </p:spTree>
    <p:custDataLst>
      <p:tags r:id="rId13"/>
    </p:custDataLst>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DIAGRAM_VIRTUALLY_FRAME" val="{&quot;height&quot;:231.0817322834646,&quot;left&quot;:280.6559842519685,&quot;top&quot;:118.29992125984252,&quot;width&quot;:472.65}"/>
</p:tagLst>
</file>

<file path=ppt/tags/tag127.xml><?xml version="1.0" encoding="utf-8"?>
<p:tagLst xmlns:p="http://schemas.openxmlformats.org/presentationml/2006/main">
  <p:tag name="KSO_WM_BEAUTIFY_FLAG" val=""/>
  <p:tag name="KSO_WM_DIAGRAM_VIRTUALLY_FRAME" val="{&quot;height&quot;:231.0817322834646,&quot;left&quot;:280.6559842519685,&quot;top&quot;:118.29992125984252,&quot;width&quot;:472.65}"/>
</p:tagLst>
</file>

<file path=ppt/tags/tag128.xml><?xml version="1.0" encoding="utf-8"?>
<p:tagLst xmlns:p="http://schemas.openxmlformats.org/presentationml/2006/main">
  <p:tag name="KSO_WM_BEAUTIFY_FLAG" val=""/>
  <p:tag name="KSO_WM_DIAGRAM_VIRTUALLY_FRAME" val="{&quot;height&quot;:231.0817322834646,&quot;left&quot;:280.6559842519685,&quot;top&quot;:118.29992125984252,&quot;width&quot;:472.65}"/>
</p:tagLst>
</file>

<file path=ppt/tags/tag129.xml><?xml version="1.0" encoding="utf-8"?>
<p:tagLst xmlns:p="http://schemas.openxmlformats.org/presentationml/2006/main">
  <p:tag name="KSO_WM_BEAUTIFY_FLAG" val=""/>
  <p:tag name="KSO_WM_DIAGRAM_VIRTUALLY_FRAME" val="{&quot;height&quot;:231.0817322834646,&quot;left&quot;:280.6559842519685,&quot;top&quot;:118.29992125984252,&quot;width&quot;:472.65}"/>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BEAUTIFY_FLAG" val=""/>
  <p:tag name="KSO_WM_DIAGRAM_VIRTUALLY_FRAME" val="{&quot;height&quot;:231.0817322834646,&quot;left&quot;:280.6559842519685,&quot;top&quot;:118.29992125984252,&quot;width&quot;:472.65}"/>
</p:tagLst>
</file>

<file path=ppt/tags/tag131.xml><?xml version="1.0" encoding="utf-8"?>
<p:tagLst xmlns:p="http://schemas.openxmlformats.org/presentationml/2006/main">
  <p:tag name="KSO_WM_DIAGRAM_VIRTUALLY_FRAME" val="{&quot;height&quot;:231.0817322834646,&quot;left&quot;:280.6559842519685,&quot;top&quot;:118.29992125984252,&quot;width&quot;:472.65}"/>
</p:tagLst>
</file>

<file path=ppt/tags/tag132.xml><?xml version="1.0" encoding="utf-8"?>
<p:tagLst xmlns:p="http://schemas.openxmlformats.org/presentationml/2006/main">
  <p:tag name="KSO_WM_BEAUTIFY_FLAG" val=""/>
  <p:tag name="KSO_WM_DIAGRAM_VIRTUALLY_FRAME" val="{&quot;height&quot;:231.0817322834646,&quot;left&quot;:280.6559842519685,&quot;top&quot;:118.29992125984252,&quot;width&quot;:472.65}"/>
</p:tagLst>
</file>

<file path=ppt/tags/tag133.xml><?xml version="1.0" encoding="utf-8"?>
<p:tagLst xmlns:p="http://schemas.openxmlformats.org/presentationml/2006/main">
  <p:tag name="KSO_WM_BEAUTIFY_FLAG" val=""/>
  <p:tag name="KSO_WM_DIAGRAM_VIRTUALLY_FRAME" val="{&quot;height&quot;:231.0817322834646,&quot;left&quot;:280.6559842519685,&quot;top&quot;:118.29992125984252,&quot;width&quot;:472.65}"/>
</p:tagLst>
</file>

<file path=ppt/tags/tag134.xml><?xml version="1.0" encoding="utf-8"?>
<p:tagLst xmlns:p="http://schemas.openxmlformats.org/presentationml/2006/main">
  <p:tag name="KSO_WM_BEAUTIFY_FLAG" val=""/>
  <p:tag name="KSO_WM_DIAGRAM_VIRTUALLY_FRAME" val="{&quot;height&quot;:231.0817322834646,&quot;left&quot;:280.6559842519685,&quot;top&quot;:118.29992125984252,&quot;width&quot;:472.65}"/>
</p:tagLst>
</file>

<file path=ppt/tags/tag135.xml><?xml version="1.0" encoding="utf-8"?>
<p:tagLst xmlns:p="http://schemas.openxmlformats.org/presentationml/2006/main">
  <p:tag name="KSO_WM_BEAUTIFY_FLAG" val=""/>
  <p:tag name="KSO_WM_DIAGRAM_VIRTUALLY_FRAME" val="{&quot;height&quot;:231.0817322834646,&quot;left&quot;:280.6559842519685,&quot;top&quot;:118.29992125984252,&quot;width&quot;:472.65}"/>
</p:tagLst>
</file>

<file path=ppt/tags/tag136.xml><?xml version="1.0" encoding="utf-8"?>
<p:tagLst xmlns:p="http://schemas.openxmlformats.org/presentationml/2006/main">
  <p:tag name="KSO_WM_DIAGRAM_VIRTUALLY_FRAME" val="{&quot;height&quot;:231.0817322834646,&quot;left&quot;:280.6559842519685,&quot;top&quot;:118.29992125984252,&quot;width&quot;:472.65}"/>
</p:tagLst>
</file>

<file path=ppt/tags/tag137.xml><?xml version="1.0" encoding="utf-8"?>
<p:tagLst xmlns:p="http://schemas.openxmlformats.org/presentationml/2006/main">
  <p:tag name="KSO_WM_BEAUTIFY_FLAG" val=""/>
  <p:tag name="KSO_WM_DIAGRAM_VIRTUALLY_FRAME" val="{&quot;height&quot;:231.0817322834646,&quot;left&quot;:280.6559842519685,&quot;top&quot;:118.29992125984252,&quot;width&quot;:472.65}"/>
</p:tagLst>
</file>

<file path=ppt/tags/tag138.xml><?xml version="1.0" encoding="utf-8"?>
<p:tagLst xmlns:p="http://schemas.openxmlformats.org/presentationml/2006/main">
  <p:tag name="KSO_WM_BEAUTIFY_FLAG" val=""/>
  <p:tag name="KSO_WM_DIAGRAM_VIRTUALLY_FRAME" val="{&quot;height&quot;:231.0817322834646,&quot;left&quot;:280.6559842519685,&quot;top&quot;:118.29992125984252,&quot;width&quot;:472.65}"/>
</p:tagLst>
</file>

<file path=ppt/tags/tag139.xml><?xml version="1.0" encoding="utf-8"?>
<p:tagLst xmlns:p="http://schemas.openxmlformats.org/presentationml/2006/main">
  <p:tag name="KSO_WM_BEAUTIFY_FLAG" val=""/>
  <p:tag name="KSO_WM_DIAGRAM_VIRTUALLY_FRAME" val="{&quot;height&quot;:231.0817322834646,&quot;left&quot;:280.6559842519685,&quot;top&quot;:118.29992125984252,&quot;width&quot;:472.65}"/>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BEAUTIFY_FLAG" val=""/>
  <p:tag name="KSO_WM_DIAGRAM_VIRTUALLY_FRAME" val="{&quot;height&quot;:231.0817322834646,&quot;left&quot;:280.6559842519685,&quot;top&quot;:118.29992125984252,&quot;width&quot;:472.65}"/>
</p:tagLst>
</file>

<file path=ppt/tags/tag141.xml><?xml version="1.0" encoding="utf-8"?>
<p:tagLst xmlns:p="http://schemas.openxmlformats.org/presentationml/2006/main">
  <p:tag name="KSO_WM_DIAGRAM_VIRTUALLY_FRAME" val="{&quot;height&quot;:231.0817322834646,&quot;left&quot;:280.6559842519685,&quot;top&quot;:118.29992125984252,&quot;width&quot;:472.65}"/>
</p:tagLst>
</file>

<file path=ppt/tags/tag142.xml><?xml version="1.0" encoding="utf-8"?>
<p:tagLst xmlns:p="http://schemas.openxmlformats.org/presentationml/2006/main">
  <p:tag name="KSO_WM_BEAUTIFY_FLAG" val=""/>
  <p:tag name="KSO_WM_DIAGRAM_VIRTUALLY_FRAME" val="{&quot;height&quot;:231.0817322834646,&quot;left&quot;:280.6559842519685,&quot;top&quot;:118.29992125984252,&quot;width&quot;:472.65}"/>
</p:tagLst>
</file>

<file path=ppt/tags/tag143.xml><?xml version="1.0" encoding="utf-8"?>
<p:tagLst xmlns:p="http://schemas.openxmlformats.org/presentationml/2006/main">
  <p:tag name="KSO_WM_BEAUTIFY_FLAG" val=""/>
  <p:tag name="KSO_WM_DIAGRAM_VIRTUALLY_FRAME" val="{&quot;height&quot;:231.0817322834646,&quot;left&quot;:280.6559842519685,&quot;top&quot;:118.29992125984252,&quot;width&quot;:472.65}"/>
</p:tagLst>
</file>

<file path=ppt/tags/tag144.xml><?xml version="1.0" encoding="utf-8"?>
<p:tagLst xmlns:p="http://schemas.openxmlformats.org/presentationml/2006/main">
  <p:tag name="KSO_WM_BEAUTIFY_FLAG" val=""/>
  <p:tag name="KSO_WM_DIAGRAM_VIRTUALLY_FRAME" val="{&quot;height&quot;:231.0817322834646,&quot;left&quot;:280.6559842519685,&quot;top&quot;:118.29992125984252,&quot;width&quot;:472.65}"/>
</p:tagLst>
</file>

<file path=ppt/tags/tag145.xml><?xml version="1.0" encoding="utf-8"?>
<p:tagLst xmlns:p="http://schemas.openxmlformats.org/presentationml/2006/main">
  <p:tag name="KSO_WM_BEAUTIFY_FLAG" val=""/>
  <p:tag name="KSO_WM_DIAGRAM_VIRTUALLY_FRAME" val="{&quot;height&quot;:231.0817322834646,&quot;left&quot;:280.6559842519685,&quot;top&quot;:118.29992125984252,&quot;width&quot;:472.65}"/>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TABLE_ENDDRAG_ORIGIN_RECT" val="918*188"/>
  <p:tag name="TABLE_ENDDRAG_RECT" val="11*131*918*188"/>
</p:tagLst>
</file>

<file path=ppt/tags/tag161.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DIAGRAM_VIRTUALLY_FRAME" val="{&quot;height&quot;:231.0817322834646,&quot;left&quot;:280.6559842519685,&quot;top&quot;:118.29992125984252,&quot;width&quot;:472.65}"/>
</p:tagLst>
</file>

<file path=ppt/tags/tag185.xml><?xml version="1.0" encoding="utf-8"?>
<p:tagLst xmlns:p="http://schemas.openxmlformats.org/presentationml/2006/main">
  <p:tag name="KSO_WM_BEAUTIFY_FLAG" val=""/>
  <p:tag name="KSO_WM_DIAGRAM_VIRTUALLY_FRAME" val="{&quot;height&quot;:231.0817322834646,&quot;left&quot;:280.6559842519685,&quot;top&quot;:118.29992125984252,&quot;width&quot;:472.65}"/>
</p:tagLst>
</file>

<file path=ppt/tags/tag186.xml><?xml version="1.0" encoding="utf-8"?>
<p:tagLst xmlns:p="http://schemas.openxmlformats.org/presentationml/2006/main">
  <p:tag name="KSO_WM_BEAUTIFY_FLAG" val=""/>
  <p:tag name="KSO_WM_DIAGRAM_VIRTUALLY_FRAME" val="{&quot;height&quot;:231.0817322834646,&quot;left&quot;:280.6559842519685,&quot;top&quot;:118.29992125984252,&quot;width&quot;:472.65}"/>
</p:tagLst>
</file>

<file path=ppt/tags/tag187.xml><?xml version="1.0" encoding="utf-8"?>
<p:tagLst xmlns:p="http://schemas.openxmlformats.org/presentationml/2006/main">
  <p:tag name="KSO_WM_BEAUTIFY_FLAG" val=""/>
  <p:tag name="KSO_WM_DIAGRAM_VIRTUALLY_FRAME" val="{&quot;height&quot;:231.0817322834646,&quot;left&quot;:280.6559842519685,&quot;top&quot;:118.29992125984252,&quot;width&quot;:472.65}"/>
</p:tagLst>
</file>

<file path=ppt/tags/tag188.xml><?xml version="1.0" encoding="utf-8"?>
<p:tagLst xmlns:p="http://schemas.openxmlformats.org/presentationml/2006/main">
  <p:tag name="KSO_WM_BEAUTIFY_FLAG" val=""/>
  <p:tag name="KSO_WM_DIAGRAM_VIRTUALLY_FRAME" val="{&quot;height&quot;:231.0817322834646,&quot;left&quot;:280.6559842519685,&quot;top&quot;:118.29992125984252,&quot;width&quot;:472.65}"/>
</p:tagLst>
</file>

<file path=ppt/tags/tag189.xml><?xml version="1.0" encoding="utf-8"?>
<p:tagLst xmlns:p="http://schemas.openxmlformats.org/presentationml/2006/main">
  <p:tag name="KSO_WM_DIAGRAM_VIRTUALLY_FRAME" val="{&quot;height&quot;:231.0817322834646,&quot;left&quot;:280.6559842519685,&quot;top&quot;:118.29992125984252,&quot;width&quot;:472.65}"/>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BEAUTIFY_FLAG" val=""/>
  <p:tag name="KSO_WM_DIAGRAM_VIRTUALLY_FRAME" val="{&quot;height&quot;:231.0817322834646,&quot;left&quot;:280.6559842519685,&quot;top&quot;:118.29992125984252,&quot;width&quot;:472.65}"/>
</p:tagLst>
</file>

<file path=ppt/tags/tag191.xml><?xml version="1.0" encoding="utf-8"?>
<p:tagLst xmlns:p="http://schemas.openxmlformats.org/presentationml/2006/main">
  <p:tag name="KSO_WM_BEAUTIFY_FLAG" val=""/>
  <p:tag name="KSO_WM_DIAGRAM_VIRTUALLY_FRAME" val="{&quot;height&quot;:231.0817322834646,&quot;left&quot;:280.6559842519685,&quot;top&quot;:118.29992125984252,&quot;width&quot;:472.65}"/>
</p:tagLst>
</file>

<file path=ppt/tags/tag192.xml><?xml version="1.0" encoding="utf-8"?>
<p:tagLst xmlns:p="http://schemas.openxmlformats.org/presentationml/2006/main">
  <p:tag name="KSO_WM_BEAUTIFY_FLAG" val=""/>
  <p:tag name="KSO_WM_DIAGRAM_VIRTUALLY_FRAME" val="{&quot;height&quot;:231.0817322834646,&quot;left&quot;:280.6559842519685,&quot;top&quot;:118.29992125984252,&quot;width&quot;:472.65}"/>
</p:tagLst>
</file>

<file path=ppt/tags/tag193.xml><?xml version="1.0" encoding="utf-8"?>
<p:tagLst xmlns:p="http://schemas.openxmlformats.org/presentationml/2006/main">
  <p:tag name="KSO_WM_BEAUTIFY_FLAG" val=""/>
  <p:tag name="KSO_WM_DIAGRAM_VIRTUALLY_FRAME" val="{&quot;height&quot;:231.0817322834646,&quot;left&quot;:280.6559842519685,&quot;top&quot;:118.29992125984252,&quot;width&quot;:472.65}"/>
</p:tagLst>
</file>

<file path=ppt/tags/tag194.xml><?xml version="1.0" encoding="utf-8"?>
<p:tagLst xmlns:p="http://schemas.openxmlformats.org/presentationml/2006/main">
  <p:tag name="KSO_WM_DIAGRAM_VIRTUALLY_FRAME" val="{&quot;height&quot;:231.0817322834646,&quot;left&quot;:280.6559842519685,&quot;top&quot;:118.29992125984252,&quot;width&quot;:472.65}"/>
</p:tagLst>
</file>

<file path=ppt/tags/tag195.xml><?xml version="1.0" encoding="utf-8"?>
<p:tagLst xmlns:p="http://schemas.openxmlformats.org/presentationml/2006/main">
  <p:tag name="KSO_WM_BEAUTIFY_FLAG" val=""/>
  <p:tag name="KSO_WM_DIAGRAM_VIRTUALLY_FRAME" val="{&quot;height&quot;:231.0817322834646,&quot;left&quot;:280.6559842519685,&quot;top&quot;:118.29992125984252,&quot;width&quot;:472.65}"/>
</p:tagLst>
</file>

<file path=ppt/tags/tag196.xml><?xml version="1.0" encoding="utf-8"?>
<p:tagLst xmlns:p="http://schemas.openxmlformats.org/presentationml/2006/main">
  <p:tag name="KSO_WM_BEAUTIFY_FLAG" val=""/>
  <p:tag name="KSO_WM_DIAGRAM_VIRTUALLY_FRAME" val="{&quot;height&quot;:231.0817322834646,&quot;left&quot;:280.6559842519685,&quot;top&quot;:118.29992125984252,&quot;width&quot;:472.65}"/>
</p:tagLst>
</file>

<file path=ppt/tags/tag197.xml><?xml version="1.0" encoding="utf-8"?>
<p:tagLst xmlns:p="http://schemas.openxmlformats.org/presentationml/2006/main">
  <p:tag name="KSO_WM_BEAUTIFY_FLAG" val=""/>
  <p:tag name="KSO_WM_DIAGRAM_VIRTUALLY_FRAME" val="{&quot;height&quot;:231.0817322834646,&quot;left&quot;:280.6559842519685,&quot;top&quot;:118.29992125984252,&quot;width&quot;:472.65}"/>
</p:tagLst>
</file>

<file path=ppt/tags/tag198.xml><?xml version="1.0" encoding="utf-8"?>
<p:tagLst xmlns:p="http://schemas.openxmlformats.org/presentationml/2006/main">
  <p:tag name="KSO_WM_BEAUTIFY_FLAG" val=""/>
  <p:tag name="KSO_WM_DIAGRAM_VIRTUALLY_FRAME" val="{&quot;height&quot;:231.0817322834646,&quot;left&quot;:280.6559842519685,&quot;top&quot;:118.29992125984252,&quot;width&quot;:472.65}"/>
</p:tagLst>
</file>

<file path=ppt/tags/tag199.xml><?xml version="1.0" encoding="utf-8"?>
<p:tagLst xmlns:p="http://schemas.openxmlformats.org/presentationml/2006/main">
  <p:tag name="KSO_WM_DIAGRAM_VIRTUALLY_FRAME" val="{&quot;height&quot;:231.0817322834646,&quot;left&quot;:280.6559842519685,&quot;top&quot;:118.29992125984252,&quot;width&quot;:472.65}"/>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KSO_WM_BEAUTIFY_FLAG" val=""/>
  <p:tag name="KSO_WM_DIAGRAM_VIRTUALLY_FRAME" val="{&quot;height&quot;:231.0817322834646,&quot;left&quot;:280.6559842519685,&quot;top&quot;:118.29992125984252,&quot;width&quot;:472.65}"/>
</p:tagLst>
</file>

<file path=ppt/tags/tag201.xml><?xml version="1.0" encoding="utf-8"?>
<p:tagLst xmlns:p="http://schemas.openxmlformats.org/presentationml/2006/main">
  <p:tag name="KSO_WM_BEAUTIFY_FLAG" val=""/>
  <p:tag name="KSO_WM_DIAGRAM_VIRTUALLY_FRAME" val="{&quot;height&quot;:231.0817322834646,&quot;left&quot;:280.6559842519685,&quot;top&quot;:118.29992125984252,&quot;width&quot;:472.65}"/>
</p:tagLst>
</file>

<file path=ppt/tags/tag202.xml><?xml version="1.0" encoding="utf-8"?>
<p:tagLst xmlns:p="http://schemas.openxmlformats.org/presentationml/2006/main">
  <p:tag name="KSO_WM_BEAUTIFY_FLAG" val=""/>
  <p:tag name="KSO_WM_DIAGRAM_VIRTUALLY_FRAME" val="{&quot;height&quot;:231.0817322834646,&quot;left&quot;:280.6559842519685,&quot;top&quot;:118.29992125984252,&quot;width&quot;:472.65}"/>
</p:tagLst>
</file>

<file path=ppt/tags/tag203.xml><?xml version="1.0" encoding="utf-8"?>
<p:tagLst xmlns:p="http://schemas.openxmlformats.org/presentationml/2006/main">
  <p:tag name="KSO_WM_BEAUTIFY_FLAG" val=""/>
  <p:tag name="KSO_WM_DIAGRAM_VIRTUALLY_FRAME" val="{&quot;height&quot;:231.0817322834646,&quot;left&quot;:280.6559842519685,&quot;top&quot;:118.29992125984252,&quot;width&quot;:472.65}"/>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06.xml><?xml version="1.0" encoding="utf-8"?>
<p:tagLst xmlns:p="http://schemas.openxmlformats.org/presentationml/2006/main">
  <p:tag name="KSO_WM_BEAUTIFY_FLAG" val=""/>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KSO_WM_BEAUTIFY_FLAG" val=""/>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
</p:tagLst>
</file>

<file path=ppt/tags/tag213.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14.xml><?xml version="1.0" encoding="utf-8"?>
<p:tagLst xmlns:p="http://schemas.openxmlformats.org/presentationml/2006/main">
  <p:tag name="KSO_WM_BEAUTIFY_FLAG" val=""/>
</p:tagLst>
</file>

<file path=ppt/tags/tag215.xml><?xml version="1.0" encoding="utf-8"?>
<p:tagLst xmlns:p="http://schemas.openxmlformats.org/presentationml/2006/main">
  <p:tag name="KSO_WM_BEAUTIFY_FLAG" val=""/>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KSO_WM_BEAUTIFY_FLAG" val=""/>
</p:tagLst>
</file>

<file path=ppt/tags/tag218.xml><?xml version="1.0" encoding="utf-8"?>
<p:tagLst xmlns:p="http://schemas.openxmlformats.org/presentationml/2006/main">
  <p:tag name="KSO_WM_BEAUTIFY_FLAG" val=""/>
</p:tagLst>
</file>

<file path=ppt/tags/tag219.xml><?xml version="1.0" encoding="utf-8"?>
<p:tagLst xmlns:p="http://schemas.openxmlformats.org/presentationml/2006/main">
  <p:tag name="KSO_WM_BEAUTIFY_FLAG" val=""/>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KSO_WM_BEAUTIFY_FLAG" val=""/>
</p:tagLst>
</file>

<file path=ppt/tags/tag222.xml><?xml version="1.0" encoding="utf-8"?>
<p:tagLst xmlns:p="http://schemas.openxmlformats.org/presentationml/2006/main">
  <p:tag name="KSO_WM_BEAUTIFY_FLAG" val=""/>
</p:tagLst>
</file>

<file path=ppt/tags/tag223.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24.xml><?xml version="1.0" encoding="utf-8"?>
<p:tagLst xmlns:p="http://schemas.openxmlformats.org/presentationml/2006/main">
  <p:tag name="KSO_WM_BEAUTIFY_FLAG" val=""/>
</p:tagLst>
</file>

<file path=ppt/tags/tag225.xml><?xml version="1.0" encoding="utf-8"?>
<p:tagLst xmlns:p="http://schemas.openxmlformats.org/presentationml/2006/main">
  <p:tag name="KSO_WM_BEAUTIFY_FLAG" val=""/>
</p:tagLst>
</file>

<file path=ppt/tags/tag226.xml><?xml version="1.0" encoding="utf-8"?>
<p:tagLst xmlns:p="http://schemas.openxmlformats.org/presentationml/2006/main">
  <p:tag name="KSO_WM_BEAUTIFY_FLAG" val=""/>
</p:tagLst>
</file>

<file path=ppt/tags/tag227.xml><?xml version="1.0" encoding="utf-8"?>
<p:tagLst xmlns:p="http://schemas.openxmlformats.org/presentationml/2006/main">
  <p:tag name="KSO_WM_BEAUTIFY_FLAG" val=""/>
</p:tagLst>
</file>

<file path=ppt/tags/tag228.xml><?xml version="1.0" encoding="utf-8"?>
<p:tagLst xmlns:p="http://schemas.openxmlformats.org/presentationml/2006/main">
  <p:tag name="KSO_WM_BEAUTIFY_FLAG" val=""/>
</p:tagLst>
</file>

<file path=ppt/tags/tag229.xml><?xml version="1.0" encoding="utf-8"?>
<p:tagLst xmlns:p="http://schemas.openxmlformats.org/presentationml/2006/main">
  <p:tag name="KSO_WM_BEAUTIFY_FLAG" val=""/>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0.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31.xml><?xml version="1.0" encoding="utf-8"?>
<p:tagLst xmlns:p="http://schemas.openxmlformats.org/presentationml/2006/main">
  <p:tag name="KSO_WM_BEAUTIFY_FLAG" val=""/>
</p:tagLst>
</file>

<file path=ppt/tags/tag232.xml><?xml version="1.0" encoding="utf-8"?>
<p:tagLst xmlns:p="http://schemas.openxmlformats.org/presentationml/2006/main">
  <p:tag name="KSO_WM_BEAUTIFY_FLAG" val=""/>
</p:tagLst>
</file>

<file path=ppt/tags/tag233.xml><?xml version="1.0" encoding="utf-8"?>
<p:tagLst xmlns:p="http://schemas.openxmlformats.org/presentationml/2006/main">
  <p:tag name="KSO_WM_BEAUTIFY_FLAG" val=""/>
</p:tagLst>
</file>

<file path=ppt/tags/tag234.xml><?xml version="1.0" encoding="utf-8"?>
<p:tagLst xmlns:p="http://schemas.openxmlformats.org/presentationml/2006/main">
  <p:tag name="KSO_WM_BEAUTIFY_FLAG" val=""/>
</p:tagLst>
</file>

<file path=ppt/tags/tag235.xml><?xml version="1.0" encoding="utf-8"?>
<p:tagLst xmlns:p="http://schemas.openxmlformats.org/presentationml/2006/main">
  <p:tag name="KSO_WM_BEAUTIFY_FLAG" val=""/>
</p:tagLst>
</file>

<file path=ppt/tags/tag236.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37.xml><?xml version="1.0" encoding="utf-8"?>
<p:tagLst xmlns:p="http://schemas.openxmlformats.org/presentationml/2006/main">
  <p:tag name="KSO_WM_BEAUTIFY_FLAG" val=""/>
</p:tagLst>
</file>

<file path=ppt/tags/tag238.xml><?xml version="1.0" encoding="utf-8"?>
<p:tagLst xmlns:p="http://schemas.openxmlformats.org/presentationml/2006/main">
  <p:tag name="KSO_WM_BEAUTIFY_FLAG" val=""/>
</p:tagLst>
</file>

<file path=ppt/tags/tag239.xml><?xml version="1.0" encoding="utf-8"?>
<p:tagLst xmlns:p="http://schemas.openxmlformats.org/presentationml/2006/main">
  <p:tag name="KSO_WM_BEAUTIFY_FLAG" val=""/>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0.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41.xml><?xml version="1.0" encoding="utf-8"?>
<p:tagLst xmlns:p="http://schemas.openxmlformats.org/presentationml/2006/main">
  <p:tag name="KSO_WM_BEAUTIFY_FLAG" val=""/>
</p:tagLst>
</file>

<file path=ppt/tags/tag242.xml><?xml version="1.0" encoding="utf-8"?>
<p:tagLst xmlns:p="http://schemas.openxmlformats.org/presentationml/2006/main">
  <p:tag name="KSO_WM_BEAUTIFY_FLAG" val=""/>
</p:tagLst>
</file>

<file path=ppt/tags/tag243.xml><?xml version="1.0" encoding="utf-8"?>
<p:tagLst xmlns:p="http://schemas.openxmlformats.org/presentationml/2006/main">
  <p:tag name="KSO_WM_BEAUTIFY_FLAG" val=""/>
</p:tagLst>
</file>

<file path=ppt/tags/tag244.xml><?xml version="1.0" encoding="utf-8"?>
<p:tagLst xmlns:p="http://schemas.openxmlformats.org/presentationml/2006/main">
  <p:tag name="KSO_WM_BEAUTIFY_FLAG" val=""/>
</p:tagLst>
</file>

<file path=ppt/tags/tag24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46.xml><?xml version="1.0" encoding="utf-8"?>
<p:tagLst xmlns:p="http://schemas.openxmlformats.org/presentationml/2006/main">
  <p:tag name="KSO_WM_BEAUTIFY_FLAG" val=""/>
</p:tagLst>
</file>

<file path=ppt/tags/tag247.xml><?xml version="1.0" encoding="utf-8"?>
<p:tagLst xmlns:p="http://schemas.openxmlformats.org/presentationml/2006/main">
  <p:tag name="KSO_WM_BEAUTIFY_FLAG" val=""/>
</p:tagLst>
</file>

<file path=ppt/tags/tag248.xml><?xml version="1.0" encoding="utf-8"?>
<p:tagLst xmlns:p="http://schemas.openxmlformats.org/presentationml/2006/main">
  <p:tag name="KSO_WM_BEAUTIFY_FLAG" val=""/>
</p:tagLst>
</file>

<file path=ppt/tags/tag249.xml><?xml version="1.0" encoding="utf-8"?>
<p:tagLst xmlns:p="http://schemas.openxmlformats.org/presentationml/2006/main">
  <p:tag name="KSO_WM_BEAUTIFY_FLAG" val=""/>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0.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51.xml><?xml version="1.0" encoding="utf-8"?>
<p:tagLst xmlns:p="http://schemas.openxmlformats.org/presentationml/2006/main">
  <p:tag name="KSO_WM_BEAUTIFY_FLAG" val=""/>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DIAGRAM_VIRTUALLY_FRAME" val="{&quot;height&quot;:231.0817322834646,&quot;left&quot;:280.6559842519685,&quot;top&quot;:118.29992125984252,&quot;width&quot;:472.65}"/>
</p:tagLst>
</file>

<file path=ppt/tags/tag72.xml><?xml version="1.0" encoding="utf-8"?>
<p:tagLst xmlns:p="http://schemas.openxmlformats.org/presentationml/2006/main">
  <p:tag name="KSO_WM_BEAUTIFY_FLAG" val=""/>
  <p:tag name="KSO_WM_DIAGRAM_VIRTUALLY_FRAME" val="{&quot;height&quot;:231.0817322834646,&quot;left&quot;:280.6559842519685,&quot;top&quot;:118.29992125984252,&quot;width&quot;:472.65}"/>
</p:tagLst>
</file>

<file path=ppt/tags/tag73.xml><?xml version="1.0" encoding="utf-8"?>
<p:tagLst xmlns:p="http://schemas.openxmlformats.org/presentationml/2006/main">
  <p:tag name="KSO_WM_BEAUTIFY_FLAG" val=""/>
  <p:tag name="KSO_WM_DIAGRAM_VIRTUALLY_FRAME" val="{&quot;height&quot;:231.0817322834646,&quot;left&quot;:280.6559842519685,&quot;top&quot;:118.29992125984252,&quot;width&quot;:472.65}"/>
</p:tagLst>
</file>

<file path=ppt/tags/tag74.xml><?xml version="1.0" encoding="utf-8"?>
<p:tagLst xmlns:p="http://schemas.openxmlformats.org/presentationml/2006/main">
  <p:tag name="KSO_WM_BEAUTIFY_FLAG" val=""/>
  <p:tag name="KSO_WM_DIAGRAM_VIRTUALLY_FRAME" val="{&quot;height&quot;:231.0817322834646,&quot;left&quot;:280.6559842519685,&quot;top&quot;:118.29992125984252,&quot;width&quot;:472.65}"/>
</p:tagLst>
</file>

<file path=ppt/tags/tag75.xml><?xml version="1.0" encoding="utf-8"?>
<p:tagLst xmlns:p="http://schemas.openxmlformats.org/presentationml/2006/main">
  <p:tag name="KSO_WM_BEAUTIFY_FLAG" val=""/>
  <p:tag name="KSO_WM_DIAGRAM_VIRTUALLY_FRAME" val="{&quot;height&quot;:231.0817322834646,&quot;left&quot;:280.6559842519685,&quot;top&quot;:118.29992125984252,&quot;width&quot;:472.65}"/>
</p:tagLst>
</file>

<file path=ppt/tags/tag76.xml><?xml version="1.0" encoding="utf-8"?>
<p:tagLst xmlns:p="http://schemas.openxmlformats.org/presentationml/2006/main">
  <p:tag name="KSO_WM_DIAGRAM_VIRTUALLY_FRAME" val="{&quot;height&quot;:231.0817322834646,&quot;left&quot;:280.6559842519685,&quot;top&quot;:118.29992125984252,&quot;width&quot;:472.65}"/>
</p:tagLst>
</file>

<file path=ppt/tags/tag77.xml><?xml version="1.0" encoding="utf-8"?>
<p:tagLst xmlns:p="http://schemas.openxmlformats.org/presentationml/2006/main">
  <p:tag name="KSO_WM_BEAUTIFY_FLAG" val=""/>
  <p:tag name="KSO_WM_DIAGRAM_VIRTUALLY_FRAME" val="{&quot;height&quot;:231.0817322834646,&quot;left&quot;:280.6559842519685,&quot;top&quot;:118.29992125984252,&quot;width&quot;:472.65}"/>
</p:tagLst>
</file>

<file path=ppt/tags/tag78.xml><?xml version="1.0" encoding="utf-8"?>
<p:tagLst xmlns:p="http://schemas.openxmlformats.org/presentationml/2006/main">
  <p:tag name="KSO_WM_BEAUTIFY_FLAG" val=""/>
  <p:tag name="KSO_WM_DIAGRAM_VIRTUALLY_FRAME" val="{&quot;height&quot;:231.0817322834646,&quot;left&quot;:280.6559842519685,&quot;top&quot;:118.29992125984252,&quot;width&quot;:472.65}"/>
</p:tagLst>
</file>

<file path=ppt/tags/tag79.xml><?xml version="1.0" encoding="utf-8"?>
<p:tagLst xmlns:p="http://schemas.openxmlformats.org/presentationml/2006/main">
  <p:tag name="KSO_WM_BEAUTIFY_FLAG" val=""/>
  <p:tag name="KSO_WM_DIAGRAM_VIRTUALLY_FRAME" val="{&quot;height&quot;:231.0817322834646,&quot;left&quot;:280.6559842519685,&quot;top&quot;:118.29992125984252,&quot;width&quot;:472.65}"/>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
  <p:tag name="KSO_WM_DIAGRAM_VIRTUALLY_FRAME" val="{&quot;height&quot;:231.0817322834646,&quot;left&quot;:280.6559842519685,&quot;top&quot;:118.29992125984252,&quot;width&quot;:472.65}"/>
</p:tagLst>
</file>

<file path=ppt/tags/tag81.xml><?xml version="1.0" encoding="utf-8"?>
<p:tagLst xmlns:p="http://schemas.openxmlformats.org/presentationml/2006/main">
  <p:tag name="KSO_WM_DIAGRAM_VIRTUALLY_FRAME" val="{&quot;height&quot;:231.0817322834646,&quot;left&quot;:280.6559842519685,&quot;top&quot;:118.29992125984252,&quot;width&quot;:472.65}"/>
</p:tagLst>
</file>

<file path=ppt/tags/tag82.xml><?xml version="1.0" encoding="utf-8"?>
<p:tagLst xmlns:p="http://schemas.openxmlformats.org/presentationml/2006/main">
  <p:tag name="KSO_WM_BEAUTIFY_FLAG" val=""/>
  <p:tag name="KSO_WM_DIAGRAM_VIRTUALLY_FRAME" val="{&quot;height&quot;:231.0817322834646,&quot;left&quot;:280.6559842519685,&quot;top&quot;:118.29992125984252,&quot;width&quot;:472.65}"/>
</p:tagLst>
</file>

<file path=ppt/tags/tag83.xml><?xml version="1.0" encoding="utf-8"?>
<p:tagLst xmlns:p="http://schemas.openxmlformats.org/presentationml/2006/main">
  <p:tag name="KSO_WM_BEAUTIFY_FLAG" val=""/>
  <p:tag name="KSO_WM_DIAGRAM_VIRTUALLY_FRAME" val="{&quot;height&quot;:231.0817322834646,&quot;left&quot;:280.6559842519685,&quot;top&quot;:118.29992125984252,&quot;width&quot;:472.65}"/>
</p:tagLst>
</file>

<file path=ppt/tags/tag84.xml><?xml version="1.0" encoding="utf-8"?>
<p:tagLst xmlns:p="http://schemas.openxmlformats.org/presentationml/2006/main">
  <p:tag name="KSO_WM_BEAUTIFY_FLAG" val=""/>
  <p:tag name="KSO_WM_DIAGRAM_VIRTUALLY_FRAME" val="{&quot;height&quot;:231.0817322834646,&quot;left&quot;:280.6559842519685,&quot;top&quot;:118.29992125984252,&quot;width&quot;:472.65}"/>
</p:tagLst>
</file>

<file path=ppt/tags/tag85.xml><?xml version="1.0" encoding="utf-8"?>
<p:tagLst xmlns:p="http://schemas.openxmlformats.org/presentationml/2006/main">
  <p:tag name="KSO_WM_BEAUTIFY_FLAG" val=""/>
  <p:tag name="KSO_WM_DIAGRAM_VIRTUALLY_FRAME" val="{&quot;height&quot;:231.0817322834646,&quot;left&quot;:280.6559842519685,&quot;top&quot;:118.29992125984252,&quot;width&quot;:472.65}"/>
</p:tagLst>
</file>

<file path=ppt/tags/tag86.xml><?xml version="1.0" encoding="utf-8"?>
<p:tagLst xmlns:p="http://schemas.openxmlformats.org/presentationml/2006/main">
  <p:tag name="KSO_WM_DIAGRAM_VIRTUALLY_FRAME" val="{&quot;height&quot;:231.0817322834646,&quot;left&quot;:280.6559842519685,&quot;top&quot;:118.29992125984252,&quot;width&quot;:472.65}"/>
</p:tagLst>
</file>

<file path=ppt/tags/tag87.xml><?xml version="1.0" encoding="utf-8"?>
<p:tagLst xmlns:p="http://schemas.openxmlformats.org/presentationml/2006/main">
  <p:tag name="KSO_WM_BEAUTIFY_FLAG" val=""/>
  <p:tag name="KSO_WM_DIAGRAM_VIRTUALLY_FRAME" val="{&quot;height&quot;:231.0817322834646,&quot;left&quot;:280.6559842519685,&quot;top&quot;:118.29992125984252,&quot;width&quot;:472.65}"/>
</p:tagLst>
</file>

<file path=ppt/tags/tag88.xml><?xml version="1.0" encoding="utf-8"?>
<p:tagLst xmlns:p="http://schemas.openxmlformats.org/presentationml/2006/main">
  <p:tag name="KSO_WM_BEAUTIFY_FLAG" val=""/>
  <p:tag name="KSO_WM_DIAGRAM_VIRTUALLY_FRAME" val="{&quot;height&quot;:231.0817322834646,&quot;left&quot;:280.6559842519685,&quot;top&quot;:118.29992125984252,&quot;width&quot;:472.65}"/>
</p:tagLst>
</file>

<file path=ppt/tags/tag89.xml><?xml version="1.0" encoding="utf-8"?>
<p:tagLst xmlns:p="http://schemas.openxmlformats.org/presentationml/2006/main">
  <p:tag name="KSO_WM_BEAUTIFY_FLAG" val=""/>
  <p:tag name="KSO_WM_DIAGRAM_VIRTUALLY_FRAME" val="{&quot;height&quot;:231.0817322834646,&quot;left&quot;:280.6559842519685,&quot;top&quot;:118.29992125984252,&quot;width&quot;:472.65}"/>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BEAUTIFY_FLAG" val=""/>
  <p:tag name="KSO_WM_DIAGRAM_VIRTUALLY_FRAME" val="{&quot;height&quot;:231.0817322834646,&quot;left&quot;:280.6559842519685,&quot;top&quot;:118.29992125984252,&quot;width&quot;:472.65}"/>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7493</Words>
  <Application>WPS Writer</Application>
  <PresentationFormat>宽屏</PresentationFormat>
  <Paragraphs>335</Paragraphs>
  <Slides>20</Slides>
  <Notes>4</Notes>
  <HiddenSlides>0</HiddenSlides>
  <MMClips>0</MMClips>
  <ScaleCrop>false</ScaleCrop>
  <HeadingPairs>
    <vt:vector size="6" baseType="variant">
      <vt:variant>
        <vt:lpstr>已用的字体</vt:lpstr>
      </vt:variant>
      <vt:variant>
        <vt:i4>33</vt:i4>
      </vt:variant>
      <vt:variant>
        <vt:lpstr>主题</vt:lpstr>
      </vt:variant>
      <vt:variant>
        <vt:i4>1</vt:i4>
      </vt:variant>
      <vt:variant>
        <vt:lpstr>幻灯片标题</vt:lpstr>
      </vt:variant>
      <vt:variant>
        <vt:i4>20</vt:i4>
      </vt:variant>
    </vt:vector>
  </HeadingPairs>
  <TitlesOfParts>
    <vt:vector size="54" baseType="lpstr">
      <vt:lpstr>Arial</vt:lpstr>
      <vt:lpstr>宋体</vt:lpstr>
      <vt:lpstr>Wingdings</vt:lpstr>
      <vt:lpstr>Wingdings</vt:lpstr>
      <vt:lpstr>汉仪中宋S</vt:lpstr>
      <vt:lpstr>汉仪书宋二KW</vt:lpstr>
      <vt:lpstr>汉仪君黑-45简</vt:lpstr>
      <vt:lpstr>黑体</vt:lpstr>
      <vt:lpstr>汉仪中黑KW</vt:lpstr>
      <vt:lpstr>思源黑体 CN Bold</vt:lpstr>
      <vt:lpstr>Microsoft YaHei Bold</vt:lpstr>
      <vt:lpstr>微软雅黑</vt:lpstr>
      <vt:lpstr>汉仪旗黑</vt:lpstr>
      <vt:lpstr>宋体</vt:lpstr>
      <vt:lpstr>Arial Unicode MS</vt:lpstr>
      <vt:lpstr>Calibri</vt:lpstr>
      <vt:lpstr>微软雅黑</vt:lpstr>
      <vt:lpstr>苹方-简</vt:lpstr>
      <vt:lpstr>Times New Roman</vt:lpstr>
      <vt:lpstr>Microsoft YaHei Bold</vt:lpstr>
      <vt:lpstr>思源黑体 CN Bold</vt:lpstr>
      <vt:lpstr>汉仪中宋S</vt:lpstr>
      <vt:lpstr>汉仪君黑-45简</vt:lpstr>
      <vt:lpstr>黑体</vt:lpstr>
      <vt:lpstr>汉仪粗仿宋简</vt:lpstr>
      <vt:lpstr>Hiragino Sans CNS</vt:lpstr>
      <vt:lpstr>Times New Roman Regular</vt:lpstr>
      <vt:lpstr>Times New Roman Bold</vt:lpstr>
      <vt:lpstr>Arial Italic</vt:lpstr>
      <vt:lpstr>Arial Bold Italic</vt:lpstr>
      <vt:lpstr>Times New Roman Italic</vt:lpstr>
      <vt:lpstr>-apple-system</vt:lpstr>
      <vt:lpstr>Thonburi</vt:lpstr>
      <vt:lpstr>Office 主题​​</vt:lpstr>
      <vt:lpstr> TEXTUAL TOKENS CLASSIFICATION FOR MULTI-MODAL ALIGNMENT IN VISION-LANGUAGE TRACKING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珂珂豆◉‿◉</cp:lastModifiedBy>
  <cp:revision>202</cp:revision>
  <dcterms:created xsi:type="dcterms:W3CDTF">2024-04-16T21:21:48Z</dcterms:created>
  <dcterms:modified xsi:type="dcterms:W3CDTF">2024-04-16T21:21:48Z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1033-6.5.2.8766</vt:lpwstr>
  </property>
  <property fmtid="{D5CDD505-2E9C-101B-9397-08002B2CF9AE}" pid="3" name="ICV">
    <vt:lpwstr>2CCDCA4BBB26AE5B69441D66ACFA21EA_41</vt:lpwstr>
  </property>
  <property fmtid="{D5CDD505-2E9C-101B-9397-08002B2CF9AE}" pid="4" name="KSOTemplateUUID">
    <vt:lpwstr>v1.0_mb_m5P23gPCY8x6hA7h5R//nA==</vt:lpwstr>
  </property>
</Properties>
</file>