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wav" ContentType="audio/x-wav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9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6"/>
    <p:restoredTop sz="94656"/>
  </p:normalViewPr>
  <p:slideViewPr>
    <p:cSldViewPr snapToGrid="0" snapToObjects="1">
      <p:cViewPr varScale="1">
        <p:scale>
          <a:sx n="107" d="100"/>
          <a:sy n="107" d="100"/>
        </p:scale>
        <p:origin x="4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3DC93-28BC-AE43-8A3E-D84BF69DAE88}" type="datetimeFigureOut">
              <a:rPr lang="en-US" smtClean="0"/>
              <a:t>3/6/17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01342-1B66-AA42-A08D-3E128FDDD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10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01342-1B66-AA42-A08D-3E128FDDD040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136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03925-1FC1-B04C-B00F-D3EA5A89892E}" type="datetime1">
              <a:rPr lang="en-US" smtClean="0"/>
              <a:t>3/6/17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62B47-31A2-9F46-845F-01D5C9085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540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BE8B-A400-F048-9905-19F960F93080}" type="datetime1">
              <a:rPr lang="en-US" smtClean="0"/>
              <a:t>3/6/17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62B47-31A2-9F46-845F-01D5C9085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4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37546-CC05-104C-821A-A5E1629FAEA4}" type="datetime1">
              <a:rPr lang="en-US" smtClean="0"/>
              <a:t>3/6/17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62B47-31A2-9F46-845F-01D5C9085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029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B646-101B-E64C-B078-7EE46380D3AE}" type="datetime1">
              <a:rPr lang="en-US" smtClean="0"/>
              <a:t>3/6/17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62B47-31A2-9F46-845F-01D5C9085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65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B657-7AE4-1B4A-9DD8-82DBE1DF7C7A}" type="datetime1">
              <a:rPr lang="en-US" smtClean="0"/>
              <a:t>3/6/17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62B47-31A2-9F46-845F-01D5C9085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F09F0-E7A7-E149-9E70-6B5F399F3290}" type="datetime1">
              <a:rPr lang="en-US" smtClean="0"/>
              <a:t>3/6/17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62B47-31A2-9F46-845F-01D5C9085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7AA7-7D8D-104E-91E7-7C171012F339}" type="datetime1">
              <a:rPr lang="en-US" smtClean="0"/>
              <a:t>3/6/17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62B47-31A2-9F46-845F-01D5C9085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210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091F0-4CF6-014D-B0A4-88CF422D80F1}" type="datetime1">
              <a:rPr lang="en-US" smtClean="0"/>
              <a:t>3/6/17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62B47-31A2-9F46-845F-01D5C9085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897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13709-327A-3E43-8F44-F932A78FFFEB}" type="datetime1">
              <a:rPr lang="en-US" smtClean="0"/>
              <a:t>3/6/17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62B47-31A2-9F46-845F-01D5C9085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239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89C66-5FFF-6642-89F9-B074CD0E5D8E}" type="datetime1">
              <a:rPr lang="en-US" smtClean="0"/>
              <a:t>3/6/17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62B47-31A2-9F46-845F-01D5C9085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23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5430C-6983-8A49-9C12-9F01C49265D4}" type="datetime1">
              <a:rPr lang="en-US" smtClean="0"/>
              <a:t>3/6/17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62B47-31A2-9F46-845F-01D5C9085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988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2CF0C-7D86-C74E-9A05-CCB97A6F276A}" type="datetime1">
              <a:rPr lang="en-US" smtClean="0"/>
              <a:t>3/6/17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62B47-31A2-9F46-845F-01D5C9085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59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eg"/><Relationship Id="rId5" Type="http://schemas.openxmlformats.org/officeDocument/2006/relationships/image" Target="../media/image6.jp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ebarsoum@microsoft.com" TargetMode="External"/><Relationship Id="rId4" Type="http://schemas.openxmlformats.org/officeDocument/2006/relationships/hyperlink" Target="mailto:chazhang@microsoft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mirsamadi@utdallas.ed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8361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Automatic Speech Emotion Recognition Using RNNs with local attention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88927"/>
            <a:ext cx="9144000" cy="1655762"/>
          </a:xfrm>
        </p:spPr>
        <p:txBody>
          <a:bodyPr/>
          <a:lstStyle/>
          <a:p>
            <a:r>
              <a:rPr lang="en-US" dirty="0" smtClean="0"/>
              <a:t>Seyedmahdad (Matt) Mirsamadi</a:t>
            </a:r>
          </a:p>
          <a:p>
            <a:r>
              <a:rPr lang="en-US" dirty="0" smtClean="0"/>
              <a:t>Emad </a:t>
            </a:r>
            <a:r>
              <a:rPr lang="en-US" dirty="0" err="1" smtClean="0"/>
              <a:t>Barsoum</a:t>
            </a:r>
            <a:endParaRPr lang="en-US" dirty="0" smtClean="0"/>
          </a:p>
          <a:p>
            <a:r>
              <a:rPr lang="en-US" dirty="0" smtClean="0"/>
              <a:t>Cha Zhang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231080" y="5926633"/>
            <a:ext cx="1729839" cy="527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ICASSP 2017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038" y="360529"/>
            <a:ext cx="1076095" cy="8608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01" y="237506"/>
            <a:ext cx="2188327" cy="98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75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6111" y="297777"/>
            <a:ext cx="6839779" cy="621909"/>
          </a:xfrm>
        </p:spPr>
        <p:txBody>
          <a:bodyPr>
            <a:normAutofit fontScale="90000"/>
          </a:bodyPr>
          <a:lstStyle/>
          <a:p>
            <a:r>
              <a:rPr 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Weighted pooling with attention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67741" y="990043"/>
            <a:ext cx="9856519" cy="0"/>
          </a:xfrm>
          <a:prstGeom prst="line">
            <a:avLst/>
          </a:prstGeom>
          <a:ln w="22225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62B47-31A2-9F46-845F-01D5C90856DD}" type="slidenum">
              <a:rPr lang="en-US" smtClean="0"/>
              <a:t>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654" y="1532524"/>
            <a:ext cx="3949847" cy="37645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51784" y="1765352"/>
                <a:ext cx="5044216" cy="364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200" dirty="0" smtClean="0"/>
                  <a:t>The final sentence-level representation is a </a:t>
                </a:r>
                <a:r>
                  <a:rPr lang="en-US" sz="2200" b="1" dirty="0" smtClean="0">
                    <a:solidFill>
                      <a:srgbClr val="0432FF"/>
                    </a:solidFill>
                  </a:rPr>
                  <a:t>weighted sum of the RNN outputs</a:t>
                </a:r>
                <a:r>
                  <a:rPr lang="en-US" sz="2200" dirty="0" smtClean="0"/>
                  <a:t> at each frame.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200" dirty="0" smtClean="0"/>
                  <a:t>The weights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200" dirty="0" smtClean="0"/>
                  <a:t> should enable us to </a:t>
                </a:r>
                <a:r>
                  <a:rPr lang="en-US" sz="2200" b="1" dirty="0" smtClean="0">
                    <a:solidFill>
                      <a:srgbClr val="0432FF"/>
                    </a:solidFill>
                  </a:rPr>
                  <a:t>focus on local parts of the sentence</a:t>
                </a:r>
                <a:r>
                  <a:rPr lang="en-US" sz="2200" dirty="0" smtClean="0"/>
                  <a:t> which carry more emotional information.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784" y="1765352"/>
                <a:ext cx="5044216" cy="3647152"/>
              </a:xfrm>
              <a:prstGeom prst="rect">
                <a:avLst/>
              </a:prstGeom>
              <a:blipFill rotWithShape="0">
                <a:blip r:embed="rId3"/>
                <a:stretch>
                  <a:fillRect l="-1451" r="-967" b="-10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272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6111" y="297777"/>
            <a:ext cx="6839779" cy="62190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Attention in machine translation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67741" y="990043"/>
            <a:ext cx="9856519" cy="0"/>
          </a:xfrm>
          <a:prstGeom prst="line">
            <a:avLst/>
          </a:prstGeom>
          <a:ln w="22225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62B47-31A2-9F46-845F-01D5C90856DD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546" y="1218001"/>
            <a:ext cx="5817329" cy="2332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546" y="3926012"/>
            <a:ext cx="5937051" cy="2517569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541319" y="3721367"/>
            <a:ext cx="7338951" cy="0"/>
          </a:xfrm>
          <a:prstGeom prst="line">
            <a:avLst/>
          </a:prstGeom>
          <a:ln w="22225" cmpd="sng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032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1931" y="297777"/>
            <a:ext cx="8468139" cy="62190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Weighted pooling </a:t>
            </a:r>
            <a:r>
              <a:rPr 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with attention for SER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67741" y="990043"/>
            <a:ext cx="9856519" cy="0"/>
          </a:xfrm>
          <a:prstGeom prst="line">
            <a:avLst/>
          </a:prstGeom>
          <a:ln w="22225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62B47-31A2-9F46-845F-01D5C90856DD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34260" y="1333026"/>
                <a:ext cx="6073907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300" b="1" dirty="0" smtClean="0"/>
                  <a:t>Simple logistic regression attention model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300" b="1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300" dirty="0" smtClean="0"/>
                  <a:t>For each hidden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300" b="1" i="0" smtClean="0">
                            <a:latin typeface="Cambria Math" panose="02040503050406030204" pitchFamily="18" charset="0"/>
                          </a:rPr>
                          <m:t>𝐡</m:t>
                        </m:r>
                      </m:e>
                      <m:sub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300" dirty="0" smtClean="0"/>
                  <a:t>, the inner product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3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3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sz="23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300" b="1" i="1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300" dirty="0" smtClean="0"/>
                  <a:t> is interpreted as the contribution of frame </a:t>
                </a:r>
                <a:r>
                  <a:rPr lang="en-US" sz="2300" i="1" dirty="0" smtClean="0"/>
                  <a:t>t</a:t>
                </a:r>
                <a:r>
                  <a:rPr lang="en-US" sz="2300" dirty="0" smtClean="0"/>
                  <a:t> to the overall encoded emotion.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260" y="1333026"/>
                <a:ext cx="6073907" cy="1862048"/>
              </a:xfrm>
              <a:prstGeom prst="rect">
                <a:avLst/>
              </a:prstGeom>
              <a:blipFill rotWithShape="0">
                <a:blip r:embed="rId2"/>
                <a:stretch>
                  <a:fillRect l="-1205" t="-2623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167741" y="3346719"/>
                <a:ext cx="37362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 smtClean="0"/>
                  <a:t>        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[1,⋯,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741" y="3346719"/>
                <a:ext cx="3736279" cy="461665"/>
              </a:xfrm>
              <a:prstGeom prst="rect">
                <a:avLst/>
              </a:prstGeom>
              <a:blipFill rotWithShape="0">
                <a:blip r:embed="rId3"/>
                <a:stretch>
                  <a:fillRect t="-102632" r="-817" b="-1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167741" y="3956586"/>
                <a:ext cx="5016759" cy="7062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nary>
                          <m:naryPr>
                            <m:chr m:val="∑"/>
                            <m:ctrlPr>
                              <a:rPr lang="en-US" sz="2400" i="1" smtClean="0"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exp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den>
                    </m:f>
                  </m:oMath>
                </a14:m>
                <a:r>
                  <a:rPr lang="en-US" sz="2400" dirty="0" smtClean="0"/>
                  <a:t>        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[1,⋯,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741" y="3956586"/>
                <a:ext cx="5016759" cy="70628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953348" y="4662870"/>
                <a:ext cx="2082532" cy="9578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348" y="4662870"/>
                <a:ext cx="2082532" cy="95782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741229" y="5935596"/>
            <a:ext cx="8374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smtClean="0"/>
              <a:t>u </a:t>
            </a:r>
            <a:r>
              <a:rPr lang="en-US" sz="2400" dirty="0" smtClean="0"/>
              <a:t>is trained together with the rest of the network parameters.</a:t>
            </a:r>
            <a:endParaRPr lang="en-US" sz="2400" b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588" y="1447014"/>
            <a:ext cx="5429250" cy="431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51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88" y="2273527"/>
            <a:ext cx="4754878" cy="35661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659" y="2273528"/>
            <a:ext cx="4754878" cy="356615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675E2-08A5-44E5-AFCD-6CC17CD3E33E}" type="slidenum">
              <a:rPr lang="en-US" smtClean="0"/>
              <a:t>12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179484" y="2116947"/>
            <a:ext cx="0" cy="35814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95494" y="2050244"/>
            <a:ext cx="0" cy="35814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943127" y="1412037"/>
            <a:ext cx="5569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Sad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8737098" y="1412037"/>
            <a:ext cx="805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Angry</a:t>
            </a:r>
            <a:endParaRPr lang="en-US" sz="200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044252" y="297777"/>
            <a:ext cx="8103497" cy="621909"/>
          </a:xfrm>
        </p:spPr>
        <p:txBody>
          <a:bodyPr>
            <a:normAutofit fontScale="90000"/>
          </a:bodyPr>
          <a:lstStyle/>
          <a:p>
            <a:r>
              <a:rPr 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Examples: Attention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weights over time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167741" y="990043"/>
            <a:ext cx="9856519" cy="0"/>
          </a:xfrm>
          <a:prstGeom prst="line">
            <a:avLst/>
          </a:prstGeom>
          <a:ln w="22225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65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7.40741E-7 L 0.3267 -0.00116 " pathEditMode="relative" rAng="0" ptsTypes="AA">
                                      <p:cBhvr>
                                        <p:cTn id="6" dur="1008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es05M_script02_2_F02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96296E-6 L 0.32669 -0.00116 " pathEditMode="relative" rAng="0" ptsTypes="AA">
                                      <p:cBhvr>
                                        <p:cTn id="10" dur="5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es05M_script03_2_M02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88" y="2316390"/>
            <a:ext cx="4754878" cy="35661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659" y="2316391"/>
            <a:ext cx="4754877" cy="356615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675E2-08A5-44E5-AFCD-6CC17CD3E33E}" type="slidenum">
              <a:rPr lang="en-US" smtClean="0"/>
              <a:t>13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197068" y="2159810"/>
            <a:ext cx="0" cy="35814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95494" y="2093107"/>
            <a:ext cx="0" cy="35814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943127" y="1454900"/>
            <a:ext cx="925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Happy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8737098" y="1454900"/>
            <a:ext cx="881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Happy</a:t>
            </a:r>
            <a:endParaRPr lang="en-US" sz="200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044252" y="297777"/>
            <a:ext cx="8103497" cy="621909"/>
          </a:xfrm>
        </p:spPr>
        <p:txBody>
          <a:bodyPr>
            <a:normAutofit fontScale="90000"/>
          </a:bodyPr>
          <a:lstStyle/>
          <a:p>
            <a:r>
              <a:rPr 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Examples: Attention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weights over time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167741" y="990043"/>
            <a:ext cx="9856519" cy="0"/>
          </a:xfrm>
          <a:prstGeom prst="line">
            <a:avLst/>
          </a:prstGeom>
          <a:ln w="22225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51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0.32669 -0.00116 " pathEditMode="relative" rAng="0" ptsTypes="AA">
                                      <p:cBhvr>
                                        <p:cTn id="6" dur="4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es05F_script03_1_F03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96296E-6 L 0.32669 -0.00116 " pathEditMode="relative" rAng="0" ptsTypes="AA">
                                      <p:cBhvr>
                                        <p:cTn id="10" dur="364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es05M_impro03_F0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0D675E2-08A5-44E5-AFCD-6CC17CD3E33E}" type="slidenum">
              <a:rPr lang="en-US" smtClean="0"/>
              <a:t>14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96395" y="297777"/>
            <a:ext cx="2799211" cy="621909"/>
          </a:xfrm>
        </p:spPr>
        <p:txBody>
          <a:bodyPr>
            <a:normAutofit fontScale="90000"/>
          </a:bodyPr>
          <a:lstStyle/>
          <a:p>
            <a:r>
              <a:rPr 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Experiments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167741" y="990043"/>
            <a:ext cx="9856519" cy="0"/>
          </a:xfrm>
          <a:prstGeom prst="line">
            <a:avLst/>
          </a:prstGeom>
          <a:ln w="22225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12716" y="1341789"/>
            <a:ext cx="793122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smtClean="0"/>
              <a:t>Based on IEMOCAP corpus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smtClean="0"/>
              <a:t>Train on 4 sessions, test on remaining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smtClean="0"/>
              <a:t>LSTM RNN with peephole connections and full BPTT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err="1" smtClean="0"/>
              <a:t>ReLU</a:t>
            </a:r>
            <a:r>
              <a:rPr lang="en-US" sz="2200" dirty="0" smtClean="0"/>
              <a:t> nonlinearity for dense layers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smtClean="0"/>
              <a:t>Mini-batch size of 20 sentences in all experiments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smtClean="0"/>
              <a:t>50% dropout on all layers to prevent overfitting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smtClean="0"/>
              <a:t>512-point FFT for spectral features (257-dim raw features)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smtClean="0"/>
              <a:t>32-dim hand-crafted features (16 LLDs and 1</a:t>
            </a:r>
            <a:r>
              <a:rPr lang="en-US" sz="2200" baseline="30000" dirty="0" smtClean="0"/>
              <a:t>st</a:t>
            </a:r>
            <a:r>
              <a:rPr lang="en-US" sz="2200" dirty="0" smtClean="0"/>
              <a:t>-order derivatives)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smtClean="0"/>
              <a:t>SVM with Radial Basis Kernel and weighted classes over HSDs as baseline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656" y="1169216"/>
            <a:ext cx="1251661" cy="12569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391" y="1125191"/>
            <a:ext cx="1325393" cy="130099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218" y="2759104"/>
            <a:ext cx="2337131" cy="176455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824" y="4856569"/>
            <a:ext cx="2366670" cy="132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47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0D675E2-08A5-44E5-AFCD-6CC17CD3E33E}" type="slidenum">
              <a:rPr lang="en-US" smtClean="0"/>
              <a:t>15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96395" y="297777"/>
            <a:ext cx="3233168" cy="621909"/>
          </a:xfrm>
        </p:spPr>
        <p:txBody>
          <a:bodyPr>
            <a:normAutofit fontScale="90000"/>
          </a:bodyPr>
          <a:lstStyle/>
          <a:p>
            <a:r>
              <a:rPr 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IEMOCAP data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167741" y="990043"/>
            <a:ext cx="9856519" cy="0"/>
          </a:xfrm>
          <a:prstGeom prst="line">
            <a:avLst/>
          </a:prstGeom>
          <a:ln w="22225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586" y="2281307"/>
            <a:ext cx="4076157" cy="35582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387" y="1997028"/>
            <a:ext cx="4529336" cy="378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064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0D675E2-08A5-44E5-AFCD-6CC17CD3E33E}" type="slidenum">
              <a:rPr lang="en-US" smtClean="0"/>
              <a:t>16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798308" y="297777"/>
            <a:ext cx="8595384" cy="62190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SER accuracies: </a:t>
            </a:r>
            <a:r>
              <a:rPr 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Learning short-term LLDs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167741" y="990043"/>
            <a:ext cx="9856519" cy="0"/>
          </a:xfrm>
          <a:prstGeom prst="line">
            <a:avLst/>
          </a:prstGeom>
          <a:ln w="22225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2081213" y="1765324"/>
            <a:ext cx="8116199" cy="3449613"/>
            <a:chOff x="2081213" y="1765324"/>
            <a:chExt cx="8116199" cy="344961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1213" y="1765324"/>
              <a:ext cx="8116199" cy="3449613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572250" y="4857750"/>
              <a:ext cx="1300163" cy="3571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2014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0D675E2-08A5-44E5-AFCD-6CC17CD3E33E}" type="slidenum">
              <a:rPr lang="en-US" smtClean="0"/>
              <a:t>17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208716" y="297777"/>
            <a:ext cx="9774568" cy="62190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SER accuracies: Learning </a:t>
            </a:r>
            <a:r>
              <a:rPr 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temporal aggregation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167741" y="990043"/>
            <a:ext cx="9856519" cy="0"/>
          </a:xfrm>
          <a:prstGeom prst="line">
            <a:avLst/>
          </a:prstGeom>
          <a:ln w="22225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1167741" y="2198704"/>
            <a:ext cx="10058400" cy="2948985"/>
            <a:chOff x="1066800" y="3407365"/>
            <a:chExt cx="10058400" cy="294898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824"/>
            <a:stretch/>
          </p:blipFill>
          <p:spPr>
            <a:xfrm>
              <a:off x="1066800" y="4029075"/>
              <a:ext cx="10058400" cy="232727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07" t="563" r="407" b="89476"/>
            <a:stretch/>
          </p:blipFill>
          <p:spPr>
            <a:xfrm>
              <a:off x="1066800" y="3407365"/>
              <a:ext cx="10058400" cy="51317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6200776" y="4029075"/>
              <a:ext cx="1557338" cy="1314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986338" y="5815013"/>
              <a:ext cx="1557338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5248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0D675E2-08A5-44E5-AFCD-6CC17CD3E33E}" type="slidenum">
              <a:rPr lang="en-US" smtClean="0"/>
              <a:t>18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85671" y="297777"/>
            <a:ext cx="5220659" cy="62190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Summary </a:t>
            </a:r>
            <a:r>
              <a:rPr 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&amp; Conclusions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167741" y="990043"/>
            <a:ext cx="9856519" cy="0"/>
          </a:xfrm>
          <a:prstGeom prst="line">
            <a:avLst/>
          </a:prstGeom>
          <a:ln w="22225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12716" y="1341789"/>
            <a:ext cx="10311544" cy="446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SER performance critically depends on the discriminative ability of extracted features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Using a deep RNN structure, we can automatically learn emotional features: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Feed-forward layers at the frame level: Learn LLDs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Final recurrent layer: Learns temporal aggregation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Mean pooling of RNN outputs across time provides best results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Weighted pooling with an attention mechanism can be used to focus on emotional parts of a sentence</a:t>
            </a:r>
          </a:p>
        </p:txBody>
      </p:sp>
    </p:spTree>
    <p:extLst>
      <p:ext uri="{BB962C8B-B14F-4D97-AF65-F5344CB8AC3E}">
        <p14:creationId xmlns:p14="http://schemas.microsoft.com/office/powerpoint/2010/main" val="133254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9957" y="325270"/>
            <a:ext cx="7192086" cy="621909"/>
          </a:xfrm>
        </p:spPr>
        <p:txBody>
          <a:bodyPr>
            <a:normAutofit fontScale="90000"/>
          </a:bodyPr>
          <a:lstStyle/>
          <a:p>
            <a:r>
              <a:rPr 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Speech Emotion Recognition (SER)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67741" y="990043"/>
            <a:ext cx="9856519" cy="0"/>
          </a:xfrm>
          <a:prstGeom prst="line">
            <a:avLst/>
          </a:prstGeom>
          <a:ln w="22225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38200" y="1796995"/>
            <a:ext cx="67791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Human speech carries complex non-linguistic information beyond the spoken words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For a natural and effective human-machine interaction, it is important to be able to recognize, analyze, and respond to the emotional state of user.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Emotions affect different modalities of interaction: Facial expressions, </a:t>
            </a:r>
            <a:r>
              <a:rPr lang="en-US" sz="2000" b="1" dirty="0" smtClean="0"/>
              <a:t>voice characteristics</a:t>
            </a:r>
            <a:r>
              <a:rPr lang="en-US" sz="2000" dirty="0" smtClean="0"/>
              <a:t>, linguistic content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Various applications: Automated call centers, assessing drivers’ mental state, etc.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876" y="1690688"/>
            <a:ext cx="1492251" cy="11191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7" r="18954"/>
          <a:stretch/>
        </p:blipFill>
        <p:spPr>
          <a:xfrm>
            <a:off x="8254513" y="2937906"/>
            <a:ext cx="1614115" cy="12915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734" y="3826681"/>
            <a:ext cx="1319916" cy="6960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001" y="4357446"/>
            <a:ext cx="1603060" cy="1485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8628" y="2122599"/>
            <a:ext cx="1780033" cy="1131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62B47-31A2-9F46-845F-01D5C90856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72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0D675E2-08A5-44E5-AFCD-6CC17CD3E33E}" type="slidenum">
              <a:rPr lang="en-US" smtClean="0"/>
              <a:t>19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200172" y="368134"/>
            <a:ext cx="2386491" cy="621909"/>
          </a:xfrm>
        </p:spPr>
        <p:txBody>
          <a:bodyPr>
            <a:normAutofit fontScale="90000"/>
          </a:bodyPr>
          <a:lstStyle/>
          <a:p>
            <a:r>
              <a:rPr 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Thank You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167741" y="990043"/>
            <a:ext cx="9856519" cy="0"/>
          </a:xfrm>
          <a:prstGeom prst="line">
            <a:avLst/>
          </a:prstGeom>
          <a:ln w="22225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888096" y="2703700"/>
            <a:ext cx="77275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Contacting authors:</a:t>
            </a:r>
          </a:p>
          <a:p>
            <a:r>
              <a:rPr lang="en-US" sz="2400" dirty="0" smtClean="0"/>
              <a:t>Seyedmahdad (Matt) Mirsamadi: </a:t>
            </a:r>
            <a:r>
              <a:rPr lang="en-US" sz="2400" dirty="0" smtClean="0">
                <a:hlinkClick r:id="rId2"/>
              </a:rPr>
              <a:t>mirsamadi@utdallas.edu</a:t>
            </a:r>
            <a:endParaRPr lang="en-US" sz="2400" dirty="0" smtClean="0"/>
          </a:p>
          <a:p>
            <a:r>
              <a:rPr lang="en-US" sz="2400" dirty="0" smtClean="0"/>
              <a:t>Emad </a:t>
            </a:r>
            <a:r>
              <a:rPr lang="en-US" sz="2400" dirty="0" err="1" smtClean="0"/>
              <a:t>Barsoum</a:t>
            </a:r>
            <a:r>
              <a:rPr lang="en-US" sz="2400" dirty="0" smtClean="0"/>
              <a:t>: </a:t>
            </a:r>
            <a:r>
              <a:rPr lang="en-US" sz="2400" dirty="0" smtClean="0">
                <a:hlinkClick r:id="rId3"/>
              </a:rPr>
              <a:t>ebarsoum@microsoft.com</a:t>
            </a:r>
            <a:endParaRPr lang="en-US" sz="2400" dirty="0" smtClean="0"/>
          </a:p>
          <a:p>
            <a:r>
              <a:rPr lang="en-US" sz="2400" dirty="0" smtClean="0"/>
              <a:t>Cha Zhang: </a:t>
            </a:r>
            <a:r>
              <a:rPr lang="en-US" sz="2400" dirty="0" smtClean="0">
                <a:hlinkClick r:id="rId4"/>
              </a:rPr>
              <a:t>chazhang@microsoft.com</a:t>
            </a: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1205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4041" y="325270"/>
            <a:ext cx="5643918" cy="62190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Existing Approaches in SER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67741" y="990043"/>
            <a:ext cx="9856519" cy="0"/>
          </a:xfrm>
          <a:prstGeom prst="line">
            <a:avLst/>
          </a:prstGeom>
          <a:ln w="22225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6" name="Picture 7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134" y="5164972"/>
            <a:ext cx="5811289" cy="1571014"/>
          </a:xfrm>
          <a:prstGeom prst="rect">
            <a:avLst/>
          </a:prstGeom>
        </p:spPr>
      </p:pic>
      <p:grpSp>
        <p:nvGrpSpPr>
          <p:cNvPr id="77" name="Group 76"/>
          <p:cNvGrpSpPr/>
          <p:nvPr/>
        </p:nvGrpSpPr>
        <p:grpSpPr>
          <a:xfrm>
            <a:off x="1710021" y="1668136"/>
            <a:ext cx="643049" cy="3164196"/>
            <a:chOff x="402217" y="1287429"/>
            <a:chExt cx="643049" cy="3164196"/>
          </a:xfrm>
        </p:grpSpPr>
        <p:sp>
          <p:nvSpPr>
            <p:cNvPr id="78" name="Rectangle 77"/>
            <p:cNvSpPr/>
            <p:nvPr/>
          </p:nvSpPr>
          <p:spPr>
            <a:xfrm>
              <a:off x="533084" y="1287429"/>
              <a:ext cx="381316" cy="31228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93345" y="4082293"/>
              <a:ext cx="447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F0</a:t>
              </a:r>
              <a:endParaRPr lang="en-US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02217" y="3179506"/>
              <a:ext cx="6430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ZCR</a:t>
              </a:r>
              <a:endParaRPr lang="en-US" dirty="0"/>
            </a:p>
          </p:txBody>
        </p:sp>
        <p:sp>
          <p:nvSpPr>
            <p:cNvPr id="81" name="TextBox 80"/>
            <p:cNvSpPr txBox="1"/>
            <p:nvPr/>
          </p:nvSpPr>
          <p:spPr>
            <a:xfrm rot="16200000">
              <a:off x="301887" y="2167485"/>
              <a:ext cx="8299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MFCCs</a:t>
              </a:r>
              <a:endParaRPr lang="en-US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500222" y="3479825"/>
              <a:ext cx="447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E</a:t>
              </a:r>
              <a:endParaRPr lang="en-US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00222" y="3767959"/>
              <a:ext cx="447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VP</a:t>
              </a:r>
              <a:endParaRPr lang="en-US" dirty="0"/>
            </a:p>
          </p:txBody>
        </p:sp>
        <p:cxnSp>
          <p:nvCxnSpPr>
            <p:cNvPr id="84" name="Straight Connector 83"/>
            <p:cNvCxnSpPr/>
            <p:nvPr/>
          </p:nvCxnSpPr>
          <p:spPr>
            <a:xfrm flipH="1" flipV="1">
              <a:off x="519330" y="4120814"/>
              <a:ext cx="395070" cy="274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 flipV="1">
              <a:off x="519330" y="3806941"/>
              <a:ext cx="395070" cy="274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 flipV="1">
              <a:off x="521338" y="3513928"/>
              <a:ext cx="395070" cy="274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 flipV="1">
              <a:off x="533084" y="3228895"/>
              <a:ext cx="395070" cy="274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2220384" y="1668136"/>
            <a:ext cx="643049" cy="3164196"/>
            <a:chOff x="402217" y="1287429"/>
            <a:chExt cx="643049" cy="3164196"/>
          </a:xfrm>
        </p:grpSpPr>
        <p:sp>
          <p:nvSpPr>
            <p:cNvPr id="89" name="Rectangle 88"/>
            <p:cNvSpPr/>
            <p:nvPr/>
          </p:nvSpPr>
          <p:spPr>
            <a:xfrm>
              <a:off x="533084" y="1287429"/>
              <a:ext cx="381316" cy="31228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93345" y="4082293"/>
              <a:ext cx="447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F0</a:t>
              </a:r>
              <a:endParaRPr lang="en-US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02217" y="3179506"/>
              <a:ext cx="6430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ZCR</a:t>
              </a:r>
              <a:endParaRPr lang="en-US" dirty="0"/>
            </a:p>
          </p:txBody>
        </p:sp>
        <p:sp>
          <p:nvSpPr>
            <p:cNvPr id="92" name="TextBox 91"/>
            <p:cNvSpPr txBox="1"/>
            <p:nvPr/>
          </p:nvSpPr>
          <p:spPr>
            <a:xfrm rot="16200000">
              <a:off x="301887" y="2167485"/>
              <a:ext cx="8299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MFCCs</a:t>
              </a:r>
              <a:endParaRPr lang="en-US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00222" y="3479825"/>
              <a:ext cx="447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E</a:t>
              </a:r>
              <a:endParaRPr lang="en-US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00222" y="3767959"/>
              <a:ext cx="447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VP</a:t>
              </a:r>
              <a:endParaRPr lang="en-US" dirty="0"/>
            </a:p>
          </p:txBody>
        </p:sp>
        <p:cxnSp>
          <p:nvCxnSpPr>
            <p:cNvPr id="95" name="Straight Connector 94"/>
            <p:cNvCxnSpPr/>
            <p:nvPr/>
          </p:nvCxnSpPr>
          <p:spPr>
            <a:xfrm flipH="1" flipV="1">
              <a:off x="519330" y="4120814"/>
              <a:ext cx="395070" cy="274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H="1" flipV="1">
              <a:off x="519330" y="3806941"/>
              <a:ext cx="395070" cy="274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H="1" flipV="1">
              <a:off x="521338" y="3513928"/>
              <a:ext cx="395070" cy="274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flipH="1" flipV="1">
              <a:off x="533084" y="3228895"/>
              <a:ext cx="395070" cy="274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2762644" y="1668136"/>
            <a:ext cx="643049" cy="3164196"/>
            <a:chOff x="402217" y="1287429"/>
            <a:chExt cx="643049" cy="3164196"/>
          </a:xfrm>
        </p:grpSpPr>
        <p:sp>
          <p:nvSpPr>
            <p:cNvPr id="100" name="Rectangle 99"/>
            <p:cNvSpPr/>
            <p:nvPr/>
          </p:nvSpPr>
          <p:spPr>
            <a:xfrm>
              <a:off x="533084" y="1287429"/>
              <a:ext cx="381316" cy="31228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93345" y="4082293"/>
              <a:ext cx="447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F0</a:t>
              </a:r>
              <a:endParaRPr lang="en-US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02217" y="3179506"/>
              <a:ext cx="6430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ZCR</a:t>
              </a:r>
              <a:endParaRPr lang="en-US" dirty="0"/>
            </a:p>
          </p:txBody>
        </p:sp>
        <p:sp>
          <p:nvSpPr>
            <p:cNvPr id="103" name="TextBox 102"/>
            <p:cNvSpPr txBox="1"/>
            <p:nvPr/>
          </p:nvSpPr>
          <p:spPr>
            <a:xfrm rot="16200000">
              <a:off x="301887" y="2167485"/>
              <a:ext cx="8299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MFCCs</a:t>
              </a:r>
              <a:endParaRPr lang="en-US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00222" y="3479825"/>
              <a:ext cx="447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E</a:t>
              </a:r>
              <a:endParaRPr lang="en-US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00222" y="3767959"/>
              <a:ext cx="447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VP</a:t>
              </a:r>
              <a:endParaRPr lang="en-US" dirty="0"/>
            </a:p>
          </p:txBody>
        </p:sp>
        <p:cxnSp>
          <p:nvCxnSpPr>
            <p:cNvPr id="106" name="Straight Connector 105"/>
            <p:cNvCxnSpPr/>
            <p:nvPr/>
          </p:nvCxnSpPr>
          <p:spPr>
            <a:xfrm flipH="1" flipV="1">
              <a:off x="519330" y="4120814"/>
              <a:ext cx="395070" cy="274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H="1" flipV="1">
              <a:off x="519330" y="3806941"/>
              <a:ext cx="395070" cy="274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H="1" flipV="1">
              <a:off x="521338" y="3513928"/>
              <a:ext cx="395070" cy="274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H="1" flipV="1">
              <a:off x="533084" y="3228895"/>
              <a:ext cx="395070" cy="274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/>
          <p:cNvGrpSpPr/>
          <p:nvPr/>
        </p:nvGrpSpPr>
        <p:grpSpPr>
          <a:xfrm>
            <a:off x="7090095" y="1668136"/>
            <a:ext cx="643049" cy="3164196"/>
            <a:chOff x="402217" y="1287429"/>
            <a:chExt cx="643049" cy="3164196"/>
          </a:xfrm>
        </p:grpSpPr>
        <p:sp>
          <p:nvSpPr>
            <p:cNvPr id="111" name="Rectangle 110"/>
            <p:cNvSpPr/>
            <p:nvPr/>
          </p:nvSpPr>
          <p:spPr>
            <a:xfrm>
              <a:off x="533084" y="1287429"/>
              <a:ext cx="381316" cy="31228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493345" y="4082293"/>
              <a:ext cx="447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F0</a:t>
              </a:r>
              <a:endParaRPr lang="en-US" dirty="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402217" y="3179506"/>
              <a:ext cx="6430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ZCR</a:t>
              </a:r>
              <a:endParaRPr lang="en-US" dirty="0"/>
            </a:p>
          </p:txBody>
        </p:sp>
        <p:sp>
          <p:nvSpPr>
            <p:cNvPr id="114" name="TextBox 113"/>
            <p:cNvSpPr txBox="1"/>
            <p:nvPr/>
          </p:nvSpPr>
          <p:spPr>
            <a:xfrm rot="16200000">
              <a:off x="301887" y="2167485"/>
              <a:ext cx="8299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MFCCs</a:t>
              </a:r>
              <a:endParaRPr lang="en-US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500222" y="3479825"/>
              <a:ext cx="447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E</a:t>
              </a:r>
              <a:endParaRPr lang="en-US" dirty="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500222" y="3767959"/>
              <a:ext cx="447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VP</a:t>
              </a:r>
              <a:endParaRPr lang="en-US" dirty="0"/>
            </a:p>
          </p:txBody>
        </p:sp>
        <p:cxnSp>
          <p:nvCxnSpPr>
            <p:cNvPr id="117" name="Straight Connector 116"/>
            <p:cNvCxnSpPr/>
            <p:nvPr/>
          </p:nvCxnSpPr>
          <p:spPr>
            <a:xfrm flipH="1" flipV="1">
              <a:off x="519330" y="4120814"/>
              <a:ext cx="395070" cy="274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H="1" flipV="1">
              <a:off x="519330" y="3806941"/>
              <a:ext cx="395070" cy="274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H="1" flipV="1">
              <a:off x="521338" y="3513928"/>
              <a:ext cx="395070" cy="274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H="1" flipV="1">
              <a:off x="533084" y="3228895"/>
              <a:ext cx="395070" cy="274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1" name="TextBox 120"/>
          <p:cNvSpPr txBox="1"/>
          <p:nvPr/>
        </p:nvSpPr>
        <p:spPr>
          <a:xfrm>
            <a:off x="4933506" y="2732858"/>
            <a:ext cx="9675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p:sp>
        <p:nvSpPr>
          <p:cNvPr id="122" name="Rectangle 121"/>
          <p:cNvSpPr/>
          <p:nvPr/>
        </p:nvSpPr>
        <p:spPr>
          <a:xfrm>
            <a:off x="1688756" y="3106551"/>
            <a:ext cx="6306927" cy="257905"/>
          </a:xfrm>
          <a:prstGeom prst="rect">
            <a:avLst/>
          </a:prstGeom>
          <a:solidFill>
            <a:schemeClr val="accent1">
              <a:lumMod val="40000"/>
              <a:lumOff val="6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9635919" y="1623687"/>
            <a:ext cx="392267" cy="443167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/>
          <p:cNvSpPr txBox="1"/>
          <p:nvPr/>
        </p:nvSpPr>
        <p:spPr>
          <a:xfrm rot="16200000">
            <a:off x="9379623" y="1833680"/>
            <a:ext cx="829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Mean</a:t>
            </a:r>
            <a:endParaRPr lang="en-US" dirty="0"/>
          </a:p>
        </p:txBody>
      </p:sp>
      <p:cxnSp>
        <p:nvCxnSpPr>
          <p:cNvPr id="125" name="Straight Connector 124"/>
          <p:cNvCxnSpPr/>
          <p:nvPr/>
        </p:nvCxnSpPr>
        <p:spPr>
          <a:xfrm flipH="1" flipV="1">
            <a:off x="9622166" y="4192912"/>
            <a:ext cx="395070" cy="274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H="1" flipV="1">
            <a:off x="9624174" y="3575866"/>
            <a:ext cx="395070" cy="274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 flipV="1">
            <a:off x="9627358" y="2392470"/>
            <a:ext cx="395070" cy="274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 rot="16200000">
            <a:off x="9480835" y="2518934"/>
            <a:ext cx="592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var</a:t>
            </a:r>
            <a:endParaRPr lang="en-US" dirty="0"/>
          </a:p>
        </p:txBody>
      </p:sp>
      <p:cxnSp>
        <p:nvCxnSpPr>
          <p:cNvPr id="129" name="Straight Connector 128"/>
          <p:cNvCxnSpPr/>
          <p:nvPr/>
        </p:nvCxnSpPr>
        <p:spPr>
          <a:xfrm flipH="1" flipV="1">
            <a:off x="9622166" y="2957563"/>
            <a:ext cx="395070" cy="274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 rot="16200000">
            <a:off x="9449100" y="3084401"/>
            <a:ext cx="665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min</a:t>
            </a:r>
            <a:endParaRPr lang="en-US" dirty="0"/>
          </a:p>
        </p:txBody>
      </p:sp>
      <p:sp>
        <p:nvSpPr>
          <p:cNvPr id="131" name="TextBox 130"/>
          <p:cNvSpPr txBox="1"/>
          <p:nvPr/>
        </p:nvSpPr>
        <p:spPr>
          <a:xfrm rot="16200000">
            <a:off x="9469576" y="3725590"/>
            <a:ext cx="665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max</a:t>
            </a:r>
            <a:endParaRPr lang="en-US" dirty="0"/>
          </a:p>
        </p:txBody>
      </p:sp>
      <p:sp>
        <p:nvSpPr>
          <p:cNvPr id="132" name="TextBox 131"/>
          <p:cNvSpPr txBox="1"/>
          <p:nvPr/>
        </p:nvSpPr>
        <p:spPr>
          <a:xfrm rot="16200000">
            <a:off x="9292723" y="4442298"/>
            <a:ext cx="956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mom-n</a:t>
            </a:r>
            <a:endParaRPr lang="en-US" dirty="0"/>
          </a:p>
        </p:txBody>
      </p:sp>
      <p:cxnSp>
        <p:nvCxnSpPr>
          <p:cNvPr id="133" name="Straight Connector 132"/>
          <p:cNvCxnSpPr/>
          <p:nvPr/>
        </p:nvCxnSpPr>
        <p:spPr>
          <a:xfrm flipH="1" flipV="1">
            <a:off x="9645675" y="5057476"/>
            <a:ext cx="395070" cy="274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/>
          <p:cNvSpPr txBox="1"/>
          <p:nvPr/>
        </p:nvSpPr>
        <p:spPr>
          <a:xfrm rot="16200000">
            <a:off x="9182403" y="4931393"/>
            <a:ext cx="9675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…</a:t>
            </a:r>
            <a:endParaRPr lang="en-US" sz="4400" dirty="0"/>
          </a:p>
        </p:txBody>
      </p:sp>
      <p:cxnSp>
        <p:nvCxnSpPr>
          <p:cNvPr id="135" name="Straight Connector 134"/>
          <p:cNvCxnSpPr/>
          <p:nvPr/>
        </p:nvCxnSpPr>
        <p:spPr>
          <a:xfrm flipH="1" flipV="1">
            <a:off x="9627358" y="5572220"/>
            <a:ext cx="395070" cy="274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 rot="16200000">
            <a:off x="9392423" y="5647866"/>
            <a:ext cx="788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reg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37" name="Straight Arrow Connector 136"/>
          <p:cNvCxnSpPr/>
          <p:nvPr/>
        </p:nvCxnSpPr>
        <p:spPr>
          <a:xfrm flipV="1">
            <a:off x="7995683" y="1668136"/>
            <a:ext cx="1598891" cy="14384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>
            <a:off x="7984378" y="3343727"/>
            <a:ext cx="1596219" cy="27116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138"/>
          <p:cNvSpPr txBox="1"/>
          <p:nvPr/>
        </p:nvSpPr>
        <p:spPr>
          <a:xfrm>
            <a:off x="880166" y="3044887"/>
            <a:ext cx="728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LLDs:</a:t>
            </a:r>
            <a:endParaRPr lang="en-US" dirty="0"/>
          </a:p>
        </p:txBody>
      </p:sp>
      <p:sp>
        <p:nvSpPr>
          <p:cNvPr id="140" name="TextBox 139"/>
          <p:cNvSpPr txBox="1"/>
          <p:nvPr/>
        </p:nvSpPr>
        <p:spPr>
          <a:xfrm>
            <a:off x="10820295" y="3654187"/>
            <a:ext cx="728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HSFs</a:t>
            </a:r>
            <a:endParaRPr lang="en-US" dirty="0"/>
          </a:p>
        </p:txBody>
      </p:sp>
      <p:cxnSp>
        <p:nvCxnSpPr>
          <p:cNvPr id="141" name="Straight Arrow Connector 140"/>
          <p:cNvCxnSpPr/>
          <p:nvPr/>
        </p:nvCxnSpPr>
        <p:spPr>
          <a:xfrm flipH="1">
            <a:off x="10345119" y="3838853"/>
            <a:ext cx="47517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62B47-31A2-9F46-845F-01D5C90856DD}" type="slidenum">
              <a:rPr lang="en-US" smtClean="0"/>
              <a:t>2</a:t>
            </a:fld>
            <a:endParaRPr lang="en-US"/>
          </a:p>
        </p:txBody>
      </p:sp>
      <p:cxnSp>
        <p:nvCxnSpPr>
          <p:cNvPr id="143" name="Straight Connector 142"/>
          <p:cNvCxnSpPr/>
          <p:nvPr/>
        </p:nvCxnSpPr>
        <p:spPr>
          <a:xfrm>
            <a:off x="1827134" y="4790970"/>
            <a:ext cx="0" cy="100892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2221211" y="4790970"/>
            <a:ext cx="0" cy="100892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2339016" y="4790970"/>
            <a:ext cx="0" cy="100892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2732567" y="4754217"/>
            <a:ext cx="0" cy="100892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2892626" y="4790970"/>
            <a:ext cx="0" cy="100892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3261959" y="4790970"/>
            <a:ext cx="0" cy="100892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7220077" y="4832332"/>
            <a:ext cx="0" cy="100892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7591866" y="4832332"/>
            <a:ext cx="0" cy="100892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/>
          <p:cNvSpPr txBox="1"/>
          <p:nvPr/>
        </p:nvSpPr>
        <p:spPr>
          <a:xfrm>
            <a:off x="369888" y="3560213"/>
            <a:ext cx="1362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(Low Level Descriptors)</a:t>
            </a:r>
            <a:endParaRPr lang="en-US" dirty="0"/>
          </a:p>
        </p:txBody>
      </p:sp>
      <p:sp>
        <p:nvSpPr>
          <p:cNvPr id="145" name="TextBox 144"/>
          <p:cNvSpPr txBox="1"/>
          <p:nvPr/>
        </p:nvSpPr>
        <p:spPr>
          <a:xfrm>
            <a:off x="10484902" y="4118308"/>
            <a:ext cx="13626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(High-level Statistical Functions)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8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2473" y="325270"/>
            <a:ext cx="7427054" cy="621909"/>
          </a:xfrm>
        </p:spPr>
        <p:txBody>
          <a:bodyPr>
            <a:normAutofit fontScale="90000"/>
          </a:bodyPr>
          <a:lstStyle/>
          <a:p>
            <a:r>
              <a:rPr 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Can we learn frame-level features?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67741" y="990043"/>
            <a:ext cx="9856519" cy="0"/>
          </a:xfrm>
          <a:prstGeom prst="line">
            <a:avLst/>
          </a:prstGeom>
          <a:ln w="22225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2" name="TextBox 141"/>
          <p:cNvSpPr txBox="1"/>
          <p:nvPr/>
        </p:nvSpPr>
        <p:spPr>
          <a:xfrm>
            <a:off x="800100" y="1515818"/>
            <a:ext cx="580258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Most LLDs typically used in SER can be extracted from a spectral representation (Formants, MFCCs, Energy, etc.)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Similar (possibly better) frame-level LLDs can be learned using a few dense feed-forward layers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 the context of neural nets, HSFs are fixed forms of pooling across time (mean-pooling, max-pooling, etc.)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62B47-31A2-9F46-845F-01D5C90856DD}" type="slidenum">
              <a:rPr lang="en-US" smtClean="0"/>
              <a:t>3</a:t>
            </a:fld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642" y="1232043"/>
            <a:ext cx="4322618" cy="450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43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751" y="325270"/>
            <a:ext cx="8682498" cy="62190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How can we learn </a:t>
            </a:r>
            <a:r>
              <a:rPr 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temporal aggregation?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67741" y="990043"/>
            <a:ext cx="9856519" cy="0"/>
          </a:xfrm>
          <a:prstGeom prst="line">
            <a:avLst/>
          </a:prstGeom>
          <a:ln w="22225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62B47-31A2-9F46-845F-01D5C90856DD}" type="slidenum">
              <a:rPr lang="en-US" smtClean="0"/>
              <a:t>4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2767" y="1361439"/>
            <a:ext cx="1076646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100" dirty="0" smtClean="0"/>
              <a:t>Recurrent layers can remember context information about input features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100" dirty="0" smtClean="0"/>
              <a:t>Can be trained to aggregate frame-level features into appropriate long term representations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100" dirty="0" smtClean="0"/>
              <a:t>Each RNN output node can be considered as a long-term statistic about input features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100" b="1" dirty="0" smtClean="0"/>
              <a:t>Challenge: Labeling resolution </a:t>
            </a:r>
            <a:r>
              <a:rPr lang="mr-IN" sz="2100" dirty="0" smtClean="0"/>
              <a:t>–</a:t>
            </a:r>
            <a:r>
              <a:rPr lang="en-US" sz="2100" dirty="0" smtClean="0"/>
              <a:t> Emotion labels are sentence-wide, RNN looks at each frame.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2100" dirty="0" smtClean="0"/>
          </a:p>
        </p:txBody>
      </p:sp>
      <p:sp>
        <p:nvSpPr>
          <p:cNvPr id="12" name="Rounded Rectangle 11"/>
          <p:cNvSpPr/>
          <p:nvPr/>
        </p:nvSpPr>
        <p:spPr>
          <a:xfrm>
            <a:off x="3133209" y="5699742"/>
            <a:ext cx="822960" cy="20996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473061" y="5699742"/>
            <a:ext cx="822960" cy="20996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840851" y="5699742"/>
            <a:ext cx="822960" cy="20996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288651" y="4675509"/>
            <a:ext cx="396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16" name="Rounded Rectangle 15"/>
          <p:cNvSpPr/>
          <p:nvPr/>
        </p:nvSpPr>
        <p:spPr>
          <a:xfrm>
            <a:off x="3133209" y="4675509"/>
            <a:ext cx="822960" cy="762623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473061" y="4675509"/>
            <a:ext cx="822960" cy="762623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5840851" y="4675509"/>
            <a:ext cx="822960" cy="762623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stCxn id="21" idx="3"/>
            <a:endCxn id="22" idx="1"/>
          </p:cNvCxnSpPr>
          <p:nvPr/>
        </p:nvCxnSpPr>
        <p:spPr>
          <a:xfrm>
            <a:off x="3956169" y="5056821"/>
            <a:ext cx="51689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296021" y="5056821"/>
            <a:ext cx="51689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663811" y="5056820"/>
            <a:ext cx="51689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286111" y="5438132"/>
            <a:ext cx="396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23" name="Rounded Rectangle 22"/>
          <p:cNvSpPr/>
          <p:nvPr/>
        </p:nvSpPr>
        <p:spPr>
          <a:xfrm>
            <a:off x="8391017" y="5699742"/>
            <a:ext cx="822960" cy="20996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8391017" y="4675509"/>
            <a:ext cx="822960" cy="762623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7846187" y="5056821"/>
            <a:ext cx="51689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09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7043" y="297777"/>
            <a:ext cx="4277914" cy="621909"/>
          </a:xfrm>
        </p:spPr>
        <p:txBody>
          <a:bodyPr>
            <a:normAutofit fontScale="90000"/>
          </a:bodyPr>
          <a:lstStyle/>
          <a:p>
            <a:r>
              <a:rPr 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Frame-wise training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67741" y="990043"/>
            <a:ext cx="9856519" cy="0"/>
          </a:xfrm>
          <a:prstGeom prst="line">
            <a:avLst/>
          </a:prstGeom>
          <a:ln w="22225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62B47-31A2-9F46-845F-01D5C90856DD}" type="slidenum">
              <a:rPr lang="en-US" smtClean="0"/>
              <a:t>5</a:t>
            </a:fld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984" y="1621683"/>
            <a:ext cx="3922707" cy="345893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83037" y="1621683"/>
            <a:ext cx="610277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smtClean="0"/>
              <a:t>Problems: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smtClean="0"/>
              <a:t>RNN needs sufficient past history to produce appropriate long-term statistics over the input features.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smtClean="0"/>
              <a:t>We cannot expect the full duration of the sentence to carry the overall emotion: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Silence frames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Non-emotional speech frames</a:t>
            </a:r>
          </a:p>
        </p:txBody>
      </p:sp>
    </p:spTree>
    <p:extLst>
      <p:ext uri="{BB962C8B-B14F-4D97-AF65-F5344CB8AC3E}">
        <p14:creationId xmlns:p14="http://schemas.microsoft.com/office/powerpoint/2010/main" val="132418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9680" y="297777"/>
            <a:ext cx="7312640" cy="621909"/>
          </a:xfrm>
        </p:spPr>
        <p:txBody>
          <a:bodyPr>
            <a:normAutofit fontScale="90000"/>
          </a:bodyPr>
          <a:lstStyle/>
          <a:p>
            <a:r>
              <a:rPr 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Final frame (many-to-one) training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67741" y="990043"/>
            <a:ext cx="9856519" cy="0"/>
          </a:xfrm>
          <a:prstGeom prst="line">
            <a:avLst/>
          </a:prstGeom>
          <a:ln w="22225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62B47-31A2-9F46-845F-01D5C90856DD}" type="slidenum">
              <a:rPr lang="en-US" smtClean="0"/>
              <a:t>6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14961" y="1385603"/>
            <a:ext cx="6102771" cy="2814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RNN gets sufficient history before being expected to produce output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Problems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Not appropriate to rely on 1 single frame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We cannot expect the full duration of the sentence to carry the overall emotion.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719" y="1385603"/>
            <a:ext cx="4008974" cy="32823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10" y="4595779"/>
            <a:ext cx="2569699" cy="12365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991" y="4548278"/>
            <a:ext cx="2870991" cy="139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00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7981" y="297777"/>
            <a:ext cx="4636039" cy="62190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Blank </a:t>
            </a:r>
            <a:r>
              <a:rPr 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label alignment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67741" y="990043"/>
            <a:ext cx="9856519" cy="0"/>
          </a:xfrm>
          <a:prstGeom prst="line">
            <a:avLst/>
          </a:prstGeom>
          <a:ln w="22225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62B47-31A2-9F46-845F-01D5C90856DD}" type="slidenum">
              <a:rPr lang="en-US" smtClean="0"/>
              <a:t>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26595" y="1692935"/>
            <a:ext cx="6102771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smtClean="0"/>
              <a:t>Use a sequence of labels which represent transitions from emotional segments to non-emotional segments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smtClean="0"/>
              <a:t>Problems: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Difficult to determine exact label sequence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366" y="1359726"/>
            <a:ext cx="4254500" cy="410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61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9244" y="297777"/>
            <a:ext cx="5873513" cy="621909"/>
          </a:xfrm>
        </p:spPr>
        <p:txBody>
          <a:bodyPr>
            <a:normAutofit fontScale="90000"/>
          </a:bodyPr>
          <a:lstStyle/>
          <a:p>
            <a:r>
              <a:rPr 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Mean-pooling through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time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67741" y="990043"/>
            <a:ext cx="9856519" cy="0"/>
          </a:xfrm>
          <a:prstGeom prst="line">
            <a:avLst/>
          </a:prstGeom>
          <a:ln w="22225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62B47-31A2-9F46-845F-01D5C90856DD}" type="slidenum">
              <a:rPr lang="en-US" smtClean="0"/>
              <a:t>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26285" y="1661164"/>
            <a:ext cx="6190151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smtClean="0"/>
              <a:t>Problems: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Silence frames distort the overall average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Non-emotional frames distort the overall average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smtClean="0"/>
              <a:t>Still works better than all previous approaches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smtClean="0"/>
              <a:t>Particularly good for short &amp; manually-segmented sentences where the emotional frames are dominant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145" y="1556275"/>
            <a:ext cx="3972655" cy="376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10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799</Words>
  <Application>Microsoft Macintosh PowerPoint</Application>
  <PresentationFormat>Widescreen</PresentationFormat>
  <Paragraphs>143</Paragraphs>
  <Slides>20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Mangal</vt:lpstr>
      <vt:lpstr>Office Theme</vt:lpstr>
      <vt:lpstr>Automatic Speech Emotion Recognition Using RNNs with local attention</vt:lpstr>
      <vt:lpstr>Speech Emotion Recognition (SER)</vt:lpstr>
      <vt:lpstr>Existing Approaches in SER</vt:lpstr>
      <vt:lpstr>Can we learn frame-level features?</vt:lpstr>
      <vt:lpstr>How can we learn temporal aggregation?</vt:lpstr>
      <vt:lpstr>Frame-wise training</vt:lpstr>
      <vt:lpstr>Final frame (many-to-one) training</vt:lpstr>
      <vt:lpstr>Blank label alignment</vt:lpstr>
      <vt:lpstr>Mean-pooling through time</vt:lpstr>
      <vt:lpstr>Weighted pooling with attention</vt:lpstr>
      <vt:lpstr>Attention in machine translation</vt:lpstr>
      <vt:lpstr>Weighted pooling with attention for SER</vt:lpstr>
      <vt:lpstr>Examples: Attention weights over time</vt:lpstr>
      <vt:lpstr>Examples: Attention weights over time</vt:lpstr>
      <vt:lpstr>Experiments</vt:lpstr>
      <vt:lpstr>IEMOCAP data</vt:lpstr>
      <vt:lpstr>SER accuracies: Learning short-term LLDs</vt:lpstr>
      <vt:lpstr>SER accuracies: Learning temporal aggregation</vt:lpstr>
      <vt:lpstr>Summary &amp; Conclusions</vt:lpstr>
      <vt:lpstr>Thank You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Automatic Speech Emotion Recognition Using RNNs with local attention</dc:title>
  <dc:creator>Seyedmahdad Mirsamadi</dc:creator>
  <cp:lastModifiedBy>Seyedmahdad Mirsamadi</cp:lastModifiedBy>
  <cp:revision>30</cp:revision>
  <dcterms:created xsi:type="dcterms:W3CDTF">2017-03-03T15:38:10Z</dcterms:created>
  <dcterms:modified xsi:type="dcterms:W3CDTF">2017-03-06T21:17:49Z</dcterms:modified>
</cp:coreProperties>
</file>