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452" r:id="rId3"/>
    <p:sldId id="420" r:id="rId4"/>
    <p:sldId id="451" r:id="rId5"/>
    <p:sldId id="423" r:id="rId6"/>
    <p:sldId id="453" r:id="rId7"/>
    <p:sldId id="457" r:id="rId8"/>
    <p:sldId id="447" r:id="rId9"/>
    <p:sldId id="418" r:id="rId10"/>
    <p:sldId id="454" r:id="rId11"/>
    <p:sldId id="456" r:id="rId12"/>
    <p:sldId id="458" r:id="rId13"/>
    <p:sldId id="460" r:id="rId14"/>
    <p:sldId id="425" r:id="rId15"/>
    <p:sldId id="406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0B308E"/>
    <a:srgbClr val="EF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58338" autoAdjust="0"/>
  </p:normalViewPr>
  <p:slideViewPr>
    <p:cSldViewPr snapToGrid="0">
      <p:cViewPr varScale="1">
        <p:scale>
          <a:sx n="94" d="100"/>
          <a:sy n="94" d="100"/>
        </p:scale>
        <p:origin x="3116" y="4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BD938-DEDA-487A-B114-D9E264EC4569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51C9A-0300-4B67-BA2F-F42E936B2C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49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278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666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71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820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226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880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456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320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9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624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44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922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397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714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325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1C9A-0300-4B67-BA2F-F42E936B2CD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25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85B1B-9700-4963-92AC-3FEEA7BCE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76C0818-CE91-4336-812F-9BF69C565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7436306-CD5A-471F-B535-8BFE7987D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FAFA-FCC4-4EA1-B607-346ED494C4CA}" type="datetime1">
              <a:rPr lang="en-US" altLang="zh-CN" smtClean="0"/>
              <a:t>2/21/2023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35E9256-6467-4815-A2A8-DB35EE344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3A0251-A670-4D69-ADA6-370285465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26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C4FB9B-3AAB-42B6-9305-24DA5F541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929639F-EE15-4109-B843-71FEC7FAF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8AAF5F-C31C-493F-91D4-A85EDD550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675F-9FDD-417A-B54A-ABF362C9E1CF}" type="datetime1">
              <a:rPr lang="en-US" altLang="zh-CN" smtClean="0"/>
              <a:t>2/21/2023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B27969-F4FB-4867-94F7-B29BBE16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599CE8-9381-4C1F-936A-4F5A7AF45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8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454E802-2994-441E-97DF-A52BF3FBC0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3666E63-F067-459B-8234-FE1D9D566D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900254-3BB6-496B-94DF-8D120F1AB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00C2F-7DC1-40DB-8B3D-AEADAD020753}" type="datetime1">
              <a:rPr lang="en-US" altLang="zh-CN" smtClean="0"/>
              <a:t>2/21/2023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126355-5FB3-41C2-97FC-D57A9E46E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908C05-61B3-46A8-9058-B6487BEE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9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20423D-3EEE-42A3-BE32-DD7EE61A3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958DF8-3EE5-4D72-BBB1-57741D3A4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B20531-6293-4534-89DF-E60B82DAF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DF31-4EBA-4A26-8EBF-5B66C19EBCAC}" type="datetime1">
              <a:rPr lang="en-US" altLang="zh-CN" smtClean="0"/>
              <a:t>2/21/2023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D675A1-48D5-4101-99A6-43CB4BDB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D6D25878-4D6D-094D-8882-46B36F546CD6}"/>
              </a:ext>
            </a:extLst>
          </p:cNvPr>
          <p:cNvSpPr txBox="1">
            <a:spLocks/>
          </p:cNvSpPr>
          <p:nvPr userDrawn="1"/>
        </p:nvSpPr>
        <p:spPr>
          <a:xfrm>
            <a:off x="11544300" y="6293298"/>
            <a:ext cx="647700" cy="564702"/>
          </a:xfrm>
          <a:prstGeom prst="rect">
            <a:avLst/>
          </a:prstGeom>
          <a:solidFill>
            <a:srgbClr val="EF82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822486-C853-44B7-9515-5D8DDF8D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56349"/>
            <a:ext cx="2743200" cy="36512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fld id="{8CE72944-8510-4362-8572-85CE25DEF2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ight Triangle 14">
            <a:extLst>
              <a:ext uri="{FF2B5EF4-FFF2-40B4-BE49-F238E27FC236}">
                <a16:creationId xmlns:a16="http://schemas.microsoft.com/office/drawing/2014/main" id="{033EDD13-D026-7BFC-14A1-4FF500B9159D}"/>
              </a:ext>
            </a:extLst>
          </p:cNvPr>
          <p:cNvSpPr/>
          <p:nvPr userDrawn="1"/>
        </p:nvSpPr>
        <p:spPr>
          <a:xfrm rot="16200000">
            <a:off x="1432736" y="0"/>
            <a:ext cx="750626" cy="750626"/>
          </a:xfrm>
          <a:prstGeom prst="rtTriangle">
            <a:avLst/>
          </a:prstGeom>
          <a:solidFill>
            <a:srgbClr val="0B3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Image result for Hosei University transparent">
            <a:extLst>
              <a:ext uri="{FF2B5EF4-FFF2-40B4-BE49-F238E27FC236}">
                <a16:creationId xmlns:a16="http://schemas.microsoft.com/office/drawing/2014/main" id="{D5EB6104-5620-4709-B2EF-E60067236E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773" y="185738"/>
            <a:ext cx="1335727" cy="3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Triangle 3">
            <a:extLst>
              <a:ext uri="{FF2B5EF4-FFF2-40B4-BE49-F238E27FC236}">
                <a16:creationId xmlns:a16="http://schemas.microsoft.com/office/drawing/2014/main" id="{30E5A9D2-135B-0167-391D-7DF2896B4B5A}"/>
              </a:ext>
            </a:extLst>
          </p:cNvPr>
          <p:cNvSpPr/>
          <p:nvPr userDrawn="1"/>
        </p:nvSpPr>
        <p:spPr>
          <a:xfrm rot="5400000">
            <a:off x="10008637" y="0"/>
            <a:ext cx="750626" cy="750626"/>
          </a:xfrm>
          <a:prstGeom prst="rtTriangle">
            <a:avLst/>
          </a:prstGeom>
          <a:solidFill>
            <a:srgbClr val="0B3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25974570-46AF-4B66-2F4E-98B35FAAAB27}"/>
              </a:ext>
            </a:extLst>
          </p:cNvPr>
          <p:cNvSpPr txBox="1">
            <a:spLocks/>
          </p:cNvSpPr>
          <p:nvPr userDrawn="1"/>
        </p:nvSpPr>
        <p:spPr>
          <a:xfrm>
            <a:off x="11544300" y="6293298"/>
            <a:ext cx="647700" cy="564702"/>
          </a:xfrm>
          <a:prstGeom prst="rect">
            <a:avLst/>
          </a:prstGeom>
          <a:solidFill>
            <a:srgbClr val="EF82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Triangle 3">
            <a:extLst>
              <a:ext uri="{FF2B5EF4-FFF2-40B4-BE49-F238E27FC236}">
                <a16:creationId xmlns:a16="http://schemas.microsoft.com/office/drawing/2014/main" id="{7ADF3E8E-3520-C272-005F-366234B4DC98}"/>
              </a:ext>
            </a:extLst>
          </p:cNvPr>
          <p:cNvSpPr/>
          <p:nvPr userDrawn="1"/>
        </p:nvSpPr>
        <p:spPr>
          <a:xfrm rot="5400000">
            <a:off x="1138883" y="0"/>
            <a:ext cx="750626" cy="750626"/>
          </a:xfrm>
          <a:prstGeom prst="rtTriangle">
            <a:avLst/>
          </a:prstGeom>
          <a:solidFill>
            <a:srgbClr val="E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2">
            <a:extLst>
              <a:ext uri="{FF2B5EF4-FFF2-40B4-BE49-F238E27FC236}">
                <a16:creationId xmlns:a16="http://schemas.microsoft.com/office/drawing/2014/main" id="{8D46A13F-67A9-8F34-A500-54D86EA849A6}"/>
              </a:ext>
            </a:extLst>
          </p:cNvPr>
          <p:cNvSpPr/>
          <p:nvPr userDrawn="1"/>
        </p:nvSpPr>
        <p:spPr>
          <a:xfrm>
            <a:off x="0" y="0"/>
            <a:ext cx="1138882" cy="750626"/>
          </a:xfrm>
          <a:prstGeom prst="rect">
            <a:avLst/>
          </a:prstGeom>
          <a:solidFill>
            <a:srgbClr val="E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正方形/長方形 4">
            <a:extLst>
              <a:ext uri="{FF2B5EF4-FFF2-40B4-BE49-F238E27FC236}">
                <a16:creationId xmlns:a16="http://schemas.microsoft.com/office/drawing/2014/main" id="{A1556811-98D8-AD83-2781-D9BA8BECCCE4}"/>
              </a:ext>
            </a:extLst>
          </p:cNvPr>
          <p:cNvSpPr/>
          <p:nvPr userDrawn="1"/>
        </p:nvSpPr>
        <p:spPr>
          <a:xfrm>
            <a:off x="2182647" y="-1"/>
            <a:ext cx="7825990" cy="750626"/>
          </a:xfrm>
          <a:prstGeom prst="rect">
            <a:avLst/>
          </a:prstGeom>
          <a:solidFill>
            <a:srgbClr val="0B3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7B69A81-3D9E-7FA5-B911-7F24C659B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7" y="6485853"/>
            <a:ext cx="596868" cy="39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33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117276-A1EA-48B2-B866-8BD1B2BDB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5789FDA-C1E7-4090-A7EC-A2438E591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F0615A3-9F2A-45D1-9841-8494303A6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653C-F6A9-465D-9948-193A14DE3A99}" type="datetime1">
              <a:rPr lang="en-US" altLang="zh-CN" smtClean="0"/>
              <a:t>2/21/2023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C611613-932F-45AE-A821-79705D936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A3AA18-83B5-476D-821E-1E94F7AB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74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67C8A0-9B12-4AAD-88BE-C8F3AA37B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9E4964-66EF-4DC0-8DDC-497B7F5543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F372E3E-FEFC-4965-85D2-E2D5A1F1C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4EF6961-902A-4977-A91A-68A2F80A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7E01-418C-4877-91FE-601A71E80F5F}" type="datetime1">
              <a:rPr lang="en-US" altLang="zh-CN" smtClean="0"/>
              <a:t>2/21/2023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ECC2620-5793-49DE-8DF2-02CED7820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AB9C347-2914-4C32-9483-DF582EBD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6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A743C4-34A6-4784-A427-2017551F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ECA511D-D3B8-4D36-85D7-67CC329D7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1027CD9-5A5D-49F3-B61D-DB065910A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3CB72A6-9BF6-42DF-9B03-8AFE0E72D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AC2B5F2-E2D3-4C06-9CA9-05FA33F925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1D4004F-D159-4B12-BD95-703A85BD1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F192-5611-47D8-A73B-337F6E59283C}" type="datetime1">
              <a:rPr lang="en-US" altLang="zh-CN" smtClean="0"/>
              <a:t>2/21/2023</a:t>
            </a:fld>
            <a:endParaRPr 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88F79EE-F43F-402B-9DD4-7FD56DDF5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AB3E8AF-390B-4385-9F7C-A2A48122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8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7F8E21-8EC7-47AB-94C4-CDF219F47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F149F84-B4B2-43DC-BFB8-599B4151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F8B76-ED0B-4CE0-8AE3-95DE2DAAC225}" type="datetime1">
              <a:rPr lang="en-US" altLang="zh-CN" smtClean="0"/>
              <a:t>2/21/2023</a:t>
            </a:fld>
            <a:endParaRPr 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D476ACC-1009-4A2E-BE20-B3CA423DD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AC51B08-357F-4B25-ACE5-B72CD32F7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6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A5586B1-73B1-4E31-80ED-D6349B08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3A7A6-CDF4-45B2-A828-DD809B90B592}" type="datetime1">
              <a:rPr lang="en-US" altLang="zh-CN" smtClean="0"/>
              <a:t>2/21/2023</a:t>
            </a:fld>
            <a:endParaRPr 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607814B-358A-44E3-9E22-F5BCD835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35A833-315C-496A-95BA-19033D601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7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7F3F71-5BD4-4421-96BC-71A42FEEA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037673-B7AD-47FD-AE6D-14C29B94A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86E7E26-E3BD-4FC2-827D-0A44439AB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73E4EB2-DE2A-4F14-A4E8-92FE27B0A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60FBC-606B-4BC5-B941-F4C990170DF0}" type="datetime1">
              <a:rPr lang="en-US" altLang="zh-CN" smtClean="0"/>
              <a:t>2/21/2023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898754C-5D25-433B-BA5A-ED4125ED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EE09F6D-92B3-4C16-9018-E92D44459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5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172A0F-0AEB-4314-8065-08697595F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DA77993-0A48-40B0-B2E4-9839CA1F82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A888CA0-8CC2-4CE6-85B9-2BCA99D0A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8AFCF77-E0D6-4B7A-9B45-894E8F2D5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FC96-2320-4CDC-A2BA-F2AC4D87B40A}" type="datetime1">
              <a:rPr lang="en-US" altLang="zh-CN" smtClean="0"/>
              <a:t>2/21/2023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DABE9FE-FA6A-4925-9F49-A4C0FE46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9D478AE-7083-4F65-9E17-BEC41CB6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4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0701DB5-194F-47DC-88B0-7E1E11551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8F656CC-D328-4656-A6F9-051ADD847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B06C3C-0595-4D62-8F4C-03797E3B49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22412-50A3-4EF6-9B8A-72B15D6C7280}" type="datetime1">
              <a:rPr lang="en-US" altLang="zh-CN" smtClean="0"/>
              <a:t>2/21/2023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389D37-9DE9-484F-B9DF-02FBD8CFF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221D70-000E-44DE-B0BC-295ACE2A7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665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CE72944-8510-4362-8572-85CE25DEF2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94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98272BE-0EF9-43A4-975B-400981780A7C}"/>
              </a:ext>
            </a:extLst>
          </p:cNvPr>
          <p:cNvSpPr/>
          <p:nvPr/>
        </p:nvSpPr>
        <p:spPr>
          <a:xfrm>
            <a:off x="-2" y="-1"/>
            <a:ext cx="12192001" cy="3989626"/>
          </a:xfrm>
          <a:prstGeom prst="rect">
            <a:avLst/>
          </a:prstGeom>
          <a:solidFill>
            <a:srgbClr val="0B3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4A9DB5A-3E15-4C78-9E2A-FFC69EBB2391}"/>
              </a:ext>
            </a:extLst>
          </p:cNvPr>
          <p:cNvSpPr/>
          <p:nvPr/>
        </p:nvSpPr>
        <p:spPr>
          <a:xfrm>
            <a:off x="8521699" y="4169089"/>
            <a:ext cx="3670299" cy="1795245"/>
          </a:xfrm>
          <a:prstGeom prst="rect">
            <a:avLst/>
          </a:prstGeom>
          <a:solidFill>
            <a:srgbClr val="E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000" dirty="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4E3EF763-A50D-40EC-9372-B37F876F5226}"/>
              </a:ext>
            </a:extLst>
          </p:cNvPr>
          <p:cNvSpPr/>
          <p:nvPr/>
        </p:nvSpPr>
        <p:spPr>
          <a:xfrm rot="16200000">
            <a:off x="6726455" y="4169090"/>
            <a:ext cx="1795244" cy="1795244"/>
          </a:xfrm>
          <a:prstGeom prst="rtTriangle">
            <a:avLst/>
          </a:prstGeom>
          <a:solidFill>
            <a:srgbClr val="E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8" name="Picture 4" descr="Image result for Hosei University transparent">
            <a:extLst>
              <a:ext uri="{FF2B5EF4-FFF2-40B4-BE49-F238E27FC236}">
                <a16:creationId xmlns:a16="http://schemas.microsoft.com/office/drawing/2014/main" id="{7C03D5D2-F84E-492C-9F6E-1615EB72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282" y="6143798"/>
            <a:ext cx="2105191" cy="55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63CC986-4EF7-8FE3-3F6B-F82F61935789}"/>
              </a:ext>
            </a:extLst>
          </p:cNvPr>
          <p:cNvSpPr/>
          <p:nvPr/>
        </p:nvSpPr>
        <p:spPr>
          <a:xfrm>
            <a:off x="0" y="-1484"/>
            <a:ext cx="12192000" cy="998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7196AF9-8869-AAD0-3B84-0A2515415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8" y="5896275"/>
            <a:ext cx="1441191" cy="95670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F090AE7-1B19-6922-6965-55FE83343B09}"/>
              </a:ext>
            </a:extLst>
          </p:cNvPr>
          <p:cNvSpPr txBox="1"/>
          <p:nvPr/>
        </p:nvSpPr>
        <p:spPr>
          <a:xfrm>
            <a:off x="46340" y="1860889"/>
            <a:ext cx="12125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</a:rPr>
              <a:t>VCSL: Video Compressive Sensing with Low-complexity </a:t>
            </a:r>
          </a:p>
          <a:p>
            <a:pPr algn="ctr"/>
            <a:r>
              <a:rPr lang="en-US" altLang="zh-CN" sz="4000" b="1" dirty="0">
                <a:solidFill>
                  <a:schemeClr val="bg1"/>
                </a:solidFill>
              </a:rPr>
              <a:t>ROI Detection in Compressed Domain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25 CuadroTexto">
            <a:extLst>
              <a:ext uri="{FF2B5EF4-FFF2-40B4-BE49-F238E27FC236}">
                <a16:creationId xmlns:a16="http://schemas.microsoft.com/office/drawing/2014/main" id="{1800078B-1019-E822-3885-863CDBAC1D27}"/>
              </a:ext>
            </a:extLst>
          </p:cNvPr>
          <p:cNvSpPr txBox="1"/>
          <p:nvPr/>
        </p:nvSpPr>
        <p:spPr>
          <a:xfrm>
            <a:off x="502412" y="4530093"/>
            <a:ext cx="490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Jian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25 CuadroTexto">
            <a:extLst>
              <a:ext uri="{FF2B5EF4-FFF2-40B4-BE49-F238E27FC236}">
                <a16:creationId xmlns:a16="http://schemas.microsoft.com/office/drawing/2014/main" id="{138AB43A-9F7A-2D79-6F94-D22187EC369D}"/>
              </a:ext>
            </a:extLst>
          </p:cNvPr>
          <p:cNvSpPr txBox="1"/>
          <p:nvPr/>
        </p:nvSpPr>
        <p:spPr>
          <a:xfrm>
            <a:off x="8389031" y="4589657"/>
            <a:ext cx="3670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Hosei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University</a:t>
            </a: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Japan </a:t>
            </a:r>
          </a:p>
        </p:txBody>
      </p:sp>
      <p:sp>
        <p:nvSpPr>
          <p:cNvPr id="14" name="25 CuadroTexto">
            <a:extLst>
              <a:ext uri="{FF2B5EF4-FFF2-40B4-BE49-F238E27FC236}">
                <a16:creationId xmlns:a16="http://schemas.microsoft.com/office/drawing/2014/main" id="{632C4013-3720-3665-B984-9AAD72D5D44B}"/>
              </a:ext>
            </a:extLst>
          </p:cNvPr>
          <p:cNvSpPr txBox="1"/>
          <p:nvPr/>
        </p:nvSpPr>
        <p:spPr>
          <a:xfrm>
            <a:off x="502412" y="5110274"/>
            <a:ext cx="4902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jian.yang.4f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@stu.hosei.ac.jp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0DE58E-6751-E599-C142-EDEC54E5E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929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7010C6-692E-6DE2-8653-F56A526B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932FB0B-3040-70C7-8A1A-5AE6069B5528}"/>
              </a:ext>
            </a:extLst>
          </p:cNvPr>
          <p:cNvSpPr txBox="1"/>
          <p:nvPr/>
        </p:nvSpPr>
        <p:spPr>
          <a:xfrm>
            <a:off x="2118359" y="51933"/>
            <a:ext cx="795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Results of SR reduction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B22F7B-E43A-41DC-8049-F514A6C1F3AC}"/>
              </a:ext>
            </a:extLst>
          </p:cNvPr>
          <p:cNvSpPr txBox="1"/>
          <p:nvPr/>
        </p:nvSpPr>
        <p:spPr>
          <a:xfrm>
            <a:off x="211454" y="30777"/>
            <a:ext cx="7029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III</a:t>
            </a:r>
            <a:endParaRPr lang="zh-CN" altLang="en-US" sz="4000" dirty="0"/>
          </a:p>
        </p:txBody>
      </p:sp>
      <p:pic>
        <p:nvPicPr>
          <p:cNvPr id="10" name="video with curves">
            <a:hlinkClick r:id="" action="ppaction://media"/>
            <a:extLst>
              <a:ext uri="{FF2B5EF4-FFF2-40B4-BE49-F238E27FC236}">
                <a16:creationId xmlns:a16="http://schemas.microsoft.com/office/drawing/2014/main" id="{E4A5E193-7044-BF12-B77F-7762D4265E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927" y="738663"/>
            <a:ext cx="10696575" cy="601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3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7010C6-692E-6DE2-8653-F56A526B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932FB0B-3040-70C7-8A1A-5AE6069B5528}"/>
              </a:ext>
            </a:extLst>
          </p:cNvPr>
          <p:cNvSpPr txBox="1"/>
          <p:nvPr/>
        </p:nvSpPr>
        <p:spPr>
          <a:xfrm>
            <a:off x="2118359" y="30777"/>
            <a:ext cx="795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Results with SOTA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B22F7B-E43A-41DC-8049-F514A6C1F3AC}"/>
              </a:ext>
            </a:extLst>
          </p:cNvPr>
          <p:cNvSpPr txBox="1"/>
          <p:nvPr/>
        </p:nvSpPr>
        <p:spPr>
          <a:xfrm>
            <a:off x="211454" y="30777"/>
            <a:ext cx="7029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III</a:t>
            </a:r>
            <a:endParaRPr lang="zh-CN" altLang="en-US" sz="4000" dirty="0"/>
          </a:p>
        </p:txBody>
      </p:sp>
      <p:pic>
        <p:nvPicPr>
          <p:cNvPr id="8" name="图片 7" descr="不同类型的电子产品&#10;&#10;中度可信度描述已自动生成">
            <a:extLst>
              <a:ext uri="{FF2B5EF4-FFF2-40B4-BE49-F238E27FC236}">
                <a16:creationId xmlns:a16="http://schemas.microsoft.com/office/drawing/2014/main" id="{CAD47030-4506-5D3E-EED1-67AA3358B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577" y="1290721"/>
            <a:ext cx="6154275" cy="469966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77E7919-676D-9ABC-256C-77508D8858A0}"/>
              </a:ext>
            </a:extLst>
          </p:cNvPr>
          <p:cNvSpPr txBox="1"/>
          <p:nvPr/>
        </p:nvSpPr>
        <p:spPr>
          <a:xfrm>
            <a:off x="5494517" y="6356349"/>
            <a:ext cx="56307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* The </a:t>
            </a:r>
            <a:r>
              <a:rPr lang="en-US" altLang="zh-CN" sz="1400" dirty="0" err="1"/>
              <a:t>SR</a:t>
            </a:r>
            <a:r>
              <a:rPr lang="en-US" altLang="zh-CN" sz="1400" baseline="-25000" dirty="0" err="1"/>
              <a:t>l</a:t>
            </a:r>
            <a:r>
              <a:rPr lang="en-US" altLang="zh-CN" sz="1400" dirty="0"/>
              <a:t> and </a:t>
            </a:r>
            <a:r>
              <a:rPr lang="en-US" altLang="zh-CN" sz="1400" dirty="0" err="1"/>
              <a:t>SR</a:t>
            </a:r>
            <a:r>
              <a:rPr lang="en-US" altLang="zh-CN" sz="1400" baseline="-25000" dirty="0" err="1"/>
              <a:t>h</a:t>
            </a:r>
            <a:r>
              <a:rPr lang="en-US" altLang="zh-CN" sz="1400" dirty="0"/>
              <a:t> used for MRVCS and VCSL are 0.05 and 0.20, respectively. 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47019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7010C6-692E-6DE2-8653-F56A526B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932FB0B-3040-70C7-8A1A-5AE6069B5528}"/>
              </a:ext>
            </a:extLst>
          </p:cNvPr>
          <p:cNvSpPr txBox="1"/>
          <p:nvPr/>
        </p:nvSpPr>
        <p:spPr>
          <a:xfrm>
            <a:off x="2118359" y="51933"/>
            <a:ext cx="795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Results with SOTA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B22F7B-E43A-41DC-8049-F514A6C1F3AC}"/>
              </a:ext>
            </a:extLst>
          </p:cNvPr>
          <p:cNvSpPr txBox="1"/>
          <p:nvPr/>
        </p:nvSpPr>
        <p:spPr>
          <a:xfrm>
            <a:off x="211454" y="30777"/>
            <a:ext cx="7029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III</a:t>
            </a:r>
            <a:endParaRPr lang="zh-CN" altLang="en-US" sz="4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7F9BFD7-F820-C3EC-88C6-3B101AFCB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36" y="1451558"/>
            <a:ext cx="10183679" cy="366612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AF77CF9-CDF6-631D-99F2-263B066AB7DA}"/>
              </a:ext>
            </a:extLst>
          </p:cNvPr>
          <p:cNvSpPr txBox="1"/>
          <p:nvPr/>
        </p:nvSpPr>
        <p:spPr>
          <a:xfrm>
            <a:off x="5385335" y="5406442"/>
            <a:ext cx="56307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* The </a:t>
            </a:r>
            <a:r>
              <a:rPr lang="en-US" altLang="zh-CN" sz="1400" dirty="0" err="1"/>
              <a:t>SR</a:t>
            </a:r>
            <a:r>
              <a:rPr lang="en-US" altLang="zh-CN" sz="1400" baseline="-25000" dirty="0" err="1"/>
              <a:t>l</a:t>
            </a:r>
            <a:r>
              <a:rPr lang="en-US" altLang="zh-CN" sz="1400" dirty="0"/>
              <a:t> and </a:t>
            </a:r>
            <a:r>
              <a:rPr lang="en-US" altLang="zh-CN" sz="1400" dirty="0" err="1"/>
              <a:t>SR</a:t>
            </a:r>
            <a:r>
              <a:rPr lang="en-US" altLang="zh-CN" sz="1400" baseline="-25000" dirty="0" err="1"/>
              <a:t>h</a:t>
            </a:r>
            <a:r>
              <a:rPr lang="en-US" altLang="zh-CN" sz="1400" dirty="0"/>
              <a:t> used for MRVCS and VCSL are </a:t>
            </a:r>
            <a:r>
              <a:rPr lang="en-US" altLang="zh-CN" sz="1400" b="1" dirty="0"/>
              <a:t>0.05</a:t>
            </a:r>
            <a:r>
              <a:rPr lang="en-US" altLang="zh-CN" sz="1400" dirty="0"/>
              <a:t> and </a:t>
            </a:r>
            <a:r>
              <a:rPr lang="en-US" altLang="zh-CN" sz="1400" b="1" dirty="0"/>
              <a:t>0.20</a:t>
            </a:r>
            <a:r>
              <a:rPr lang="en-US" altLang="zh-CN" sz="1400" dirty="0"/>
              <a:t>, respectively. 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44706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7010C6-692E-6DE2-8653-F56A526B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932FB0B-3040-70C7-8A1A-5AE6069B5528}"/>
              </a:ext>
            </a:extLst>
          </p:cNvPr>
          <p:cNvSpPr txBox="1"/>
          <p:nvPr/>
        </p:nvSpPr>
        <p:spPr>
          <a:xfrm>
            <a:off x="2118359" y="51933"/>
            <a:ext cx="795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Results with SOTA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B22F7B-E43A-41DC-8049-F514A6C1F3AC}"/>
              </a:ext>
            </a:extLst>
          </p:cNvPr>
          <p:cNvSpPr txBox="1"/>
          <p:nvPr/>
        </p:nvSpPr>
        <p:spPr>
          <a:xfrm>
            <a:off x="211454" y="30777"/>
            <a:ext cx="7029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III</a:t>
            </a:r>
            <a:endParaRPr lang="zh-CN" altLang="en-US" sz="40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AF77CF9-CDF6-631D-99F2-263B066AB7DA}"/>
              </a:ext>
            </a:extLst>
          </p:cNvPr>
          <p:cNvSpPr txBox="1"/>
          <p:nvPr/>
        </p:nvSpPr>
        <p:spPr>
          <a:xfrm>
            <a:off x="5482050" y="5489969"/>
            <a:ext cx="56307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* The </a:t>
            </a:r>
            <a:r>
              <a:rPr lang="en-US" altLang="zh-CN" sz="1400" dirty="0" err="1"/>
              <a:t>SR</a:t>
            </a:r>
            <a:r>
              <a:rPr lang="en-US" altLang="zh-CN" sz="1400" baseline="-25000" dirty="0" err="1"/>
              <a:t>l</a:t>
            </a:r>
            <a:r>
              <a:rPr lang="en-US" altLang="zh-CN" sz="1400" dirty="0"/>
              <a:t> and </a:t>
            </a:r>
            <a:r>
              <a:rPr lang="en-US" altLang="zh-CN" sz="1400" dirty="0" err="1"/>
              <a:t>SR</a:t>
            </a:r>
            <a:r>
              <a:rPr lang="en-US" altLang="zh-CN" sz="1400" baseline="-25000" dirty="0" err="1"/>
              <a:t>h</a:t>
            </a:r>
            <a:r>
              <a:rPr lang="en-US" altLang="zh-CN" sz="1400" dirty="0"/>
              <a:t> used for MRVCS and VCSL are </a:t>
            </a:r>
            <a:r>
              <a:rPr lang="en-US" altLang="zh-CN" sz="1400" b="1" dirty="0"/>
              <a:t>0.01</a:t>
            </a:r>
            <a:r>
              <a:rPr lang="en-US" altLang="zh-CN" sz="1400" dirty="0"/>
              <a:t> and </a:t>
            </a:r>
            <a:r>
              <a:rPr lang="en-US" altLang="zh-CN" sz="1400" b="1" dirty="0"/>
              <a:t>0.10</a:t>
            </a:r>
            <a:r>
              <a:rPr lang="en-US" altLang="zh-CN" sz="1400" dirty="0"/>
              <a:t>, respectively.  </a:t>
            </a:r>
            <a:endParaRPr lang="zh-CN" altLang="en-US" sz="1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A3D3C2F-C3FE-04F5-9520-2E70E7B97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22357"/>
            <a:ext cx="10292201" cy="392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42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7010C6-692E-6DE2-8653-F56A526B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4730A4F-2F29-D67E-7BEC-5936F993E523}"/>
              </a:ext>
            </a:extLst>
          </p:cNvPr>
          <p:cNvSpPr txBox="1"/>
          <p:nvPr/>
        </p:nvSpPr>
        <p:spPr>
          <a:xfrm>
            <a:off x="2254185" y="154223"/>
            <a:ext cx="767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Conclusion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951CBD0-E940-DE3A-B8A5-D18DCA462649}"/>
              </a:ext>
            </a:extLst>
          </p:cNvPr>
          <p:cNvSpPr txBox="1"/>
          <p:nvPr/>
        </p:nvSpPr>
        <p:spPr>
          <a:xfrm>
            <a:off x="664142" y="1577903"/>
            <a:ext cx="1015350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F8200"/>
              </a:buClr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only focus on the ROI, the quality of whole reconstructed video is acceptable.</a:t>
            </a:r>
          </a:p>
          <a:p>
            <a:pPr marL="285750" indent="-285750">
              <a:buClr>
                <a:srgbClr val="EF8200"/>
              </a:buClr>
              <a:buFont typeface="Wingdings" panose="05000000000000000000" pitchFamily="2" charset="2"/>
              <a:buChar char="p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EF8200"/>
              </a:buClr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a low SR to detect the ROI but only transmit the coordinates instead of measurements can reduce the required total SR.</a:t>
            </a:r>
          </a:p>
          <a:p>
            <a:pPr marL="285750" indent="-285750">
              <a:buClr>
                <a:srgbClr val="EF8200"/>
              </a:buClr>
              <a:buFont typeface="Wingdings" panose="05000000000000000000" pitchFamily="2" charset="2"/>
              <a:buChar char="p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EF8200"/>
              </a:buClr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RFR method successfully solve the problem of the background changing and reduce the required SR furtherly. </a:t>
            </a:r>
          </a:p>
          <a:p>
            <a:pPr marL="285750" indent="-285750">
              <a:buClr>
                <a:srgbClr val="EF8200"/>
              </a:buClr>
              <a:buFont typeface="Wingdings" panose="05000000000000000000" pitchFamily="2" charset="2"/>
              <a:buChar char="p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EF8200"/>
              </a:buClr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framework can be integrated to the other existing work to reduce the required sampling rate.</a:t>
            </a:r>
          </a:p>
          <a:p>
            <a:pPr>
              <a:buClr>
                <a:srgbClr val="EF8200"/>
              </a:buClr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EF8200"/>
              </a:buClr>
              <a:buFont typeface="Wingdings" panose="05000000000000000000" pitchFamily="2" charset="2"/>
              <a:buChar char="p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EF8200"/>
              </a:buClr>
              <a:buFont typeface="Wingdings" panose="05000000000000000000" pitchFamily="2" charset="2"/>
              <a:buChar char="p"/>
            </a:pP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DC52BF9-8693-158B-EEBE-DC6D4E68204A}"/>
              </a:ext>
            </a:extLst>
          </p:cNvPr>
          <p:cNvSpPr txBox="1"/>
          <p:nvPr/>
        </p:nvSpPr>
        <p:spPr>
          <a:xfrm>
            <a:off x="224649" y="31112"/>
            <a:ext cx="8294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IV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425894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ight Triangle 14">
            <a:extLst>
              <a:ext uri="{FF2B5EF4-FFF2-40B4-BE49-F238E27FC236}">
                <a16:creationId xmlns:a16="http://schemas.microsoft.com/office/drawing/2014/main" id="{64E26602-13B2-4FAB-B0F1-0FC298E7E33E}"/>
              </a:ext>
            </a:extLst>
          </p:cNvPr>
          <p:cNvSpPr/>
          <p:nvPr/>
        </p:nvSpPr>
        <p:spPr>
          <a:xfrm rot="16200000">
            <a:off x="1432736" y="0"/>
            <a:ext cx="750626" cy="750626"/>
          </a:xfrm>
          <a:prstGeom prst="rtTriangle">
            <a:avLst/>
          </a:prstGeom>
          <a:solidFill>
            <a:srgbClr val="0B3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Right Triangle 3">
            <a:extLst>
              <a:ext uri="{FF2B5EF4-FFF2-40B4-BE49-F238E27FC236}">
                <a16:creationId xmlns:a16="http://schemas.microsoft.com/office/drawing/2014/main" id="{F897F67B-DD7D-468A-98C2-6FA378FEF08E}"/>
              </a:ext>
            </a:extLst>
          </p:cNvPr>
          <p:cNvSpPr/>
          <p:nvPr/>
        </p:nvSpPr>
        <p:spPr>
          <a:xfrm rot="5400000">
            <a:off x="10008637" y="0"/>
            <a:ext cx="750626" cy="750626"/>
          </a:xfrm>
          <a:prstGeom prst="rtTriangle">
            <a:avLst/>
          </a:prstGeom>
          <a:solidFill>
            <a:srgbClr val="0B3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7420F20-EA03-4424-B825-4621FF39DE6D}"/>
              </a:ext>
            </a:extLst>
          </p:cNvPr>
          <p:cNvSpPr/>
          <p:nvPr/>
        </p:nvSpPr>
        <p:spPr>
          <a:xfrm>
            <a:off x="2182647" y="-1"/>
            <a:ext cx="7825990" cy="750626"/>
          </a:xfrm>
          <a:prstGeom prst="rect">
            <a:avLst/>
          </a:prstGeom>
          <a:solidFill>
            <a:srgbClr val="0B3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69F1E82-BED9-219D-FC13-1B5D0F897C9A}"/>
              </a:ext>
            </a:extLst>
          </p:cNvPr>
          <p:cNvSpPr txBox="1"/>
          <p:nvPr/>
        </p:nvSpPr>
        <p:spPr>
          <a:xfrm>
            <a:off x="1981200" y="-11189"/>
            <a:ext cx="33051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Reference</a:t>
            </a:r>
          </a:p>
          <a:p>
            <a:pPr algn="r"/>
            <a:endParaRPr lang="en-US" altLang="zh-CN" sz="4400" b="1" dirty="0">
              <a:ln>
                <a:solidFill>
                  <a:schemeClr val="bg2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Slide Number Placeholder 13">
            <a:extLst>
              <a:ext uri="{FF2B5EF4-FFF2-40B4-BE49-F238E27FC236}">
                <a16:creationId xmlns:a16="http://schemas.microsoft.com/office/drawing/2014/main" id="{FAFBFCC6-F7D1-08AD-38DC-6BEA303AA4C9}"/>
              </a:ext>
            </a:extLst>
          </p:cNvPr>
          <p:cNvSpPr txBox="1">
            <a:spLocks/>
          </p:cNvSpPr>
          <p:nvPr/>
        </p:nvSpPr>
        <p:spPr>
          <a:xfrm>
            <a:off x="11544300" y="6293298"/>
            <a:ext cx="647700" cy="564702"/>
          </a:xfrm>
          <a:prstGeom prst="rect">
            <a:avLst/>
          </a:prstGeom>
          <a:solidFill>
            <a:srgbClr val="EF82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C76992-6BE3-D3C0-872E-457558FF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文本占位符 5">
            <a:extLst>
              <a:ext uri="{FF2B5EF4-FFF2-40B4-BE49-F238E27FC236}">
                <a16:creationId xmlns:a16="http://schemas.microsoft.com/office/drawing/2014/main" id="{640502F3-87A4-737B-B60C-D1B7915A2A4E}"/>
              </a:ext>
            </a:extLst>
          </p:cNvPr>
          <p:cNvSpPr txBox="1">
            <a:spLocks/>
          </p:cNvSpPr>
          <p:nvPr/>
        </p:nvSpPr>
        <p:spPr>
          <a:xfrm>
            <a:off x="657777" y="1498412"/>
            <a:ext cx="10525826" cy="3898629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[1] Zhao, </a:t>
            </a:r>
            <a:r>
              <a:rPr lang="en-US" altLang="zh-CN" sz="16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Zhifu</a:t>
            </a:r>
            <a:r>
              <a:rPr lang="en-US" altLang="zh-CN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et al. "ROI-</a:t>
            </a:r>
            <a:r>
              <a:rPr lang="en-US" altLang="zh-CN" sz="16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CSNet</a:t>
            </a:r>
            <a:r>
              <a:rPr lang="en-US" altLang="zh-CN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Compressive sensing network for ROI-aware image recovery." Signal Processing: Image Communication 78 (2019): 113-124.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Liao,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Longlong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"Low-cost image compressive sensing with multiple measurement rates for object detection." Sensors 19.9 (2019): 2079.</a:t>
            </a:r>
          </a:p>
          <a:p>
            <a:pPr marL="0" indent="0">
              <a:buNone/>
            </a:pPr>
            <a:r>
              <a:rPr lang="fr-FR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“Virat description, available at,” http://www.viratdata.org/.</a:t>
            </a:r>
          </a:p>
          <a:p>
            <a:pPr marL="0" indent="0">
              <a:buNone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 Du, Jiang,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Xuemei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Guangming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Shi. "Multi-rate Video Compressive Sensing for Fixed Scene Measurement." 2021 The 5th International Conference on Video and Image Processing. 2021.</a:t>
            </a:r>
          </a:p>
          <a:p>
            <a:pPr marL="0" indent="0">
              <a:buNone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[5] Zhang, Jian, and Bernard Ghanem. "ISTA-Net: Interpretable optimization-inspired deep network for image compressive sensing." Proceedings of the IEEE conference on computer vision and pattern recognition. 2018.</a:t>
            </a:r>
          </a:p>
          <a:p>
            <a:pPr marL="0" indent="0">
              <a:buNone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[6] You, Di, et al. "Coast: Controllable arbitrary-sampling network for compressive sensing." IEEE Transactions on Image Processing 30 (2021): 6066-6080.</a:t>
            </a:r>
          </a:p>
          <a:p>
            <a:pPr marL="0" indent="0">
              <a:buNone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[7] Zhang, Jian, Chen Zhao, and Wen Gao. "Optimization-inspired compact deep compressive sensing." IEEE Journal of Selected Topics in Signal Processing 14.4 (2020): 765-774.</a:t>
            </a:r>
          </a:p>
          <a:p>
            <a:pPr marL="0" indent="0">
              <a:buNone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89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3">
            <a:extLst>
              <a:ext uri="{FF2B5EF4-FFF2-40B4-BE49-F238E27FC236}">
                <a16:creationId xmlns:a16="http://schemas.microsoft.com/office/drawing/2014/main" id="{9A257322-55BB-433F-A3CD-1160BB5F9EB4}"/>
              </a:ext>
            </a:extLst>
          </p:cNvPr>
          <p:cNvSpPr/>
          <p:nvPr/>
        </p:nvSpPr>
        <p:spPr>
          <a:xfrm rot="5400000">
            <a:off x="5229487" y="2531525"/>
            <a:ext cx="1795537" cy="1795243"/>
          </a:xfrm>
          <a:prstGeom prst="rtTriangle">
            <a:avLst/>
          </a:prstGeom>
          <a:solidFill>
            <a:srgbClr val="E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A60EF2E1-0746-4796-B659-81C18D6B29F4}"/>
              </a:ext>
            </a:extLst>
          </p:cNvPr>
          <p:cNvSpPr/>
          <p:nvPr/>
        </p:nvSpPr>
        <p:spPr>
          <a:xfrm rot="16200000">
            <a:off x="5224872" y="2533191"/>
            <a:ext cx="1795244" cy="1795246"/>
          </a:xfrm>
          <a:prstGeom prst="rtTriangle">
            <a:avLst/>
          </a:prstGeom>
          <a:solidFill>
            <a:srgbClr val="0B3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6" name="Picture 4" descr="Image result for Hosei University transparent">
            <a:extLst>
              <a:ext uri="{FF2B5EF4-FFF2-40B4-BE49-F238E27FC236}">
                <a16:creationId xmlns:a16="http://schemas.microsoft.com/office/drawing/2014/main" id="{DADE5DD1-4BAF-407C-ACDD-3A6290523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692" y="5789856"/>
            <a:ext cx="3192489" cy="84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8D9BA52-13C7-4005-A871-D810D15BFEE7}"/>
              </a:ext>
            </a:extLst>
          </p:cNvPr>
          <p:cNvSpPr/>
          <p:nvPr/>
        </p:nvSpPr>
        <p:spPr>
          <a:xfrm>
            <a:off x="4768" y="2526615"/>
            <a:ext cx="5224866" cy="1795245"/>
          </a:xfrm>
          <a:prstGeom prst="rect">
            <a:avLst/>
          </a:prstGeom>
          <a:solidFill>
            <a:srgbClr val="E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1CB2CBC-28A1-4DBC-B1B4-A705CB5D9336}"/>
              </a:ext>
            </a:extLst>
          </p:cNvPr>
          <p:cNvSpPr/>
          <p:nvPr/>
        </p:nvSpPr>
        <p:spPr>
          <a:xfrm>
            <a:off x="7020117" y="2541129"/>
            <a:ext cx="5171883" cy="1787307"/>
          </a:xfrm>
          <a:prstGeom prst="rect">
            <a:avLst/>
          </a:prstGeom>
          <a:solidFill>
            <a:srgbClr val="0B3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7756339-4128-0521-06F2-6753A25291BC}"/>
              </a:ext>
            </a:extLst>
          </p:cNvPr>
          <p:cNvSpPr txBox="1"/>
          <p:nvPr/>
        </p:nvSpPr>
        <p:spPr>
          <a:xfrm>
            <a:off x="2153621" y="2922400"/>
            <a:ext cx="7937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Thanks for your listening </a:t>
            </a:r>
            <a:endParaRPr lang="en-US" altLang="zh-CN" sz="4400" b="1" dirty="0">
              <a:ln>
                <a:solidFill>
                  <a:schemeClr val="bg2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858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7010C6-692E-6DE2-8653-F56A526B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E6D5EED-ABEB-BCD6-8534-E8C65167FA5A}"/>
              </a:ext>
            </a:extLst>
          </p:cNvPr>
          <p:cNvSpPr txBox="1"/>
          <p:nvPr/>
        </p:nvSpPr>
        <p:spPr>
          <a:xfrm>
            <a:off x="180473" y="0"/>
            <a:ext cx="7676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Ⅰ</a:t>
            </a:r>
            <a:endParaRPr lang="zh-CN" altLang="en-US" sz="4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31A028-70DB-996E-5B12-EE17E2A04159}"/>
              </a:ext>
            </a:extLst>
          </p:cNvPr>
          <p:cNvSpPr txBox="1"/>
          <p:nvPr/>
        </p:nvSpPr>
        <p:spPr>
          <a:xfrm>
            <a:off x="2069429" y="30777"/>
            <a:ext cx="795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Introduction and related works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6F69DFF-5848-4DD8-904C-60D081B9BEBB}"/>
              </a:ext>
            </a:extLst>
          </p:cNvPr>
          <p:cNvSpPr txBox="1"/>
          <p:nvPr/>
        </p:nvSpPr>
        <p:spPr>
          <a:xfrm>
            <a:off x="616611" y="6217021"/>
            <a:ext cx="90358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[1] Zhao, </a:t>
            </a:r>
            <a:r>
              <a:rPr lang="en-US" altLang="zh-CN" sz="9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Zhifu</a:t>
            </a:r>
            <a:r>
              <a:rPr lang="en-US" altLang="zh-CN" sz="9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et al. "ROI-</a:t>
            </a:r>
            <a:r>
              <a:rPr lang="en-US" altLang="zh-CN" sz="9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CSNet</a:t>
            </a:r>
            <a:r>
              <a:rPr lang="en-US" altLang="zh-CN" sz="9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Compressive sensing network for ROI-aware image recovery." Signal Processing: Image Communication 78 (2019): 113-124.</a:t>
            </a:r>
          </a:p>
          <a:p>
            <a:r>
              <a:rPr lang="en-US" altLang="zh-CN" sz="9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altLang="zh-CN" sz="900" dirty="0">
                <a:solidFill>
                  <a:srgbClr val="222222"/>
                </a:solidFill>
                <a:latin typeface="Arial" panose="020B0604020202020204" pitchFamily="34" charset="0"/>
              </a:rPr>
              <a:t>Liao, </a:t>
            </a:r>
            <a:r>
              <a:rPr lang="en-US" altLang="zh-CN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Longlong</a:t>
            </a:r>
            <a:r>
              <a:rPr lang="en-US" altLang="zh-CN" sz="900" dirty="0">
                <a:solidFill>
                  <a:srgbClr val="222222"/>
                </a:solidFill>
                <a:latin typeface="Arial" panose="020B0604020202020204" pitchFamily="34" charset="0"/>
              </a:rPr>
              <a:t>, et al. "Low-cost image compressive sensing with multiple measurement rates for object detection." Sensors 19.9 (2019): 2079.</a:t>
            </a:r>
            <a:endParaRPr lang="en-US" altLang="zh-CN" sz="9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9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[3</a:t>
            </a:r>
            <a:r>
              <a:rPr lang="en-US" altLang="zh-CN" sz="9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Du, Jiang, </a:t>
            </a:r>
            <a:r>
              <a:rPr lang="en-US" altLang="zh-CN" sz="9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Xuemei</a:t>
            </a:r>
            <a:r>
              <a:rPr lang="en-US" altLang="zh-CN" sz="9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9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Xie</a:t>
            </a:r>
            <a:r>
              <a:rPr lang="en-US" altLang="zh-CN" sz="9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zh-CN" sz="9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Guangming</a:t>
            </a:r>
            <a:r>
              <a:rPr lang="en-US" altLang="zh-CN" sz="9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Shi. "Multi-rate Video Compressive Sensing for Fixed Scene Measurement." 2021 The 5th International Conference on Video and Image Processing. 2021.</a:t>
            </a:r>
            <a:endParaRPr lang="zh-CN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9432033-1DF6-A604-2A5F-352B2BE8BA38}"/>
              </a:ext>
            </a:extLst>
          </p:cNvPr>
          <p:cNvSpPr txBox="1"/>
          <p:nvPr/>
        </p:nvSpPr>
        <p:spPr>
          <a:xfrm>
            <a:off x="7786487" y="4532324"/>
            <a:ext cx="41372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Good quality in ROI but bad in Non-ROI.</a:t>
            </a:r>
          </a:p>
          <a:p>
            <a:pPr algn="just"/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The measurement sampled with low SR is not only used for locating ROI but also transmitted to help recover high SR in reconstruction.</a:t>
            </a:r>
          </a:p>
          <a:p>
            <a:pPr algn="just"/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The sampling rate of whole video sequence</a:t>
            </a:r>
            <a:r>
              <a:rPr lang="en-US" altLang="zh-CN" sz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can be decreased further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do not transmit the low SR measurement.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DD69649-7F64-948B-E924-B9C77719F747}"/>
              </a:ext>
            </a:extLst>
          </p:cNvPr>
          <p:cNvSpPr txBox="1"/>
          <p:nvPr/>
        </p:nvSpPr>
        <p:spPr>
          <a:xfrm>
            <a:off x="7599073" y="4210088"/>
            <a:ext cx="28373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Drawbacks and takeaways: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583F828-5E7E-7B02-6AFD-B7FF2A0E0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209" y="1973248"/>
            <a:ext cx="3536590" cy="21435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DA31A91-652D-3393-C1B6-76F9C1703CA0}"/>
              </a:ext>
            </a:extLst>
          </p:cNvPr>
          <p:cNvSpPr txBox="1"/>
          <p:nvPr/>
        </p:nvSpPr>
        <p:spPr>
          <a:xfrm>
            <a:off x="7644493" y="1029912"/>
            <a:ext cx="28373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MRVCS [3]: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3BB7986-3131-15A0-9268-96B9AEBF39D3}"/>
              </a:ext>
            </a:extLst>
          </p:cNvPr>
          <p:cNvSpPr txBox="1"/>
          <p:nvPr/>
        </p:nvSpPr>
        <p:spPr>
          <a:xfrm>
            <a:off x="7864244" y="1415663"/>
            <a:ext cx="4137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measurement sampled at low SR is used to determined the ROI without introducing other object detection model.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56A9D51-9E0C-6198-32BB-6377386DA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56" r="5341" b="51166"/>
          <a:stretch/>
        </p:blipFill>
        <p:spPr>
          <a:xfrm>
            <a:off x="3939708" y="2398773"/>
            <a:ext cx="3704785" cy="163067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3048DC6-32CA-CAB3-1ED2-1A0A746ECE9A}"/>
              </a:ext>
            </a:extLst>
          </p:cNvPr>
          <p:cNvSpPr txBox="1"/>
          <p:nvPr/>
        </p:nvSpPr>
        <p:spPr>
          <a:xfrm>
            <a:off x="4326812" y="4676533"/>
            <a:ext cx="27704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Additional network for ROI detecting.</a:t>
            </a:r>
          </a:p>
          <a:p>
            <a:pPr algn="just"/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Good quality in ROI but bad in Non-ROI.</a:t>
            </a:r>
          </a:p>
          <a:p>
            <a:pPr marL="342900" indent="-342900" algn="just">
              <a:buAutoNum type="arabicParenR"/>
            </a:pP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altLang="zh-CN" sz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spatial and temporal correlation is not be utilized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C5CB339-A891-298A-F360-09369689EFBC}"/>
              </a:ext>
            </a:extLst>
          </p:cNvPr>
          <p:cNvSpPr txBox="1"/>
          <p:nvPr/>
        </p:nvSpPr>
        <p:spPr>
          <a:xfrm>
            <a:off x="4144240" y="4260828"/>
            <a:ext cx="1567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Drawbacks: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C808AA6-84DB-D290-FD9C-6F59C04FD351}"/>
              </a:ext>
            </a:extLst>
          </p:cNvPr>
          <p:cNvSpPr txBox="1"/>
          <p:nvPr/>
        </p:nvSpPr>
        <p:spPr>
          <a:xfrm>
            <a:off x="3939708" y="1057310"/>
            <a:ext cx="10772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MRCS [2]: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2EFE661-6FA2-BB69-F0A3-0AEE17D70804}"/>
              </a:ext>
            </a:extLst>
          </p:cNvPr>
          <p:cNvSpPr txBox="1"/>
          <p:nvPr/>
        </p:nvSpPr>
        <p:spPr>
          <a:xfrm>
            <a:off x="4144240" y="1473015"/>
            <a:ext cx="3390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Object detection with MYOLO3 for raw image.</a:t>
            </a:r>
          </a:p>
          <a:p>
            <a:pPr algn="just"/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Multiple sampling rate for different regions.</a:t>
            </a:r>
          </a:p>
          <a:p>
            <a:pPr marL="342900" indent="-342900" algn="just">
              <a:buAutoNum type="arabicParenR"/>
            </a:pP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6B618AE-A77A-6462-791E-6FE735582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99" y="2559489"/>
            <a:ext cx="3704785" cy="150185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7A8B9A7-27CE-C65C-A205-E9A74E6A568F}"/>
              </a:ext>
            </a:extLst>
          </p:cNvPr>
          <p:cNvSpPr txBox="1"/>
          <p:nvPr/>
        </p:nvSpPr>
        <p:spPr>
          <a:xfrm>
            <a:off x="282721" y="4754400"/>
            <a:ext cx="36569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Leading into </a:t>
            </a:r>
            <a:r>
              <a:rPr lang="en-US" altLang="zh-CN" sz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additional network for ROI detecting.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4C4A810-2DA9-4040-7176-8C606AF428FF}"/>
              </a:ext>
            </a:extLst>
          </p:cNvPr>
          <p:cNvSpPr txBox="1"/>
          <p:nvPr/>
        </p:nvSpPr>
        <p:spPr>
          <a:xfrm>
            <a:off x="282721" y="4352806"/>
            <a:ext cx="1107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Drawbacks: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EFC543C-113E-829F-9FDE-2743D0F45643}"/>
              </a:ext>
            </a:extLst>
          </p:cNvPr>
          <p:cNvSpPr txBox="1"/>
          <p:nvPr/>
        </p:nvSpPr>
        <p:spPr>
          <a:xfrm>
            <a:off x="282721" y="5175313"/>
            <a:ext cx="36569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Sensing and Reconstructing the image </a:t>
            </a:r>
            <a:r>
              <a:rPr lang="en-US" altLang="zh-CN" sz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twice.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312B956-9DFE-0F0E-7BF0-BC9598C7106C}"/>
              </a:ext>
            </a:extLst>
          </p:cNvPr>
          <p:cNvSpPr txBox="1"/>
          <p:nvPr/>
        </p:nvSpPr>
        <p:spPr>
          <a:xfrm>
            <a:off x="282721" y="5596227"/>
            <a:ext cx="36569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Good quality in ROI but </a:t>
            </a:r>
            <a:r>
              <a:rPr lang="en-US" altLang="zh-CN" sz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bad in Non-ROI.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7C59093-3CD0-FB02-C090-620712EA2DAB}"/>
              </a:ext>
            </a:extLst>
          </p:cNvPr>
          <p:cNvSpPr txBox="1"/>
          <p:nvPr/>
        </p:nvSpPr>
        <p:spPr>
          <a:xfrm>
            <a:off x="282721" y="1107886"/>
            <a:ext cx="15162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ROI-</a:t>
            </a:r>
            <a:r>
              <a:rPr lang="en-US" altLang="zh-CN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CSNet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[1]: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53D3A15-281C-AF26-172F-B214188C95D6}"/>
              </a:ext>
            </a:extLst>
          </p:cNvPr>
          <p:cNvSpPr txBox="1"/>
          <p:nvPr/>
        </p:nvSpPr>
        <p:spPr>
          <a:xfrm>
            <a:off x="282721" y="1494396"/>
            <a:ext cx="32682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ROI extraction part, the preliminary measurements are obtained at a low sampling rate. </a:t>
            </a:r>
          </a:p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Then, a salient object detection method is utilized to extract ROI  from the reconstructed image. </a:t>
            </a:r>
          </a:p>
        </p:txBody>
      </p:sp>
    </p:spTree>
    <p:extLst>
      <p:ext uri="{BB962C8B-B14F-4D97-AF65-F5344CB8AC3E}">
        <p14:creationId xmlns:p14="http://schemas.microsoft.com/office/powerpoint/2010/main" val="2632615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7010C6-692E-6DE2-8653-F56A526B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4730A4F-2F29-D67E-7BEC-5936F993E523}"/>
              </a:ext>
            </a:extLst>
          </p:cNvPr>
          <p:cNvSpPr txBox="1"/>
          <p:nvPr/>
        </p:nvSpPr>
        <p:spPr>
          <a:xfrm>
            <a:off x="2166886" y="72757"/>
            <a:ext cx="767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Proposal: Overall Framework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F92BE95-6588-6B0D-A5CD-135505EEE4E7}"/>
              </a:ext>
            </a:extLst>
          </p:cNvPr>
          <p:cNvSpPr txBox="1"/>
          <p:nvPr/>
        </p:nvSpPr>
        <p:spPr>
          <a:xfrm>
            <a:off x="365760" y="0"/>
            <a:ext cx="640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II</a:t>
            </a:r>
            <a:endParaRPr lang="zh-CN" altLang="en-US" sz="4000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CA673E-CFF6-0375-2464-C4FBB19A8C00}"/>
              </a:ext>
            </a:extLst>
          </p:cNvPr>
          <p:cNvSpPr/>
          <p:nvPr/>
        </p:nvSpPr>
        <p:spPr>
          <a:xfrm>
            <a:off x="782859" y="862006"/>
            <a:ext cx="5757081" cy="5690366"/>
          </a:xfrm>
          <a:prstGeom prst="roundRect">
            <a:avLst>
              <a:gd name="adj" fmla="val 11720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C149288-B16D-65B9-1383-40303633F209}"/>
              </a:ext>
            </a:extLst>
          </p:cNvPr>
          <p:cNvSpPr txBox="1"/>
          <p:nvPr/>
        </p:nvSpPr>
        <p:spPr>
          <a:xfrm>
            <a:off x="5322952" y="940733"/>
            <a:ext cx="848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09A0AC3-6A66-F90B-F2AF-CB450F654077}"/>
              </a:ext>
            </a:extLst>
          </p:cNvPr>
          <p:cNvSpPr txBox="1"/>
          <p:nvPr/>
        </p:nvSpPr>
        <p:spPr>
          <a:xfrm>
            <a:off x="9740015" y="940733"/>
            <a:ext cx="836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Decoder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0D1CB25-AEE9-3377-A91A-3DDAA21763C8}"/>
              </a:ext>
            </a:extLst>
          </p:cNvPr>
          <p:cNvSpPr txBox="1"/>
          <p:nvPr/>
        </p:nvSpPr>
        <p:spPr>
          <a:xfrm>
            <a:off x="2116843" y="2025737"/>
            <a:ext cx="1202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Frame</a:t>
            </a:r>
          </a:p>
          <a:p>
            <a:pPr algn="ctr"/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(initialization = 1)</a:t>
            </a:r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300DBB2-8A9D-0126-B86E-A3DB73DF8BB0}"/>
              </a:ext>
            </a:extLst>
          </p:cNvPr>
          <p:cNvSpPr txBox="1"/>
          <p:nvPr/>
        </p:nvSpPr>
        <p:spPr>
          <a:xfrm>
            <a:off x="2392033" y="4073586"/>
            <a:ext cx="756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000" b="1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</a:t>
            </a:r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连接符: 肘形 11">
            <a:extLst>
              <a:ext uri="{FF2B5EF4-FFF2-40B4-BE49-F238E27FC236}">
                <a16:creationId xmlns:a16="http://schemas.microsoft.com/office/drawing/2014/main" id="{A985721C-E501-2553-0D01-4937B80E4B7C}"/>
              </a:ext>
            </a:extLst>
          </p:cNvPr>
          <p:cNvCxnSpPr>
            <a:cxnSpLocks/>
            <a:stCxn id="27" idx="1"/>
            <a:endCxn id="18" idx="0"/>
          </p:cNvCxnSpPr>
          <p:nvPr/>
        </p:nvCxnSpPr>
        <p:spPr>
          <a:xfrm rot="10800000" flipV="1">
            <a:off x="1379554" y="1687309"/>
            <a:ext cx="689763" cy="97922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49003D38-6C7A-3396-BAD4-32D7816E0DDE}"/>
              </a:ext>
            </a:extLst>
          </p:cNvPr>
          <p:cNvCxnSpPr>
            <a:cxnSpLocks/>
            <a:stCxn id="38" idx="0"/>
            <a:endCxn id="41" idx="4"/>
          </p:cNvCxnSpPr>
          <p:nvPr/>
        </p:nvCxnSpPr>
        <p:spPr>
          <a:xfrm flipV="1">
            <a:off x="3994709" y="3398887"/>
            <a:ext cx="0" cy="1312569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87DC097A-588C-E175-606E-8D438846BAC9}"/>
              </a:ext>
            </a:extLst>
          </p:cNvPr>
          <p:cNvSpPr txBox="1"/>
          <p:nvPr/>
        </p:nvSpPr>
        <p:spPr>
          <a:xfrm>
            <a:off x="1449516" y="6154974"/>
            <a:ext cx="1209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A5435DD-300B-07A3-3D7C-79A3CD7E1335}"/>
              </a:ext>
            </a:extLst>
          </p:cNvPr>
          <p:cNvSpPr txBox="1"/>
          <p:nvPr/>
        </p:nvSpPr>
        <p:spPr>
          <a:xfrm>
            <a:off x="1417354" y="1435819"/>
            <a:ext cx="6429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SR</a:t>
            </a:r>
            <a:endParaRPr lang="zh-CN" altLang="en-US" sz="1000" b="1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D05A4D4-B62A-3097-C95E-F6926764989E}"/>
              </a:ext>
            </a:extLst>
          </p:cNvPr>
          <p:cNvSpPr txBox="1"/>
          <p:nvPr/>
        </p:nvSpPr>
        <p:spPr>
          <a:xfrm>
            <a:off x="1620154" y="6274557"/>
            <a:ext cx="113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Detected Regions</a:t>
            </a:r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FF34E28-B497-F26F-0303-C419B3843B98}"/>
              </a:ext>
            </a:extLst>
          </p:cNvPr>
          <p:cNvSpPr txBox="1"/>
          <p:nvPr/>
        </p:nvSpPr>
        <p:spPr>
          <a:xfrm>
            <a:off x="2323939" y="3116179"/>
            <a:ext cx="9865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i-1</a:t>
            </a:r>
            <a:r>
              <a:rPr lang="en-US" altLang="zh-CN" sz="1000" b="1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</a:t>
            </a:r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E9B7020-72D4-B12D-BE17-380AECFE1FDB}"/>
              </a:ext>
            </a:extLst>
          </p:cNvPr>
          <p:cNvSpPr/>
          <p:nvPr/>
        </p:nvSpPr>
        <p:spPr>
          <a:xfrm>
            <a:off x="1273088" y="2666542"/>
            <a:ext cx="212933" cy="22523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</a:rPr>
              <a:t>一</a:t>
            </a:r>
          </a:p>
        </p:txBody>
      </p:sp>
      <p:cxnSp>
        <p:nvCxnSpPr>
          <p:cNvPr id="19" name="连接符: 肘形 18">
            <a:extLst>
              <a:ext uri="{FF2B5EF4-FFF2-40B4-BE49-F238E27FC236}">
                <a16:creationId xmlns:a16="http://schemas.microsoft.com/office/drawing/2014/main" id="{69134763-BA43-5C32-9A30-2ED79BA006B1}"/>
              </a:ext>
            </a:extLst>
          </p:cNvPr>
          <p:cNvCxnSpPr>
            <a:cxnSpLocks/>
            <a:stCxn id="30" idx="1"/>
            <a:endCxn id="18" idx="4"/>
          </p:cNvCxnSpPr>
          <p:nvPr/>
        </p:nvCxnSpPr>
        <p:spPr>
          <a:xfrm rot="10800000">
            <a:off x="1379561" y="2891775"/>
            <a:ext cx="713549" cy="85139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连接符: 肘形 19">
            <a:extLst>
              <a:ext uri="{FF2B5EF4-FFF2-40B4-BE49-F238E27FC236}">
                <a16:creationId xmlns:a16="http://schemas.microsoft.com/office/drawing/2014/main" id="{1F0A9EB9-73D4-3C1D-1A11-F8C765D22FB3}"/>
              </a:ext>
            </a:extLst>
          </p:cNvPr>
          <p:cNvCxnSpPr>
            <a:cxnSpLocks/>
            <a:stCxn id="29" idx="1"/>
            <a:endCxn id="18" idx="6"/>
          </p:cNvCxnSpPr>
          <p:nvPr/>
        </p:nvCxnSpPr>
        <p:spPr>
          <a:xfrm rot="10800000" flipV="1">
            <a:off x="1486028" y="2778422"/>
            <a:ext cx="607631" cy="736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ED924DF1-F3D7-EA48-C12B-6B9BBABC5DDE}"/>
              </a:ext>
            </a:extLst>
          </p:cNvPr>
          <p:cNvSpPr txBox="1"/>
          <p:nvPr/>
        </p:nvSpPr>
        <p:spPr>
          <a:xfrm>
            <a:off x="1456231" y="2511152"/>
            <a:ext cx="6810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SR</a:t>
            </a:r>
            <a:endParaRPr lang="zh-CN" altLang="en-US" sz="1000" b="1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D0166E9-5CCC-A7EB-C1B8-44798538D61D}"/>
              </a:ext>
            </a:extLst>
          </p:cNvPr>
          <p:cNvSpPr txBox="1"/>
          <p:nvPr/>
        </p:nvSpPr>
        <p:spPr>
          <a:xfrm>
            <a:off x="1429110" y="3495157"/>
            <a:ext cx="681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SR</a:t>
            </a:r>
            <a:endParaRPr lang="zh-CN" altLang="en-US" sz="1000" b="1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67E867A-03F9-51B9-FA88-20A6139F3953}"/>
              </a:ext>
            </a:extLst>
          </p:cNvPr>
          <p:cNvSpPr txBox="1"/>
          <p:nvPr/>
        </p:nvSpPr>
        <p:spPr>
          <a:xfrm>
            <a:off x="7692850" y="2051634"/>
            <a:ext cx="1960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 Reference Frame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1050C83-E686-6903-A3D8-2553BFF86FDF}"/>
              </a:ext>
            </a:extLst>
          </p:cNvPr>
          <p:cNvSpPr txBox="1"/>
          <p:nvPr/>
        </p:nvSpPr>
        <p:spPr>
          <a:xfrm>
            <a:off x="9250564" y="4157769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Frames</a:t>
            </a:r>
          </a:p>
          <a:p>
            <a:pPr algn="ctr"/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(without ROI)</a:t>
            </a:r>
          </a:p>
        </p:txBody>
      </p:sp>
      <p:cxnSp>
        <p:nvCxnSpPr>
          <p:cNvPr id="25" name="连接符: 肘形 24">
            <a:extLst>
              <a:ext uri="{FF2B5EF4-FFF2-40B4-BE49-F238E27FC236}">
                <a16:creationId xmlns:a16="http://schemas.microsoft.com/office/drawing/2014/main" id="{AE40CBE3-20DB-2EB5-E8B6-7C5731C28456}"/>
              </a:ext>
            </a:extLst>
          </p:cNvPr>
          <p:cNvCxnSpPr>
            <a:cxnSpLocks/>
            <a:stCxn id="60" idx="1"/>
            <a:endCxn id="67" idx="6"/>
          </p:cNvCxnSpPr>
          <p:nvPr/>
        </p:nvCxnSpPr>
        <p:spPr>
          <a:xfrm rot="10800000" flipV="1">
            <a:off x="8798125" y="3765281"/>
            <a:ext cx="406123" cy="716579"/>
          </a:xfrm>
          <a:prstGeom prst="bentConnector3">
            <a:avLst>
              <a:gd name="adj1" fmla="val 50000"/>
            </a:avLst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3EECF740-0DC2-CF65-0B92-1135225E851F}"/>
              </a:ext>
            </a:extLst>
          </p:cNvPr>
          <p:cNvSpPr txBox="1"/>
          <p:nvPr/>
        </p:nvSpPr>
        <p:spPr>
          <a:xfrm>
            <a:off x="5285757" y="1431188"/>
            <a:ext cx="809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SR	</a:t>
            </a:r>
            <a:endParaRPr lang="zh-CN" altLang="en-US" sz="1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 descr="路上有许多汽车&#10;&#10;描述已自动生成">
            <a:extLst>
              <a:ext uri="{FF2B5EF4-FFF2-40B4-BE49-F238E27FC236}">
                <a16:creationId xmlns:a16="http://schemas.microsoft.com/office/drawing/2014/main" id="{79555404-A3C6-DE06-4FA1-5B26F22F2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18" y="1314182"/>
            <a:ext cx="1254514" cy="746268"/>
          </a:xfrm>
          <a:prstGeom prst="rect">
            <a:avLst/>
          </a:prstGeom>
        </p:spPr>
      </p:pic>
      <p:pic>
        <p:nvPicPr>
          <p:cNvPr id="28" name="图片 27" descr="路上有许多车&#10;&#10;描述已自动生成">
            <a:extLst>
              <a:ext uri="{FF2B5EF4-FFF2-40B4-BE49-F238E27FC236}">
                <a16:creationId xmlns:a16="http://schemas.microsoft.com/office/drawing/2014/main" id="{1D068587-F77B-49B4-04F2-317C1BDA3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58" y="4709741"/>
            <a:ext cx="1242916" cy="739368"/>
          </a:xfrm>
          <a:prstGeom prst="rect">
            <a:avLst/>
          </a:prstGeom>
        </p:spPr>
      </p:pic>
      <p:pic>
        <p:nvPicPr>
          <p:cNvPr id="29" name="图片 28" descr="路上有许多车&#10;&#10;描述已自动生成">
            <a:extLst>
              <a:ext uri="{FF2B5EF4-FFF2-40B4-BE49-F238E27FC236}">
                <a16:creationId xmlns:a16="http://schemas.microsoft.com/office/drawing/2014/main" id="{33DD3F4C-2F4A-B738-1D74-00C66078E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58" y="2412526"/>
            <a:ext cx="1230180" cy="731792"/>
          </a:xfrm>
          <a:prstGeom prst="rect">
            <a:avLst/>
          </a:prstGeom>
        </p:spPr>
      </p:pic>
      <p:pic>
        <p:nvPicPr>
          <p:cNvPr id="30" name="图片 29" descr="路上有许多车&#10;&#10;描述已自动生成">
            <a:extLst>
              <a:ext uri="{FF2B5EF4-FFF2-40B4-BE49-F238E27FC236}">
                <a16:creationId xmlns:a16="http://schemas.microsoft.com/office/drawing/2014/main" id="{A7EFD9BF-9263-0297-CF5A-FDE97B306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03" y="3377270"/>
            <a:ext cx="1230181" cy="731792"/>
          </a:xfrm>
          <a:prstGeom prst="rect">
            <a:avLst/>
          </a:prstGeom>
        </p:spPr>
      </p:pic>
      <p:pic>
        <p:nvPicPr>
          <p:cNvPr id="33" name="图片 32" descr="路上有许多汽车&#10;&#10;描述已自动生成">
            <a:extLst>
              <a:ext uri="{FF2B5EF4-FFF2-40B4-BE49-F238E27FC236}">
                <a16:creationId xmlns:a16="http://schemas.microsoft.com/office/drawing/2014/main" id="{549CE959-E4AA-AC20-F0D1-0A7181A11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91" y="1327167"/>
            <a:ext cx="1254514" cy="746268"/>
          </a:xfrm>
          <a:prstGeom prst="rect">
            <a:avLst/>
          </a:prstGeom>
        </p:spPr>
      </p:pic>
      <p:pic>
        <p:nvPicPr>
          <p:cNvPr id="34" name="图片 33" descr="路上有许多车&#10;&#10;描述已自动生成">
            <a:extLst>
              <a:ext uri="{FF2B5EF4-FFF2-40B4-BE49-F238E27FC236}">
                <a16:creationId xmlns:a16="http://schemas.microsoft.com/office/drawing/2014/main" id="{9C0B28F1-AB9F-5226-11E9-486E154A2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248" y="2436441"/>
            <a:ext cx="1241489" cy="738520"/>
          </a:xfrm>
          <a:prstGeom prst="rect">
            <a:avLst/>
          </a:prstGeom>
        </p:spPr>
      </p:pic>
      <p:pic>
        <p:nvPicPr>
          <p:cNvPr id="35" name="图片 34" descr="黑暗中亮着灯&#10;&#10;低可信度描述已自动生成">
            <a:extLst>
              <a:ext uri="{FF2B5EF4-FFF2-40B4-BE49-F238E27FC236}">
                <a16:creationId xmlns:a16="http://schemas.microsoft.com/office/drawing/2014/main" id="{1E9A4E27-7591-DB81-D10F-148DA5A057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575" y="2432867"/>
            <a:ext cx="1247460" cy="742072"/>
          </a:xfrm>
          <a:prstGeom prst="rect">
            <a:avLst/>
          </a:prstGeom>
        </p:spPr>
      </p:pic>
      <p:pic>
        <p:nvPicPr>
          <p:cNvPr id="36" name="图片 35" descr="路上有许多车&#10;&#10;描述已自动生成">
            <a:extLst>
              <a:ext uri="{FF2B5EF4-FFF2-40B4-BE49-F238E27FC236}">
                <a16:creationId xmlns:a16="http://schemas.microsoft.com/office/drawing/2014/main" id="{ED498226-66A1-ECA0-2106-B3D069874F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565" y="5044199"/>
            <a:ext cx="1267878" cy="754217"/>
          </a:xfrm>
          <a:prstGeom prst="rect">
            <a:avLst/>
          </a:prstGeom>
        </p:spPr>
      </p:pic>
      <p:pic>
        <p:nvPicPr>
          <p:cNvPr id="37" name="图片 36" descr="黑暗中亮着灯&#10;&#10;低可信度描述已自动生成">
            <a:extLst>
              <a:ext uri="{FF2B5EF4-FFF2-40B4-BE49-F238E27FC236}">
                <a16:creationId xmlns:a16="http://schemas.microsoft.com/office/drawing/2014/main" id="{892D9709-3D22-D5CB-378F-87CB49843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35" y="3371594"/>
            <a:ext cx="1247460" cy="742072"/>
          </a:xfrm>
          <a:prstGeom prst="rect">
            <a:avLst/>
          </a:prstGeom>
        </p:spPr>
      </p:pic>
      <p:pic>
        <p:nvPicPr>
          <p:cNvPr id="38" name="图片 37" descr="徽标&#10;&#10;低可信度描述已自动生成">
            <a:extLst>
              <a:ext uri="{FF2B5EF4-FFF2-40B4-BE49-F238E27FC236}">
                <a16:creationId xmlns:a16="http://schemas.microsoft.com/office/drawing/2014/main" id="{ACEF86FD-00E8-D717-F485-B9C33D21AB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698" y="4711456"/>
            <a:ext cx="1240033" cy="7376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4C576160-DFB6-7738-635A-95063EBA2B50}"/>
              </a:ext>
            </a:extLst>
          </p:cNvPr>
          <p:cNvSpPr txBox="1"/>
          <p:nvPr/>
        </p:nvSpPr>
        <p:spPr>
          <a:xfrm>
            <a:off x="4522270" y="4123862"/>
            <a:ext cx="1657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000" b="1" baseline="30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 with ROI mask</a:t>
            </a:r>
          </a:p>
          <a:p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连接符: 肘形 39">
            <a:extLst>
              <a:ext uri="{FF2B5EF4-FFF2-40B4-BE49-F238E27FC236}">
                <a16:creationId xmlns:a16="http://schemas.microsoft.com/office/drawing/2014/main" id="{C2F0839C-3CD4-8139-B15F-82E526A18704}"/>
              </a:ext>
            </a:extLst>
          </p:cNvPr>
          <p:cNvCxnSpPr>
            <a:cxnSpLocks/>
            <a:stCxn id="18" idx="2"/>
            <a:endCxn id="28" idx="1"/>
          </p:cNvCxnSpPr>
          <p:nvPr/>
        </p:nvCxnSpPr>
        <p:spPr>
          <a:xfrm rot="10800000" flipH="1" flipV="1">
            <a:off x="1273088" y="2779158"/>
            <a:ext cx="239464" cy="2300267"/>
          </a:xfrm>
          <a:prstGeom prst="bentConnector3">
            <a:avLst>
              <a:gd name="adj1" fmla="val -62522"/>
            </a:avLst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椭圆 40">
            <a:extLst>
              <a:ext uri="{FF2B5EF4-FFF2-40B4-BE49-F238E27FC236}">
                <a16:creationId xmlns:a16="http://schemas.microsoft.com/office/drawing/2014/main" id="{197E602D-9FED-20A2-ADA3-F2E51FB1EFF8}"/>
              </a:ext>
            </a:extLst>
          </p:cNvPr>
          <p:cNvSpPr/>
          <p:nvPr/>
        </p:nvSpPr>
        <p:spPr>
          <a:xfrm>
            <a:off x="3888242" y="3173655"/>
            <a:ext cx="212933" cy="22523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sz="1200" dirty="0">
                <a:solidFill>
                  <a:srgbClr val="333333"/>
                </a:solidFill>
                <a:latin typeface="Arial" panose="020B0604020202020204" pitchFamily="34" charset="0"/>
              </a:rPr>
              <a:t>λ</a:t>
            </a:r>
            <a:endParaRPr lang="zh-CN" alt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B37E50F-68AD-3B9B-D66A-39103CF99E85}"/>
              </a:ext>
            </a:extLst>
          </p:cNvPr>
          <p:cNvSpPr txBox="1"/>
          <p:nvPr/>
        </p:nvSpPr>
        <p:spPr>
          <a:xfrm>
            <a:off x="3109842" y="6279991"/>
            <a:ext cx="1769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 masks and coordinates</a:t>
            </a:r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7BFEF7DF-9F10-EA1D-C77F-4C84CF1F241B}"/>
              </a:ext>
            </a:extLst>
          </p:cNvPr>
          <p:cNvCxnSpPr>
            <a:stCxn id="28" idx="3"/>
            <a:endCxn id="38" idx="1"/>
          </p:cNvCxnSpPr>
          <p:nvPr/>
        </p:nvCxnSpPr>
        <p:spPr>
          <a:xfrm>
            <a:off x="2755468" y="5079419"/>
            <a:ext cx="619224" cy="857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4D461A93-13C7-0812-B9BB-8D706A6AFD9F}"/>
              </a:ext>
            </a:extLst>
          </p:cNvPr>
          <p:cNvSpPr txBox="1"/>
          <p:nvPr/>
        </p:nvSpPr>
        <p:spPr>
          <a:xfrm rot="16200000">
            <a:off x="-147544" y="4290476"/>
            <a:ext cx="21980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difference of measurement</a:t>
            </a:r>
            <a:endParaRPr lang="zh-CN" altLang="en-US" sz="10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 descr="徽标&#10;&#10;低可信度描述已自动生成">
            <a:extLst>
              <a:ext uri="{FF2B5EF4-FFF2-40B4-BE49-F238E27FC236}">
                <a16:creationId xmlns:a16="http://schemas.microsoft.com/office/drawing/2014/main" id="{09321D5D-61E1-3B0D-6BBF-97F9962EC4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698" y="5529102"/>
            <a:ext cx="1240033" cy="7376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图片 45" descr="路上有许多车&#10;&#10;描述已自动生成">
            <a:extLst>
              <a:ext uri="{FF2B5EF4-FFF2-40B4-BE49-F238E27FC236}">
                <a16:creationId xmlns:a16="http://schemas.microsoft.com/office/drawing/2014/main" id="{F136132E-C172-65FE-E382-0687F1A83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98" y="5529102"/>
            <a:ext cx="1242916" cy="739368"/>
          </a:xfrm>
          <a:prstGeom prst="rect">
            <a:avLst/>
          </a:prstGeom>
        </p:spPr>
      </p:pic>
      <p:cxnSp>
        <p:nvCxnSpPr>
          <p:cNvPr id="47" name="连接符: 肘形 46">
            <a:extLst>
              <a:ext uri="{FF2B5EF4-FFF2-40B4-BE49-F238E27FC236}">
                <a16:creationId xmlns:a16="http://schemas.microsoft.com/office/drawing/2014/main" id="{BFDE4E85-5B75-5AA3-3FA8-7D27724227F6}"/>
              </a:ext>
            </a:extLst>
          </p:cNvPr>
          <p:cNvCxnSpPr>
            <a:stCxn id="18" idx="2"/>
            <a:endCxn id="46" idx="1"/>
          </p:cNvCxnSpPr>
          <p:nvPr/>
        </p:nvCxnSpPr>
        <p:spPr>
          <a:xfrm rot="10800000" flipH="1" flipV="1">
            <a:off x="1273088" y="2779158"/>
            <a:ext cx="224804" cy="3119628"/>
          </a:xfrm>
          <a:prstGeom prst="bentConnector3">
            <a:avLst>
              <a:gd name="adj1" fmla="val -66599"/>
            </a:avLst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C9D07B0A-6040-3B45-09FA-148688B63E86}"/>
              </a:ext>
            </a:extLst>
          </p:cNvPr>
          <p:cNvCxnSpPr>
            <a:cxnSpLocks/>
            <a:stCxn id="46" idx="3"/>
            <a:endCxn id="45" idx="1"/>
          </p:cNvCxnSpPr>
          <p:nvPr/>
        </p:nvCxnSpPr>
        <p:spPr>
          <a:xfrm flipV="1">
            <a:off x="2740808" y="5897922"/>
            <a:ext cx="633884" cy="857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图片 48" descr="黑暗中亮着灯&#10;&#10;低可信度描述已自动生成">
            <a:extLst>
              <a:ext uri="{FF2B5EF4-FFF2-40B4-BE49-F238E27FC236}">
                <a16:creationId xmlns:a16="http://schemas.microsoft.com/office/drawing/2014/main" id="{0D7068FA-07C5-D236-545F-1A35B57EEB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84" y="2431583"/>
            <a:ext cx="1247460" cy="742072"/>
          </a:xfrm>
          <a:prstGeom prst="rect">
            <a:avLst/>
          </a:prstGeom>
        </p:spPr>
      </p:pic>
      <p:cxnSp>
        <p:nvCxnSpPr>
          <p:cNvPr id="50" name="连接符: 肘形 49">
            <a:extLst>
              <a:ext uri="{FF2B5EF4-FFF2-40B4-BE49-F238E27FC236}">
                <a16:creationId xmlns:a16="http://schemas.microsoft.com/office/drawing/2014/main" id="{D105889D-378C-5211-16E5-6A985041D128}"/>
              </a:ext>
            </a:extLst>
          </p:cNvPr>
          <p:cNvCxnSpPr>
            <a:stCxn id="30" idx="3"/>
            <a:endCxn id="41" idx="2"/>
          </p:cNvCxnSpPr>
          <p:nvPr/>
        </p:nvCxnSpPr>
        <p:spPr>
          <a:xfrm flipV="1">
            <a:off x="3323283" y="3286271"/>
            <a:ext cx="564959" cy="456896"/>
          </a:xfrm>
          <a:prstGeom prst="bentConnector3">
            <a:avLst>
              <a:gd name="adj1" fmla="val 50368"/>
            </a:avLst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连接符: 肘形 50">
            <a:extLst>
              <a:ext uri="{FF2B5EF4-FFF2-40B4-BE49-F238E27FC236}">
                <a16:creationId xmlns:a16="http://schemas.microsoft.com/office/drawing/2014/main" id="{D444FD32-A720-1C74-5CB5-F3CB50BA9506}"/>
              </a:ext>
            </a:extLst>
          </p:cNvPr>
          <p:cNvCxnSpPr>
            <a:stCxn id="41" idx="6"/>
            <a:endCxn id="37" idx="1"/>
          </p:cNvCxnSpPr>
          <p:nvPr/>
        </p:nvCxnSpPr>
        <p:spPr>
          <a:xfrm>
            <a:off x="4101181" y="3286271"/>
            <a:ext cx="577561" cy="456359"/>
          </a:xfrm>
          <a:prstGeom prst="bentConnector3">
            <a:avLst>
              <a:gd name="adj1" fmla="val 49280"/>
            </a:avLst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连接符: 肘形 51">
            <a:extLst>
              <a:ext uri="{FF2B5EF4-FFF2-40B4-BE49-F238E27FC236}">
                <a16:creationId xmlns:a16="http://schemas.microsoft.com/office/drawing/2014/main" id="{582A2149-FFC0-B712-8E00-2A90F90864DC}"/>
              </a:ext>
            </a:extLst>
          </p:cNvPr>
          <p:cNvCxnSpPr>
            <a:stCxn id="29" idx="3"/>
            <a:endCxn id="41" idx="2"/>
          </p:cNvCxnSpPr>
          <p:nvPr/>
        </p:nvCxnSpPr>
        <p:spPr>
          <a:xfrm>
            <a:off x="3323832" y="2778422"/>
            <a:ext cx="564410" cy="507849"/>
          </a:xfrm>
          <a:prstGeom prst="bentConnector3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连接符: 肘形 52">
            <a:extLst>
              <a:ext uri="{FF2B5EF4-FFF2-40B4-BE49-F238E27FC236}">
                <a16:creationId xmlns:a16="http://schemas.microsoft.com/office/drawing/2014/main" id="{B5041DCC-C249-B714-98E8-E31212315C8C}"/>
              </a:ext>
            </a:extLst>
          </p:cNvPr>
          <p:cNvCxnSpPr>
            <a:stCxn id="41" idx="6"/>
            <a:endCxn id="49" idx="1"/>
          </p:cNvCxnSpPr>
          <p:nvPr/>
        </p:nvCxnSpPr>
        <p:spPr>
          <a:xfrm flipV="1">
            <a:off x="4101181" y="2802613"/>
            <a:ext cx="569809" cy="483652"/>
          </a:xfrm>
          <a:prstGeom prst="bentConnector3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图片 53" descr="黑暗中亮着灯&#10;&#10;低可信度描述已自动生成">
            <a:extLst>
              <a:ext uri="{FF2B5EF4-FFF2-40B4-BE49-F238E27FC236}">
                <a16:creationId xmlns:a16="http://schemas.microsoft.com/office/drawing/2014/main" id="{12DDFE6B-DB34-2723-9E7F-93273702AE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575" y="3374174"/>
            <a:ext cx="1247460" cy="742072"/>
          </a:xfrm>
          <a:prstGeom prst="rect">
            <a:avLst/>
          </a:prstGeom>
        </p:spPr>
      </p:pic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7BD691F4-FC62-59C1-5F75-3912D7ACA590}"/>
              </a:ext>
            </a:extLst>
          </p:cNvPr>
          <p:cNvCxnSpPr>
            <a:stCxn id="37" idx="3"/>
            <a:endCxn id="54" idx="1"/>
          </p:cNvCxnSpPr>
          <p:nvPr/>
        </p:nvCxnSpPr>
        <p:spPr>
          <a:xfrm>
            <a:off x="5926196" y="3742624"/>
            <a:ext cx="970380" cy="25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8AB93B8F-A6CF-332F-07B8-C63E02F1FB5F}"/>
              </a:ext>
            </a:extLst>
          </p:cNvPr>
          <p:cNvCxnSpPr>
            <a:stCxn id="49" idx="3"/>
            <a:endCxn id="35" idx="1"/>
          </p:cNvCxnSpPr>
          <p:nvPr/>
        </p:nvCxnSpPr>
        <p:spPr>
          <a:xfrm>
            <a:off x="5918444" y="2802619"/>
            <a:ext cx="978131" cy="12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1A210D18-C02B-C24A-E276-7BCAE787499B}"/>
              </a:ext>
            </a:extLst>
          </p:cNvPr>
          <p:cNvCxnSpPr>
            <a:stCxn id="27" idx="3"/>
            <a:endCxn id="33" idx="1"/>
          </p:cNvCxnSpPr>
          <p:nvPr/>
        </p:nvCxnSpPr>
        <p:spPr>
          <a:xfrm>
            <a:off x="3323837" y="1687316"/>
            <a:ext cx="4735560" cy="129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B7BB4144-3A0F-C9DA-A92D-594481C1AA56}"/>
              </a:ext>
            </a:extLst>
          </p:cNvPr>
          <p:cNvSpPr txBox="1"/>
          <p:nvPr/>
        </p:nvSpPr>
        <p:spPr>
          <a:xfrm>
            <a:off x="5922657" y="2574941"/>
            <a:ext cx="736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SR	</a:t>
            </a:r>
            <a:endParaRPr lang="zh-CN" altLang="en-US" sz="1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0FFC7F68-37D0-0326-F4E1-88F60E695637}"/>
              </a:ext>
            </a:extLst>
          </p:cNvPr>
          <p:cNvSpPr txBox="1"/>
          <p:nvPr/>
        </p:nvSpPr>
        <p:spPr>
          <a:xfrm>
            <a:off x="5960243" y="3516514"/>
            <a:ext cx="659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SR	</a:t>
            </a:r>
            <a:endParaRPr lang="zh-CN" altLang="en-US" sz="1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图片 59" descr="路上有许多车&#10;&#10;描述已自动生成">
            <a:extLst>
              <a:ext uri="{FF2B5EF4-FFF2-40B4-BE49-F238E27FC236}">
                <a16:creationId xmlns:a16="http://schemas.microsoft.com/office/drawing/2014/main" id="{25DECC7C-7E3A-3FAE-FED0-D13B9A0364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247" y="3396022"/>
            <a:ext cx="1241489" cy="738520"/>
          </a:xfrm>
          <a:prstGeom prst="rect">
            <a:avLst/>
          </a:prstGeom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6CC58F75-FD90-2CCA-AE73-2DC5EFCD5A86}"/>
              </a:ext>
            </a:extLst>
          </p:cNvPr>
          <p:cNvSpPr txBox="1"/>
          <p:nvPr/>
        </p:nvSpPr>
        <p:spPr>
          <a:xfrm>
            <a:off x="6788115" y="4118519"/>
            <a:ext cx="1519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 </a:t>
            </a:r>
            <a:r>
              <a:rPr lang="en-US" altLang="zh-CN" sz="1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000" b="1" baseline="30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</a:t>
            </a:r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27FBB9EF-9DA2-00ED-B570-93F0EB1EB76B}"/>
              </a:ext>
            </a:extLst>
          </p:cNvPr>
          <p:cNvSpPr/>
          <p:nvPr/>
        </p:nvSpPr>
        <p:spPr>
          <a:xfrm>
            <a:off x="2009612" y="1011028"/>
            <a:ext cx="1406857" cy="3583449"/>
          </a:xfrm>
          <a:prstGeom prst="roundRect">
            <a:avLst/>
          </a:prstGeom>
          <a:noFill/>
          <a:ln w="12700">
            <a:solidFill>
              <a:schemeClr val="accent2"/>
            </a:solidFill>
            <a:prstDash val="sysDash"/>
          </a:ln>
          <a:effectLst>
            <a:outerShdw blurRad="50800" dist="38100" dir="2700000" algn="tl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5A2DD20A-21C9-04EA-3AAF-A5315755DE5E}"/>
              </a:ext>
            </a:extLst>
          </p:cNvPr>
          <p:cNvSpPr txBox="1"/>
          <p:nvPr/>
        </p:nvSpPr>
        <p:spPr>
          <a:xfrm>
            <a:off x="2329386" y="988425"/>
            <a:ext cx="8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Sequence</a:t>
            </a:r>
            <a:endParaRPr lang="zh-CN" altLang="en-US" sz="1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CD5B324-45CC-AE29-179D-02332512E2E8}"/>
              </a:ext>
            </a:extLst>
          </p:cNvPr>
          <p:cNvSpPr txBox="1"/>
          <p:nvPr/>
        </p:nvSpPr>
        <p:spPr>
          <a:xfrm rot="5400000">
            <a:off x="2534022" y="4317283"/>
            <a:ext cx="4901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图片 64" descr="路上有许多车&#10;&#10;描述已自动生成">
            <a:extLst>
              <a:ext uri="{FF2B5EF4-FFF2-40B4-BE49-F238E27FC236}">
                <a16:creationId xmlns:a16="http://schemas.microsoft.com/office/drawing/2014/main" id="{B3690229-C9F8-6226-6A16-8231056789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619" y="5043519"/>
            <a:ext cx="1267878" cy="754217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663FF748-C1A3-4628-5730-EA5FD852EF03}"/>
              </a:ext>
            </a:extLst>
          </p:cNvPr>
          <p:cNvGrpSpPr/>
          <p:nvPr/>
        </p:nvGrpSpPr>
        <p:grpSpPr>
          <a:xfrm>
            <a:off x="8585191" y="4369245"/>
            <a:ext cx="212933" cy="225232"/>
            <a:chOff x="14559606" y="6951266"/>
            <a:chExt cx="325120" cy="325189"/>
          </a:xfrm>
        </p:grpSpPr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0D126AB1-7B1D-5B9E-7A5F-9F9C7CBF3960}"/>
                </a:ext>
              </a:extLst>
            </p:cNvPr>
            <p:cNvSpPr/>
            <p:nvPr/>
          </p:nvSpPr>
          <p:spPr>
            <a:xfrm>
              <a:off x="14559606" y="6951266"/>
              <a:ext cx="325120" cy="3251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EAE97001-D32B-CED7-23EA-9542964EABED}"/>
                </a:ext>
              </a:extLst>
            </p:cNvPr>
            <p:cNvCxnSpPr>
              <a:cxnSpLocks/>
            </p:cNvCxnSpPr>
            <p:nvPr/>
          </p:nvCxnSpPr>
          <p:spPr>
            <a:xfrm>
              <a:off x="14623269" y="7111774"/>
              <a:ext cx="197794" cy="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E90AE007-C0CA-638E-511F-5873E4C982BD}"/>
                </a:ext>
              </a:extLst>
            </p:cNvPr>
            <p:cNvCxnSpPr>
              <a:cxnSpLocks/>
            </p:cNvCxnSpPr>
            <p:nvPr/>
          </p:nvCxnSpPr>
          <p:spPr>
            <a:xfrm>
              <a:off x="14722166" y="7014438"/>
              <a:ext cx="0" cy="194672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连接符: 肘形 69">
            <a:extLst>
              <a:ext uri="{FF2B5EF4-FFF2-40B4-BE49-F238E27FC236}">
                <a16:creationId xmlns:a16="http://schemas.microsoft.com/office/drawing/2014/main" id="{00C7BB36-5101-CB3C-2544-4E9B32028A06}"/>
              </a:ext>
            </a:extLst>
          </p:cNvPr>
          <p:cNvCxnSpPr>
            <a:cxnSpLocks/>
            <a:stCxn id="33" idx="3"/>
            <a:endCxn id="34" idx="0"/>
          </p:cNvCxnSpPr>
          <p:nvPr/>
        </p:nvCxnSpPr>
        <p:spPr>
          <a:xfrm>
            <a:off x="9313905" y="1700301"/>
            <a:ext cx="511081" cy="736146"/>
          </a:xfrm>
          <a:prstGeom prst="bentConnector2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BC6CD3A1-CB0E-C58D-61D6-B9120E0DE074}"/>
              </a:ext>
            </a:extLst>
          </p:cNvPr>
          <p:cNvSpPr/>
          <p:nvPr/>
        </p:nvSpPr>
        <p:spPr>
          <a:xfrm>
            <a:off x="6635195" y="875710"/>
            <a:ext cx="4228071" cy="5690366"/>
          </a:xfrm>
          <a:prstGeom prst="roundRect">
            <a:avLst>
              <a:gd name="adj" fmla="val 11720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CD614C19-8148-0C14-0C6F-FB74D2C82677}"/>
              </a:ext>
            </a:extLst>
          </p:cNvPr>
          <p:cNvSpPr txBox="1"/>
          <p:nvPr/>
        </p:nvSpPr>
        <p:spPr>
          <a:xfrm>
            <a:off x="4529095" y="3151807"/>
            <a:ext cx="1675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i-1</a:t>
            </a:r>
            <a:r>
              <a:rPr lang="en-US" altLang="zh-CN" sz="1000" b="1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 with ROI mask</a:t>
            </a:r>
          </a:p>
          <a:p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43DA9E10-5FEC-698E-9BE7-A4C1991FF97B}"/>
              </a:ext>
            </a:extLst>
          </p:cNvPr>
          <p:cNvSpPr txBox="1"/>
          <p:nvPr/>
        </p:nvSpPr>
        <p:spPr>
          <a:xfrm>
            <a:off x="6780137" y="3150800"/>
            <a:ext cx="162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 i-1</a:t>
            </a:r>
            <a:r>
              <a:rPr lang="en-US" altLang="zh-CN" sz="1000" b="1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</a:t>
            </a:r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395FE27F-2285-1CE0-0032-84E1C6AFB30D}"/>
              </a:ext>
            </a:extLst>
          </p:cNvPr>
          <p:cNvSpPr txBox="1"/>
          <p:nvPr/>
        </p:nvSpPr>
        <p:spPr>
          <a:xfrm>
            <a:off x="7323752" y="5826102"/>
            <a:ext cx="1377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Reconstructed</a:t>
            </a:r>
          </a:p>
          <a:p>
            <a:pPr algn="ctr"/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i-1</a:t>
            </a:r>
            <a:r>
              <a:rPr lang="en-US" altLang="zh-CN" sz="1000" b="1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</a:t>
            </a:r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5FCD613A-2B39-6EF4-2DF5-7BD805D8D32E}"/>
              </a:ext>
            </a:extLst>
          </p:cNvPr>
          <p:cNvSpPr txBox="1"/>
          <p:nvPr/>
        </p:nvSpPr>
        <p:spPr>
          <a:xfrm>
            <a:off x="8793906" y="5847157"/>
            <a:ext cx="1377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Reconstructed</a:t>
            </a:r>
          </a:p>
          <a:p>
            <a:pPr algn="ctr"/>
            <a:r>
              <a:rPr lang="en-US" altLang="zh-CN" sz="1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000" b="1" baseline="30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1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</a:t>
            </a:r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1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6" name="连接符: 肘形 75">
            <a:extLst>
              <a:ext uri="{FF2B5EF4-FFF2-40B4-BE49-F238E27FC236}">
                <a16:creationId xmlns:a16="http://schemas.microsoft.com/office/drawing/2014/main" id="{E1CAB371-5408-83A3-A24C-9326B9A97854}"/>
              </a:ext>
            </a:extLst>
          </p:cNvPr>
          <p:cNvCxnSpPr>
            <a:stCxn id="54" idx="3"/>
            <a:endCxn id="67" idx="2"/>
          </p:cNvCxnSpPr>
          <p:nvPr/>
        </p:nvCxnSpPr>
        <p:spPr>
          <a:xfrm>
            <a:off x="8144035" y="3745210"/>
            <a:ext cx="441156" cy="736651"/>
          </a:xfrm>
          <a:prstGeom prst="bentConnector3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连接符: 肘形 76">
            <a:extLst>
              <a:ext uri="{FF2B5EF4-FFF2-40B4-BE49-F238E27FC236}">
                <a16:creationId xmlns:a16="http://schemas.microsoft.com/office/drawing/2014/main" id="{F47DBE04-685D-8A8F-440F-07CAAD59E83A}"/>
              </a:ext>
            </a:extLst>
          </p:cNvPr>
          <p:cNvCxnSpPr>
            <a:cxnSpLocks/>
            <a:stCxn id="35" idx="3"/>
            <a:endCxn id="67" idx="2"/>
          </p:cNvCxnSpPr>
          <p:nvPr/>
        </p:nvCxnSpPr>
        <p:spPr>
          <a:xfrm>
            <a:off x="8144035" y="2803903"/>
            <a:ext cx="441156" cy="1677958"/>
          </a:xfrm>
          <a:prstGeom prst="bentConnector3">
            <a:avLst>
              <a:gd name="adj1" fmla="val 50000"/>
            </a:avLst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连接符: 肘形 77">
            <a:extLst>
              <a:ext uri="{FF2B5EF4-FFF2-40B4-BE49-F238E27FC236}">
                <a16:creationId xmlns:a16="http://schemas.microsoft.com/office/drawing/2014/main" id="{C95CD65C-AC06-372E-C504-1C6FF745C696}"/>
              </a:ext>
            </a:extLst>
          </p:cNvPr>
          <p:cNvCxnSpPr>
            <a:cxnSpLocks/>
            <a:stCxn id="34" idx="1"/>
            <a:endCxn id="67" idx="6"/>
          </p:cNvCxnSpPr>
          <p:nvPr/>
        </p:nvCxnSpPr>
        <p:spPr>
          <a:xfrm rot="10800000" flipV="1">
            <a:off x="8798124" y="2805701"/>
            <a:ext cx="406124" cy="1676160"/>
          </a:xfrm>
          <a:prstGeom prst="bentConnector3">
            <a:avLst>
              <a:gd name="adj1" fmla="val 50000"/>
            </a:avLst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连接符: 肘形 78">
            <a:extLst>
              <a:ext uri="{FF2B5EF4-FFF2-40B4-BE49-F238E27FC236}">
                <a16:creationId xmlns:a16="http://schemas.microsoft.com/office/drawing/2014/main" id="{CAE94D60-36AE-5F8D-B8A4-A5E4DD4275C6}"/>
              </a:ext>
            </a:extLst>
          </p:cNvPr>
          <p:cNvCxnSpPr>
            <a:stCxn id="67" idx="4"/>
            <a:endCxn id="36" idx="0"/>
          </p:cNvCxnSpPr>
          <p:nvPr/>
        </p:nvCxnSpPr>
        <p:spPr>
          <a:xfrm rot="5400000">
            <a:off x="8117720" y="4470261"/>
            <a:ext cx="449722" cy="698154"/>
          </a:xfrm>
          <a:prstGeom prst="bentConnector3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连接符: 肘形 79">
            <a:extLst>
              <a:ext uri="{FF2B5EF4-FFF2-40B4-BE49-F238E27FC236}">
                <a16:creationId xmlns:a16="http://schemas.microsoft.com/office/drawing/2014/main" id="{A30AA80D-678E-5E65-B9C0-E424D63C4575}"/>
              </a:ext>
            </a:extLst>
          </p:cNvPr>
          <p:cNvCxnSpPr>
            <a:stCxn id="67" idx="4"/>
            <a:endCxn id="65" idx="0"/>
          </p:cNvCxnSpPr>
          <p:nvPr/>
        </p:nvCxnSpPr>
        <p:spPr>
          <a:xfrm rot="16200000" flipH="1">
            <a:off x="8883587" y="4402548"/>
            <a:ext cx="449042" cy="832900"/>
          </a:xfrm>
          <a:prstGeom prst="bentConnector3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368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7010C6-692E-6DE2-8653-F56A526B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4730A4F-2F29-D67E-7BEC-5936F993E523}"/>
              </a:ext>
            </a:extLst>
          </p:cNvPr>
          <p:cNvSpPr txBox="1"/>
          <p:nvPr/>
        </p:nvSpPr>
        <p:spPr>
          <a:xfrm>
            <a:off x="2121755" y="140622"/>
            <a:ext cx="767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Proposal: Reference Frame Renewal (RFR)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FF96240-6746-6CCA-48A8-DFE4BFE60867}"/>
              </a:ext>
            </a:extLst>
          </p:cNvPr>
          <p:cNvSpPr txBox="1"/>
          <p:nvPr/>
        </p:nvSpPr>
        <p:spPr>
          <a:xfrm>
            <a:off x="365760" y="0"/>
            <a:ext cx="640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II</a:t>
            </a:r>
            <a:endParaRPr lang="zh-CN" altLang="en-US" sz="40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2D266D-1D22-A9B4-D765-7A9EA80BCCBD}"/>
              </a:ext>
            </a:extLst>
          </p:cNvPr>
          <p:cNvSpPr txBox="1"/>
          <p:nvPr/>
        </p:nvSpPr>
        <p:spPr>
          <a:xfrm>
            <a:off x="1402593" y="4590047"/>
            <a:ext cx="3320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frame is not background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图片 13" descr="人站在门前&#10;&#10;描述已自动生成">
            <a:extLst>
              <a:ext uri="{FF2B5EF4-FFF2-40B4-BE49-F238E27FC236}">
                <a16:creationId xmlns:a16="http://schemas.microsoft.com/office/drawing/2014/main" id="{7E3A4C48-946E-826B-304E-B97066F69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0" y="2143334"/>
            <a:ext cx="4240918" cy="23855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070A41E-1399-4139-B8A0-8E40EC1F0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327" y="1064928"/>
            <a:ext cx="4240918" cy="238648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7918BE6-5AC2-5893-6A94-F44ABDFC7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327" y="3507046"/>
            <a:ext cx="4240918" cy="2386482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B394F7D3-9F7A-FED8-6D9D-61FAC6A53105}"/>
              </a:ext>
            </a:extLst>
          </p:cNvPr>
          <p:cNvSpPr/>
          <p:nvPr/>
        </p:nvSpPr>
        <p:spPr>
          <a:xfrm>
            <a:off x="7124496" y="4115207"/>
            <a:ext cx="547662" cy="5476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9882913-72DA-201B-C6C5-E6B46DD25839}"/>
              </a:ext>
            </a:extLst>
          </p:cNvPr>
          <p:cNvSpPr/>
          <p:nvPr/>
        </p:nvSpPr>
        <p:spPr>
          <a:xfrm>
            <a:off x="7124496" y="1671103"/>
            <a:ext cx="547662" cy="5476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0C7C232-5A91-0269-ADD3-F260728B2635}"/>
              </a:ext>
            </a:extLst>
          </p:cNvPr>
          <p:cNvSpPr txBox="1"/>
          <p:nvPr/>
        </p:nvSpPr>
        <p:spPr>
          <a:xfrm>
            <a:off x="6904505" y="5954859"/>
            <a:ext cx="3320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background changes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B790466-27FD-C93E-BEB7-5B138D07DA5F}"/>
              </a:ext>
            </a:extLst>
          </p:cNvPr>
          <p:cNvCxnSpPr/>
          <p:nvPr/>
        </p:nvCxnSpPr>
        <p:spPr>
          <a:xfrm>
            <a:off x="5665694" y="1151965"/>
            <a:ext cx="0" cy="44823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0952260E-577C-20D5-547D-11F58AAE06E8}"/>
              </a:ext>
            </a:extLst>
          </p:cNvPr>
          <p:cNvSpPr txBox="1"/>
          <p:nvPr/>
        </p:nvSpPr>
        <p:spPr>
          <a:xfrm>
            <a:off x="365760" y="1671103"/>
            <a:ext cx="411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15B4D04-E97E-11F9-AE4B-FBCF620F31A4}"/>
              </a:ext>
            </a:extLst>
          </p:cNvPr>
          <p:cNvSpPr txBox="1"/>
          <p:nvPr/>
        </p:nvSpPr>
        <p:spPr>
          <a:xfrm>
            <a:off x="5680286" y="825613"/>
            <a:ext cx="411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304760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7010C6-692E-6DE2-8653-F56A526B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4730A4F-2F29-D67E-7BEC-5936F993E523}"/>
              </a:ext>
            </a:extLst>
          </p:cNvPr>
          <p:cNvSpPr txBox="1"/>
          <p:nvPr/>
        </p:nvSpPr>
        <p:spPr>
          <a:xfrm>
            <a:off x="2166002" y="125300"/>
            <a:ext cx="767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Proposal: Reference Frame Renewal (RFR)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FF96240-6746-6CCA-48A8-DFE4BFE60867}"/>
              </a:ext>
            </a:extLst>
          </p:cNvPr>
          <p:cNvSpPr txBox="1"/>
          <p:nvPr/>
        </p:nvSpPr>
        <p:spPr>
          <a:xfrm>
            <a:off x="365760" y="0"/>
            <a:ext cx="640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II</a:t>
            </a:r>
            <a:endParaRPr lang="zh-CN" altLang="en-US" sz="40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5E57392-3D4B-3BE5-7A2B-C9BF47A17608}"/>
              </a:ext>
            </a:extLst>
          </p:cNvPr>
          <p:cNvSpPr txBox="1"/>
          <p:nvPr/>
        </p:nvSpPr>
        <p:spPr>
          <a:xfrm>
            <a:off x="926538" y="4156908"/>
            <a:ext cx="1559378" cy="440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Frame 1 </a:t>
            </a:r>
          </a:p>
          <a:p>
            <a:pPr algn="ctr"/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(initialization = 1)</a:t>
            </a:r>
            <a:endParaRPr lang="zh-CN" altLang="en-US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 descr="人站在门前&#10;&#10;描述已自动生成">
            <a:extLst>
              <a:ext uri="{FF2B5EF4-FFF2-40B4-BE49-F238E27FC236}">
                <a16:creationId xmlns:a16="http://schemas.microsoft.com/office/drawing/2014/main" id="{933556AE-39F8-4FCD-E27E-6C63CD6D2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98" y="3039811"/>
            <a:ext cx="1744785" cy="891853"/>
          </a:xfrm>
          <a:prstGeom prst="rect">
            <a:avLst/>
          </a:prstGeom>
        </p:spPr>
      </p:pic>
      <p:pic>
        <p:nvPicPr>
          <p:cNvPr id="8" name="图片 7" descr="房间里有门&#10;&#10;低可信度描述已自动生成">
            <a:extLst>
              <a:ext uri="{FF2B5EF4-FFF2-40B4-BE49-F238E27FC236}">
                <a16:creationId xmlns:a16="http://schemas.microsoft.com/office/drawing/2014/main" id="{684D499D-0B9A-D09C-73FF-DB148C6EF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74" y="3039811"/>
            <a:ext cx="1756719" cy="89795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3AE0AE3-781F-BD2E-21CA-434D095A2692}"/>
              </a:ext>
            </a:extLst>
          </p:cNvPr>
          <p:cNvSpPr txBox="1"/>
          <p:nvPr/>
        </p:nvSpPr>
        <p:spPr>
          <a:xfrm>
            <a:off x="3746822" y="3958147"/>
            <a:ext cx="966964" cy="25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i-1</a:t>
            </a:r>
            <a:r>
              <a:rPr lang="en-US" altLang="zh-CN" sz="1400" b="1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</a:t>
            </a:r>
            <a:endParaRPr lang="zh-CN" altLang="en-US" sz="1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568E742-B8FF-1E37-B6E3-C4925C931805}"/>
              </a:ext>
            </a:extLst>
          </p:cNvPr>
          <p:cNvSpPr txBox="1"/>
          <p:nvPr/>
        </p:nvSpPr>
        <p:spPr>
          <a:xfrm>
            <a:off x="5810633" y="3958147"/>
            <a:ext cx="828869" cy="25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400" b="1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</a:t>
            </a:r>
            <a:endParaRPr lang="zh-CN" altLang="en-US" sz="1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房间里有门&#10;&#10;低可信度描述已自动生成">
            <a:extLst>
              <a:ext uri="{FF2B5EF4-FFF2-40B4-BE49-F238E27FC236}">
                <a16:creationId xmlns:a16="http://schemas.microsoft.com/office/drawing/2014/main" id="{E90CE833-7730-0BB2-02AF-1819A02A9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98" y="3036760"/>
            <a:ext cx="1756719" cy="89795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7286B5E-34E7-C499-5AF1-FDF4807F87DD}"/>
              </a:ext>
            </a:extLst>
          </p:cNvPr>
          <p:cNvSpPr txBox="1"/>
          <p:nvPr/>
        </p:nvSpPr>
        <p:spPr>
          <a:xfrm>
            <a:off x="8144947" y="3958157"/>
            <a:ext cx="978843" cy="25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i+t</a:t>
            </a:r>
            <a:r>
              <a:rPr lang="en-US" altLang="zh-CN" sz="1400" b="1" baseline="30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</a:t>
            </a:r>
            <a:endParaRPr lang="zh-CN" altLang="en-US" sz="1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8DDA94D-1617-1DE2-6262-C74B019B6141}"/>
              </a:ext>
            </a:extLst>
          </p:cNvPr>
          <p:cNvSpPr txBox="1"/>
          <p:nvPr/>
        </p:nvSpPr>
        <p:spPr>
          <a:xfrm>
            <a:off x="2709090" y="3363308"/>
            <a:ext cx="503677" cy="25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zh-CN" altLang="en-US" sz="1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2FA7E73-F46B-4B68-53AE-3EC64A59BB36}"/>
              </a:ext>
            </a:extLst>
          </p:cNvPr>
          <p:cNvSpPr txBox="1"/>
          <p:nvPr/>
        </p:nvSpPr>
        <p:spPr>
          <a:xfrm>
            <a:off x="7128957" y="3356199"/>
            <a:ext cx="503677" cy="25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zh-CN" altLang="en-US" sz="1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585128E-32BE-B3F6-E9B3-3E66D3B64794}"/>
              </a:ext>
            </a:extLst>
          </p:cNvPr>
          <p:cNvSpPr/>
          <p:nvPr/>
        </p:nvSpPr>
        <p:spPr>
          <a:xfrm>
            <a:off x="4079585" y="2217747"/>
            <a:ext cx="301165" cy="27373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</a:rPr>
              <a:t>一</a:t>
            </a:r>
          </a:p>
        </p:txBody>
      </p:sp>
      <p:cxnSp>
        <p:nvCxnSpPr>
          <p:cNvPr id="19" name="连接符: 肘形 18">
            <a:extLst>
              <a:ext uri="{FF2B5EF4-FFF2-40B4-BE49-F238E27FC236}">
                <a16:creationId xmlns:a16="http://schemas.microsoft.com/office/drawing/2014/main" id="{6F9CDF78-B715-76F2-CC1B-ECFDB027C162}"/>
              </a:ext>
            </a:extLst>
          </p:cNvPr>
          <p:cNvCxnSpPr>
            <a:cxnSpLocks/>
            <a:stCxn id="3" idx="0"/>
            <a:endCxn id="18" idx="2"/>
          </p:cNvCxnSpPr>
          <p:nvPr/>
        </p:nvCxnSpPr>
        <p:spPr>
          <a:xfrm rot="5400000" flipH="1" flipV="1">
            <a:off x="2548998" y="1509206"/>
            <a:ext cx="685198" cy="237599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F256E1F7-5BDA-7F16-E5FA-5E2DC596FD03}"/>
              </a:ext>
            </a:extLst>
          </p:cNvPr>
          <p:cNvSpPr txBox="1"/>
          <p:nvPr/>
        </p:nvSpPr>
        <p:spPr>
          <a:xfrm>
            <a:off x="110246" y="2366453"/>
            <a:ext cx="1392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sampling</a:t>
            </a:r>
          </a:p>
          <a:p>
            <a:pPr algn="ctr"/>
            <a:r>
              <a:rPr lang="en-US" altLang="zh-CN"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rate</a:t>
            </a:r>
            <a:endParaRPr lang="zh-CN" altLang="en-US"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3110B55-D43C-EBC7-15CB-66520F800407}"/>
              </a:ext>
            </a:extLst>
          </p:cNvPr>
          <p:cNvSpPr txBox="1"/>
          <p:nvPr/>
        </p:nvSpPr>
        <p:spPr>
          <a:xfrm>
            <a:off x="2146581" y="2031099"/>
            <a:ext cx="1543104" cy="25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sampling rate </a:t>
            </a:r>
            <a:endParaRPr lang="zh-CN" altLang="en-US" sz="1400" b="1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 descr="房间里有门&#10;&#10;低可信度描述已自动生成">
            <a:extLst>
              <a:ext uri="{FF2B5EF4-FFF2-40B4-BE49-F238E27FC236}">
                <a16:creationId xmlns:a16="http://schemas.microsoft.com/office/drawing/2014/main" id="{75029014-F3CC-FE5D-7A6A-AFFADAC6E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71" y="3041907"/>
            <a:ext cx="1752599" cy="89584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8EEE7F7-5476-6410-F102-5FAD56FE4141}"/>
              </a:ext>
            </a:extLst>
          </p:cNvPr>
          <p:cNvSpPr txBox="1"/>
          <p:nvPr/>
        </p:nvSpPr>
        <p:spPr>
          <a:xfrm>
            <a:off x="7832908" y="4160810"/>
            <a:ext cx="1517800" cy="25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Frame 2</a:t>
            </a:r>
          </a:p>
        </p:txBody>
      </p:sp>
      <p:pic>
        <p:nvPicPr>
          <p:cNvPr id="26" name="图片 25" descr="蓝色的门&#10;&#10;中度可信度描述已自动生成">
            <a:extLst>
              <a:ext uri="{FF2B5EF4-FFF2-40B4-BE49-F238E27FC236}">
                <a16:creationId xmlns:a16="http://schemas.microsoft.com/office/drawing/2014/main" id="{DE310C45-5D8C-4ACA-D0B5-812C6EE3E9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458" y="3047665"/>
            <a:ext cx="1741354" cy="890099"/>
          </a:xfrm>
          <a:prstGeom prst="rect">
            <a:avLst/>
          </a:prstGeom>
        </p:spPr>
      </p:pic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5B1B7A34-AD8F-1835-BC89-D576DB19FBD9}"/>
              </a:ext>
            </a:extLst>
          </p:cNvPr>
          <p:cNvCxnSpPr/>
          <p:nvPr/>
        </p:nvCxnSpPr>
        <p:spPr>
          <a:xfrm>
            <a:off x="6182481" y="4586645"/>
            <a:ext cx="240932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4DA0BEDB-C094-2A9B-DDB7-37E4FBB78A7E}"/>
              </a:ext>
            </a:extLst>
          </p:cNvPr>
          <p:cNvCxnSpPr/>
          <p:nvPr/>
        </p:nvCxnSpPr>
        <p:spPr>
          <a:xfrm flipV="1">
            <a:off x="6197177" y="4430566"/>
            <a:ext cx="0" cy="16677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89401CC5-56BF-BCE4-7D71-961E3E8DE164}"/>
              </a:ext>
            </a:extLst>
          </p:cNvPr>
          <p:cNvCxnSpPr/>
          <p:nvPr/>
        </p:nvCxnSpPr>
        <p:spPr>
          <a:xfrm flipV="1">
            <a:off x="8585448" y="4430566"/>
            <a:ext cx="0" cy="16677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E662A377-F9A1-511C-A733-CB0CF9A8F5D2}"/>
              </a:ext>
            </a:extLst>
          </p:cNvPr>
          <p:cNvSpPr txBox="1"/>
          <p:nvPr/>
        </p:nvSpPr>
        <p:spPr>
          <a:xfrm>
            <a:off x="5960737" y="4645890"/>
            <a:ext cx="2852793" cy="440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difference of measurement </a:t>
            </a:r>
          </a:p>
          <a:p>
            <a:pPr algn="ctr"/>
            <a:r>
              <a:rPr lang="en-US" altLang="zh-C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less than </a:t>
            </a:r>
            <a:r>
              <a:rPr lang="en-US" altLang="zh-CN" sz="14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k, </a:t>
            </a:r>
            <a:r>
              <a:rPr lang="en-US" altLang="zh-C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renew the reference</a:t>
            </a:r>
            <a:endParaRPr lang="zh-CN" altLang="en-US" sz="1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5BB96F82-BCB1-547A-C0DC-059961FE1351}"/>
              </a:ext>
            </a:extLst>
          </p:cNvPr>
          <p:cNvSpPr txBox="1"/>
          <p:nvPr/>
        </p:nvSpPr>
        <p:spPr>
          <a:xfrm>
            <a:off x="10565963" y="3962251"/>
            <a:ext cx="998147" cy="25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 Frame</a:t>
            </a:r>
            <a:endParaRPr lang="zh-CN" altLang="en-US" sz="1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2D1C67A-D9AF-10B9-39F7-EDB2EC39F543}"/>
              </a:ext>
            </a:extLst>
          </p:cNvPr>
          <p:cNvSpPr txBox="1"/>
          <p:nvPr/>
        </p:nvSpPr>
        <p:spPr>
          <a:xfrm>
            <a:off x="9538281" y="3356199"/>
            <a:ext cx="503677" cy="25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zh-CN" altLang="en-US" sz="1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164BB85-6DBB-D150-E108-9C99E62EAFBB}"/>
              </a:ext>
            </a:extLst>
          </p:cNvPr>
          <p:cNvSpPr txBox="1"/>
          <p:nvPr/>
        </p:nvSpPr>
        <p:spPr>
          <a:xfrm>
            <a:off x="1261101" y="3957094"/>
            <a:ext cx="846688" cy="25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1400" b="1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</a:t>
            </a:r>
            <a:endParaRPr lang="zh-CN" altLang="en-US" sz="1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11726531-702A-BFDF-87DC-128BAAF74AC5}"/>
              </a:ext>
            </a:extLst>
          </p:cNvPr>
          <p:cNvCxnSpPr>
            <a:cxnSpLocks/>
            <a:stCxn id="26" idx="0"/>
            <a:endCxn id="18" idx="4"/>
          </p:cNvCxnSpPr>
          <p:nvPr/>
        </p:nvCxnSpPr>
        <p:spPr>
          <a:xfrm flipV="1">
            <a:off x="4224145" y="2491479"/>
            <a:ext cx="6033" cy="5561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8306693A-B5C1-4918-22BC-75AAF1D35E38}"/>
              </a:ext>
            </a:extLst>
          </p:cNvPr>
          <p:cNvCxnSpPr>
            <a:cxnSpLocks/>
          </p:cNvCxnSpPr>
          <p:nvPr/>
        </p:nvCxnSpPr>
        <p:spPr>
          <a:xfrm flipV="1">
            <a:off x="1361087" y="1983448"/>
            <a:ext cx="0" cy="1064208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7FFA7A49-5A38-8C41-F078-FE8D895844E6}"/>
              </a:ext>
            </a:extLst>
          </p:cNvPr>
          <p:cNvSpPr txBox="1"/>
          <p:nvPr/>
        </p:nvSpPr>
        <p:spPr>
          <a:xfrm>
            <a:off x="7081806" y="2358781"/>
            <a:ext cx="1250580" cy="440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sampling </a:t>
            </a:r>
          </a:p>
          <a:p>
            <a:pPr algn="ctr"/>
            <a:r>
              <a:rPr lang="en-US" altLang="zh-CN"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endParaRPr lang="zh-CN" altLang="en-US"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B7D8BC89-AB26-C17A-C3CF-66080502833F}"/>
              </a:ext>
            </a:extLst>
          </p:cNvPr>
          <p:cNvCxnSpPr>
            <a:cxnSpLocks/>
          </p:cNvCxnSpPr>
          <p:nvPr/>
        </p:nvCxnSpPr>
        <p:spPr>
          <a:xfrm flipV="1">
            <a:off x="8372596" y="1976120"/>
            <a:ext cx="0" cy="1064208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连接符: 肘形 53">
            <a:extLst>
              <a:ext uri="{FF2B5EF4-FFF2-40B4-BE49-F238E27FC236}">
                <a16:creationId xmlns:a16="http://schemas.microsoft.com/office/drawing/2014/main" id="{D231A76F-DE4E-48AF-0261-E5AD34D380A8}"/>
              </a:ext>
            </a:extLst>
          </p:cNvPr>
          <p:cNvCxnSpPr>
            <a:stCxn id="8" idx="0"/>
            <a:endCxn id="18" idx="6"/>
          </p:cNvCxnSpPr>
          <p:nvPr/>
        </p:nvCxnSpPr>
        <p:spPr>
          <a:xfrm rot="16200000" flipV="1">
            <a:off x="4935849" y="1799524"/>
            <a:ext cx="685198" cy="179537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C5E0D991-E857-ABA9-977A-DA98FD771EF6}"/>
              </a:ext>
            </a:extLst>
          </p:cNvPr>
          <p:cNvSpPr txBox="1"/>
          <p:nvPr/>
        </p:nvSpPr>
        <p:spPr>
          <a:xfrm>
            <a:off x="4581391" y="2063327"/>
            <a:ext cx="1543104" cy="25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sampling rate </a:t>
            </a:r>
            <a:endParaRPr lang="zh-CN" altLang="en-US" sz="1400" b="1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E6227127-6F22-9FCD-A2F0-12A964C548F8}"/>
              </a:ext>
            </a:extLst>
          </p:cNvPr>
          <p:cNvSpPr/>
          <p:nvPr/>
        </p:nvSpPr>
        <p:spPr>
          <a:xfrm>
            <a:off x="9639526" y="2215763"/>
            <a:ext cx="301165" cy="27373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</a:rPr>
              <a:t>一</a:t>
            </a:r>
          </a:p>
        </p:txBody>
      </p:sp>
      <p:cxnSp>
        <p:nvCxnSpPr>
          <p:cNvPr id="59" name="连接符: 肘形 58">
            <a:extLst>
              <a:ext uri="{FF2B5EF4-FFF2-40B4-BE49-F238E27FC236}">
                <a16:creationId xmlns:a16="http://schemas.microsoft.com/office/drawing/2014/main" id="{32FEDAA3-C08E-73F0-6F27-E9A217056E60}"/>
              </a:ext>
            </a:extLst>
          </p:cNvPr>
          <p:cNvCxnSpPr>
            <a:stCxn id="11" idx="0"/>
            <a:endCxn id="58" idx="2"/>
          </p:cNvCxnSpPr>
          <p:nvPr/>
        </p:nvCxnSpPr>
        <p:spPr>
          <a:xfrm rot="5400000" flipH="1" flipV="1">
            <a:off x="8770421" y="2167656"/>
            <a:ext cx="684130" cy="1054078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连接符: 肘形 59">
            <a:extLst>
              <a:ext uri="{FF2B5EF4-FFF2-40B4-BE49-F238E27FC236}">
                <a16:creationId xmlns:a16="http://schemas.microsoft.com/office/drawing/2014/main" id="{2E8FA793-4C16-E71C-D592-93D917A12060}"/>
              </a:ext>
            </a:extLst>
          </p:cNvPr>
          <p:cNvCxnSpPr>
            <a:stCxn id="22" idx="0"/>
            <a:endCxn id="58" idx="6"/>
          </p:cNvCxnSpPr>
          <p:nvPr/>
        </p:nvCxnSpPr>
        <p:spPr>
          <a:xfrm rot="16200000" flipV="1">
            <a:off x="10123087" y="2170224"/>
            <a:ext cx="689287" cy="105407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>
            <a:extLst>
              <a:ext uri="{FF2B5EF4-FFF2-40B4-BE49-F238E27FC236}">
                <a16:creationId xmlns:a16="http://schemas.microsoft.com/office/drawing/2014/main" id="{A22BFF49-533A-F589-9EF3-ED8A0321775C}"/>
              </a:ext>
            </a:extLst>
          </p:cNvPr>
          <p:cNvSpPr txBox="1"/>
          <p:nvPr/>
        </p:nvSpPr>
        <p:spPr>
          <a:xfrm>
            <a:off x="10101665" y="2063722"/>
            <a:ext cx="1543104" cy="25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sampling rate </a:t>
            </a:r>
            <a:endParaRPr lang="zh-CN" altLang="en-US" sz="1400" b="1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16B0B0E5-5752-2CAF-0FAB-90E82A684021}"/>
              </a:ext>
            </a:extLst>
          </p:cNvPr>
          <p:cNvSpPr txBox="1"/>
          <p:nvPr/>
        </p:nvSpPr>
        <p:spPr>
          <a:xfrm>
            <a:off x="7309338" y="6069735"/>
            <a:ext cx="3320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constants set manually 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54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7010C6-692E-6DE2-8653-F56A526B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4730A4F-2F29-D67E-7BEC-5936F993E523}"/>
              </a:ext>
            </a:extLst>
          </p:cNvPr>
          <p:cNvSpPr txBox="1"/>
          <p:nvPr/>
        </p:nvSpPr>
        <p:spPr>
          <a:xfrm>
            <a:off x="2142126" y="61555"/>
            <a:ext cx="767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Calculation of sampling rate (SR) 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FF96240-6746-6CCA-48A8-DFE4BFE60867}"/>
              </a:ext>
            </a:extLst>
          </p:cNvPr>
          <p:cNvSpPr txBox="1"/>
          <p:nvPr/>
        </p:nvSpPr>
        <p:spPr>
          <a:xfrm>
            <a:off x="365760" y="0"/>
            <a:ext cx="640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II</a:t>
            </a:r>
            <a:endParaRPr lang="zh-CN" altLang="en-US" sz="4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3CD068-1643-6618-4F94-6DE355725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021" y="2113000"/>
            <a:ext cx="3165613" cy="8535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61DE7ED-5877-2028-C36C-BFF643E00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657" y="4828888"/>
            <a:ext cx="3888116" cy="109153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73B7079-5C61-DEA0-6589-05805BD79C43}"/>
              </a:ext>
            </a:extLst>
          </p:cNvPr>
          <p:cNvSpPr txBox="1"/>
          <p:nvPr/>
        </p:nvSpPr>
        <p:spPr>
          <a:xfrm>
            <a:off x="518082" y="1846642"/>
            <a:ext cx="6102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SR for </a:t>
            </a:r>
            <a:r>
              <a:rPr lang="en-US" altLang="zh-CN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frame: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C35BA9F-F333-3F8B-62BA-315161A69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745" y="2254989"/>
            <a:ext cx="4158016" cy="233983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6C6EF66-FA13-1CDC-2FDE-14AC8FFE3CC5}"/>
              </a:ext>
            </a:extLst>
          </p:cNvPr>
          <p:cNvSpPr txBox="1"/>
          <p:nvPr/>
        </p:nvSpPr>
        <p:spPr>
          <a:xfrm>
            <a:off x="656819" y="4425781"/>
            <a:ext cx="6102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SR for the whole video sequence: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CE9E9BA-FC1E-8BCB-6587-37BB9C30E764}"/>
              </a:ext>
            </a:extLst>
          </p:cNvPr>
          <p:cNvSpPr txBox="1"/>
          <p:nvPr/>
        </p:nvSpPr>
        <p:spPr>
          <a:xfrm>
            <a:off x="518082" y="808742"/>
            <a:ext cx="6102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SR for reference frame: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B3763C9-9ACC-2E7B-87EB-EC7D40D22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627" y="1277601"/>
            <a:ext cx="641663" cy="39315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9AE293E-4671-BAF6-6BEF-C2D5DDBF9D0B}"/>
              </a:ext>
            </a:extLst>
          </p:cNvPr>
          <p:cNvSpPr txBox="1"/>
          <p:nvPr/>
        </p:nvSpPr>
        <p:spPr>
          <a:xfrm>
            <a:off x="630345" y="5987971"/>
            <a:ext cx="6102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indicates the number of reference frame.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D710923-53CD-32B8-A509-343DCB7A8300}"/>
              </a:ext>
            </a:extLst>
          </p:cNvPr>
          <p:cNvSpPr txBox="1"/>
          <p:nvPr/>
        </p:nvSpPr>
        <p:spPr>
          <a:xfrm>
            <a:off x="544556" y="3024728"/>
            <a:ext cx="62149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b="1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indicate the area of the reconstruction block and video sequence, respectively. The 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donates total number of how many blocks are selected as ROI. 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405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7010C6-692E-6DE2-8653-F56A526B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932FB0B-3040-70C7-8A1A-5AE6069B5528}"/>
              </a:ext>
            </a:extLst>
          </p:cNvPr>
          <p:cNvSpPr txBox="1"/>
          <p:nvPr/>
        </p:nvSpPr>
        <p:spPr>
          <a:xfrm>
            <a:off x="2118359" y="51933"/>
            <a:ext cx="795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Setting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B22F7B-E43A-41DC-8049-F514A6C1F3AC}"/>
              </a:ext>
            </a:extLst>
          </p:cNvPr>
          <p:cNvSpPr txBox="1"/>
          <p:nvPr/>
        </p:nvSpPr>
        <p:spPr>
          <a:xfrm>
            <a:off x="211454" y="30777"/>
            <a:ext cx="7029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III</a:t>
            </a:r>
            <a:endParaRPr lang="zh-CN" altLang="en-US" sz="4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6B8AC40-1D27-7C17-4981-03990BBFCCEA}"/>
              </a:ext>
            </a:extLst>
          </p:cNvPr>
          <p:cNvSpPr txBox="1"/>
          <p:nvPr/>
        </p:nvSpPr>
        <p:spPr>
          <a:xfrm>
            <a:off x="211454" y="2043973"/>
            <a:ext cx="74852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Dataset: DIV2K dataset</a:t>
            </a:r>
          </a:p>
          <a:p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Dataset: VIRAT [3], some sequences that created by ourselves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with the other SOTA: ISTA-Net[5], COAST[6], OPINE-Net[7], MRVCS[4]</a:t>
            </a:r>
          </a:p>
          <a:p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Metric: PSNR / SSIM / Average SR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E5B6E61-849C-1192-698A-E2315CBA6CED}"/>
              </a:ext>
            </a:extLst>
          </p:cNvPr>
          <p:cNvSpPr txBox="1"/>
          <p:nvPr/>
        </p:nvSpPr>
        <p:spPr>
          <a:xfrm>
            <a:off x="633440" y="5852613"/>
            <a:ext cx="903582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[5</a:t>
            </a:r>
            <a:r>
              <a:rPr lang="en-US" altLang="zh-CN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Zhang, Jian, and Bernard Ghanem. "ISTA-Net: Interpretable optimization-inspired deep network for image compressive sensing." Proceedings of the IEEE conference on computer vision and pattern recognition. 2018.</a:t>
            </a:r>
          </a:p>
          <a:p>
            <a:r>
              <a:rPr lang="en-US" altLang="zh-CN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[6] You, Di, et al. "Coast: Controllable arbitrary-sampling network for compressive sensing." IEEE Transactions on Image Processing 30 (2021): 6066-6080.</a:t>
            </a:r>
          </a:p>
          <a:p>
            <a:r>
              <a:rPr lang="en-US" altLang="zh-CN" sz="10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[7] Zhang, Jian, Chen Zhao, and Wen Gao. "Optimization-inspired compact deep compressive sensing." IEEE Journal of Selected Topics in Signal Processing 14.4 (2020): 765-774.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C140D99-CFE9-284E-AD71-1B08B549CDFE}"/>
              </a:ext>
            </a:extLst>
          </p:cNvPr>
          <p:cNvSpPr txBox="1"/>
          <p:nvPr/>
        </p:nvSpPr>
        <p:spPr>
          <a:xfrm>
            <a:off x="211454" y="1558519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model: MRVCS[4]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5379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7010C6-692E-6DE2-8653-F56A526B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932FB0B-3040-70C7-8A1A-5AE6069B5528}"/>
              </a:ext>
            </a:extLst>
          </p:cNvPr>
          <p:cNvSpPr txBox="1"/>
          <p:nvPr/>
        </p:nvSpPr>
        <p:spPr>
          <a:xfrm>
            <a:off x="2118359" y="51933"/>
            <a:ext cx="795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Visual results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B22F7B-E43A-41DC-8049-F514A6C1F3AC}"/>
              </a:ext>
            </a:extLst>
          </p:cNvPr>
          <p:cNvSpPr txBox="1"/>
          <p:nvPr/>
        </p:nvSpPr>
        <p:spPr>
          <a:xfrm>
            <a:off x="211454" y="30777"/>
            <a:ext cx="7029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III</a:t>
            </a:r>
            <a:endParaRPr lang="zh-CN" altLang="en-US" sz="4000" dirty="0"/>
          </a:p>
        </p:txBody>
      </p:sp>
      <p:pic>
        <p:nvPicPr>
          <p:cNvPr id="2" name="video results_2">
            <a:hlinkClick r:id="" action="ppaction://media"/>
            <a:extLst>
              <a:ext uri="{FF2B5EF4-FFF2-40B4-BE49-F238E27FC236}">
                <a16:creationId xmlns:a16="http://schemas.microsoft.com/office/drawing/2014/main" id="{E2025E06-246E-EE0E-3B1E-A6139D48C9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038" y="813805"/>
            <a:ext cx="10502520" cy="594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3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7010C6-692E-6DE2-8653-F56A526B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2944-8510-4362-8572-85CE25DEF24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932FB0B-3040-70C7-8A1A-5AE6069B5528}"/>
              </a:ext>
            </a:extLst>
          </p:cNvPr>
          <p:cNvSpPr txBox="1"/>
          <p:nvPr/>
        </p:nvSpPr>
        <p:spPr>
          <a:xfrm>
            <a:off x="2118359" y="51933"/>
            <a:ext cx="795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Visual results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B22F7B-E43A-41DC-8049-F514A6C1F3AC}"/>
              </a:ext>
            </a:extLst>
          </p:cNvPr>
          <p:cNvSpPr txBox="1"/>
          <p:nvPr/>
        </p:nvSpPr>
        <p:spPr>
          <a:xfrm>
            <a:off x="211454" y="30777"/>
            <a:ext cx="7029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III</a:t>
            </a:r>
            <a:endParaRPr lang="zh-CN" altLang="en-US" sz="4000" dirty="0"/>
          </a:p>
        </p:txBody>
      </p:sp>
      <p:pic>
        <p:nvPicPr>
          <p:cNvPr id="3" name="video results">
            <a:hlinkClick r:id="" action="ppaction://media"/>
            <a:extLst>
              <a:ext uri="{FF2B5EF4-FFF2-40B4-BE49-F238E27FC236}">
                <a16:creationId xmlns:a16="http://schemas.microsoft.com/office/drawing/2014/main" id="{29FB005C-A461-96B7-62F1-93DEF3E917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524" y="801288"/>
            <a:ext cx="10524775" cy="592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5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20296</TotalTime>
  <Words>1157</Words>
  <Application>Microsoft Office PowerPoint</Application>
  <PresentationFormat>宽屏</PresentationFormat>
  <Paragraphs>190</Paragraphs>
  <Slides>16</Slides>
  <Notes>16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等线</vt:lpstr>
      <vt:lpstr>微软雅黑</vt:lpstr>
      <vt:lpstr>Arial</vt:lpstr>
      <vt:lpstr>Calibri</vt:lpstr>
      <vt:lpstr>Calibri Light</vt:lpstr>
      <vt:lpstr>Times New Roman</vt:lpstr>
      <vt:lpstr>Wingdings</vt:lpstr>
      <vt:lpstr>Office テーマ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Measurement Coding System for Block-based Compressive Sensing Images by Using Pixel-Domain Features</dc:title>
  <dc:creator>Jay</dc:creator>
  <cp:lastModifiedBy>杨 健</cp:lastModifiedBy>
  <cp:revision>1972</cp:revision>
  <dcterms:created xsi:type="dcterms:W3CDTF">2018-11-12T10:26:19Z</dcterms:created>
  <dcterms:modified xsi:type="dcterms:W3CDTF">2023-02-21T06:11:37Z</dcterms:modified>
</cp:coreProperties>
</file>