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66" r:id="rId7"/>
    <p:sldId id="274" r:id="rId8"/>
    <p:sldId id="261" r:id="rId9"/>
    <p:sldId id="265" r:id="rId10"/>
    <p:sldId id="275" r:id="rId11"/>
    <p:sldId id="262" r:id="rId12"/>
    <p:sldId id="268" r:id="rId13"/>
    <p:sldId id="269" r:id="rId14"/>
    <p:sldId id="270" r:id="rId15"/>
    <p:sldId id="259" r:id="rId16"/>
    <p:sldId id="276" r:id="rId17"/>
    <p:sldId id="263" r:id="rId18"/>
    <p:sldId id="271" r:id="rId19"/>
    <p:sldId id="264" r:id="rId20"/>
    <p:sldId id="272" r:id="rId21"/>
    <p:sldId id="260" r:id="rId22"/>
    <p:sldId id="26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128C9-A5A7-4847-97C5-166B377C5CCB}" v="14" dt="2022-04-26T18:31:33.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p:restoredTop sz="94680"/>
  </p:normalViewPr>
  <p:slideViewPr>
    <p:cSldViewPr snapToGrid="0" snapToObjects="1">
      <p:cViewPr varScale="1">
        <p:scale>
          <a:sx n="67" d="100"/>
          <a:sy n="67" d="100"/>
        </p:scale>
        <p:origin x="5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Xi" userId="17a0dd37-f6d1-4036-a70e-04052c25107b" providerId="ADAL" clId="{5B5128C9-A5A7-4847-97C5-166B377C5CCB}"/>
    <pc:docChg chg="custSel modSld">
      <pc:chgData name="Li, Xi" userId="17a0dd37-f6d1-4036-a70e-04052c25107b" providerId="ADAL" clId="{5B5128C9-A5A7-4847-97C5-166B377C5CCB}" dt="2022-04-26T18:32:37.237" v="34"/>
      <pc:docMkLst>
        <pc:docMk/>
      </pc:docMkLst>
      <pc:sldChg chg="modSp mod">
        <pc:chgData name="Li, Xi" userId="17a0dd37-f6d1-4036-a70e-04052c25107b" providerId="ADAL" clId="{5B5128C9-A5A7-4847-97C5-166B377C5CCB}" dt="2022-04-26T18:27:33.431" v="0" actId="1076"/>
        <pc:sldMkLst>
          <pc:docMk/>
          <pc:sldMk cId="2896475348" sldId="256"/>
        </pc:sldMkLst>
        <pc:spChg chg="mod">
          <ac:chgData name="Li, Xi" userId="17a0dd37-f6d1-4036-a70e-04052c25107b" providerId="ADAL" clId="{5B5128C9-A5A7-4847-97C5-166B377C5CCB}" dt="2022-04-26T18:27:33.431" v="0" actId="1076"/>
          <ac:spMkLst>
            <pc:docMk/>
            <pc:sldMk cId="2896475348" sldId="256"/>
            <ac:spMk id="3" creationId="{BAF1565F-5990-4B45-A875-C57966D53B3F}"/>
          </ac:spMkLst>
        </pc:spChg>
      </pc:sldChg>
      <pc:sldChg chg="modSp mod">
        <pc:chgData name="Li, Xi" userId="17a0dd37-f6d1-4036-a70e-04052c25107b" providerId="ADAL" clId="{5B5128C9-A5A7-4847-97C5-166B377C5CCB}" dt="2022-04-26T18:28:23.271" v="1"/>
        <pc:sldMkLst>
          <pc:docMk/>
          <pc:sldMk cId="798416661" sldId="258"/>
        </pc:sldMkLst>
        <pc:spChg chg="mod">
          <ac:chgData name="Li, Xi" userId="17a0dd37-f6d1-4036-a70e-04052c25107b" providerId="ADAL" clId="{5B5128C9-A5A7-4847-97C5-166B377C5CCB}" dt="2022-04-26T18:28:23.271" v="1"/>
          <ac:spMkLst>
            <pc:docMk/>
            <pc:sldMk cId="798416661" sldId="258"/>
            <ac:spMk id="3" creationId="{B906991A-7D56-4EEB-8A29-59E185FA4957}"/>
          </ac:spMkLst>
        </pc:spChg>
      </pc:sldChg>
      <pc:sldChg chg="modSp mod">
        <pc:chgData name="Li, Xi" userId="17a0dd37-f6d1-4036-a70e-04052c25107b" providerId="ADAL" clId="{5B5128C9-A5A7-4847-97C5-166B377C5CCB}" dt="2022-04-26T18:31:46.641" v="30"/>
        <pc:sldMkLst>
          <pc:docMk/>
          <pc:sldMk cId="469869521" sldId="259"/>
        </pc:sldMkLst>
        <pc:spChg chg="mod">
          <ac:chgData name="Li, Xi" userId="17a0dd37-f6d1-4036-a70e-04052c25107b" providerId="ADAL" clId="{5B5128C9-A5A7-4847-97C5-166B377C5CCB}" dt="2022-04-26T18:31:46.641" v="30"/>
          <ac:spMkLst>
            <pc:docMk/>
            <pc:sldMk cId="469869521" sldId="259"/>
            <ac:spMk id="3" creationId="{1B953B5C-115E-48F7-A809-85BA715378EB}"/>
          </ac:spMkLst>
        </pc:spChg>
      </pc:sldChg>
      <pc:sldChg chg="modSp mod">
        <pc:chgData name="Li, Xi" userId="17a0dd37-f6d1-4036-a70e-04052c25107b" providerId="ADAL" clId="{5B5128C9-A5A7-4847-97C5-166B377C5CCB}" dt="2022-04-26T18:32:37.237" v="34"/>
        <pc:sldMkLst>
          <pc:docMk/>
          <pc:sldMk cId="990039248" sldId="260"/>
        </pc:sldMkLst>
        <pc:spChg chg="mod">
          <ac:chgData name="Li, Xi" userId="17a0dd37-f6d1-4036-a70e-04052c25107b" providerId="ADAL" clId="{5B5128C9-A5A7-4847-97C5-166B377C5CCB}" dt="2022-04-26T18:32:37.237" v="34"/>
          <ac:spMkLst>
            <pc:docMk/>
            <pc:sldMk cId="990039248" sldId="260"/>
            <ac:spMk id="3" creationId="{DBE0E112-BFA3-4456-8D68-D3ED800D9114}"/>
          </ac:spMkLst>
        </pc:spChg>
      </pc:sldChg>
      <pc:sldChg chg="modSp">
        <pc:chgData name="Li, Xi" userId="17a0dd37-f6d1-4036-a70e-04052c25107b" providerId="ADAL" clId="{5B5128C9-A5A7-4847-97C5-166B377C5CCB}" dt="2022-04-26T18:29:24.288" v="8"/>
        <pc:sldMkLst>
          <pc:docMk/>
          <pc:sldMk cId="3948305368" sldId="261"/>
        </pc:sldMkLst>
        <pc:spChg chg="mod">
          <ac:chgData name="Li, Xi" userId="17a0dd37-f6d1-4036-a70e-04052c25107b" providerId="ADAL" clId="{5B5128C9-A5A7-4847-97C5-166B377C5CCB}" dt="2022-04-26T18:29:24.288" v="8"/>
          <ac:spMkLst>
            <pc:docMk/>
            <pc:sldMk cId="3948305368" sldId="261"/>
            <ac:spMk id="3" creationId="{9C1F3EDB-0A8B-466A-9273-A1C3F581D393}"/>
          </ac:spMkLst>
        </pc:spChg>
      </pc:sldChg>
      <pc:sldChg chg="addSp delSp modSp mod">
        <pc:chgData name="Li, Xi" userId="17a0dd37-f6d1-4036-a70e-04052c25107b" providerId="ADAL" clId="{5B5128C9-A5A7-4847-97C5-166B377C5CCB}" dt="2022-04-26T18:30:11.503" v="13"/>
        <pc:sldMkLst>
          <pc:docMk/>
          <pc:sldMk cId="453865478" sldId="262"/>
        </pc:sldMkLst>
        <pc:spChg chg="add mod">
          <ac:chgData name="Li, Xi" userId="17a0dd37-f6d1-4036-a70e-04052c25107b" providerId="ADAL" clId="{5B5128C9-A5A7-4847-97C5-166B377C5CCB}" dt="2022-04-26T18:30:11.503" v="13"/>
          <ac:spMkLst>
            <pc:docMk/>
            <pc:sldMk cId="453865478" sldId="262"/>
            <ac:spMk id="8" creationId="{97758A5C-C633-4414-A2AF-3A8C9CE9154A}"/>
          </ac:spMkLst>
        </pc:spChg>
        <pc:spChg chg="mod">
          <ac:chgData name="Li, Xi" userId="17a0dd37-f6d1-4036-a70e-04052c25107b" providerId="ADAL" clId="{5B5128C9-A5A7-4847-97C5-166B377C5CCB}" dt="2022-04-26T18:30:02.783" v="11"/>
          <ac:spMkLst>
            <pc:docMk/>
            <pc:sldMk cId="453865478" sldId="262"/>
            <ac:spMk id="10" creationId="{51874D79-57C8-4254-97C4-0EB3B0123B12}"/>
          </ac:spMkLst>
        </pc:spChg>
        <pc:grpChg chg="del">
          <ac:chgData name="Li, Xi" userId="17a0dd37-f6d1-4036-a70e-04052c25107b" providerId="ADAL" clId="{5B5128C9-A5A7-4847-97C5-166B377C5CCB}" dt="2022-04-26T18:29:57.507" v="10" actId="478"/>
          <ac:grpSpMkLst>
            <pc:docMk/>
            <pc:sldMk cId="453865478" sldId="262"/>
            <ac:grpSpMk id="3" creationId="{57157BBD-8217-AA82-D0E3-0DB7D921B6DD}"/>
          </ac:grpSpMkLst>
        </pc:grpChg>
        <pc:picChg chg="add mod">
          <ac:chgData name="Li, Xi" userId="17a0dd37-f6d1-4036-a70e-04052c25107b" providerId="ADAL" clId="{5B5128C9-A5A7-4847-97C5-166B377C5CCB}" dt="2022-04-26T18:30:06.828" v="12"/>
          <ac:picMkLst>
            <pc:docMk/>
            <pc:sldMk cId="453865478" sldId="262"/>
            <ac:picMk id="7" creationId="{59E59DD3-55D6-4643-8889-C204F9346F60}"/>
          </ac:picMkLst>
        </pc:picChg>
      </pc:sldChg>
      <pc:sldChg chg="modSp mod">
        <pc:chgData name="Li, Xi" userId="17a0dd37-f6d1-4036-a70e-04052c25107b" providerId="ADAL" clId="{5B5128C9-A5A7-4847-97C5-166B377C5CCB}" dt="2022-04-26T18:32:01.071" v="31"/>
        <pc:sldMkLst>
          <pc:docMk/>
          <pc:sldMk cId="1475897539" sldId="263"/>
        </pc:sldMkLst>
        <pc:spChg chg="mod">
          <ac:chgData name="Li, Xi" userId="17a0dd37-f6d1-4036-a70e-04052c25107b" providerId="ADAL" clId="{5B5128C9-A5A7-4847-97C5-166B377C5CCB}" dt="2022-04-26T18:32:01.071" v="31"/>
          <ac:spMkLst>
            <pc:docMk/>
            <pc:sldMk cId="1475897539" sldId="263"/>
            <ac:spMk id="3" creationId="{1B953B5C-115E-48F7-A809-85BA715378EB}"/>
          </ac:spMkLst>
        </pc:spChg>
      </pc:sldChg>
      <pc:sldChg chg="modSp mod">
        <pc:chgData name="Li, Xi" userId="17a0dd37-f6d1-4036-a70e-04052c25107b" providerId="ADAL" clId="{5B5128C9-A5A7-4847-97C5-166B377C5CCB}" dt="2022-04-26T18:32:20.458" v="33"/>
        <pc:sldMkLst>
          <pc:docMk/>
          <pc:sldMk cId="605278805" sldId="264"/>
        </pc:sldMkLst>
        <pc:spChg chg="mod">
          <ac:chgData name="Li, Xi" userId="17a0dd37-f6d1-4036-a70e-04052c25107b" providerId="ADAL" clId="{5B5128C9-A5A7-4847-97C5-166B377C5CCB}" dt="2022-04-26T18:32:20.458" v="33"/>
          <ac:spMkLst>
            <pc:docMk/>
            <pc:sldMk cId="605278805" sldId="264"/>
            <ac:spMk id="3" creationId="{1B953B5C-115E-48F7-A809-85BA715378EB}"/>
          </ac:spMkLst>
        </pc:spChg>
      </pc:sldChg>
      <pc:sldChg chg="modSp mod">
        <pc:chgData name="Li, Xi" userId="17a0dd37-f6d1-4036-a70e-04052c25107b" providerId="ADAL" clId="{5B5128C9-A5A7-4847-97C5-166B377C5CCB}" dt="2022-04-26T18:28:47.181" v="6" actId="14100"/>
        <pc:sldMkLst>
          <pc:docMk/>
          <pc:sldMk cId="2176698383" sldId="266"/>
        </pc:sldMkLst>
        <pc:spChg chg="mod">
          <ac:chgData name="Li, Xi" userId="17a0dd37-f6d1-4036-a70e-04052c25107b" providerId="ADAL" clId="{5B5128C9-A5A7-4847-97C5-166B377C5CCB}" dt="2022-04-26T18:28:47.181" v="6" actId="14100"/>
          <ac:spMkLst>
            <pc:docMk/>
            <pc:sldMk cId="2176698383" sldId="266"/>
            <ac:spMk id="3" creationId="{B6ED4D6D-5A66-43AE-ACAF-D3219CDE73C1}"/>
          </ac:spMkLst>
        </pc:spChg>
      </pc:sldChg>
      <pc:sldChg chg="addSp delSp modSp mod">
        <pc:chgData name="Li, Xi" userId="17a0dd37-f6d1-4036-a70e-04052c25107b" providerId="ADAL" clId="{5B5128C9-A5A7-4847-97C5-166B377C5CCB}" dt="2022-04-26T18:30:41.375" v="17"/>
        <pc:sldMkLst>
          <pc:docMk/>
          <pc:sldMk cId="227729929" sldId="268"/>
        </pc:sldMkLst>
        <pc:spChg chg="add mod">
          <ac:chgData name="Li, Xi" userId="17a0dd37-f6d1-4036-a70e-04052c25107b" providerId="ADAL" clId="{5B5128C9-A5A7-4847-97C5-166B377C5CCB}" dt="2022-04-26T18:30:41.375" v="17"/>
          <ac:spMkLst>
            <pc:docMk/>
            <pc:sldMk cId="227729929" sldId="268"/>
            <ac:spMk id="9" creationId="{93F080B9-9D03-4C65-84F5-B145C777DE8F}"/>
          </ac:spMkLst>
        </pc:spChg>
        <pc:spChg chg="mod">
          <ac:chgData name="Li, Xi" userId="17a0dd37-f6d1-4036-a70e-04052c25107b" providerId="ADAL" clId="{5B5128C9-A5A7-4847-97C5-166B377C5CCB}" dt="2022-04-26T18:30:20.397" v="14"/>
          <ac:spMkLst>
            <pc:docMk/>
            <pc:sldMk cId="227729929" sldId="268"/>
            <ac:spMk id="12" creationId="{A7E9D3D3-DBD9-4464-BF4E-674485C1E0E7}"/>
          </ac:spMkLst>
        </pc:spChg>
        <pc:grpChg chg="del">
          <ac:chgData name="Li, Xi" userId="17a0dd37-f6d1-4036-a70e-04052c25107b" providerId="ADAL" clId="{5B5128C9-A5A7-4847-97C5-166B377C5CCB}" dt="2022-04-26T18:30:33.103" v="15" actId="478"/>
          <ac:grpSpMkLst>
            <pc:docMk/>
            <pc:sldMk cId="227729929" sldId="268"/>
            <ac:grpSpMk id="3" creationId="{6344866C-1BBF-226A-EA27-A446C4AB644E}"/>
          </ac:grpSpMkLst>
        </pc:grpChg>
        <pc:picChg chg="add mod">
          <ac:chgData name="Li, Xi" userId="17a0dd37-f6d1-4036-a70e-04052c25107b" providerId="ADAL" clId="{5B5128C9-A5A7-4847-97C5-166B377C5CCB}" dt="2022-04-26T18:30:36.169" v="16"/>
          <ac:picMkLst>
            <pc:docMk/>
            <pc:sldMk cId="227729929" sldId="268"/>
            <ac:picMk id="7" creationId="{EC5F8711-504E-4A1A-9014-99E3017B84E5}"/>
          </ac:picMkLst>
        </pc:picChg>
      </pc:sldChg>
      <pc:sldChg chg="addSp delSp modSp mod">
        <pc:chgData name="Li, Xi" userId="17a0dd37-f6d1-4036-a70e-04052c25107b" providerId="ADAL" clId="{5B5128C9-A5A7-4847-97C5-166B377C5CCB}" dt="2022-04-26T18:30:59.970" v="21"/>
        <pc:sldMkLst>
          <pc:docMk/>
          <pc:sldMk cId="3179272445" sldId="269"/>
        </pc:sldMkLst>
        <pc:spChg chg="mod">
          <ac:chgData name="Li, Xi" userId="17a0dd37-f6d1-4036-a70e-04052c25107b" providerId="ADAL" clId="{5B5128C9-A5A7-4847-97C5-166B377C5CCB}" dt="2022-04-26T18:30:49.774" v="18"/>
          <ac:spMkLst>
            <pc:docMk/>
            <pc:sldMk cId="3179272445" sldId="269"/>
            <ac:spMk id="8" creationId="{1A2EBB47-76BE-4BC1-843F-ADFE49573D21}"/>
          </ac:spMkLst>
        </pc:spChg>
        <pc:spChg chg="add mod">
          <ac:chgData name="Li, Xi" userId="17a0dd37-f6d1-4036-a70e-04052c25107b" providerId="ADAL" clId="{5B5128C9-A5A7-4847-97C5-166B377C5CCB}" dt="2022-04-26T18:30:59.970" v="21"/>
          <ac:spMkLst>
            <pc:docMk/>
            <pc:sldMk cId="3179272445" sldId="269"/>
            <ac:spMk id="10" creationId="{4BC1D177-01F9-4684-95A4-085B4B496FFC}"/>
          </ac:spMkLst>
        </pc:spChg>
        <pc:grpChg chg="del">
          <ac:chgData name="Li, Xi" userId="17a0dd37-f6d1-4036-a70e-04052c25107b" providerId="ADAL" clId="{5B5128C9-A5A7-4847-97C5-166B377C5CCB}" dt="2022-04-26T18:30:51.193" v="19" actId="478"/>
          <ac:grpSpMkLst>
            <pc:docMk/>
            <pc:sldMk cId="3179272445" sldId="269"/>
            <ac:grpSpMk id="3" creationId="{4CECA26E-F178-B0AE-6D35-2E19FFEABF2B}"/>
          </ac:grpSpMkLst>
        </pc:grpChg>
        <pc:picChg chg="add mod">
          <ac:chgData name="Li, Xi" userId="17a0dd37-f6d1-4036-a70e-04052c25107b" providerId="ADAL" clId="{5B5128C9-A5A7-4847-97C5-166B377C5CCB}" dt="2022-04-26T18:30:54.999" v="20"/>
          <ac:picMkLst>
            <pc:docMk/>
            <pc:sldMk cId="3179272445" sldId="269"/>
            <ac:picMk id="9" creationId="{A0352287-E38D-48FD-A539-C9A3B2636545}"/>
          </ac:picMkLst>
        </pc:picChg>
      </pc:sldChg>
      <pc:sldChg chg="addSp delSp modSp mod">
        <pc:chgData name="Li, Xi" userId="17a0dd37-f6d1-4036-a70e-04052c25107b" providerId="ADAL" clId="{5B5128C9-A5A7-4847-97C5-166B377C5CCB}" dt="2022-04-26T18:31:33.834" v="29"/>
        <pc:sldMkLst>
          <pc:docMk/>
          <pc:sldMk cId="3897207259" sldId="270"/>
        </pc:sldMkLst>
        <pc:spChg chg="mod">
          <ac:chgData name="Li, Xi" userId="17a0dd37-f6d1-4036-a70e-04052c25107b" providerId="ADAL" clId="{5B5128C9-A5A7-4847-97C5-166B377C5CCB}" dt="2022-04-26T18:31:09.739" v="22"/>
          <ac:spMkLst>
            <pc:docMk/>
            <pc:sldMk cId="3897207259" sldId="270"/>
            <ac:spMk id="9" creationId="{72A49BDE-5CEB-43F2-95CA-6B7AE39AE65B}"/>
          </ac:spMkLst>
        </pc:spChg>
        <pc:spChg chg="add mod">
          <ac:chgData name="Li, Xi" userId="17a0dd37-f6d1-4036-a70e-04052c25107b" providerId="ADAL" clId="{5B5128C9-A5A7-4847-97C5-166B377C5CCB}" dt="2022-04-26T18:31:33.834" v="29"/>
          <ac:spMkLst>
            <pc:docMk/>
            <pc:sldMk cId="3897207259" sldId="270"/>
            <ac:spMk id="13" creationId="{E833825E-7534-4012-88B7-FFDC0D4A87C0}"/>
          </ac:spMkLst>
        </pc:spChg>
        <pc:grpChg chg="del">
          <ac:chgData name="Li, Xi" userId="17a0dd37-f6d1-4036-a70e-04052c25107b" providerId="ADAL" clId="{5B5128C9-A5A7-4847-97C5-166B377C5CCB}" dt="2022-04-26T18:31:12.464" v="23" actId="478"/>
          <ac:grpSpMkLst>
            <pc:docMk/>
            <pc:sldMk cId="3897207259" sldId="270"/>
            <ac:grpSpMk id="3" creationId="{8758401E-0523-DE38-A1FD-7F861BCFBEA0}"/>
          </ac:grpSpMkLst>
        </pc:grpChg>
        <pc:picChg chg="add mod">
          <ac:chgData name="Li, Xi" userId="17a0dd37-f6d1-4036-a70e-04052c25107b" providerId="ADAL" clId="{5B5128C9-A5A7-4847-97C5-166B377C5CCB}" dt="2022-04-26T18:31:15.613" v="24"/>
          <ac:picMkLst>
            <pc:docMk/>
            <pc:sldMk cId="3897207259" sldId="270"/>
            <ac:picMk id="7" creationId="{2DA2D78B-3B44-4BAF-8075-148ED5626F85}"/>
          </ac:picMkLst>
        </pc:picChg>
        <pc:picChg chg="add del mod">
          <ac:chgData name="Li, Xi" userId="17a0dd37-f6d1-4036-a70e-04052c25107b" providerId="ADAL" clId="{5B5128C9-A5A7-4847-97C5-166B377C5CCB}" dt="2022-04-26T18:31:22.258" v="26"/>
          <ac:picMkLst>
            <pc:docMk/>
            <pc:sldMk cId="3897207259" sldId="270"/>
            <ac:picMk id="8" creationId="{212AF17C-6536-4304-BA93-2655305F7DEB}"/>
          </ac:picMkLst>
        </pc:picChg>
        <pc:picChg chg="add del mod">
          <ac:chgData name="Li, Xi" userId="17a0dd37-f6d1-4036-a70e-04052c25107b" providerId="ADAL" clId="{5B5128C9-A5A7-4847-97C5-166B377C5CCB}" dt="2022-04-26T18:31:27.140" v="28" actId="478"/>
          <ac:picMkLst>
            <pc:docMk/>
            <pc:sldMk cId="3897207259" sldId="270"/>
            <ac:picMk id="11" creationId="{B1C8E6B5-843A-4140-BC16-F4FEAC6CB657}"/>
          </ac:picMkLst>
        </pc:picChg>
      </pc:sldChg>
      <pc:sldChg chg="modSp mod">
        <pc:chgData name="Li, Xi" userId="17a0dd37-f6d1-4036-a70e-04052c25107b" providerId="ADAL" clId="{5B5128C9-A5A7-4847-97C5-166B377C5CCB}" dt="2022-04-26T18:32:11.179" v="32"/>
        <pc:sldMkLst>
          <pc:docMk/>
          <pc:sldMk cId="3644654238" sldId="271"/>
        </pc:sldMkLst>
        <pc:spChg chg="mod">
          <ac:chgData name="Li, Xi" userId="17a0dd37-f6d1-4036-a70e-04052c25107b" providerId="ADAL" clId="{5B5128C9-A5A7-4847-97C5-166B377C5CCB}" dt="2022-04-26T18:32:11.179" v="32"/>
          <ac:spMkLst>
            <pc:docMk/>
            <pc:sldMk cId="3644654238" sldId="271"/>
            <ac:spMk id="3" creationId="{1B953B5C-115E-48F7-A809-85BA715378EB}"/>
          </ac:spMkLst>
        </pc:spChg>
      </pc:sldChg>
      <pc:sldChg chg="modSp mod">
        <pc:chgData name="Li, Xi" userId="17a0dd37-f6d1-4036-a70e-04052c25107b" providerId="ADAL" clId="{5B5128C9-A5A7-4847-97C5-166B377C5CCB}" dt="2022-04-26T18:29:12.979" v="7"/>
        <pc:sldMkLst>
          <pc:docMk/>
          <pc:sldMk cId="3225977871" sldId="274"/>
        </pc:sldMkLst>
        <pc:spChg chg="mod">
          <ac:chgData name="Li, Xi" userId="17a0dd37-f6d1-4036-a70e-04052c25107b" providerId="ADAL" clId="{5B5128C9-A5A7-4847-97C5-166B377C5CCB}" dt="2022-04-26T18:29:12.979" v="7"/>
          <ac:spMkLst>
            <pc:docMk/>
            <pc:sldMk cId="3225977871" sldId="274"/>
            <ac:spMk id="3" creationId="{38430E91-EBBC-43D0-A2B8-165DA9D7D955}"/>
          </ac:spMkLst>
        </pc:spChg>
      </pc:sldChg>
      <pc:sldChg chg="modSp mod">
        <pc:chgData name="Li, Xi" userId="17a0dd37-f6d1-4036-a70e-04052c25107b" providerId="ADAL" clId="{5B5128C9-A5A7-4847-97C5-166B377C5CCB}" dt="2022-04-26T18:29:42.945" v="9"/>
        <pc:sldMkLst>
          <pc:docMk/>
          <pc:sldMk cId="1422642429" sldId="275"/>
        </pc:sldMkLst>
        <pc:spChg chg="mod">
          <ac:chgData name="Li, Xi" userId="17a0dd37-f6d1-4036-a70e-04052c25107b" providerId="ADAL" clId="{5B5128C9-A5A7-4847-97C5-166B377C5CCB}" dt="2022-04-26T18:29:42.945" v="9"/>
          <ac:spMkLst>
            <pc:docMk/>
            <pc:sldMk cId="1422642429" sldId="275"/>
            <ac:spMk id="3" creationId="{7B1B3AC7-E996-4157-8376-E5F18215DB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6A06D-8ABB-43D5-A390-181947DD4F4D}"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EE885-8E9C-4ED9-B418-87712F0FF524}" type="slidenum">
              <a:rPr lang="en-US" smtClean="0"/>
              <a:t>‹#›</a:t>
            </a:fld>
            <a:endParaRPr lang="en-US"/>
          </a:p>
        </p:txBody>
      </p:sp>
    </p:spTree>
    <p:extLst>
      <p:ext uri="{BB962C8B-B14F-4D97-AF65-F5344CB8AC3E}">
        <p14:creationId xmlns:p14="http://schemas.microsoft.com/office/powerpoint/2010/main" val="31121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poisoning</a:t>
            </a:r>
          </a:p>
        </p:txBody>
      </p:sp>
      <p:sp>
        <p:nvSpPr>
          <p:cNvPr id="4" name="Slide Number Placeholder 3"/>
          <p:cNvSpPr>
            <a:spLocks noGrp="1"/>
          </p:cNvSpPr>
          <p:nvPr>
            <p:ph type="sldNum" sz="quarter" idx="5"/>
          </p:nvPr>
        </p:nvSpPr>
        <p:spPr/>
        <p:txBody>
          <a:bodyPr/>
          <a:lstStyle/>
          <a:p>
            <a:fld id="{C524E37B-CFC3-4BF0-8F68-BE5C39ABFCE9}" type="slidenum">
              <a:rPr lang="en-US" smtClean="0"/>
              <a:t>2</a:t>
            </a:fld>
            <a:endParaRPr lang="en-US"/>
          </a:p>
        </p:txBody>
      </p:sp>
    </p:spTree>
    <p:extLst>
      <p:ext uri="{BB962C8B-B14F-4D97-AF65-F5344CB8AC3E}">
        <p14:creationId xmlns:p14="http://schemas.microsoft.com/office/powerpoint/2010/main" val="707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MNIST, F-MNIST, </a:t>
            </a:r>
            <a:r>
              <a:rPr lang="en-US" dirty="0" err="1"/>
              <a:t>PubFig</a:t>
            </a:r>
            <a:endParaRPr lang="en-US" dirty="0"/>
          </a:p>
        </p:txBody>
      </p:sp>
      <p:sp>
        <p:nvSpPr>
          <p:cNvPr id="4" name="Slide Number Placeholder 3"/>
          <p:cNvSpPr>
            <a:spLocks noGrp="1"/>
          </p:cNvSpPr>
          <p:nvPr>
            <p:ph type="sldNum" sz="quarter" idx="5"/>
          </p:nvPr>
        </p:nvSpPr>
        <p:spPr/>
        <p:txBody>
          <a:bodyPr/>
          <a:lstStyle/>
          <a:p>
            <a:fld id="{C524E37B-CFC3-4BF0-8F68-BE5C39ABFCE9}" type="slidenum">
              <a:rPr lang="en-US" smtClean="0"/>
              <a:t>16</a:t>
            </a:fld>
            <a:endParaRPr lang="en-US"/>
          </a:p>
        </p:txBody>
      </p:sp>
    </p:spTree>
    <p:extLst>
      <p:ext uri="{BB962C8B-B14F-4D97-AF65-F5344CB8AC3E}">
        <p14:creationId xmlns:p14="http://schemas.microsoft.com/office/powerpoint/2010/main" val="411784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our defender achieves similarly good performance on these datasets</a:t>
            </a:r>
            <a:br>
              <a:rPr lang="en-US" dirty="0"/>
            </a:br>
            <a:r>
              <a:rPr lang="en-US" b="0" i="0" dirty="0">
                <a:effectLst/>
                <a:latin typeface="Arial" panose="020B0604020202020204" pitchFamily="34" charset="0"/>
              </a:rPr>
              <a:t>as for the CIFAR-10 dataset.</a:t>
            </a:r>
            <a:endParaRPr lang="en-US" dirty="0"/>
          </a:p>
        </p:txBody>
      </p:sp>
      <p:sp>
        <p:nvSpPr>
          <p:cNvPr id="4" name="Slide Number Placeholder 3"/>
          <p:cNvSpPr>
            <a:spLocks noGrp="1"/>
          </p:cNvSpPr>
          <p:nvPr>
            <p:ph type="sldNum" sz="quarter" idx="5"/>
          </p:nvPr>
        </p:nvSpPr>
        <p:spPr/>
        <p:txBody>
          <a:bodyPr/>
          <a:lstStyle/>
          <a:p>
            <a:fld id="{C524E37B-CFC3-4BF0-8F68-BE5C39ABFCE9}" type="slidenum">
              <a:rPr lang="en-US" smtClean="0"/>
              <a:t>17</a:t>
            </a:fld>
            <a:endParaRPr lang="en-US"/>
          </a:p>
        </p:txBody>
      </p:sp>
    </p:spTree>
    <p:extLst>
      <p:ext uri="{BB962C8B-B14F-4D97-AF65-F5344CB8AC3E}">
        <p14:creationId xmlns:p14="http://schemas.microsoft.com/office/powerpoint/2010/main" val="45865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4E37B-CFC3-4BF0-8F68-BE5C39ABFCE9}" type="slidenum">
              <a:rPr lang="en-US" smtClean="0"/>
              <a:t>18</a:t>
            </a:fld>
            <a:endParaRPr lang="en-US"/>
          </a:p>
        </p:txBody>
      </p:sp>
    </p:spTree>
    <p:extLst>
      <p:ext uri="{BB962C8B-B14F-4D97-AF65-F5344CB8AC3E}">
        <p14:creationId xmlns:p14="http://schemas.microsoft.com/office/powerpoint/2010/main" val="281199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4E37B-CFC3-4BF0-8F68-BE5C39ABFCE9}" type="slidenum">
              <a:rPr lang="en-US" smtClean="0"/>
              <a:t>3</a:t>
            </a:fld>
            <a:endParaRPr lang="en-US"/>
          </a:p>
        </p:txBody>
      </p:sp>
    </p:spTree>
    <p:extLst>
      <p:ext uri="{BB962C8B-B14F-4D97-AF65-F5344CB8AC3E}">
        <p14:creationId xmlns:p14="http://schemas.microsoft.com/office/powerpoint/2010/main" val="176213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define the threat model of backdoor attack and defense</a:t>
            </a:r>
          </a:p>
        </p:txBody>
      </p:sp>
      <p:sp>
        <p:nvSpPr>
          <p:cNvPr id="4" name="Slide Number Placeholder 3"/>
          <p:cNvSpPr>
            <a:spLocks noGrp="1"/>
          </p:cNvSpPr>
          <p:nvPr>
            <p:ph type="sldNum" sz="quarter" idx="5"/>
          </p:nvPr>
        </p:nvSpPr>
        <p:spPr/>
        <p:txBody>
          <a:bodyPr/>
          <a:lstStyle/>
          <a:p>
            <a:fld id="{C524E37B-CFC3-4BF0-8F68-BE5C39ABFCE9}" type="slidenum">
              <a:rPr lang="en-US" smtClean="0"/>
              <a:t>5</a:t>
            </a:fld>
            <a:endParaRPr lang="en-US"/>
          </a:p>
        </p:txBody>
      </p:sp>
    </p:spTree>
    <p:extLst>
      <p:ext uri="{BB962C8B-B14F-4D97-AF65-F5344CB8AC3E}">
        <p14:creationId xmlns:p14="http://schemas.microsoft.com/office/powerpoint/2010/main" val="300803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threat model, All supervised detections, needs properly chosen detection threshold. </a:t>
            </a:r>
          </a:p>
        </p:txBody>
      </p:sp>
      <p:sp>
        <p:nvSpPr>
          <p:cNvPr id="4" name="Slide Number Placeholder 3"/>
          <p:cNvSpPr>
            <a:spLocks noGrp="1"/>
          </p:cNvSpPr>
          <p:nvPr>
            <p:ph type="sldNum" sz="quarter" idx="5"/>
          </p:nvPr>
        </p:nvSpPr>
        <p:spPr/>
        <p:txBody>
          <a:bodyPr/>
          <a:lstStyle/>
          <a:p>
            <a:fld id="{C524E37B-CFC3-4BF0-8F68-BE5C39ABFCE9}" type="slidenum">
              <a:rPr lang="en-US" smtClean="0"/>
              <a:t>6</a:t>
            </a:fld>
            <a:endParaRPr lang="en-US"/>
          </a:p>
        </p:txBody>
      </p:sp>
    </p:spTree>
    <p:extLst>
      <p:ext uri="{BB962C8B-B14F-4D97-AF65-F5344CB8AC3E}">
        <p14:creationId xmlns:p14="http://schemas.microsoft.com/office/powerpoint/2010/main" val="62500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pattern is unreliable in images space</a:t>
            </a:r>
          </a:p>
        </p:txBody>
      </p:sp>
      <p:sp>
        <p:nvSpPr>
          <p:cNvPr id="4" name="Slide Number Placeholder 3"/>
          <p:cNvSpPr>
            <a:spLocks noGrp="1"/>
          </p:cNvSpPr>
          <p:nvPr>
            <p:ph type="sldNum" sz="quarter" idx="5"/>
          </p:nvPr>
        </p:nvSpPr>
        <p:spPr/>
        <p:txBody>
          <a:bodyPr/>
          <a:lstStyle/>
          <a:p>
            <a:fld id="{C524E37B-CFC3-4BF0-8F68-BE5C39ABFCE9}" type="slidenum">
              <a:rPr lang="en-US" smtClean="0"/>
              <a:t>7</a:t>
            </a:fld>
            <a:endParaRPr lang="en-US"/>
          </a:p>
        </p:txBody>
      </p:sp>
    </p:spTree>
    <p:extLst>
      <p:ext uri="{BB962C8B-B14F-4D97-AF65-F5344CB8AC3E}">
        <p14:creationId xmlns:p14="http://schemas.microsoft.com/office/powerpoint/2010/main" val="394875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Backdoor attack is targeted attack</a:t>
            </a:r>
          </a:p>
        </p:txBody>
      </p:sp>
      <p:sp>
        <p:nvSpPr>
          <p:cNvPr id="4" name="Slide Number Placeholder 3"/>
          <p:cNvSpPr>
            <a:spLocks noGrp="1"/>
          </p:cNvSpPr>
          <p:nvPr>
            <p:ph type="sldNum" sz="quarter" idx="5"/>
          </p:nvPr>
        </p:nvSpPr>
        <p:spPr/>
        <p:txBody>
          <a:bodyPr/>
          <a:lstStyle/>
          <a:p>
            <a:fld id="{C524E37B-CFC3-4BF0-8F68-BE5C39ABFCE9}" type="slidenum">
              <a:rPr lang="en-US" smtClean="0"/>
              <a:t>11</a:t>
            </a:fld>
            <a:endParaRPr lang="en-US"/>
          </a:p>
        </p:txBody>
      </p:sp>
    </p:spTree>
    <p:extLst>
      <p:ext uri="{BB962C8B-B14F-4D97-AF65-F5344CB8AC3E}">
        <p14:creationId xmlns:p14="http://schemas.microsoft.com/office/powerpoint/2010/main" val="39753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Backdoor pattern, attack settings</a:t>
            </a:r>
          </a:p>
          <a:p>
            <a:r>
              <a:rPr lang="en-US" dirty="0"/>
              <a:t>2 test sets, one is clean , the other contains backdoor trigger</a:t>
            </a:r>
          </a:p>
        </p:txBody>
      </p:sp>
      <p:sp>
        <p:nvSpPr>
          <p:cNvPr id="4" name="Slide Number Placeholder 3"/>
          <p:cNvSpPr>
            <a:spLocks noGrp="1"/>
          </p:cNvSpPr>
          <p:nvPr>
            <p:ph type="sldNum" sz="quarter" idx="5"/>
          </p:nvPr>
        </p:nvSpPr>
        <p:spPr/>
        <p:txBody>
          <a:bodyPr/>
          <a:lstStyle/>
          <a:p>
            <a:fld id="{C524E37B-CFC3-4BF0-8F68-BE5C39ABFCE9}" type="slidenum">
              <a:rPr lang="en-US" smtClean="0"/>
              <a:t>12</a:t>
            </a:fld>
            <a:endParaRPr lang="en-US"/>
          </a:p>
        </p:txBody>
      </p:sp>
    </p:spTree>
    <p:extLst>
      <p:ext uri="{BB962C8B-B14F-4D97-AF65-F5344CB8AC3E}">
        <p14:creationId xmlns:p14="http://schemas.microsoft.com/office/powerpoint/2010/main" val="419671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CIFAR10</a:t>
            </a:r>
          </a:p>
        </p:txBody>
      </p:sp>
      <p:sp>
        <p:nvSpPr>
          <p:cNvPr id="4" name="Slide Number Placeholder 3"/>
          <p:cNvSpPr>
            <a:spLocks noGrp="1"/>
          </p:cNvSpPr>
          <p:nvPr>
            <p:ph type="sldNum" sz="quarter" idx="5"/>
          </p:nvPr>
        </p:nvSpPr>
        <p:spPr/>
        <p:txBody>
          <a:bodyPr/>
          <a:lstStyle/>
          <a:p>
            <a:fld id="{C524E37B-CFC3-4BF0-8F68-BE5C39ABFCE9}" type="slidenum">
              <a:rPr lang="en-US" smtClean="0"/>
              <a:t>14</a:t>
            </a:fld>
            <a:endParaRPr lang="en-US"/>
          </a:p>
        </p:txBody>
      </p:sp>
    </p:spTree>
    <p:extLst>
      <p:ext uri="{BB962C8B-B14F-4D97-AF65-F5344CB8AC3E}">
        <p14:creationId xmlns:p14="http://schemas.microsoft.com/office/powerpoint/2010/main" val="21888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supervised detection that need properly chosen hyper-parameters, like a detection threshold</a:t>
            </a:r>
          </a:p>
        </p:txBody>
      </p:sp>
      <p:sp>
        <p:nvSpPr>
          <p:cNvPr id="4" name="Slide Number Placeholder 3"/>
          <p:cNvSpPr>
            <a:spLocks noGrp="1"/>
          </p:cNvSpPr>
          <p:nvPr>
            <p:ph type="sldNum" sz="quarter" idx="5"/>
          </p:nvPr>
        </p:nvSpPr>
        <p:spPr/>
        <p:txBody>
          <a:bodyPr/>
          <a:lstStyle/>
          <a:p>
            <a:fld id="{C524E37B-CFC3-4BF0-8F68-BE5C39ABFCE9}" type="slidenum">
              <a:rPr lang="en-US" smtClean="0"/>
              <a:t>15</a:t>
            </a:fld>
            <a:endParaRPr lang="en-US"/>
          </a:p>
        </p:txBody>
      </p:sp>
    </p:spTree>
    <p:extLst>
      <p:ext uri="{BB962C8B-B14F-4D97-AF65-F5344CB8AC3E}">
        <p14:creationId xmlns:p14="http://schemas.microsoft.com/office/powerpoint/2010/main" val="261859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9A9C6-B8E3-2A41-AF1C-B44611D7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ABE2BC4-9C8D-384B-8201-214796D373D6}"/>
              </a:ext>
            </a:extLst>
          </p:cNvPr>
          <p:cNvPicPr>
            <a:picLocks noChangeAspect="1"/>
          </p:cNvPicPr>
          <p:nvPr userDrawn="1"/>
        </p:nvPicPr>
        <p:blipFill rotWithShape="1">
          <a:blip r:embed="rId3"/>
          <a:srcRect l="5272" t="13428" r="5705" b="18819"/>
          <a:stretch/>
        </p:blipFill>
        <p:spPr>
          <a:xfrm>
            <a:off x="1440872" y="5378335"/>
            <a:ext cx="2872549" cy="1000535"/>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4FCAC-D9D3-9E4F-B7F2-077EAFFC4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659CE-AB87-2E42-9B51-E4338EB77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dirty="0"/>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3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67548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800199"/>
            <a:ext cx="7928237" cy="1353512"/>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173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A049B-E848-0344-AD81-982DC96C7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pic>
        <p:nvPicPr>
          <p:cNvPr id="7" name="Picture 6">
            <a:extLst>
              <a:ext uri="{FF2B5EF4-FFF2-40B4-BE49-F238E27FC236}">
                <a16:creationId xmlns:a16="http://schemas.microsoft.com/office/drawing/2014/main" id="{BABE2BC4-9C8D-384B-8201-214796D373D6}"/>
              </a:ext>
            </a:extLst>
          </p:cNvPr>
          <p:cNvPicPr>
            <a:picLocks noChangeAspect="1"/>
          </p:cNvPicPr>
          <p:nvPr userDrawn="1"/>
        </p:nvPicPr>
        <p:blipFill rotWithShape="1">
          <a:blip r:embed="rId3"/>
          <a:srcRect l="5272" t="13428" r="5705" b="18819"/>
          <a:stretch/>
        </p:blipFill>
        <p:spPr>
          <a:xfrm>
            <a:off x="1440872" y="5378335"/>
            <a:ext cx="2872549" cy="1000535"/>
          </a:xfrm>
          <a:prstGeom prst="rect">
            <a:avLst/>
          </a:prstGeom>
        </p:spPr>
      </p:pic>
    </p:spTree>
    <p:extLst>
      <p:ext uri="{BB962C8B-B14F-4D97-AF65-F5344CB8AC3E}">
        <p14:creationId xmlns:p14="http://schemas.microsoft.com/office/powerpoint/2010/main" val="3870662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4/26/2022</a:t>
            </a:fld>
            <a:endParaRPr lang="en-US"/>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603-B4B7-4D7B-826D-144CF988287F}"/>
              </a:ext>
            </a:extLst>
          </p:cNvPr>
          <p:cNvSpPr>
            <a:spLocks noGrp="1"/>
          </p:cNvSpPr>
          <p:nvPr>
            <p:ph type="ctrTitle"/>
          </p:nvPr>
        </p:nvSpPr>
        <p:spPr/>
        <p:txBody>
          <a:bodyPr>
            <a:normAutofit fontScale="90000"/>
          </a:bodyPr>
          <a:lstStyle/>
          <a:p>
            <a:r>
              <a:rPr lang="en-US" dirty="0"/>
              <a:t>Test-Time Detection of Backdoor Triggers for Poisoned Deep Neural Networks</a:t>
            </a:r>
          </a:p>
        </p:txBody>
      </p:sp>
      <p:sp>
        <p:nvSpPr>
          <p:cNvPr id="3" name="Subtitle 2">
            <a:extLst>
              <a:ext uri="{FF2B5EF4-FFF2-40B4-BE49-F238E27FC236}">
                <a16:creationId xmlns:a16="http://schemas.microsoft.com/office/drawing/2014/main" id="{BAF1565F-5990-4B45-A875-C57966D53B3F}"/>
              </a:ext>
            </a:extLst>
          </p:cNvPr>
          <p:cNvSpPr>
            <a:spLocks noGrp="1"/>
          </p:cNvSpPr>
          <p:nvPr>
            <p:ph type="subTitle" idx="1"/>
          </p:nvPr>
        </p:nvSpPr>
        <p:spPr>
          <a:xfrm>
            <a:off x="1524000" y="3017520"/>
            <a:ext cx="9144000" cy="648392"/>
          </a:xfrm>
        </p:spPr>
        <p:txBody>
          <a:bodyPr>
            <a:normAutofit fontScale="85000" lnSpcReduction="20000"/>
          </a:bodyPr>
          <a:lstStyle/>
          <a:p>
            <a:r>
              <a:rPr lang="en-US" dirty="0"/>
              <a:t>Xi Li, Zhen Xiang, David J. Miller, George </a:t>
            </a:r>
            <a:r>
              <a:rPr lang="en-US" dirty="0" err="1"/>
              <a:t>Kesidis</a:t>
            </a:r>
            <a:endParaRPr lang="en-US" dirty="0"/>
          </a:p>
          <a:p>
            <a:r>
              <a:rPr lang="en-US" dirty="0"/>
              <a:t>School of EECS, Pennsylvania State University</a:t>
            </a:r>
          </a:p>
          <a:p>
            <a:endParaRPr lang="en-US" dirty="0"/>
          </a:p>
        </p:txBody>
      </p:sp>
    </p:spTree>
    <p:extLst>
      <p:ext uri="{BB962C8B-B14F-4D97-AF65-F5344CB8AC3E}">
        <p14:creationId xmlns:p14="http://schemas.microsoft.com/office/powerpoint/2010/main" val="289647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3C85-D4AF-40BB-A8B4-DF6657878E64}"/>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Method – Step 3</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A2EBB47-76BE-4BC1-843F-ADFE49573D21}"/>
                  </a:ext>
                </a:extLst>
              </p:cNvPr>
              <p:cNvSpPr txBox="1"/>
              <p:nvPr/>
            </p:nvSpPr>
            <p:spPr>
              <a:xfrm>
                <a:off x="525676" y="1240166"/>
                <a:ext cx="10904323" cy="80567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Step 3</a:t>
                </a:r>
                <a:r>
                  <a:rPr lang="en-US" altLang="zh-CN" sz="2200" dirty="0">
                    <a:latin typeface="times new roman" panose="02020603050405020304" pitchFamily="18" charset="0"/>
                    <a:cs typeface="times new roman" panose="02020603050405020304" pitchFamily="18" charset="0"/>
                  </a:rPr>
                  <a:t>. Learn</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 density</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model</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for each class c on</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its normalized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internal layer features:</a:t>
                </a:r>
              </a:p>
              <a:p>
                <a:r>
                  <a:rPr lang="en-US" altLang="zh-CN"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𝜃</m:t>
                        </m:r>
                      </m:e>
                      <m:sub>
                        <m:r>
                          <a:rPr lang="en-US" altLang="zh-CN" sz="2200" i="1">
                            <a:latin typeface="Cambria Math" panose="02040503050406030204" pitchFamily="18" charset="0"/>
                          </a:rPr>
                          <m:t>𝑐</m:t>
                        </m:r>
                      </m:sub>
                    </m:sSub>
                    <m:r>
                      <a:rPr lang="en-US" altLang="zh-CN" sz="2200" i="1">
                        <a:latin typeface="Cambria Math" panose="02040503050406030204" pitchFamily="18" charset="0"/>
                      </a:rPr>
                      <m:t>=</m:t>
                    </m:r>
                    <m:sSub>
                      <m:sSubPr>
                        <m:ctrlPr>
                          <a:rPr lang="en-US" altLang="zh-CN" sz="2200" i="1">
                            <a:latin typeface="Cambria Math" panose="02040503050406030204" pitchFamily="18" charset="0"/>
                          </a:rPr>
                        </m:ctrlPr>
                      </m:sSubPr>
                      <m:e>
                        <m:r>
                          <m:rPr>
                            <m:sty m:val="p"/>
                          </m:rPr>
                          <a:rPr lang="en-US" altLang="zh-CN" sz="2200">
                            <a:latin typeface="Cambria Math" panose="02040503050406030204" pitchFamily="18" charset="0"/>
                          </a:rPr>
                          <m:t>argmax</m:t>
                        </m:r>
                      </m:e>
                      <m:sub>
                        <m:r>
                          <a:rPr lang="zh-CN" altLang="en-US" sz="2200" i="1">
                            <a:latin typeface="Cambria Math" panose="02040503050406030204" pitchFamily="18" charset="0"/>
                          </a:rPr>
                          <m:t>𝜃</m:t>
                        </m:r>
                      </m:sub>
                    </m:sSub>
                    <m:nary>
                      <m:naryPr>
                        <m:chr m:val="∏"/>
                        <m:limLoc m:val="subSup"/>
                        <m:supHide m:val="on"/>
                        <m:ctrlPr>
                          <a:rPr lang="en-US" altLang="zh-CN" sz="2200" i="1">
                            <a:latin typeface="Cambria Math" panose="02040503050406030204" pitchFamily="18" charset="0"/>
                          </a:rPr>
                        </m:ctrlPr>
                      </m:naryPr>
                      <m:sub>
                        <m:r>
                          <m:rPr>
                            <m:brk m:alnAt="9"/>
                          </m:rPr>
                          <a:rPr lang="en-US" altLang="zh-CN" sz="2200" i="1">
                            <a:latin typeface="Cambria Math" panose="02040503050406030204" pitchFamily="18" charset="0"/>
                          </a:rPr>
                          <m:t>𝑧</m:t>
                        </m:r>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𝑍</m:t>
                            </m:r>
                          </m:e>
                          <m:sub>
                            <m:r>
                              <a:rPr lang="en-US" altLang="zh-CN" sz="2200" i="1">
                                <a:latin typeface="Cambria Math" panose="02040503050406030204" pitchFamily="18" charset="0"/>
                                <a:ea typeface="Cambria Math" panose="02040503050406030204" pitchFamily="18" charset="0"/>
                              </a:rPr>
                              <m:t>𝑐</m:t>
                            </m:r>
                          </m:sub>
                        </m:sSub>
                      </m:sub>
                      <m:sup/>
                      <m:e>
                        <m:r>
                          <a:rPr lang="en-US" altLang="zh-CN" sz="2200" i="1">
                            <a:latin typeface="Cambria Math" panose="02040503050406030204" pitchFamily="18" charset="0"/>
                          </a:rPr>
                          <m:t>𝑃</m:t>
                        </m:r>
                        <m:r>
                          <a:rPr lang="en-US" altLang="zh-CN" sz="2200" i="1">
                            <a:latin typeface="Cambria Math" panose="02040503050406030204" pitchFamily="18" charset="0"/>
                          </a:rPr>
                          <m:t>[</m:t>
                        </m:r>
                        <m:r>
                          <a:rPr lang="en-US" altLang="zh-CN" sz="2200" i="1">
                            <a:latin typeface="Cambria Math" panose="02040503050406030204" pitchFamily="18" charset="0"/>
                          </a:rPr>
                          <m:t>𝑧</m:t>
                        </m:r>
                        <m:r>
                          <a:rPr lang="en-US" altLang="zh-CN" sz="2200" i="1">
                            <a:latin typeface="Cambria Math" panose="02040503050406030204" pitchFamily="18" charset="0"/>
                          </a:rPr>
                          <m:t>|</m:t>
                        </m:r>
                        <m:r>
                          <a:rPr lang="zh-CN" altLang="en-US" sz="2200" i="1">
                            <a:latin typeface="Cambria Math" panose="02040503050406030204" pitchFamily="18" charset="0"/>
                          </a:rPr>
                          <m:t>𝜃</m:t>
                        </m:r>
                        <m:r>
                          <a:rPr lang="en-US" altLang="zh-CN" sz="2200" i="1">
                            <a:latin typeface="Cambria Math" panose="02040503050406030204" pitchFamily="18" charset="0"/>
                          </a:rPr>
                          <m:t>]</m:t>
                        </m:r>
                      </m:e>
                    </m:nary>
                  </m:oMath>
                </a14:m>
                <a:r>
                  <a:rPr lang="en-US" altLang="zh-C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1A2EBB47-76BE-4BC1-843F-ADFE49573D21}"/>
                  </a:ext>
                </a:extLst>
              </p:cNvPr>
              <p:cNvSpPr txBox="1">
                <a:spLocks noRot="1" noChangeAspect="1" noMove="1" noResize="1" noEditPoints="1" noAdjustHandles="1" noChangeArrowheads="1" noChangeShapeType="1" noTextEdit="1"/>
              </p:cNvSpPr>
              <p:nvPr/>
            </p:nvSpPr>
            <p:spPr>
              <a:xfrm>
                <a:off x="525676" y="1240166"/>
                <a:ext cx="10904323" cy="805670"/>
              </a:xfrm>
              <a:prstGeom prst="rect">
                <a:avLst/>
              </a:prstGeom>
              <a:blipFill>
                <a:blip r:embed="rId2"/>
                <a:stretch>
                  <a:fillRect l="-727" t="-25564" b="-96241"/>
                </a:stretch>
              </a:blipFill>
            </p:spPr>
            <p:txBody>
              <a:bodyPr/>
              <a:lstStyle/>
              <a:p>
                <a:r>
                  <a:rPr lang="en-US">
                    <a:noFill/>
                  </a:rPr>
                  <a:t> </a:t>
                </a:r>
              </a:p>
            </p:txBody>
          </p:sp>
        </mc:Fallback>
      </mc:AlternateContent>
      <p:pic>
        <p:nvPicPr>
          <p:cNvPr id="9" name="Picture 8" descr="Diagram&#10;&#10;Description automatically generated">
            <a:extLst>
              <a:ext uri="{FF2B5EF4-FFF2-40B4-BE49-F238E27FC236}">
                <a16:creationId xmlns:a16="http://schemas.microsoft.com/office/drawing/2014/main" id="{A0352287-E38D-48FD-A539-C9A3B2636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2627465"/>
            <a:ext cx="11023600" cy="3142622"/>
          </a:xfrm>
          <a:prstGeom prst="rect">
            <a:avLst/>
          </a:prstGeom>
        </p:spPr>
      </p:pic>
      <p:sp>
        <p:nvSpPr>
          <p:cNvPr id="10" name="Rectangle 9">
            <a:extLst>
              <a:ext uri="{FF2B5EF4-FFF2-40B4-BE49-F238E27FC236}">
                <a16:creationId xmlns:a16="http://schemas.microsoft.com/office/drawing/2014/main" id="{4BC1D177-01F9-4684-95A4-085B4B496FFC}"/>
              </a:ext>
            </a:extLst>
          </p:cNvPr>
          <p:cNvSpPr/>
          <p:nvPr/>
        </p:nvSpPr>
        <p:spPr>
          <a:xfrm>
            <a:off x="1452327" y="4100930"/>
            <a:ext cx="2585519" cy="12225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27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3C85-D4AF-40BB-A8B4-DF6657878E64}"/>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Method – Step 4</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2A49BDE-5CEB-43F2-95CA-6B7AE39AE65B}"/>
                  </a:ext>
                </a:extLst>
              </p:cNvPr>
              <p:cNvSpPr txBox="1"/>
              <p:nvPr/>
            </p:nvSpPr>
            <p:spPr>
              <a:xfrm>
                <a:off x="544010" y="1251284"/>
                <a:ext cx="11430000" cy="1107996"/>
              </a:xfrm>
              <a:prstGeom prst="rect">
                <a:avLst/>
              </a:prstGeom>
              <a:solidFill>
                <a:schemeClr val="bg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Step 4</a:t>
                </a:r>
                <a:r>
                  <a:rPr lang="en-US" altLang="zh-CN" sz="2200" dirty="0">
                    <a:latin typeface="times new roman" panose="02020603050405020304" pitchFamily="18" charset="0"/>
                    <a:cs typeface="times new roman" panose="02020603050405020304" pitchFamily="18" charset="0"/>
                  </a:rPr>
                  <a:t>. For a test image w with </a:t>
                </a:r>
                <a14:m>
                  <m:oMath xmlns:m="http://schemas.openxmlformats.org/officeDocument/2006/math">
                    <m:r>
                      <a:rPr lang="en-US" altLang="zh-CN" sz="2200" i="1">
                        <a:latin typeface="Cambria Math" panose="02040503050406030204" pitchFamily="18" charset="0"/>
                      </a:rPr>
                      <m:t>𝑓</m:t>
                    </m:r>
                    <m:d>
                      <m:dPr>
                        <m:ctrlPr>
                          <a:rPr lang="en-US" altLang="zh-CN" sz="2200" i="1">
                            <a:latin typeface="Cambria Math" panose="02040503050406030204" pitchFamily="18" charset="0"/>
                          </a:rPr>
                        </m:ctrlPr>
                      </m:dPr>
                      <m:e>
                        <m:r>
                          <a:rPr lang="en-US" altLang="zh-CN" sz="2200" i="1">
                            <a:latin typeface="Cambria Math" panose="02040503050406030204" pitchFamily="18" charset="0"/>
                          </a:rPr>
                          <m:t>𝑤</m:t>
                        </m:r>
                      </m:e>
                    </m:d>
                    <m:r>
                      <a:rPr lang="en-US" altLang="zh-CN" sz="2200" i="1">
                        <a:latin typeface="Cambria Math" panose="02040503050406030204" pitchFamily="18" charset="0"/>
                      </a:rPr>
                      <m:t>=</m:t>
                    </m:r>
                    <m:r>
                      <a:rPr lang="en-US" altLang="zh-CN" sz="2200" i="1">
                        <a:latin typeface="Cambria Math" panose="02040503050406030204" pitchFamily="18" charset="0"/>
                      </a:rPr>
                      <m:t>𝑡</m:t>
                    </m:r>
                  </m:oMath>
                </a14:m>
                <a:r>
                  <a:rPr lang="en-US" altLang="zh-CN" sz="2200" dirty="0">
                    <a:latin typeface="times new roman" panose="02020603050405020304" pitchFamily="18" charset="0"/>
                    <a:cs typeface="times new roman" panose="02020603050405020304" pitchFamily="18" charset="0"/>
                  </a:rPr>
                  <a:t>, we measure</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its likelihood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𝐿</m:t>
                        </m:r>
                      </m:e>
                      <m:sub>
                        <m:r>
                          <a:rPr lang="en-US" altLang="zh-CN" sz="2200" i="1">
                            <a:latin typeface="Cambria Math" panose="02040503050406030204" pitchFamily="18" charset="0"/>
                          </a:rPr>
                          <m:t>𝑐</m:t>
                        </m:r>
                      </m:sub>
                    </m:sSub>
                    <m:r>
                      <a:rPr lang="en-US" altLang="zh-CN" sz="2200" i="1">
                        <a:latin typeface="Cambria Math" panose="02040503050406030204" pitchFamily="18" charset="0"/>
                      </a:rPr>
                      <m:t>=</m:t>
                    </m:r>
                    <m:r>
                      <a:rPr lang="en-US" altLang="zh-CN" sz="2200" i="1">
                        <a:latin typeface="Cambria Math" panose="02040503050406030204" pitchFamily="18" charset="0"/>
                      </a:rPr>
                      <m:t>𝑃</m:t>
                    </m:r>
                    <m:d>
                      <m:dPr>
                        <m:begChr m:val="["/>
                        <m:endChr m:val="]"/>
                        <m:ctrlPr>
                          <a:rPr lang="en-US" altLang="zh-CN" sz="2200" i="1">
                            <a:latin typeface="Cambria Math" panose="02040503050406030204" pitchFamily="18" charset="0"/>
                          </a:rPr>
                        </m:ctrlPr>
                      </m:dP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𝑓</m:t>
                            </m:r>
                          </m:e>
                          <m:sub>
                            <m:r>
                              <a:rPr lang="en-US" altLang="zh-CN" sz="2200" i="1">
                                <a:latin typeface="Cambria Math" panose="02040503050406030204" pitchFamily="18" charset="0"/>
                              </a:rPr>
                              <m:t>𝐿</m:t>
                            </m:r>
                          </m:sub>
                        </m:sSub>
                        <m:d>
                          <m:dPr>
                            <m:ctrlPr>
                              <a:rPr lang="en-US" altLang="zh-CN" sz="2200" i="1">
                                <a:latin typeface="Cambria Math" panose="02040503050406030204" pitchFamily="18" charset="0"/>
                              </a:rPr>
                            </m:ctrlPr>
                          </m:dPr>
                          <m:e>
                            <m:r>
                              <a:rPr lang="en-US" altLang="zh-CN" sz="2200" i="1">
                                <a:latin typeface="Cambria Math" panose="02040503050406030204" pitchFamily="18" charset="0"/>
                              </a:rPr>
                              <m:t>𝑤</m:t>
                            </m:r>
                          </m:e>
                        </m:d>
                      </m:e>
                      <m:e>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𝜃</m:t>
                            </m:r>
                          </m:e>
                          <m:sub>
                            <m:r>
                              <a:rPr lang="en-US" altLang="zh-CN" sz="2200" i="1">
                                <a:latin typeface="Cambria Math" panose="02040503050406030204" pitchFamily="18" charset="0"/>
                              </a:rPr>
                              <m:t>𝑐</m:t>
                            </m:r>
                          </m:sub>
                        </m:sSub>
                      </m:e>
                    </m:d>
                    <m:r>
                      <a:rPr lang="en-US" altLang="zh-CN" sz="2200">
                        <a:latin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𝑐</m:t>
                    </m:r>
                  </m:oMath>
                </a14:m>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𝑠</m:t>
                        </m:r>
                        <m:r>
                          <a:rPr lang="en-US" sz="2200" i="1">
                            <a:latin typeface="Cambria Math" panose="02040503050406030204" pitchFamily="18" charset="0"/>
                          </a:rPr>
                          <m:t>=</m:t>
                        </m:r>
                        <m:r>
                          <m:rPr>
                            <m:sty m:val="p"/>
                          </m:rPr>
                          <a:rPr lang="en-US" sz="2200">
                            <a:latin typeface="Cambria Math" panose="02040503050406030204" pitchFamily="18" charset="0"/>
                          </a:rPr>
                          <m:t>argmax</m:t>
                        </m:r>
                      </m:e>
                      <m:sub>
                        <m:r>
                          <a:rPr lang="en-US" sz="2200" i="1">
                            <a:latin typeface="Cambria Math" panose="02040503050406030204" pitchFamily="18" charset="0"/>
                          </a:rPr>
                          <m:t>𝑐</m:t>
                        </m:r>
                      </m:sub>
                    </m:sSub>
                    <m:sSub>
                      <m:sSubPr>
                        <m:ctrlPr>
                          <a:rPr lang="en-US" sz="2200" i="1">
                            <a:latin typeface="Cambria Math" panose="02040503050406030204" pitchFamily="18" charset="0"/>
                          </a:rPr>
                        </m:ctrlPr>
                      </m:sSubPr>
                      <m:e>
                        <m:r>
                          <a:rPr lang="en-US" sz="2200" i="1">
                            <a:latin typeface="Cambria Math" panose="02040503050406030204" pitchFamily="18" charset="0"/>
                          </a:rPr>
                          <m:t>𝐿</m:t>
                        </m:r>
                      </m:e>
                      <m:sub>
                        <m:r>
                          <a:rPr lang="en-US" sz="2200" i="1">
                            <a:latin typeface="Cambria Math" panose="02040503050406030204" pitchFamily="18" charset="0"/>
                          </a:rPr>
                          <m:t>𝑐</m:t>
                        </m:r>
                      </m:sub>
                    </m:sSub>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oMath>
                </a14:m>
                <a:r>
                  <a:rPr lang="en-US" sz="2200" dirty="0">
                    <a:latin typeface="times new roman" panose="02020603050405020304" pitchFamily="18" charset="0"/>
                    <a:cs typeface="times new roman" panose="02020603050405020304" pitchFamily="18" charset="0"/>
                  </a:rPr>
                  <a:t>, w is deemed to contain the backdoor pattern, and we infer s is its source class; otherwise, w is deemed clean, and we accept the DNN’s class prediction.</a:t>
                </a:r>
              </a:p>
            </p:txBody>
          </p:sp>
        </mc:Choice>
        <mc:Fallback>
          <p:sp>
            <p:nvSpPr>
              <p:cNvPr id="9" name="TextBox 8">
                <a:extLst>
                  <a:ext uri="{FF2B5EF4-FFF2-40B4-BE49-F238E27FC236}">
                    <a16:creationId xmlns:a16="http://schemas.microsoft.com/office/drawing/2014/main" id="{72A49BDE-5CEB-43F2-95CA-6B7AE39AE65B}"/>
                  </a:ext>
                </a:extLst>
              </p:cNvPr>
              <p:cNvSpPr txBox="1">
                <a:spLocks noRot="1" noChangeAspect="1" noMove="1" noResize="1" noEditPoints="1" noAdjustHandles="1" noChangeArrowheads="1" noChangeShapeType="1" noTextEdit="1"/>
              </p:cNvSpPr>
              <p:nvPr/>
            </p:nvSpPr>
            <p:spPr>
              <a:xfrm>
                <a:off x="544010" y="1251284"/>
                <a:ext cx="11430000" cy="1107996"/>
              </a:xfrm>
              <a:prstGeom prst="rect">
                <a:avLst/>
              </a:prstGeom>
              <a:blipFill>
                <a:blip r:embed="rId3"/>
                <a:stretch>
                  <a:fillRect l="-693" t="-3297" b="-10440"/>
                </a:stretch>
              </a:blipFill>
            </p:spPr>
            <p:txBody>
              <a:bodyPr/>
              <a:lstStyle/>
              <a:p>
                <a:r>
                  <a:rPr 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2DA2D78B-3B44-4BAF-8075-148ED5626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2627465"/>
            <a:ext cx="11023600" cy="3142622"/>
          </a:xfrm>
          <a:prstGeom prst="rect">
            <a:avLst/>
          </a:prstGeom>
        </p:spPr>
      </p:pic>
      <p:sp>
        <p:nvSpPr>
          <p:cNvPr id="13" name="Rectangle 12">
            <a:extLst>
              <a:ext uri="{FF2B5EF4-FFF2-40B4-BE49-F238E27FC236}">
                <a16:creationId xmlns:a16="http://schemas.microsoft.com/office/drawing/2014/main" id="{E833825E-7534-4012-88B7-FFDC0D4A87C0}"/>
              </a:ext>
            </a:extLst>
          </p:cNvPr>
          <p:cNvSpPr/>
          <p:nvPr/>
        </p:nvSpPr>
        <p:spPr>
          <a:xfrm>
            <a:off x="5993394" y="2886074"/>
            <a:ext cx="5614405" cy="26003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720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501-1DA6-44D3-B6BE-771C16712B96}"/>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Set-Up on CIFAR-10</a:t>
            </a:r>
          </a:p>
        </p:txBody>
      </p:sp>
      <p:sp>
        <p:nvSpPr>
          <p:cNvPr id="3" name="Content Placeholder 2">
            <a:extLst>
              <a:ext uri="{FF2B5EF4-FFF2-40B4-BE49-F238E27FC236}">
                <a16:creationId xmlns:a16="http://schemas.microsoft.com/office/drawing/2014/main" id="{1B953B5C-115E-48F7-A809-85BA715378EB}"/>
              </a:ext>
            </a:extLst>
          </p:cNvPr>
          <p:cNvSpPr>
            <a:spLocks noGrp="1"/>
          </p:cNvSpPr>
          <p:nvPr>
            <p:ph idx="1"/>
          </p:nvPr>
        </p:nvSpPr>
        <p:spPr>
          <a:xfrm>
            <a:off x="838200" y="1436159"/>
            <a:ext cx="10515600" cy="4351338"/>
          </a:xfrm>
        </p:spPr>
        <p:txBody>
          <a:bodyPr>
            <a:normAutofit fontScale="85000" lnSpcReduction="20000"/>
          </a:bodyPr>
          <a:lstStyle/>
          <a:p>
            <a:pPr marL="0" indent="0">
              <a:lnSpc>
                <a:spcPct val="100000"/>
              </a:lnSpc>
              <a:buNone/>
            </a:pPr>
            <a:r>
              <a:rPr lang="en-US" sz="2400" b="1" dirty="0">
                <a:latin typeface="times new roman" panose="02020603050405020304" pitchFamily="18" charset="0"/>
                <a:cs typeface="times new roman" panose="02020603050405020304" pitchFamily="18" charset="0"/>
              </a:rPr>
              <a:t>Dataset</a:t>
            </a:r>
            <a:r>
              <a:rPr lang="en-US" sz="2400" dirty="0">
                <a:latin typeface="times new roman" panose="02020603050405020304" pitchFamily="18" charset="0"/>
                <a:cs typeface="times new roman" panose="02020603050405020304" pitchFamily="18" charset="0"/>
              </a:rPr>
              <a:t>: CIFAR-10, 10 classes, 5k training images per class, 1k test images per class </a:t>
            </a:r>
          </a:p>
          <a:p>
            <a:pPr marL="0" indent="0">
              <a:lnSpc>
                <a:spcPct val="100000"/>
              </a:lnSpc>
              <a:buNone/>
            </a:pPr>
            <a:r>
              <a:rPr lang="en-US" sz="2400" b="1" dirty="0">
                <a:latin typeface="times new roman" panose="02020603050405020304" pitchFamily="18" charset="0"/>
                <a:cs typeface="times new roman" panose="02020603050405020304" pitchFamily="18" charset="0"/>
              </a:rPr>
              <a:t>Target DNN</a:t>
            </a:r>
            <a:r>
              <a:rPr lang="en-US" sz="2400" dirty="0">
                <a:latin typeface="times new roman" panose="02020603050405020304" pitchFamily="18" charset="0"/>
                <a:cs typeface="times new roman" panose="02020603050405020304" pitchFamily="18" charset="0"/>
              </a:rPr>
              <a:t>: ResNet-18</a:t>
            </a:r>
          </a:p>
          <a:p>
            <a:pPr marL="0" indent="0">
              <a:lnSpc>
                <a:spcPct val="100000"/>
              </a:lnSpc>
              <a:buNone/>
            </a:pPr>
            <a:r>
              <a:rPr lang="en-US" sz="2400" b="1" dirty="0">
                <a:latin typeface="times new roman" panose="02020603050405020304" pitchFamily="18" charset="0"/>
                <a:cs typeface="times new roman" panose="02020603050405020304" pitchFamily="18" charset="0"/>
              </a:rPr>
              <a:t>Data allocation</a:t>
            </a:r>
            <a:r>
              <a:rPr lang="en-US" sz="2400" dirty="0">
                <a:latin typeface="times new roman" panose="02020603050405020304" pitchFamily="18" charset="0"/>
                <a:cs typeface="times new roman" panose="02020603050405020304" pitchFamily="18" charset="0"/>
              </a:rPr>
              <a:t>: split the test set – </a:t>
            </a:r>
            <a:r>
              <a:rPr lang="en-US" sz="2400" dirty="0">
                <a:solidFill>
                  <a:srgbClr val="0070C0"/>
                </a:solidFill>
                <a:latin typeface="times new roman" panose="02020603050405020304" pitchFamily="18" charset="0"/>
                <a:cs typeface="times new roman" panose="02020603050405020304" pitchFamily="18" charset="0"/>
              </a:rPr>
              <a:t>100 images per class </a:t>
            </a:r>
            <a:r>
              <a:rPr lang="en-US" sz="2400" dirty="0">
                <a:latin typeface="times new roman" panose="02020603050405020304" pitchFamily="18" charset="0"/>
                <a:cs typeface="times new roman" panose="02020603050405020304" pitchFamily="18" charset="0"/>
              </a:rPr>
              <a:t>are preserved for the defender, the remaining are used for testing.</a:t>
            </a:r>
          </a:p>
          <a:p>
            <a:pPr marL="0" indent="0">
              <a:lnSpc>
                <a:spcPct val="100000"/>
              </a:lnSpc>
              <a:buNone/>
            </a:pPr>
            <a:r>
              <a:rPr lang="en-US" sz="2400" b="1" dirty="0">
                <a:latin typeface="times new roman" panose="02020603050405020304" pitchFamily="18" charset="0"/>
                <a:cs typeface="times new roman" panose="02020603050405020304" pitchFamily="18" charset="0"/>
              </a:rPr>
              <a:t>Attack settings</a:t>
            </a:r>
            <a:r>
              <a:rPr lang="en-US" sz="2400" dirty="0">
                <a:latin typeface="times new roman" panose="02020603050405020304" pitchFamily="18" charset="0"/>
                <a:cs typeface="times new roman" panose="02020603050405020304" pitchFamily="18" charset="0"/>
              </a:rPr>
              <a:t>: We create the attacks following the threat model. </a:t>
            </a:r>
          </a:p>
          <a:p>
            <a:r>
              <a:rPr lang="en-US" sz="2200" dirty="0">
                <a:latin typeface="times new roman" panose="02020603050405020304" pitchFamily="18" charset="0"/>
                <a:cs typeface="times new roman" panose="02020603050405020304" pitchFamily="18" charset="0"/>
              </a:rPr>
              <a:t>Target class: </a:t>
            </a:r>
            <a:r>
              <a:rPr lang="en-US" sz="2200" dirty="0">
                <a:solidFill>
                  <a:srgbClr val="0070C0"/>
                </a:solidFill>
                <a:latin typeface="times new roman" panose="02020603050405020304" pitchFamily="18" charset="0"/>
                <a:cs typeface="times new roman" panose="02020603050405020304" pitchFamily="18" charset="0"/>
              </a:rPr>
              <a:t>class 9</a:t>
            </a:r>
          </a:p>
          <a:p>
            <a:r>
              <a:rPr lang="en-US" sz="2200" dirty="0">
                <a:latin typeface="times new roman" panose="02020603050405020304" pitchFamily="18" charset="0"/>
                <a:cs typeface="times new roman" panose="02020603050405020304" pitchFamily="18" charset="0"/>
              </a:rPr>
              <a:t>3 backdoor patterns: 1) an additive perturbation “chess board” (</a:t>
            </a:r>
            <a:r>
              <a:rPr lang="en-US" sz="2200" dirty="0">
                <a:solidFill>
                  <a:srgbClr val="0070C0"/>
                </a:solidFill>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 used in [5]; 2) a random single pixel set to 255 (</a:t>
            </a:r>
            <a:r>
              <a:rPr lang="en-US" sz="2200" dirty="0">
                <a:solidFill>
                  <a:srgbClr val="0070C0"/>
                </a:solidFill>
                <a:latin typeface="times new roman" panose="02020603050405020304" pitchFamily="18" charset="0"/>
                <a:cs typeface="times new roman" panose="02020603050405020304" pitchFamily="18" charset="0"/>
              </a:rPr>
              <a:t>SP</a:t>
            </a:r>
            <a:r>
              <a:rPr lang="en-US" sz="2200" dirty="0">
                <a:latin typeface="times new roman" panose="02020603050405020304" pitchFamily="18" charset="0"/>
                <a:cs typeface="times new roman" panose="02020603050405020304" pitchFamily="18" charset="0"/>
              </a:rPr>
              <a:t>) [6]; and 3) a 3X3 white box (</a:t>
            </a:r>
            <a:r>
              <a:rPr lang="en-US" sz="2200" dirty="0">
                <a:solidFill>
                  <a:srgbClr val="0070C0"/>
                </a:solidFill>
                <a:latin typeface="times new roman" panose="02020603050405020304" pitchFamily="18" charset="0"/>
                <a:cs typeface="times new roman" panose="02020603050405020304" pitchFamily="18" charset="0"/>
              </a:rPr>
              <a:t>WB</a:t>
            </a:r>
            <a:r>
              <a:rPr lang="en-US" sz="2200" dirty="0">
                <a:latin typeface="times new roman" panose="02020603050405020304" pitchFamily="18" charset="0"/>
                <a:cs typeface="times new roman" panose="02020603050405020304" pitchFamily="18" charset="0"/>
              </a:rPr>
              <a:t>) [1]. </a:t>
            </a:r>
          </a:p>
          <a:p>
            <a:r>
              <a:rPr lang="en-US" sz="2200" dirty="0">
                <a:latin typeface="times new roman" panose="02020603050405020304" pitchFamily="18" charset="0"/>
                <a:cs typeface="times new roman" panose="02020603050405020304" pitchFamily="18" charset="0"/>
              </a:rPr>
              <a:t>2 attacks for each pattern: 1) </a:t>
            </a:r>
            <a:r>
              <a:rPr lang="en-US" sz="2200" dirty="0">
                <a:solidFill>
                  <a:srgbClr val="0070C0"/>
                </a:solidFill>
                <a:latin typeface="times new roman" panose="02020603050405020304" pitchFamily="18" charset="0"/>
                <a:cs typeface="times new roman" panose="02020603050405020304" pitchFamily="18" charset="0"/>
              </a:rPr>
              <a:t>single class attack </a:t>
            </a:r>
            <a:r>
              <a:rPr lang="en-US" sz="2200" dirty="0">
                <a:latin typeface="times new roman" panose="02020603050405020304" pitchFamily="18" charset="0"/>
                <a:cs typeface="times new roman" panose="02020603050405020304" pitchFamily="18" charset="0"/>
              </a:rPr>
              <a:t>– embed the backdoor pattern in </a:t>
            </a:r>
            <a:r>
              <a:rPr lang="en-US" sz="2200" dirty="0">
                <a:solidFill>
                  <a:srgbClr val="0070C0"/>
                </a:solidFill>
                <a:latin typeface="times new roman" panose="02020603050405020304" pitchFamily="18" charset="0"/>
                <a:cs typeface="times new roman" panose="02020603050405020304" pitchFamily="18" charset="0"/>
              </a:rPr>
              <a:t>1000 training images of class 0</a:t>
            </a:r>
            <a:r>
              <a:rPr lang="en-US" sz="2200" dirty="0">
                <a:latin typeface="times new roman" panose="02020603050405020304" pitchFamily="18" charset="0"/>
                <a:cs typeface="times new roman" panose="02020603050405020304" pitchFamily="18" charset="0"/>
              </a:rPr>
              <a:t>; 2) </a:t>
            </a:r>
            <a:r>
              <a:rPr lang="en-US" sz="2200" dirty="0">
                <a:solidFill>
                  <a:srgbClr val="0070C0"/>
                </a:solidFill>
                <a:latin typeface="times new roman" panose="02020603050405020304" pitchFamily="18" charset="0"/>
                <a:cs typeface="times new roman" panose="02020603050405020304" pitchFamily="18" charset="0"/>
              </a:rPr>
              <a:t>multi-class attack </a:t>
            </a:r>
            <a:r>
              <a:rPr lang="en-US" sz="2200" dirty="0">
                <a:latin typeface="times new roman" panose="02020603050405020304" pitchFamily="18" charset="0"/>
                <a:cs typeface="times new roman" panose="02020603050405020304" pitchFamily="18" charset="0"/>
              </a:rPr>
              <a:t>– embed the backdoor pattern in </a:t>
            </a:r>
            <a:r>
              <a:rPr lang="en-US" sz="2200" dirty="0">
                <a:solidFill>
                  <a:srgbClr val="0070C0"/>
                </a:solidFill>
                <a:latin typeface="times new roman" panose="02020603050405020304" pitchFamily="18" charset="0"/>
                <a:cs typeface="times new roman" panose="02020603050405020304" pitchFamily="18" charset="0"/>
              </a:rPr>
              <a:t>100 training images of all non-target class</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Embed the backdoor pattern into copy of test images of the source class(es) for test-time attack.</a:t>
            </a:r>
          </a:p>
          <a:p>
            <a:pPr marL="0" indent="0">
              <a:buNone/>
            </a:pPr>
            <a:r>
              <a:rPr lang="en-US" sz="2400" b="1" dirty="0">
                <a:latin typeface="times new roman" panose="02020603050405020304" pitchFamily="18" charset="0"/>
                <a:cs typeface="times new roman" panose="02020603050405020304" pitchFamily="18" charset="0"/>
              </a:rPr>
              <a:t>Defense settings</a:t>
            </a:r>
            <a:r>
              <a:rPr lang="en-US" sz="2400" dirty="0">
                <a:latin typeface="times new roman" panose="02020603050405020304" pitchFamily="18" charset="0"/>
                <a:cs typeface="times new roman" panose="02020603050405020304" pitchFamily="18" charset="0"/>
              </a:rPr>
              <a:t>: Apply NC[2] and TNNLS’20[5] to infer the target class and estimate the backdoor pattern. Learn a Gaussian mixture model on the penultimate layer features for each class.</a:t>
            </a:r>
          </a:p>
        </p:txBody>
      </p:sp>
    </p:spTree>
    <p:extLst>
      <p:ext uri="{BB962C8B-B14F-4D97-AF65-F5344CB8AC3E}">
        <p14:creationId xmlns:p14="http://schemas.microsoft.com/office/powerpoint/2010/main" val="46986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80A3-4F48-4EF6-A5B7-C51F3B7CFFD9}"/>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Results on CIFAR-10 </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DFD9EA2E-2282-49BE-8AC0-1FA283BEA6B1}"/>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Illustration of training samples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embedded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with</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backdoor</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pattern</a:t>
            </a:r>
            <a:endParaRPr lang="en-US"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58700EC-50E3-D049-A01C-57C738E34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589" y="1976063"/>
            <a:ext cx="2905871" cy="2905871"/>
          </a:xfrm>
          <a:prstGeom prst="rect">
            <a:avLst/>
          </a:prstGeom>
        </p:spPr>
      </p:pic>
      <p:pic>
        <p:nvPicPr>
          <p:cNvPr id="8" name="Picture 7">
            <a:extLst>
              <a:ext uri="{FF2B5EF4-FFF2-40B4-BE49-F238E27FC236}">
                <a16:creationId xmlns:a16="http://schemas.microsoft.com/office/drawing/2014/main" id="{6F0C6EF5-49D5-B147-8A06-6F10F6BAB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844" y="1976064"/>
            <a:ext cx="2905871" cy="2905871"/>
          </a:xfrm>
          <a:prstGeom prst="rect">
            <a:avLst/>
          </a:prstGeom>
        </p:spPr>
      </p:pic>
      <p:pic>
        <p:nvPicPr>
          <p:cNvPr id="10" name="Picture 9">
            <a:extLst>
              <a:ext uri="{FF2B5EF4-FFF2-40B4-BE49-F238E27FC236}">
                <a16:creationId xmlns:a16="http://schemas.microsoft.com/office/drawing/2014/main" id="{35C26CD9-F0F2-1543-956F-30D66BCD4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591" y="1976064"/>
            <a:ext cx="2905871" cy="2905871"/>
          </a:xfrm>
          <a:prstGeom prst="rect">
            <a:avLst/>
          </a:prstGeom>
        </p:spPr>
      </p:pic>
      <p:sp>
        <p:nvSpPr>
          <p:cNvPr id="11" name="TextBox 10">
            <a:extLst>
              <a:ext uri="{FF2B5EF4-FFF2-40B4-BE49-F238E27FC236}">
                <a16:creationId xmlns:a16="http://schemas.microsoft.com/office/drawing/2014/main" id="{C2C5B9D8-ACB4-7D47-A05D-1E723D813519}"/>
              </a:ext>
            </a:extLst>
          </p:cNvPr>
          <p:cNvSpPr txBox="1"/>
          <p:nvPr/>
        </p:nvSpPr>
        <p:spPr>
          <a:xfrm>
            <a:off x="1231312" y="4979218"/>
            <a:ext cx="2785403"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“chess board” (CB)</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(enhanced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visualization)</a:t>
            </a:r>
            <a:endParaRPr lang="en-US" dirty="0"/>
          </a:p>
        </p:txBody>
      </p:sp>
      <p:sp>
        <p:nvSpPr>
          <p:cNvPr id="12" name="TextBox 11">
            <a:extLst>
              <a:ext uri="{FF2B5EF4-FFF2-40B4-BE49-F238E27FC236}">
                <a16:creationId xmlns:a16="http://schemas.microsoft.com/office/drawing/2014/main" id="{5DCE2A77-1F39-AA49-86A0-9EB8C824DFF1}"/>
              </a:ext>
            </a:extLst>
          </p:cNvPr>
          <p:cNvSpPr txBox="1"/>
          <p:nvPr/>
        </p:nvSpPr>
        <p:spPr>
          <a:xfrm>
            <a:off x="5174976" y="4960384"/>
            <a:ext cx="2109099"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 random single pixel set to 255 (SP)</a:t>
            </a:r>
            <a:endParaRPr lang="en-US" dirty="0"/>
          </a:p>
        </p:txBody>
      </p:sp>
      <p:sp>
        <p:nvSpPr>
          <p:cNvPr id="13" name="TextBox 12">
            <a:extLst>
              <a:ext uri="{FF2B5EF4-FFF2-40B4-BE49-F238E27FC236}">
                <a16:creationId xmlns:a16="http://schemas.microsoft.com/office/drawing/2014/main" id="{9554A73B-293B-0945-9D5A-F062EC29B474}"/>
              </a:ext>
            </a:extLst>
          </p:cNvPr>
          <p:cNvSpPr txBox="1"/>
          <p:nvPr/>
        </p:nvSpPr>
        <p:spPr>
          <a:xfrm>
            <a:off x="8830555" y="4979218"/>
            <a:ext cx="245290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 3X3 white box (WB)</a:t>
            </a:r>
            <a:endParaRPr lang="en-US" dirty="0"/>
          </a:p>
        </p:txBody>
      </p:sp>
    </p:spTree>
    <p:extLst>
      <p:ext uri="{BB962C8B-B14F-4D97-AF65-F5344CB8AC3E}">
        <p14:creationId xmlns:p14="http://schemas.microsoft.com/office/powerpoint/2010/main" val="43073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501-1DA6-44D3-B6BE-771C16712B96}"/>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Results on CIFAR-10 (cont.)</a:t>
            </a:r>
          </a:p>
        </p:txBody>
      </p:sp>
      <p:pic>
        <p:nvPicPr>
          <p:cNvPr id="7" name="Picture 6" descr="Table&#10;&#10;Description automatically generated">
            <a:extLst>
              <a:ext uri="{FF2B5EF4-FFF2-40B4-BE49-F238E27FC236}">
                <a16:creationId xmlns:a16="http://schemas.microsoft.com/office/drawing/2014/main" id="{219FFAEA-EB91-494C-BB60-1D97B0985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720" y="1251284"/>
            <a:ext cx="6297424" cy="4026772"/>
          </a:xfrm>
          <a:prstGeom prst="rect">
            <a:avLst/>
          </a:prstGeom>
        </p:spPr>
      </p:pic>
      <p:sp>
        <p:nvSpPr>
          <p:cNvPr id="3" name="Content Placeholder 2">
            <a:extLst>
              <a:ext uri="{FF2B5EF4-FFF2-40B4-BE49-F238E27FC236}">
                <a16:creationId xmlns:a16="http://schemas.microsoft.com/office/drawing/2014/main" id="{1B953B5C-115E-48F7-A809-85BA715378EB}"/>
              </a:ext>
            </a:extLst>
          </p:cNvPr>
          <p:cNvSpPr>
            <a:spLocks noGrp="1"/>
          </p:cNvSpPr>
          <p:nvPr>
            <p:ph idx="1"/>
          </p:nvPr>
        </p:nvSpPr>
        <p:spPr>
          <a:xfrm>
            <a:off x="838200" y="1402291"/>
            <a:ext cx="4290432" cy="4351338"/>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We measure the effectiveness of backdoor attacks using ground truth (GT) pattern and reverse-engineered (RE) pattern by</a:t>
            </a:r>
          </a:p>
          <a:p>
            <a:r>
              <a:rPr lang="en-US" sz="2200" dirty="0">
                <a:latin typeface="times new roman" panose="02020603050405020304" pitchFamily="18" charset="0"/>
                <a:cs typeface="times new roman" panose="02020603050405020304" pitchFamily="18" charset="0"/>
              </a:rPr>
              <a:t>attack success rate (</a:t>
            </a:r>
            <a:r>
              <a:rPr lang="en-US" sz="2200" dirty="0">
                <a:solidFill>
                  <a:srgbClr val="0070C0"/>
                </a:solidFill>
                <a:latin typeface="times new roman" panose="02020603050405020304" pitchFamily="18" charset="0"/>
                <a:cs typeface="times new roman" panose="02020603050405020304" pitchFamily="18" charset="0"/>
              </a:rPr>
              <a:t>ASR</a:t>
            </a:r>
            <a:r>
              <a:rPr lang="en-US" sz="2200" dirty="0">
                <a:latin typeface="times new roman" panose="02020603050405020304" pitchFamily="18" charset="0"/>
                <a:cs typeface="times new roman" panose="02020603050405020304" pitchFamily="18" charset="0"/>
              </a:rPr>
              <a:t>): the fraction of test images embedded with backdoor pattern that are misclassified to the target class.</a:t>
            </a:r>
          </a:p>
          <a:p>
            <a:r>
              <a:rPr lang="en-US" sz="2200" dirty="0">
                <a:latin typeface="times new roman" panose="02020603050405020304" pitchFamily="18" charset="0"/>
                <a:cs typeface="times new roman" panose="02020603050405020304" pitchFamily="18" charset="0"/>
              </a:rPr>
              <a:t>clean test accuracy (</a:t>
            </a:r>
            <a:r>
              <a:rPr lang="en-US" sz="2200" dirty="0">
                <a:solidFill>
                  <a:srgbClr val="0070C0"/>
                </a:solidFill>
                <a:latin typeface="times new roman" panose="02020603050405020304" pitchFamily="18" charset="0"/>
                <a:cs typeface="times new roman" panose="02020603050405020304" pitchFamily="18" charset="0"/>
              </a:rPr>
              <a:t>ACC</a:t>
            </a:r>
            <a:r>
              <a:rPr lang="en-US" sz="2200" dirty="0">
                <a:latin typeface="times new roman" panose="02020603050405020304" pitchFamily="18" charset="0"/>
                <a:cs typeface="times new roman" panose="02020603050405020304" pitchFamily="18" charset="0"/>
              </a:rPr>
              <a:t>):  (poisoned) DNN’s accuracy on clean test samples</a:t>
            </a:r>
          </a:p>
        </p:txBody>
      </p:sp>
    </p:spTree>
    <p:extLst>
      <p:ext uri="{BB962C8B-B14F-4D97-AF65-F5344CB8AC3E}">
        <p14:creationId xmlns:p14="http://schemas.microsoft.com/office/powerpoint/2010/main" val="147589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501-1DA6-44D3-B6BE-771C16712B96}"/>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Results on CIFAR-10 (cont.)</a:t>
            </a:r>
          </a:p>
        </p:txBody>
      </p:sp>
      <p:sp>
        <p:nvSpPr>
          <p:cNvPr id="3" name="Content Placeholder 2">
            <a:extLst>
              <a:ext uri="{FF2B5EF4-FFF2-40B4-BE49-F238E27FC236}">
                <a16:creationId xmlns:a16="http://schemas.microsoft.com/office/drawing/2014/main" id="{1B953B5C-115E-48F7-A809-85BA715378EB}"/>
              </a:ext>
            </a:extLst>
          </p:cNvPr>
          <p:cNvSpPr>
            <a:spLocks noGrp="1"/>
          </p:cNvSpPr>
          <p:nvPr>
            <p:ph idx="1"/>
          </p:nvPr>
        </p:nvSpPr>
        <p:spPr>
          <a:xfrm>
            <a:off x="838201" y="1437773"/>
            <a:ext cx="4925992" cy="4351338"/>
          </a:xfrm>
        </p:spPr>
        <p:txBody>
          <a:bodyPr/>
          <a:lstStyle/>
          <a:p>
            <a:pPr marL="0" indent="0">
              <a:buNone/>
            </a:pPr>
            <a:r>
              <a:rPr lang="en-US" sz="2200" dirty="0">
                <a:latin typeface="times new roman" panose="02020603050405020304" pitchFamily="18" charset="0"/>
                <a:cs typeface="times new roman" panose="02020603050405020304" pitchFamily="18" charset="0"/>
              </a:rPr>
              <a:t>We measure the performance of our defense method with NC[2], B3D[3], and STRIP[4] by: </a:t>
            </a:r>
          </a:p>
          <a:p>
            <a:r>
              <a:rPr lang="en-US" sz="2200" dirty="0">
                <a:latin typeface="times new roman" panose="02020603050405020304" pitchFamily="18" charset="0"/>
                <a:cs typeface="times new roman" panose="02020603050405020304" pitchFamily="18" charset="0"/>
              </a:rPr>
              <a:t>true positive rates (</a:t>
            </a:r>
            <a:r>
              <a:rPr lang="en-US" sz="2200" dirty="0">
                <a:solidFill>
                  <a:srgbClr val="0070C0"/>
                </a:solidFill>
                <a:latin typeface="times new roman" panose="02020603050405020304" pitchFamily="18" charset="0"/>
                <a:cs typeface="times new roman" panose="02020603050405020304" pitchFamily="18" charset="0"/>
              </a:rPr>
              <a:t>TPR</a:t>
            </a:r>
            <a:r>
              <a:rPr lang="en-US" sz="2200" dirty="0">
                <a:latin typeface="times new roman" panose="02020603050405020304" pitchFamily="18" charset="0"/>
                <a:cs typeface="times new roman" panose="02020603050405020304" pitchFamily="18" charset="0"/>
              </a:rPr>
              <a:t>): the fraction of backdoor-trigger images correctly detected;</a:t>
            </a:r>
          </a:p>
          <a:p>
            <a:r>
              <a:rPr lang="en-US" sz="2200" dirty="0">
                <a:latin typeface="times new roman" panose="02020603050405020304" pitchFamily="18" charset="0"/>
                <a:cs typeface="times new roman" panose="02020603050405020304" pitchFamily="18" charset="0"/>
              </a:rPr>
              <a:t>false positive rates (</a:t>
            </a:r>
            <a:r>
              <a:rPr lang="en-US" sz="2200" dirty="0">
                <a:solidFill>
                  <a:srgbClr val="0070C0"/>
                </a:solidFill>
                <a:latin typeface="times new roman" panose="02020603050405020304" pitchFamily="18" charset="0"/>
                <a:cs typeface="times new roman" panose="02020603050405020304" pitchFamily="18" charset="0"/>
              </a:rPr>
              <a:t>FPR</a:t>
            </a:r>
            <a:r>
              <a:rPr lang="en-US" sz="2200" dirty="0">
                <a:latin typeface="times new roman" panose="02020603050405020304" pitchFamily="18" charset="0"/>
                <a:cs typeface="times new roman" panose="02020603050405020304" pitchFamily="18" charset="0"/>
              </a:rPr>
              <a:t>): the fraction of clean images falsely detected;</a:t>
            </a:r>
          </a:p>
          <a:p>
            <a:r>
              <a:rPr lang="en-US" sz="2200" dirty="0">
                <a:latin typeface="times new roman" panose="02020603050405020304" pitchFamily="18" charset="0"/>
                <a:cs typeface="times new roman" panose="02020603050405020304" pitchFamily="18" charset="0"/>
              </a:rPr>
              <a:t>source class inference accuracy (</a:t>
            </a:r>
            <a:r>
              <a:rPr lang="en-US" sz="2200" dirty="0">
                <a:solidFill>
                  <a:srgbClr val="0070C0"/>
                </a:solidFill>
                <a:latin typeface="times new roman" panose="02020603050405020304" pitchFamily="18" charset="0"/>
                <a:cs typeface="times new roman" panose="02020603050405020304" pitchFamily="18" charset="0"/>
              </a:rPr>
              <a:t>SIA</a:t>
            </a:r>
            <a:r>
              <a:rPr lang="en-US" sz="2200" dirty="0">
                <a:latin typeface="times new roman" panose="02020603050405020304" pitchFamily="18" charset="0"/>
                <a:cs typeface="times new roman" panose="02020603050405020304" pitchFamily="18" charset="0"/>
              </a:rPr>
              <a:t>):  the fraction of backdoor-trigger images with correct inference of the source class. </a:t>
            </a:r>
          </a:p>
        </p:txBody>
      </p:sp>
      <p:grpSp>
        <p:nvGrpSpPr>
          <p:cNvPr id="4" name="Group 3">
            <a:extLst>
              <a:ext uri="{FF2B5EF4-FFF2-40B4-BE49-F238E27FC236}">
                <a16:creationId xmlns:a16="http://schemas.microsoft.com/office/drawing/2014/main" id="{80EBE640-E727-886E-FB16-D067D8D607C4}"/>
              </a:ext>
            </a:extLst>
          </p:cNvPr>
          <p:cNvGrpSpPr/>
          <p:nvPr/>
        </p:nvGrpSpPr>
        <p:grpSpPr>
          <a:xfrm>
            <a:off x="5764193" y="1068889"/>
            <a:ext cx="5220182" cy="4903648"/>
            <a:chOff x="7025265" y="1302836"/>
            <a:chExt cx="4328535" cy="4252328"/>
          </a:xfrm>
        </p:grpSpPr>
        <p:pic>
          <p:nvPicPr>
            <p:cNvPr id="5" name="Picture 4" descr="A picture containing text, receipt&#10;&#10;Description automatically generated">
              <a:extLst>
                <a:ext uri="{FF2B5EF4-FFF2-40B4-BE49-F238E27FC236}">
                  <a16:creationId xmlns:a16="http://schemas.microsoft.com/office/drawing/2014/main" id="{4F103C97-7897-43F0-8FC4-C82107E15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265" y="1302836"/>
              <a:ext cx="4328535" cy="4252328"/>
            </a:xfrm>
            <a:prstGeom prst="rect">
              <a:avLst/>
            </a:prstGeom>
          </p:spPr>
        </p:pic>
        <p:sp>
          <p:nvSpPr>
            <p:cNvPr id="6" name="Rectangle 5">
              <a:extLst>
                <a:ext uri="{FF2B5EF4-FFF2-40B4-BE49-F238E27FC236}">
                  <a16:creationId xmlns:a16="http://schemas.microsoft.com/office/drawing/2014/main" id="{9B36CCA8-A4F6-4911-85D6-67507609B4E2}"/>
                </a:ext>
              </a:extLst>
            </p:cNvPr>
            <p:cNvSpPr/>
            <p:nvPr/>
          </p:nvSpPr>
          <p:spPr>
            <a:xfrm>
              <a:off x="7278255" y="1819567"/>
              <a:ext cx="3906981" cy="720436"/>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4465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501-1DA6-44D3-B6BE-771C16712B96}"/>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Set-Up on </a:t>
            </a:r>
            <a:r>
              <a:rPr lang="en-US" dirty="0" err="1">
                <a:solidFill>
                  <a:schemeClr val="accent4">
                    <a:lumMod val="75000"/>
                  </a:schemeClr>
                </a:solidFill>
                <a:latin typeface="times new roman" panose="02020603050405020304" pitchFamily="18" charset="0"/>
                <a:cs typeface="times new roman" panose="02020603050405020304" pitchFamily="18" charset="0"/>
              </a:rPr>
              <a:t>PubFig</a:t>
            </a:r>
            <a:r>
              <a:rPr lang="en-US" dirty="0">
                <a:solidFill>
                  <a:schemeClr val="accent4">
                    <a:lumMod val="75000"/>
                  </a:schemeClr>
                </a:solidFill>
                <a:latin typeface="times new roman" panose="02020603050405020304" pitchFamily="18" charset="0"/>
                <a:cs typeface="times new roman" panose="02020603050405020304" pitchFamily="18" charset="0"/>
              </a:rPr>
              <a:t>, MNIST/F-MNIST</a:t>
            </a:r>
          </a:p>
        </p:txBody>
      </p:sp>
      <p:sp>
        <p:nvSpPr>
          <p:cNvPr id="3" name="Content Placeholder 2">
            <a:extLst>
              <a:ext uri="{FF2B5EF4-FFF2-40B4-BE49-F238E27FC236}">
                <a16:creationId xmlns:a16="http://schemas.microsoft.com/office/drawing/2014/main" id="{1B953B5C-115E-48F7-A809-85BA715378EB}"/>
              </a:ext>
            </a:extLst>
          </p:cNvPr>
          <p:cNvSpPr>
            <a:spLocks noGrp="1"/>
          </p:cNvSpPr>
          <p:nvPr>
            <p:ph idx="1"/>
          </p:nvPr>
        </p:nvSpPr>
        <p:spPr>
          <a:xfrm>
            <a:off x="838200" y="1376892"/>
            <a:ext cx="10883872" cy="4351338"/>
          </a:xfrm>
        </p:spPr>
        <p:txBody>
          <a:bodyPr>
            <a:normAutofit fontScale="85000" lnSpcReduction="20000"/>
          </a:bodyPr>
          <a:lstStyle/>
          <a:p>
            <a:pPr marL="0" indent="0">
              <a:buNone/>
            </a:pPr>
            <a:r>
              <a:rPr lang="en-US" sz="2400" b="1" dirty="0">
                <a:latin typeface="times new roman" panose="02020603050405020304" pitchFamily="18" charset="0"/>
                <a:cs typeface="times new roman" panose="02020603050405020304" pitchFamily="18" charset="0"/>
              </a:rPr>
              <a:t>Datasets:</a:t>
            </a:r>
            <a:r>
              <a:rPr lang="en-US" sz="2200" b="1"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MNIST/F-MNIST, 10 classes, 5k training images per class, 1k test images per class</a:t>
            </a:r>
          </a:p>
          <a:p>
            <a:r>
              <a:rPr lang="en-US" sz="2200" dirty="0" err="1">
                <a:latin typeface="times new roman" panose="02020603050405020304" pitchFamily="18" charset="0"/>
                <a:cs typeface="times new roman" panose="02020603050405020304" pitchFamily="18" charset="0"/>
              </a:rPr>
              <a:t>PubFig</a:t>
            </a:r>
            <a:r>
              <a:rPr lang="en-US" sz="2200" dirty="0">
                <a:latin typeface="times new roman" panose="02020603050405020304" pitchFamily="18" charset="0"/>
                <a:cs typeface="times new roman" panose="02020603050405020304" pitchFamily="18" charset="0"/>
              </a:rPr>
              <a:t>, 20 classes, 80 training images per class, 20 test images per class </a:t>
            </a:r>
            <a:endParaRPr lang="en-US" sz="22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Target DNN</a:t>
            </a:r>
            <a:r>
              <a:rPr lang="en-US" sz="2400" dirty="0">
                <a:latin typeface="times new roman" panose="02020603050405020304" pitchFamily="18" charset="0"/>
                <a:cs typeface="times new roman" panose="02020603050405020304" pitchFamily="18" charset="0"/>
              </a:rPr>
              <a:t>: LeNet5 on MNIST/F-MNIST, VGG-16 on </a:t>
            </a:r>
            <a:r>
              <a:rPr lang="en-US" sz="2400" dirty="0" err="1">
                <a:latin typeface="times new roman" panose="02020603050405020304" pitchFamily="18" charset="0"/>
                <a:cs typeface="times new roman" panose="02020603050405020304" pitchFamily="18" charset="0"/>
              </a:rPr>
              <a:t>PubFig</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Data allocation</a:t>
            </a:r>
            <a:r>
              <a:rPr lang="en-US" sz="2400" dirty="0">
                <a:latin typeface="times new roman" panose="02020603050405020304" pitchFamily="18" charset="0"/>
                <a:cs typeface="times new roman" panose="02020603050405020304" pitchFamily="18" charset="0"/>
              </a:rPr>
              <a:t>: split the test set – </a:t>
            </a:r>
            <a:r>
              <a:rPr lang="en-US" sz="2400" dirty="0">
                <a:solidFill>
                  <a:srgbClr val="0070C0"/>
                </a:solidFill>
                <a:latin typeface="times new roman" panose="02020603050405020304" pitchFamily="18" charset="0"/>
                <a:cs typeface="times new roman" panose="02020603050405020304" pitchFamily="18" charset="0"/>
              </a:rPr>
              <a:t>100 images </a:t>
            </a:r>
            <a:r>
              <a:rPr lang="en-US" sz="2400" dirty="0">
                <a:latin typeface="times new roman" panose="02020603050405020304" pitchFamily="18" charset="0"/>
                <a:cs typeface="times new roman" panose="02020603050405020304" pitchFamily="18" charset="0"/>
              </a:rPr>
              <a:t>per class for MNIST/F-MINIST, </a:t>
            </a:r>
            <a:r>
              <a:rPr lang="en-US" sz="2400" dirty="0">
                <a:solidFill>
                  <a:srgbClr val="0070C0"/>
                </a:solidFill>
                <a:latin typeface="times new roman" panose="02020603050405020304" pitchFamily="18" charset="0"/>
                <a:cs typeface="times new roman" panose="02020603050405020304" pitchFamily="18" charset="0"/>
              </a:rPr>
              <a:t>5 images </a:t>
            </a:r>
            <a:r>
              <a:rPr lang="en-US" sz="2400" dirty="0">
                <a:latin typeface="times new roman" panose="02020603050405020304" pitchFamily="18" charset="0"/>
                <a:cs typeface="times new roman" panose="02020603050405020304" pitchFamily="18" charset="0"/>
              </a:rPr>
              <a:t>per class for </a:t>
            </a:r>
            <a:r>
              <a:rPr lang="en-US" sz="2400" dirty="0" err="1">
                <a:latin typeface="times new roman" panose="02020603050405020304" pitchFamily="18" charset="0"/>
                <a:cs typeface="times new roman" panose="02020603050405020304" pitchFamily="18" charset="0"/>
              </a:rPr>
              <a:t>PubFig</a:t>
            </a:r>
            <a:r>
              <a:rPr lang="en-US" sz="2400" dirty="0">
                <a:latin typeface="times new roman" panose="02020603050405020304" pitchFamily="18" charset="0"/>
                <a:cs typeface="times new roman" panose="02020603050405020304" pitchFamily="18" charset="0"/>
              </a:rPr>
              <a:t>, are preserved for the defender, and the remaining are used for testing.</a:t>
            </a:r>
          </a:p>
          <a:p>
            <a:pPr marL="0" indent="0">
              <a:buNone/>
            </a:pPr>
            <a:r>
              <a:rPr lang="en-US" sz="2400" b="1" dirty="0">
                <a:latin typeface="times new roman" panose="02020603050405020304" pitchFamily="18" charset="0"/>
                <a:cs typeface="times new roman" panose="02020603050405020304" pitchFamily="18" charset="0"/>
              </a:rPr>
              <a:t>Attack settings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Target class: </a:t>
            </a:r>
            <a:r>
              <a:rPr lang="en-US" sz="2200" dirty="0">
                <a:solidFill>
                  <a:srgbClr val="0070C0"/>
                </a:solidFill>
                <a:latin typeface="times new roman" panose="02020603050405020304" pitchFamily="18" charset="0"/>
                <a:cs typeface="times new roman" panose="02020603050405020304" pitchFamily="18" charset="0"/>
              </a:rPr>
              <a:t>class 9 </a:t>
            </a:r>
            <a:r>
              <a:rPr lang="en-US" sz="2200" dirty="0">
                <a:latin typeface="times new roman" panose="02020603050405020304" pitchFamily="18" charset="0"/>
                <a:cs typeface="times new roman" panose="02020603050405020304" pitchFamily="18" charset="0"/>
              </a:rPr>
              <a:t>for MNIST/F-MNIST, </a:t>
            </a:r>
            <a:r>
              <a:rPr lang="en-US" sz="2200" dirty="0">
                <a:solidFill>
                  <a:srgbClr val="0070C0"/>
                </a:solidFill>
                <a:latin typeface="times new roman" panose="02020603050405020304" pitchFamily="18" charset="0"/>
                <a:cs typeface="times new roman" panose="02020603050405020304" pitchFamily="18" charset="0"/>
              </a:rPr>
              <a:t>class 19</a:t>
            </a:r>
            <a:r>
              <a:rPr lang="en-US" sz="2200" dirty="0">
                <a:latin typeface="times new roman" panose="02020603050405020304" pitchFamily="18" charset="0"/>
                <a:cs typeface="times new roman" panose="02020603050405020304" pitchFamily="18" charset="0"/>
              </a:rPr>
              <a:t> for </a:t>
            </a:r>
            <a:r>
              <a:rPr lang="en-US" sz="2200" dirty="0" err="1">
                <a:latin typeface="times new roman" panose="02020603050405020304" pitchFamily="18" charset="0"/>
                <a:cs typeface="times new roman" panose="02020603050405020304" pitchFamily="18" charset="0"/>
              </a:rPr>
              <a:t>PubFig</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Backdoor patterns: </a:t>
            </a:r>
            <a:r>
              <a:rPr lang="en-US" sz="2200" dirty="0">
                <a:solidFill>
                  <a:srgbClr val="0070C0"/>
                </a:solidFill>
                <a:latin typeface="times new roman" panose="02020603050405020304" pitchFamily="18" charset="0"/>
                <a:cs typeface="times new roman" panose="02020603050405020304" pitchFamily="18" charset="0"/>
              </a:rPr>
              <a:t>CB</a:t>
            </a:r>
            <a:r>
              <a:rPr lang="en-US" sz="2200" dirty="0">
                <a:latin typeface="times new roman" panose="02020603050405020304" pitchFamily="18" charset="0"/>
                <a:cs typeface="times new roman" panose="02020603050405020304" pitchFamily="18" charset="0"/>
              </a:rPr>
              <a:t> and </a:t>
            </a:r>
            <a:r>
              <a:rPr lang="en-US" sz="2200" dirty="0">
                <a:solidFill>
                  <a:srgbClr val="0070C0"/>
                </a:solidFill>
                <a:latin typeface="times new roman" panose="02020603050405020304" pitchFamily="18" charset="0"/>
                <a:cs typeface="times new roman" panose="02020603050405020304" pitchFamily="18" charset="0"/>
              </a:rPr>
              <a:t>WB</a:t>
            </a:r>
            <a:r>
              <a:rPr lang="en-US" sz="2200" dirty="0">
                <a:latin typeface="times new roman" panose="02020603050405020304" pitchFamily="18" charset="0"/>
                <a:cs typeface="times new roman" panose="02020603050405020304" pitchFamily="18" charset="0"/>
              </a:rPr>
              <a:t> for MNIST/F-MNIST; Trojan square (</a:t>
            </a:r>
            <a:r>
              <a:rPr lang="en-US" sz="2200" dirty="0">
                <a:solidFill>
                  <a:srgbClr val="0070C0"/>
                </a:solidFill>
                <a:latin typeface="times new roman" panose="02020603050405020304" pitchFamily="18" charset="0"/>
                <a:cs typeface="times new roman" panose="02020603050405020304" pitchFamily="18" charset="0"/>
              </a:rPr>
              <a:t>SQ</a:t>
            </a:r>
            <a:r>
              <a:rPr lang="en-US" sz="2200" dirty="0">
                <a:latin typeface="times new roman" panose="02020603050405020304" pitchFamily="18" charset="0"/>
                <a:cs typeface="times new roman" panose="02020603050405020304" pitchFamily="18" charset="0"/>
              </a:rPr>
              <a:t>) and Trojan watermark (</a:t>
            </a:r>
            <a:r>
              <a:rPr lang="en-US" sz="2200" dirty="0">
                <a:solidFill>
                  <a:srgbClr val="0070C0"/>
                </a:solidFill>
                <a:latin typeface="times new roman" panose="02020603050405020304" pitchFamily="18" charset="0"/>
                <a:cs typeface="times new roman" panose="02020603050405020304" pitchFamily="18" charset="0"/>
              </a:rPr>
              <a:t>WM</a:t>
            </a:r>
            <a:r>
              <a:rPr lang="en-US" sz="2200" dirty="0">
                <a:latin typeface="times new roman" panose="02020603050405020304" pitchFamily="18" charset="0"/>
                <a:cs typeface="times new roman" panose="02020603050405020304" pitchFamily="18" charset="0"/>
              </a:rPr>
              <a:t>) [7] for </a:t>
            </a:r>
            <a:r>
              <a:rPr lang="en-US" sz="2200" dirty="0" err="1">
                <a:latin typeface="times new roman" panose="02020603050405020304" pitchFamily="18" charset="0"/>
                <a:cs typeface="times new roman" panose="02020603050405020304" pitchFamily="18" charset="0"/>
              </a:rPr>
              <a:t>PubFig</a:t>
            </a:r>
            <a:r>
              <a:rPr lang="en-US"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Multi-class attack: embed the backdoor pattern in </a:t>
            </a:r>
            <a:r>
              <a:rPr lang="en-US" sz="2200" dirty="0">
                <a:solidFill>
                  <a:srgbClr val="0070C0"/>
                </a:solidFill>
                <a:latin typeface="times new roman" panose="02020603050405020304" pitchFamily="18" charset="0"/>
                <a:cs typeface="times new roman" panose="02020603050405020304" pitchFamily="18" charset="0"/>
              </a:rPr>
              <a:t>100 images </a:t>
            </a:r>
            <a:r>
              <a:rPr lang="en-US" sz="2200" dirty="0">
                <a:latin typeface="times new roman" panose="02020603050405020304" pitchFamily="18" charset="0"/>
                <a:cs typeface="times new roman" panose="02020603050405020304" pitchFamily="18" charset="0"/>
              </a:rPr>
              <a:t>for MNIST/F-MNIST, </a:t>
            </a:r>
            <a:r>
              <a:rPr lang="en-US" sz="2200" dirty="0">
                <a:solidFill>
                  <a:srgbClr val="0070C0"/>
                </a:solidFill>
                <a:latin typeface="times new roman" panose="02020603050405020304" pitchFamily="18" charset="0"/>
                <a:cs typeface="times new roman" panose="02020603050405020304" pitchFamily="18" charset="0"/>
              </a:rPr>
              <a:t>2 images </a:t>
            </a:r>
            <a:r>
              <a:rPr lang="en-US" sz="2200" dirty="0">
                <a:latin typeface="times new roman" panose="02020603050405020304" pitchFamily="18" charset="0"/>
                <a:cs typeface="times new roman" panose="02020603050405020304" pitchFamily="18" charset="0"/>
              </a:rPr>
              <a:t>for </a:t>
            </a:r>
            <a:r>
              <a:rPr lang="en-US" sz="2200" dirty="0" err="1">
                <a:latin typeface="times new roman" panose="02020603050405020304" pitchFamily="18" charset="0"/>
                <a:cs typeface="times new roman" panose="02020603050405020304" pitchFamily="18" charset="0"/>
              </a:rPr>
              <a:t>PubFig</a:t>
            </a:r>
            <a:r>
              <a:rPr lang="en-US" sz="2200" dirty="0">
                <a:latin typeface="times new roman" panose="02020603050405020304" pitchFamily="18" charset="0"/>
                <a:cs typeface="times new roman" panose="02020603050405020304" pitchFamily="18" charset="0"/>
              </a:rPr>
              <a:t> of </a:t>
            </a:r>
            <a:r>
              <a:rPr lang="en-US" sz="2200" dirty="0">
                <a:solidFill>
                  <a:srgbClr val="0070C0"/>
                </a:solidFill>
                <a:latin typeface="times new roman" panose="02020603050405020304" pitchFamily="18" charset="0"/>
                <a:cs typeface="times new roman" panose="02020603050405020304" pitchFamily="18" charset="0"/>
              </a:rPr>
              <a:t>all non-target class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Embed the backdoor pattern into copy of test images of the source classes for test-time attack.</a:t>
            </a:r>
          </a:p>
          <a:p>
            <a:pPr marL="0" indent="0">
              <a:buNone/>
            </a:pPr>
            <a:r>
              <a:rPr lang="en-US" sz="2400" b="1" dirty="0">
                <a:latin typeface="times new roman" panose="02020603050405020304" pitchFamily="18" charset="0"/>
                <a:cs typeface="times new roman" panose="02020603050405020304" pitchFamily="18" charset="0"/>
              </a:rPr>
              <a:t>Defense settings: </a:t>
            </a:r>
            <a:r>
              <a:rPr lang="en-US" sz="2400" dirty="0">
                <a:latin typeface="times new roman" panose="02020603050405020304" pitchFamily="18" charset="0"/>
                <a:cs typeface="times new roman" panose="02020603050405020304" pitchFamily="18" charset="0"/>
              </a:rPr>
              <a:t>same as CIFAR-10</a:t>
            </a:r>
          </a:p>
        </p:txBody>
      </p:sp>
    </p:spTree>
    <p:extLst>
      <p:ext uri="{BB962C8B-B14F-4D97-AF65-F5344CB8AC3E}">
        <p14:creationId xmlns:p14="http://schemas.microsoft.com/office/powerpoint/2010/main" val="60527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501-1DA6-44D3-B6BE-771C16712B96}"/>
              </a:ext>
            </a:extLst>
          </p:cNvPr>
          <p:cNvSpPr>
            <a:spLocks noGrp="1"/>
          </p:cNvSpPr>
          <p:nvPr>
            <p:ph type="title"/>
          </p:nvPr>
        </p:nvSpPr>
        <p:spPr/>
        <p:txBody>
          <a:bodyPr>
            <a:normAutofit/>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Experimental Results on </a:t>
            </a:r>
            <a:r>
              <a:rPr lang="en-US" dirty="0" err="1">
                <a:solidFill>
                  <a:schemeClr val="accent4">
                    <a:lumMod val="75000"/>
                  </a:schemeClr>
                </a:solidFill>
                <a:latin typeface="times new roman" panose="02020603050405020304" pitchFamily="18" charset="0"/>
                <a:cs typeface="times new roman" panose="02020603050405020304" pitchFamily="18" charset="0"/>
              </a:rPr>
              <a:t>PubFig</a:t>
            </a:r>
            <a:r>
              <a:rPr lang="en-US" dirty="0">
                <a:solidFill>
                  <a:schemeClr val="accent4">
                    <a:lumMod val="75000"/>
                  </a:schemeClr>
                </a:solidFill>
                <a:latin typeface="times new roman" panose="02020603050405020304" pitchFamily="18" charset="0"/>
                <a:cs typeface="times new roman" panose="02020603050405020304" pitchFamily="18" charset="0"/>
              </a:rPr>
              <a:t>, MNIST/F-MNIST</a:t>
            </a:r>
          </a:p>
        </p:txBody>
      </p:sp>
      <p:pic>
        <p:nvPicPr>
          <p:cNvPr id="7" name="Picture 6" descr="Table&#10;&#10;Description automatically generated">
            <a:extLst>
              <a:ext uri="{FF2B5EF4-FFF2-40B4-BE49-F238E27FC236}">
                <a16:creationId xmlns:a16="http://schemas.microsoft.com/office/drawing/2014/main" id="{963E431F-232A-4E16-BECC-13DAC8118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42" y="3807626"/>
            <a:ext cx="6322757" cy="2475578"/>
          </a:xfrm>
          <a:prstGeom prst="rect">
            <a:avLst/>
          </a:prstGeom>
        </p:spPr>
      </p:pic>
      <p:sp>
        <p:nvSpPr>
          <p:cNvPr id="5" name="Content Placeholder 2">
            <a:extLst>
              <a:ext uri="{FF2B5EF4-FFF2-40B4-BE49-F238E27FC236}">
                <a16:creationId xmlns:a16="http://schemas.microsoft.com/office/drawing/2014/main" id="{0D5FE462-91A6-42DA-8644-B6CCC0604869}"/>
              </a:ext>
            </a:extLst>
          </p:cNvPr>
          <p:cNvSpPr txBox="1">
            <a:spLocks/>
          </p:cNvSpPr>
          <p:nvPr/>
        </p:nvSpPr>
        <p:spPr>
          <a:xfrm>
            <a:off x="838200" y="1401977"/>
            <a:ext cx="7670800" cy="519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Illustration of training samples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embedded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with</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backdoor pattern</a:t>
            </a:r>
            <a:endParaRPr lang="en-US" sz="2200" dirty="0">
              <a:latin typeface="times new roman" panose="02020603050405020304" pitchFamily="18" charset="0"/>
              <a:cs typeface="times new roman" panose="02020603050405020304" pitchFamily="18" charset="0"/>
            </a:endParaRPr>
          </a:p>
        </p:txBody>
      </p:sp>
      <p:pic>
        <p:nvPicPr>
          <p:cNvPr id="6" name="Picture 5" descr="A picture containing staring&#10;&#10;Description automatically generated">
            <a:extLst>
              <a:ext uri="{FF2B5EF4-FFF2-40B4-BE49-F238E27FC236}">
                <a16:creationId xmlns:a16="http://schemas.microsoft.com/office/drawing/2014/main" id="{F2DAC876-87C7-7743-8C2B-55C8D4417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25" y="1948095"/>
            <a:ext cx="1625600" cy="1625600"/>
          </a:xfrm>
          <a:prstGeom prst="rect">
            <a:avLst/>
          </a:prstGeom>
        </p:spPr>
      </p:pic>
      <p:pic>
        <p:nvPicPr>
          <p:cNvPr id="9" name="Picture 8" descr="A picture containing person, person, close, cosmetic&#10;&#10;Description automatically generated">
            <a:extLst>
              <a:ext uri="{FF2B5EF4-FFF2-40B4-BE49-F238E27FC236}">
                <a16:creationId xmlns:a16="http://schemas.microsoft.com/office/drawing/2014/main" id="{55ECD32F-CA15-0648-A2BE-9D2BC3CF1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529" y="1948095"/>
            <a:ext cx="1625600" cy="1625600"/>
          </a:xfrm>
          <a:prstGeom prst="rect">
            <a:avLst/>
          </a:prstGeom>
        </p:spPr>
      </p:pic>
      <p:sp>
        <p:nvSpPr>
          <p:cNvPr id="10" name="TextBox 9">
            <a:extLst>
              <a:ext uri="{FF2B5EF4-FFF2-40B4-BE49-F238E27FC236}">
                <a16:creationId xmlns:a16="http://schemas.microsoft.com/office/drawing/2014/main" id="{30259397-B4C4-CE4D-9A94-56F133C8A899}"/>
              </a:ext>
            </a:extLst>
          </p:cNvPr>
          <p:cNvSpPr txBox="1"/>
          <p:nvPr/>
        </p:nvSpPr>
        <p:spPr>
          <a:xfrm>
            <a:off x="2750423" y="2155888"/>
            <a:ext cx="1923177"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Trojan</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square</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(SQ)</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36FC246-454D-8F4F-97F3-FC7EF0598A98}"/>
              </a:ext>
            </a:extLst>
          </p:cNvPr>
          <p:cNvSpPr txBox="1"/>
          <p:nvPr/>
        </p:nvSpPr>
        <p:spPr>
          <a:xfrm>
            <a:off x="6615644" y="2193667"/>
            <a:ext cx="2416705"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Trojan</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watermark</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1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0C1B-1CFA-4A95-B68D-FC5260213A1B}"/>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DBE0E112-BFA3-4456-8D68-D3ED800D9114}"/>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We proposed an </a:t>
            </a:r>
            <a:r>
              <a:rPr lang="en-US" sz="2200" dirty="0">
                <a:solidFill>
                  <a:srgbClr val="0070C0"/>
                </a:solidFill>
                <a:latin typeface="times new roman" panose="02020603050405020304" pitchFamily="18" charset="0"/>
                <a:cs typeface="times new roman" panose="02020603050405020304" pitchFamily="18" charset="0"/>
              </a:rPr>
              <a:t>unsupervised</a:t>
            </a:r>
            <a:r>
              <a:rPr lang="en-US" sz="2200" dirty="0">
                <a:latin typeface="times new roman" panose="02020603050405020304" pitchFamily="18" charset="0"/>
                <a:cs typeface="times new roman" panose="02020603050405020304" pitchFamily="18" charset="0"/>
              </a:rPr>
              <a:t> detector of </a:t>
            </a:r>
            <a:r>
              <a:rPr lang="en-US" sz="2200" dirty="0">
                <a:solidFill>
                  <a:srgbClr val="0070C0"/>
                </a:solidFill>
                <a:latin typeface="times new roman" panose="02020603050405020304" pitchFamily="18" charset="0"/>
                <a:cs typeface="times new roman" panose="02020603050405020304" pitchFamily="18" charset="0"/>
              </a:rPr>
              <a:t>test-time</a:t>
            </a:r>
            <a:r>
              <a:rPr lang="en-US" sz="2200" dirty="0">
                <a:latin typeface="times new roman" panose="02020603050405020304" pitchFamily="18" charset="0"/>
                <a:cs typeface="times new roman" panose="02020603050405020304" pitchFamily="18" charset="0"/>
              </a:rPr>
              <a:t> images that contain a backdoor trigger. </a:t>
            </a:r>
          </a:p>
          <a:p>
            <a:r>
              <a:rPr lang="en-US" sz="2200" dirty="0">
                <a:latin typeface="times new roman" panose="02020603050405020304" pitchFamily="18" charset="0"/>
                <a:cs typeface="times new roman" panose="02020603050405020304" pitchFamily="18" charset="0"/>
              </a:rPr>
              <a:t>For the detected backdoor trigger images, we infer their origin (source classes).</a:t>
            </a:r>
          </a:p>
          <a:p>
            <a:r>
              <a:rPr lang="en-US" sz="2200" dirty="0">
                <a:latin typeface="times new roman" panose="02020603050405020304" pitchFamily="18" charset="0"/>
                <a:cs typeface="times new roman" panose="02020603050405020304" pitchFamily="18" charset="0"/>
              </a:rPr>
              <a:t>Our defense does </a:t>
            </a:r>
            <a:r>
              <a:rPr lang="en-US" sz="2200" dirty="0">
                <a:solidFill>
                  <a:srgbClr val="0070C0"/>
                </a:solidFill>
                <a:latin typeface="times new roman" panose="02020603050405020304" pitchFamily="18" charset="0"/>
                <a:cs typeface="times new roman" panose="02020603050405020304" pitchFamily="18" charset="0"/>
              </a:rPr>
              <a:t>not</a:t>
            </a: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require</a:t>
            </a:r>
            <a:r>
              <a:rPr lang="en-US" sz="2200" dirty="0">
                <a:latin typeface="times new roman" panose="02020603050405020304" pitchFamily="18" charset="0"/>
                <a:cs typeface="times new roman" panose="02020603050405020304" pitchFamily="18" charset="0"/>
              </a:rPr>
              <a:t> setting a </a:t>
            </a:r>
            <a:r>
              <a:rPr lang="en-US" sz="2200" dirty="0">
                <a:solidFill>
                  <a:srgbClr val="0070C0"/>
                </a:solidFill>
                <a:latin typeface="times new roman" panose="02020603050405020304" pitchFamily="18" charset="0"/>
                <a:cs typeface="times new roman" panose="02020603050405020304" pitchFamily="18" charset="0"/>
              </a:rPr>
              <a:t>detection threshold</a:t>
            </a:r>
            <a:r>
              <a:rPr lang="en-US" sz="2200" dirty="0">
                <a:latin typeface="times new roman" panose="02020603050405020304" pitchFamily="18" charset="0"/>
                <a:cs typeface="times new roman" panose="02020603050405020304" pitchFamily="18" charset="0"/>
              </a:rPr>
              <a:t>, nor access to the DNN's training set or deep learning process. </a:t>
            </a:r>
          </a:p>
          <a:p>
            <a:r>
              <a:rPr lang="en-US" sz="2200">
                <a:latin typeface="times new roman" panose="02020603050405020304" pitchFamily="18" charset="0"/>
                <a:cs typeface="times new roman" panose="02020603050405020304" pitchFamily="18" charset="0"/>
              </a:rPr>
              <a:t>We show the </a:t>
            </a:r>
            <a:r>
              <a:rPr lang="en-US" sz="2200">
                <a:solidFill>
                  <a:srgbClr val="0070C0"/>
                </a:solidFill>
                <a:latin typeface="times new roman" panose="02020603050405020304" pitchFamily="18" charset="0"/>
                <a:cs typeface="times new roman" panose="02020603050405020304" pitchFamily="18" charset="0"/>
              </a:rPr>
              <a:t>effectiveness</a:t>
            </a:r>
            <a:r>
              <a:rPr lang="en-US" sz="2200">
                <a:latin typeface="times new roman" panose="02020603050405020304" pitchFamily="18" charset="0"/>
                <a:cs typeface="times new roman" panose="02020603050405020304" pitchFamily="18" charset="0"/>
              </a:rPr>
              <a:t> and </a:t>
            </a:r>
            <a:r>
              <a:rPr lang="en-US" sz="2200">
                <a:solidFill>
                  <a:srgbClr val="0070C0"/>
                </a:solidFill>
                <a:latin typeface="times new roman" panose="02020603050405020304" pitchFamily="18" charset="0"/>
                <a:cs typeface="times new roman" panose="02020603050405020304" pitchFamily="18" charset="0"/>
              </a:rPr>
              <a:t>wide application </a:t>
            </a:r>
            <a:r>
              <a:rPr lang="en-US" sz="2200">
                <a:latin typeface="times new roman" panose="02020603050405020304" pitchFamily="18" charset="0"/>
                <a:cs typeface="times new roman" panose="02020603050405020304" pitchFamily="18" charset="0"/>
              </a:rPr>
              <a:t>of our detector experimentally for a wide variety of DNN architectures, datasets, and backdoor attack configurations.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0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07B-FA8A-4A07-96D5-284BB0970781}"/>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8137C5B-B1E9-4548-ABBE-42453BD29BA2}"/>
              </a:ext>
            </a:extLst>
          </p:cNvPr>
          <p:cNvSpPr>
            <a:spLocks noGrp="1"/>
          </p:cNvSpPr>
          <p:nvPr>
            <p:ph idx="1"/>
          </p:nvPr>
        </p:nvSpPr>
        <p:spPr>
          <a:xfrm>
            <a:off x="838200" y="1393825"/>
            <a:ext cx="10716491" cy="4752332"/>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Tianyu</a:t>
            </a:r>
            <a:r>
              <a:rPr lang="en-US" sz="1800" dirty="0">
                <a:latin typeface="times new roman" panose="02020603050405020304" pitchFamily="18" charset="0"/>
                <a:cs typeface="times new roman" panose="02020603050405020304" pitchFamily="18" charset="0"/>
              </a:rPr>
              <a:t> Gu, Kang Liu, Brendan Dolan-</a:t>
            </a:r>
            <a:r>
              <a:rPr lang="en-US" sz="1800" dirty="0" err="1">
                <a:latin typeface="times new roman" panose="02020603050405020304" pitchFamily="18" charset="0"/>
                <a:cs typeface="times new roman" panose="02020603050405020304" pitchFamily="18" charset="0"/>
              </a:rPr>
              <a:t>Gavitt</a:t>
            </a:r>
            <a:r>
              <a:rPr lang="en-US" sz="1800" dirty="0">
                <a:latin typeface="times new roman" panose="02020603050405020304" pitchFamily="18" charset="0"/>
                <a:cs typeface="times new roman" panose="02020603050405020304" pitchFamily="18" charset="0"/>
              </a:rPr>
              <a:t>, and Siddharth Garg, “</a:t>
            </a:r>
            <a:r>
              <a:rPr lang="en-US" sz="1800" dirty="0" err="1">
                <a:latin typeface="times new roman" panose="02020603050405020304" pitchFamily="18" charset="0"/>
                <a:cs typeface="times new roman" panose="02020603050405020304" pitchFamily="18" charset="0"/>
              </a:rPr>
              <a:t>BadNets</a:t>
            </a:r>
            <a:r>
              <a:rPr lang="en-US" sz="1800" dirty="0">
                <a:latin typeface="times new roman" panose="02020603050405020304" pitchFamily="18" charset="0"/>
                <a:cs typeface="times new roman" panose="02020603050405020304" pitchFamily="18" charset="0"/>
              </a:rPr>
              <a:t>: Evaluating backdooring attacks on deep neural networks,” IEEE Access, 2019.</a:t>
            </a:r>
          </a:p>
          <a:p>
            <a:pPr marL="0" indent="0">
              <a:buNone/>
            </a:pPr>
            <a:r>
              <a:rPr lang="en-US" sz="1800" dirty="0">
                <a:latin typeface="times new roman" panose="02020603050405020304" pitchFamily="18" charset="0"/>
                <a:cs typeface="times new roman" panose="02020603050405020304" pitchFamily="18" charset="0"/>
              </a:rPr>
              <a:t>[2] </a:t>
            </a:r>
            <a:r>
              <a:rPr lang="en-US" sz="1800" dirty="0" err="1">
                <a:latin typeface="times new roman" panose="02020603050405020304" pitchFamily="18" charset="0"/>
                <a:cs typeface="times new roman" panose="02020603050405020304" pitchFamily="18" charset="0"/>
              </a:rPr>
              <a:t>Bolun</a:t>
            </a:r>
            <a:r>
              <a:rPr lang="en-US" sz="1800" dirty="0">
                <a:latin typeface="times new roman" panose="02020603050405020304" pitchFamily="18" charset="0"/>
                <a:cs typeface="times new roman" panose="02020603050405020304" pitchFamily="18" charset="0"/>
              </a:rPr>
              <a:t> Wang, </a:t>
            </a:r>
            <a:r>
              <a:rPr lang="en-US" sz="1800" dirty="0" err="1">
                <a:latin typeface="times new roman" panose="02020603050405020304" pitchFamily="18" charset="0"/>
                <a:cs typeface="times new roman" panose="02020603050405020304" pitchFamily="18" charset="0"/>
              </a:rPr>
              <a:t>Yuanshun</a:t>
            </a:r>
            <a:r>
              <a:rPr lang="en-US" sz="1800" dirty="0">
                <a:latin typeface="times new roman" panose="02020603050405020304" pitchFamily="18" charset="0"/>
                <a:cs typeface="times new roman" panose="02020603050405020304" pitchFamily="18" charset="0"/>
              </a:rPr>
              <a:t> Yao, Shawn Shan, </a:t>
            </a:r>
            <a:r>
              <a:rPr lang="en-US" sz="1800" dirty="0" err="1">
                <a:latin typeface="times new roman" panose="02020603050405020304" pitchFamily="18" charset="0"/>
                <a:cs typeface="times new roman" panose="02020603050405020304" pitchFamily="18" charset="0"/>
              </a:rPr>
              <a:t>Huiying</a:t>
            </a:r>
            <a:r>
              <a:rPr lang="en-US" sz="1800" dirty="0">
                <a:latin typeface="times new roman" panose="02020603050405020304" pitchFamily="18" charset="0"/>
                <a:cs typeface="times new roman" panose="02020603050405020304" pitchFamily="18" charset="0"/>
              </a:rPr>
              <a:t> Li, Bimal Viswanath, </a:t>
            </a:r>
            <a:r>
              <a:rPr lang="en-US" sz="1800" dirty="0" err="1">
                <a:latin typeface="times new roman" panose="02020603050405020304" pitchFamily="18" charset="0"/>
                <a:cs typeface="times new roman" panose="02020603050405020304" pitchFamily="18" charset="0"/>
              </a:rPr>
              <a:t>Haitao</a:t>
            </a:r>
            <a:r>
              <a:rPr lang="en-US" sz="1800" dirty="0">
                <a:latin typeface="times new roman" panose="02020603050405020304" pitchFamily="18" charset="0"/>
                <a:cs typeface="times new roman" panose="02020603050405020304" pitchFamily="18" charset="0"/>
              </a:rPr>
              <a:t> Zheng, and Ben Y. Zhao, “Neural Cleanse: Identifying and mitigating backdoor attacks in neural networks,” in 2019 IEEE Symposium on Security and Privacy, 2019.</a:t>
            </a:r>
          </a:p>
          <a:p>
            <a:pPr marL="0" indent="0">
              <a:buNone/>
            </a:pPr>
            <a:r>
              <a:rPr lang="en-US" sz="1800" dirty="0">
                <a:latin typeface="times new roman" panose="02020603050405020304" pitchFamily="18" charset="0"/>
                <a:cs typeface="times new roman" panose="02020603050405020304" pitchFamily="18" charset="0"/>
              </a:rPr>
              <a:t>[3] </a:t>
            </a:r>
            <a:r>
              <a:rPr lang="en-US" sz="1800" dirty="0" err="1">
                <a:latin typeface="times new roman" panose="02020603050405020304" pitchFamily="18" charset="0"/>
                <a:cs typeface="times new roman" panose="02020603050405020304" pitchFamily="18" charset="0"/>
              </a:rPr>
              <a:t>Yinpeng</a:t>
            </a:r>
            <a:r>
              <a:rPr lang="en-US" sz="1800" dirty="0">
                <a:latin typeface="times new roman" panose="02020603050405020304" pitchFamily="18" charset="0"/>
                <a:cs typeface="times new roman" panose="02020603050405020304" pitchFamily="18" charset="0"/>
              </a:rPr>
              <a:t> Dong, Xiao Yang, </a:t>
            </a:r>
            <a:r>
              <a:rPr lang="en-US" sz="1800" dirty="0" err="1">
                <a:latin typeface="times new roman" panose="02020603050405020304" pitchFamily="18" charset="0"/>
                <a:cs typeface="times new roman" panose="02020603050405020304" pitchFamily="18" charset="0"/>
              </a:rPr>
              <a:t>Zhijie</a:t>
            </a:r>
            <a:r>
              <a:rPr lang="en-US" sz="1800" dirty="0">
                <a:latin typeface="times new roman" panose="02020603050405020304" pitchFamily="18" charset="0"/>
                <a:cs typeface="times new roman" panose="02020603050405020304" pitchFamily="18" charset="0"/>
              </a:rPr>
              <a:t> Deng, </a:t>
            </a:r>
            <a:r>
              <a:rPr lang="en-US" sz="1800" dirty="0" err="1">
                <a:latin typeface="times new roman" panose="02020603050405020304" pitchFamily="18" charset="0"/>
                <a:cs typeface="times new roman" panose="02020603050405020304" pitchFamily="18" charset="0"/>
              </a:rPr>
              <a:t>Tianyu</a:t>
            </a:r>
            <a:r>
              <a:rPr lang="en-US" sz="1800" dirty="0">
                <a:latin typeface="times new roman" panose="02020603050405020304" pitchFamily="18" charset="0"/>
                <a:cs typeface="times new roman" panose="02020603050405020304" pitchFamily="18" charset="0"/>
              </a:rPr>
              <a:t> Pang, </a:t>
            </a:r>
            <a:r>
              <a:rPr lang="en-US" sz="1800" dirty="0" err="1">
                <a:latin typeface="times new roman" panose="02020603050405020304" pitchFamily="18" charset="0"/>
                <a:cs typeface="times new roman" panose="02020603050405020304" pitchFamily="18" charset="0"/>
              </a:rPr>
              <a:t>Zihao</a:t>
            </a:r>
            <a:r>
              <a:rPr lang="en-US" sz="1800" dirty="0">
                <a:latin typeface="times new roman" panose="02020603050405020304" pitchFamily="18" charset="0"/>
                <a:cs typeface="times new roman" panose="02020603050405020304" pitchFamily="18" charset="0"/>
              </a:rPr>
              <a:t> Xiao, Hang </a:t>
            </a:r>
            <a:r>
              <a:rPr lang="en-US" sz="1800" dirty="0" err="1">
                <a:latin typeface="times new roman" panose="02020603050405020304" pitchFamily="18" charset="0"/>
                <a:cs typeface="times new roman" panose="02020603050405020304" pitchFamily="18" charset="0"/>
              </a:rPr>
              <a:t>Su</a:t>
            </a:r>
            <a:r>
              <a:rPr lang="en-US" sz="1800" dirty="0">
                <a:latin typeface="times new roman" panose="02020603050405020304" pitchFamily="18" charset="0"/>
                <a:cs typeface="times new roman" panose="02020603050405020304" pitchFamily="18" charset="0"/>
              </a:rPr>
              <a:t>, and Jun Zhu, “Black-box detection of backdoor attacks with limited information and data,” ICCV, 2021.</a:t>
            </a:r>
          </a:p>
          <a:p>
            <a:pPr marL="0" indent="0">
              <a:buNone/>
            </a:pPr>
            <a:r>
              <a:rPr lang="en-US" sz="1800" dirty="0">
                <a:latin typeface="times new roman" panose="02020603050405020304" pitchFamily="18" charset="0"/>
                <a:cs typeface="times new roman" panose="02020603050405020304" pitchFamily="18" charset="0"/>
              </a:rPr>
              <a:t>[4] </a:t>
            </a:r>
            <a:r>
              <a:rPr lang="en-US" sz="1800" dirty="0" err="1">
                <a:latin typeface="times new roman" panose="02020603050405020304" pitchFamily="18" charset="0"/>
                <a:cs typeface="times new roman" panose="02020603050405020304" pitchFamily="18" charset="0"/>
              </a:rPr>
              <a:t>Yansong</a:t>
            </a:r>
            <a:r>
              <a:rPr lang="en-US" sz="1800" dirty="0">
                <a:latin typeface="times new roman" panose="02020603050405020304" pitchFamily="18" charset="0"/>
                <a:cs typeface="times new roman" panose="02020603050405020304" pitchFamily="18" charset="0"/>
              </a:rPr>
              <a:t> Gao, Change Xu, </a:t>
            </a:r>
            <a:r>
              <a:rPr lang="en-US" sz="1800" dirty="0" err="1">
                <a:latin typeface="times new roman" panose="02020603050405020304" pitchFamily="18" charset="0"/>
                <a:cs typeface="times new roman" panose="02020603050405020304" pitchFamily="18" charset="0"/>
              </a:rPr>
              <a:t>Derui</a:t>
            </a:r>
            <a:r>
              <a:rPr lang="en-US" sz="1800" dirty="0">
                <a:latin typeface="times new roman" panose="02020603050405020304" pitchFamily="18" charset="0"/>
                <a:cs typeface="times new roman" panose="02020603050405020304" pitchFamily="18" charset="0"/>
              </a:rPr>
              <a:t> Wang, Shipping Chen, </a:t>
            </a:r>
            <a:r>
              <a:rPr lang="en-US" sz="1800" dirty="0" err="1">
                <a:latin typeface="times new roman" panose="02020603050405020304" pitchFamily="18" charset="0"/>
                <a:cs typeface="times new roman" panose="02020603050405020304" pitchFamily="18" charset="0"/>
              </a:rPr>
              <a:t>Damith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Chinthana</a:t>
            </a:r>
            <a:r>
              <a:rPr lang="en-US" sz="1800" dirty="0">
                <a:latin typeface="times new roman" panose="02020603050405020304" pitchFamily="18" charset="0"/>
                <a:cs typeface="times new roman" panose="02020603050405020304" pitchFamily="18" charset="0"/>
              </a:rPr>
              <a:t> Ranasinghe, and Surya Nepal, “STRIP: A </a:t>
            </a:r>
            <a:r>
              <a:rPr lang="en-US" sz="1800" dirty="0" err="1">
                <a:latin typeface="times new roman" panose="02020603050405020304" pitchFamily="18" charset="0"/>
                <a:cs typeface="times new roman" panose="02020603050405020304" pitchFamily="18" charset="0"/>
              </a:rPr>
              <a:t>defence</a:t>
            </a:r>
            <a:r>
              <a:rPr lang="en-US" sz="1800" dirty="0">
                <a:latin typeface="times new roman" panose="02020603050405020304" pitchFamily="18" charset="0"/>
                <a:cs typeface="times new roman" panose="02020603050405020304" pitchFamily="18" charset="0"/>
              </a:rPr>
              <a:t> against trojan attacks on deep neural networks,” in ACSAC, 2019.</a:t>
            </a:r>
          </a:p>
          <a:p>
            <a:pPr marL="0" indent="0">
              <a:buNone/>
            </a:pPr>
            <a:r>
              <a:rPr lang="en-US" sz="1800" dirty="0">
                <a:latin typeface="times new roman" panose="02020603050405020304" pitchFamily="18" charset="0"/>
                <a:cs typeface="times new roman" panose="02020603050405020304" pitchFamily="18" charset="0"/>
              </a:rPr>
              <a:t>[5] Zhen Xiang, David J. Miller, and George Kesidis, “Detection of backdoors in trained classifiers without access to the training set,” IEEE Transactions on Neural Networks and Learning Systems, 2020.</a:t>
            </a:r>
          </a:p>
          <a:p>
            <a:pPr marL="0" indent="0">
              <a:buNone/>
            </a:pPr>
            <a:r>
              <a:rPr lang="en-US" sz="1800" dirty="0">
                <a:latin typeface="times new roman" panose="02020603050405020304" pitchFamily="18" charset="0"/>
                <a:cs typeface="times new roman" panose="02020603050405020304" pitchFamily="18" charset="0"/>
              </a:rPr>
              <a:t>[6] Zhen Xiang, David J. Miller, and George Kesidis, “A benchmark study of backdoor data poisoning defenses for deep neural network classifiers and a novel defense,” in MLSP, 2019.</a:t>
            </a:r>
          </a:p>
          <a:p>
            <a:pPr marL="0" indent="0">
              <a:buNone/>
            </a:pPr>
            <a:r>
              <a:rPr lang="en-US" sz="1800" dirty="0">
                <a:latin typeface="times new roman" panose="02020603050405020304" pitchFamily="18" charset="0"/>
                <a:cs typeface="times new roman" panose="02020603050405020304" pitchFamily="18" charset="0"/>
              </a:rPr>
              <a:t>[7] </a:t>
            </a:r>
            <a:r>
              <a:rPr lang="en-US" sz="1800" dirty="0" err="1">
                <a:latin typeface="times new roman" panose="02020603050405020304" pitchFamily="18" charset="0"/>
                <a:cs typeface="times new roman" panose="02020603050405020304" pitchFamily="18" charset="0"/>
              </a:rPr>
              <a:t>Yingqi</a:t>
            </a:r>
            <a:r>
              <a:rPr lang="en-US" sz="1800" dirty="0">
                <a:latin typeface="times new roman" panose="02020603050405020304" pitchFamily="18" charset="0"/>
                <a:cs typeface="times new roman" panose="02020603050405020304" pitchFamily="18" charset="0"/>
              </a:rPr>
              <a:t> Liu, </a:t>
            </a:r>
            <a:r>
              <a:rPr lang="en-US" sz="1800" dirty="0" err="1">
                <a:latin typeface="times new roman" panose="02020603050405020304" pitchFamily="18" charset="0"/>
                <a:cs typeface="times new roman" panose="02020603050405020304" pitchFamily="18" charset="0"/>
              </a:rPr>
              <a:t>Shiqing</a:t>
            </a:r>
            <a:r>
              <a:rPr lang="en-US" sz="1800" dirty="0">
                <a:latin typeface="times new roman" panose="02020603050405020304" pitchFamily="18" charset="0"/>
                <a:cs typeface="times new roman" panose="02020603050405020304" pitchFamily="18" charset="0"/>
              </a:rPr>
              <a:t> Ma, </a:t>
            </a:r>
            <a:r>
              <a:rPr lang="en-US" sz="1800" dirty="0" err="1">
                <a:latin typeface="times new roman" panose="02020603050405020304" pitchFamily="18" charset="0"/>
                <a:cs typeface="times new roman" panose="02020603050405020304" pitchFamily="18" charset="0"/>
              </a:rPr>
              <a:t>Yousra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Aafer</a:t>
            </a:r>
            <a:r>
              <a:rPr lang="en-US" sz="1800" dirty="0">
                <a:latin typeface="times new roman" panose="02020603050405020304" pitchFamily="18" charset="0"/>
                <a:cs typeface="times new roman" panose="02020603050405020304" pitchFamily="18" charset="0"/>
              </a:rPr>
              <a:t>, Wen-</a:t>
            </a:r>
            <a:r>
              <a:rPr lang="en-US" sz="1800" dirty="0" err="1">
                <a:latin typeface="times new roman" panose="02020603050405020304" pitchFamily="18" charset="0"/>
                <a:cs typeface="times new roman" panose="02020603050405020304" pitchFamily="18" charset="0"/>
              </a:rPr>
              <a:t>Chuan</a:t>
            </a:r>
            <a:r>
              <a:rPr lang="en-US" sz="1800" dirty="0">
                <a:latin typeface="times new roman" panose="02020603050405020304" pitchFamily="18" charset="0"/>
                <a:cs typeface="times new roman" panose="02020603050405020304" pitchFamily="18" charset="0"/>
              </a:rPr>
              <a:t> Lee, Juan </a:t>
            </a:r>
            <a:r>
              <a:rPr lang="en-US" sz="1800" dirty="0" err="1">
                <a:latin typeface="times new roman" panose="02020603050405020304" pitchFamily="18" charset="0"/>
                <a:cs typeface="times new roman" panose="02020603050405020304" pitchFamily="18" charset="0"/>
              </a:rPr>
              <a:t>Zhai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Weihang</a:t>
            </a:r>
            <a:r>
              <a:rPr lang="en-US" sz="1800" dirty="0">
                <a:latin typeface="times new roman" panose="02020603050405020304" pitchFamily="18" charset="0"/>
                <a:cs typeface="times new roman" panose="02020603050405020304" pitchFamily="18" charset="0"/>
              </a:rPr>
              <a:t> Wang, and </a:t>
            </a:r>
            <a:r>
              <a:rPr lang="en-US" sz="1800" dirty="0" err="1">
                <a:latin typeface="times new roman" panose="02020603050405020304" pitchFamily="18" charset="0"/>
                <a:cs typeface="times new roman" panose="02020603050405020304" pitchFamily="18" charset="0"/>
              </a:rPr>
              <a:t>Xiangyu</a:t>
            </a:r>
            <a:r>
              <a:rPr lang="en-US" sz="1800" dirty="0">
                <a:latin typeface="times new roman" panose="02020603050405020304" pitchFamily="18" charset="0"/>
                <a:cs typeface="times new roman" panose="02020603050405020304" pitchFamily="18" charset="0"/>
              </a:rPr>
              <a:t> Zhang, “</a:t>
            </a:r>
            <a:r>
              <a:rPr lang="en-US" sz="1800" dirty="0" err="1">
                <a:latin typeface="times new roman" panose="02020603050405020304" pitchFamily="18" charset="0"/>
                <a:cs typeface="times new roman" panose="02020603050405020304" pitchFamily="18" charset="0"/>
              </a:rPr>
              <a:t>Trojaning</a:t>
            </a:r>
            <a:r>
              <a:rPr lang="en-US" sz="1800" dirty="0">
                <a:latin typeface="times new roman" panose="02020603050405020304" pitchFamily="18" charset="0"/>
                <a:cs typeface="times new roman" panose="02020603050405020304" pitchFamily="18" charset="0"/>
              </a:rPr>
              <a:t> attack on neural networks,” in NDSS, 2018.</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2935-D976-4A45-A468-22DD55F2A57E}"/>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B906991A-7D56-4EEB-8A29-59E185FA4957}"/>
              </a:ext>
            </a:extLst>
          </p:cNvPr>
          <p:cNvSpPr>
            <a:spLocks noGrp="1"/>
          </p:cNvSpPr>
          <p:nvPr>
            <p:ph idx="1"/>
          </p:nvPr>
        </p:nvSpPr>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Backdoor (Trojan) attacks are an important type of training-data poisoning attacks against deep neural networks (DNN).</a:t>
            </a:r>
          </a:p>
          <a:p>
            <a:pPr marL="0" indent="0">
              <a:buNone/>
            </a:pPr>
            <a:r>
              <a:rPr lang="en-US" sz="2200" dirty="0">
                <a:latin typeface="times new roman" panose="02020603050405020304" pitchFamily="18" charset="0"/>
                <a:cs typeface="times new roman" panose="02020603050405020304" pitchFamily="18" charset="0"/>
              </a:rPr>
              <a:t>After training, the attacked DNN will then: </a:t>
            </a:r>
          </a:p>
          <a:p>
            <a:pPr lvl="1"/>
            <a:r>
              <a:rPr lang="en-US" sz="2200" dirty="0">
                <a:latin typeface="times new roman" panose="02020603050405020304" pitchFamily="18" charset="0"/>
                <a:cs typeface="times new roman" panose="02020603050405020304" pitchFamily="18" charset="0"/>
              </a:rPr>
              <a:t>(mis)classify to the </a:t>
            </a:r>
            <a:r>
              <a:rPr lang="en-US" sz="2200" dirty="0">
                <a:solidFill>
                  <a:srgbClr val="0070C0"/>
                </a:solidFill>
                <a:latin typeface="times new roman" panose="02020603050405020304" pitchFamily="18" charset="0"/>
                <a:cs typeface="times new roman" panose="02020603050405020304" pitchFamily="18" charset="0"/>
              </a:rPr>
              <a:t>target class </a:t>
            </a:r>
            <a:r>
              <a:rPr lang="en-US" sz="2200" dirty="0">
                <a:latin typeface="times new roman" panose="02020603050405020304" pitchFamily="18" charset="0"/>
                <a:cs typeface="times new roman" panose="02020603050405020304" pitchFamily="18" charset="0"/>
              </a:rPr>
              <a:t>when a test sample is embedded with the same </a:t>
            </a:r>
            <a:r>
              <a:rPr lang="en-US" sz="2200" dirty="0">
                <a:solidFill>
                  <a:srgbClr val="0070C0"/>
                </a:solidFill>
                <a:latin typeface="times new roman" panose="02020603050405020304" pitchFamily="18" charset="0"/>
                <a:cs typeface="times new roman" panose="02020603050405020304" pitchFamily="18" charset="0"/>
              </a:rPr>
              <a:t>backdoor pattern </a:t>
            </a:r>
            <a:r>
              <a:rPr lang="en-US" sz="2200" dirty="0">
                <a:latin typeface="times new roman" panose="02020603050405020304" pitchFamily="18" charset="0"/>
                <a:cs typeface="times new roman" panose="02020603050405020304" pitchFamily="18" charset="0"/>
              </a:rPr>
              <a:t>used in </a:t>
            </a:r>
            <a:r>
              <a:rPr lang="en-US" sz="2200" dirty="0">
                <a:solidFill>
                  <a:srgbClr val="0070C0"/>
                </a:solidFill>
                <a:latin typeface="times new roman" panose="02020603050405020304" pitchFamily="18" charset="0"/>
                <a:cs typeface="times new roman" panose="02020603050405020304" pitchFamily="18" charset="0"/>
              </a:rPr>
              <a:t>poisoning</a:t>
            </a:r>
            <a:r>
              <a:rPr lang="en-US" sz="2200" dirty="0">
                <a:latin typeface="times new roman" panose="02020603050405020304" pitchFamily="18" charset="0"/>
                <a:cs typeface="times new roman" panose="02020603050405020304" pitchFamily="18" charset="0"/>
              </a:rPr>
              <a:t>; </a:t>
            </a:r>
          </a:p>
          <a:p>
            <a:pPr lvl="1"/>
            <a:r>
              <a:rPr lang="en-US" sz="2200" dirty="0">
                <a:latin typeface="times new roman" panose="02020603050405020304" pitchFamily="18" charset="0"/>
                <a:cs typeface="times new roman" panose="02020603050405020304" pitchFamily="18" charset="0"/>
              </a:rPr>
              <a:t>correctly classify clean (backdoor-free) samples. </a:t>
            </a:r>
          </a:p>
        </p:txBody>
      </p:sp>
      <p:pic>
        <p:nvPicPr>
          <p:cNvPr id="5" name="Picture 4" descr="A group of stop signs&#10;&#10;Description automatically generated with medium confidence">
            <a:extLst>
              <a:ext uri="{FF2B5EF4-FFF2-40B4-BE49-F238E27FC236}">
                <a16:creationId xmlns:a16="http://schemas.microsoft.com/office/drawing/2014/main" id="{E8A7417B-4813-4986-8C9A-A9E7B83BF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3" y="3393249"/>
            <a:ext cx="6738094" cy="2044895"/>
          </a:xfrm>
          <a:prstGeom prst="rect">
            <a:avLst/>
          </a:prstGeom>
        </p:spPr>
      </p:pic>
      <p:sp>
        <p:nvSpPr>
          <p:cNvPr id="6" name="TextBox 5">
            <a:extLst>
              <a:ext uri="{FF2B5EF4-FFF2-40B4-BE49-F238E27FC236}">
                <a16:creationId xmlns:a16="http://schemas.microsoft.com/office/drawing/2014/main" id="{5805DD6B-394C-4DFA-8CA5-3F68ED6D8D11}"/>
              </a:ext>
            </a:extLst>
          </p:cNvPr>
          <p:cNvSpPr txBox="1"/>
          <p:nvPr/>
        </p:nvSpPr>
        <p:spPr>
          <a:xfrm>
            <a:off x="7310292" y="3445933"/>
            <a:ext cx="4387272"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1. A stop sign from the U.S. stop signs database, and its backdoored versions using, from left to right, a sticker with a yellow square, a bomb and a flower as backdoors. The backdoored images are mislabeled to speed limit sign. (This figure is from [1].)</a:t>
            </a:r>
          </a:p>
        </p:txBody>
      </p:sp>
    </p:spTree>
    <p:extLst>
      <p:ext uri="{BB962C8B-B14F-4D97-AF65-F5344CB8AC3E}">
        <p14:creationId xmlns:p14="http://schemas.microsoft.com/office/powerpoint/2010/main" val="79841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5DE-1A43-4534-9CD2-11666971C9C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BF999A7-F742-4200-8544-78819EEB62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80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16A3-D0C0-4BF8-8D77-1B47365DBA5D}"/>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Introduction (cont.)</a:t>
            </a:r>
          </a:p>
        </p:txBody>
      </p:sp>
      <p:sp>
        <p:nvSpPr>
          <p:cNvPr id="3" name="Content Placeholder 2">
            <a:extLst>
              <a:ext uri="{FF2B5EF4-FFF2-40B4-BE49-F238E27FC236}">
                <a16:creationId xmlns:a16="http://schemas.microsoft.com/office/drawing/2014/main" id="{B6ED4D6D-5A66-43AE-ACAF-D3219CDE73C1}"/>
              </a:ext>
            </a:extLst>
          </p:cNvPr>
          <p:cNvSpPr>
            <a:spLocks noGrp="1"/>
          </p:cNvSpPr>
          <p:nvPr>
            <p:ph idx="1"/>
          </p:nvPr>
        </p:nvSpPr>
        <p:spPr>
          <a:xfrm>
            <a:off x="525683" y="1327221"/>
            <a:ext cx="5921415" cy="5165653"/>
          </a:xfrm>
        </p:spPr>
        <p:txBody>
          <a:bodyPr>
            <a:normAutofit/>
          </a:bodyPr>
          <a:lstStyle/>
          <a:p>
            <a:pPr marL="0" indent="0">
              <a:lnSpc>
                <a:spcPct val="70000"/>
              </a:lnSpc>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Existing backdoor detection methods:</a:t>
            </a:r>
          </a:p>
          <a:p>
            <a:pPr>
              <a:lnSpc>
                <a:spcPct val="70000"/>
              </a:lnSpc>
            </a:pPr>
            <a:r>
              <a:rPr lang="en-US" sz="2200" dirty="0">
                <a:latin typeface="times new roman" panose="02020603050405020304" pitchFamily="18" charset="0"/>
                <a:cs typeface="times new roman" panose="02020603050405020304" pitchFamily="18" charset="0"/>
              </a:rPr>
              <a:t>Pre-training detections of training samples embedded with the backdoor pattern:</a:t>
            </a:r>
          </a:p>
          <a:p>
            <a:pPr lvl="1">
              <a:lnSpc>
                <a:spcPct val="70000"/>
              </a:lnSpc>
            </a:pPr>
            <a:r>
              <a:rPr lang="en-US" sz="2200" dirty="0">
                <a:latin typeface="times new roman" panose="02020603050405020304" pitchFamily="18" charset="0"/>
                <a:cs typeface="times new roman" panose="02020603050405020304" pitchFamily="18" charset="0"/>
              </a:rPr>
              <a:t>Require access to the training set of the DNN. </a:t>
            </a:r>
          </a:p>
          <a:p>
            <a:pPr lvl="1">
              <a:lnSpc>
                <a:spcPct val="70000"/>
              </a:lnSpc>
            </a:pPr>
            <a:r>
              <a:rPr lang="en-US" sz="2200" dirty="0">
                <a:solidFill>
                  <a:srgbClr val="C00000"/>
                </a:solidFill>
                <a:latin typeface="times new roman" panose="02020603050405020304" pitchFamily="18" charset="0"/>
                <a:cs typeface="times new roman" panose="02020603050405020304" pitchFamily="18" charset="0"/>
              </a:rPr>
              <a:t>So, are impractical in cases where the training set is not available.</a:t>
            </a:r>
          </a:p>
          <a:p>
            <a:pPr>
              <a:lnSpc>
                <a:spcPct val="70000"/>
              </a:lnSpc>
            </a:pPr>
            <a:r>
              <a:rPr lang="en-US" sz="2200" dirty="0">
                <a:latin typeface="times new roman" panose="02020603050405020304" pitchFamily="18" charset="0"/>
                <a:cs typeface="times new roman" panose="02020603050405020304" pitchFamily="18" charset="0"/>
              </a:rPr>
              <a:t>Post-training detections of backdoor-poisoned DNNs:</a:t>
            </a:r>
          </a:p>
          <a:p>
            <a:pPr lvl="1">
              <a:lnSpc>
                <a:spcPct val="70000"/>
              </a:lnSpc>
            </a:pPr>
            <a:r>
              <a:rPr lang="en-US" sz="2200" dirty="0">
                <a:latin typeface="times new roman" panose="02020603050405020304" pitchFamily="18" charset="0"/>
                <a:cs typeface="times new roman" panose="02020603050405020304" pitchFamily="18" charset="0"/>
              </a:rPr>
              <a:t>Possesses a small, clean (backdoor-free) dataset but has no access to the training set.</a:t>
            </a:r>
          </a:p>
          <a:p>
            <a:pPr lvl="1">
              <a:lnSpc>
                <a:spcPct val="70000"/>
              </a:lnSpc>
            </a:pPr>
            <a:r>
              <a:rPr lang="en-US" sz="2200" dirty="0">
                <a:latin typeface="times new roman" panose="02020603050405020304" pitchFamily="18" charset="0"/>
                <a:cs typeface="times new roman" panose="02020603050405020304" pitchFamily="18" charset="0"/>
              </a:rPr>
              <a:t>Infers the possible target class and reverse-engineers the associated backdoor pattern.</a:t>
            </a:r>
          </a:p>
          <a:p>
            <a:pPr lvl="1">
              <a:lnSpc>
                <a:spcPct val="70000"/>
              </a:lnSpc>
            </a:pPr>
            <a:r>
              <a:rPr lang="en-US" sz="2200" dirty="0">
                <a:solidFill>
                  <a:srgbClr val="C00000"/>
                </a:solidFill>
                <a:latin typeface="times new roman" panose="02020603050405020304" pitchFamily="18" charset="0"/>
                <a:cs typeface="times new roman" panose="02020603050405020304" pitchFamily="18" charset="0"/>
              </a:rPr>
              <a:t>Cannot catch entities in the act of exploiting the backdoor mapping at test-time.</a:t>
            </a:r>
            <a:endParaRPr lang="en-US" sz="2200" dirty="0">
              <a:latin typeface="times new roman" panose="02020603050405020304" pitchFamily="18" charset="0"/>
              <a:cs typeface="times new roman" panose="02020603050405020304" pitchFamily="18" charset="0"/>
            </a:endParaRPr>
          </a:p>
          <a:p>
            <a:pPr lvl="1">
              <a:lnSpc>
                <a:spcPct val="70000"/>
              </a:lnSpc>
            </a:pPr>
            <a:r>
              <a:rPr lang="en-US" sz="2200" dirty="0">
                <a:solidFill>
                  <a:srgbClr val="C00000"/>
                </a:solidFill>
                <a:latin typeface="times new roman" panose="02020603050405020304" pitchFamily="18" charset="0"/>
                <a:cs typeface="times new roman" panose="02020603050405020304" pitchFamily="18" charset="0"/>
              </a:rPr>
              <a:t>Reverse-engineered backdoor pattern may be unreliable in the image space (cf. Fig.2).</a:t>
            </a:r>
          </a:p>
        </p:txBody>
      </p:sp>
      <p:pic>
        <p:nvPicPr>
          <p:cNvPr id="9" name="Picture 8" descr="Schematic&#10;&#10;Description automatically generated">
            <a:extLst>
              <a:ext uri="{FF2B5EF4-FFF2-40B4-BE49-F238E27FC236}">
                <a16:creationId xmlns:a16="http://schemas.microsoft.com/office/drawing/2014/main" id="{11B6A202-5FB2-4A36-99CC-D064F6856EE0}"/>
              </a:ext>
            </a:extLst>
          </p:cNvPr>
          <p:cNvPicPr>
            <a:picLocks noChangeAspect="1"/>
          </p:cNvPicPr>
          <p:nvPr/>
        </p:nvPicPr>
        <p:blipFill rotWithShape="1">
          <a:blip r:embed="rId3">
            <a:extLst>
              <a:ext uri="{28A0092B-C50C-407E-A947-70E740481C1C}">
                <a14:useLocalDpi xmlns:a14="http://schemas.microsoft.com/office/drawing/2010/main" val="0"/>
              </a:ext>
            </a:extLst>
          </a:blip>
          <a:srcRect l="51339" t="3683" r="3014"/>
          <a:stretch/>
        </p:blipFill>
        <p:spPr>
          <a:xfrm>
            <a:off x="7338350" y="2705095"/>
            <a:ext cx="3622876" cy="2583408"/>
          </a:xfrm>
          <a:prstGeom prst="rect">
            <a:avLst/>
          </a:prstGeom>
        </p:spPr>
      </p:pic>
      <p:pic>
        <p:nvPicPr>
          <p:cNvPr id="7" name="Picture 6" descr="Schematic&#10;&#10;Description automatically generated">
            <a:extLst>
              <a:ext uri="{FF2B5EF4-FFF2-40B4-BE49-F238E27FC236}">
                <a16:creationId xmlns:a16="http://schemas.microsoft.com/office/drawing/2014/main" id="{F527C2EC-DDD0-4E9E-B9E7-690C43B9B287}"/>
              </a:ext>
            </a:extLst>
          </p:cNvPr>
          <p:cNvPicPr>
            <a:picLocks noChangeAspect="1"/>
          </p:cNvPicPr>
          <p:nvPr/>
        </p:nvPicPr>
        <p:blipFill rotWithShape="1">
          <a:blip r:embed="rId3">
            <a:extLst>
              <a:ext uri="{28A0092B-C50C-407E-A947-70E740481C1C}">
                <a14:useLocalDpi xmlns:a14="http://schemas.microsoft.com/office/drawing/2010/main" val="0"/>
              </a:ext>
            </a:extLst>
          </a:blip>
          <a:srcRect l="4354" t="3683" r="50000"/>
          <a:stretch/>
        </p:blipFill>
        <p:spPr>
          <a:xfrm>
            <a:off x="7338349" y="53249"/>
            <a:ext cx="3828415" cy="2729975"/>
          </a:xfrm>
          <a:prstGeom prst="rect">
            <a:avLst/>
          </a:prstGeom>
        </p:spPr>
      </p:pic>
      <p:sp>
        <p:nvSpPr>
          <p:cNvPr id="10" name="TextBox 9">
            <a:extLst>
              <a:ext uri="{FF2B5EF4-FFF2-40B4-BE49-F238E27FC236}">
                <a16:creationId xmlns:a16="http://schemas.microsoft.com/office/drawing/2014/main" id="{2EAECC5D-C677-4DF8-892F-1E4A68ECAEBD}"/>
              </a:ext>
            </a:extLst>
          </p:cNvPr>
          <p:cNvSpPr txBox="1"/>
          <p:nvPr/>
        </p:nvSpPr>
        <p:spPr>
          <a:xfrm>
            <a:off x="6840638" y="5153169"/>
            <a:ext cx="502341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2. Comparison between original trigger and reverse engineered trigger in (a) Trojan Square and (b) Trojan Watermark. (This figure is from [2].)</a:t>
            </a:r>
          </a:p>
        </p:txBody>
      </p:sp>
    </p:spTree>
    <p:extLst>
      <p:ext uri="{BB962C8B-B14F-4D97-AF65-F5344CB8AC3E}">
        <p14:creationId xmlns:p14="http://schemas.microsoft.com/office/powerpoint/2010/main" val="217669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0B0C-6A60-450E-89C3-97A353CE38C3}"/>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Contributions</a:t>
            </a:r>
          </a:p>
        </p:txBody>
      </p:sp>
      <p:sp>
        <p:nvSpPr>
          <p:cNvPr id="3" name="Content Placeholder 2">
            <a:extLst>
              <a:ext uri="{FF2B5EF4-FFF2-40B4-BE49-F238E27FC236}">
                <a16:creationId xmlns:a16="http://schemas.microsoft.com/office/drawing/2014/main" id="{38430E91-EBBC-43D0-A2B8-165DA9D7D955}"/>
              </a:ext>
            </a:extLst>
          </p:cNvPr>
          <p:cNvSpPr>
            <a:spLocks noGrp="1"/>
          </p:cNvSpPr>
          <p:nvPr>
            <p:ph idx="1"/>
          </p:nvPr>
        </p:nvSpPr>
        <p:spPr/>
        <p:txBody>
          <a:bodyPr>
            <a:normAutofit/>
          </a:bodyPr>
          <a:lstStyle/>
          <a:p>
            <a:r>
              <a:rPr lang="en-US" sz="2200" dirty="0">
                <a:latin typeface="Times New Roman" panose="02020603050405020304" pitchFamily="18" charset="0"/>
                <a:cs typeface="Times New Roman" panose="02020603050405020304" pitchFamily="18" charset="0"/>
              </a:rPr>
              <a:t>We propose an </a:t>
            </a:r>
            <a:r>
              <a:rPr lang="en-US" sz="2200" dirty="0">
                <a:solidFill>
                  <a:srgbClr val="0070C0"/>
                </a:solidFill>
                <a:latin typeface="Times New Roman" panose="02020603050405020304" pitchFamily="18" charset="0"/>
                <a:cs typeface="Times New Roman" panose="02020603050405020304" pitchFamily="18" charset="0"/>
              </a:rPr>
              <a:t>unsupervised</a:t>
            </a:r>
            <a:r>
              <a:rPr lang="en-US" sz="2200" dirty="0">
                <a:latin typeface="Times New Roman" panose="02020603050405020304" pitchFamily="18" charset="0"/>
                <a:cs typeface="Times New Roman" panose="02020603050405020304" pitchFamily="18" charset="0"/>
              </a:rPr>
              <a:t> method that, </a:t>
            </a:r>
            <a:r>
              <a:rPr lang="en-US" sz="2200" u="sng" dirty="0">
                <a:latin typeface="Times New Roman" panose="02020603050405020304" pitchFamily="18" charset="0"/>
                <a:cs typeface="Times New Roman" panose="02020603050405020304" pitchFamily="18" charset="0"/>
              </a:rPr>
              <a:t>at test-time</a:t>
            </a: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detects backdoor triggers </a:t>
            </a:r>
            <a:r>
              <a:rPr lang="en-US" sz="2200" dirty="0">
                <a:latin typeface="Times New Roman" panose="02020603050405020304" pitchFamily="18" charset="0"/>
                <a:cs typeface="Times New Roman" panose="02020603050405020304" pitchFamily="18" charset="0"/>
              </a:rPr>
              <a:t>and</a:t>
            </a:r>
            <a:r>
              <a:rPr lang="en-US" sz="2200" dirty="0">
                <a:solidFill>
                  <a:srgbClr val="0070C0"/>
                </a:solidFill>
                <a:latin typeface="Times New Roman" panose="02020603050405020304" pitchFamily="18" charset="0"/>
                <a:cs typeface="Times New Roman" panose="02020603050405020304" pitchFamily="18" charset="0"/>
              </a:rPr>
              <a:t> infers the source class for detected backdoor trigger images</a:t>
            </a:r>
            <a:r>
              <a:rPr lang="en-US" sz="2200" dirty="0">
                <a:latin typeface="Times New Roman" panose="02020603050405020304" pitchFamily="18" charset="0"/>
                <a:cs typeface="Times New Roman" panose="02020603050405020304" pitchFamily="18" charset="0"/>
              </a:rPr>
              <a:t>, given the reverse-engineered backdoor pattern and the target class obtained from a post-training backdoor detector. </a:t>
            </a:r>
          </a:p>
          <a:p>
            <a:r>
              <a:rPr lang="en-US" sz="2200" dirty="0">
                <a:latin typeface="Times New Roman" panose="02020603050405020304" pitchFamily="18" charset="0"/>
                <a:cs typeface="Times New Roman" panose="02020603050405020304" pitchFamily="18" charset="0"/>
              </a:rPr>
              <a:t>Our detector requires </a:t>
            </a:r>
            <a:r>
              <a:rPr lang="en-US" sz="2200" dirty="0">
                <a:solidFill>
                  <a:srgbClr val="0070C0"/>
                </a:solidFill>
                <a:latin typeface="Times New Roman" panose="02020603050405020304" pitchFamily="18" charset="0"/>
                <a:cs typeface="Times New Roman" panose="02020603050405020304" pitchFamily="18" charset="0"/>
              </a:rPr>
              <a:t>no </a:t>
            </a:r>
            <a:r>
              <a:rPr lang="en-US" sz="2200" dirty="0">
                <a:latin typeface="Times New Roman" panose="02020603050405020304" pitchFamily="18" charset="0"/>
                <a:cs typeface="Times New Roman" panose="02020603050405020304" pitchFamily="18" charset="0"/>
              </a:rPr>
              <a:t>access to the DNN's training set nor any DNN training/fine-tuning.</a:t>
            </a:r>
          </a:p>
          <a:p>
            <a:r>
              <a:rPr lang="en-US" sz="2200" dirty="0">
                <a:latin typeface="Times New Roman" panose="02020603050405020304" pitchFamily="18" charset="0"/>
                <a:cs typeface="Times New Roman" panose="02020603050405020304" pitchFamily="18" charset="0"/>
              </a:rPr>
              <a:t>We show the </a:t>
            </a:r>
            <a:r>
              <a:rPr lang="en-US" sz="2200" dirty="0">
                <a:solidFill>
                  <a:srgbClr val="0070C0"/>
                </a:solidFill>
                <a:latin typeface="Times New Roman" panose="02020603050405020304" pitchFamily="18" charset="0"/>
                <a:cs typeface="Times New Roman" panose="02020603050405020304" pitchFamily="18" charset="0"/>
              </a:rPr>
              <a:t>effectiveness</a:t>
            </a:r>
            <a:r>
              <a:rPr lang="en-US" sz="2200" dirty="0">
                <a:latin typeface="Times New Roman" panose="02020603050405020304" pitchFamily="18" charset="0"/>
                <a:cs typeface="Times New Roman" panose="02020603050405020304" pitchFamily="18" charset="0"/>
              </a:rPr>
              <a:t> and </a:t>
            </a:r>
            <a:r>
              <a:rPr lang="en-US" sz="2200" dirty="0">
                <a:solidFill>
                  <a:srgbClr val="0070C0"/>
                </a:solidFill>
                <a:latin typeface="Times New Roman" panose="02020603050405020304" pitchFamily="18" charset="0"/>
                <a:cs typeface="Times New Roman" panose="02020603050405020304" pitchFamily="18" charset="0"/>
              </a:rPr>
              <a:t>wide application </a:t>
            </a:r>
            <a:r>
              <a:rPr lang="en-US" sz="2200" dirty="0">
                <a:latin typeface="Times New Roman" panose="02020603050405020304" pitchFamily="18" charset="0"/>
                <a:cs typeface="Times New Roman" panose="02020603050405020304" pitchFamily="18" charset="0"/>
              </a:rPr>
              <a:t>of our detector experimentally for a wide variety of DNN architectures, datasets, and backdoor attack configurations.</a:t>
            </a:r>
          </a:p>
        </p:txBody>
      </p:sp>
    </p:spTree>
    <p:extLst>
      <p:ext uri="{BB962C8B-B14F-4D97-AF65-F5344CB8AC3E}">
        <p14:creationId xmlns:p14="http://schemas.microsoft.com/office/powerpoint/2010/main" val="322597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A8B0-BD8F-464A-BB5F-0C8D0A235F08}"/>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Threat Model and Defender’s Knowledge &amp; Goals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1F3EDB-0A8B-466A-9273-A1C3F581D393}"/>
                  </a:ext>
                </a:extLst>
              </p:cNvPr>
              <p:cNvSpPr>
                <a:spLocks noGrp="1"/>
              </p:cNvSpPr>
              <p:nvPr>
                <p:ph idx="1"/>
              </p:nvPr>
            </p:nvSpPr>
            <p:spPr/>
            <p:txBody>
              <a:bodyPr>
                <a:noAutofit/>
              </a:bodyPr>
              <a:lstStyle/>
              <a:p>
                <a:pPr marL="342900" indent="-342900">
                  <a:lnSpc>
                    <a:spcPct val="100000"/>
                  </a:lnSpc>
                </a:pPr>
                <a:r>
                  <a:rPr lang="en-US" sz="2200" b="1" dirty="0">
                    <a:latin typeface="times new roman" panose="02020603050405020304" pitchFamily="18" charset="0"/>
                    <a:cs typeface="times new roman" panose="02020603050405020304" pitchFamily="18" charset="0"/>
                  </a:rPr>
                  <a:t>Attacker’s goal:</a:t>
                </a:r>
                <a:r>
                  <a:rPr lang="en-US" sz="2200" dirty="0">
                    <a:latin typeface="times new roman" panose="02020603050405020304" pitchFamily="18" charset="0"/>
                    <a:cs typeface="times new roman" panose="02020603050405020304" pitchFamily="18" charset="0"/>
                  </a:rPr>
                  <a:t> The attacker aims to have the DNN mis-classify to the </a:t>
                </a:r>
                <a:r>
                  <a:rPr lang="en-US" sz="2200" dirty="0">
                    <a:solidFill>
                      <a:srgbClr val="0070C0"/>
                    </a:solidFill>
                    <a:latin typeface="times new roman" panose="02020603050405020304" pitchFamily="18" charset="0"/>
                    <a:cs typeface="times new roman" panose="02020603050405020304" pitchFamily="18" charset="0"/>
                  </a:rPr>
                  <a:t>target class </a:t>
                </a:r>
                <a14:m>
                  <m:oMath xmlns:m="http://schemas.openxmlformats.org/officeDocument/2006/math">
                    <m:r>
                      <a:rPr lang="en-US" sz="2200" i="1">
                        <a:solidFill>
                          <a:srgbClr val="0070C0"/>
                        </a:solidFill>
                        <a:latin typeface="Cambria Math" panose="02040503050406030204" pitchFamily="18" charset="0"/>
                      </a:rPr>
                      <m:t>𝑡</m:t>
                    </m:r>
                  </m:oMath>
                </a14:m>
                <a:r>
                  <a:rPr lang="en-US" sz="2200" dirty="0">
                    <a:solidFill>
                      <a:srgbClr val="0070C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when an image from a </a:t>
                </a:r>
                <a:r>
                  <a:rPr lang="en-US" sz="2200" dirty="0">
                    <a:solidFill>
                      <a:srgbClr val="0070C0"/>
                    </a:solidFill>
                    <a:latin typeface="times new roman" panose="02020603050405020304" pitchFamily="18" charset="0"/>
                    <a:cs typeface="times new roman" panose="02020603050405020304" pitchFamily="18" charset="0"/>
                  </a:rPr>
                  <a:t>source class </a:t>
                </a:r>
                <a14:m>
                  <m:oMath xmlns:m="http://schemas.openxmlformats.org/officeDocument/2006/math">
                    <m:r>
                      <a:rPr lang="en-US" sz="2200" i="1">
                        <a:solidFill>
                          <a:srgbClr val="0070C0"/>
                        </a:solidFill>
                        <a:latin typeface="Cambria Math" panose="02040503050406030204" pitchFamily="18" charset="0"/>
                      </a:rPr>
                      <m:t>𝑠</m:t>
                    </m:r>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𝑆</m:t>
                        </m:r>
                      </m:e>
                      <m:sub>
                        <m:r>
                          <a:rPr lang="en-US" sz="2200" i="1">
                            <a:latin typeface="Cambria Math" panose="02040503050406030204" pitchFamily="18" charset="0"/>
                            <a:ea typeface="Cambria Math" panose="02040503050406030204" pitchFamily="18" charset="0"/>
                          </a:rPr>
                          <m:t>𝐴</m:t>
                        </m:r>
                      </m:sub>
                    </m:sSub>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𝐶</m:t>
                    </m:r>
                    <m:r>
                      <a:rPr lang="en-US" sz="2200" i="1">
                        <a:latin typeface="Cambria Math" panose="02040503050406030204" pitchFamily="18" charset="0"/>
                        <a:ea typeface="Cambria Math" panose="02040503050406030204" pitchFamily="18" charset="0"/>
                      </a:rPr>
                      <m:t>\</m:t>
                    </m:r>
                    <m:r>
                      <m:rPr>
                        <m:lit/>
                      </m:rP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r>
                      <a:rPr lang="en-US" sz="2200" i="1">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is embedded with a </a:t>
                </a:r>
                <a:r>
                  <a:rPr lang="en-US" sz="2200" dirty="0">
                    <a:solidFill>
                      <a:srgbClr val="0070C0"/>
                    </a:solidFill>
                    <a:latin typeface="times new roman" panose="02020603050405020304" pitchFamily="18" charset="0"/>
                    <a:cs typeface="times new roman" panose="02020603050405020304" pitchFamily="18" charset="0"/>
                  </a:rPr>
                  <a:t>specific backdoor pattern</a:t>
                </a:r>
                <a:r>
                  <a:rPr lang="en-US" sz="2200" dirty="0">
                    <a:latin typeface="times new roman" panose="02020603050405020304" pitchFamily="18" charset="0"/>
                    <a:cs typeface="times new roman" panose="02020603050405020304" pitchFamily="18" charset="0"/>
                  </a:rPr>
                  <a:t>; while not degrading the DNN’s accuracy on backdoor-free images.</a:t>
                </a:r>
              </a:p>
              <a:p>
                <a:pPr marL="342900" indent="-342900">
                  <a:lnSpc>
                    <a:spcPct val="100000"/>
                  </a:lnSpc>
                </a:pPr>
                <a:r>
                  <a:rPr lang="en-US" sz="2200" b="1" dirty="0">
                    <a:latin typeface="times new roman" panose="02020603050405020304" pitchFamily="18" charset="0"/>
                    <a:cs typeface="times new roman" panose="02020603050405020304" pitchFamily="18" charset="0"/>
                  </a:rPr>
                  <a:t>Attack strategy:</a:t>
                </a:r>
                <a:r>
                  <a:rPr lang="en-US" sz="2200" dirty="0">
                    <a:latin typeface="times new roman" panose="02020603050405020304" pitchFamily="18" charset="0"/>
                    <a:cs typeface="times new roman" panose="02020603050405020304" pitchFamily="18" charset="0"/>
                  </a:rPr>
                  <a:t> The attacker </a:t>
                </a:r>
                <a:r>
                  <a:rPr lang="en-US" sz="2200" dirty="0">
                    <a:solidFill>
                      <a:srgbClr val="0070C0"/>
                    </a:solidFill>
                    <a:latin typeface="times new roman" panose="02020603050405020304" pitchFamily="18" charset="0"/>
                    <a:cs typeface="times new roman" panose="02020603050405020304" pitchFamily="18" charset="0"/>
                  </a:rPr>
                  <a:t>poisons</a:t>
                </a:r>
                <a:r>
                  <a:rPr lang="en-US" sz="2200" dirty="0">
                    <a:latin typeface="times new roman" panose="02020603050405020304" pitchFamily="18" charset="0"/>
                    <a:cs typeface="times new roman" panose="02020603050405020304" pitchFamily="18" charset="0"/>
                  </a:rPr>
                  <a:t> the training set by a small number of valid images </a:t>
                </a:r>
                <a:r>
                  <a:rPr lang="en-US" altLang="zh-CN" sz="2200" dirty="0">
                    <a:latin typeface="times new roman" panose="02020603050405020304" pitchFamily="18" charset="0"/>
                    <a:cs typeface="times new roman" panose="02020603050405020304" pitchFamily="18" charset="0"/>
                  </a:rPr>
                  <a:t>from </a:t>
                </a:r>
                <a14:m>
                  <m:oMath xmlns:m="http://schemas.openxmlformats.org/officeDocument/2006/math">
                    <m:sSub>
                      <m:sSubPr>
                        <m:ctrlPr>
                          <a:rPr lang="en-US" sz="2200" i="1">
                            <a:latin typeface="Cambria Math" panose="02040503050406030204" pitchFamily="18" charset="0"/>
                          </a:rPr>
                        </m:ctrlPr>
                      </m:sSubPr>
                      <m:e>
                        <m:r>
                          <m:rPr>
                            <m:sty m:val="p"/>
                          </m:rPr>
                          <a:rPr lang="en-US" altLang="zh-CN" sz="2200" i="1">
                            <a:latin typeface="Cambria Math" panose="02040503050406030204" pitchFamily="18" charset="0"/>
                          </a:rPr>
                          <m:t>S</m:t>
                        </m:r>
                      </m:e>
                      <m:sub>
                        <m:r>
                          <a:rPr lang="en-US" sz="2200" i="1">
                            <a:latin typeface="Cambria Math" panose="02040503050406030204" pitchFamily="18" charset="0"/>
                          </a:rPr>
                          <m:t>𝐴</m:t>
                        </m:r>
                      </m:sub>
                    </m:sSub>
                  </m:oMath>
                </a14:m>
                <a:r>
                  <a:rPr lang="en-US" sz="2200" dirty="0">
                    <a:latin typeface="times new roman" panose="02020603050405020304" pitchFamily="18" charset="0"/>
                    <a:cs typeface="times new roman" panose="02020603050405020304" pitchFamily="18" charset="0"/>
                  </a:rPr>
                  <a:t>, which are embedded with the backdoor pattern that will be used at test-time. These poisoning images are </a:t>
                </a:r>
                <a:r>
                  <a:rPr lang="en-US" sz="2200" dirty="0">
                    <a:solidFill>
                      <a:srgbClr val="0070C0"/>
                    </a:solidFill>
                    <a:latin typeface="times new roman" panose="02020603050405020304" pitchFamily="18" charset="0"/>
                    <a:cs typeface="times new roman" panose="02020603050405020304" pitchFamily="18" charset="0"/>
                  </a:rPr>
                  <a:t>(mis)labeled </a:t>
                </a:r>
                <a:r>
                  <a:rPr lang="en-US" sz="2200" dirty="0">
                    <a:latin typeface="times new roman" panose="02020603050405020304" pitchFamily="18" charset="0"/>
                    <a:cs typeface="times new roman" panose="02020603050405020304" pitchFamily="18" charset="0"/>
                  </a:rPr>
                  <a:t>to the target class. </a:t>
                </a:r>
              </a:p>
              <a:p>
                <a:pPr marL="342900" indent="-342900">
                  <a:lnSpc>
                    <a:spcPct val="100000"/>
                  </a:lnSpc>
                </a:pPr>
                <a:r>
                  <a:rPr lang="en-US" altLang="zh-CN" sz="2200" b="1" dirty="0">
                    <a:latin typeface="times new roman" panose="02020603050405020304" pitchFamily="18" charset="0"/>
                    <a:cs typeface="times new roman" panose="02020603050405020304" pitchFamily="18" charset="0"/>
                  </a:rPr>
                  <a:t>Defender’s knowledge:</a:t>
                </a:r>
                <a:r>
                  <a:rPr lang="en-US" altLang="zh-CN" sz="2200" dirty="0">
                    <a:latin typeface="times new roman" panose="02020603050405020304" pitchFamily="18" charset="0"/>
                    <a:cs typeface="times new roman" panose="02020603050405020304" pitchFamily="18" charset="0"/>
                  </a:rPr>
                  <a:t> </a:t>
                </a:r>
              </a:p>
              <a:p>
                <a:pPr marL="800100" lvl="1" indent="-342900">
                  <a:lnSpc>
                    <a:spcPct val="100000"/>
                  </a:lnSpc>
                </a:pPr>
                <a:r>
                  <a:rPr lang="en-US" altLang="zh-CN" sz="1800" dirty="0">
                    <a:latin typeface="times new roman" panose="02020603050405020304" pitchFamily="18" charset="0"/>
                    <a:cs typeface="times new roman" panose="02020603050405020304" pitchFamily="18" charset="0"/>
                  </a:rPr>
                  <a:t>A </a:t>
                </a:r>
                <a:r>
                  <a:rPr lang="en-US" altLang="zh-CN" sz="1800" dirty="0">
                    <a:solidFill>
                      <a:srgbClr val="0070C0"/>
                    </a:solidFill>
                    <a:latin typeface="times new roman" panose="02020603050405020304" pitchFamily="18" charset="0"/>
                    <a:cs typeface="times new roman" panose="02020603050405020304" pitchFamily="18" charset="0"/>
                  </a:rPr>
                  <a:t>small</a:t>
                </a:r>
                <a:r>
                  <a:rPr lang="en-US" altLang="zh-CN" sz="1800" dirty="0">
                    <a:latin typeface="times new roman" panose="02020603050405020304" pitchFamily="18" charset="0"/>
                    <a:cs typeface="times new roman" panose="02020603050405020304" pitchFamily="18" charset="0"/>
                  </a:rPr>
                  <a:t> set of </a:t>
                </a:r>
                <a:r>
                  <a:rPr lang="en-US" altLang="zh-CN" sz="1800" dirty="0">
                    <a:solidFill>
                      <a:srgbClr val="0070C0"/>
                    </a:solidFill>
                    <a:latin typeface="times new roman" panose="02020603050405020304" pitchFamily="18" charset="0"/>
                    <a:cs typeface="times new roman" panose="02020603050405020304" pitchFamily="18" charset="0"/>
                  </a:rPr>
                  <a:t>clean</a:t>
                </a:r>
                <a:r>
                  <a:rPr lang="en-US" altLang="zh-CN" sz="1800" dirty="0">
                    <a:latin typeface="times new roman" panose="02020603050405020304" pitchFamily="18" charset="0"/>
                    <a:cs typeface="times new roman" panose="02020603050405020304" pitchFamily="18" charset="0"/>
                  </a:rPr>
                  <a:t> images from all classes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𝑐</m:t>
                        </m:r>
                      </m:sub>
                    </m:sSub>
                    <m:r>
                      <a:rPr lang="en-US" altLang="zh-CN" sz="1800" i="1">
                        <a:latin typeface="Cambria Math" panose="02040503050406030204" pitchFamily="18" charset="0"/>
                      </a:rPr>
                      <m:t>, </m:t>
                    </m:r>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𝐶</m:t>
                    </m:r>
                  </m:oMath>
                </a14:m>
                <a:r>
                  <a:rPr lang="en-US" altLang="zh-CN" sz="1800" dirty="0">
                    <a:latin typeface="times new roman" panose="02020603050405020304" pitchFamily="18" charset="0"/>
                    <a:cs typeface="times new roman" panose="02020603050405020304" pitchFamily="18" charset="0"/>
                  </a:rPr>
                  <a:t>, which are </a:t>
                </a:r>
                <a:r>
                  <a:rPr lang="en-US" altLang="zh-CN" sz="1800" dirty="0">
                    <a:solidFill>
                      <a:srgbClr val="0070C0"/>
                    </a:solidFill>
                    <a:latin typeface="times new roman" panose="02020603050405020304" pitchFamily="18" charset="0"/>
                    <a:cs typeface="times new roman" panose="02020603050405020304" pitchFamily="18" charset="0"/>
                  </a:rPr>
                  <a:t>not enough </a:t>
                </a:r>
                <a:r>
                  <a:rPr lang="en-US" altLang="zh-CN" sz="1800" dirty="0">
                    <a:latin typeface="times new roman" panose="02020603050405020304" pitchFamily="18" charset="0"/>
                    <a:cs typeface="times new roman" panose="02020603050405020304" pitchFamily="18" charset="0"/>
                  </a:rPr>
                  <a:t>to train a clean DNN from scratch. </a:t>
                </a:r>
              </a:p>
              <a:p>
                <a:pPr marL="800100" lvl="1" indent="-342900">
                  <a:lnSpc>
                    <a:spcPct val="100000"/>
                  </a:lnSpc>
                </a:pPr>
                <a:r>
                  <a:rPr lang="en-US" altLang="zh-CN" sz="1800" dirty="0">
                    <a:latin typeface="times new roman" panose="02020603050405020304" pitchFamily="18" charset="0"/>
                    <a:cs typeface="times new roman" panose="02020603050405020304" pitchFamily="18" charset="0"/>
                  </a:rPr>
                  <a:t>The DNN detected as attacked, the target class, and the backdoor pattern inferred by a post-training reverse-engineering defense (RED).</a:t>
                </a:r>
              </a:p>
              <a:p>
                <a:pPr marL="342900" indent="-342900">
                  <a:lnSpc>
                    <a:spcPct val="100000"/>
                  </a:lnSpc>
                </a:pPr>
                <a:r>
                  <a:rPr lang="en-US" sz="2200" b="1" dirty="0">
                    <a:latin typeface="times new roman" panose="02020603050405020304" pitchFamily="18" charset="0"/>
                    <a:cs typeface="times new roman" panose="02020603050405020304" pitchFamily="18" charset="0"/>
                  </a:rPr>
                  <a:t>Defender’s goal:</a:t>
                </a:r>
                <a:r>
                  <a:rPr lang="en-US" sz="2200" dirty="0">
                    <a:latin typeface="times new roman" panose="02020603050405020304" pitchFamily="18" charset="0"/>
                    <a:cs typeface="times new roman" panose="02020603050405020304" pitchFamily="18" charset="0"/>
                  </a:rPr>
                  <a:t>  Detect whether the test image classified to the target class contains the backdoor pattern; and if so, infer its source class.</a:t>
                </a:r>
              </a:p>
            </p:txBody>
          </p:sp>
        </mc:Choice>
        <mc:Fallback>
          <p:sp>
            <p:nvSpPr>
              <p:cNvPr id="3" name="Content Placeholder 2">
                <a:extLst>
                  <a:ext uri="{FF2B5EF4-FFF2-40B4-BE49-F238E27FC236}">
                    <a16:creationId xmlns:a16="http://schemas.microsoft.com/office/drawing/2014/main" id="{9C1F3EDB-0A8B-466A-9273-A1C3F581D393}"/>
                  </a:ext>
                </a:extLst>
              </p:cNvPr>
              <p:cNvSpPr>
                <a:spLocks noGrp="1" noRot="1" noChangeAspect="1" noMove="1" noResize="1" noEditPoints="1" noAdjustHandles="1" noChangeArrowheads="1" noChangeShapeType="1" noTextEdit="1"/>
              </p:cNvSpPr>
              <p:nvPr>
                <p:ph idx="1"/>
              </p:nvPr>
            </p:nvSpPr>
            <p:spPr>
              <a:blipFill>
                <a:blip r:embed="rId3"/>
                <a:stretch>
                  <a:fillRect l="-696" t="-743" r="-1217"/>
                </a:stretch>
              </a:blipFill>
            </p:spPr>
            <p:txBody>
              <a:bodyPr/>
              <a:lstStyle/>
              <a:p>
                <a:r>
                  <a:rPr lang="en-US">
                    <a:noFill/>
                  </a:rPr>
                  <a:t> </a:t>
                </a:r>
              </a:p>
            </p:txBody>
          </p:sp>
        </mc:Fallback>
      </mc:AlternateContent>
    </p:spTree>
    <p:extLst>
      <p:ext uri="{BB962C8B-B14F-4D97-AF65-F5344CB8AC3E}">
        <p14:creationId xmlns:p14="http://schemas.microsoft.com/office/powerpoint/2010/main" val="394830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6F8E-076C-48CD-9FA2-8C7B6C3BD989}"/>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Related Works</a:t>
            </a:r>
          </a:p>
        </p:txBody>
      </p:sp>
      <p:sp>
        <p:nvSpPr>
          <p:cNvPr id="3" name="Content Placeholder 2">
            <a:extLst>
              <a:ext uri="{FF2B5EF4-FFF2-40B4-BE49-F238E27FC236}">
                <a16:creationId xmlns:a16="http://schemas.microsoft.com/office/drawing/2014/main" id="{7372902B-B841-4937-BD4F-2A0A9ABCB5DD}"/>
              </a:ext>
            </a:extLst>
          </p:cNvPr>
          <p:cNvSpPr>
            <a:spLocks noGrp="1"/>
          </p:cNvSpPr>
          <p:nvPr>
            <p:ph idx="1"/>
          </p:nvPr>
        </p:nvSpPr>
        <p:spPr/>
        <p:txBody>
          <a:bodyPr>
            <a:normAutofit fontScale="92500" lnSpcReduction="20000"/>
          </a:bodyPr>
          <a:lstStyle/>
          <a:p>
            <a:r>
              <a:rPr lang="en-US" sz="2200" dirty="0">
                <a:latin typeface="times new roman" panose="02020603050405020304" pitchFamily="18" charset="0"/>
                <a:cs typeface="times new roman" panose="02020603050405020304" pitchFamily="18" charset="0"/>
              </a:rPr>
              <a:t>Neural Cleanse (NC) [2]:</a:t>
            </a:r>
          </a:p>
          <a:p>
            <a:pPr lvl="1"/>
            <a:r>
              <a:rPr lang="en-US" sz="1800" dirty="0">
                <a:latin typeface="times new roman" panose="02020603050405020304" pitchFamily="18" charset="0"/>
                <a:cs typeface="times new roman" panose="02020603050405020304" pitchFamily="18" charset="0"/>
              </a:rPr>
              <a:t>Find neurons that are most relevant to the (estimated) backdoor pattern.</a:t>
            </a:r>
          </a:p>
          <a:p>
            <a:pPr lvl="1"/>
            <a:r>
              <a:rPr lang="en-US" sz="1800" dirty="0">
                <a:latin typeface="times new roman" panose="02020603050405020304" pitchFamily="18" charset="0"/>
                <a:cs typeface="times new roman" panose="02020603050405020304" pitchFamily="18" charset="0"/>
              </a:rPr>
              <a:t>Observed how a test image activates these backdoor neurons.</a:t>
            </a:r>
          </a:p>
          <a:p>
            <a:pPr lvl="1"/>
            <a:r>
              <a:rPr lang="en-US" sz="1800" dirty="0">
                <a:latin typeface="times new roman" panose="02020603050405020304" pitchFamily="18" charset="0"/>
                <a:cs typeface="times new roman" panose="02020603050405020304" pitchFamily="18" charset="0"/>
              </a:rPr>
              <a:t>If its activations are higher than a </a:t>
            </a:r>
            <a:r>
              <a:rPr lang="en-US" sz="1800" dirty="0">
                <a:solidFill>
                  <a:srgbClr val="C00000"/>
                </a:solidFill>
                <a:latin typeface="times new roman" panose="02020603050405020304" pitchFamily="18" charset="0"/>
                <a:cs typeface="times new roman" panose="02020603050405020304" pitchFamily="18" charset="0"/>
              </a:rPr>
              <a:t>given threshold</a:t>
            </a:r>
            <a:r>
              <a:rPr lang="en-US" sz="1800" dirty="0">
                <a:latin typeface="times new roman" panose="02020603050405020304" pitchFamily="18" charset="0"/>
                <a:cs typeface="times new roman" panose="02020603050405020304" pitchFamily="18" charset="0"/>
              </a:rPr>
              <a:t>, it is a backdoor trigger image, otherwise, it is clean.</a:t>
            </a:r>
          </a:p>
          <a:p>
            <a:pPr lvl="1"/>
            <a:r>
              <a:rPr lang="en-US" sz="1800" dirty="0">
                <a:latin typeface="times new roman" panose="02020603050405020304" pitchFamily="18" charset="0"/>
                <a:cs typeface="times new roman" panose="02020603050405020304" pitchFamily="18" charset="0"/>
              </a:rPr>
              <a:t>The DNN fine-tuned on correctly labeled backdoor trigger images can infer the source class of the detected backdoor trigger image.</a:t>
            </a:r>
          </a:p>
          <a:p>
            <a:r>
              <a:rPr lang="en-US" sz="2200" dirty="0">
                <a:latin typeface="times new roman" panose="02020603050405020304" pitchFamily="18" charset="0"/>
                <a:cs typeface="times new roman" panose="02020603050405020304" pitchFamily="18" charset="0"/>
              </a:rPr>
              <a:t>Black-box backdoor detection (B3D) [3]:</a:t>
            </a:r>
          </a:p>
          <a:p>
            <a:pPr lvl="1"/>
            <a:r>
              <a:rPr lang="en-US" sz="1800" dirty="0">
                <a:latin typeface="times new roman" panose="02020603050405020304" pitchFamily="18" charset="0"/>
                <a:cs typeface="times new roman" panose="02020603050405020304" pitchFamily="18" charset="0"/>
              </a:rPr>
              <a:t>Embed the estimated backdoor pattern to the incoming test image.</a:t>
            </a:r>
          </a:p>
          <a:p>
            <a:pPr lvl="1"/>
            <a:r>
              <a:rPr lang="en-US" sz="1800" dirty="0">
                <a:latin typeface="times new roman" panose="02020603050405020304" pitchFamily="18" charset="0"/>
                <a:cs typeface="times new roman" panose="02020603050405020304" pitchFamily="18" charset="0"/>
              </a:rPr>
              <a:t>Feed the original test image and the one with backdoor pattern embedded into the DNN.</a:t>
            </a:r>
          </a:p>
          <a:p>
            <a:pPr lvl="1"/>
            <a:r>
              <a:rPr lang="en-US" sz="1800" dirty="0">
                <a:latin typeface="times new roman" panose="02020603050405020304" pitchFamily="18" charset="0"/>
                <a:cs typeface="times new roman" panose="02020603050405020304" pitchFamily="18" charset="0"/>
              </a:rPr>
              <a:t>If the similarity between the DNN posteriors of the two inputs is larger than a </a:t>
            </a:r>
            <a:r>
              <a:rPr lang="en-US" sz="1800" dirty="0">
                <a:solidFill>
                  <a:srgbClr val="C00000"/>
                </a:solidFill>
                <a:latin typeface="times new roman" panose="02020603050405020304" pitchFamily="18" charset="0"/>
                <a:cs typeface="times new roman" panose="02020603050405020304" pitchFamily="18" charset="0"/>
              </a:rPr>
              <a:t>given threshold</a:t>
            </a:r>
            <a:r>
              <a:rPr lang="en-US" sz="1800" dirty="0">
                <a:latin typeface="times new roman" panose="02020603050405020304" pitchFamily="18" charset="0"/>
                <a:cs typeface="times new roman" panose="02020603050405020304" pitchFamily="18" charset="0"/>
              </a:rPr>
              <a:t>,</a:t>
            </a:r>
            <a:r>
              <a:rPr lang="en-US" sz="1800" dirty="0">
                <a:solidFill>
                  <a:srgbClr val="C0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it is a backdoor trigger image, otherwise, it is clean. </a:t>
            </a:r>
          </a:p>
          <a:p>
            <a:pPr lvl="1"/>
            <a:r>
              <a:rPr lang="en-US" sz="1800" dirty="0">
                <a:solidFill>
                  <a:srgbClr val="C00000"/>
                </a:solidFill>
                <a:latin typeface="times new roman" panose="02020603050405020304" pitchFamily="18" charset="0"/>
                <a:cs typeface="times new roman" panose="02020603050405020304" pitchFamily="18" charset="0"/>
              </a:rPr>
              <a:t>B3D may falsely report clean target class images &amp; does not infer the source class of a detected backdoor trigger image</a:t>
            </a:r>
            <a:r>
              <a:rPr lang="en-US" sz="18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STRong</a:t>
            </a:r>
            <a:r>
              <a:rPr lang="en-US" sz="2200" dirty="0">
                <a:latin typeface="times new roman" panose="02020603050405020304" pitchFamily="18" charset="0"/>
                <a:cs typeface="times new roman" panose="02020603050405020304" pitchFamily="18" charset="0"/>
              </a:rPr>
              <a:t> Intentional Perturbation (STRIP) [4]:</a:t>
            </a:r>
          </a:p>
          <a:p>
            <a:pPr lvl="1"/>
            <a:r>
              <a:rPr lang="en-US" sz="1800" dirty="0">
                <a:latin typeface="times new roman" panose="02020603050405020304" pitchFamily="18" charset="0"/>
                <a:cs typeface="times new roman" panose="02020603050405020304" pitchFamily="18" charset="0"/>
              </a:rPr>
              <a:t>Blend the incoming test image with a few clean images.</a:t>
            </a:r>
          </a:p>
          <a:p>
            <a:pPr lvl="1"/>
            <a:r>
              <a:rPr lang="en-US" sz="1800" dirty="0">
                <a:latin typeface="times new roman" panose="02020603050405020304" pitchFamily="18" charset="0"/>
                <a:cs typeface="times new roman" panose="02020603050405020304" pitchFamily="18" charset="0"/>
              </a:rPr>
              <a:t>Feed these blended images into the DNN and compute the average entropy of DNN posteriors.</a:t>
            </a:r>
          </a:p>
          <a:p>
            <a:pPr lvl="1"/>
            <a:r>
              <a:rPr lang="en-US" sz="1800" dirty="0">
                <a:latin typeface="times new roman" panose="02020603050405020304" pitchFamily="18" charset="0"/>
                <a:cs typeface="times new roman" panose="02020603050405020304" pitchFamily="18" charset="0"/>
              </a:rPr>
              <a:t>If the average entropy is smaller than a </a:t>
            </a:r>
            <a:r>
              <a:rPr lang="en-US" sz="1800" dirty="0">
                <a:solidFill>
                  <a:srgbClr val="C00000"/>
                </a:solidFill>
                <a:latin typeface="times new roman" panose="02020603050405020304" pitchFamily="18" charset="0"/>
                <a:cs typeface="times new roman" panose="02020603050405020304" pitchFamily="18" charset="0"/>
              </a:rPr>
              <a:t>given threshold</a:t>
            </a:r>
            <a:r>
              <a:rPr lang="en-US" sz="1800" dirty="0">
                <a:latin typeface="times new roman" panose="02020603050405020304" pitchFamily="18" charset="0"/>
                <a:cs typeface="times new roman" panose="02020603050405020304" pitchFamily="18" charset="0"/>
              </a:rPr>
              <a:t>, it is a backdoor trigger image, otherwise, it is clean.</a:t>
            </a:r>
          </a:p>
          <a:p>
            <a:pPr lvl="1"/>
            <a:r>
              <a:rPr lang="en-US" sz="1800" dirty="0">
                <a:solidFill>
                  <a:srgbClr val="C00000"/>
                </a:solidFill>
                <a:latin typeface="times new roman" panose="02020603050405020304" pitchFamily="18" charset="0"/>
                <a:cs typeface="times new roman" panose="02020603050405020304" pitchFamily="18" charset="0"/>
              </a:rPr>
              <a:t>STRIP does not infer the source class of a detected backdoor trigger image</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99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3C85-D4AF-40BB-A8B4-DF6657878E64}"/>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Our Method - Intuition</a:t>
            </a:r>
          </a:p>
        </p:txBody>
      </p:sp>
      <p:sp>
        <p:nvSpPr>
          <p:cNvPr id="3" name="Content Placeholder 2">
            <a:extLst>
              <a:ext uri="{FF2B5EF4-FFF2-40B4-BE49-F238E27FC236}">
                <a16:creationId xmlns:a16="http://schemas.microsoft.com/office/drawing/2014/main" id="{7B1B3AC7-E996-4157-8376-E5F18215DB97}"/>
              </a:ext>
            </a:extLst>
          </p:cNvPr>
          <p:cNvSpPr>
            <a:spLocks noGrp="1"/>
          </p:cNvSpPr>
          <p:nvPr>
            <p:ph idx="1"/>
          </p:nvPr>
        </p:nvSpPr>
        <p:spPr/>
        <p:txBody>
          <a:bodyPr>
            <a:normAutofit/>
          </a:bodyPr>
          <a:lstStyle/>
          <a:p>
            <a:pPr marL="0" indent="0">
              <a:lnSpc>
                <a:spcPct val="100000"/>
              </a:lnSpc>
              <a:buNone/>
            </a:pPr>
            <a:r>
              <a:rPr lang="en-US" sz="2200" dirty="0">
                <a:latin typeface="times new roman" panose="02020603050405020304" pitchFamily="18" charset="0"/>
                <a:cs typeface="times new roman" panose="02020603050405020304" pitchFamily="18" charset="0"/>
              </a:rPr>
              <a:t>The true backdoor pattern and its estimation will likely activate the same set of deep layer neurons (when they are embedded in images from the same source class). These neurons are likely different from those activated by typical target class images.</a:t>
            </a:r>
          </a:p>
          <a:p>
            <a:pPr marL="0" indent="0">
              <a:lnSpc>
                <a:spcPct val="100000"/>
              </a:lnSpc>
              <a:buNone/>
            </a:pPr>
            <a:r>
              <a:rPr lang="en-US" sz="2200" dirty="0">
                <a:latin typeface="times new roman" panose="02020603050405020304" pitchFamily="18" charset="0"/>
                <a:cs typeface="times new roman" panose="02020603050405020304" pitchFamily="18" charset="0"/>
              </a:rPr>
              <a:t>Thus, if</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a:t>
            </a:r>
            <a:r>
              <a:rPr lang="en-US" sz="2200" dirty="0">
                <a:latin typeface="times new roman" panose="02020603050405020304" pitchFamily="18" charset="0"/>
                <a:cs typeface="times new roman" panose="02020603050405020304" pitchFamily="18" charset="0"/>
              </a:rPr>
              <a:t> image classified to the target class t is a</a:t>
            </a:r>
            <a:r>
              <a:rPr lang="zh-CN" alt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backdoor</a:t>
            </a:r>
            <a:r>
              <a:rPr lang="en-US" altLang="zh-CN" sz="2200" dirty="0">
                <a:solidFill>
                  <a:srgbClr val="0070C0"/>
                </a:solidFill>
                <a:latin typeface="times new roman" panose="02020603050405020304" pitchFamily="18" charset="0"/>
                <a:cs typeface="times new roman" panose="02020603050405020304" pitchFamily="18" charset="0"/>
              </a:rPr>
              <a:t> trigger</a:t>
            </a:r>
            <a:r>
              <a:rPr lang="en-US" sz="2200" dirty="0">
                <a:solidFill>
                  <a:srgbClr val="0070C0"/>
                </a:solidFill>
                <a:latin typeface="times new roman" panose="02020603050405020304" pitchFamily="18" charset="0"/>
                <a:cs typeface="times new roman" panose="02020603050405020304" pitchFamily="18" charset="0"/>
              </a:rPr>
              <a:t> </a:t>
            </a:r>
            <a:r>
              <a:rPr lang="en-US" altLang="zh-CN" sz="2200" dirty="0">
                <a:solidFill>
                  <a:srgbClr val="0070C0"/>
                </a:solidFill>
                <a:latin typeface="times new roman" panose="02020603050405020304" pitchFamily="18" charset="0"/>
                <a:cs typeface="times new roman" panose="02020603050405020304" pitchFamily="18" charset="0"/>
              </a:rPr>
              <a:t>image</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then </a:t>
            </a:r>
            <a:r>
              <a:rPr lang="en-US" sz="2200" dirty="0">
                <a:latin typeface="times new roman" panose="02020603050405020304" pitchFamily="18" charset="0"/>
                <a:cs typeface="times new roman" panose="02020603050405020304" pitchFamily="18" charset="0"/>
              </a:rPr>
              <a:t>its deep layer activations are expected to be</a:t>
            </a:r>
          </a:p>
          <a:p>
            <a:pPr marL="342900" indent="-342900">
              <a:lnSpc>
                <a:spcPct val="100000"/>
              </a:lnSpc>
              <a:buFont typeface="Arial" panose="020B0604020202020204" pitchFamily="34" charset="0"/>
              <a:buChar char="•"/>
            </a:pPr>
            <a:r>
              <a:rPr lang="en-US" sz="2200" dirty="0">
                <a:solidFill>
                  <a:srgbClr val="0070C0"/>
                </a:solidFill>
                <a:latin typeface="times new roman" panose="02020603050405020304" pitchFamily="18" charset="0"/>
                <a:cs typeface="times new roman" panose="02020603050405020304" pitchFamily="18" charset="0"/>
              </a:rPr>
              <a:t>similar to</a:t>
            </a:r>
            <a:r>
              <a:rPr lang="zh-CN" altLang="en-US" sz="2200" dirty="0">
                <a:solidFill>
                  <a:srgbClr val="0070C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activations for most images from the same </a:t>
            </a:r>
            <a:r>
              <a:rPr lang="en-US" sz="2200" dirty="0">
                <a:solidFill>
                  <a:srgbClr val="0070C0"/>
                </a:solidFill>
                <a:latin typeface="times new roman" panose="02020603050405020304" pitchFamily="18" charset="0"/>
                <a:cs typeface="times new roman" panose="02020603050405020304" pitchFamily="18" charset="0"/>
              </a:rPr>
              <a:t>source</a:t>
            </a: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class</a:t>
            </a:r>
            <a:r>
              <a:rPr lang="zh-CN"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embedded with the estimated pattern</a:t>
            </a:r>
            <a:r>
              <a:rPr lang="en-US" altLang="zh-CN" sz="2200" dirty="0">
                <a:latin typeface="times new roman" panose="02020603050405020304" pitchFamily="18" charset="0"/>
                <a:cs typeface="times new roman" panose="02020603050405020304" pitchFamily="18" charset="0"/>
              </a:rPr>
              <a:t>;</a:t>
            </a:r>
          </a:p>
          <a:p>
            <a:pPr marL="342900" indent="-342900">
              <a:lnSpc>
                <a:spcPct val="100000"/>
              </a:lnSpc>
              <a:buFont typeface="Arial" panose="020B0604020202020204" pitchFamily="34" charset="0"/>
              <a:buChar char="•"/>
            </a:pPr>
            <a:r>
              <a:rPr lang="en-US" sz="2200" dirty="0">
                <a:solidFill>
                  <a:srgbClr val="0070C0"/>
                </a:solidFill>
                <a:latin typeface="times new roman" panose="02020603050405020304" pitchFamily="18" charset="0"/>
                <a:cs typeface="times new roman" panose="02020603050405020304" pitchFamily="18" charset="0"/>
              </a:rPr>
              <a:t>different from</a:t>
            </a:r>
            <a:r>
              <a:rPr lang="zh-CN" altLang="en-US" sz="2200" dirty="0">
                <a:solidFill>
                  <a:srgbClr val="0070C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activations for typical images from the </a:t>
            </a:r>
            <a:r>
              <a:rPr lang="en-US" sz="2200" dirty="0">
                <a:solidFill>
                  <a:srgbClr val="0070C0"/>
                </a:solidFill>
                <a:latin typeface="times new roman" panose="02020603050405020304" pitchFamily="18" charset="0"/>
                <a:cs typeface="times new roman" panose="02020603050405020304" pitchFamily="18" charset="0"/>
              </a:rPr>
              <a:t>target</a:t>
            </a: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class</a:t>
            </a:r>
            <a:r>
              <a:rPr lang="en-US" sz="22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64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3C85-D4AF-40BB-A8B4-DF6657878E64}"/>
              </a:ext>
            </a:extLst>
          </p:cNvPr>
          <p:cNvSpPr>
            <a:spLocks noGrp="1"/>
          </p:cNvSpPr>
          <p:nvPr>
            <p:ph type="title"/>
          </p:nvPr>
        </p:nvSpPr>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Method – Step 1</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1874D79-57C8-4254-97C4-0EB3B0123B12}"/>
                  </a:ext>
                </a:extLst>
              </p:cNvPr>
              <p:cNvSpPr txBox="1"/>
              <p:nvPr/>
            </p:nvSpPr>
            <p:spPr>
              <a:xfrm>
                <a:off x="894508" y="1341142"/>
                <a:ext cx="10764455" cy="115159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Step1. Embed estimated backdoor pattern in clean images of non-target classes,</a:t>
                </a:r>
              </a:p>
              <a:p>
                <a14:m>
                  <m:oMath xmlns:m="http://schemas.openxmlformats.org/officeDocument/2006/math">
                    <m:sSub>
                      <m:sSubPr>
                        <m:ctrlPr>
                          <a:rPr lang="en-US" sz="2200" i="1" smtClean="0">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𝐷</m:t>
                            </m:r>
                          </m:e>
                        </m:acc>
                      </m:e>
                      <m:sub>
                        <m:r>
                          <a:rPr lang="en-US" sz="2200" b="0" i="1" smtClean="0">
                            <a:latin typeface="Cambria Math" panose="02040503050406030204" pitchFamily="18" charset="0"/>
                          </a:rPr>
                          <m:t>𝑐</m:t>
                        </m:r>
                      </m:sub>
                    </m:sSub>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𝑔</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ea typeface="Cambria Math" panose="02040503050406030204" pitchFamily="18" charset="0"/>
                                  </a:rPr>
                                  <m:t>∆</m:t>
                                </m:r>
                              </m:e>
                            </m:acc>
                          </m:e>
                        </m:d>
                      </m:e>
                      <m:e>
                        <m:r>
                          <a:rPr lang="en-US" sz="2200" b="0" i="1" smtClean="0">
                            <a:latin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𝐷</m:t>
                            </m:r>
                          </m:e>
                          <m:sub>
                            <m:r>
                              <a:rPr lang="en-US" sz="2200" b="0" i="1" smtClean="0">
                                <a:latin typeface="Cambria Math" panose="02040503050406030204" pitchFamily="18" charset="0"/>
                                <a:ea typeface="Cambria Math" panose="02040503050406030204" pitchFamily="18" charset="0"/>
                              </a:rPr>
                              <m:t>𝑐</m:t>
                            </m:r>
                          </m:sub>
                        </m:sSub>
                      </m:e>
                    </m:d>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𝑐</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oMath>
                </a14:m>
                <a:r>
                  <a:rPr lang="en-US" sz="2200" dirty="0">
                    <a:latin typeface="times new roman" panose="02020603050405020304" pitchFamily="18" charset="0"/>
                    <a:cs typeface="times new roman" panose="02020603050405020304" pitchFamily="18" charset="0"/>
                  </a:rPr>
                  <a:t>.</a:t>
                </a:r>
              </a:p>
              <a:p>
                <a:endParaRPr lang="en-US" sz="2200" dirty="0"/>
              </a:p>
            </p:txBody>
          </p:sp>
        </mc:Choice>
        <mc:Fallback>
          <p:sp>
            <p:nvSpPr>
              <p:cNvPr id="10" name="TextBox 9">
                <a:extLst>
                  <a:ext uri="{FF2B5EF4-FFF2-40B4-BE49-F238E27FC236}">
                    <a16:creationId xmlns:a16="http://schemas.microsoft.com/office/drawing/2014/main" id="{51874D79-57C8-4254-97C4-0EB3B0123B12}"/>
                  </a:ext>
                </a:extLst>
              </p:cNvPr>
              <p:cNvSpPr txBox="1">
                <a:spLocks noRot="1" noChangeAspect="1" noMove="1" noResize="1" noEditPoints="1" noAdjustHandles="1" noChangeArrowheads="1" noChangeShapeType="1" noTextEdit="1"/>
              </p:cNvSpPr>
              <p:nvPr/>
            </p:nvSpPr>
            <p:spPr>
              <a:xfrm>
                <a:off x="894508" y="1341142"/>
                <a:ext cx="10764455" cy="1151597"/>
              </a:xfrm>
              <a:prstGeom prst="rect">
                <a:avLst/>
              </a:prstGeom>
              <a:blipFill>
                <a:blip r:embed="rId2"/>
                <a:stretch>
                  <a:fillRect l="-736" t="-3704"/>
                </a:stretch>
              </a:blipFill>
            </p:spPr>
            <p:txBody>
              <a:bodyPr/>
              <a:lstStyle/>
              <a:p>
                <a:r>
                  <a:rPr 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59E59DD3-55D6-4643-8889-C204F9346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2627465"/>
            <a:ext cx="11023600" cy="3142622"/>
          </a:xfrm>
          <a:prstGeom prst="rect">
            <a:avLst/>
          </a:prstGeom>
        </p:spPr>
      </p:pic>
      <p:sp>
        <p:nvSpPr>
          <p:cNvPr id="8" name="Rectangle 7">
            <a:extLst>
              <a:ext uri="{FF2B5EF4-FFF2-40B4-BE49-F238E27FC236}">
                <a16:creationId xmlns:a16="http://schemas.microsoft.com/office/drawing/2014/main" id="{97758A5C-C633-4414-A2AF-3A8C9CE9154A}"/>
              </a:ext>
            </a:extLst>
          </p:cNvPr>
          <p:cNvSpPr/>
          <p:nvPr/>
        </p:nvSpPr>
        <p:spPr>
          <a:xfrm>
            <a:off x="584201" y="2762781"/>
            <a:ext cx="2760132" cy="13858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86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3C85-D4AF-40BB-A8B4-DF6657878E64}"/>
              </a:ext>
            </a:extLst>
          </p:cNvPr>
          <p:cNvSpPr>
            <a:spLocks noGrp="1"/>
          </p:cNvSpPr>
          <p:nvPr>
            <p:ph type="title"/>
          </p:nvPr>
        </p:nvSpPr>
        <p:spPr>
          <a:xfrm>
            <a:off x="818908" y="347457"/>
            <a:ext cx="10515600" cy="886159"/>
          </a:xfrm>
        </p:spPr>
        <p:txBody>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Method – Step 2</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7E9D3D3-DBD9-4464-BF4E-674485C1E0E7}"/>
                  </a:ext>
                </a:extLst>
              </p:cNvPr>
              <p:cNvSpPr txBox="1"/>
              <p:nvPr/>
            </p:nvSpPr>
            <p:spPr>
              <a:xfrm>
                <a:off x="462987" y="1334108"/>
                <a:ext cx="11227443" cy="1160895"/>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Step 2. </a:t>
                </a:r>
                <a:r>
                  <a:rPr lang="en-US" altLang="zh-CN" sz="2200" dirty="0">
                    <a:latin typeface="times new roman" panose="02020603050405020304" pitchFamily="18" charset="0"/>
                    <a:cs typeface="times new roman" panose="02020603050405020304" pitchFamily="18" charset="0"/>
                  </a:rPr>
                  <a:t>Feed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samples</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in</a:t>
                </a:r>
                <a:r>
                  <a:rPr lang="zh-CN" altLang="en-US" sz="2200" dirty="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subSup"/>
                        <m:supHide m:val="on"/>
                        <m:ctrlPr>
                          <a:rPr lang="zh-CN" altLang="en-US" sz="2200" i="1">
                            <a:latin typeface="Cambria Math" panose="02040503050406030204" pitchFamily="18" charset="0"/>
                          </a:rPr>
                        </m:ctrlPr>
                      </m:naryPr>
                      <m:sub>
                        <m:r>
                          <m:rPr>
                            <m:brk m:alnAt="9"/>
                          </m:rPr>
                          <a:rPr lang="en-US" altLang="zh-CN" sz="2200" i="1">
                            <a:latin typeface="Cambria Math" panose="02040503050406030204" pitchFamily="18" charset="0"/>
                          </a:rPr>
                          <m:t>𝑐</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𝑡</m:t>
                        </m:r>
                      </m:sub>
                      <m:sup/>
                      <m:e>
                        <m:sSub>
                          <m:sSubPr>
                            <m:ctrlPr>
                              <a:rPr lang="en-US" altLang="zh-CN" sz="2200" i="1">
                                <a:latin typeface="Cambria Math" panose="02040503050406030204" pitchFamily="18" charset="0"/>
                              </a:rPr>
                            </m:ctrlPr>
                          </m:sSub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𝐷</m:t>
                                </m:r>
                              </m:e>
                            </m:acc>
                          </m:e>
                          <m:sub>
                            <m:r>
                              <a:rPr lang="en-US" altLang="zh-CN" sz="2200" i="1">
                                <a:latin typeface="Cambria Math" panose="02040503050406030204" pitchFamily="18" charset="0"/>
                              </a:rPr>
                              <m:t>𝑐</m:t>
                            </m:r>
                          </m:sub>
                        </m:sSub>
                      </m:e>
                    </m:nary>
                  </m:oMath>
                </a14:m>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and</a:t>
                </a:r>
                <a:r>
                  <a:rPr lang="zh-CN" alt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𝐷</m:t>
                        </m:r>
                      </m:e>
                      <m:sub>
                        <m:r>
                          <a:rPr lang="en-US" altLang="zh-CN" sz="2200" i="1">
                            <a:latin typeface="Cambria Math" panose="02040503050406030204" pitchFamily="18" charset="0"/>
                          </a:rPr>
                          <m:t>𝑡</m:t>
                        </m:r>
                      </m:sub>
                    </m:sSub>
                  </m:oMath>
                </a14:m>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into</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attacked DNN</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and</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get</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their</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internal</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layer (layer L)</a:t>
                </a: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features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𝑍</m:t>
                        </m:r>
                      </m:e>
                      <m:sub>
                        <m:r>
                          <a:rPr lang="en-US" altLang="zh-CN" sz="2200" i="1">
                            <a:latin typeface="Cambria Math" panose="02040503050406030204" pitchFamily="18" charset="0"/>
                          </a:rPr>
                          <m:t>𝑐</m:t>
                        </m:r>
                      </m:sub>
                    </m:sSub>
                    <m:r>
                      <a:rPr lang="en-US" altLang="zh-CN" sz="2200" i="1">
                        <a:latin typeface="Cambria Math" panose="02040503050406030204" pitchFamily="18" charset="0"/>
                      </a:rPr>
                      <m:t>=</m:t>
                    </m:r>
                    <m:d>
                      <m:dPr>
                        <m:begChr m:val="{"/>
                        <m:endChr m:val="}"/>
                        <m:ctrlPr>
                          <a:rPr lang="en-US" altLang="zh-CN" sz="2200" i="1">
                            <a:latin typeface="Cambria Math" panose="02040503050406030204" pitchFamily="18" charset="0"/>
                          </a:rPr>
                        </m:ctrlPr>
                      </m:dP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𝑓</m:t>
                            </m:r>
                          </m:e>
                          <m:sub>
                            <m:r>
                              <a:rPr lang="en-US" altLang="zh-CN" sz="2200" i="1">
                                <a:latin typeface="Cambria Math" panose="02040503050406030204" pitchFamily="18" charset="0"/>
                              </a:rPr>
                              <m:t>𝐿</m:t>
                            </m:r>
                          </m:sub>
                        </m:sSub>
                        <m:d>
                          <m:dPr>
                            <m:ctrlPr>
                              <a:rPr lang="en-US" altLang="zh-CN"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d>
                      </m:e>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rPr>
                            </m:ctrlPr>
                          </m:sSub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𝐷</m:t>
                                </m:r>
                              </m:e>
                            </m:acc>
                          </m:e>
                          <m:sub>
                            <m:r>
                              <a:rPr lang="en-US" altLang="zh-CN" sz="2200" i="1">
                                <a:latin typeface="Cambria Math" panose="02040503050406030204" pitchFamily="18" charset="0"/>
                              </a:rPr>
                              <m:t>𝑐</m:t>
                            </m:r>
                          </m:sub>
                        </m:sSub>
                      </m:e>
                    </m:d>
                    <m:r>
                      <a:rPr lang="en-US" altLang="zh-CN" sz="2200" i="1">
                        <a:latin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𝑐</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𝑡</m:t>
                    </m:r>
                  </m:oMath>
                </a14:m>
                <a:r>
                  <a:rPr lang="en-US" altLang="zh-CN" sz="2200"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𝑍</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m:t>
                    </m:r>
                    <m:d>
                      <m:dPr>
                        <m:begChr m:val="{"/>
                        <m:endChr m:val="}"/>
                        <m:ctrlPr>
                          <a:rPr lang="en-US" altLang="zh-CN" sz="2200" i="1">
                            <a:latin typeface="Cambria Math" panose="02040503050406030204" pitchFamily="18" charset="0"/>
                          </a:rPr>
                        </m:ctrlPr>
                      </m:dP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𝑓</m:t>
                            </m:r>
                          </m:e>
                          <m:sub>
                            <m:r>
                              <a:rPr lang="en-US" altLang="zh-CN" sz="2200" i="1">
                                <a:latin typeface="Cambria Math" panose="02040503050406030204" pitchFamily="18" charset="0"/>
                              </a:rPr>
                              <m:t>𝐿</m:t>
                            </m:r>
                          </m:sub>
                        </m:sSub>
                        <m:r>
                          <a:rPr lang="en-US" altLang="zh-CN" sz="2200" i="1">
                            <a:latin typeface="Cambria Math" panose="02040503050406030204" pitchFamily="18" charset="0"/>
                          </a:rPr>
                          <m:t>(</m:t>
                        </m:r>
                        <m:r>
                          <a:rPr lang="en-US" altLang="zh-CN" sz="2200" i="1">
                            <a:latin typeface="Cambria Math" panose="02040503050406030204" pitchFamily="18" charset="0"/>
                          </a:rPr>
                          <m:t>𝑥</m:t>
                        </m:r>
                        <m:r>
                          <a:rPr lang="en-US" altLang="zh-CN" sz="2200" i="1">
                            <a:latin typeface="Cambria Math" panose="02040503050406030204" pitchFamily="18" charset="0"/>
                          </a:rPr>
                          <m:t>)</m:t>
                        </m:r>
                      </m:e>
                      <m:e>
                        <m:r>
                          <a:rPr lang="en-US" sz="2200" i="1">
                            <a:latin typeface="Cambria Math" panose="02040503050406030204" pitchFamily="18" charset="0"/>
                          </a:rPr>
                          <m:t>𝑥</m:t>
                        </m:r>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𝐷</m:t>
                            </m:r>
                          </m:e>
                          <m:sub>
                            <m:r>
                              <a:rPr lang="en-US" altLang="zh-CN" sz="2200" i="1">
                                <a:latin typeface="Cambria Math" panose="02040503050406030204" pitchFamily="18" charset="0"/>
                              </a:rPr>
                              <m:t>𝑡</m:t>
                            </m:r>
                          </m:sub>
                        </m:sSub>
                      </m:e>
                    </m:d>
                  </m:oMath>
                </a14:m>
                <a:r>
                  <a:rPr lang="en-US" altLang="zh-CN" sz="2200" dirty="0">
                    <a:latin typeface="times new roman" panose="02020603050405020304" pitchFamily="18" charset="0"/>
                    <a:cs typeface="times new roman" panose="02020603050405020304" pitchFamily="18" charset="0"/>
                  </a:rPr>
                  <a:t>.</a:t>
                </a:r>
                <a:endParaRPr lang="en-US" sz="2200" dirty="0"/>
              </a:p>
            </p:txBody>
          </p:sp>
        </mc:Choice>
        <mc:Fallback>
          <p:sp>
            <p:nvSpPr>
              <p:cNvPr id="12" name="TextBox 11">
                <a:extLst>
                  <a:ext uri="{FF2B5EF4-FFF2-40B4-BE49-F238E27FC236}">
                    <a16:creationId xmlns:a16="http://schemas.microsoft.com/office/drawing/2014/main" id="{A7E9D3D3-DBD9-4464-BF4E-674485C1E0E7}"/>
                  </a:ext>
                </a:extLst>
              </p:cNvPr>
              <p:cNvSpPr txBox="1">
                <a:spLocks noRot="1" noChangeAspect="1" noMove="1" noResize="1" noEditPoints="1" noAdjustHandles="1" noChangeArrowheads="1" noChangeShapeType="1" noTextEdit="1"/>
              </p:cNvSpPr>
              <p:nvPr/>
            </p:nvSpPr>
            <p:spPr>
              <a:xfrm>
                <a:off x="462987" y="1334108"/>
                <a:ext cx="11227443" cy="1160895"/>
              </a:xfrm>
              <a:prstGeom prst="rect">
                <a:avLst/>
              </a:prstGeom>
              <a:blipFill>
                <a:blip r:embed="rId2"/>
                <a:stretch>
                  <a:fillRect l="-706" t="-33158" b="-10000"/>
                </a:stretch>
              </a:blipFill>
            </p:spPr>
            <p:txBody>
              <a:bodyPr/>
              <a:lstStyle/>
              <a:p>
                <a:r>
                  <a:rPr 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EC5F8711-504E-4A1A-9014-99E3017B8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2627465"/>
            <a:ext cx="11023600" cy="3142622"/>
          </a:xfrm>
          <a:prstGeom prst="rect">
            <a:avLst/>
          </a:prstGeom>
        </p:spPr>
      </p:pic>
      <p:sp>
        <p:nvSpPr>
          <p:cNvPr id="9" name="Rectangle 8">
            <a:extLst>
              <a:ext uri="{FF2B5EF4-FFF2-40B4-BE49-F238E27FC236}">
                <a16:creationId xmlns:a16="http://schemas.microsoft.com/office/drawing/2014/main" id="{93F080B9-9D03-4C65-84F5-B145C777DE8F}"/>
              </a:ext>
            </a:extLst>
          </p:cNvPr>
          <p:cNvSpPr/>
          <p:nvPr/>
        </p:nvSpPr>
        <p:spPr>
          <a:xfrm>
            <a:off x="3352232" y="3124718"/>
            <a:ext cx="2743768" cy="16736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29929"/>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3432F7DDEF7841B0E6026E87610C44" ma:contentTypeVersion="5" ma:contentTypeDescription="Create a new document." ma:contentTypeScope="" ma:versionID="89036171dc6de86ceaf0ac7b3d79a561">
  <xsd:schema xmlns:xsd="http://www.w3.org/2001/XMLSchema" xmlns:xs="http://www.w3.org/2001/XMLSchema" xmlns:p="http://schemas.microsoft.com/office/2006/metadata/properties" xmlns:ns3="b2d7a803-6e30-4f1f-9ca6-51f758d3a948" targetNamespace="http://schemas.microsoft.com/office/2006/metadata/properties" ma:root="true" ma:fieldsID="8f7c396fc93015bd5440ff4299553dd0" ns3:_="">
    <xsd:import namespace="b2d7a803-6e30-4f1f-9ca6-51f758d3a9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7a803-6e30-4f1f-9ca6-51f758d3a9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13D43-B4B8-4E27-8F2D-4971FA165008}">
  <ds:schemaRefs>
    <ds:schemaRef ds:uri="http://schemas.microsoft.com/sharepoint/v3/contenttype/forms"/>
  </ds:schemaRefs>
</ds:datastoreItem>
</file>

<file path=customXml/itemProps2.xml><?xml version="1.0" encoding="utf-8"?>
<ds:datastoreItem xmlns:ds="http://schemas.openxmlformats.org/officeDocument/2006/customXml" ds:itemID="{08828146-8C9E-4A14-99A5-D3577DB20A6F}">
  <ds:schemaRefs>
    <ds:schemaRef ds:uri="http://purl.org/dc/term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b2d7a803-6e30-4f1f-9ca6-51f758d3a948"/>
    <ds:schemaRef ds:uri="http://schemas.microsoft.com/office/2006/metadata/properties"/>
  </ds:schemaRefs>
</ds:datastoreItem>
</file>

<file path=customXml/itemProps3.xml><?xml version="1.0" encoding="utf-8"?>
<ds:datastoreItem xmlns:ds="http://schemas.openxmlformats.org/officeDocument/2006/customXml" ds:itemID="{4B7A0D50-B427-4497-AEE1-7BB0A6FEA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7a803-6e30-4f1f-9ca6-51f758d3a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650</TotalTime>
  <Words>2149</Words>
  <Application>Microsoft Office PowerPoint</Application>
  <PresentationFormat>Widescreen</PresentationFormat>
  <Paragraphs>145</Paragraphs>
  <Slides>20</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 Math</vt:lpstr>
      <vt:lpstr>Franklin Gothic Book</vt:lpstr>
      <vt:lpstr>Franklin Gothic Medium</vt:lpstr>
      <vt:lpstr>times new roman</vt:lpstr>
      <vt:lpstr>times new roman</vt:lpstr>
      <vt:lpstr>Office Theme</vt:lpstr>
      <vt:lpstr>Test-Time Detection of Backdoor Triggers for Poisoned Deep Neural Networks</vt:lpstr>
      <vt:lpstr>Introduction</vt:lpstr>
      <vt:lpstr>Introduction (cont.)</vt:lpstr>
      <vt:lpstr>Contributions</vt:lpstr>
      <vt:lpstr>Threat Model and Defender’s Knowledge &amp; Goals</vt:lpstr>
      <vt:lpstr>Related Works</vt:lpstr>
      <vt:lpstr>Our Method - Intuition</vt:lpstr>
      <vt:lpstr>Method – Step 1</vt:lpstr>
      <vt:lpstr>Method – Step 2</vt:lpstr>
      <vt:lpstr>Method – Step 3</vt:lpstr>
      <vt:lpstr>Method – Step 4</vt:lpstr>
      <vt:lpstr>Experimental Set-Up on CIFAR-10</vt:lpstr>
      <vt:lpstr>Experimental Results on CIFAR-10 </vt:lpstr>
      <vt:lpstr>Experimental Results on CIFAR-10 (cont.)</vt:lpstr>
      <vt:lpstr>Experimental Results on CIFAR-10 (cont.)</vt:lpstr>
      <vt:lpstr>Experimental Set-Up on PubFig, MNIST/F-MNIST</vt:lpstr>
      <vt:lpstr>Experimental Results on PubFig, MNIST/F-MNIST</vt:lpstr>
      <vt:lpstr>Conclusions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 Xi</cp:lastModifiedBy>
  <cp:revision>14</cp:revision>
  <dcterms:created xsi:type="dcterms:W3CDTF">2018-03-19T17:38:41Z</dcterms:created>
  <dcterms:modified xsi:type="dcterms:W3CDTF">2022-04-26T18:32:38Z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0x010100583432F7DDEF7841B0E6026E87610C44</vt:lpwstr>
  </property>
</Properties>
</file>