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01" autoAdjust="0"/>
  </p:normalViewPr>
  <p:slideViewPr>
    <p:cSldViewPr snapToGrid="0">
      <p:cViewPr varScale="1">
        <p:scale>
          <a:sx n="60" d="100"/>
          <a:sy n="60" d="100"/>
        </p:scale>
        <p:origin x="15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F3BEA-442D-4C32-8ADB-BBCABD01CC4E}" type="datetimeFigureOut">
              <a:rPr lang="zh-CN" altLang="en-US" smtClean="0"/>
              <a:t>2020/4/16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5B2C6-2A30-4961-8999-482A04961073}" type="slidenum">
              <a:rPr lang="zh-CN" altLang="en-US" smtClean="0"/>
              <a:t>‹#›</a:t>
            </a:fld>
            <a:endParaRPr lang="zh-CN" altLang="en-US"/>
          </a:p>
        </p:txBody>
      </p:sp>
    </p:spTree>
    <p:extLst>
      <p:ext uri="{BB962C8B-B14F-4D97-AF65-F5344CB8AC3E}">
        <p14:creationId xmlns:p14="http://schemas.microsoft.com/office/powerpoint/2010/main" val="111610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15B2C6-2A30-4961-8999-482A04961073}" type="slidenum">
              <a:rPr lang="zh-CN" altLang="en-US" smtClean="0"/>
              <a:t>1</a:t>
            </a:fld>
            <a:endParaRPr lang="zh-CN" altLang="en-US"/>
          </a:p>
        </p:txBody>
      </p:sp>
    </p:spTree>
    <p:extLst>
      <p:ext uri="{BB962C8B-B14F-4D97-AF65-F5344CB8AC3E}">
        <p14:creationId xmlns:p14="http://schemas.microsoft.com/office/powerpoint/2010/main" val="424111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15B2C6-2A30-4961-8999-482A04961073}" type="slidenum">
              <a:rPr lang="zh-CN" altLang="en-US" smtClean="0"/>
              <a:t>5</a:t>
            </a:fld>
            <a:endParaRPr lang="zh-CN" altLang="en-US"/>
          </a:p>
        </p:txBody>
      </p:sp>
    </p:spTree>
    <p:extLst>
      <p:ext uri="{BB962C8B-B14F-4D97-AF65-F5344CB8AC3E}">
        <p14:creationId xmlns:p14="http://schemas.microsoft.com/office/powerpoint/2010/main" val="137034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6E8101-A32A-4A93-9EB9-BF287A76883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D445759-0762-460E-8628-365AC1F4F5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F81D25-0AA7-4532-95F5-A258638D5EBC}"/>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5" name="页脚占位符 4">
            <a:extLst>
              <a:ext uri="{FF2B5EF4-FFF2-40B4-BE49-F238E27FC236}">
                <a16:creationId xmlns:a16="http://schemas.microsoft.com/office/drawing/2014/main" id="{F05D041A-2511-40BC-A794-482C2CEA53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DD40D7-651A-4C78-A01F-CB24B0042123}"/>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422814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0AC21-7292-4F64-AAD6-E02AE32B254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3F36E1-2DD0-41B1-B8B4-A8CA8A7228E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648F89-5DCC-4E1E-941F-DDF727BBCC36}"/>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5" name="页脚占位符 4">
            <a:extLst>
              <a:ext uri="{FF2B5EF4-FFF2-40B4-BE49-F238E27FC236}">
                <a16:creationId xmlns:a16="http://schemas.microsoft.com/office/drawing/2014/main" id="{C61A2717-42CE-4D14-94B3-034DED089A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0EF69E-43B5-44EE-826C-B5E254450D28}"/>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257656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493C55-91D9-453E-A84F-8C89BF19F1F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6B3096-EDB4-43EF-A119-659ECB4ED39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FBCEF19-F652-4F9A-ACF0-AE6A0511E764}"/>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5" name="页脚占位符 4">
            <a:extLst>
              <a:ext uri="{FF2B5EF4-FFF2-40B4-BE49-F238E27FC236}">
                <a16:creationId xmlns:a16="http://schemas.microsoft.com/office/drawing/2014/main" id="{738A2F94-6340-41FA-BCF3-005B098E3A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085D8C-A2F4-42BB-AE39-124F2FA1F306}"/>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30718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DE904-16A1-4DC7-861B-8D40D72B872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607C-6834-4A2E-88D8-6D6B1A1B0D2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1672B9-2BE1-43B2-A962-F29A5B7EB171}"/>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5" name="页脚占位符 4">
            <a:extLst>
              <a:ext uri="{FF2B5EF4-FFF2-40B4-BE49-F238E27FC236}">
                <a16:creationId xmlns:a16="http://schemas.microsoft.com/office/drawing/2014/main" id="{E9ADC9FF-5F25-471E-BADB-3569CD4523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9F81E9-032E-4F04-97E4-1FEB7D09ED83}"/>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103342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79CA9-6211-4632-8206-D45A41FF6D0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05BAAF1-0FF0-4532-B83B-99E25BE65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AD7963C-4FBE-42CB-9200-220E14A58DDE}"/>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5" name="页脚占位符 4">
            <a:extLst>
              <a:ext uri="{FF2B5EF4-FFF2-40B4-BE49-F238E27FC236}">
                <a16:creationId xmlns:a16="http://schemas.microsoft.com/office/drawing/2014/main" id="{91EBA1E2-4A3A-4EF9-9522-7B80C575C2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18D0D-DCAA-4A90-B8BA-91F6F078AD33}"/>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139891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7D01E-8CAF-4391-98DE-3E2B9AEB84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478EE6A-A8B0-4876-9028-2BF38540D8F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7A21E24-002B-4D84-AE3C-C9302292F04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3D9676B-10D9-4EA3-9725-D58CBE0415C3}"/>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6" name="页脚占位符 5">
            <a:extLst>
              <a:ext uri="{FF2B5EF4-FFF2-40B4-BE49-F238E27FC236}">
                <a16:creationId xmlns:a16="http://schemas.microsoft.com/office/drawing/2014/main" id="{E184D0F9-46C5-4B5B-AC07-F26DDC37CC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2B1C88-B67B-4E1C-91E2-E7E53F378F74}"/>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21046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33485-237A-4B2E-9FD6-23564374D4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04615B2-86D1-49ED-9F8E-3ADF8C997C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45BFC71-A211-42C0-AB88-B75021DFCD5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7146E99-EF84-46BF-A7B9-B60A734CB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4ACD49E-39BE-404C-823E-11CC22E89BF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611253-B22E-4EA1-8875-3B18923EC116}"/>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8" name="页脚占位符 7">
            <a:extLst>
              <a:ext uri="{FF2B5EF4-FFF2-40B4-BE49-F238E27FC236}">
                <a16:creationId xmlns:a16="http://schemas.microsoft.com/office/drawing/2014/main" id="{F252BB4A-C2B2-4DA4-8B21-CC85A637A9E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FA87A8-09AB-4D1E-A2CA-D17CF1DF5A57}"/>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110854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067E1B-3188-42D6-BA9F-BBF298FB7C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2FC6E9C-BCDE-4876-B096-134F90247750}"/>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4" name="页脚占位符 3">
            <a:extLst>
              <a:ext uri="{FF2B5EF4-FFF2-40B4-BE49-F238E27FC236}">
                <a16:creationId xmlns:a16="http://schemas.microsoft.com/office/drawing/2014/main" id="{BF5CF96F-FD5F-43C3-83F9-74B850D188B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FA9AB2F-1861-4418-8C08-864613F45A1C}"/>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70620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0FA7208-F3EB-4F47-8650-4940BC477BFB}"/>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3" name="页脚占位符 2">
            <a:extLst>
              <a:ext uri="{FF2B5EF4-FFF2-40B4-BE49-F238E27FC236}">
                <a16:creationId xmlns:a16="http://schemas.microsoft.com/office/drawing/2014/main" id="{639C9381-4F85-4586-BB6B-2D1B1B18E11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8026369-E979-469E-84FC-F1DA41DBC190}"/>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286369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E65B26-91FF-4B09-91C8-498A412F2C3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1B59993-423F-4A99-A52E-FCCBA0AC1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50143A3-37E6-4AF3-BFE1-17674A5EF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7A845F3-2322-431F-82D7-603CEE5C27E0}"/>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6" name="页脚占位符 5">
            <a:extLst>
              <a:ext uri="{FF2B5EF4-FFF2-40B4-BE49-F238E27FC236}">
                <a16:creationId xmlns:a16="http://schemas.microsoft.com/office/drawing/2014/main" id="{2DB8D8D2-A49A-4CDC-B92C-540B7FE008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00A6A-9562-409A-81EE-36417FE26AB0}"/>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90227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14140B-E173-4E87-9DEC-FD5B1A3EF6C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C3A744B-DA71-449C-AF8E-311957EBEA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372D6EB-06CC-41A2-805A-0F4576DC1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821802-AC1C-4B05-B4C2-30EEAC4A60DF}"/>
              </a:ext>
            </a:extLst>
          </p:cNvPr>
          <p:cNvSpPr>
            <a:spLocks noGrp="1"/>
          </p:cNvSpPr>
          <p:nvPr>
            <p:ph type="dt" sz="half" idx="10"/>
          </p:nvPr>
        </p:nvSpPr>
        <p:spPr/>
        <p:txBody>
          <a:bodyPr/>
          <a:lstStyle/>
          <a:p>
            <a:fld id="{C21798C1-FB65-4A46-9F04-9D92D25ED110}" type="datetimeFigureOut">
              <a:rPr lang="zh-CN" altLang="en-US" smtClean="0"/>
              <a:t>2020/4/16</a:t>
            </a:fld>
            <a:endParaRPr lang="zh-CN" altLang="en-US"/>
          </a:p>
        </p:txBody>
      </p:sp>
      <p:sp>
        <p:nvSpPr>
          <p:cNvPr id="6" name="页脚占位符 5">
            <a:extLst>
              <a:ext uri="{FF2B5EF4-FFF2-40B4-BE49-F238E27FC236}">
                <a16:creationId xmlns:a16="http://schemas.microsoft.com/office/drawing/2014/main" id="{8B9B1288-7021-4AF3-B560-AB8D5AFB48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A91CE1-1B2E-4396-A68E-54F445373359}"/>
              </a:ext>
            </a:extLst>
          </p:cNvPr>
          <p:cNvSpPr>
            <a:spLocks noGrp="1"/>
          </p:cNvSpPr>
          <p:nvPr>
            <p:ph type="sldNum" sz="quarter" idx="12"/>
          </p:nvPr>
        </p:nvSpPr>
        <p:spPr/>
        <p:txBody>
          <a:body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312876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0792FC1-D5E9-494F-A9A8-2216C1D4B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47A93CC-3D00-461B-8273-00C7D7D7D5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6C23CF-BC4D-49AE-A089-EC6B09F2B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798C1-FB65-4A46-9F04-9D92D25ED110}" type="datetimeFigureOut">
              <a:rPr lang="zh-CN" altLang="en-US" smtClean="0"/>
              <a:t>2020/4/16</a:t>
            </a:fld>
            <a:endParaRPr lang="zh-CN" altLang="en-US"/>
          </a:p>
        </p:txBody>
      </p:sp>
      <p:sp>
        <p:nvSpPr>
          <p:cNvPr id="5" name="页脚占位符 4">
            <a:extLst>
              <a:ext uri="{FF2B5EF4-FFF2-40B4-BE49-F238E27FC236}">
                <a16:creationId xmlns:a16="http://schemas.microsoft.com/office/drawing/2014/main" id="{3296C842-9DB8-4906-9738-F42A45653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7583599-2097-43B1-87B5-06EAF1244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5BAC8-6F3D-4CD4-9F76-60DABCBA83DB}" type="slidenum">
              <a:rPr lang="zh-CN" altLang="en-US" smtClean="0"/>
              <a:t>‹#›</a:t>
            </a:fld>
            <a:endParaRPr lang="zh-CN" altLang="en-US"/>
          </a:p>
        </p:txBody>
      </p:sp>
    </p:spTree>
    <p:extLst>
      <p:ext uri="{BB962C8B-B14F-4D97-AF65-F5344CB8AC3E}">
        <p14:creationId xmlns:p14="http://schemas.microsoft.com/office/powerpoint/2010/main" val="299318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1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8.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5.jp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24.png"/><Relationship Id="rId21" Type="http://schemas.openxmlformats.org/officeDocument/2006/relationships/image" Target="../media/image35.png"/><Relationship Id="rId34" Type="http://schemas.openxmlformats.org/officeDocument/2006/relationships/image" Target="../media/image16.jp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8.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25.png"/><Relationship Id="rId15" Type="http://schemas.openxmlformats.org/officeDocument/2006/relationships/image" Target="../media/image14.png"/><Relationship Id="rId23" Type="http://schemas.openxmlformats.org/officeDocument/2006/relationships/image" Target="../media/image37.png"/><Relationship Id="rId28" Type="http://schemas.openxmlformats.org/officeDocument/2006/relationships/image" Target="../media/image42.png"/><Relationship Id="rId10" Type="http://schemas.microsoft.com/office/2007/relationships/hdphoto" Target="../media/hdphoto4.wdp"/><Relationship Id="rId19" Type="http://schemas.openxmlformats.org/officeDocument/2006/relationships/image" Target="../media/image33.png"/><Relationship Id="rId31"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27.png"/><Relationship Id="rId14" Type="http://schemas.openxmlformats.org/officeDocument/2006/relationships/image" Target="../media/image13.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209381-F9EC-4F8E-B818-6DBF412238EB}"/>
              </a:ext>
            </a:extLst>
          </p:cNvPr>
          <p:cNvSpPr/>
          <p:nvPr/>
        </p:nvSpPr>
        <p:spPr>
          <a:xfrm>
            <a:off x="234846" y="198620"/>
            <a:ext cx="11722308" cy="6460761"/>
          </a:xfrm>
          <a:prstGeom prst="rect">
            <a:avLst/>
          </a:prstGeom>
          <a:ln w="25400">
            <a:solidFill>
              <a:schemeClr val="tx1"/>
            </a:solidFill>
            <a:miter lim="800000"/>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A082EA60-1F2E-43DB-9705-C77423C42534}"/>
              </a:ext>
            </a:extLst>
          </p:cNvPr>
          <p:cNvSpPr txBox="1"/>
          <p:nvPr/>
        </p:nvSpPr>
        <p:spPr>
          <a:xfrm>
            <a:off x="467192" y="2052076"/>
            <a:ext cx="11257614" cy="1077218"/>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A NOVEL TWO-PATHWAY ENCODER-DECODER NETWORK </a:t>
            </a:r>
          </a:p>
          <a:p>
            <a:pPr algn="ctr"/>
            <a:r>
              <a:rPr lang="en-US" altLang="zh-CN" sz="3200" dirty="0">
                <a:latin typeface="Times New Roman" panose="02020603050405020304" pitchFamily="18" charset="0"/>
                <a:cs typeface="Times New Roman" panose="02020603050405020304" pitchFamily="18" charset="0"/>
              </a:rPr>
              <a:t>FOR 3D FACE RECONSTRUCTION</a:t>
            </a:r>
            <a:endParaRPr lang="zh-CN" altLang="en-US" sz="32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F181425-B6C8-472D-A3FF-7C03E4786632}"/>
              </a:ext>
            </a:extLst>
          </p:cNvPr>
          <p:cNvSpPr txBox="1"/>
          <p:nvPr/>
        </p:nvSpPr>
        <p:spPr>
          <a:xfrm>
            <a:off x="1411572" y="3538162"/>
            <a:ext cx="9368854" cy="461665"/>
          </a:xfrm>
          <a:prstGeom prst="rect">
            <a:avLst/>
          </a:prstGeom>
          <a:noFill/>
        </p:spPr>
        <p:txBody>
          <a:bodyPr wrap="square" rtlCol="0">
            <a:spAutoFit/>
          </a:bodyPr>
          <a:lstStyle/>
          <a:p>
            <a:r>
              <a:rPr lang="en-US" altLang="zh-CN" sz="2400" dirty="0" err="1">
                <a:latin typeface="Times New Roman" panose="02020603050405020304" pitchFamily="18" charset="0"/>
                <a:cs typeface="Times New Roman" panose="02020603050405020304" pitchFamily="18" charset="0"/>
              </a:rPr>
              <a:t>Xianfeng</a:t>
            </a:r>
            <a:r>
              <a:rPr lang="en-US" altLang="zh-CN" sz="2400" dirty="0">
                <a:latin typeface="Times New Roman" panose="02020603050405020304" pitchFamily="18" charset="0"/>
                <a:cs typeface="Times New Roman" panose="02020603050405020304" pitchFamily="18" charset="0"/>
              </a:rPr>
              <a:t> Li, </a:t>
            </a:r>
            <a:r>
              <a:rPr lang="en-US" altLang="zh-CN" sz="2400" dirty="0" err="1">
                <a:latin typeface="Times New Roman" panose="02020603050405020304" pitchFamily="18" charset="0"/>
                <a:cs typeface="Times New Roman" panose="02020603050405020304" pitchFamily="18" charset="0"/>
              </a:rPr>
              <a:t>Zichun</a:t>
            </a:r>
            <a:r>
              <a:rPr lang="en-US" altLang="zh-CN" sz="2400" dirty="0">
                <a:latin typeface="Times New Roman" panose="02020603050405020304" pitchFamily="18" charset="0"/>
                <a:cs typeface="Times New Roman" panose="02020603050405020304" pitchFamily="18" charset="0"/>
              </a:rPr>
              <a:t> Weng, </a:t>
            </a:r>
            <a:r>
              <a:rPr lang="en-US" altLang="zh-CN" sz="2400" dirty="0" err="1">
                <a:latin typeface="Times New Roman" panose="02020603050405020304" pitchFamily="18" charset="0"/>
                <a:cs typeface="Times New Roman" panose="02020603050405020304" pitchFamily="18" charset="0"/>
              </a:rPr>
              <a:t>Juntao</a:t>
            </a:r>
            <a:r>
              <a:rPr lang="en-US" altLang="zh-CN" sz="2400" dirty="0">
                <a:latin typeface="Times New Roman" panose="02020603050405020304" pitchFamily="18" charset="0"/>
                <a:cs typeface="Times New Roman" panose="02020603050405020304" pitchFamily="18" charset="0"/>
              </a:rPr>
              <a:t> Liang, Lei Cai, </a:t>
            </a:r>
            <a:r>
              <a:rPr lang="en-US" altLang="zh-CN" sz="2400" dirty="0" err="1">
                <a:latin typeface="Times New Roman" panose="02020603050405020304" pitchFamily="18" charset="0"/>
                <a:cs typeface="Times New Roman" panose="02020603050405020304" pitchFamily="18" charset="0"/>
              </a:rPr>
              <a:t>Youjun</a:t>
            </a:r>
            <a:r>
              <a:rPr lang="en-US" altLang="zh-CN" sz="2400" dirty="0">
                <a:latin typeface="Times New Roman" panose="02020603050405020304" pitchFamily="18" charset="0"/>
                <a:cs typeface="Times New Roman" panose="02020603050405020304" pitchFamily="18" charset="0"/>
              </a:rPr>
              <a:t> Xiang, </a:t>
            </a:r>
            <a:r>
              <a:rPr lang="en-US" altLang="zh-CN" sz="2400" dirty="0" err="1">
                <a:latin typeface="Times New Roman" panose="02020603050405020304" pitchFamily="18" charset="0"/>
                <a:cs typeface="Times New Roman" panose="02020603050405020304" pitchFamily="18" charset="0"/>
              </a:rPr>
              <a:t>Yuli</a:t>
            </a:r>
            <a:r>
              <a:rPr lang="en-US" altLang="zh-CN" sz="2400" dirty="0">
                <a:latin typeface="Times New Roman" panose="02020603050405020304" pitchFamily="18" charset="0"/>
                <a:cs typeface="Times New Roman" panose="02020603050405020304" pitchFamily="18" charset="0"/>
              </a:rPr>
              <a:t> Fu</a:t>
            </a:r>
            <a:endParaRPr lang="zh-CN" altLang="en-US" sz="24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B9BDEFB3-6631-43F6-A2B3-5E603EA70AEE}"/>
              </a:ext>
            </a:extLst>
          </p:cNvPr>
          <p:cNvSpPr txBox="1"/>
          <p:nvPr/>
        </p:nvSpPr>
        <p:spPr>
          <a:xfrm>
            <a:off x="2880609" y="4399058"/>
            <a:ext cx="6430781" cy="1200329"/>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School of Electronic and Information Engineering </a:t>
            </a:r>
          </a:p>
          <a:p>
            <a:pPr algn="ctr"/>
            <a:r>
              <a:rPr lang="en-US" altLang="zh-CN" sz="2400" dirty="0">
                <a:latin typeface="Times New Roman" panose="02020603050405020304" pitchFamily="18" charset="0"/>
                <a:cs typeface="Times New Roman" panose="02020603050405020304" pitchFamily="18" charset="0"/>
              </a:rPr>
              <a:t>South China University of Technology</a:t>
            </a:r>
          </a:p>
          <a:p>
            <a:pPr algn="ctr"/>
            <a:r>
              <a:rPr lang="en-US" altLang="zh-CN" sz="2400" dirty="0">
                <a:latin typeface="Times New Roman" panose="02020603050405020304" pitchFamily="18" charset="0"/>
                <a:cs typeface="Times New Roman" panose="02020603050405020304" pitchFamily="18" charset="0"/>
              </a:rPr>
              <a:t>Guangzhou, China</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3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209381-F9EC-4F8E-B818-6DBF412238EB}"/>
              </a:ext>
            </a:extLst>
          </p:cNvPr>
          <p:cNvSpPr/>
          <p:nvPr/>
        </p:nvSpPr>
        <p:spPr>
          <a:xfrm>
            <a:off x="234846" y="198619"/>
            <a:ext cx="11722308" cy="6460761"/>
          </a:xfrm>
          <a:prstGeom prst="rect">
            <a:avLst/>
          </a:prstGeom>
          <a:ln w="25400">
            <a:solidFill>
              <a:schemeClr val="tx1"/>
            </a:solidFill>
            <a:miter lim="800000"/>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39DFD1B0-7851-437D-B0B5-48D3A6647083}"/>
              </a:ext>
            </a:extLst>
          </p:cNvPr>
          <p:cNvSpPr txBox="1"/>
          <p:nvPr/>
        </p:nvSpPr>
        <p:spPr>
          <a:xfrm>
            <a:off x="714531" y="1064386"/>
            <a:ext cx="10762938" cy="2246769"/>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For generic 3D face reconstruction, using the deep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learning network to extract the features in the training set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as much as possible to reconstruct the 3D face model. Because the reconstruction results will approach the ground truth, the ground truth dominates the reconstruction performance.</a:t>
            </a:r>
            <a:endParaRPr lang="zh-CN" altLang="en-US" sz="28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334509E1-491A-495A-86B9-1493B7B6DC74}"/>
              </a:ext>
            </a:extLst>
          </p:cNvPr>
          <p:cNvSpPr txBox="1"/>
          <p:nvPr/>
        </p:nvSpPr>
        <p:spPr>
          <a:xfrm>
            <a:off x="714531" y="3587764"/>
            <a:ext cx="10762938" cy="1384995"/>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Deep learning performance can not only be close to the training set, but also to break through the limitations of the ground truth, making the 3D face reconstruction results more realistic.</a:t>
            </a:r>
            <a:endParaRPr lang="zh-CN" altLang="en-US" sz="28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A599F1D7-C432-4B9F-AC1E-DD4D69DB2E2F}"/>
              </a:ext>
            </a:extLst>
          </p:cNvPr>
          <p:cNvSpPr txBox="1"/>
          <p:nvPr/>
        </p:nvSpPr>
        <p:spPr>
          <a:xfrm>
            <a:off x="714531" y="5177539"/>
            <a:ext cx="10762938" cy="954107"/>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Deep identity and expression features of 3D face reconstruction model are required to be highlighted.</a:t>
            </a:r>
            <a:endParaRPr lang="zh-CN" altLang="en-US" sz="28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99B3CEC6-51FD-4BBC-B63A-CA7ECEBDF31B}"/>
              </a:ext>
            </a:extLst>
          </p:cNvPr>
          <p:cNvSpPr/>
          <p:nvPr/>
        </p:nvSpPr>
        <p:spPr>
          <a:xfrm>
            <a:off x="2354905" y="97277"/>
            <a:ext cx="7482191" cy="603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Introduction</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70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209381-F9EC-4F8E-B818-6DBF412238EB}"/>
              </a:ext>
            </a:extLst>
          </p:cNvPr>
          <p:cNvSpPr/>
          <p:nvPr/>
        </p:nvSpPr>
        <p:spPr>
          <a:xfrm>
            <a:off x="234846" y="198620"/>
            <a:ext cx="11722308" cy="6460761"/>
          </a:xfrm>
          <a:prstGeom prst="rect">
            <a:avLst/>
          </a:prstGeom>
          <a:ln w="25400">
            <a:solidFill>
              <a:schemeClr val="tx1"/>
            </a:solidFill>
            <a:miter lim="800000"/>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2" name="矩形 1">
            <a:extLst>
              <a:ext uri="{FF2B5EF4-FFF2-40B4-BE49-F238E27FC236}">
                <a16:creationId xmlns:a16="http://schemas.microsoft.com/office/drawing/2014/main" id="{B8571054-C452-4916-8322-17561DB50F07}"/>
              </a:ext>
            </a:extLst>
          </p:cNvPr>
          <p:cNvSpPr/>
          <p:nvPr/>
        </p:nvSpPr>
        <p:spPr>
          <a:xfrm>
            <a:off x="2354905" y="97277"/>
            <a:ext cx="7482191" cy="603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Overview</a:t>
            </a:r>
            <a:endParaRPr lang="zh-CN" altLang="en-US" sz="32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FA385D8-68D2-4F15-BC1B-CC6893F557C7}"/>
              </a:ext>
            </a:extLst>
          </p:cNvPr>
          <p:cNvSpPr txBox="1"/>
          <p:nvPr/>
        </p:nvSpPr>
        <p:spPr>
          <a:xfrm>
            <a:off x="714531" y="967108"/>
            <a:ext cx="10762938" cy="523220"/>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3D Morphable Model (3DMM):</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9971F53B-FE24-4F81-AC50-7871963E6627}"/>
                  </a:ext>
                </a:extLst>
              </p:cNvPr>
              <p:cNvSpPr/>
              <p:nvPr/>
            </p:nvSpPr>
            <p:spPr>
              <a:xfrm>
                <a:off x="2381521" y="1506122"/>
                <a:ext cx="7428957" cy="56727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n-US" altLang="zh-CN" sz="2800" i="0" smtClean="0">
                          <a:latin typeface="Cambria Math" panose="02040503050406030204" pitchFamily="18" charset="0"/>
                          <a:cs typeface="Times New Roman" panose="02020603050405020304" pitchFamily="18" charset="0"/>
                        </a:rPr>
                        <m:t>S</m:t>
                      </m:r>
                      <m:r>
                        <a:rPr lang="en-US" altLang="zh-CN" sz="2800" i="1">
                          <a:latin typeface="Cambria Math" panose="02040503050406030204" pitchFamily="18" charset="0"/>
                          <a:cs typeface="Times New Roman" panose="02020603050405020304" pitchFamily="18" charset="0"/>
                        </a:rPr>
                        <m:t>=</m:t>
                      </m:r>
                      <m:acc>
                        <m:accPr>
                          <m:chr m:val="̅"/>
                          <m:ctrlPr>
                            <a:rPr lang="en-US" altLang="zh-CN" sz="2800" i="1">
                              <a:latin typeface="Cambria Math" panose="02040503050406030204" pitchFamily="18" charset="0"/>
                              <a:cs typeface="Times New Roman" panose="02020603050405020304" pitchFamily="18" charset="0"/>
                            </a:rPr>
                          </m:ctrlPr>
                        </m:accPr>
                        <m:e>
                          <m:r>
                            <m:rPr>
                              <m:sty m:val="p"/>
                            </m:rPr>
                            <a:rPr lang="en-US" altLang="zh-CN" sz="2800" i="0">
                              <a:latin typeface="Cambria Math" panose="02040503050406030204" pitchFamily="18" charset="0"/>
                              <a:cs typeface="Times New Roman" panose="02020603050405020304" pitchFamily="18" charset="0"/>
                            </a:rPr>
                            <m:t>S</m:t>
                          </m:r>
                        </m:e>
                      </m:acc>
                      <m:r>
                        <a:rPr lang="en-US" altLang="zh-CN" sz="2800" i="1">
                          <a:latin typeface="Cambria Math" panose="02040503050406030204" pitchFamily="18" charset="0"/>
                          <a:cs typeface="Times New Roman" panose="02020603050405020304" pitchFamily="18" charset="0"/>
                        </a:rPr>
                        <m:t>+</m:t>
                      </m:r>
                      <m:sSub>
                        <m:sSubPr>
                          <m:ctrlPr>
                            <a:rPr lang="en-US" altLang="zh-CN" sz="2800" i="1">
                              <a:latin typeface="Cambria Math" panose="02040503050406030204" pitchFamily="18" charset="0"/>
                              <a:cs typeface="Times New Roman" panose="02020603050405020304" pitchFamily="18" charset="0"/>
                            </a:rPr>
                          </m:ctrlPr>
                        </m:sSubPr>
                        <m:e>
                          <m:r>
                            <m:rPr>
                              <m:sty m:val="p"/>
                            </m:rPr>
                            <a:rPr lang="en-US" altLang="zh-CN" sz="2800" i="0">
                              <a:latin typeface="Cambria Math" panose="02040503050406030204" pitchFamily="18" charset="0"/>
                              <a:cs typeface="Times New Roman" panose="02020603050405020304" pitchFamily="18" charset="0"/>
                            </a:rPr>
                            <m:t>U</m:t>
                          </m:r>
                        </m:e>
                        <m:sub>
                          <m:r>
                            <a:rPr lang="en-US" altLang="zh-CN" sz="2800" i="1">
                              <a:latin typeface="Cambria Math" panose="02040503050406030204" pitchFamily="18" charset="0"/>
                              <a:cs typeface="Times New Roman" panose="02020603050405020304" pitchFamily="18" charset="0"/>
                            </a:rPr>
                            <m:t>𝑖𝑑</m:t>
                          </m:r>
                        </m:sub>
                      </m:sSub>
                      <m:sSub>
                        <m:sSubPr>
                          <m:ctrlPr>
                            <a:rPr lang="en-US" altLang="zh-CN" sz="2800" i="1">
                              <a:latin typeface="Cambria Math" panose="02040503050406030204" pitchFamily="18" charset="0"/>
                              <a:cs typeface="Times New Roman" panose="02020603050405020304" pitchFamily="18" charset="0"/>
                            </a:rPr>
                          </m:ctrlPr>
                        </m:sSubPr>
                        <m:e>
                          <m:r>
                            <a:rPr lang="zh-CN" altLang="en-US" sz="2800" i="1">
                              <a:latin typeface="Cambria Math" panose="02040503050406030204" pitchFamily="18" charset="0"/>
                              <a:cs typeface="Times New Roman" panose="02020603050405020304" pitchFamily="18" charset="0"/>
                            </a:rPr>
                            <m:t>𝛼</m:t>
                          </m:r>
                        </m:e>
                        <m:sub>
                          <m:r>
                            <a:rPr lang="en-US" altLang="zh-CN" sz="2800" i="1">
                              <a:latin typeface="Cambria Math" panose="02040503050406030204" pitchFamily="18" charset="0"/>
                              <a:cs typeface="Times New Roman" panose="02020603050405020304" pitchFamily="18" charset="0"/>
                            </a:rPr>
                            <m:t>𝑖𝑑</m:t>
                          </m:r>
                        </m:sub>
                      </m:sSub>
                      <m:r>
                        <a:rPr lang="en-US" altLang="zh-CN" sz="2800" i="1">
                          <a:latin typeface="Cambria Math" panose="02040503050406030204" pitchFamily="18" charset="0"/>
                          <a:cs typeface="Times New Roman" panose="02020603050405020304" pitchFamily="18" charset="0"/>
                        </a:rPr>
                        <m:t>+</m:t>
                      </m:r>
                      <m:sSub>
                        <m:sSubPr>
                          <m:ctrlPr>
                            <a:rPr lang="en-US" altLang="zh-CN" sz="2800" i="1">
                              <a:latin typeface="Cambria Math" panose="02040503050406030204" pitchFamily="18" charset="0"/>
                              <a:cs typeface="Times New Roman" panose="02020603050405020304" pitchFamily="18" charset="0"/>
                            </a:rPr>
                          </m:ctrlPr>
                        </m:sSubPr>
                        <m:e>
                          <m:r>
                            <m:rPr>
                              <m:sty m:val="p"/>
                            </m:rPr>
                            <a:rPr lang="en-US" altLang="zh-CN" sz="2800" i="0">
                              <a:latin typeface="Cambria Math" panose="02040503050406030204" pitchFamily="18" charset="0"/>
                              <a:cs typeface="Times New Roman" panose="02020603050405020304" pitchFamily="18" charset="0"/>
                            </a:rPr>
                            <m:t>U</m:t>
                          </m:r>
                        </m:e>
                        <m:sub>
                          <m:r>
                            <a:rPr lang="en-US" altLang="zh-CN" sz="2800" i="1">
                              <a:latin typeface="Cambria Math" panose="02040503050406030204" pitchFamily="18" charset="0"/>
                              <a:cs typeface="Times New Roman" panose="02020603050405020304" pitchFamily="18" charset="0"/>
                            </a:rPr>
                            <m:t>𝑒𝑥𝑝</m:t>
                          </m:r>
                        </m:sub>
                      </m:sSub>
                      <m:sSub>
                        <m:sSubPr>
                          <m:ctrlPr>
                            <a:rPr lang="en-US" altLang="zh-CN" sz="2800" i="1" smtClean="0">
                              <a:latin typeface="Cambria Math" panose="02040503050406030204" pitchFamily="18" charset="0"/>
                              <a:cs typeface="Times New Roman" panose="02020603050405020304" pitchFamily="18" charset="0"/>
                            </a:rPr>
                          </m:ctrlPr>
                        </m:sSubPr>
                        <m:e>
                          <m:r>
                            <a:rPr lang="zh-CN" altLang="en-US" sz="2800" i="1">
                              <a:latin typeface="Cambria Math" panose="02040503050406030204" pitchFamily="18" charset="0"/>
                              <a:cs typeface="Times New Roman" panose="02020603050405020304" pitchFamily="18" charset="0"/>
                            </a:rPr>
                            <m:t>𝛼</m:t>
                          </m:r>
                        </m:e>
                        <m:sub>
                          <m:r>
                            <a:rPr lang="en-US" altLang="zh-CN" sz="2800" i="1">
                              <a:latin typeface="Cambria Math" panose="02040503050406030204" pitchFamily="18" charset="0"/>
                              <a:cs typeface="Times New Roman" panose="02020603050405020304" pitchFamily="18" charset="0"/>
                            </a:rPr>
                            <m:t>𝑒𝑥𝑝</m:t>
                          </m:r>
                        </m:sub>
                      </m:sSub>
                      <m:r>
                        <a:rPr lang="en-US" altLang="zh-CN" sz="2800" i="1">
                          <a:latin typeface="Cambria Math" panose="02040503050406030204" pitchFamily="18" charset="0"/>
                          <a:cs typeface="Times New Roman" panose="02020603050405020304" pitchFamily="18" charset="0"/>
                        </a:rPr>
                        <m:t>=</m:t>
                      </m:r>
                      <m:acc>
                        <m:accPr>
                          <m:chr m:val="̅"/>
                          <m:ctrlPr>
                            <a:rPr lang="en-US" altLang="zh-CN" sz="2800" i="1">
                              <a:latin typeface="Cambria Math" panose="02040503050406030204" pitchFamily="18" charset="0"/>
                              <a:cs typeface="Times New Roman" panose="02020603050405020304" pitchFamily="18" charset="0"/>
                            </a:rPr>
                          </m:ctrlPr>
                        </m:accPr>
                        <m:e>
                          <m:r>
                            <m:rPr>
                              <m:sty m:val="p"/>
                            </m:rPr>
                            <a:rPr lang="en-US" altLang="zh-CN" sz="2800" i="0">
                              <a:latin typeface="Cambria Math" panose="02040503050406030204" pitchFamily="18" charset="0"/>
                              <a:cs typeface="Times New Roman" panose="02020603050405020304" pitchFamily="18" charset="0"/>
                            </a:rPr>
                            <m:t>S</m:t>
                          </m:r>
                        </m:e>
                      </m:acc>
                      <m:r>
                        <a:rPr lang="en-US" altLang="zh-CN" sz="2800" i="1">
                          <a:latin typeface="Cambria Math" panose="02040503050406030204" pitchFamily="18" charset="0"/>
                          <a:cs typeface="Times New Roman" panose="02020603050405020304" pitchFamily="18" charset="0"/>
                        </a:rPr>
                        <m:t>+</m:t>
                      </m:r>
                      <m:sSub>
                        <m:sSubPr>
                          <m:ctrlPr>
                            <a:rPr lang="en-US" altLang="zh-CN" sz="2800" i="1">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2800" i="0">
                              <a:latin typeface="Cambria Math" panose="02040503050406030204" pitchFamily="18" charset="0"/>
                              <a:cs typeface="Times New Roman" panose="02020603050405020304" pitchFamily="18" charset="0"/>
                            </a:rPr>
                            <m:t>S</m:t>
                          </m:r>
                        </m:e>
                        <m:sub>
                          <m:r>
                            <a:rPr lang="en-US" altLang="zh-CN" sz="2800" i="1">
                              <a:latin typeface="Cambria Math" panose="02040503050406030204" pitchFamily="18" charset="0"/>
                              <a:cs typeface="Times New Roman" panose="02020603050405020304" pitchFamily="18" charset="0"/>
                            </a:rPr>
                            <m:t>𝑖𝑑</m:t>
                          </m:r>
                        </m:sub>
                      </m:sSub>
                      <m:r>
                        <a:rPr lang="en-US" altLang="zh-CN" sz="2800" i="1">
                          <a:latin typeface="Cambria Math" panose="02040503050406030204" pitchFamily="18" charset="0"/>
                          <a:cs typeface="Times New Roman" panose="02020603050405020304" pitchFamily="18" charset="0"/>
                        </a:rPr>
                        <m:t>+</m:t>
                      </m:r>
                      <m:sSub>
                        <m:sSubPr>
                          <m:ctrlPr>
                            <a:rPr lang="en-US" altLang="zh-CN" sz="2800" i="1">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2800" i="0">
                              <a:latin typeface="Cambria Math" panose="02040503050406030204" pitchFamily="18" charset="0"/>
                              <a:cs typeface="Times New Roman" panose="02020603050405020304" pitchFamily="18" charset="0"/>
                            </a:rPr>
                            <m:t>S</m:t>
                          </m:r>
                        </m:e>
                        <m:sub>
                          <m:r>
                            <a:rPr lang="en-US" altLang="zh-CN" sz="2800" i="1">
                              <a:latin typeface="Cambria Math" panose="02040503050406030204" pitchFamily="18" charset="0"/>
                              <a:cs typeface="Times New Roman" panose="02020603050405020304" pitchFamily="18" charset="0"/>
                            </a:rPr>
                            <m:t>𝑒𝑥𝑝</m:t>
                          </m:r>
                        </m:sub>
                      </m:sSub>
                    </m:oMath>
                  </m:oMathPara>
                </a14:m>
                <a:endParaRPr lang="zh-CN" altLang="en-US" sz="2800" dirty="0"/>
              </a:p>
            </p:txBody>
          </p:sp>
        </mc:Choice>
        <mc:Fallback xmlns="">
          <p:sp>
            <p:nvSpPr>
              <p:cNvPr id="3" name="矩形 2">
                <a:extLst>
                  <a:ext uri="{FF2B5EF4-FFF2-40B4-BE49-F238E27FC236}">
                    <a16:creationId xmlns:a16="http://schemas.microsoft.com/office/drawing/2014/main" id="{9971F53B-FE24-4F81-AC50-7871963E6627}"/>
                  </a:ext>
                </a:extLst>
              </p:cNvPr>
              <p:cNvSpPr>
                <a:spLocks noRot="1" noChangeAspect="1" noMove="1" noResize="1" noEditPoints="1" noAdjustHandles="1" noChangeArrowheads="1" noChangeShapeType="1" noTextEdit="1"/>
              </p:cNvSpPr>
              <p:nvPr/>
            </p:nvSpPr>
            <p:spPr>
              <a:xfrm>
                <a:off x="2381521" y="1506122"/>
                <a:ext cx="7428957" cy="567271"/>
              </a:xfrm>
              <a:prstGeom prst="rect">
                <a:avLst/>
              </a:prstGeom>
              <a:blipFill>
                <a:blip r:embed="rId2"/>
                <a:stretch>
                  <a:fillRect/>
                </a:stretch>
              </a:blipFill>
            </p:spPr>
            <p:txBody>
              <a:bodyPr/>
              <a:lstStyle/>
              <a:p>
                <a:r>
                  <a:rPr lang="zh-CN" altLang="en-US">
                    <a:noFill/>
                  </a:rPr>
                  <a:t> </a:t>
                </a:r>
              </a:p>
            </p:txBody>
          </p:sp>
        </mc:Fallback>
      </mc:AlternateContent>
      <p:cxnSp>
        <p:nvCxnSpPr>
          <p:cNvPr id="6" name="直接连接符 5">
            <a:extLst>
              <a:ext uri="{FF2B5EF4-FFF2-40B4-BE49-F238E27FC236}">
                <a16:creationId xmlns:a16="http://schemas.microsoft.com/office/drawing/2014/main" id="{D0DA5CC2-18C0-46AF-B7EC-55A95C72BBAC}"/>
              </a:ext>
            </a:extLst>
          </p:cNvPr>
          <p:cNvCxnSpPr/>
          <p:nvPr/>
        </p:nvCxnSpPr>
        <p:spPr>
          <a:xfrm>
            <a:off x="801496" y="2219308"/>
            <a:ext cx="10589009"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1EC2A43A-FDA4-4992-BEE1-829B61D9C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497" y="2635289"/>
            <a:ext cx="969103" cy="1450822"/>
          </a:xfrm>
          <a:prstGeom prst="rect">
            <a:avLst/>
          </a:prstGeom>
        </p:spPr>
      </p:pic>
      <p:pic>
        <p:nvPicPr>
          <p:cNvPr id="19" name="图片 18">
            <a:extLst>
              <a:ext uri="{FF2B5EF4-FFF2-40B4-BE49-F238E27FC236}">
                <a16:creationId xmlns:a16="http://schemas.microsoft.com/office/drawing/2014/main" id="{366EEDFE-BDFA-485F-860D-3D76666C5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72" y="4545135"/>
            <a:ext cx="1042779" cy="1450822"/>
          </a:xfrm>
          <a:prstGeom prst="rect">
            <a:avLst/>
          </a:prstGeom>
        </p:spPr>
      </p:pic>
      <p:pic>
        <p:nvPicPr>
          <p:cNvPr id="21" name="图片 20">
            <a:extLst>
              <a:ext uri="{FF2B5EF4-FFF2-40B4-BE49-F238E27FC236}">
                <a16:creationId xmlns:a16="http://schemas.microsoft.com/office/drawing/2014/main" id="{AB5F77BE-F465-49A3-B8BB-B97029267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2497" y="4549639"/>
            <a:ext cx="980439" cy="1450822"/>
          </a:xfrm>
          <a:prstGeom prst="rect">
            <a:avLst/>
          </a:prstGeom>
        </p:spPr>
      </p:pic>
      <p:pic>
        <p:nvPicPr>
          <p:cNvPr id="23" name="图片 22">
            <a:extLst>
              <a:ext uri="{FF2B5EF4-FFF2-40B4-BE49-F238E27FC236}">
                <a16:creationId xmlns:a16="http://schemas.microsoft.com/office/drawing/2014/main" id="{A6BFD5D6-DF9D-4537-BCC7-33145E0CF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71" y="2635289"/>
            <a:ext cx="1054113" cy="1450822"/>
          </a:xfrm>
          <a:prstGeom prst="rect">
            <a:avLst/>
          </a:prstGeom>
        </p:spPr>
      </p:pic>
      <p:cxnSp>
        <p:nvCxnSpPr>
          <p:cNvPr id="25" name="直接箭头连接符 24">
            <a:extLst>
              <a:ext uri="{FF2B5EF4-FFF2-40B4-BE49-F238E27FC236}">
                <a16:creationId xmlns:a16="http://schemas.microsoft.com/office/drawing/2014/main" id="{E4589CA9-18BA-4FAB-B04F-CEA858304E7D}"/>
              </a:ext>
            </a:extLst>
          </p:cNvPr>
          <p:cNvCxnSpPr>
            <a:cxnSpLocks/>
          </p:cNvCxnSpPr>
          <p:nvPr/>
        </p:nvCxnSpPr>
        <p:spPr>
          <a:xfrm>
            <a:off x="3104744" y="4426084"/>
            <a:ext cx="1535348" cy="6629"/>
          </a:xfrm>
          <a:prstGeom prst="straightConnector1">
            <a:avLst/>
          </a:prstGeom>
          <a:ln w="762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C4418F71-DDCE-4EA4-ADF2-A6E9FD59E5D1}"/>
              </a:ext>
            </a:extLst>
          </p:cNvPr>
          <p:cNvSpPr/>
          <p:nvPr/>
        </p:nvSpPr>
        <p:spPr>
          <a:xfrm>
            <a:off x="3053835" y="4014028"/>
            <a:ext cx="1359668" cy="892552"/>
          </a:xfrm>
          <a:prstGeom prst="rect">
            <a:avLst/>
          </a:prstGeom>
        </p:spPr>
        <p:txBody>
          <a:bodyPr wrap="none">
            <a:spAutoFit/>
          </a:bodyPr>
          <a:lstStyle/>
          <a:p>
            <a:pPr algn="ctr"/>
            <a:r>
              <a:rPr lang="en-US" altLang="zh-CN" sz="2400" dirty="0">
                <a:latin typeface="Times New Roman" panose="02020603050405020304" pitchFamily="18" charset="0"/>
                <a:cs typeface="Times New Roman" panose="02020603050405020304" pitchFamily="18" charset="0"/>
              </a:rPr>
              <a:t>Features</a:t>
            </a:r>
            <a:endParaRPr lang="en-US" altLang="zh-CN" sz="2800" dirty="0">
              <a:latin typeface="Times New Roman" panose="02020603050405020304" pitchFamily="18" charset="0"/>
              <a:cs typeface="Times New Roman" panose="02020603050405020304" pitchFamily="18" charset="0"/>
            </a:endParaRPr>
          </a:p>
          <a:p>
            <a:pPr algn="ctr"/>
            <a:r>
              <a:rPr lang="en-US" altLang="zh-CN" sz="2800" dirty="0">
                <a:latin typeface="Times New Roman" panose="02020603050405020304" pitchFamily="18" charset="0"/>
                <a:cs typeface="Times New Roman" panose="02020603050405020304" pitchFamily="18" charset="0"/>
              </a:rPr>
              <a:t>learning</a:t>
            </a:r>
            <a:endParaRPr lang="zh-CN" altLang="en-US" sz="2800" dirty="0"/>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D7159AD2-8125-489A-BCFA-60293E84173F}"/>
                  </a:ext>
                </a:extLst>
              </p:cNvPr>
              <p:cNvSpPr/>
              <p:nvPr/>
            </p:nvSpPr>
            <p:spPr>
              <a:xfrm>
                <a:off x="5024082" y="3027376"/>
                <a:ext cx="78008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a:latin typeface="Cambria Math" panose="02040503050406030204" pitchFamily="18" charset="0"/>
                              <a:cs typeface="Times New Roman" panose="02020603050405020304" pitchFamily="18" charset="0"/>
                            </a:rPr>
                          </m:ctrlPr>
                        </m:sSubPr>
                        <m:e>
                          <m:r>
                            <a:rPr lang="zh-CN" altLang="en-US" sz="2800" i="1">
                              <a:latin typeface="Cambria Math" panose="02040503050406030204" pitchFamily="18" charset="0"/>
                              <a:cs typeface="Times New Roman" panose="02020603050405020304" pitchFamily="18" charset="0"/>
                            </a:rPr>
                            <m:t>𝛼</m:t>
                          </m:r>
                        </m:e>
                        <m:sub>
                          <m:r>
                            <a:rPr lang="en-US" altLang="zh-CN" sz="2800" i="1">
                              <a:latin typeface="Cambria Math" panose="02040503050406030204" pitchFamily="18" charset="0"/>
                              <a:cs typeface="Times New Roman" panose="02020603050405020304" pitchFamily="18" charset="0"/>
                            </a:rPr>
                            <m:t>𝑖𝑑</m:t>
                          </m:r>
                        </m:sub>
                      </m:sSub>
                    </m:oMath>
                  </m:oMathPara>
                </a14:m>
                <a:endParaRPr lang="zh-CN" altLang="en-US" sz="2800" dirty="0"/>
              </a:p>
            </p:txBody>
          </p:sp>
        </mc:Choice>
        <mc:Fallback xmlns="">
          <p:sp>
            <p:nvSpPr>
              <p:cNvPr id="29" name="矩形 28">
                <a:extLst>
                  <a:ext uri="{FF2B5EF4-FFF2-40B4-BE49-F238E27FC236}">
                    <a16:creationId xmlns:a16="http://schemas.microsoft.com/office/drawing/2014/main" id="{D7159AD2-8125-489A-BCFA-60293E84173F}"/>
                  </a:ext>
                </a:extLst>
              </p:cNvPr>
              <p:cNvSpPr>
                <a:spLocks noRot="1" noChangeAspect="1" noMove="1" noResize="1" noEditPoints="1" noAdjustHandles="1" noChangeArrowheads="1" noChangeShapeType="1" noTextEdit="1"/>
              </p:cNvSpPr>
              <p:nvPr/>
            </p:nvSpPr>
            <p:spPr>
              <a:xfrm>
                <a:off x="5024082" y="3027376"/>
                <a:ext cx="780085" cy="52322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25C44D30-F01A-4B23-8F9A-E812C9859C41}"/>
                  </a:ext>
                </a:extLst>
              </p:cNvPr>
              <p:cNvSpPr/>
              <p:nvPr/>
            </p:nvSpPr>
            <p:spPr>
              <a:xfrm>
                <a:off x="4924823" y="5211058"/>
                <a:ext cx="978601"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a:latin typeface="Cambria Math" panose="02040503050406030204" pitchFamily="18" charset="0"/>
                              <a:cs typeface="Times New Roman" panose="02020603050405020304" pitchFamily="18" charset="0"/>
                            </a:rPr>
                          </m:ctrlPr>
                        </m:sSubPr>
                        <m:e>
                          <m:r>
                            <a:rPr lang="zh-CN" altLang="en-US" sz="2800" i="1">
                              <a:latin typeface="Cambria Math" panose="02040503050406030204" pitchFamily="18" charset="0"/>
                              <a:cs typeface="Times New Roman" panose="02020603050405020304" pitchFamily="18" charset="0"/>
                            </a:rPr>
                            <m:t>𝛼</m:t>
                          </m:r>
                        </m:e>
                        <m:sub>
                          <m:r>
                            <a:rPr lang="en-US" altLang="zh-CN" sz="2800" i="1">
                              <a:latin typeface="Cambria Math" panose="02040503050406030204" pitchFamily="18" charset="0"/>
                              <a:cs typeface="Times New Roman" panose="02020603050405020304" pitchFamily="18" charset="0"/>
                            </a:rPr>
                            <m:t>𝑒𝑥𝑝</m:t>
                          </m:r>
                        </m:sub>
                      </m:sSub>
                    </m:oMath>
                  </m:oMathPara>
                </a14:m>
                <a:endParaRPr lang="zh-CN" altLang="en-US" sz="2800" dirty="0"/>
              </a:p>
            </p:txBody>
          </p:sp>
        </mc:Choice>
        <mc:Fallback xmlns="">
          <p:sp>
            <p:nvSpPr>
              <p:cNvPr id="30" name="矩形 29">
                <a:extLst>
                  <a:ext uri="{FF2B5EF4-FFF2-40B4-BE49-F238E27FC236}">
                    <a16:creationId xmlns:a16="http://schemas.microsoft.com/office/drawing/2014/main" id="{25C44D30-F01A-4B23-8F9A-E812C9859C41}"/>
                  </a:ext>
                </a:extLst>
              </p:cNvPr>
              <p:cNvSpPr>
                <a:spLocks noRot="1" noChangeAspect="1" noMove="1" noResize="1" noEditPoints="1" noAdjustHandles="1" noChangeArrowheads="1" noChangeShapeType="1" noTextEdit="1"/>
              </p:cNvSpPr>
              <p:nvPr/>
            </p:nvSpPr>
            <p:spPr>
              <a:xfrm>
                <a:off x="4924823" y="5211058"/>
                <a:ext cx="978601" cy="556434"/>
              </a:xfrm>
              <a:prstGeom prst="rect">
                <a:avLst/>
              </a:prstGeom>
              <a:blipFill>
                <a:blip r:embed="rId8"/>
                <a:stretch>
                  <a:fillRect/>
                </a:stretch>
              </a:blipFill>
            </p:spPr>
            <p:txBody>
              <a:bodyPr/>
              <a:lstStyle/>
              <a:p>
                <a:r>
                  <a:rPr lang="zh-CN" altLang="en-US">
                    <a:noFill/>
                  </a:rPr>
                  <a:t> </a:t>
                </a:r>
              </a:p>
            </p:txBody>
          </p:sp>
        </mc:Fallback>
      </mc:AlternateContent>
      <p:cxnSp>
        <p:nvCxnSpPr>
          <p:cNvPr id="31" name="直接箭头连接符 30">
            <a:extLst>
              <a:ext uri="{FF2B5EF4-FFF2-40B4-BE49-F238E27FC236}">
                <a16:creationId xmlns:a16="http://schemas.microsoft.com/office/drawing/2014/main" id="{DDBB43F0-1807-4F03-8428-FB2DBFCA95F6}"/>
              </a:ext>
            </a:extLst>
          </p:cNvPr>
          <p:cNvCxnSpPr>
            <a:cxnSpLocks/>
          </p:cNvCxnSpPr>
          <p:nvPr/>
        </p:nvCxnSpPr>
        <p:spPr>
          <a:xfrm flipV="1">
            <a:off x="4640092" y="3612108"/>
            <a:ext cx="702763" cy="673844"/>
          </a:xfrm>
          <a:prstGeom prst="straightConnector1">
            <a:avLst/>
          </a:prstGeom>
          <a:ln w="762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A89F7853-2800-4342-B225-F423785886CF}"/>
              </a:ext>
            </a:extLst>
          </p:cNvPr>
          <p:cNvCxnSpPr>
            <a:cxnSpLocks/>
          </p:cNvCxnSpPr>
          <p:nvPr/>
        </p:nvCxnSpPr>
        <p:spPr>
          <a:xfrm>
            <a:off x="4640091" y="4562327"/>
            <a:ext cx="702763" cy="673844"/>
          </a:xfrm>
          <a:prstGeom prst="straightConnector1">
            <a:avLst/>
          </a:prstGeom>
          <a:ln w="762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452B11A4-3A3F-4BA9-959A-E734371DB9D5}"/>
              </a:ext>
            </a:extLst>
          </p:cNvPr>
          <p:cNvCxnSpPr>
            <a:cxnSpLocks/>
          </p:cNvCxnSpPr>
          <p:nvPr/>
        </p:nvCxnSpPr>
        <p:spPr>
          <a:xfrm>
            <a:off x="5833691" y="3276455"/>
            <a:ext cx="767674" cy="0"/>
          </a:xfrm>
          <a:prstGeom prst="straightConnector1">
            <a:avLst/>
          </a:prstGeom>
          <a:ln w="762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0F1A736A-D371-4D96-8694-7A6372180C6B}"/>
              </a:ext>
            </a:extLst>
          </p:cNvPr>
          <p:cNvCxnSpPr>
            <a:cxnSpLocks/>
          </p:cNvCxnSpPr>
          <p:nvPr/>
        </p:nvCxnSpPr>
        <p:spPr>
          <a:xfrm>
            <a:off x="5833691" y="5489275"/>
            <a:ext cx="767674" cy="0"/>
          </a:xfrm>
          <a:prstGeom prst="straightConnector1">
            <a:avLst/>
          </a:prstGeom>
          <a:ln w="762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38" name="图片 37">
            <a:extLst>
              <a:ext uri="{FF2B5EF4-FFF2-40B4-BE49-F238E27FC236}">
                <a16:creationId xmlns:a16="http://schemas.microsoft.com/office/drawing/2014/main" id="{A60DAD0A-BAAD-4922-B0DE-247729A39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10" y="2528557"/>
            <a:ext cx="969103" cy="1450822"/>
          </a:xfrm>
          <a:prstGeom prst="rect">
            <a:avLst/>
          </a:prstGeom>
        </p:spPr>
      </p:pic>
      <p:pic>
        <p:nvPicPr>
          <p:cNvPr id="39" name="图片 38">
            <a:extLst>
              <a:ext uri="{FF2B5EF4-FFF2-40B4-BE49-F238E27FC236}">
                <a16:creationId xmlns:a16="http://schemas.microsoft.com/office/drawing/2014/main" id="{02B9A37F-F657-4CDE-9F23-AA0A38DD47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029" y="2528557"/>
            <a:ext cx="1054113" cy="1450822"/>
          </a:xfrm>
          <a:prstGeom prst="rect">
            <a:avLst/>
          </a:prstGeom>
        </p:spPr>
      </p:pic>
      <p:pic>
        <p:nvPicPr>
          <p:cNvPr id="40" name="图片 39">
            <a:extLst>
              <a:ext uri="{FF2B5EF4-FFF2-40B4-BE49-F238E27FC236}">
                <a16:creationId xmlns:a16="http://schemas.microsoft.com/office/drawing/2014/main" id="{CFF890C9-6EFD-426E-ACD1-7BAEE0E15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4277" y="2492337"/>
            <a:ext cx="1042779" cy="1450822"/>
          </a:xfrm>
          <a:prstGeom prst="rect">
            <a:avLst/>
          </a:prstGeom>
        </p:spPr>
      </p:pic>
      <p:pic>
        <p:nvPicPr>
          <p:cNvPr id="41" name="图片 40">
            <a:extLst>
              <a:ext uri="{FF2B5EF4-FFF2-40B4-BE49-F238E27FC236}">
                <a16:creationId xmlns:a16="http://schemas.microsoft.com/office/drawing/2014/main" id="{AA380C40-200D-4573-9A9B-5370FB2BB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8284" y="2496841"/>
            <a:ext cx="980439" cy="1450822"/>
          </a:xfrm>
          <a:prstGeom prst="rect">
            <a:avLst/>
          </a:prstGeom>
        </p:spPr>
      </p:pic>
      <p:pic>
        <p:nvPicPr>
          <p:cNvPr id="42" name="图片 41">
            <a:extLst>
              <a:ext uri="{FF2B5EF4-FFF2-40B4-BE49-F238E27FC236}">
                <a16:creationId xmlns:a16="http://schemas.microsoft.com/office/drawing/2014/main" id="{646E6AD3-35B5-4E10-8447-3A3DC22ED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7818" y="4746122"/>
            <a:ext cx="1042779" cy="1450822"/>
          </a:xfrm>
          <a:prstGeom prst="rect">
            <a:avLst/>
          </a:prstGeom>
        </p:spPr>
      </p:pic>
      <p:pic>
        <p:nvPicPr>
          <p:cNvPr id="43" name="图片 42">
            <a:extLst>
              <a:ext uri="{FF2B5EF4-FFF2-40B4-BE49-F238E27FC236}">
                <a16:creationId xmlns:a16="http://schemas.microsoft.com/office/drawing/2014/main" id="{8ACF0157-8E54-41AD-93E0-31C42E7F6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7870" y="4746122"/>
            <a:ext cx="1054113" cy="1450822"/>
          </a:xfrm>
          <a:prstGeom prst="rect">
            <a:avLst/>
          </a:prstGeom>
        </p:spPr>
      </p:pic>
      <p:pic>
        <p:nvPicPr>
          <p:cNvPr id="44" name="图片 43">
            <a:extLst>
              <a:ext uri="{FF2B5EF4-FFF2-40B4-BE49-F238E27FC236}">
                <a16:creationId xmlns:a16="http://schemas.microsoft.com/office/drawing/2014/main" id="{6A2A8E88-5EF8-44A1-BDFF-EDAF1C546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127" y="4737441"/>
            <a:ext cx="969103" cy="1450822"/>
          </a:xfrm>
          <a:prstGeom prst="rect">
            <a:avLst/>
          </a:prstGeom>
        </p:spPr>
      </p:pic>
      <p:pic>
        <p:nvPicPr>
          <p:cNvPr id="45" name="图片 44">
            <a:extLst>
              <a:ext uri="{FF2B5EF4-FFF2-40B4-BE49-F238E27FC236}">
                <a16:creationId xmlns:a16="http://schemas.microsoft.com/office/drawing/2014/main" id="{220C96D3-BF79-4E9C-B95D-632EA4955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3457" y="4737441"/>
            <a:ext cx="980439" cy="1450822"/>
          </a:xfrm>
          <a:prstGeom prst="rect">
            <a:avLst/>
          </a:prstGeom>
        </p:spPr>
      </p:pic>
      <p:sp>
        <p:nvSpPr>
          <p:cNvPr id="46" name="文本框 45">
            <a:extLst>
              <a:ext uri="{FF2B5EF4-FFF2-40B4-BE49-F238E27FC236}">
                <a16:creationId xmlns:a16="http://schemas.microsoft.com/office/drawing/2014/main" id="{8B80B66D-5B0E-481B-AD9C-1343B98DC790}"/>
              </a:ext>
            </a:extLst>
          </p:cNvPr>
          <p:cNvSpPr txBox="1"/>
          <p:nvPr/>
        </p:nvSpPr>
        <p:spPr>
          <a:xfrm>
            <a:off x="6976939" y="3984264"/>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ID: 043</a:t>
            </a:r>
            <a:endParaRPr lang="zh-CN" altLang="en-US" sz="2000"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B03BC8E4-C74D-4DC3-AAF0-963E4F79C703}"/>
              </a:ext>
            </a:extLst>
          </p:cNvPr>
          <p:cNvSpPr txBox="1"/>
          <p:nvPr/>
        </p:nvSpPr>
        <p:spPr>
          <a:xfrm>
            <a:off x="9619625" y="3981020"/>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ID: 004</a:t>
            </a:r>
            <a:endParaRPr lang="zh-CN" altLang="en-US" sz="2000"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024175CF-3460-4D0D-8AA5-3255DFBE5D7A}"/>
              </a:ext>
            </a:extLst>
          </p:cNvPr>
          <p:cNvSpPr txBox="1"/>
          <p:nvPr/>
        </p:nvSpPr>
        <p:spPr>
          <a:xfrm>
            <a:off x="6973697" y="6160020"/>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EXP: Happy</a:t>
            </a:r>
            <a:endParaRPr lang="zh-CN" altLang="en-US" sz="2000" dirty="0">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6921FA30-5169-405F-B796-265F59D1BE97}"/>
              </a:ext>
            </a:extLst>
          </p:cNvPr>
          <p:cNvSpPr txBox="1"/>
          <p:nvPr/>
        </p:nvSpPr>
        <p:spPr>
          <a:xfrm>
            <a:off x="9616383" y="6156776"/>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EXP: Fear</a:t>
            </a:r>
            <a:endParaRPr lang="zh-CN" altLang="en-US" sz="2000" dirty="0">
              <a:latin typeface="Times New Roman" panose="02020603050405020304" pitchFamily="18" charset="0"/>
              <a:cs typeface="Times New Roman" panose="02020603050405020304" pitchFamily="18" charset="0"/>
            </a:endParaRPr>
          </a:p>
        </p:txBody>
      </p:sp>
      <p:cxnSp>
        <p:nvCxnSpPr>
          <p:cNvPr id="50" name="直接连接符 49">
            <a:extLst>
              <a:ext uri="{FF2B5EF4-FFF2-40B4-BE49-F238E27FC236}">
                <a16:creationId xmlns:a16="http://schemas.microsoft.com/office/drawing/2014/main" id="{5A43DA9F-2A11-4E6C-924D-1AF1BD30E60C}"/>
              </a:ext>
            </a:extLst>
          </p:cNvPr>
          <p:cNvCxnSpPr>
            <a:cxnSpLocks/>
          </p:cNvCxnSpPr>
          <p:nvPr/>
        </p:nvCxnSpPr>
        <p:spPr>
          <a:xfrm flipV="1">
            <a:off x="6562453" y="4418200"/>
            <a:ext cx="5151605" cy="7884"/>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774B48EC-023A-4A38-94D4-8C6F873B2ECE}"/>
              </a:ext>
            </a:extLst>
          </p:cNvPr>
          <p:cNvCxnSpPr>
            <a:cxnSpLocks/>
          </p:cNvCxnSpPr>
          <p:nvPr/>
        </p:nvCxnSpPr>
        <p:spPr>
          <a:xfrm>
            <a:off x="9085634" y="2414513"/>
            <a:ext cx="0" cy="175402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7D679EA5-7959-4C21-9C2D-29D9E886DD49}"/>
              </a:ext>
            </a:extLst>
          </p:cNvPr>
          <p:cNvCxnSpPr>
            <a:cxnSpLocks/>
          </p:cNvCxnSpPr>
          <p:nvPr/>
        </p:nvCxnSpPr>
        <p:spPr>
          <a:xfrm>
            <a:off x="9085634" y="4688801"/>
            <a:ext cx="0" cy="175402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4C55BE37-B9F3-4AED-B717-0102EBD61C25}"/>
              </a:ext>
            </a:extLst>
          </p:cNvPr>
          <p:cNvSpPr txBox="1"/>
          <p:nvPr/>
        </p:nvSpPr>
        <p:spPr>
          <a:xfrm>
            <a:off x="328413" y="4039550"/>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Image 1</a:t>
            </a:r>
            <a:endParaRPr lang="zh-CN" altLang="en-US" sz="2000" dirty="0">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B0BE42B3-794D-4184-A98B-D3ADE5E9FDDF}"/>
              </a:ext>
            </a:extLst>
          </p:cNvPr>
          <p:cNvSpPr txBox="1"/>
          <p:nvPr/>
        </p:nvSpPr>
        <p:spPr>
          <a:xfrm>
            <a:off x="1621905" y="4041042"/>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Image 2</a:t>
            </a:r>
            <a:endParaRPr lang="zh-CN" altLang="en-US" sz="2000" dirty="0">
              <a:latin typeface="Times New Roman" panose="02020603050405020304" pitchFamily="18" charset="0"/>
              <a:cs typeface="Times New Roman" panose="02020603050405020304" pitchFamily="18" charset="0"/>
            </a:endParaRPr>
          </a:p>
        </p:txBody>
      </p:sp>
      <p:sp>
        <p:nvSpPr>
          <p:cNvPr id="53" name="文本框 52">
            <a:extLst>
              <a:ext uri="{FF2B5EF4-FFF2-40B4-BE49-F238E27FC236}">
                <a16:creationId xmlns:a16="http://schemas.microsoft.com/office/drawing/2014/main" id="{60D9B309-57C6-466D-AB22-DC3FAEB6A61C}"/>
              </a:ext>
            </a:extLst>
          </p:cNvPr>
          <p:cNvSpPr txBox="1"/>
          <p:nvPr/>
        </p:nvSpPr>
        <p:spPr>
          <a:xfrm>
            <a:off x="331062" y="5944359"/>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Image 3</a:t>
            </a:r>
            <a:endParaRPr lang="zh-CN" altLang="en-US" sz="2000" dirty="0">
              <a:latin typeface="Times New Roman" panose="02020603050405020304" pitchFamily="18" charset="0"/>
              <a:cs typeface="Times New Roman" panose="02020603050405020304" pitchFamily="18" charset="0"/>
            </a:endParaRPr>
          </a:p>
        </p:txBody>
      </p:sp>
      <p:sp>
        <p:nvSpPr>
          <p:cNvPr id="54" name="文本框 53">
            <a:extLst>
              <a:ext uri="{FF2B5EF4-FFF2-40B4-BE49-F238E27FC236}">
                <a16:creationId xmlns:a16="http://schemas.microsoft.com/office/drawing/2014/main" id="{D4FB1488-286C-4B79-8311-AFA93D5AD716}"/>
              </a:ext>
            </a:extLst>
          </p:cNvPr>
          <p:cNvSpPr txBox="1"/>
          <p:nvPr/>
        </p:nvSpPr>
        <p:spPr>
          <a:xfrm>
            <a:off x="1621905" y="5946117"/>
            <a:ext cx="170558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Image 4</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69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a:extLst>
              <a:ext uri="{FF2B5EF4-FFF2-40B4-BE49-F238E27FC236}">
                <a16:creationId xmlns:a16="http://schemas.microsoft.com/office/drawing/2014/main" id="{3505150D-BBD8-4AC9-A661-2074538E54B4}"/>
              </a:ext>
            </a:extLst>
          </p:cNvPr>
          <p:cNvSpPr/>
          <p:nvPr/>
        </p:nvSpPr>
        <p:spPr>
          <a:xfrm>
            <a:off x="234846" y="198620"/>
            <a:ext cx="11722308" cy="6460761"/>
          </a:xfrm>
          <a:prstGeom prst="rect">
            <a:avLst/>
          </a:prstGeom>
          <a:noFill/>
          <a:ln w="25400">
            <a:solidFill>
              <a:schemeClr val="tx1"/>
            </a:solidFill>
            <a:miter lim="800000"/>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2F897BB3-2374-48F0-8A30-06144A757689}"/>
              </a:ext>
            </a:extLst>
          </p:cNvPr>
          <p:cNvSpPr/>
          <p:nvPr/>
        </p:nvSpPr>
        <p:spPr>
          <a:xfrm>
            <a:off x="2354905" y="97277"/>
            <a:ext cx="7482191" cy="603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Discriminative Features Learning</a:t>
            </a:r>
            <a:endParaRPr lang="zh-CN" altLang="en-US" sz="3200"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655CAE78-A55C-4C94-BB87-851D9BCAEFCE}"/>
              </a:ext>
            </a:extLst>
          </p:cNvPr>
          <p:cNvSpPr/>
          <p:nvPr/>
        </p:nvSpPr>
        <p:spPr>
          <a:xfrm>
            <a:off x="587621" y="997244"/>
            <a:ext cx="2693366" cy="523220"/>
          </a:xfrm>
          <a:prstGeom prst="rect">
            <a:avLst/>
          </a:prstGeom>
        </p:spPr>
        <p:txBody>
          <a:bodyPr wrap="none">
            <a:spAutoFit/>
          </a:bodyPr>
          <a:lstStyle/>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Single channel:</a:t>
            </a:r>
            <a:endParaRPr lang="zh-CN" altLang="en-US" sz="2800" dirty="0"/>
          </a:p>
        </p:txBody>
      </p:sp>
      <p:pic>
        <p:nvPicPr>
          <p:cNvPr id="14" name="图片 13">
            <a:extLst>
              <a:ext uri="{FF2B5EF4-FFF2-40B4-BE49-F238E27FC236}">
                <a16:creationId xmlns:a16="http://schemas.microsoft.com/office/drawing/2014/main" id="{6A0F3B5E-A7E0-4EC9-8B50-8AF574E89054}"/>
              </a:ext>
            </a:extLst>
          </p:cNvPr>
          <p:cNvPicPr>
            <a:picLocks noChangeAspect="1"/>
          </p:cNvPicPr>
          <p:nvPr/>
        </p:nvPicPr>
        <p:blipFill rotWithShape="1">
          <a:blip r:embed="rId2">
            <a:extLst>
              <a:ext uri="{28A0092B-C50C-407E-A947-70E740481C1C}">
                <a14:useLocalDpi xmlns:a14="http://schemas.microsoft.com/office/drawing/2010/main" val="0"/>
              </a:ext>
            </a:extLst>
          </a:blip>
          <a:srcRect l="19965" t="4160" r="6494" b="12074"/>
          <a:stretch/>
        </p:blipFill>
        <p:spPr>
          <a:xfrm>
            <a:off x="1344465" y="1799669"/>
            <a:ext cx="1120814" cy="1276677"/>
          </a:xfrm>
          <a:prstGeom prst="rect">
            <a:avLst/>
          </a:prstGeom>
        </p:spPr>
      </p:pic>
      <p:grpSp>
        <p:nvGrpSpPr>
          <p:cNvPr id="15" name="组合 14">
            <a:extLst>
              <a:ext uri="{FF2B5EF4-FFF2-40B4-BE49-F238E27FC236}">
                <a16:creationId xmlns:a16="http://schemas.microsoft.com/office/drawing/2014/main" id="{D5F6DF71-308F-47E5-9FA4-3FB98297DE11}"/>
              </a:ext>
            </a:extLst>
          </p:cNvPr>
          <p:cNvGrpSpPr/>
          <p:nvPr/>
        </p:nvGrpSpPr>
        <p:grpSpPr>
          <a:xfrm>
            <a:off x="3062895" y="1878714"/>
            <a:ext cx="1394645" cy="1118586"/>
            <a:chOff x="4225770" y="1269065"/>
            <a:chExt cx="1394645" cy="1118586"/>
          </a:xfrm>
          <a:solidFill>
            <a:srgbClr val="00B0F0"/>
          </a:solidFill>
        </p:grpSpPr>
        <p:sp>
          <p:nvSpPr>
            <p:cNvPr id="16" name="梯形 15">
              <a:extLst>
                <a:ext uri="{FF2B5EF4-FFF2-40B4-BE49-F238E27FC236}">
                  <a16:creationId xmlns:a16="http://schemas.microsoft.com/office/drawing/2014/main" id="{E07C4F77-7051-4878-8D57-8EBDA1404448}"/>
                </a:ext>
              </a:extLst>
            </p:cNvPr>
            <p:cNvSpPr/>
            <p:nvPr/>
          </p:nvSpPr>
          <p:spPr>
            <a:xfrm rot="5400000">
              <a:off x="4336741" y="1158094"/>
              <a:ext cx="1118586" cy="1340528"/>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6A6A769E-CC40-4CF8-A2B3-2ABBD23A0B41}"/>
                </a:ext>
              </a:extLst>
            </p:cNvPr>
            <p:cNvSpPr txBox="1"/>
            <p:nvPr/>
          </p:nvSpPr>
          <p:spPr>
            <a:xfrm>
              <a:off x="4279887" y="1597525"/>
              <a:ext cx="1340528"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Encoder</a:t>
              </a:r>
              <a:endParaRPr lang="zh-CN" altLang="en-US" sz="16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D3C8C96C-0AA6-420C-8063-6C5936CBEF50}"/>
                  </a:ext>
                </a:extLst>
              </p:cNvPr>
              <p:cNvSpPr/>
              <p:nvPr/>
            </p:nvSpPr>
            <p:spPr>
              <a:xfrm>
                <a:off x="5264245" y="1544413"/>
                <a:ext cx="978601"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cs typeface="Times New Roman" panose="02020603050405020304" pitchFamily="18" charset="0"/>
                            </a:rPr>
                          </m:ctrlPr>
                        </m:sSubPr>
                        <m:e>
                          <m:r>
                            <a:rPr lang="zh-CN" altLang="en-US" sz="2800" i="1">
                              <a:latin typeface="Cambria Math" panose="02040503050406030204" pitchFamily="18" charset="0"/>
                              <a:cs typeface="Times New Roman" panose="02020603050405020304" pitchFamily="18" charset="0"/>
                            </a:rPr>
                            <m:t>𝛼</m:t>
                          </m:r>
                        </m:e>
                        <m:sub>
                          <m:r>
                            <a:rPr lang="en-US" altLang="zh-CN" sz="2800" b="0" i="1" smtClean="0">
                              <a:latin typeface="Cambria Math" panose="02040503050406030204" pitchFamily="18" charset="0"/>
                              <a:cs typeface="Times New Roman" panose="02020603050405020304" pitchFamily="18" charset="0"/>
                            </a:rPr>
                            <m:t>𝑒𝑥𝑝</m:t>
                          </m:r>
                        </m:sub>
                      </m:sSub>
                    </m:oMath>
                  </m:oMathPara>
                </a14:m>
                <a:endParaRPr lang="zh-CN" altLang="en-US" sz="2800" dirty="0"/>
              </a:p>
            </p:txBody>
          </p:sp>
        </mc:Choice>
        <mc:Fallback xmlns="">
          <p:sp>
            <p:nvSpPr>
              <p:cNvPr id="22" name="矩形 21">
                <a:extLst>
                  <a:ext uri="{FF2B5EF4-FFF2-40B4-BE49-F238E27FC236}">
                    <a16:creationId xmlns:a16="http://schemas.microsoft.com/office/drawing/2014/main" id="{D3C8C96C-0AA6-420C-8063-6C5936CBEF50}"/>
                  </a:ext>
                </a:extLst>
              </p:cNvPr>
              <p:cNvSpPr>
                <a:spLocks noRot="1" noChangeAspect="1" noMove="1" noResize="1" noEditPoints="1" noAdjustHandles="1" noChangeArrowheads="1" noChangeShapeType="1" noTextEdit="1"/>
              </p:cNvSpPr>
              <p:nvPr/>
            </p:nvSpPr>
            <p:spPr>
              <a:xfrm>
                <a:off x="5264245" y="1544413"/>
                <a:ext cx="978601" cy="55643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655AFB43-3495-4025-AAA1-C09E7CAA54A0}"/>
                  </a:ext>
                </a:extLst>
              </p:cNvPr>
              <p:cNvSpPr/>
              <p:nvPr/>
            </p:nvSpPr>
            <p:spPr>
              <a:xfrm>
                <a:off x="5330787" y="2676348"/>
                <a:ext cx="78008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cs typeface="Times New Roman" panose="02020603050405020304" pitchFamily="18" charset="0"/>
                            </a:rPr>
                          </m:ctrlPr>
                        </m:sSubPr>
                        <m:e>
                          <m:r>
                            <a:rPr lang="zh-CN" altLang="en-US" sz="2800" i="1">
                              <a:latin typeface="Cambria Math" panose="02040503050406030204" pitchFamily="18" charset="0"/>
                              <a:cs typeface="Times New Roman" panose="02020603050405020304" pitchFamily="18" charset="0"/>
                            </a:rPr>
                            <m:t>𝛼</m:t>
                          </m:r>
                        </m:e>
                        <m:sub>
                          <m:r>
                            <a:rPr lang="en-US" altLang="zh-CN" sz="2800" b="0" i="1" smtClean="0">
                              <a:latin typeface="Cambria Math" panose="02040503050406030204" pitchFamily="18" charset="0"/>
                              <a:cs typeface="Times New Roman" panose="02020603050405020304" pitchFamily="18" charset="0"/>
                            </a:rPr>
                            <m:t>𝑖𝑑</m:t>
                          </m:r>
                        </m:sub>
                      </m:sSub>
                    </m:oMath>
                  </m:oMathPara>
                </a14:m>
                <a:endParaRPr lang="zh-CN" altLang="en-US" sz="2800" dirty="0"/>
              </a:p>
            </p:txBody>
          </p:sp>
        </mc:Choice>
        <mc:Fallback xmlns="">
          <p:sp>
            <p:nvSpPr>
              <p:cNvPr id="23" name="矩形 22">
                <a:extLst>
                  <a:ext uri="{FF2B5EF4-FFF2-40B4-BE49-F238E27FC236}">
                    <a16:creationId xmlns:a16="http://schemas.microsoft.com/office/drawing/2014/main" id="{655AFB43-3495-4025-AAA1-C09E7CAA54A0}"/>
                  </a:ext>
                </a:extLst>
              </p:cNvPr>
              <p:cNvSpPr>
                <a:spLocks noRot="1" noChangeAspect="1" noMove="1" noResize="1" noEditPoints="1" noAdjustHandles="1" noChangeArrowheads="1" noChangeShapeType="1" noTextEdit="1"/>
              </p:cNvSpPr>
              <p:nvPr/>
            </p:nvSpPr>
            <p:spPr>
              <a:xfrm>
                <a:off x="5330787" y="2676348"/>
                <a:ext cx="780085" cy="523220"/>
              </a:xfrm>
              <a:prstGeom prst="rect">
                <a:avLst/>
              </a:prstGeom>
              <a:blipFill>
                <a:blip r:embed="rId4"/>
                <a:stretch>
                  <a:fillRect/>
                </a:stretch>
              </a:blipFill>
            </p:spPr>
            <p:txBody>
              <a:bodyPr/>
              <a:lstStyle/>
              <a:p>
                <a:r>
                  <a:rPr lang="zh-CN" altLang="en-US">
                    <a:noFill/>
                  </a:rPr>
                  <a:t> </a:t>
                </a:r>
              </a:p>
            </p:txBody>
          </p:sp>
        </mc:Fallback>
      </mc:AlternateContent>
      <p:cxnSp>
        <p:nvCxnSpPr>
          <p:cNvPr id="24" name="直接箭头连接符 23">
            <a:extLst>
              <a:ext uri="{FF2B5EF4-FFF2-40B4-BE49-F238E27FC236}">
                <a16:creationId xmlns:a16="http://schemas.microsoft.com/office/drawing/2014/main" id="{639170AB-2403-4657-B0C6-55D1A9993E04}"/>
              </a:ext>
            </a:extLst>
          </p:cNvPr>
          <p:cNvCxnSpPr>
            <a:cxnSpLocks/>
          </p:cNvCxnSpPr>
          <p:nvPr/>
        </p:nvCxnSpPr>
        <p:spPr>
          <a:xfrm flipV="1">
            <a:off x="4483321" y="1847798"/>
            <a:ext cx="755143" cy="437628"/>
          </a:xfrm>
          <a:prstGeom prst="straightConnector1">
            <a:avLst/>
          </a:prstGeom>
          <a:ln w="381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BFE736FA-FEF5-4749-B094-A649567C0645}"/>
              </a:ext>
            </a:extLst>
          </p:cNvPr>
          <p:cNvCxnSpPr>
            <a:cxnSpLocks/>
          </p:cNvCxnSpPr>
          <p:nvPr/>
        </p:nvCxnSpPr>
        <p:spPr>
          <a:xfrm>
            <a:off x="4483321" y="2559672"/>
            <a:ext cx="755143" cy="406712"/>
          </a:xfrm>
          <a:prstGeom prst="straightConnector1">
            <a:avLst/>
          </a:prstGeom>
          <a:ln w="381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3B3704F7-C328-4228-9507-7EA45305592F}"/>
              </a:ext>
            </a:extLst>
          </p:cNvPr>
          <p:cNvCxnSpPr>
            <a:cxnSpLocks/>
          </p:cNvCxnSpPr>
          <p:nvPr/>
        </p:nvCxnSpPr>
        <p:spPr>
          <a:xfrm>
            <a:off x="6200665" y="1839544"/>
            <a:ext cx="1100758" cy="0"/>
          </a:xfrm>
          <a:prstGeom prst="straightConnector1">
            <a:avLst/>
          </a:prstGeom>
          <a:ln w="381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341A789F-BFFB-4C5F-9C11-8C10EB1DFEDF}"/>
              </a:ext>
            </a:extLst>
          </p:cNvPr>
          <p:cNvCxnSpPr>
            <a:cxnSpLocks/>
          </p:cNvCxnSpPr>
          <p:nvPr/>
        </p:nvCxnSpPr>
        <p:spPr>
          <a:xfrm>
            <a:off x="6198926" y="2997300"/>
            <a:ext cx="1100758" cy="0"/>
          </a:xfrm>
          <a:prstGeom prst="straightConnector1">
            <a:avLst/>
          </a:prstGeom>
          <a:ln w="381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69890F45-1A73-424F-AC02-E7D77C1B1A5A}"/>
                  </a:ext>
                </a:extLst>
              </p:cNvPr>
              <p:cNvSpPr/>
              <p:nvPr/>
            </p:nvSpPr>
            <p:spPr>
              <a:xfrm>
                <a:off x="7267506" y="1583772"/>
                <a:ext cx="1154932"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2800" i="0">
                              <a:latin typeface="Cambria Math" panose="02040503050406030204" pitchFamily="18" charset="0"/>
                              <a:cs typeface="Times New Roman" panose="02020603050405020304" pitchFamily="18" charset="0"/>
                            </a:rPr>
                            <m:t>S</m:t>
                          </m:r>
                        </m:e>
                        <m:sub>
                          <m:r>
                            <a:rPr lang="en-US" altLang="zh-CN" sz="2800" b="0" i="1" smtClean="0">
                              <a:latin typeface="Cambria Math" panose="02040503050406030204" pitchFamily="18" charset="0"/>
                              <a:cs typeface="Times New Roman" panose="02020603050405020304" pitchFamily="18" charset="0"/>
                            </a:rPr>
                            <m:t>𝑒𝑥𝑝</m:t>
                          </m:r>
                        </m:sub>
                      </m:sSub>
                    </m:oMath>
                  </m:oMathPara>
                </a14:m>
                <a:endParaRPr lang="zh-CN" altLang="en-US" sz="2800" dirty="0"/>
              </a:p>
            </p:txBody>
          </p:sp>
        </mc:Choice>
        <mc:Fallback xmlns="">
          <p:sp>
            <p:nvSpPr>
              <p:cNvPr id="33" name="矩形 32">
                <a:extLst>
                  <a:ext uri="{FF2B5EF4-FFF2-40B4-BE49-F238E27FC236}">
                    <a16:creationId xmlns:a16="http://schemas.microsoft.com/office/drawing/2014/main" id="{69890F45-1A73-424F-AC02-E7D77C1B1A5A}"/>
                  </a:ext>
                </a:extLst>
              </p:cNvPr>
              <p:cNvSpPr>
                <a:spLocks noRot="1" noChangeAspect="1" noMove="1" noResize="1" noEditPoints="1" noAdjustHandles="1" noChangeArrowheads="1" noChangeShapeType="1" noTextEdit="1"/>
              </p:cNvSpPr>
              <p:nvPr/>
            </p:nvSpPr>
            <p:spPr>
              <a:xfrm>
                <a:off x="7267506" y="1583772"/>
                <a:ext cx="1154932" cy="55643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D156F247-5861-4BDB-BCB2-9F6CB43F701F}"/>
                  </a:ext>
                </a:extLst>
              </p:cNvPr>
              <p:cNvSpPr/>
              <p:nvPr/>
            </p:nvSpPr>
            <p:spPr>
              <a:xfrm>
                <a:off x="7366764" y="2725521"/>
                <a:ext cx="95641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2800" i="0">
                              <a:latin typeface="Cambria Math" panose="02040503050406030204" pitchFamily="18" charset="0"/>
                              <a:cs typeface="Times New Roman" panose="02020603050405020304" pitchFamily="18" charset="0"/>
                            </a:rPr>
                            <m:t>S</m:t>
                          </m:r>
                        </m:e>
                        <m:sub>
                          <m:r>
                            <a:rPr lang="en-US" altLang="zh-CN" sz="2800" b="0" i="1" smtClean="0">
                              <a:latin typeface="Cambria Math" panose="02040503050406030204" pitchFamily="18" charset="0"/>
                              <a:cs typeface="Times New Roman" panose="02020603050405020304" pitchFamily="18" charset="0"/>
                            </a:rPr>
                            <m:t>𝑖𝑑</m:t>
                          </m:r>
                        </m:sub>
                      </m:sSub>
                    </m:oMath>
                  </m:oMathPara>
                </a14:m>
                <a:endParaRPr lang="zh-CN" altLang="en-US" sz="2800" dirty="0"/>
              </a:p>
            </p:txBody>
          </p:sp>
        </mc:Choice>
        <mc:Fallback xmlns="">
          <p:sp>
            <p:nvSpPr>
              <p:cNvPr id="34" name="矩形 33">
                <a:extLst>
                  <a:ext uri="{FF2B5EF4-FFF2-40B4-BE49-F238E27FC236}">
                    <a16:creationId xmlns:a16="http://schemas.microsoft.com/office/drawing/2014/main" id="{D156F247-5861-4BDB-BCB2-9F6CB43F701F}"/>
                  </a:ext>
                </a:extLst>
              </p:cNvPr>
              <p:cNvSpPr>
                <a:spLocks noRot="1" noChangeAspect="1" noMove="1" noResize="1" noEditPoints="1" noAdjustHandles="1" noChangeArrowheads="1" noChangeShapeType="1" noTextEdit="1"/>
              </p:cNvSpPr>
              <p:nvPr/>
            </p:nvSpPr>
            <p:spPr>
              <a:xfrm>
                <a:off x="7366764" y="2725521"/>
                <a:ext cx="956416" cy="523220"/>
              </a:xfrm>
              <a:prstGeom prst="rect">
                <a:avLst/>
              </a:prstGeom>
              <a:blipFill>
                <a:blip r:embed="rId6"/>
                <a:stretch>
                  <a:fillRect/>
                </a:stretch>
              </a:blipFill>
            </p:spPr>
            <p:txBody>
              <a:bodyPr/>
              <a:lstStyle/>
              <a:p>
                <a:r>
                  <a:rPr lang="zh-CN" altLang="en-US">
                    <a:noFill/>
                  </a:rPr>
                  <a:t> </a:t>
                </a:r>
              </a:p>
            </p:txBody>
          </p:sp>
        </mc:Fallback>
      </mc:AlternateContent>
      <p:cxnSp>
        <p:nvCxnSpPr>
          <p:cNvPr id="35" name="直接连接符 34">
            <a:extLst>
              <a:ext uri="{FF2B5EF4-FFF2-40B4-BE49-F238E27FC236}">
                <a16:creationId xmlns:a16="http://schemas.microsoft.com/office/drawing/2014/main" id="{A041B9EF-DE22-43D3-817F-A8E0D9BA8F36}"/>
              </a:ext>
            </a:extLst>
          </p:cNvPr>
          <p:cNvCxnSpPr/>
          <p:nvPr/>
        </p:nvCxnSpPr>
        <p:spPr>
          <a:xfrm>
            <a:off x="801496" y="3458828"/>
            <a:ext cx="10589009"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1" name="图片 40">
            <a:extLst>
              <a:ext uri="{FF2B5EF4-FFF2-40B4-BE49-F238E27FC236}">
                <a16:creationId xmlns:a16="http://schemas.microsoft.com/office/drawing/2014/main" id="{660A4767-7897-492A-B36A-375A94A155DE}"/>
              </a:ext>
            </a:extLst>
          </p:cNvPr>
          <p:cNvPicPr>
            <a:picLocks noChangeAspect="1"/>
          </p:cNvPicPr>
          <p:nvPr/>
        </p:nvPicPr>
        <p:blipFill>
          <a:blip r:embed="rId7"/>
          <a:stretch>
            <a:fillRect/>
          </a:stretch>
        </p:blipFill>
        <p:spPr>
          <a:xfrm>
            <a:off x="3906976" y="3950565"/>
            <a:ext cx="290513" cy="299452"/>
          </a:xfrm>
          <a:prstGeom prst="rect">
            <a:avLst/>
          </a:prstGeom>
        </p:spPr>
      </p:pic>
      <p:pic>
        <p:nvPicPr>
          <p:cNvPr id="42" name="图片 41">
            <a:extLst>
              <a:ext uri="{FF2B5EF4-FFF2-40B4-BE49-F238E27FC236}">
                <a16:creationId xmlns:a16="http://schemas.microsoft.com/office/drawing/2014/main" id="{89996D76-EE20-471F-878F-B5EADD7F6703}"/>
              </a:ext>
            </a:extLst>
          </p:cNvPr>
          <p:cNvPicPr>
            <a:picLocks noChangeAspect="1"/>
          </p:cNvPicPr>
          <p:nvPr/>
        </p:nvPicPr>
        <p:blipFill>
          <a:blip r:embed="rId8"/>
          <a:stretch>
            <a:fillRect/>
          </a:stretch>
        </p:blipFill>
        <p:spPr>
          <a:xfrm>
            <a:off x="3906976" y="4325603"/>
            <a:ext cx="290513" cy="299452"/>
          </a:xfrm>
          <a:prstGeom prst="rect">
            <a:avLst/>
          </a:prstGeom>
        </p:spPr>
      </p:pic>
      <p:pic>
        <p:nvPicPr>
          <p:cNvPr id="43" name="图片 42">
            <a:extLst>
              <a:ext uri="{FF2B5EF4-FFF2-40B4-BE49-F238E27FC236}">
                <a16:creationId xmlns:a16="http://schemas.microsoft.com/office/drawing/2014/main" id="{7F3F0D5F-DA06-42BC-8586-120245B7E549}"/>
              </a:ext>
            </a:extLst>
          </p:cNvPr>
          <p:cNvPicPr>
            <a:picLocks noChangeAspect="1"/>
          </p:cNvPicPr>
          <p:nvPr/>
        </p:nvPicPr>
        <p:blipFill>
          <a:blip r:embed="rId9"/>
          <a:stretch>
            <a:fillRect/>
          </a:stretch>
        </p:blipFill>
        <p:spPr>
          <a:xfrm>
            <a:off x="3906976" y="5075678"/>
            <a:ext cx="290513" cy="299452"/>
          </a:xfrm>
          <a:prstGeom prst="rect">
            <a:avLst/>
          </a:prstGeom>
        </p:spPr>
      </p:pic>
      <p:pic>
        <p:nvPicPr>
          <p:cNvPr id="44" name="图片 43">
            <a:extLst>
              <a:ext uri="{FF2B5EF4-FFF2-40B4-BE49-F238E27FC236}">
                <a16:creationId xmlns:a16="http://schemas.microsoft.com/office/drawing/2014/main" id="{552F29B1-0843-45B8-8234-605B94D84F04}"/>
              </a:ext>
            </a:extLst>
          </p:cNvPr>
          <p:cNvPicPr>
            <a:picLocks noChangeAspect="1"/>
          </p:cNvPicPr>
          <p:nvPr/>
        </p:nvPicPr>
        <p:blipFill>
          <a:blip r:embed="rId10"/>
          <a:stretch>
            <a:fillRect/>
          </a:stretch>
        </p:blipFill>
        <p:spPr>
          <a:xfrm>
            <a:off x="3906976" y="4700641"/>
            <a:ext cx="293463" cy="299452"/>
          </a:xfrm>
          <a:prstGeom prst="rect">
            <a:avLst/>
          </a:prstGeom>
        </p:spPr>
      </p:pic>
      <p:grpSp>
        <p:nvGrpSpPr>
          <p:cNvPr id="45" name="组合 44">
            <a:extLst>
              <a:ext uri="{FF2B5EF4-FFF2-40B4-BE49-F238E27FC236}">
                <a16:creationId xmlns:a16="http://schemas.microsoft.com/office/drawing/2014/main" id="{5B64C891-12F3-493E-B335-7030F620BA9D}"/>
              </a:ext>
            </a:extLst>
          </p:cNvPr>
          <p:cNvGrpSpPr/>
          <p:nvPr/>
        </p:nvGrpSpPr>
        <p:grpSpPr>
          <a:xfrm>
            <a:off x="5021526" y="4116160"/>
            <a:ext cx="1441824" cy="1118586"/>
            <a:chOff x="4225770" y="1269065"/>
            <a:chExt cx="1441824" cy="1118586"/>
          </a:xfrm>
        </p:grpSpPr>
        <p:sp>
          <p:nvSpPr>
            <p:cNvPr id="46" name="梯形 45">
              <a:extLst>
                <a:ext uri="{FF2B5EF4-FFF2-40B4-BE49-F238E27FC236}">
                  <a16:creationId xmlns:a16="http://schemas.microsoft.com/office/drawing/2014/main" id="{016CA8F1-83CA-4B22-92FE-9FDDBF06105C}"/>
                </a:ext>
              </a:extLst>
            </p:cNvPr>
            <p:cNvSpPr/>
            <p:nvPr/>
          </p:nvSpPr>
          <p:spPr>
            <a:xfrm rot="5400000">
              <a:off x="4336741" y="1158094"/>
              <a:ext cx="1118586" cy="1340528"/>
            </a:xfrm>
            <a:prstGeom prst="trapezoid">
              <a:avLst/>
            </a:prstGeom>
            <a:solidFill>
              <a:srgbClr val="F6DB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FB9D805A-3908-437D-9AA9-D11754EFB6A7}"/>
                    </a:ext>
                  </a:extLst>
                </p:cNvPr>
                <p:cNvSpPr txBox="1"/>
                <p:nvPr/>
              </p:nvSpPr>
              <p:spPr>
                <a:xfrm>
                  <a:off x="4327066" y="1532923"/>
                  <a:ext cx="13405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b="0" i="0" smtClean="0">
                                <a:latin typeface="Cambria Math" panose="02040503050406030204" pitchFamily="18" charset="0"/>
                              </a:rPr>
                              <m:t>E</m:t>
                            </m:r>
                          </m:e>
                          <m:sub>
                            <m:r>
                              <a:rPr lang="en-US" altLang="zh-CN" sz="2400" b="0" i="1" smtClean="0">
                                <a:latin typeface="Cambria Math" panose="02040503050406030204" pitchFamily="18" charset="0"/>
                              </a:rPr>
                              <m:t>𝑙𝑜𝑐𝑎𝑙</m:t>
                            </m:r>
                          </m:sub>
                        </m:sSub>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7" name="文本框 46">
                  <a:extLst>
                    <a:ext uri="{FF2B5EF4-FFF2-40B4-BE49-F238E27FC236}">
                      <a16:creationId xmlns:a16="http://schemas.microsoft.com/office/drawing/2014/main" id="{FB9D805A-3908-437D-9AA9-D11754EFB6A7}"/>
                    </a:ext>
                  </a:extLst>
                </p:cNvPr>
                <p:cNvSpPr txBox="1">
                  <a:spLocks noRot="1" noChangeAspect="1" noMove="1" noResize="1" noEditPoints="1" noAdjustHandles="1" noChangeArrowheads="1" noChangeShapeType="1" noTextEdit="1"/>
                </p:cNvSpPr>
                <p:nvPr/>
              </p:nvSpPr>
              <p:spPr>
                <a:xfrm>
                  <a:off x="4327066" y="1532923"/>
                  <a:ext cx="1340528" cy="461665"/>
                </a:xfrm>
                <a:prstGeom prst="rect">
                  <a:avLst/>
                </a:prstGeom>
                <a:blipFill>
                  <a:blip r:embed="rId11"/>
                  <a:stretch>
                    <a:fillRect l="-909" b="-4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EAFB3B77-ABB3-40C2-B337-850C4070BFAF}"/>
                  </a:ext>
                </a:extLst>
              </p:cNvPr>
              <p:cNvSpPr txBox="1"/>
              <p:nvPr/>
            </p:nvSpPr>
            <p:spPr>
              <a:xfrm>
                <a:off x="7397675" y="4441977"/>
                <a:ext cx="793935"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zh-CN" altLang="en-US" sz="2800" b="0" i="1" smtClean="0">
                              <a:latin typeface="Cambria Math" panose="02040503050406030204" pitchFamily="18" charset="0"/>
                            </a:rPr>
                            <m:t>𝛼</m:t>
                          </m:r>
                        </m:e>
                        <m:sub>
                          <m:r>
                            <a:rPr lang="en-US" altLang="zh-CN" sz="2800" b="0" i="1" smtClean="0">
                              <a:latin typeface="Cambria Math" panose="02040503050406030204" pitchFamily="18" charset="0"/>
                            </a:rPr>
                            <m:t>𝑒𝑥𝑝</m:t>
                          </m:r>
                        </m:sub>
                      </m:sSub>
                    </m:oMath>
                  </m:oMathPara>
                </a14:m>
                <a:endParaRPr lang="zh-CN" altLang="en-US" sz="2800" dirty="0"/>
              </a:p>
            </p:txBody>
          </p:sp>
        </mc:Choice>
        <mc:Fallback xmlns="">
          <p:sp>
            <p:nvSpPr>
              <p:cNvPr id="50" name="文本框 49">
                <a:extLst>
                  <a:ext uri="{FF2B5EF4-FFF2-40B4-BE49-F238E27FC236}">
                    <a16:creationId xmlns:a16="http://schemas.microsoft.com/office/drawing/2014/main" id="{EAFB3B77-ABB3-40C2-B337-850C4070BFAF}"/>
                  </a:ext>
                </a:extLst>
              </p:cNvPr>
              <p:cNvSpPr txBox="1">
                <a:spLocks noRot="1" noChangeAspect="1" noMove="1" noResize="1" noEditPoints="1" noAdjustHandles="1" noChangeArrowheads="1" noChangeShapeType="1" noTextEdit="1"/>
              </p:cNvSpPr>
              <p:nvPr/>
            </p:nvSpPr>
            <p:spPr>
              <a:xfrm>
                <a:off x="7397675" y="4441977"/>
                <a:ext cx="793935" cy="464101"/>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911F8CA8-FDAF-47D5-9C4A-97E3C881447E}"/>
                  </a:ext>
                </a:extLst>
              </p:cNvPr>
              <p:cNvSpPr txBox="1"/>
              <p:nvPr/>
            </p:nvSpPr>
            <p:spPr>
              <a:xfrm>
                <a:off x="9357249" y="4472084"/>
                <a:ext cx="970266"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i="1" smtClean="0">
                              <a:latin typeface="Cambria Math" panose="02040503050406030204" pitchFamily="18" charset="0"/>
                              <a:ea typeface="Cambria Math" panose="02040503050406030204" pitchFamily="18" charset="0"/>
                            </a:rPr>
                            <m:t>∆</m:t>
                          </m:r>
                          <m:r>
                            <m:rPr>
                              <m:sty m:val="p"/>
                            </m:rPr>
                            <a:rPr lang="en-US" altLang="zh-CN" sz="2800" b="0" i="0" smtClean="0">
                              <a:latin typeface="Cambria Math" panose="02040503050406030204" pitchFamily="18" charset="0"/>
                            </a:rPr>
                            <m:t>S</m:t>
                          </m:r>
                        </m:e>
                        <m:sub>
                          <m:r>
                            <a:rPr lang="en-US" altLang="zh-CN" sz="2800" b="0" i="1" smtClean="0">
                              <a:latin typeface="Cambria Math" panose="02040503050406030204" pitchFamily="18" charset="0"/>
                            </a:rPr>
                            <m:t>𝑒𝑥𝑝</m:t>
                          </m:r>
                        </m:sub>
                      </m:sSub>
                    </m:oMath>
                  </m:oMathPara>
                </a14:m>
                <a:endParaRPr lang="zh-CN" altLang="en-US" sz="2800" dirty="0"/>
              </a:p>
            </p:txBody>
          </p:sp>
        </mc:Choice>
        <mc:Fallback xmlns="">
          <p:sp>
            <p:nvSpPr>
              <p:cNvPr id="57" name="文本框 56">
                <a:extLst>
                  <a:ext uri="{FF2B5EF4-FFF2-40B4-BE49-F238E27FC236}">
                    <a16:creationId xmlns:a16="http://schemas.microsoft.com/office/drawing/2014/main" id="{911F8CA8-FDAF-47D5-9C4A-97E3C881447E}"/>
                  </a:ext>
                </a:extLst>
              </p:cNvPr>
              <p:cNvSpPr txBox="1">
                <a:spLocks noRot="1" noChangeAspect="1" noMove="1" noResize="1" noEditPoints="1" noAdjustHandles="1" noChangeArrowheads="1" noChangeShapeType="1" noTextEdit="1"/>
              </p:cNvSpPr>
              <p:nvPr/>
            </p:nvSpPr>
            <p:spPr>
              <a:xfrm>
                <a:off x="9357249" y="4472084"/>
                <a:ext cx="970266" cy="464101"/>
              </a:xfrm>
              <a:prstGeom prst="rect">
                <a:avLst/>
              </a:prstGeom>
              <a:blipFill>
                <a:blip r:embed="rId13"/>
                <a:stretch>
                  <a:fillRect/>
                </a:stretch>
              </a:blipFill>
            </p:spPr>
            <p:txBody>
              <a:bodyPr/>
              <a:lstStyle/>
              <a:p>
                <a:r>
                  <a:rPr lang="zh-CN" altLang="en-US">
                    <a:noFill/>
                  </a:rPr>
                  <a:t> </a:t>
                </a:r>
              </a:p>
            </p:txBody>
          </p:sp>
        </mc:Fallback>
      </mc:AlternateContent>
      <p:grpSp>
        <p:nvGrpSpPr>
          <p:cNvPr id="58" name="组合 57">
            <a:extLst>
              <a:ext uri="{FF2B5EF4-FFF2-40B4-BE49-F238E27FC236}">
                <a16:creationId xmlns:a16="http://schemas.microsoft.com/office/drawing/2014/main" id="{DAE5A8B8-22FC-41A4-8ED4-031AB877A4E9}"/>
              </a:ext>
            </a:extLst>
          </p:cNvPr>
          <p:cNvGrpSpPr/>
          <p:nvPr/>
        </p:nvGrpSpPr>
        <p:grpSpPr>
          <a:xfrm>
            <a:off x="3765758" y="5640897"/>
            <a:ext cx="594188" cy="759417"/>
            <a:chOff x="4921250" y="1212850"/>
            <a:chExt cx="901207" cy="1136650"/>
          </a:xfrm>
        </p:grpSpPr>
        <p:sp>
          <p:nvSpPr>
            <p:cNvPr id="59" name="矩形 58">
              <a:extLst>
                <a:ext uri="{FF2B5EF4-FFF2-40B4-BE49-F238E27FC236}">
                  <a16:creationId xmlns:a16="http://schemas.microsoft.com/office/drawing/2014/main" id="{B7BF687B-E682-462B-B494-6685387489FF}"/>
                </a:ext>
              </a:extLst>
            </p:cNvPr>
            <p:cNvSpPr/>
            <p:nvPr/>
          </p:nvSpPr>
          <p:spPr>
            <a:xfrm>
              <a:off x="4921250" y="1212850"/>
              <a:ext cx="901207" cy="1136650"/>
            </a:xfrm>
            <a:prstGeom prst="rect">
              <a:avLst/>
            </a:prstGeom>
            <a:solidFill>
              <a:srgbClr val="00B0F0"/>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a:extLst>
                <a:ext uri="{FF2B5EF4-FFF2-40B4-BE49-F238E27FC236}">
                  <a16:creationId xmlns:a16="http://schemas.microsoft.com/office/drawing/2014/main" id="{C7A4BB06-90D5-404A-B281-F0F836B28F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6084" y="1232301"/>
              <a:ext cx="876300" cy="1104900"/>
            </a:xfrm>
            <a:prstGeom prst="rect">
              <a:avLst/>
            </a:prstGeom>
          </p:spPr>
        </p:pic>
      </p:grpSp>
      <p:grpSp>
        <p:nvGrpSpPr>
          <p:cNvPr id="62" name="组合 61">
            <a:extLst>
              <a:ext uri="{FF2B5EF4-FFF2-40B4-BE49-F238E27FC236}">
                <a16:creationId xmlns:a16="http://schemas.microsoft.com/office/drawing/2014/main" id="{184EA432-FE19-4CED-959C-6B23125B28F9}"/>
              </a:ext>
            </a:extLst>
          </p:cNvPr>
          <p:cNvGrpSpPr/>
          <p:nvPr/>
        </p:nvGrpSpPr>
        <p:grpSpPr>
          <a:xfrm>
            <a:off x="5024238" y="5445114"/>
            <a:ext cx="1412634" cy="1118586"/>
            <a:chOff x="4225770" y="1269065"/>
            <a:chExt cx="1412634" cy="1118586"/>
          </a:xfrm>
        </p:grpSpPr>
        <p:sp>
          <p:nvSpPr>
            <p:cNvPr id="63" name="梯形 62">
              <a:extLst>
                <a:ext uri="{FF2B5EF4-FFF2-40B4-BE49-F238E27FC236}">
                  <a16:creationId xmlns:a16="http://schemas.microsoft.com/office/drawing/2014/main" id="{D244D1BD-F091-4836-81E7-C693B2A57A71}"/>
                </a:ext>
              </a:extLst>
            </p:cNvPr>
            <p:cNvSpPr/>
            <p:nvPr/>
          </p:nvSpPr>
          <p:spPr>
            <a:xfrm rot="5400000">
              <a:off x="4336741" y="1158094"/>
              <a:ext cx="1118586" cy="1340528"/>
            </a:xfrm>
            <a:prstGeom prst="trapezoid">
              <a:avLst/>
            </a:prstGeom>
            <a:solidFill>
              <a:srgbClr val="AFE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93A1A71C-645A-4499-8C19-6ACD7FE8633D}"/>
                    </a:ext>
                  </a:extLst>
                </p:cNvPr>
                <p:cNvSpPr txBox="1"/>
                <p:nvPr/>
              </p:nvSpPr>
              <p:spPr>
                <a:xfrm>
                  <a:off x="4297876" y="1570525"/>
                  <a:ext cx="1340528" cy="4917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b="0" i="0" smtClean="0">
                                <a:latin typeface="Cambria Math" panose="02040503050406030204" pitchFamily="18" charset="0"/>
                              </a:rPr>
                              <m:t>E</m:t>
                            </m:r>
                          </m:e>
                          <m:sub>
                            <m:r>
                              <a:rPr lang="en-US" altLang="zh-CN" sz="2400" b="0" i="1" smtClean="0">
                                <a:latin typeface="Cambria Math" panose="02040503050406030204" pitchFamily="18" charset="0"/>
                              </a:rPr>
                              <m:t>𝑔𝑙𝑜𝑏𝑎𝑙</m:t>
                            </m:r>
                          </m:sub>
                        </m:sSub>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64" name="文本框 63">
                  <a:extLst>
                    <a:ext uri="{FF2B5EF4-FFF2-40B4-BE49-F238E27FC236}">
                      <a16:creationId xmlns:a16="http://schemas.microsoft.com/office/drawing/2014/main" id="{93A1A71C-645A-4499-8C19-6ACD7FE8633D}"/>
                    </a:ext>
                  </a:extLst>
                </p:cNvPr>
                <p:cNvSpPr txBox="1">
                  <a:spLocks noRot="1" noChangeAspect="1" noMove="1" noResize="1" noEditPoints="1" noAdjustHandles="1" noChangeArrowheads="1" noChangeShapeType="1" noTextEdit="1"/>
                </p:cNvSpPr>
                <p:nvPr/>
              </p:nvSpPr>
              <p:spPr>
                <a:xfrm>
                  <a:off x="4297876" y="1570525"/>
                  <a:ext cx="1340528" cy="491738"/>
                </a:xfrm>
                <a:prstGeom prst="rect">
                  <a:avLst/>
                </a:prstGeom>
                <a:blipFill>
                  <a:blip r:embed="rId15"/>
                  <a:stretch>
                    <a:fillRect l="-909" b="-125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3C02B6D0-941A-4877-9FE8-D1DB25E68877}"/>
                  </a:ext>
                </a:extLst>
              </p:cNvPr>
              <p:cNvSpPr txBox="1"/>
              <p:nvPr/>
            </p:nvSpPr>
            <p:spPr>
              <a:xfrm>
                <a:off x="7524248" y="5778433"/>
                <a:ext cx="5954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zh-CN" altLang="en-US" sz="2800" b="0" i="1" smtClean="0">
                              <a:latin typeface="Cambria Math" panose="02040503050406030204" pitchFamily="18" charset="0"/>
                            </a:rPr>
                            <m:t>𝛼</m:t>
                          </m:r>
                        </m:e>
                        <m:sub>
                          <m:r>
                            <a:rPr lang="en-US" altLang="zh-CN" sz="2800" b="0" i="1" smtClean="0">
                              <a:latin typeface="Cambria Math" panose="02040503050406030204" pitchFamily="18" charset="0"/>
                            </a:rPr>
                            <m:t>𝑖𝑑</m:t>
                          </m:r>
                        </m:sub>
                      </m:sSub>
                    </m:oMath>
                  </m:oMathPara>
                </a14:m>
                <a:endParaRPr lang="zh-CN" altLang="en-US" sz="2800" dirty="0"/>
              </a:p>
            </p:txBody>
          </p:sp>
        </mc:Choice>
        <mc:Fallback xmlns="">
          <p:sp>
            <p:nvSpPr>
              <p:cNvPr id="67" name="文本框 66">
                <a:extLst>
                  <a:ext uri="{FF2B5EF4-FFF2-40B4-BE49-F238E27FC236}">
                    <a16:creationId xmlns:a16="http://schemas.microsoft.com/office/drawing/2014/main" id="{3C02B6D0-941A-4877-9FE8-D1DB25E68877}"/>
                  </a:ext>
                </a:extLst>
              </p:cNvPr>
              <p:cNvSpPr txBox="1">
                <a:spLocks noRot="1" noChangeAspect="1" noMove="1" noResize="1" noEditPoints="1" noAdjustHandles="1" noChangeArrowheads="1" noChangeShapeType="1" noTextEdit="1"/>
              </p:cNvSpPr>
              <p:nvPr/>
            </p:nvSpPr>
            <p:spPr>
              <a:xfrm>
                <a:off x="7524248" y="5778433"/>
                <a:ext cx="595419" cy="430887"/>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B2BB29BF-39ED-46F6-B534-26C501E733A7}"/>
                  </a:ext>
                </a:extLst>
              </p:cNvPr>
              <p:cNvSpPr txBox="1"/>
              <p:nvPr/>
            </p:nvSpPr>
            <p:spPr>
              <a:xfrm>
                <a:off x="9451221" y="5788125"/>
                <a:ext cx="77175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i="1" smtClean="0">
                              <a:latin typeface="Cambria Math" panose="02040503050406030204" pitchFamily="18" charset="0"/>
                              <a:ea typeface="Cambria Math" panose="02040503050406030204" pitchFamily="18" charset="0"/>
                            </a:rPr>
                            <m:t>∆</m:t>
                          </m:r>
                          <m:r>
                            <m:rPr>
                              <m:sty m:val="p"/>
                            </m:rPr>
                            <a:rPr lang="en-US" altLang="zh-CN" sz="2800" b="0" i="0" smtClean="0">
                              <a:latin typeface="Cambria Math" panose="02040503050406030204" pitchFamily="18" charset="0"/>
                            </a:rPr>
                            <m:t>S</m:t>
                          </m:r>
                        </m:e>
                        <m:sub>
                          <m:r>
                            <a:rPr lang="en-US" altLang="zh-CN" sz="2800" b="0" i="1" smtClean="0">
                              <a:latin typeface="Cambria Math" panose="02040503050406030204" pitchFamily="18" charset="0"/>
                            </a:rPr>
                            <m:t>𝑖𝑑</m:t>
                          </m:r>
                        </m:sub>
                      </m:sSub>
                    </m:oMath>
                  </m:oMathPara>
                </a14:m>
                <a:endParaRPr lang="zh-CN" altLang="en-US" sz="2800" dirty="0"/>
              </a:p>
            </p:txBody>
          </p:sp>
        </mc:Choice>
        <mc:Fallback xmlns="">
          <p:sp>
            <p:nvSpPr>
              <p:cNvPr id="73" name="文本框 72">
                <a:extLst>
                  <a:ext uri="{FF2B5EF4-FFF2-40B4-BE49-F238E27FC236}">
                    <a16:creationId xmlns:a16="http://schemas.microsoft.com/office/drawing/2014/main" id="{B2BB29BF-39ED-46F6-B534-26C501E733A7}"/>
                  </a:ext>
                </a:extLst>
              </p:cNvPr>
              <p:cNvSpPr txBox="1">
                <a:spLocks noRot="1" noChangeAspect="1" noMove="1" noResize="1" noEditPoints="1" noAdjustHandles="1" noChangeArrowheads="1" noChangeShapeType="1" noTextEdit="1"/>
              </p:cNvSpPr>
              <p:nvPr/>
            </p:nvSpPr>
            <p:spPr>
              <a:xfrm>
                <a:off x="9451221" y="5788125"/>
                <a:ext cx="771750" cy="430887"/>
              </a:xfrm>
              <a:prstGeom prst="rect">
                <a:avLst/>
              </a:prstGeom>
              <a:blipFill>
                <a:blip r:embed="rId17"/>
                <a:stretch>
                  <a:fillRect/>
                </a:stretch>
              </a:blipFill>
            </p:spPr>
            <p:txBody>
              <a:bodyPr/>
              <a:lstStyle/>
              <a:p>
                <a:r>
                  <a:rPr lang="zh-CN" altLang="en-US">
                    <a:noFill/>
                  </a:rPr>
                  <a:t> </a:t>
                </a:r>
              </a:p>
            </p:txBody>
          </p:sp>
        </mc:Fallback>
      </mc:AlternateContent>
      <p:pic>
        <p:nvPicPr>
          <p:cNvPr id="94" name="图片 93">
            <a:extLst>
              <a:ext uri="{FF2B5EF4-FFF2-40B4-BE49-F238E27FC236}">
                <a16:creationId xmlns:a16="http://schemas.microsoft.com/office/drawing/2014/main" id="{B49B4094-CEDB-4221-869D-533F8B42574D}"/>
              </a:ext>
            </a:extLst>
          </p:cNvPr>
          <p:cNvPicPr>
            <a:picLocks noChangeAspect="1"/>
          </p:cNvPicPr>
          <p:nvPr/>
        </p:nvPicPr>
        <p:blipFill>
          <a:blip r:embed="rId18"/>
          <a:stretch>
            <a:fillRect/>
          </a:stretch>
        </p:blipFill>
        <p:spPr>
          <a:xfrm>
            <a:off x="1329773" y="4632231"/>
            <a:ext cx="1215994" cy="1215994"/>
          </a:xfrm>
          <a:prstGeom prst="rect">
            <a:avLst/>
          </a:prstGeom>
        </p:spPr>
      </p:pic>
      <p:cxnSp>
        <p:nvCxnSpPr>
          <p:cNvPr id="96" name="直接箭头连接符 95">
            <a:extLst>
              <a:ext uri="{FF2B5EF4-FFF2-40B4-BE49-F238E27FC236}">
                <a16:creationId xmlns:a16="http://schemas.microsoft.com/office/drawing/2014/main" id="{F494D647-72E8-4B3B-9CC1-D9A6F22A84B9}"/>
              </a:ext>
            </a:extLst>
          </p:cNvPr>
          <p:cNvCxnSpPr>
            <a:cxnSpLocks/>
          </p:cNvCxnSpPr>
          <p:nvPr/>
        </p:nvCxnSpPr>
        <p:spPr>
          <a:xfrm>
            <a:off x="4452202" y="6006312"/>
            <a:ext cx="490008" cy="0"/>
          </a:xfrm>
          <a:prstGeom prst="straightConnector1">
            <a:avLst/>
          </a:prstGeom>
          <a:ln w="41275"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AC6A2155-0ABC-4AA7-850F-CB25CCBDB353}"/>
              </a:ext>
            </a:extLst>
          </p:cNvPr>
          <p:cNvCxnSpPr>
            <a:cxnSpLocks/>
          </p:cNvCxnSpPr>
          <p:nvPr/>
        </p:nvCxnSpPr>
        <p:spPr>
          <a:xfrm>
            <a:off x="4286671" y="4464296"/>
            <a:ext cx="606771" cy="160759"/>
          </a:xfrm>
          <a:prstGeom prst="straightConnector1">
            <a:avLst/>
          </a:prstGeom>
          <a:ln w="15875">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C2CB9F3B-47FC-49CD-BD7C-E60B36D67713}"/>
              </a:ext>
            </a:extLst>
          </p:cNvPr>
          <p:cNvCxnSpPr>
            <a:cxnSpLocks/>
          </p:cNvCxnSpPr>
          <p:nvPr/>
        </p:nvCxnSpPr>
        <p:spPr>
          <a:xfrm flipV="1">
            <a:off x="4286670" y="4684184"/>
            <a:ext cx="606771" cy="160759"/>
          </a:xfrm>
          <a:prstGeom prst="straightConnector1">
            <a:avLst/>
          </a:prstGeom>
          <a:ln w="15875">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08B2F11A-D0FA-4978-8A92-64A135E3F977}"/>
              </a:ext>
            </a:extLst>
          </p:cNvPr>
          <p:cNvCxnSpPr>
            <a:cxnSpLocks/>
          </p:cNvCxnSpPr>
          <p:nvPr/>
        </p:nvCxnSpPr>
        <p:spPr>
          <a:xfrm>
            <a:off x="4285973" y="4105491"/>
            <a:ext cx="597218" cy="365338"/>
          </a:xfrm>
          <a:prstGeom prst="straightConnector1">
            <a:avLst/>
          </a:prstGeom>
          <a:ln w="15875">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直接箭头连接符 99">
            <a:extLst>
              <a:ext uri="{FF2B5EF4-FFF2-40B4-BE49-F238E27FC236}">
                <a16:creationId xmlns:a16="http://schemas.microsoft.com/office/drawing/2014/main" id="{A5273592-2F85-4FCC-8C9A-35BD194DD7B2}"/>
              </a:ext>
            </a:extLst>
          </p:cNvPr>
          <p:cNvCxnSpPr>
            <a:cxnSpLocks/>
          </p:cNvCxnSpPr>
          <p:nvPr/>
        </p:nvCxnSpPr>
        <p:spPr>
          <a:xfrm flipV="1">
            <a:off x="4293593" y="4832453"/>
            <a:ext cx="597218" cy="365338"/>
          </a:xfrm>
          <a:prstGeom prst="straightConnector1">
            <a:avLst/>
          </a:prstGeom>
          <a:ln w="15875">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C479118E-5AE6-47B1-8B97-934942CDE2D4}"/>
              </a:ext>
            </a:extLst>
          </p:cNvPr>
          <p:cNvCxnSpPr>
            <a:cxnSpLocks/>
          </p:cNvCxnSpPr>
          <p:nvPr/>
        </p:nvCxnSpPr>
        <p:spPr>
          <a:xfrm>
            <a:off x="3112916" y="4692412"/>
            <a:ext cx="4096" cy="131115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箭头连接符 101">
            <a:extLst>
              <a:ext uri="{FF2B5EF4-FFF2-40B4-BE49-F238E27FC236}">
                <a16:creationId xmlns:a16="http://schemas.microsoft.com/office/drawing/2014/main" id="{17168A1A-3393-480A-8A05-E7ECF3621BFE}"/>
              </a:ext>
            </a:extLst>
          </p:cNvPr>
          <p:cNvCxnSpPr>
            <a:cxnSpLocks/>
          </p:cNvCxnSpPr>
          <p:nvPr/>
        </p:nvCxnSpPr>
        <p:spPr>
          <a:xfrm flipV="1">
            <a:off x="3094839" y="4678582"/>
            <a:ext cx="532281" cy="1"/>
          </a:xfrm>
          <a:prstGeom prst="straightConnector1">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0C9447F6-94A1-4B29-A905-3582C9387F76}"/>
              </a:ext>
            </a:extLst>
          </p:cNvPr>
          <p:cNvCxnSpPr>
            <a:cxnSpLocks/>
          </p:cNvCxnSpPr>
          <p:nvPr/>
        </p:nvCxnSpPr>
        <p:spPr>
          <a:xfrm>
            <a:off x="3094839" y="5992443"/>
            <a:ext cx="532281" cy="0"/>
          </a:xfrm>
          <a:prstGeom prst="straightConnector1">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20273A5E-9FD1-4207-BB58-ED434D885540}"/>
              </a:ext>
            </a:extLst>
          </p:cNvPr>
          <p:cNvCxnSpPr>
            <a:cxnSpLocks/>
          </p:cNvCxnSpPr>
          <p:nvPr/>
        </p:nvCxnSpPr>
        <p:spPr>
          <a:xfrm>
            <a:off x="2635445" y="5240228"/>
            <a:ext cx="467311" cy="14976"/>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箭头连接符 115">
            <a:extLst>
              <a:ext uri="{FF2B5EF4-FFF2-40B4-BE49-F238E27FC236}">
                <a16:creationId xmlns:a16="http://schemas.microsoft.com/office/drawing/2014/main" id="{C14CA8D2-CB83-4115-AEE6-28273F8DF9B0}"/>
              </a:ext>
            </a:extLst>
          </p:cNvPr>
          <p:cNvCxnSpPr>
            <a:cxnSpLocks/>
          </p:cNvCxnSpPr>
          <p:nvPr/>
        </p:nvCxnSpPr>
        <p:spPr>
          <a:xfrm>
            <a:off x="6504301" y="4684184"/>
            <a:ext cx="748465" cy="16457"/>
          </a:xfrm>
          <a:prstGeom prst="straightConnector1">
            <a:avLst/>
          </a:prstGeom>
          <a:ln w="41275" cap="rnd">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18" name="直接箭头连接符 117">
            <a:extLst>
              <a:ext uri="{FF2B5EF4-FFF2-40B4-BE49-F238E27FC236}">
                <a16:creationId xmlns:a16="http://schemas.microsoft.com/office/drawing/2014/main" id="{4594E24B-6194-4D57-AF21-263F1682E075}"/>
              </a:ext>
            </a:extLst>
          </p:cNvPr>
          <p:cNvCxnSpPr>
            <a:cxnSpLocks/>
          </p:cNvCxnSpPr>
          <p:nvPr/>
        </p:nvCxnSpPr>
        <p:spPr>
          <a:xfrm>
            <a:off x="6504301" y="6003569"/>
            <a:ext cx="748465" cy="16457"/>
          </a:xfrm>
          <a:prstGeom prst="straightConnector1">
            <a:avLst/>
          </a:prstGeom>
          <a:ln w="41275" cap="rnd">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EEE2B9A6-3E1E-4DF0-B9E9-7D7CDD61DA5E}"/>
              </a:ext>
            </a:extLst>
          </p:cNvPr>
          <p:cNvCxnSpPr>
            <a:cxnSpLocks/>
          </p:cNvCxnSpPr>
          <p:nvPr/>
        </p:nvCxnSpPr>
        <p:spPr>
          <a:xfrm>
            <a:off x="8446095" y="4684184"/>
            <a:ext cx="748465" cy="16457"/>
          </a:xfrm>
          <a:prstGeom prst="straightConnector1">
            <a:avLst/>
          </a:prstGeom>
          <a:ln w="41275" cap="rnd">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a16="http://schemas.microsoft.com/office/drawing/2014/main" id="{C14B2F34-A61D-44AC-946F-0D04785A79BC}"/>
              </a:ext>
            </a:extLst>
          </p:cNvPr>
          <p:cNvCxnSpPr>
            <a:cxnSpLocks/>
          </p:cNvCxnSpPr>
          <p:nvPr/>
        </p:nvCxnSpPr>
        <p:spPr>
          <a:xfrm>
            <a:off x="8446095" y="6003569"/>
            <a:ext cx="748465" cy="16457"/>
          </a:xfrm>
          <a:prstGeom prst="straightConnector1">
            <a:avLst/>
          </a:prstGeom>
          <a:ln w="41275" cap="rnd">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122" name="矩形 121">
            <a:extLst>
              <a:ext uri="{FF2B5EF4-FFF2-40B4-BE49-F238E27FC236}">
                <a16:creationId xmlns:a16="http://schemas.microsoft.com/office/drawing/2014/main" id="{7D8D5715-2978-4A25-BFBF-0AE5041901BE}"/>
              </a:ext>
            </a:extLst>
          </p:cNvPr>
          <p:cNvSpPr/>
          <p:nvPr/>
        </p:nvSpPr>
        <p:spPr>
          <a:xfrm>
            <a:off x="587621" y="3494979"/>
            <a:ext cx="2972289" cy="523220"/>
          </a:xfrm>
          <a:prstGeom prst="rect">
            <a:avLst/>
          </a:prstGeom>
        </p:spPr>
        <p:txBody>
          <a:bodyPr wrap="none">
            <a:spAutoFit/>
          </a:bodyPr>
          <a:lstStyle/>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Double channels:</a:t>
            </a:r>
            <a:endParaRPr lang="zh-CN" altLang="en-US" sz="2800" dirty="0"/>
          </a:p>
        </p:txBody>
      </p:sp>
    </p:spTree>
    <p:extLst>
      <p:ext uri="{BB962C8B-B14F-4D97-AF65-F5344CB8AC3E}">
        <p14:creationId xmlns:p14="http://schemas.microsoft.com/office/powerpoint/2010/main" val="271323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209381-F9EC-4F8E-B818-6DBF412238EB}"/>
              </a:ext>
            </a:extLst>
          </p:cNvPr>
          <p:cNvSpPr/>
          <p:nvPr/>
        </p:nvSpPr>
        <p:spPr>
          <a:xfrm>
            <a:off x="234846" y="198620"/>
            <a:ext cx="11722308" cy="6460761"/>
          </a:xfrm>
          <a:prstGeom prst="rect">
            <a:avLst/>
          </a:prstGeom>
          <a:ln w="25400">
            <a:solidFill>
              <a:schemeClr val="tx1"/>
            </a:solidFill>
            <a:miter lim="800000"/>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F287E6BD-4A52-480E-AAF0-5886D3287431}"/>
              </a:ext>
            </a:extLst>
          </p:cNvPr>
          <p:cNvSpPr/>
          <p:nvPr/>
        </p:nvSpPr>
        <p:spPr>
          <a:xfrm>
            <a:off x="2354905" y="97277"/>
            <a:ext cx="7482191" cy="603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Pipeline</a:t>
            </a:r>
            <a:endParaRPr lang="zh-CN" altLang="en-US" sz="3200" dirty="0">
              <a:latin typeface="Times New Roman" panose="02020603050405020304" pitchFamily="18" charset="0"/>
              <a:cs typeface="Times New Roman" panose="02020603050405020304" pitchFamily="18" charset="0"/>
            </a:endParaRPr>
          </a:p>
        </p:txBody>
      </p:sp>
      <p:sp>
        <p:nvSpPr>
          <p:cNvPr id="8" name="矩形: 圆角 7">
            <a:extLst>
              <a:ext uri="{FF2B5EF4-FFF2-40B4-BE49-F238E27FC236}">
                <a16:creationId xmlns:a16="http://schemas.microsoft.com/office/drawing/2014/main" id="{AECC57F3-E2FE-45F9-BBC5-194983C3B492}"/>
              </a:ext>
            </a:extLst>
          </p:cNvPr>
          <p:cNvSpPr/>
          <p:nvPr/>
        </p:nvSpPr>
        <p:spPr>
          <a:xfrm>
            <a:off x="323322" y="3224731"/>
            <a:ext cx="1674933" cy="1943337"/>
          </a:xfrm>
          <a:prstGeom prst="roundRect">
            <a:avLst>
              <a:gd name="adj" fmla="val 9085"/>
            </a:avLst>
          </a:prstGeom>
          <a:solidFill>
            <a:srgbClr val="FFFFA3"/>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C63F0AB6-F954-43F6-B3F4-7127B70D638A}"/>
              </a:ext>
            </a:extLst>
          </p:cNvPr>
          <p:cNvSpPr/>
          <p:nvPr/>
        </p:nvSpPr>
        <p:spPr>
          <a:xfrm>
            <a:off x="9667631" y="2219533"/>
            <a:ext cx="2167371" cy="3145881"/>
          </a:xfrm>
          <a:prstGeom prst="roundRect">
            <a:avLst/>
          </a:prstGeom>
          <a:solidFill>
            <a:srgbClr val="DCDADA"/>
          </a:solidFill>
          <a:ln w="31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05898DE3-0F70-4BE2-9E33-6020A0716CBA}"/>
              </a:ext>
            </a:extLst>
          </p:cNvPr>
          <p:cNvSpPr/>
          <p:nvPr/>
        </p:nvSpPr>
        <p:spPr>
          <a:xfrm>
            <a:off x="6253529" y="3681049"/>
            <a:ext cx="871025" cy="1037406"/>
          </a:xfrm>
          <a:prstGeom prst="roundRect">
            <a:avLst/>
          </a:prstGeom>
          <a:solidFill>
            <a:srgbClr val="FFFFA3"/>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2B313DA-3F8E-4ED3-BEE0-60A091460B53}"/>
              </a:ext>
            </a:extLst>
          </p:cNvPr>
          <p:cNvPicPr>
            <a:picLocks noChangeAspect="1"/>
          </p:cNvPicPr>
          <p:nvPr/>
        </p:nvPicPr>
        <p:blipFill>
          <a:blip r:embed="rId3">
            <a:duotone>
              <a:prstClr val="black"/>
              <a:schemeClr val="tx1">
                <a:lumMod val="95000"/>
                <a:lumOff val="5000"/>
                <a:tint val="45000"/>
                <a:satMod val="400000"/>
              </a:schemeClr>
            </a:duotone>
            <a:extLst>
              <a:ext uri="{BEBA8EAE-BF5A-486C-A8C5-ECC9F3942E4B}">
                <a14:imgProps xmlns:a14="http://schemas.microsoft.com/office/drawing/2010/main">
                  <a14:imgLayer r:embed="rId4">
                    <a14:imgEffect>
                      <a14:backgroundRemoval t="8664" b="90896" l="9913" r="89942">
                        <a14:foregroundMark x1="46501" y1="8664" x2="46501" y2="8664"/>
                        <a14:foregroundMark x1="50437" y1="90896" x2="50437" y2="90896"/>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16261" y="3638285"/>
            <a:ext cx="1160573" cy="1134520"/>
          </a:xfrm>
          <a:prstGeom prst="rect">
            <a:avLst/>
          </a:prstGeom>
          <a:noFill/>
          <a:ln>
            <a:noFill/>
          </a:ln>
        </p:spPr>
      </p:pic>
      <p:sp>
        <p:nvSpPr>
          <p:cNvPr id="12" name="矩形: 圆角 11">
            <a:extLst>
              <a:ext uri="{FF2B5EF4-FFF2-40B4-BE49-F238E27FC236}">
                <a16:creationId xmlns:a16="http://schemas.microsoft.com/office/drawing/2014/main" id="{54EA2329-3A9A-4B00-AF3F-0AF498672ABE}"/>
              </a:ext>
            </a:extLst>
          </p:cNvPr>
          <p:cNvSpPr/>
          <p:nvPr/>
        </p:nvSpPr>
        <p:spPr>
          <a:xfrm>
            <a:off x="8232818" y="3887009"/>
            <a:ext cx="1285168" cy="1455680"/>
          </a:xfrm>
          <a:prstGeom prst="roundRect">
            <a:avLst/>
          </a:prstGeom>
          <a:solidFill>
            <a:schemeClr val="bg2"/>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1D540493-764A-47BB-A6A3-8B345C8F6239}"/>
              </a:ext>
            </a:extLst>
          </p:cNvPr>
          <p:cNvPicPr>
            <a:picLocks noChangeAspect="1"/>
          </p:cNvPicPr>
          <p:nvPr/>
        </p:nvPicPr>
        <p:blipFill>
          <a:blip r:embed="rId5">
            <a:duotone>
              <a:prstClr val="black"/>
              <a:srgbClr val="A5A5A5">
                <a:tint val="45000"/>
                <a:satMod val="400000"/>
              </a:srgbClr>
            </a:duotone>
            <a:extLst>
              <a:ext uri="{BEBA8EAE-BF5A-486C-A8C5-ECC9F3942E4B}">
                <a14:imgProps xmlns:a14="http://schemas.microsoft.com/office/drawing/2010/main">
                  <a14:imgLayer r:embed="rId6">
                    <a14:imgEffect>
                      <a14:backgroundRemoval t="10000" b="90000" l="10000" r="90000">
                        <a14:backgroundMark x1="72741" y1="32586" x2="73832" y2="42241"/>
                        <a14:backgroundMark x1="72897" y1="36034" x2="73209" y2="41724"/>
                        <a14:backgroundMark x1="72586" y1="34310" x2="72897" y2="45862"/>
                        <a14:backgroundMark x1="20872" y1="36552" x2="22741" y2="51552"/>
                        <a14:backgroundMark x1="21184" y1="36207" x2="21184" y2="36207"/>
                        <a14:backgroundMark x1="49533" y1="10690" x2="49533" y2="10690"/>
                        <a14:backgroundMark x1="45016" y1="89655" x2="45016" y2="89655"/>
                        <a14:backgroundMark x1="50312" y1="89655" x2="50312" y2="89655"/>
                        <a14:backgroundMark x1="47040" y1="89655" x2="47040" y2="89655"/>
                        <a14:backgroundMark x1="43458" y1="88621" x2="43458" y2="88621"/>
                        <a14:backgroundMark x1="54361" y1="88621" x2="54361" y2="88621"/>
                        <a14:backgroundMark x1="30841" y1="74655" x2="30841" y2="74655"/>
                        <a14:backgroundMark x1="63863" y1="78448" x2="63863" y2="78448"/>
                        <a14:backgroundMark x1="56231" y1="88103" x2="56231" y2="88103"/>
                        <a14:backgroundMark x1="23520" y1="18103" x2="23520" y2="18103"/>
                        <a14:backgroundMark x1="68692" y1="15345" x2="68692" y2="15345"/>
                        <a14:backgroundMark x1="71963" y1="21034" x2="71963" y2="21034"/>
                        <a14:backgroundMark x1="35670" y1="81552" x2="35670" y2="81552"/>
                        <a14:backgroundMark x1="26947" y1="67069" x2="26947" y2="67069"/>
                        <a14:backgroundMark x1="25078" y1="61207" x2="25078" y2="61207"/>
                        <a14:backgroundMark x1="53115" y1="89655" x2="53115" y2="89655"/>
                        <a14:backgroundMark x1="63084" y1="79310" x2="63084" y2="79310"/>
                        <a14:backgroundMark x1="54673" y1="88448" x2="54673" y2="88448"/>
                        <a14:backgroundMark x1="55296" y1="88793" x2="55296" y2="88793"/>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71705" y="3857440"/>
            <a:ext cx="1475477" cy="1333615"/>
          </a:xfrm>
          <a:prstGeom prst="rect">
            <a:avLst/>
          </a:prstGeom>
        </p:spPr>
      </p:pic>
      <p:sp>
        <p:nvSpPr>
          <p:cNvPr id="14" name="矩形: 圆角 13">
            <a:extLst>
              <a:ext uri="{FF2B5EF4-FFF2-40B4-BE49-F238E27FC236}">
                <a16:creationId xmlns:a16="http://schemas.microsoft.com/office/drawing/2014/main" id="{3023A185-BCE0-4A3C-B809-B85F77001CF3}"/>
              </a:ext>
            </a:extLst>
          </p:cNvPr>
          <p:cNvSpPr/>
          <p:nvPr/>
        </p:nvSpPr>
        <p:spPr>
          <a:xfrm>
            <a:off x="8215028" y="2232393"/>
            <a:ext cx="1285168" cy="1444114"/>
          </a:xfrm>
          <a:prstGeom prst="roundRect">
            <a:avLst/>
          </a:prstGeom>
          <a:solidFill>
            <a:schemeClr val="bg2"/>
          </a:solidFill>
          <a:ln w="19050">
            <a:solidFill>
              <a:srgbClr val="864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0D7C63-D7BE-40CA-B859-542E46B8F9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56" b="95552" l="9655" r="89655">
                        <a14:foregroundMark x1="53379" y1="9509" x2="53379" y2="9509"/>
                        <a14:foregroundMark x1="53379" y1="91564" x2="53379" y2="91564"/>
                        <a14:foregroundMark x1="51310" y1="95552" x2="51310" y2="95552"/>
                        <a14:backgroundMark x1="79586" y1="38344" x2="81655" y2="44018"/>
                        <a14:backgroundMark x1="79448" y1="39110" x2="81103" y2="47546"/>
                        <a14:backgroundMark x1="81103" y1="47546" x2="81655" y2="48160"/>
                        <a14:backgroundMark x1="26345" y1="42638" x2="25517" y2="48006"/>
                        <a14:backgroundMark x1="26345" y1="43865" x2="27448" y2="53067"/>
                        <a14:backgroundMark x1="27586" y1="54908" x2="28138" y2="59969"/>
                        <a14:backgroundMark x1="28138" y1="55215" x2="28138" y2="55215"/>
                        <a14:backgroundMark x1="28414" y1="57055" x2="28414" y2="57055"/>
                        <a14:backgroundMark x1="29103" y1="59202" x2="29103" y2="59202"/>
                        <a14:backgroundMark x1="27586" y1="50767" x2="27586" y2="50767"/>
                        <a14:backgroundMark x1="26759" y1="42178" x2="26483" y2="45706"/>
                        <a14:backgroundMark x1="26759" y1="45552" x2="26759" y2="45552"/>
                        <a14:backgroundMark x1="27034" y1="45399" x2="27034" y2="45399"/>
                      </a14:backgroundRemoval>
                    </a14:imgEffect>
                    <a14:imgEffect>
                      <a14:brightnessContrast bright="20000" contrast="-40000"/>
                    </a14:imgEffect>
                  </a14:imgLayer>
                </a14:imgProps>
              </a:ext>
            </a:extLst>
          </a:blip>
          <a:stretch>
            <a:fillRect/>
          </a:stretch>
        </p:blipFill>
        <p:spPr>
          <a:xfrm>
            <a:off x="8077122" y="2206337"/>
            <a:ext cx="1440864" cy="1194724"/>
          </a:xfrm>
          <a:prstGeom prst="rect">
            <a:avLst/>
          </a:prstGeom>
        </p:spPr>
      </p:pic>
      <p:pic>
        <p:nvPicPr>
          <p:cNvPr id="16" name="图片 15">
            <a:extLst>
              <a:ext uri="{FF2B5EF4-FFF2-40B4-BE49-F238E27FC236}">
                <a16:creationId xmlns:a16="http://schemas.microsoft.com/office/drawing/2014/main" id="{260E0428-02EF-43B9-9D04-41B0271D78BB}"/>
              </a:ext>
            </a:extLst>
          </p:cNvPr>
          <p:cNvPicPr>
            <a:picLocks noChangeAspect="1"/>
          </p:cNvPicPr>
          <p:nvPr/>
        </p:nvPicPr>
        <p:blipFill>
          <a:blip r:embed="rId9">
            <a:duotone>
              <a:prstClr val="black"/>
              <a:srgbClr val="D236C7">
                <a:tint val="45000"/>
                <a:satMod val="400000"/>
              </a:srgbClr>
            </a:duotone>
            <a:extLst>
              <a:ext uri="{BEBA8EAE-BF5A-486C-A8C5-ECC9F3942E4B}">
                <a14:imgProps xmlns:a14="http://schemas.microsoft.com/office/drawing/2010/main">
                  <a14:imgLayer r:embed="rId10">
                    <a14:imgEffect>
                      <a14:backgroundRemoval t="10000" b="90000" l="10000" r="90000">
                        <a14:foregroundMark x1="50394" y1="70862" x2="44007" y2="69990"/>
                        <a14:foregroundMark x1="42957" y1="69700" x2="42957" y2="69700"/>
                        <a14:foregroundMark x1="40595" y1="65828" x2="40595" y2="65828"/>
                        <a14:backgroundMark x1="54593" y1="22652" x2="34733" y2="53921"/>
                        <a14:backgroundMark x1="65529" y1="9293" x2="31059" y2="41336"/>
                        <a14:backgroundMark x1="31059" y1="41336" x2="350" y2="62246"/>
                        <a14:backgroundMark x1="72266" y1="26428" x2="12686" y2="73959"/>
                        <a14:backgroundMark x1="50394" y1="40658" x2="57655" y2="49468"/>
                        <a14:backgroundMark x1="57655" y1="49468" x2="82852" y2="67183"/>
                        <a14:backgroundMark x1="82852" y1="67183" x2="84777" y2="71055"/>
                        <a14:backgroundMark x1="26247" y1="58567" x2="44532" y2="59729"/>
                        <a14:backgroundMark x1="44532" y1="59729" x2="79440" y2="57599"/>
                        <a14:backgroundMark x1="79440" y1="57599" x2="86439" y2="59148"/>
                        <a14:backgroundMark x1="31584" y1="87415" x2="65179" y2="84802"/>
                        <a14:backgroundMark x1="65179" y1="84802" x2="74016" y2="79961"/>
                        <a14:backgroundMark x1="62730" y1="58664" x2="66054" y2="79380"/>
                        <a14:backgroundMark x1="66054" y1="79380" x2="65004" y2="85576"/>
                        <a14:backgroundMark x1="52406" y1="82091" x2="68241" y2="73863"/>
                        <a14:backgroundMark x1="68241" y1="73863" x2="73841" y2="67570"/>
                        <a14:backgroundMark x1="28521" y1="19748" x2="44444" y2="46079"/>
                        <a14:backgroundMark x1="44444" y1="46079" x2="51356" y2="53049"/>
                        <a14:backgroundMark x1="32633" y1="56825" x2="19948" y2="78316"/>
                        <a14:backgroundMark x1="32546" y1="64279" x2="29484" y2="80445"/>
                        <a14:backgroundMark x1="29484" y1="80445" x2="29659" y2="82478"/>
                        <a14:backgroundMark x1="31234" y1="69216" x2="37970" y2="87803"/>
                        <a14:backgroundMark x1="34558" y1="81413" x2="44707" y2="83930"/>
                        <a14:backgroundMark x1="44707" y1="83930" x2="52843" y2="83737"/>
                        <a14:backgroundMark x1="52843" y1="83737" x2="59405" y2="83930"/>
                        <a14:backgroundMark x1="34646" y1="77444" x2="57743" y2="82575"/>
                        <a14:backgroundMark x1="57743" y1="82575" x2="70429" y2="83059"/>
                        <a14:backgroundMark x1="70429" y1="83059" x2="73928" y2="82672"/>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089619" y="2177950"/>
            <a:ext cx="1588339" cy="1377510"/>
          </a:xfrm>
          <a:prstGeom prst="rect">
            <a:avLst/>
          </a:prstGeom>
        </p:spPr>
      </p:pic>
      <p:pic>
        <p:nvPicPr>
          <p:cNvPr id="17" name="图片 16">
            <a:extLst>
              <a:ext uri="{FF2B5EF4-FFF2-40B4-BE49-F238E27FC236}">
                <a16:creationId xmlns:a16="http://schemas.microsoft.com/office/drawing/2014/main" id="{D03386E5-54DC-45BF-BB82-8ED3E76D9CE1}"/>
              </a:ext>
            </a:extLst>
          </p:cNvPr>
          <p:cNvPicPr>
            <a:picLocks noChangeAspect="1"/>
          </p:cNvPicPr>
          <p:nvPr/>
        </p:nvPicPr>
        <p:blipFill>
          <a:blip r:embed="rId11">
            <a:duotone>
              <a:prstClr val="black"/>
              <a:schemeClr val="accent4">
                <a:tint val="45000"/>
                <a:satMod val="400000"/>
              </a:schemeClr>
            </a:duotone>
            <a:extLst>
              <a:ext uri="{BEBA8EAE-BF5A-486C-A8C5-ECC9F3942E4B}">
                <a14:imgProps xmlns:a14="http://schemas.microsoft.com/office/drawing/2010/main">
                  <a14:imgLayer r:embed="rId10">
                    <a14:imgEffect>
                      <a14:backgroundRemoval t="10000" b="90000" l="10000" r="90000">
                        <a14:foregroundMark x1="46282" y1="50436" x2="44444" y2="57986"/>
                        <a14:foregroundMark x1="44444" y1="57986" x2="45232" y2="61084"/>
                        <a14:foregroundMark x1="46719" y1="38045" x2="46719" y2="59051"/>
                        <a14:backgroundMark x1="51881" y1="24976" x2="34733" y2="19264"/>
                        <a14:backgroundMark x1="64829" y1="37754" x2="36833" y2="27299"/>
                        <a14:backgroundMark x1="22572" y1="31849" x2="29221" y2="24589"/>
                        <a14:backgroundMark x1="29221" y1="24589" x2="64917" y2="11326"/>
                        <a14:backgroundMark x1="63692" y1="38916" x2="63692" y2="38916"/>
                        <a14:backgroundMark x1="63605" y1="38722" x2="63605" y2="38722"/>
                        <a14:backgroundMark x1="60805" y1="37367" x2="60455" y2="37367"/>
                        <a14:backgroundMark x1="59843" y1="37076" x2="58443" y2="36786"/>
                        <a14:backgroundMark x1="55993" y1="35818" x2="28346" y2="36399"/>
                        <a14:backgroundMark x1="28346" y1="36399" x2="23622" y2="38045"/>
                        <a14:backgroundMark x1="33071" y1="39981" x2="29221" y2="63117"/>
                        <a14:backgroundMark x1="29221" y1="63117" x2="26509" y2="68635"/>
                        <a14:backgroundMark x1="30271" y1="52178" x2="37008" y2="71539"/>
                        <a14:backgroundMark x1="37008" y1="71539" x2="42345" y2="77057"/>
                        <a14:backgroundMark x1="42345" y1="77057" x2="67629" y2="89255"/>
                        <a14:backgroundMark x1="67017" y1="36496" x2="57043" y2="76864"/>
                        <a14:backgroundMark x1="57043" y1="76864" x2="51706" y2="84995"/>
                        <a14:backgroundMark x1="51706" y1="84995" x2="46719" y2="87996"/>
                        <a14:backgroundMark x1="45582" y1="38238" x2="45582" y2="38238"/>
                        <a14:backgroundMark x1="44882" y1="38819" x2="44882" y2="38819"/>
                        <a14:backgroundMark x1="46719" y1="38141" x2="46719" y2="38141"/>
                        <a14:backgroundMark x1="46632" y1="38335" x2="46632" y2="38335"/>
                        <a14:backgroundMark x1="44269" y1="39109" x2="44269" y2="39109"/>
                        <a14:backgroundMark x1="42257" y1="40949" x2="42257" y2="40949"/>
                        <a14:backgroundMark x1="52931" y1="40658" x2="52931" y2="40658"/>
                        <a14:backgroundMark x1="51181" y1="39400" x2="51181" y2="39400"/>
                        <a14:backgroundMark x1="52493" y1="40368" x2="52493" y2="40368"/>
                        <a14:backgroundMark x1="52056" y1="39884" x2="52056" y2="39884"/>
                        <a14:backgroundMark x1="51881" y1="39787" x2="51881" y2="39787"/>
                        <a14:backgroundMark x1="51444" y1="39593" x2="51444" y2="39593"/>
                        <a14:backgroundMark x1="51881" y1="39981" x2="51881" y2="39981"/>
                        <a14:backgroundMark x1="52231" y1="40174" x2="52231" y2="40174"/>
                        <a14:backgroundMark x1="44007" y1="39497" x2="44007" y2="39497"/>
                        <a14:backgroundMark x1="42957" y1="40174" x2="42957" y2="40174"/>
                        <a14:backgroundMark x1="42870" y1="40368" x2="42870" y2="40368"/>
                        <a14:backgroundMark x1="43745" y1="39787" x2="43745" y2="39787"/>
                        <a14:backgroundMark x1="43395" y1="40077" x2="43395" y2="40077"/>
                        <a14:backgroundMark x1="43132" y1="40174" x2="43132" y2="40174"/>
                        <a14:backgroundMark x1="55381" y1="63408" x2="55381" y2="63408"/>
                        <a14:backgroundMark x1="39983" y1="63214" x2="39983" y2="63214"/>
                        <a14:backgroundMark x1="40420" y1="63408" x2="40420" y2="63408"/>
                        <a14:backgroundMark x1="40682" y1="63408" x2="40682" y2="63408"/>
                        <a14:backgroundMark x1="54943" y1="63408" x2="54943" y2="63408"/>
                        <a14:backgroundMark x1="54593" y1="63408" x2="54593" y2="63408"/>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087096" y="2106231"/>
            <a:ext cx="1582792" cy="1477566"/>
          </a:xfrm>
          <a:prstGeom prst="rect">
            <a:avLst/>
          </a:prstGeom>
        </p:spPr>
      </p:pic>
      <p:pic>
        <p:nvPicPr>
          <p:cNvPr id="18" name="图片 17">
            <a:extLst>
              <a:ext uri="{FF2B5EF4-FFF2-40B4-BE49-F238E27FC236}">
                <a16:creationId xmlns:a16="http://schemas.microsoft.com/office/drawing/2014/main" id="{9575F13A-1E33-4ED4-9DB9-6884CE7899A8}"/>
              </a:ext>
            </a:extLst>
          </p:cNvPr>
          <p:cNvPicPr>
            <a:picLocks noChangeAspect="1"/>
          </p:cNvPicPr>
          <p:nvPr/>
        </p:nvPicPr>
        <p:blipFill>
          <a:blip r:embed="rId12">
            <a:duotone>
              <a:prstClr val="black"/>
              <a:schemeClr val="accent5">
                <a:tint val="45000"/>
                <a:satMod val="400000"/>
              </a:schemeClr>
            </a:duotone>
            <a:extLst>
              <a:ext uri="{BEBA8EAE-BF5A-486C-A8C5-ECC9F3942E4B}">
                <a14:imgProps xmlns:a14="http://schemas.microsoft.com/office/drawing/2010/main">
                  <a14:imgLayer r:embed="rId10">
                    <a14:imgEffect>
                      <a14:backgroundRemoval t="10000" b="90000" l="10000" r="90000">
                        <a14:foregroundMark x1="32546" y1="36399" x2="39808" y2="37948"/>
                        <a14:foregroundMark x1="39808" y1="37948" x2="40420" y2="38335"/>
                        <a14:foregroundMark x1="46836" y1="36435" x2="37620" y2="36592"/>
                        <a14:foregroundMark x1="60367" y1="36205" x2="49837" y2="36384"/>
                        <a14:foregroundMark x1="48469" y1="37270" x2="55206" y2="34656"/>
                        <a14:foregroundMark x1="55206" y1="34656" x2="55731" y2="34947"/>
                        <a14:foregroundMark x1="41820" y1="35818" x2="54243" y2="33591"/>
                        <a14:foregroundMark x1="48294" y1="32236" x2="48294" y2="32236"/>
                        <a14:foregroundMark x1="48294" y1="32139" x2="48294" y2="32139"/>
                        <a14:foregroundMark x1="48906" y1="32333" x2="48906" y2="32333"/>
                        <a14:foregroundMark x1="49081" y1="32333" x2="49081" y2="32333"/>
                        <a14:foregroundMark x1="48819" y1="31849" x2="48819" y2="31849"/>
                        <a14:foregroundMark x1="48819" y1="31849" x2="48819" y2="31849"/>
                        <a14:foregroundMark x1="48819" y1="31365" x2="48819" y2="31365"/>
                        <a14:foregroundMark x1="48644" y1="32333" x2="48644" y2="32333"/>
                        <a14:foregroundMark x1="48644" y1="32333" x2="48644" y2="32333"/>
                        <a14:foregroundMark x1="48731" y1="32430" x2="48731" y2="32430"/>
                        <a14:foregroundMark x1="48906" y1="32914" x2="48906" y2="32914"/>
                        <a14:foregroundMark x1="48731" y1="32333" x2="48731" y2="32333"/>
                        <a14:foregroundMark x1="48731" y1="32139" x2="48731" y2="32139"/>
                        <a14:foregroundMark x1="50306" y1="33011" x2="46282" y2="32139"/>
                        <a14:foregroundMark x1="35958" y1="34269" x2="29134" y2="34463"/>
                        <a14:foregroundMark x1="27822" y1="36399" x2="27822" y2="36399"/>
                        <a14:foregroundMark x1="27822" y1="36399" x2="27822" y2="36399"/>
                        <a14:foregroundMark x1="26247" y1="35818" x2="26247" y2="35818"/>
                        <a14:foregroundMark x1="26247" y1="35818" x2="26247" y2="35818"/>
                        <a14:foregroundMark x1="57830" y1="39497" x2="57830" y2="39497"/>
                        <a14:foregroundMark x1="57830" y1="39497" x2="57830" y2="39497"/>
                        <a14:foregroundMark x1="62467" y1="38045" x2="62467" y2="38045"/>
                        <a14:foregroundMark x1="62467" y1="38045" x2="62467" y2="38045"/>
                        <a14:foregroundMark x1="64567" y1="34076" x2="64567" y2="34076"/>
                        <a14:foregroundMark x1="64567" y1="34076" x2="64567" y2="34076"/>
                        <a14:foregroundMark x1="62117" y1="32914" x2="62117" y2="32914"/>
                        <a14:foregroundMark x1="62030" y1="32914" x2="62030" y2="32914"/>
                        <a14:foregroundMark x1="64654" y1="34269" x2="64654" y2="34269"/>
                        <a14:foregroundMark x1="64654" y1="34269" x2="64654" y2="34269"/>
                        <a14:foregroundMark x1="65792" y1="37076" x2="65792" y2="37076"/>
                        <a14:foregroundMark x1="65792" y1="37076" x2="65792" y2="37076"/>
                        <a14:foregroundMark x1="48031" y1="37851" x2="48031" y2="37851"/>
                        <a14:foregroundMark x1="48031" y1="37851" x2="48031" y2="37851"/>
                        <a14:foregroundMark x1="47682" y1="38238" x2="47682" y2="38238"/>
                        <a14:foregroundMark x1="47682" y1="38238" x2="47682" y2="38238"/>
                        <a14:foregroundMark x1="47244" y1="38335" x2="47244" y2="38335"/>
                        <a14:foregroundMark x1="47244" y1="38335" x2="47244" y2="38335"/>
                        <a14:foregroundMark x1="47069" y1="38722" x2="47069" y2="38722"/>
                        <a14:foregroundMark x1="47157" y1="38722" x2="47157" y2="38722"/>
                        <a14:foregroundMark x1="48119" y1="38432" x2="48119" y2="38432"/>
                        <a14:foregroundMark x1="48119" y1="37076" x2="48119" y2="37076"/>
                        <a14:foregroundMark x1="47419" y1="34560" x2="49344" y2="36592"/>
                        <a14:foregroundMark x1="48731" y1="31365" x2="48731" y2="31365"/>
                        <a14:foregroundMark x1="65879" y1="40271" x2="65879" y2="40271"/>
                        <a14:foregroundMark x1="64654" y1="32720" x2="66054" y2="34656"/>
                        <a14:foregroundMark x1="66492" y1="35528" x2="66492" y2="35528"/>
                        <a14:foregroundMark x1="68591" y1="35624" x2="66667" y2="38722"/>
                        <a14:foregroundMark x1="67804" y1="39206" x2="67804" y2="39206"/>
                        <a14:foregroundMark x1="69291" y1="38238" x2="69291" y2="38238"/>
                        <a14:foregroundMark x1="48819" y1="31462" x2="48819" y2="31462"/>
                        <a14:foregroundMark x1="48731" y1="31559" x2="48731" y2="31559"/>
                        <a14:foregroundMark x1="48819" y1="31462" x2="48819" y2="31462"/>
                        <a14:foregroundMark x1="48294" y1="38335" x2="47857" y2="38529"/>
                        <a14:foregroundMark x1="48119" y1="38529" x2="48119" y2="38529"/>
                        <a14:foregroundMark x1="48119" y1="38529" x2="48119" y2="38529"/>
                        <a14:foregroundMark x1="47157" y1="38625" x2="47157" y2="38625"/>
                        <a14:foregroundMark x1="47069" y1="38625" x2="47069" y2="38625"/>
                        <a14:foregroundMark x1="48994" y1="31462" x2="48994" y2="31462"/>
                        <a14:foregroundMark x1="48906" y1="31462" x2="48906" y2="31655"/>
                        <a14:backgroundMark x1="30184" y1="19748" x2="64654" y2="30010"/>
                        <a14:backgroundMark x1="64654" y1="30010" x2="79265" y2="30978"/>
                        <a14:backgroundMark x1="79265" y1="30978" x2="86527" y2="30591"/>
                        <a14:backgroundMark x1="86527" y1="30591" x2="62117" y2="22265"/>
                        <a14:backgroundMark x1="62117" y1="22265" x2="40857" y2="20716"/>
                        <a14:backgroundMark x1="37445" y1="23427" x2="19860" y2="29816"/>
                        <a14:backgroundMark x1="43220" y1="26331" x2="39633" y2="28074"/>
                        <a14:backgroundMark x1="28171" y1="51597" x2="50569" y2="69797"/>
                        <a14:backgroundMark x1="50569" y1="69797" x2="73228" y2="78509"/>
                        <a14:backgroundMark x1="73228" y1="78509" x2="93526" y2="79768"/>
                        <a14:backgroundMark x1="38408" y1="70958" x2="38408" y2="70958"/>
                        <a14:backgroundMark x1="38408" y1="71249" x2="38408" y2="71249"/>
                        <a14:backgroundMark x1="38408" y1="71249" x2="38408" y2="71249"/>
                        <a14:backgroundMark x1="56343" y1="82769" x2="31584" y2="60407"/>
                        <a14:backgroundMark x1="63780" y1="52372" x2="38495" y2="69022"/>
                        <a14:backgroundMark x1="49694" y1="45402" x2="49694" y2="45402"/>
                        <a14:backgroundMark x1="49694" y1="45402" x2="49694" y2="45402"/>
                        <a14:backgroundMark x1="45932" y1="43950" x2="45932" y2="43950"/>
                        <a14:backgroundMark x1="45932" y1="43950" x2="45932" y2="43950"/>
                        <a14:backgroundMark x1="45407" y1="53437" x2="51531" y2="65828"/>
                        <a14:backgroundMark x1="28871" y1="51404" x2="41732" y2="51404"/>
                        <a14:backgroundMark x1="41732" y1="51404" x2="48556" y2="50920"/>
                        <a14:backgroundMark x1="48556" y1="50920" x2="71304" y2="51985"/>
                        <a14:backgroundMark x1="23710" y1="41433" x2="41120" y2="45886"/>
                        <a14:backgroundMark x1="41120" y1="45886" x2="55731" y2="46757"/>
                        <a14:backgroundMark x1="55731" y1="46757" x2="63080" y2="46467"/>
                        <a14:backgroundMark x1="63080" y1="46467" x2="73141" y2="47919"/>
                        <a14:backgroundMark x1="39545" y1="42498" x2="46194" y2="39981"/>
                        <a14:backgroundMark x1="46194" y1="39981" x2="47032" y2="38722"/>
                        <a14:backgroundMark x1="48107" y1="38601" x2="47769" y2="41820"/>
                        <a14:backgroundMark x1="48906" y1="30978" x2="48866" y2="31365"/>
                        <a14:backgroundMark x1="53893" y1="41820" x2="53893" y2="41820"/>
                        <a14:backgroundMark x1="53018" y1="41433" x2="53018" y2="41433"/>
                        <a14:backgroundMark x1="52406" y1="40852" x2="53018" y2="41239"/>
                        <a14:backgroundMark x1="42170" y1="41142" x2="42170" y2="41142"/>
                        <a14:backgroundMark x1="42695" y1="40755" x2="42695" y2="40755"/>
                        <a14:backgroundMark x1="66667" y1="43756" x2="66667" y2="43756"/>
                        <a14:backgroundMark x1="69291" y1="32623" x2="69291" y2="32623"/>
                        <a14:backgroundMark x1="65354" y1="44337" x2="72616" y2="43562"/>
                        <a14:backgroundMark x1="72616" y1="43562" x2="74891" y2="42014"/>
                        <a14:backgroundMark x1="66929" y1="43853" x2="73141" y2="40561"/>
                        <a14:backgroundMark x1="73141" y1="40561" x2="73403" y2="39400"/>
                        <a14:backgroundMark x1="69991" y1="41723" x2="74891" y2="36399"/>
                        <a14:backgroundMark x1="74891" y1="36399" x2="74716" y2="36496"/>
                        <a14:backgroundMark x1="69729" y1="33301" x2="73928" y2="36205"/>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119791" y="2140448"/>
            <a:ext cx="1558236" cy="1373139"/>
          </a:xfrm>
          <a:prstGeom prst="rect">
            <a:avLst/>
          </a:prstGeom>
        </p:spPr>
      </p:pic>
      <p:sp>
        <p:nvSpPr>
          <p:cNvPr id="19" name="矩形: 圆角 18">
            <a:extLst>
              <a:ext uri="{FF2B5EF4-FFF2-40B4-BE49-F238E27FC236}">
                <a16:creationId xmlns:a16="http://schemas.microsoft.com/office/drawing/2014/main" id="{695DD2D0-9CEF-4597-AE41-3EBD5403064A}"/>
              </a:ext>
            </a:extLst>
          </p:cNvPr>
          <p:cNvSpPr/>
          <p:nvPr/>
        </p:nvSpPr>
        <p:spPr>
          <a:xfrm>
            <a:off x="6048897" y="2245063"/>
            <a:ext cx="1943202" cy="3934394"/>
          </a:xfrm>
          <a:prstGeom prst="roundRect">
            <a:avLst/>
          </a:prstGeom>
          <a:noFill/>
          <a:ln w="317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5B56B6B5-0FFC-4609-AAAF-75C5394C167C}"/>
              </a:ext>
            </a:extLst>
          </p:cNvPr>
          <p:cNvSpPr/>
          <p:nvPr/>
        </p:nvSpPr>
        <p:spPr>
          <a:xfrm>
            <a:off x="2426059" y="2164810"/>
            <a:ext cx="3370839" cy="2010338"/>
          </a:xfrm>
          <a:prstGeom prst="roundRect">
            <a:avLst/>
          </a:prstGeom>
          <a:noFill/>
          <a:ln w="31750">
            <a:solidFill>
              <a:srgbClr val="AD13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52089C9B-DB2D-4812-80FE-AD2568A4B1A5}"/>
              </a:ext>
            </a:extLst>
          </p:cNvPr>
          <p:cNvPicPr>
            <a:picLocks noChangeAspect="1"/>
          </p:cNvPicPr>
          <p:nvPr/>
        </p:nvPicPr>
        <p:blipFill>
          <a:blip r:embed="rId13"/>
          <a:stretch>
            <a:fillRect/>
          </a:stretch>
        </p:blipFill>
        <p:spPr>
          <a:xfrm>
            <a:off x="2796472" y="2352633"/>
            <a:ext cx="290513" cy="299452"/>
          </a:xfrm>
          <a:prstGeom prst="rect">
            <a:avLst/>
          </a:prstGeom>
        </p:spPr>
      </p:pic>
      <p:pic>
        <p:nvPicPr>
          <p:cNvPr id="22" name="图片 21">
            <a:extLst>
              <a:ext uri="{FF2B5EF4-FFF2-40B4-BE49-F238E27FC236}">
                <a16:creationId xmlns:a16="http://schemas.microsoft.com/office/drawing/2014/main" id="{5130A5ED-AD07-40AD-8CC3-834DC7D6FA50}"/>
              </a:ext>
            </a:extLst>
          </p:cNvPr>
          <p:cNvPicPr>
            <a:picLocks noChangeAspect="1"/>
          </p:cNvPicPr>
          <p:nvPr/>
        </p:nvPicPr>
        <p:blipFill>
          <a:blip r:embed="rId14"/>
          <a:stretch>
            <a:fillRect/>
          </a:stretch>
        </p:blipFill>
        <p:spPr>
          <a:xfrm>
            <a:off x="2796472" y="2727671"/>
            <a:ext cx="290513" cy="299452"/>
          </a:xfrm>
          <a:prstGeom prst="rect">
            <a:avLst/>
          </a:prstGeom>
        </p:spPr>
      </p:pic>
      <p:pic>
        <p:nvPicPr>
          <p:cNvPr id="23" name="图片 22">
            <a:extLst>
              <a:ext uri="{FF2B5EF4-FFF2-40B4-BE49-F238E27FC236}">
                <a16:creationId xmlns:a16="http://schemas.microsoft.com/office/drawing/2014/main" id="{29EDBCFD-7F08-4972-8BAB-A46C84A8973B}"/>
              </a:ext>
            </a:extLst>
          </p:cNvPr>
          <p:cNvPicPr>
            <a:picLocks noChangeAspect="1"/>
          </p:cNvPicPr>
          <p:nvPr/>
        </p:nvPicPr>
        <p:blipFill>
          <a:blip r:embed="rId15"/>
          <a:stretch>
            <a:fillRect/>
          </a:stretch>
        </p:blipFill>
        <p:spPr>
          <a:xfrm>
            <a:off x="2796472" y="3477746"/>
            <a:ext cx="290513" cy="299452"/>
          </a:xfrm>
          <a:prstGeom prst="rect">
            <a:avLst/>
          </a:prstGeom>
        </p:spPr>
      </p:pic>
      <p:pic>
        <p:nvPicPr>
          <p:cNvPr id="24" name="图片 23">
            <a:extLst>
              <a:ext uri="{FF2B5EF4-FFF2-40B4-BE49-F238E27FC236}">
                <a16:creationId xmlns:a16="http://schemas.microsoft.com/office/drawing/2014/main" id="{7399C46E-B243-4B34-8D69-F29975FA5965}"/>
              </a:ext>
            </a:extLst>
          </p:cNvPr>
          <p:cNvPicPr>
            <a:picLocks noChangeAspect="1"/>
          </p:cNvPicPr>
          <p:nvPr/>
        </p:nvPicPr>
        <p:blipFill>
          <a:blip r:embed="rId16"/>
          <a:stretch>
            <a:fillRect/>
          </a:stretch>
        </p:blipFill>
        <p:spPr>
          <a:xfrm>
            <a:off x="2796472" y="3102709"/>
            <a:ext cx="293463" cy="299452"/>
          </a:xfrm>
          <a:prstGeom prst="rect">
            <a:avLst/>
          </a:prstGeom>
        </p:spPr>
      </p:pic>
      <p:grpSp>
        <p:nvGrpSpPr>
          <p:cNvPr id="25" name="组合 24">
            <a:extLst>
              <a:ext uri="{FF2B5EF4-FFF2-40B4-BE49-F238E27FC236}">
                <a16:creationId xmlns:a16="http://schemas.microsoft.com/office/drawing/2014/main" id="{EF623529-8AE1-4A7F-8343-5176182326D6}"/>
              </a:ext>
            </a:extLst>
          </p:cNvPr>
          <p:cNvGrpSpPr/>
          <p:nvPr/>
        </p:nvGrpSpPr>
        <p:grpSpPr>
          <a:xfrm>
            <a:off x="3758622" y="2518228"/>
            <a:ext cx="1420426" cy="1118586"/>
            <a:chOff x="4225770" y="1269065"/>
            <a:chExt cx="1420426" cy="1118586"/>
          </a:xfrm>
        </p:grpSpPr>
        <p:sp>
          <p:nvSpPr>
            <p:cNvPr id="26" name="梯形 25">
              <a:extLst>
                <a:ext uri="{FF2B5EF4-FFF2-40B4-BE49-F238E27FC236}">
                  <a16:creationId xmlns:a16="http://schemas.microsoft.com/office/drawing/2014/main" id="{F287BBF2-8479-4D45-920C-BED45F9594E8}"/>
                </a:ext>
              </a:extLst>
            </p:cNvPr>
            <p:cNvSpPr/>
            <p:nvPr/>
          </p:nvSpPr>
          <p:spPr>
            <a:xfrm rot="5400000">
              <a:off x="4336741" y="1158094"/>
              <a:ext cx="1118586" cy="1340528"/>
            </a:xfrm>
            <a:prstGeom prst="trapezoid">
              <a:avLst/>
            </a:prstGeom>
            <a:solidFill>
              <a:srgbClr val="F6DB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a:extLst>
                <a:ext uri="{FF2B5EF4-FFF2-40B4-BE49-F238E27FC236}">
                  <a16:creationId xmlns:a16="http://schemas.microsoft.com/office/drawing/2014/main" id="{E94DD94B-C9F7-4477-8AF1-EF66C590CC70}"/>
                </a:ext>
              </a:extLst>
            </p:cNvPr>
            <p:cNvSpPr txBox="1"/>
            <p:nvPr/>
          </p:nvSpPr>
          <p:spPr>
            <a:xfrm>
              <a:off x="4305668" y="1628234"/>
              <a:ext cx="134052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ResNet-18</a:t>
              </a:r>
              <a:endParaRPr lang="zh-CN" altLang="en-US"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FA403A0F-5DDA-4D66-98FD-6D125DF9D03F}"/>
                  </a:ext>
                </a:extLst>
              </p:cNvPr>
              <p:cNvSpPr txBox="1"/>
              <p:nvPr/>
            </p:nvSpPr>
            <p:spPr>
              <a:xfrm>
                <a:off x="4177071" y="2229261"/>
                <a:ext cx="6185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E</m:t>
                          </m:r>
                        </m:e>
                        <m:sub>
                          <m:r>
                            <a:rPr lang="en-US" altLang="zh-CN" b="0" i="1" smtClean="0">
                              <a:latin typeface="Cambria Math" panose="02040503050406030204" pitchFamily="18" charset="0"/>
                            </a:rPr>
                            <m:t>𝑙𝑜𝑐𝑎𝑙</m:t>
                          </m:r>
                        </m:sub>
                      </m:sSub>
                    </m:oMath>
                  </m:oMathPara>
                </a14:m>
                <a:endParaRPr lang="zh-CN" altLang="en-US" dirty="0"/>
              </a:p>
            </p:txBody>
          </p:sp>
        </mc:Choice>
        <mc:Fallback xmlns="">
          <p:sp>
            <p:nvSpPr>
              <p:cNvPr id="28" name="文本框 27">
                <a:extLst>
                  <a:ext uri="{FF2B5EF4-FFF2-40B4-BE49-F238E27FC236}">
                    <a16:creationId xmlns:a16="http://schemas.microsoft.com/office/drawing/2014/main" id="{FA403A0F-5DDA-4D66-98FD-6D125DF9D03F}"/>
                  </a:ext>
                </a:extLst>
              </p:cNvPr>
              <p:cNvSpPr txBox="1">
                <a:spLocks noRot="1" noChangeAspect="1" noMove="1" noResize="1" noEditPoints="1" noAdjustHandles="1" noChangeArrowheads="1" noChangeShapeType="1" noTextEdit="1"/>
              </p:cNvSpPr>
              <p:nvPr/>
            </p:nvSpPr>
            <p:spPr>
              <a:xfrm>
                <a:off x="4177071" y="2229261"/>
                <a:ext cx="618503" cy="276999"/>
              </a:xfrm>
              <a:prstGeom prst="rect">
                <a:avLst/>
              </a:prstGeom>
              <a:blipFill>
                <a:blip r:embed="rId17"/>
                <a:stretch>
                  <a:fillRect l="-7843" r="-1961" b="-17778"/>
                </a:stretch>
              </a:blipFill>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3909A3A7-EFB9-4841-9183-F7B452055BF3}"/>
              </a:ext>
            </a:extLst>
          </p:cNvPr>
          <p:cNvSpPr/>
          <p:nvPr/>
        </p:nvSpPr>
        <p:spPr>
          <a:xfrm>
            <a:off x="5467148" y="2831593"/>
            <a:ext cx="133165" cy="524764"/>
          </a:xfrm>
          <a:prstGeom prst="rect">
            <a:avLst/>
          </a:prstGeom>
          <a:solidFill>
            <a:srgbClr val="DF8177"/>
          </a:solidFill>
          <a:ln>
            <a:solidFill>
              <a:srgbClr val="DF8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CF3D2C4-3B4A-4E61-8E5F-EAF3963E8DED}"/>
                  </a:ext>
                </a:extLst>
              </p:cNvPr>
              <p:cNvSpPr txBox="1"/>
              <p:nvPr/>
            </p:nvSpPr>
            <p:spPr>
              <a:xfrm>
                <a:off x="5213123" y="2457529"/>
                <a:ext cx="508537"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b="0" i="1" smtClean="0">
                              <a:latin typeface="Cambria Math" panose="02040503050406030204" pitchFamily="18" charset="0"/>
                            </a:rPr>
                            <m:t>𝛼</m:t>
                          </m:r>
                        </m:e>
                        <m:sub>
                          <m:r>
                            <a:rPr lang="en-US" altLang="zh-CN" b="0" i="1" smtClean="0">
                              <a:latin typeface="Cambria Math" panose="02040503050406030204" pitchFamily="18" charset="0"/>
                            </a:rPr>
                            <m:t>𝑒𝑥𝑝</m:t>
                          </m:r>
                        </m:sub>
                      </m:sSub>
                    </m:oMath>
                  </m:oMathPara>
                </a14:m>
                <a:endParaRPr lang="zh-CN" altLang="en-US" dirty="0"/>
              </a:p>
            </p:txBody>
          </p:sp>
        </mc:Choice>
        <mc:Fallback xmlns="">
          <p:sp>
            <p:nvSpPr>
              <p:cNvPr id="30" name="文本框 29">
                <a:extLst>
                  <a:ext uri="{FF2B5EF4-FFF2-40B4-BE49-F238E27FC236}">
                    <a16:creationId xmlns:a16="http://schemas.microsoft.com/office/drawing/2014/main" id="{6CF3D2C4-3B4A-4E61-8E5F-EAF3963E8DED}"/>
                  </a:ext>
                </a:extLst>
              </p:cNvPr>
              <p:cNvSpPr txBox="1">
                <a:spLocks noRot="1" noChangeAspect="1" noMove="1" noResize="1" noEditPoints="1" noAdjustHandles="1" noChangeArrowheads="1" noChangeShapeType="1" noTextEdit="1"/>
              </p:cNvSpPr>
              <p:nvPr/>
            </p:nvSpPr>
            <p:spPr>
              <a:xfrm>
                <a:off x="5213123" y="2457529"/>
                <a:ext cx="508537" cy="298415"/>
              </a:xfrm>
              <a:prstGeom prst="rect">
                <a:avLst/>
              </a:prstGeom>
              <a:blipFill>
                <a:blip r:embed="rId18"/>
                <a:stretch>
                  <a:fillRect l="-5952" r="-3571" b="-20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5F671C70-7E81-4171-BAE2-4D0988263641}"/>
                  </a:ext>
                </a:extLst>
              </p:cNvPr>
              <p:cNvSpPr txBox="1"/>
              <p:nvPr/>
            </p:nvSpPr>
            <p:spPr>
              <a:xfrm>
                <a:off x="2678057" y="3791005"/>
                <a:ext cx="561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I</m:t>
                          </m:r>
                        </m:e>
                        <m:sub>
                          <m:r>
                            <a:rPr lang="en-US" altLang="zh-CN" b="0" i="1" smtClean="0">
                              <a:latin typeface="Cambria Math" panose="02040503050406030204" pitchFamily="18" charset="0"/>
                            </a:rPr>
                            <m:t>𝑙𝑜𝑐𝑎𝑙</m:t>
                          </m:r>
                        </m:sub>
                      </m:sSub>
                    </m:oMath>
                  </m:oMathPara>
                </a14:m>
                <a:endParaRPr lang="zh-CN" altLang="en-US" dirty="0"/>
              </a:p>
            </p:txBody>
          </p:sp>
        </mc:Choice>
        <mc:Fallback xmlns="">
          <p:sp>
            <p:nvSpPr>
              <p:cNvPr id="31" name="文本框 30">
                <a:extLst>
                  <a:ext uri="{FF2B5EF4-FFF2-40B4-BE49-F238E27FC236}">
                    <a16:creationId xmlns:a16="http://schemas.microsoft.com/office/drawing/2014/main" id="{5F671C70-7E81-4171-BAE2-4D0988263641}"/>
                  </a:ext>
                </a:extLst>
              </p:cNvPr>
              <p:cNvSpPr txBox="1">
                <a:spLocks noRot="1" noChangeAspect="1" noMove="1" noResize="1" noEditPoints="1" noAdjustHandles="1" noChangeArrowheads="1" noChangeShapeType="1" noTextEdit="1"/>
              </p:cNvSpPr>
              <p:nvPr/>
            </p:nvSpPr>
            <p:spPr>
              <a:xfrm>
                <a:off x="2678057" y="3791005"/>
                <a:ext cx="561244" cy="276999"/>
              </a:xfrm>
              <a:prstGeom prst="rect">
                <a:avLst/>
              </a:prstGeom>
              <a:blipFill>
                <a:blip r:embed="rId19"/>
                <a:stretch>
                  <a:fillRect l="-8696" r="-2174" b="-17778"/>
                </a:stretch>
              </a:blipFill>
            </p:spPr>
            <p:txBody>
              <a:bodyPr/>
              <a:lstStyle/>
              <a:p>
                <a:r>
                  <a:rPr lang="zh-CN" altLang="en-US">
                    <a:noFill/>
                  </a:rPr>
                  <a:t> </a:t>
                </a:r>
              </a:p>
            </p:txBody>
          </p:sp>
        </mc:Fallback>
      </mc:AlternateContent>
      <p:grpSp>
        <p:nvGrpSpPr>
          <p:cNvPr id="32" name="组合 31">
            <a:extLst>
              <a:ext uri="{FF2B5EF4-FFF2-40B4-BE49-F238E27FC236}">
                <a16:creationId xmlns:a16="http://schemas.microsoft.com/office/drawing/2014/main" id="{54DD7B93-D4D4-44FA-A4B6-65B60C4FB7E0}"/>
              </a:ext>
            </a:extLst>
          </p:cNvPr>
          <p:cNvGrpSpPr/>
          <p:nvPr/>
        </p:nvGrpSpPr>
        <p:grpSpPr>
          <a:xfrm>
            <a:off x="6253327" y="2518228"/>
            <a:ext cx="743638" cy="1118586"/>
            <a:chOff x="6997690" y="1304595"/>
            <a:chExt cx="743638" cy="1118586"/>
          </a:xfrm>
        </p:grpSpPr>
        <p:sp>
          <p:nvSpPr>
            <p:cNvPr id="33" name="梯形 32">
              <a:extLst>
                <a:ext uri="{FF2B5EF4-FFF2-40B4-BE49-F238E27FC236}">
                  <a16:creationId xmlns:a16="http://schemas.microsoft.com/office/drawing/2014/main" id="{9E8252D0-D102-47BC-8EE2-8688832BEABD}"/>
                </a:ext>
              </a:extLst>
            </p:cNvPr>
            <p:cNvSpPr/>
            <p:nvPr/>
          </p:nvSpPr>
          <p:spPr>
            <a:xfrm rot="16200000" flipH="1">
              <a:off x="6761391" y="1567532"/>
              <a:ext cx="1118586" cy="592711"/>
            </a:xfrm>
            <a:prstGeom prst="trapezoid">
              <a:avLst/>
            </a:prstGeom>
            <a:solidFill>
              <a:srgbClr val="F1C8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a:extLst>
                <a:ext uri="{FF2B5EF4-FFF2-40B4-BE49-F238E27FC236}">
                  <a16:creationId xmlns:a16="http://schemas.microsoft.com/office/drawing/2014/main" id="{CDA428F7-B7B2-436A-80F9-774762369D93}"/>
                </a:ext>
              </a:extLst>
            </p:cNvPr>
            <p:cNvSpPr txBox="1"/>
            <p:nvPr/>
          </p:nvSpPr>
          <p:spPr>
            <a:xfrm>
              <a:off x="6997690" y="1663764"/>
              <a:ext cx="74363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MLP</a:t>
              </a:r>
              <a:endParaRPr lang="zh-CN" altLang="en-US"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A8C35E9D-C7C4-445F-890A-3D21410E76AD}"/>
                  </a:ext>
                </a:extLst>
              </p:cNvPr>
              <p:cNvSpPr txBox="1"/>
              <p:nvPr/>
            </p:nvSpPr>
            <p:spPr>
              <a:xfrm>
                <a:off x="6239298" y="2248338"/>
                <a:ext cx="6333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D</m:t>
                          </m:r>
                        </m:e>
                        <m:sub>
                          <m:r>
                            <a:rPr lang="en-US" altLang="zh-CN" b="0" i="1" smtClean="0">
                              <a:latin typeface="Cambria Math" panose="02040503050406030204" pitchFamily="18" charset="0"/>
                            </a:rPr>
                            <m:t>𝑙𝑜𝑐𝑎𝑙</m:t>
                          </m:r>
                        </m:sub>
                      </m:sSub>
                    </m:oMath>
                  </m:oMathPara>
                </a14:m>
                <a:endParaRPr lang="zh-CN" altLang="en-US" dirty="0"/>
              </a:p>
            </p:txBody>
          </p:sp>
        </mc:Choice>
        <mc:Fallback xmlns="">
          <p:sp>
            <p:nvSpPr>
              <p:cNvPr id="35" name="文本框 34">
                <a:extLst>
                  <a:ext uri="{FF2B5EF4-FFF2-40B4-BE49-F238E27FC236}">
                    <a16:creationId xmlns:a16="http://schemas.microsoft.com/office/drawing/2014/main" id="{A8C35E9D-C7C4-445F-890A-3D21410E76AD}"/>
                  </a:ext>
                </a:extLst>
              </p:cNvPr>
              <p:cNvSpPr txBox="1">
                <a:spLocks noRot="1" noChangeAspect="1" noMove="1" noResize="1" noEditPoints="1" noAdjustHandles="1" noChangeArrowheads="1" noChangeShapeType="1" noTextEdit="1"/>
              </p:cNvSpPr>
              <p:nvPr/>
            </p:nvSpPr>
            <p:spPr>
              <a:xfrm>
                <a:off x="6239298" y="2248338"/>
                <a:ext cx="633379" cy="276999"/>
              </a:xfrm>
              <a:prstGeom prst="rect">
                <a:avLst/>
              </a:prstGeom>
              <a:blipFill>
                <a:blip r:embed="rId20"/>
                <a:stretch>
                  <a:fillRect l="-8738" r="-3883" b="-17778"/>
                </a:stretch>
              </a:blipFill>
            </p:spPr>
            <p:txBody>
              <a:bodyPr/>
              <a:lstStyle/>
              <a:p>
                <a:r>
                  <a:rPr lang="zh-CN" altLang="en-US">
                    <a:noFill/>
                  </a:rPr>
                  <a:t> </a:t>
                </a:r>
              </a:p>
            </p:txBody>
          </p:sp>
        </mc:Fallback>
      </mc:AlternateContent>
      <p:sp>
        <p:nvSpPr>
          <p:cNvPr id="36" name="矩形 35">
            <a:extLst>
              <a:ext uri="{FF2B5EF4-FFF2-40B4-BE49-F238E27FC236}">
                <a16:creationId xmlns:a16="http://schemas.microsoft.com/office/drawing/2014/main" id="{B68ABF7B-CF1B-4E97-BC65-FFCACE7873D3}"/>
              </a:ext>
            </a:extLst>
          </p:cNvPr>
          <p:cNvSpPr/>
          <p:nvPr/>
        </p:nvSpPr>
        <p:spPr>
          <a:xfrm>
            <a:off x="7269016" y="2557537"/>
            <a:ext cx="126321" cy="1090343"/>
          </a:xfrm>
          <a:prstGeom prst="rect">
            <a:avLst/>
          </a:prstGeom>
          <a:solidFill>
            <a:srgbClr val="DF8177"/>
          </a:solidFill>
          <a:ln>
            <a:solidFill>
              <a:srgbClr val="DF8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3CE18237-3CD6-4BAB-A91D-F87C0FB2ED39}"/>
                  </a:ext>
                </a:extLst>
              </p:cNvPr>
              <p:cNvSpPr txBox="1"/>
              <p:nvPr/>
            </p:nvSpPr>
            <p:spPr>
              <a:xfrm>
                <a:off x="7019789" y="2248338"/>
                <a:ext cx="622350"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rPr>
                            <m:t>S</m:t>
                          </m:r>
                        </m:e>
                        <m:sub>
                          <m:r>
                            <a:rPr lang="en-US" altLang="zh-CN" b="0" i="1" smtClean="0">
                              <a:latin typeface="Cambria Math" panose="02040503050406030204" pitchFamily="18" charset="0"/>
                            </a:rPr>
                            <m:t>𝑒𝑥𝑝</m:t>
                          </m:r>
                        </m:sub>
                      </m:sSub>
                    </m:oMath>
                  </m:oMathPara>
                </a14:m>
                <a:endParaRPr lang="zh-CN" altLang="en-US" dirty="0"/>
              </a:p>
            </p:txBody>
          </p:sp>
        </mc:Choice>
        <mc:Fallback xmlns="">
          <p:sp>
            <p:nvSpPr>
              <p:cNvPr id="37" name="文本框 36">
                <a:extLst>
                  <a:ext uri="{FF2B5EF4-FFF2-40B4-BE49-F238E27FC236}">
                    <a16:creationId xmlns:a16="http://schemas.microsoft.com/office/drawing/2014/main" id="{3CE18237-3CD6-4BAB-A91D-F87C0FB2ED39}"/>
                  </a:ext>
                </a:extLst>
              </p:cNvPr>
              <p:cNvSpPr txBox="1">
                <a:spLocks noRot="1" noChangeAspect="1" noMove="1" noResize="1" noEditPoints="1" noAdjustHandles="1" noChangeArrowheads="1" noChangeShapeType="1" noTextEdit="1"/>
              </p:cNvSpPr>
              <p:nvPr/>
            </p:nvSpPr>
            <p:spPr>
              <a:xfrm>
                <a:off x="7019789" y="2248338"/>
                <a:ext cx="622350" cy="298415"/>
              </a:xfrm>
              <a:prstGeom prst="rect">
                <a:avLst/>
              </a:prstGeom>
              <a:blipFill>
                <a:blip r:embed="rId21"/>
                <a:stretch>
                  <a:fillRect l="-7843" r="-3922" b="-20408"/>
                </a:stretch>
              </a:blipFill>
            </p:spPr>
            <p:txBody>
              <a:bodyPr/>
              <a:lstStyle/>
              <a:p>
                <a:r>
                  <a:rPr lang="zh-CN" altLang="en-US">
                    <a:noFill/>
                  </a:rPr>
                  <a:t> </a:t>
                </a:r>
              </a:p>
            </p:txBody>
          </p:sp>
        </mc:Fallback>
      </mc:AlternateContent>
      <p:sp>
        <p:nvSpPr>
          <p:cNvPr id="38" name="矩形: 圆角 37">
            <a:extLst>
              <a:ext uri="{FF2B5EF4-FFF2-40B4-BE49-F238E27FC236}">
                <a16:creationId xmlns:a16="http://schemas.microsoft.com/office/drawing/2014/main" id="{356B8584-F09A-4ADC-B2E9-63E7527280D4}"/>
              </a:ext>
            </a:extLst>
          </p:cNvPr>
          <p:cNvSpPr/>
          <p:nvPr/>
        </p:nvSpPr>
        <p:spPr>
          <a:xfrm>
            <a:off x="2433849" y="4455841"/>
            <a:ext cx="3370839" cy="1783579"/>
          </a:xfrm>
          <a:prstGeom prst="roundRect">
            <a:avLst/>
          </a:prstGeom>
          <a:noFill/>
          <a:ln w="31750">
            <a:solidFill>
              <a:srgbClr val="0E3B9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BAFBBE4C-B039-4EFD-99F2-869672A2ACA2}"/>
              </a:ext>
            </a:extLst>
          </p:cNvPr>
          <p:cNvGrpSpPr/>
          <p:nvPr/>
        </p:nvGrpSpPr>
        <p:grpSpPr>
          <a:xfrm>
            <a:off x="3766414" y="4751422"/>
            <a:ext cx="1420426" cy="1118586"/>
            <a:chOff x="4225770" y="1269065"/>
            <a:chExt cx="1420426" cy="1118586"/>
          </a:xfrm>
        </p:grpSpPr>
        <p:sp>
          <p:nvSpPr>
            <p:cNvPr id="40" name="梯形 39">
              <a:extLst>
                <a:ext uri="{FF2B5EF4-FFF2-40B4-BE49-F238E27FC236}">
                  <a16:creationId xmlns:a16="http://schemas.microsoft.com/office/drawing/2014/main" id="{14C442C9-EC5C-4D3A-8B45-376B35838A27}"/>
                </a:ext>
              </a:extLst>
            </p:cNvPr>
            <p:cNvSpPr/>
            <p:nvPr/>
          </p:nvSpPr>
          <p:spPr>
            <a:xfrm rot="5400000">
              <a:off x="4336741" y="1158094"/>
              <a:ext cx="1118586" cy="1340528"/>
            </a:xfrm>
            <a:prstGeom prst="trapezoid">
              <a:avLst/>
            </a:prstGeom>
            <a:solidFill>
              <a:srgbClr val="AFE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文本框 40">
              <a:extLst>
                <a:ext uri="{FF2B5EF4-FFF2-40B4-BE49-F238E27FC236}">
                  <a16:creationId xmlns:a16="http://schemas.microsoft.com/office/drawing/2014/main" id="{CC6F6018-635C-47EB-9CE7-8253CF86DCA5}"/>
                </a:ext>
              </a:extLst>
            </p:cNvPr>
            <p:cNvSpPr txBox="1"/>
            <p:nvPr/>
          </p:nvSpPr>
          <p:spPr>
            <a:xfrm>
              <a:off x="4305668" y="1628234"/>
              <a:ext cx="134052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ResNet-50</a:t>
              </a:r>
              <a:endParaRPr lang="zh-CN" altLang="en-US"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7CAFC9E9-75F4-434A-8680-5FBF0F4E3F79}"/>
                  </a:ext>
                </a:extLst>
              </p:cNvPr>
              <p:cNvSpPr txBox="1"/>
              <p:nvPr/>
            </p:nvSpPr>
            <p:spPr>
              <a:xfrm>
                <a:off x="4060308" y="4493972"/>
                <a:ext cx="735266"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E</m:t>
                          </m:r>
                        </m:e>
                        <m:sub>
                          <m:r>
                            <a:rPr lang="en-US" altLang="zh-CN" b="0" i="1" smtClean="0">
                              <a:latin typeface="Cambria Math" panose="02040503050406030204" pitchFamily="18" charset="0"/>
                            </a:rPr>
                            <m:t>𝑔𝑙𝑜𝑏𝑎𝑙</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7CAFC9E9-75F4-434A-8680-5FBF0F4E3F79}"/>
                  </a:ext>
                </a:extLst>
              </p:cNvPr>
              <p:cNvSpPr txBox="1">
                <a:spLocks noRot="1" noChangeAspect="1" noMove="1" noResize="1" noEditPoints="1" noAdjustHandles="1" noChangeArrowheads="1" noChangeShapeType="1" noTextEdit="1"/>
              </p:cNvSpPr>
              <p:nvPr/>
            </p:nvSpPr>
            <p:spPr>
              <a:xfrm>
                <a:off x="4060308" y="4493972"/>
                <a:ext cx="735266" cy="299569"/>
              </a:xfrm>
              <a:prstGeom prst="rect">
                <a:avLst/>
              </a:prstGeom>
              <a:blipFill>
                <a:blip r:embed="rId22"/>
                <a:stretch>
                  <a:fillRect l="-5785" r="-4959" b="-28571"/>
                </a:stretch>
              </a:blipFill>
            </p:spPr>
            <p:txBody>
              <a:bodyPr/>
              <a:lstStyle/>
              <a:p>
                <a:r>
                  <a:rPr lang="zh-CN" altLang="en-US">
                    <a:noFill/>
                  </a:rPr>
                  <a:t> </a:t>
                </a:r>
              </a:p>
            </p:txBody>
          </p:sp>
        </mc:Fallback>
      </mc:AlternateContent>
      <p:sp>
        <p:nvSpPr>
          <p:cNvPr id="43" name="矩形 42">
            <a:extLst>
              <a:ext uri="{FF2B5EF4-FFF2-40B4-BE49-F238E27FC236}">
                <a16:creationId xmlns:a16="http://schemas.microsoft.com/office/drawing/2014/main" id="{3AF8A309-3447-4BD1-B537-DF115D0F1BD5}"/>
              </a:ext>
            </a:extLst>
          </p:cNvPr>
          <p:cNvSpPr/>
          <p:nvPr/>
        </p:nvSpPr>
        <p:spPr>
          <a:xfrm>
            <a:off x="5481784" y="4902743"/>
            <a:ext cx="126321" cy="880653"/>
          </a:xfrm>
          <a:prstGeom prst="rect">
            <a:avLst/>
          </a:prstGeom>
          <a:solidFill>
            <a:srgbClr val="00A4DE"/>
          </a:solidFill>
          <a:ln>
            <a:solidFill>
              <a:srgbClr val="00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57029733-7460-4D1F-BB3B-2C17A2D0F51B}"/>
                  </a:ext>
                </a:extLst>
              </p:cNvPr>
              <p:cNvSpPr txBox="1"/>
              <p:nvPr/>
            </p:nvSpPr>
            <p:spPr>
              <a:xfrm>
                <a:off x="5303098" y="4595425"/>
                <a:ext cx="381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b="0" i="1" smtClean="0">
                              <a:latin typeface="Cambria Math" panose="02040503050406030204" pitchFamily="18" charset="0"/>
                            </a:rPr>
                            <m:t>𝛼</m:t>
                          </m:r>
                        </m:e>
                        <m:sub>
                          <m:r>
                            <a:rPr lang="en-US" altLang="zh-CN" b="0" i="1" smtClean="0">
                              <a:latin typeface="Cambria Math" panose="02040503050406030204" pitchFamily="18" charset="0"/>
                            </a:rPr>
                            <m:t>𝑖𝑑</m:t>
                          </m:r>
                        </m:sub>
                      </m:sSub>
                    </m:oMath>
                  </m:oMathPara>
                </a14:m>
                <a:endParaRPr lang="zh-CN" altLang="en-US" dirty="0"/>
              </a:p>
            </p:txBody>
          </p:sp>
        </mc:Choice>
        <mc:Fallback xmlns="">
          <p:sp>
            <p:nvSpPr>
              <p:cNvPr id="44" name="文本框 43">
                <a:extLst>
                  <a:ext uri="{FF2B5EF4-FFF2-40B4-BE49-F238E27FC236}">
                    <a16:creationId xmlns:a16="http://schemas.microsoft.com/office/drawing/2014/main" id="{57029733-7460-4D1F-BB3B-2C17A2D0F51B}"/>
                  </a:ext>
                </a:extLst>
              </p:cNvPr>
              <p:cNvSpPr txBox="1">
                <a:spLocks noRot="1" noChangeAspect="1" noMove="1" noResize="1" noEditPoints="1" noAdjustHandles="1" noChangeArrowheads="1" noChangeShapeType="1" noTextEdit="1"/>
              </p:cNvSpPr>
              <p:nvPr/>
            </p:nvSpPr>
            <p:spPr>
              <a:xfrm>
                <a:off x="5303098" y="4595425"/>
                <a:ext cx="381964" cy="276999"/>
              </a:xfrm>
              <a:prstGeom prst="rect">
                <a:avLst/>
              </a:prstGeom>
              <a:blipFill>
                <a:blip r:embed="rId23"/>
                <a:stretch>
                  <a:fillRect l="-7937" r="-476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2831CAA2-D1BF-434F-8AE8-D43003C0C553}"/>
                  </a:ext>
                </a:extLst>
              </p:cNvPr>
              <p:cNvSpPr txBox="1"/>
              <p:nvPr/>
            </p:nvSpPr>
            <p:spPr>
              <a:xfrm>
                <a:off x="2503309" y="5806431"/>
                <a:ext cx="678006"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I</m:t>
                          </m:r>
                        </m:e>
                        <m:sub>
                          <m:r>
                            <a:rPr lang="en-US" altLang="zh-CN" b="0" i="1" smtClean="0">
                              <a:latin typeface="Cambria Math" panose="02040503050406030204" pitchFamily="18" charset="0"/>
                            </a:rPr>
                            <m:t>𝑔𝑙𝑜𝑏𝑎𝑙</m:t>
                          </m:r>
                        </m:sub>
                      </m:sSub>
                    </m:oMath>
                  </m:oMathPara>
                </a14:m>
                <a:endParaRPr lang="zh-CN" altLang="en-US" dirty="0"/>
              </a:p>
            </p:txBody>
          </p:sp>
        </mc:Choice>
        <mc:Fallback xmlns="">
          <p:sp>
            <p:nvSpPr>
              <p:cNvPr id="45" name="文本框 44">
                <a:extLst>
                  <a:ext uri="{FF2B5EF4-FFF2-40B4-BE49-F238E27FC236}">
                    <a16:creationId xmlns:a16="http://schemas.microsoft.com/office/drawing/2014/main" id="{2831CAA2-D1BF-434F-8AE8-D43003C0C553}"/>
                  </a:ext>
                </a:extLst>
              </p:cNvPr>
              <p:cNvSpPr txBox="1">
                <a:spLocks noRot="1" noChangeAspect="1" noMove="1" noResize="1" noEditPoints="1" noAdjustHandles="1" noChangeArrowheads="1" noChangeShapeType="1" noTextEdit="1"/>
              </p:cNvSpPr>
              <p:nvPr/>
            </p:nvSpPr>
            <p:spPr>
              <a:xfrm>
                <a:off x="2503309" y="5806431"/>
                <a:ext cx="678006" cy="299569"/>
              </a:xfrm>
              <a:prstGeom prst="rect">
                <a:avLst/>
              </a:prstGeom>
              <a:blipFill>
                <a:blip r:embed="rId24"/>
                <a:stretch>
                  <a:fillRect l="-7207" r="-5405" b="-26000"/>
                </a:stretch>
              </a:blipFill>
            </p:spPr>
            <p:txBody>
              <a:bodyPr/>
              <a:lstStyle/>
              <a:p>
                <a:r>
                  <a:rPr lang="zh-CN" altLang="en-US">
                    <a:noFill/>
                  </a:rPr>
                  <a:t> </a:t>
                </a:r>
              </a:p>
            </p:txBody>
          </p:sp>
        </mc:Fallback>
      </mc:AlternateContent>
      <p:grpSp>
        <p:nvGrpSpPr>
          <p:cNvPr id="46" name="组合 45">
            <a:extLst>
              <a:ext uri="{FF2B5EF4-FFF2-40B4-BE49-F238E27FC236}">
                <a16:creationId xmlns:a16="http://schemas.microsoft.com/office/drawing/2014/main" id="{0C96B342-D1F8-43E5-AA0E-4FD016212E44}"/>
              </a:ext>
            </a:extLst>
          </p:cNvPr>
          <p:cNvGrpSpPr/>
          <p:nvPr/>
        </p:nvGrpSpPr>
        <p:grpSpPr>
          <a:xfrm>
            <a:off x="6261119" y="4766958"/>
            <a:ext cx="743638" cy="1118586"/>
            <a:chOff x="6997690" y="1304595"/>
            <a:chExt cx="743638" cy="1118586"/>
          </a:xfrm>
        </p:grpSpPr>
        <p:sp>
          <p:nvSpPr>
            <p:cNvPr id="47" name="梯形 46">
              <a:extLst>
                <a:ext uri="{FF2B5EF4-FFF2-40B4-BE49-F238E27FC236}">
                  <a16:creationId xmlns:a16="http://schemas.microsoft.com/office/drawing/2014/main" id="{9F68AB6A-AB1B-4987-85B6-36CE6A5407B5}"/>
                </a:ext>
              </a:extLst>
            </p:cNvPr>
            <p:cNvSpPr/>
            <p:nvPr/>
          </p:nvSpPr>
          <p:spPr>
            <a:xfrm rot="16200000" flipH="1">
              <a:off x="6761391" y="1567532"/>
              <a:ext cx="1118586" cy="592711"/>
            </a:xfrm>
            <a:prstGeom prst="trapezoid">
              <a:avLst/>
            </a:prstGeom>
            <a:solidFill>
              <a:srgbClr val="8FE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文本框 47">
              <a:extLst>
                <a:ext uri="{FF2B5EF4-FFF2-40B4-BE49-F238E27FC236}">
                  <a16:creationId xmlns:a16="http://schemas.microsoft.com/office/drawing/2014/main" id="{236AAC04-CD2C-4A54-BBDC-51AB4906A645}"/>
                </a:ext>
              </a:extLst>
            </p:cNvPr>
            <p:cNvSpPr txBox="1"/>
            <p:nvPr/>
          </p:nvSpPr>
          <p:spPr>
            <a:xfrm>
              <a:off x="6997690" y="1663764"/>
              <a:ext cx="74363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MLP</a:t>
              </a:r>
              <a:endParaRPr lang="zh-CN" altLang="en-US"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3F753A44-81ED-4564-A49D-6768F610C3F6}"/>
                  </a:ext>
                </a:extLst>
              </p:cNvPr>
              <p:cNvSpPr txBox="1"/>
              <p:nvPr/>
            </p:nvSpPr>
            <p:spPr>
              <a:xfrm>
                <a:off x="6209042" y="5854629"/>
                <a:ext cx="75014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0" smtClean="0">
                              <a:latin typeface="Cambria Math" panose="02040503050406030204" pitchFamily="18" charset="0"/>
                            </a:rPr>
                            <m:t>D</m:t>
                          </m:r>
                        </m:e>
                        <m:sub>
                          <m:r>
                            <a:rPr lang="en-US" altLang="zh-CN" b="0" i="1" smtClean="0">
                              <a:latin typeface="Cambria Math" panose="02040503050406030204" pitchFamily="18" charset="0"/>
                            </a:rPr>
                            <m:t>𝑔𝑙𝑜𝑏𝑎𝑙</m:t>
                          </m:r>
                        </m:sub>
                      </m:sSub>
                    </m:oMath>
                  </m:oMathPara>
                </a14:m>
                <a:endParaRPr lang="zh-CN" altLang="en-US" dirty="0"/>
              </a:p>
            </p:txBody>
          </p:sp>
        </mc:Choice>
        <mc:Fallback xmlns="">
          <p:sp>
            <p:nvSpPr>
              <p:cNvPr id="49" name="文本框 48">
                <a:extLst>
                  <a:ext uri="{FF2B5EF4-FFF2-40B4-BE49-F238E27FC236}">
                    <a16:creationId xmlns:a16="http://schemas.microsoft.com/office/drawing/2014/main" id="{3F753A44-81ED-4564-A49D-6768F610C3F6}"/>
                  </a:ext>
                </a:extLst>
              </p:cNvPr>
              <p:cNvSpPr txBox="1">
                <a:spLocks noRot="1" noChangeAspect="1" noMove="1" noResize="1" noEditPoints="1" noAdjustHandles="1" noChangeArrowheads="1" noChangeShapeType="1" noTextEdit="1"/>
              </p:cNvSpPr>
              <p:nvPr/>
            </p:nvSpPr>
            <p:spPr>
              <a:xfrm>
                <a:off x="6209042" y="5854629"/>
                <a:ext cx="750141" cy="299569"/>
              </a:xfrm>
              <a:prstGeom prst="rect">
                <a:avLst/>
              </a:prstGeom>
              <a:blipFill>
                <a:blip r:embed="rId25"/>
                <a:stretch>
                  <a:fillRect l="-7317" r="-4878" b="-2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522FA15F-3FDD-42AF-AD88-48271172C342}"/>
                  </a:ext>
                </a:extLst>
              </p:cNvPr>
              <p:cNvSpPr txBox="1"/>
              <p:nvPr/>
            </p:nvSpPr>
            <p:spPr>
              <a:xfrm>
                <a:off x="7101748" y="5921430"/>
                <a:ext cx="4957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rPr>
                            <m:t>S</m:t>
                          </m:r>
                        </m:e>
                        <m:sub>
                          <m:r>
                            <a:rPr lang="en-US" altLang="zh-CN" b="0" i="1" smtClean="0">
                              <a:latin typeface="Cambria Math" panose="02040503050406030204" pitchFamily="18" charset="0"/>
                            </a:rPr>
                            <m:t>𝑖𝑑</m:t>
                          </m:r>
                        </m:sub>
                      </m:sSub>
                    </m:oMath>
                  </m:oMathPara>
                </a14:m>
                <a:endParaRPr lang="zh-CN" altLang="en-US" dirty="0"/>
              </a:p>
            </p:txBody>
          </p:sp>
        </mc:Choice>
        <mc:Fallback xmlns="">
          <p:sp>
            <p:nvSpPr>
              <p:cNvPr id="50" name="文本框 49">
                <a:extLst>
                  <a:ext uri="{FF2B5EF4-FFF2-40B4-BE49-F238E27FC236}">
                    <a16:creationId xmlns:a16="http://schemas.microsoft.com/office/drawing/2014/main" id="{522FA15F-3FDD-42AF-AD88-48271172C342}"/>
                  </a:ext>
                </a:extLst>
              </p:cNvPr>
              <p:cNvSpPr txBox="1">
                <a:spLocks noRot="1" noChangeAspect="1" noMove="1" noResize="1" noEditPoints="1" noAdjustHandles="1" noChangeArrowheads="1" noChangeShapeType="1" noTextEdit="1"/>
              </p:cNvSpPr>
              <p:nvPr/>
            </p:nvSpPr>
            <p:spPr>
              <a:xfrm>
                <a:off x="7101748" y="5921430"/>
                <a:ext cx="495777" cy="276999"/>
              </a:xfrm>
              <a:prstGeom prst="rect">
                <a:avLst/>
              </a:prstGeom>
              <a:blipFill>
                <a:blip r:embed="rId26"/>
                <a:stretch>
                  <a:fillRect l="-11111" r="-3704" b="-17391"/>
                </a:stretch>
              </a:blipFill>
            </p:spPr>
            <p:txBody>
              <a:bodyPr/>
              <a:lstStyle/>
              <a:p>
                <a:r>
                  <a:rPr lang="zh-CN" altLang="en-US">
                    <a:noFill/>
                  </a:rPr>
                  <a:t> </a:t>
                </a:r>
              </a:p>
            </p:txBody>
          </p:sp>
        </mc:Fallback>
      </mc:AlternateContent>
      <p:sp>
        <p:nvSpPr>
          <p:cNvPr id="51" name="矩形 50">
            <a:extLst>
              <a:ext uri="{FF2B5EF4-FFF2-40B4-BE49-F238E27FC236}">
                <a16:creationId xmlns:a16="http://schemas.microsoft.com/office/drawing/2014/main" id="{0661A484-2CD5-46B2-8973-ACCEE5429202}"/>
              </a:ext>
            </a:extLst>
          </p:cNvPr>
          <p:cNvSpPr/>
          <p:nvPr/>
        </p:nvSpPr>
        <p:spPr>
          <a:xfrm>
            <a:off x="7276808" y="4798681"/>
            <a:ext cx="126321" cy="1090343"/>
          </a:xfrm>
          <a:prstGeom prst="rect">
            <a:avLst/>
          </a:prstGeom>
          <a:solidFill>
            <a:srgbClr val="00A4DE"/>
          </a:solidFill>
          <a:ln>
            <a:solidFill>
              <a:srgbClr val="00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圆角 51">
            <a:extLst>
              <a:ext uri="{FF2B5EF4-FFF2-40B4-BE49-F238E27FC236}">
                <a16:creationId xmlns:a16="http://schemas.microsoft.com/office/drawing/2014/main" id="{510428E6-9D1C-49E0-99DB-1086E6451B28}"/>
              </a:ext>
            </a:extLst>
          </p:cNvPr>
          <p:cNvSpPr/>
          <p:nvPr/>
        </p:nvSpPr>
        <p:spPr>
          <a:xfrm>
            <a:off x="8215028" y="5548822"/>
            <a:ext cx="3619974" cy="671148"/>
          </a:xfrm>
          <a:prstGeom prst="round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a:extLst>
              <a:ext uri="{FF2B5EF4-FFF2-40B4-BE49-F238E27FC236}">
                <a16:creationId xmlns:a16="http://schemas.microsoft.com/office/drawing/2014/main" id="{AFB9A412-43C0-4F7B-820D-C02CBF10F13C}"/>
              </a:ext>
            </a:extLst>
          </p:cNvPr>
          <p:cNvSpPr txBox="1"/>
          <p:nvPr/>
        </p:nvSpPr>
        <p:spPr>
          <a:xfrm>
            <a:off x="9440214" y="5682748"/>
            <a:ext cx="2637675"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Identity Classification</a:t>
            </a:r>
            <a:endParaRPr lang="zh-CN" altLang="en-US" b="1" dirty="0">
              <a:latin typeface="Times New Roman" panose="02020603050405020304" pitchFamily="18" charset="0"/>
              <a:cs typeface="Times New Roman" panose="02020603050405020304" pitchFamily="18" charset="0"/>
            </a:endParaRPr>
          </a:p>
        </p:txBody>
      </p:sp>
      <p:cxnSp>
        <p:nvCxnSpPr>
          <p:cNvPr id="54" name="直接连接符 53">
            <a:extLst>
              <a:ext uri="{FF2B5EF4-FFF2-40B4-BE49-F238E27FC236}">
                <a16:creationId xmlns:a16="http://schemas.microsoft.com/office/drawing/2014/main" id="{C5CBAA13-BE51-4B19-AA6F-8390DC971C1E}"/>
              </a:ext>
            </a:extLst>
          </p:cNvPr>
          <p:cNvCxnSpPr>
            <a:cxnSpLocks/>
          </p:cNvCxnSpPr>
          <p:nvPr/>
        </p:nvCxnSpPr>
        <p:spPr>
          <a:xfrm>
            <a:off x="5474164" y="5846310"/>
            <a:ext cx="0" cy="600459"/>
          </a:xfrm>
          <a:prstGeom prst="line">
            <a:avLst/>
          </a:prstGeom>
          <a:ln w="22225">
            <a:solidFill>
              <a:srgbClr val="00A4DE"/>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92AA188-4054-4C06-8171-B9F699B7C6EA}"/>
              </a:ext>
            </a:extLst>
          </p:cNvPr>
          <p:cNvCxnSpPr>
            <a:cxnSpLocks/>
          </p:cNvCxnSpPr>
          <p:nvPr/>
        </p:nvCxnSpPr>
        <p:spPr>
          <a:xfrm>
            <a:off x="5475688" y="6446769"/>
            <a:ext cx="4736935" cy="13175"/>
          </a:xfrm>
          <a:prstGeom prst="line">
            <a:avLst/>
          </a:prstGeom>
          <a:ln w="22225">
            <a:solidFill>
              <a:srgbClr val="00A4DE"/>
            </a:solidFill>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432D4A12-ADD8-4567-9E81-1878632D28CC}"/>
              </a:ext>
            </a:extLst>
          </p:cNvPr>
          <p:cNvCxnSpPr>
            <a:cxnSpLocks/>
          </p:cNvCxnSpPr>
          <p:nvPr/>
        </p:nvCxnSpPr>
        <p:spPr>
          <a:xfrm flipV="1">
            <a:off x="10212623" y="6139632"/>
            <a:ext cx="0" cy="330328"/>
          </a:xfrm>
          <a:prstGeom prst="straightConnector1">
            <a:avLst/>
          </a:prstGeom>
          <a:ln w="22225">
            <a:solidFill>
              <a:srgbClr val="00A4DE"/>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3958C061-1FFC-4152-A23A-06A79C2BC681}"/>
                  </a:ext>
                </a:extLst>
              </p:cNvPr>
              <p:cNvSpPr txBox="1"/>
              <p:nvPr/>
            </p:nvSpPr>
            <p:spPr>
              <a:xfrm>
                <a:off x="8405499" y="5716379"/>
                <a:ext cx="3675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i="1">
                              <a:latin typeface="Cambria Math" panose="02040503050406030204" pitchFamily="18" charset="0"/>
                            </a:rPr>
                            <m:t>𝑖𝑑</m:t>
                          </m:r>
                        </m:sub>
                      </m:sSub>
                    </m:oMath>
                  </m:oMathPara>
                </a14:m>
                <a:endParaRPr lang="zh-CN" altLang="en-US" i="1" dirty="0"/>
              </a:p>
            </p:txBody>
          </p:sp>
        </mc:Choice>
        <mc:Fallback xmlns="">
          <p:sp>
            <p:nvSpPr>
              <p:cNvPr id="57" name="文本框 56">
                <a:extLst>
                  <a:ext uri="{FF2B5EF4-FFF2-40B4-BE49-F238E27FC236}">
                    <a16:creationId xmlns:a16="http://schemas.microsoft.com/office/drawing/2014/main" id="{3958C061-1FFC-4152-A23A-06A79C2BC681}"/>
                  </a:ext>
                </a:extLst>
              </p:cNvPr>
              <p:cNvSpPr txBox="1">
                <a:spLocks noRot="1" noChangeAspect="1" noMove="1" noResize="1" noEditPoints="1" noAdjustHandles="1" noChangeArrowheads="1" noChangeShapeType="1" noTextEdit="1"/>
              </p:cNvSpPr>
              <p:nvPr/>
            </p:nvSpPr>
            <p:spPr>
              <a:xfrm>
                <a:off x="8405499" y="5716379"/>
                <a:ext cx="367537" cy="276999"/>
              </a:xfrm>
              <a:prstGeom prst="rect">
                <a:avLst/>
              </a:prstGeom>
              <a:blipFill>
                <a:blip r:embed="rId27"/>
                <a:stretch>
                  <a:fillRect l="-15000" r="-5000" b="-17778"/>
                </a:stretch>
              </a:blipFill>
            </p:spPr>
            <p:txBody>
              <a:bodyPr/>
              <a:lstStyle/>
              <a:p>
                <a:r>
                  <a:rPr lang="zh-CN" altLang="en-US">
                    <a:noFill/>
                  </a:rPr>
                  <a:t> </a:t>
                </a:r>
              </a:p>
            </p:txBody>
          </p:sp>
        </mc:Fallback>
      </mc:AlternateContent>
      <p:cxnSp>
        <p:nvCxnSpPr>
          <p:cNvPr id="58" name="直接箭头连接符 57">
            <a:extLst>
              <a:ext uri="{FF2B5EF4-FFF2-40B4-BE49-F238E27FC236}">
                <a16:creationId xmlns:a16="http://schemas.microsoft.com/office/drawing/2014/main" id="{735F29F7-EA6B-4DE8-BE50-D51952BB733D}"/>
              </a:ext>
            </a:extLst>
          </p:cNvPr>
          <p:cNvCxnSpPr>
            <a:cxnSpLocks/>
          </p:cNvCxnSpPr>
          <p:nvPr/>
        </p:nvCxnSpPr>
        <p:spPr>
          <a:xfrm flipV="1">
            <a:off x="5599134" y="5831372"/>
            <a:ext cx="1" cy="5417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EC5E3239-5747-4649-8DF3-E527FE632C18}"/>
              </a:ext>
            </a:extLst>
          </p:cNvPr>
          <p:cNvCxnSpPr>
            <a:cxnSpLocks/>
          </p:cNvCxnSpPr>
          <p:nvPr/>
        </p:nvCxnSpPr>
        <p:spPr>
          <a:xfrm>
            <a:off x="8815713" y="5872367"/>
            <a:ext cx="651095" cy="0"/>
          </a:xfrm>
          <a:prstGeom prst="straightConnector1">
            <a:avLst/>
          </a:prstGeom>
          <a:ln w="19050">
            <a:solidFill>
              <a:schemeClr val="accent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044756B-5ADE-4715-8CD7-562CE775FB6D}"/>
              </a:ext>
            </a:extLst>
          </p:cNvPr>
          <p:cNvCxnSpPr>
            <a:cxnSpLocks/>
          </p:cNvCxnSpPr>
          <p:nvPr/>
        </p:nvCxnSpPr>
        <p:spPr>
          <a:xfrm flipH="1" flipV="1">
            <a:off x="5599134" y="6373110"/>
            <a:ext cx="3025608" cy="267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244C6B32-ECE4-4766-BBF7-45B790DD3982}"/>
              </a:ext>
            </a:extLst>
          </p:cNvPr>
          <p:cNvCxnSpPr>
            <a:cxnSpLocks/>
          </p:cNvCxnSpPr>
          <p:nvPr/>
        </p:nvCxnSpPr>
        <p:spPr>
          <a:xfrm flipH="1">
            <a:off x="8617740" y="6139631"/>
            <a:ext cx="7002" cy="26742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id="{7C159B5A-0A20-492B-A59A-8A9F62A8CAFB}"/>
              </a:ext>
            </a:extLst>
          </p:cNvPr>
          <p:cNvSpPr txBox="1"/>
          <p:nvPr/>
        </p:nvSpPr>
        <p:spPr>
          <a:xfrm>
            <a:off x="8259714" y="4957285"/>
            <a:ext cx="74363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a:t>
            </a:r>
            <a:endParaRPr lang="zh-CN" altLang="en-US" dirty="0">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0C18D9EB-F2CE-4016-9EA3-7C4A9A2F74DA}"/>
              </a:ext>
            </a:extLst>
          </p:cNvPr>
          <p:cNvSpPr txBox="1"/>
          <p:nvPr/>
        </p:nvSpPr>
        <p:spPr>
          <a:xfrm>
            <a:off x="8259714" y="3309300"/>
            <a:ext cx="74363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GT</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29D4211A-3EC1-4E48-BD4A-79FC2E1A9A8D}"/>
                  </a:ext>
                </a:extLst>
              </p:cNvPr>
              <p:cNvSpPr txBox="1"/>
              <p:nvPr/>
            </p:nvSpPr>
            <p:spPr>
              <a:xfrm>
                <a:off x="6270172" y="4397465"/>
                <a:ext cx="176330" cy="2775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i="1" smtClean="0">
                              <a:latin typeface="Cambria Math" panose="02040503050406030204" pitchFamily="18" charset="0"/>
                            </a:rPr>
                          </m:ctrlPr>
                        </m:accPr>
                        <m:e>
                          <m:r>
                            <m:rPr>
                              <m:sty m:val="p"/>
                            </m:rPr>
                            <a:rPr lang="en-US" altLang="zh-CN" b="0" i="0" smtClean="0">
                              <a:latin typeface="Cambria Math" panose="02040503050406030204" pitchFamily="18" charset="0"/>
                            </a:rPr>
                            <m:t>S</m:t>
                          </m:r>
                        </m:e>
                      </m:acc>
                    </m:oMath>
                  </m:oMathPara>
                </a14:m>
                <a:endParaRPr lang="zh-CN" altLang="en-US" dirty="0"/>
              </a:p>
            </p:txBody>
          </p:sp>
        </mc:Choice>
        <mc:Fallback xmlns="">
          <p:sp>
            <p:nvSpPr>
              <p:cNvPr id="64" name="文本框 63">
                <a:extLst>
                  <a:ext uri="{FF2B5EF4-FFF2-40B4-BE49-F238E27FC236}">
                    <a16:creationId xmlns:a16="http://schemas.microsoft.com/office/drawing/2014/main" id="{29D4211A-3EC1-4E48-BD4A-79FC2E1A9A8D}"/>
                  </a:ext>
                </a:extLst>
              </p:cNvPr>
              <p:cNvSpPr txBox="1">
                <a:spLocks noRot="1" noChangeAspect="1" noMove="1" noResize="1" noEditPoints="1" noAdjustHandles="1" noChangeArrowheads="1" noChangeShapeType="1" noTextEdit="1"/>
              </p:cNvSpPr>
              <p:nvPr/>
            </p:nvSpPr>
            <p:spPr>
              <a:xfrm>
                <a:off x="6270172" y="4397465"/>
                <a:ext cx="176330" cy="277576"/>
              </a:xfrm>
              <a:prstGeom prst="rect">
                <a:avLst/>
              </a:prstGeom>
              <a:blipFill>
                <a:blip r:embed="rId28"/>
                <a:stretch>
                  <a:fillRect l="-32143" t="-4348" r="-39286"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BD18E363-791E-4BBF-9765-71E1C1E14478}"/>
                  </a:ext>
                </a:extLst>
              </p:cNvPr>
              <p:cNvSpPr txBox="1"/>
              <p:nvPr/>
            </p:nvSpPr>
            <p:spPr>
              <a:xfrm>
                <a:off x="10057208" y="2453110"/>
                <a:ext cx="858312"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𝑓𝑎𝑐𝑒</m:t>
                          </m:r>
                        </m:sub>
                      </m:sSub>
                      <m:r>
                        <a:rPr lang="en-US" altLang="zh-CN" b="0" i="1" smtClean="0">
                          <a:latin typeface="Cambria Math" panose="02040503050406030204" pitchFamily="18" charset="0"/>
                        </a:rPr>
                        <m:t> =</m:t>
                      </m:r>
                    </m:oMath>
                  </m:oMathPara>
                </a14:m>
                <a:endParaRPr lang="zh-CN" altLang="en-US" dirty="0"/>
              </a:p>
            </p:txBody>
          </p:sp>
        </mc:Choice>
        <mc:Fallback xmlns="">
          <p:sp>
            <p:nvSpPr>
              <p:cNvPr id="65" name="文本框 64">
                <a:extLst>
                  <a:ext uri="{FF2B5EF4-FFF2-40B4-BE49-F238E27FC236}">
                    <a16:creationId xmlns:a16="http://schemas.microsoft.com/office/drawing/2014/main" id="{BD18E363-791E-4BBF-9765-71E1C1E14478}"/>
                  </a:ext>
                </a:extLst>
              </p:cNvPr>
              <p:cNvSpPr txBox="1">
                <a:spLocks noRot="1" noChangeAspect="1" noMove="1" noResize="1" noEditPoints="1" noAdjustHandles="1" noChangeArrowheads="1" noChangeShapeType="1" noTextEdit="1"/>
              </p:cNvSpPr>
              <p:nvPr/>
            </p:nvSpPr>
            <p:spPr>
              <a:xfrm>
                <a:off x="10057208" y="2453110"/>
                <a:ext cx="858312" cy="299249"/>
              </a:xfrm>
              <a:prstGeom prst="rect">
                <a:avLst/>
              </a:prstGeom>
              <a:blipFill>
                <a:blip r:embed="rId29"/>
                <a:stretch>
                  <a:fillRect l="-5674" r="-1418" b="-26000"/>
                </a:stretch>
              </a:blipFill>
            </p:spPr>
            <p:txBody>
              <a:bodyPr/>
              <a:lstStyle/>
              <a:p>
                <a:r>
                  <a:rPr lang="zh-CN" altLang="en-US">
                    <a:noFill/>
                  </a:rPr>
                  <a:t> </a:t>
                </a:r>
              </a:p>
            </p:txBody>
          </p:sp>
        </mc:Fallback>
      </mc:AlternateContent>
      <p:cxnSp>
        <p:nvCxnSpPr>
          <p:cNvPr id="66" name="直接连接符 65">
            <a:extLst>
              <a:ext uri="{FF2B5EF4-FFF2-40B4-BE49-F238E27FC236}">
                <a16:creationId xmlns:a16="http://schemas.microsoft.com/office/drawing/2014/main" id="{5901401B-BE69-4A0D-AA53-F383301009B4}"/>
              </a:ext>
            </a:extLst>
          </p:cNvPr>
          <p:cNvCxnSpPr>
            <a:cxnSpLocks/>
          </p:cNvCxnSpPr>
          <p:nvPr/>
        </p:nvCxnSpPr>
        <p:spPr>
          <a:xfrm>
            <a:off x="11054846" y="2314574"/>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F9A9643C-F5D2-44A9-B51D-57FB7423B953}"/>
                  </a:ext>
                </a:extLst>
              </p:cNvPr>
              <p:cNvSpPr txBox="1"/>
              <p:nvPr/>
            </p:nvSpPr>
            <p:spPr>
              <a:xfrm>
                <a:off x="10057208" y="3223217"/>
                <a:ext cx="910699"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𝑒𝑦𝑒𝑠</m:t>
                          </m:r>
                        </m:sub>
                      </m:sSub>
                      <m:r>
                        <a:rPr lang="en-US" altLang="zh-CN" b="0" i="1" smtClean="0">
                          <a:latin typeface="Cambria Math" panose="02040503050406030204" pitchFamily="18" charset="0"/>
                        </a:rPr>
                        <m:t>  =</m:t>
                      </m:r>
                    </m:oMath>
                  </m:oMathPara>
                </a14:m>
                <a:endParaRPr lang="zh-CN" altLang="en-US" dirty="0"/>
              </a:p>
            </p:txBody>
          </p:sp>
        </mc:Choice>
        <mc:Fallback xmlns="">
          <p:sp>
            <p:nvSpPr>
              <p:cNvPr id="67" name="文本框 66">
                <a:extLst>
                  <a:ext uri="{FF2B5EF4-FFF2-40B4-BE49-F238E27FC236}">
                    <a16:creationId xmlns:a16="http://schemas.microsoft.com/office/drawing/2014/main" id="{F9A9643C-F5D2-44A9-B51D-57FB7423B953}"/>
                  </a:ext>
                </a:extLst>
              </p:cNvPr>
              <p:cNvSpPr txBox="1">
                <a:spLocks noRot="1" noChangeAspect="1" noMove="1" noResize="1" noEditPoints="1" noAdjustHandles="1" noChangeArrowheads="1" noChangeShapeType="1" noTextEdit="1"/>
              </p:cNvSpPr>
              <p:nvPr/>
            </p:nvSpPr>
            <p:spPr>
              <a:xfrm>
                <a:off x="10057208" y="3223217"/>
                <a:ext cx="910699" cy="298928"/>
              </a:xfrm>
              <a:prstGeom prst="rect">
                <a:avLst/>
              </a:prstGeom>
              <a:blipFill>
                <a:blip r:embed="rId30"/>
                <a:stretch>
                  <a:fillRect l="-5369" r="-1342" b="-20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1E31AB72-9249-4DEF-8512-C47DE4D36E23}"/>
                  </a:ext>
                </a:extLst>
              </p:cNvPr>
              <p:cNvSpPr txBox="1"/>
              <p:nvPr/>
            </p:nvSpPr>
            <p:spPr>
              <a:xfrm>
                <a:off x="10057208" y="4048421"/>
                <a:ext cx="9219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𝑛𝑜𝑠𝑒</m:t>
                          </m:r>
                        </m:sub>
                      </m:sSub>
                      <m:r>
                        <a:rPr lang="en-US" altLang="zh-CN" b="0" i="1" smtClean="0">
                          <a:latin typeface="Cambria Math" panose="02040503050406030204" pitchFamily="18" charset="0"/>
                        </a:rPr>
                        <m:t>  =</m:t>
                      </m:r>
                    </m:oMath>
                  </m:oMathPara>
                </a14:m>
                <a:endParaRPr lang="zh-CN" altLang="en-US" dirty="0"/>
              </a:p>
            </p:txBody>
          </p:sp>
        </mc:Choice>
        <mc:Fallback xmlns="">
          <p:sp>
            <p:nvSpPr>
              <p:cNvPr id="68" name="文本框 67">
                <a:extLst>
                  <a:ext uri="{FF2B5EF4-FFF2-40B4-BE49-F238E27FC236}">
                    <a16:creationId xmlns:a16="http://schemas.microsoft.com/office/drawing/2014/main" id="{1E31AB72-9249-4DEF-8512-C47DE4D36E23}"/>
                  </a:ext>
                </a:extLst>
              </p:cNvPr>
              <p:cNvSpPr txBox="1">
                <a:spLocks noRot="1" noChangeAspect="1" noMove="1" noResize="1" noEditPoints="1" noAdjustHandles="1" noChangeArrowheads="1" noChangeShapeType="1" noTextEdit="1"/>
              </p:cNvSpPr>
              <p:nvPr/>
            </p:nvSpPr>
            <p:spPr>
              <a:xfrm>
                <a:off x="10057208" y="4048421"/>
                <a:ext cx="921919" cy="276999"/>
              </a:xfrm>
              <a:prstGeom prst="rect">
                <a:avLst/>
              </a:prstGeom>
              <a:blipFill>
                <a:blip r:embed="rId31"/>
                <a:stretch>
                  <a:fillRect l="-5298" r="-1325" b="-10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D98569A7-6FB1-4837-810E-DA08449A0364}"/>
                  </a:ext>
                </a:extLst>
              </p:cNvPr>
              <p:cNvSpPr txBox="1"/>
              <p:nvPr/>
            </p:nvSpPr>
            <p:spPr>
              <a:xfrm>
                <a:off x="10012758" y="4873626"/>
                <a:ext cx="980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𝑚𝑜𝑢𝑡h</m:t>
                          </m:r>
                        </m:sub>
                      </m:sSub>
                      <m:r>
                        <a:rPr lang="en-US" altLang="zh-CN" b="0" i="1" smtClean="0">
                          <a:latin typeface="Cambria Math" panose="02040503050406030204" pitchFamily="18" charset="0"/>
                        </a:rPr>
                        <m:t>=</m:t>
                      </m:r>
                    </m:oMath>
                  </m:oMathPara>
                </a14:m>
                <a:endParaRPr lang="zh-CN" altLang="en-US" dirty="0"/>
              </a:p>
            </p:txBody>
          </p:sp>
        </mc:Choice>
        <mc:Fallback xmlns="">
          <p:sp>
            <p:nvSpPr>
              <p:cNvPr id="69" name="文本框 68">
                <a:extLst>
                  <a:ext uri="{FF2B5EF4-FFF2-40B4-BE49-F238E27FC236}">
                    <a16:creationId xmlns:a16="http://schemas.microsoft.com/office/drawing/2014/main" id="{D98569A7-6FB1-4837-810E-DA08449A0364}"/>
                  </a:ext>
                </a:extLst>
              </p:cNvPr>
              <p:cNvSpPr txBox="1">
                <a:spLocks noRot="1" noChangeAspect="1" noMove="1" noResize="1" noEditPoints="1" noAdjustHandles="1" noChangeArrowheads="1" noChangeShapeType="1" noTextEdit="1"/>
              </p:cNvSpPr>
              <p:nvPr/>
            </p:nvSpPr>
            <p:spPr>
              <a:xfrm>
                <a:off x="10012758" y="4873626"/>
                <a:ext cx="980461" cy="276999"/>
              </a:xfrm>
              <a:prstGeom prst="rect">
                <a:avLst/>
              </a:prstGeom>
              <a:blipFill>
                <a:blip r:embed="rId32"/>
                <a:stretch>
                  <a:fillRect l="-5000" r="-1875" b="-15217"/>
                </a:stretch>
              </a:blipFill>
            </p:spPr>
            <p:txBody>
              <a:bodyPr/>
              <a:lstStyle/>
              <a:p>
                <a:r>
                  <a:rPr lang="zh-CN" altLang="en-US">
                    <a:noFill/>
                  </a:rPr>
                  <a:t> </a:t>
                </a:r>
              </a:p>
            </p:txBody>
          </p:sp>
        </mc:Fallback>
      </mc:AlternateContent>
      <p:cxnSp>
        <p:nvCxnSpPr>
          <p:cNvPr id="70" name="直接连接符 69">
            <a:extLst>
              <a:ext uri="{FF2B5EF4-FFF2-40B4-BE49-F238E27FC236}">
                <a16:creationId xmlns:a16="http://schemas.microsoft.com/office/drawing/2014/main" id="{E58873BA-C8C1-4F1C-BB8A-4D7F5BBD06AC}"/>
              </a:ext>
            </a:extLst>
          </p:cNvPr>
          <p:cNvCxnSpPr>
            <a:cxnSpLocks/>
          </p:cNvCxnSpPr>
          <p:nvPr/>
        </p:nvCxnSpPr>
        <p:spPr>
          <a:xfrm>
            <a:off x="11074376" y="2314574"/>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3896886B-491C-47F9-8440-FF2684992CA5}"/>
              </a:ext>
            </a:extLst>
          </p:cNvPr>
          <p:cNvCxnSpPr>
            <a:cxnSpLocks/>
          </p:cNvCxnSpPr>
          <p:nvPr/>
        </p:nvCxnSpPr>
        <p:spPr>
          <a:xfrm>
            <a:off x="11389380" y="2314574"/>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54D5F0B4-F82D-40B8-B364-7B0BC2CA25B0}"/>
              </a:ext>
            </a:extLst>
          </p:cNvPr>
          <p:cNvCxnSpPr>
            <a:cxnSpLocks/>
          </p:cNvCxnSpPr>
          <p:nvPr/>
        </p:nvCxnSpPr>
        <p:spPr>
          <a:xfrm>
            <a:off x="11408910" y="2314574"/>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F837E3E6-8DFA-496C-958F-6AE31234DD12}"/>
              </a:ext>
            </a:extLst>
          </p:cNvPr>
          <p:cNvCxnSpPr>
            <a:cxnSpLocks/>
          </p:cNvCxnSpPr>
          <p:nvPr/>
        </p:nvCxnSpPr>
        <p:spPr>
          <a:xfrm>
            <a:off x="11148080" y="2350574"/>
            <a:ext cx="0" cy="504000"/>
          </a:xfrm>
          <a:prstGeom prst="line">
            <a:avLst/>
          </a:prstGeom>
          <a:ln w="158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0B1BCC40-A736-4585-9C21-3051A7C50CC5}"/>
              </a:ext>
            </a:extLst>
          </p:cNvPr>
          <p:cNvCxnSpPr>
            <a:cxnSpLocks/>
          </p:cNvCxnSpPr>
          <p:nvPr/>
        </p:nvCxnSpPr>
        <p:spPr>
          <a:xfrm>
            <a:off x="11320010" y="2350574"/>
            <a:ext cx="0" cy="504000"/>
          </a:xfrm>
          <a:prstGeom prst="line">
            <a:avLst/>
          </a:prstGeom>
          <a:ln w="15875">
            <a:solidFill>
              <a:srgbClr val="864300"/>
            </a:solidFill>
            <a:prstDash val="sysDot"/>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FF5A6D62-370A-4AE7-9A8A-3D68E7B26A47}"/>
              </a:ext>
            </a:extLst>
          </p:cNvPr>
          <p:cNvSpPr txBox="1"/>
          <p:nvPr/>
        </p:nvSpPr>
        <p:spPr>
          <a:xfrm>
            <a:off x="11081214" y="2417908"/>
            <a:ext cx="221834" cy="369332"/>
          </a:xfrm>
          <a:prstGeom prst="rect">
            <a:avLst/>
          </a:prstGeom>
          <a:noFill/>
        </p:spPr>
        <p:txBody>
          <a:bodyPr wrap="square" rtlCol="0">
            <a:spAutoFit/>
          </a:bodyPr>
          <a:lstStyle/>
          <a:p>
            <a:r>
              <a:rPr lang="en-US" altLang="zh-CN" dirty="0"/>
              <a:t>-</a:t>
            </a:r>
            <a:endParaRPr lang="zh-CN" altLang="en-US" dirty="0"/>
          </a:p>
        </p:txBody>
      </p:sp>
      <p:sp>
        <p:nvSpPr>
          <p:cNvPr id="76" name="文本框 75">
            <a:extLst>
              <a:ext uri="{FF2B5EF4-FFF2-40B4-BE49-F238E27FC236}">
                <a16:creationId xmlns:a16="http://schemas.microsoft.com/office/drawing/2014/main" id="{5FC026D4-15CF-4D62-8661-806BFBCAD315}"/>
              </a:ext>
            </a:extLst>
          </p:cNvPr>
          <p:cNvSpPr txBox="1"/>
          <p:nvPr/>
        </p:nvSpPr>
        <p:spPr>
          <a:xfrm>
            <a:off x="11344514" y="2726007"/>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sp>
        <p:nvSpPr>
          <p:cNvPr id="77" name="文本框 76">
            <a:extLst>
              <a:ext uri="{FF2B5EF4-FFF2-40B4-BE49-F238E27FC236}">
                <a16:creationId xmlns:a16="http://schemas.microsoft.com/office/drawing/2014/main" id="{29057490-B4B7-4E75-807E-66398EEB0B38}"/>
              </a:ext>
            </a:extLst>
          </p:cNvPr>
          <p:cNvSpPr txBox="1"/>
          <p:nvPr/>
        </p:nvSpPr>
        <p:spPr>
          <a:xfrm>
            <a:off x="11344514" y="2190735"/>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cxnSp>
        <p:nvCxnSpPr>
          <p:cNvPr id="78" name="直接连接符 77">
            <a:extLst>
              <a:ext uri="{FF2B5EF4-FFF2-40B4-BE49-F238E27FC236}">
                <a16:creationId xmlns:a16="http://schemas.microsoft.com/office/drawing/2014/main" id="{5B79A0FF-AC34-4EAE-8743-0CF5094D4847}"/>
              </a:ext>
            </a:extLst>
          </p:cNvPr>
          <p:cNvCxnSpPr>
            <a:cxnSpLocks/>
          </p:cNvCxnSpPr>
          <p:nvPr/>
        </p:nvCxnSpPr>
        <p:spPr>
          <a:xfrm>
            <a:off x="11048008" y="3094519"/>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3412EBDA-0746-409B-B360-14F03690286A}"/>
              </a:ext>
            </a:extLst>
          </p:cNvPr>
          <p:cNvCxnSpPr>
            <a:cxnSpLocks/>
          </p:cNvCxnSpPr>
          <p:nvPr/>
        </p:nvCxnSpPr>
        <p:spPr>
          <a:xfrm>
            <a:off x="11067538" y="3094519"/>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26677EA7-08BF-472A-841F-1B9711F56900}"/>
              </a:ext>
            </a:extLst>
          </p:cNvPr>
          <p:cNvCxnSpPr>
            <a:cxnSpLocks/>
          </p:cNvCxnSpPr>
          <p:nvPr/>
        </p:nvCxnSpPr>
        <p:spPr>
          <a:xfrm>
            <a:off x="11382542" y="3094519"/>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DB45BD41-878C-4309-A47D-442C2DB55671}"/>
              </a:ext>
            </a:extLst>
          </p:cNvPr>
          <p:cNvCxnSpPr>
            <a:cxnSpLocks/>
          </p:cNvCxnSpPr>
          <p:nvPr/>
        </p:nvCxnSpPr>
        <p:spPr>
          <a:xfrm>
            <a:off x="11402072" y="3094519"/>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8D45F6B8-58DC-40E8-8469-F2A5ABEBFD89}"/>
              </a:ext>
            </a:extLst>
          </p:cNvPr>
          <p:cNvCxnSpPr>
            <a:cxnSpLocks/>
          </p:cNvCxnSpPr>
          <p:nvPr/>
        </p:nvCxnSpPr>
        <p:spPr>
          <a:xfrm>
            <a:off x="11141242" y="3130519"/>
            <a:ext cx="0" cy="504000"/>
          </a:xfrm>
          <a:prstGeom prst="line">
            <a:avLst/>
          </a:prstGeom>
          <a:ln w="15875">
            <a:solidFill>
              <a:srgbClr val="B47AFF"/>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B2F05AA3-A0D7-4543-9EEA-9BF8BD097D8B}"/>
              </a:ext>
            </a:extLst>
          </p:cNvPr>
          <p:cNvCxnSpPr>
            <a:cxnSpLocks/>
          </p:cNvCxnSpPr>
          <p:nvPr/>
        </p:nvCxnSpPr>
        <p:spPr>
          <a:xfrm>
            <a:off x="11313172" y="3130519"/>
            <a:ext cx="0" cy="504000"/>
          </a:xfrm>
          <a:prstGeom prst="line">
            <a:avLst/>
          </a:prstGeom>
          <a:ln w="15875">
            <a:solidFill>
              <a:srgbClr val="97D2FF"/>
            </a:solidFill>
            <a:prstDash val="sysDot"/>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0738B9A1-BEEA-4918-8482-A85C2D251EA6}"/>
              </a:ext>
            </a:extLst>
          </p:cNvPr>
          <p:cNvSpPr txBox="1"/>
          <p:nvPr/>
        </p:nvSpPr>
        <p:spPr>
          <a:xfrm>
            <a:off x="11074376" y="3197853"/>
            <a:ext cx="221834" cy="369332"/>
          </a:xfrm>
          <a:prstGeom prst="rect">
            <a:avLst/>
          </a:prstGeom>
          <a:noFill/>
        </p:spPr>
        <p:txBody>
          <a:bodyPr wrap="square" rtlCol="0">
            <a:spAutoFit/>
          </a:bodyPr>
          <a:lstStyle/>
          <a:p>
            <a:r>
              <a:rPr lang="en-US" altLang="zh-CN" dirty="0"/>
              <a:t>-</a:t>
            </a:r>
            <a:endParaRPr lang="zh-CN" altLang="en-US" dirty="0"/>
          </a:p>
        </p:txBody>
      </p:sp>
      <p:sp>
        <p:nvSpPr>
          <p:cNvPr id="85" name="文本框 84">
            <a:extLst>
              <a:ext uri="{FF2B5EF4-FFF2-40B4-BE49-F238E27FC236}">
                <a16:creationId xmlns:a16="http://schemas.microsoft.com/office/drawing/2014/main" id="{692AF1B4-321B-45FE-BB14-D870E77B5977}"/>
              </a:ext>
            </a:extLst>
          </p:cNvPr>
          <p:cNvSpPr txBox="1"/>
          <p:nvPr/>
        </p:nvSpPr>
        <p:spPr>
          <a:xfrm>
            <a:off x="11337676" y="3505952"/>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sp>
        <p:nvSpPr>
          <p:cNvPr id="86" name="文本框 85">
            <a:extLst>
              <a:ext uri="{FF2B5EF4-FFF2-40B4-BE49-F238E27FC236}">
                <a16:creationId xmlns:a16="http://schemas.microsoft.com/office/drawing/2014/main" id="{22E271A7-93E2-42EE-B735-9E755952A662}"/>
              </a:ext>
            </a:extLst>
          </p:cNvPr>
          <p:cNvSpPr txBox="1"/>
          <p:nvPr/>
        </p:nvSpPr>
        <p:spPr>
          <a:xfrm>
            <a:off x="11337676" y="2970680"/>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cxnSp>
        <p:nvCxnSpPr>
          <p:cNvPr id="87" name="直接连接符 86">
            <a:extLst>
              <a:ext uri="{FF2B5EF4-FFF2-40B4-BE49-F238E27FC236}">
                <a16:creationId xmlns:a16="http://schemas.microsoft.com/office/drawing/2014/main" id="{8E1546D6-CD66-433A-887B-5F2957E36040}"/>
              </a:ext>
            </a:extLst>
          </p:cNvPr>
          <p:cNvCxnSpPr>
            <a:cxnSpLocks/>
          </p:cNvCxnSpPr>
          <p:nvPr/>
        </p:nvCxnSpPr>
        <p:spPr>
          <a:xfrm>
            <a:off x="11048008" y="3909558"/>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D678B45A-F78D-45B9-B3D8-0AA005AD7EAD}"/>
              </a:ext>
            </a:extLst>
          </p:cNvPr>
          <p:cNvCxnSpPr>
            <a:cxnSpLocks/>
          </p:cNvCxnSpPr>
          <p:nvPr/>
        </p:nvCxnSpPr>
        <p:spPr>
          <a:xfrm>
            <a:off x="11067538" y="3909558"/>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8658C1FF-7D65-4E43-8FE1-5FBE82A8C5E3}"/>
              </a:ext>
            </a:extLst>
          </p:cNvPr>
          <p:cNvCxnSpPr>
            <a:cxnSpLocks/>
          </p:cNvCxnSpPr>
          <p:nvPr/>
        </p:nvCxnSpPr>
        <p:spPr>
          <a:xfrm>
            <a:off x="11382542" y="3909558"/>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ED509C2F-66E8-4971-91F4-C04041F1D1B7}"/>
              </a:ext>
            </a:extLst>
          </p:cNvPr>
          <p:cNvCxnSpPr>
            <a:cxnSpLocks/>
          </p:cNvCxnSpPr>
          <p:nvPr/>
        </p:nvCxnSpPr>
        <p:spPr>
          <a:xfrm>
            <a:off x="11402072" y="3909558"/>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96ACD0B4-C145-40D8-8396-04A7FCB0A92A}"/>
              </a:ext>
            </a:extLst>
          </p:cNvPr>
          <p:cNvCxnSpPr>
            <a:cxnSpLocks/>
          </p:cNvCxnSpPr>
          <p:nvPr/>
        </p:nvCxnSpPr>
        <p:spPr>
          <a:xfrm>
            <a:off x="11141242" y="3945558"/>
            <a:ext cx="0" cy="504000"/>
          </a:xfrm>
          <a:prstGeom prst="line">
            <a:avLst/>
          </a:prstGeom>
          <a:ln w="15875">
            <a:solidFill>
              <a:srgbClr val="FFAB7C"/>
            </a:solidFill>
            <a:prstDash val="sysDot"/>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6C396045-1186-4EAD-9EE7-ADDF1F7A8707}"/>
              </a:ext>
            </a:extLst>
          </p:cNvPr>
          <p:cNvCxnSpPr>
            <a:cxnSpLocks/>
          </p:cNvCxnSpPr>
          <p:nvPr/>
        </p:nvCxnSpPr>
        <p:spPr>
          <a:xfrm>
            <a:off x="11313172" y="3945558"/>
            <a:ext cx="0" cy="504000"/>
          </a:xfrm>
          <a:prstGeom prst="line">
            <a:avLst/>
          </a:prstGeom>
          <a:ln w="15875">
            <a:solidFill>
              <a:srgbClr val="FFEA21"/>
            </a:solidFill>
            <a:prstDash val="sysDot"/>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3F5F15C7-4E9E-439A-9C23-8F9E3D48076B}"/>
              </a:ext>
            </a:extLst>
          </p:cNvPr>
          <p:cNvSpPr txBox="1"/>
          <p:nvPr/>
        </p:nvSpPr>
        <p:spPr>
          <a:xfrm>
            <a:off x="11074376" y="4012892"/>
            <a:ext cx="221834" cy="369332"/>
          </a:xfrm>
          <a:prstGeom prst="rect">
            <a:avLst/>
          </a:prstGeom>
          <a:noFill/>
        </p:spPr>
        <p:txBody>
          <a:bodyPr wrap="square" rtlCol="0">
            <a:spAutoFit/>
          </a:bodyPr>
          <a:lstStyle/>
          <a:p>
            <a:r>
              <a:rPr lang="en-US" altLang="zh-CN" dirty="0"/>
              <a:t>-</a:t>
            </a:r>
            <a:endParaRPr lang="zh-CN" altLang="en-US" dirty="0"/>
          </a:p>
        </p:txBody>
      </p:sp>
      <p:sp>
        <p:nvSpPr>
          <p:cNvPr id="94" name="文本框 93">
            <a:extLst>
              <a:ext uri="{FF2B5EF4-FFF2-40B4-BE49-F238E27FC236}">
                <a16:creationId xmlns:a16="http://schemas.microsoft.com/office/drawing/2014/main" id="{05701B80-94B0-4E8F-86DA-B0DA908D7F19}"/>
              </a:ext>
            </a:extLst>
          </p:cNvPr>
          <p:cNvSpPr txBox="1"/>
          <p:nvPr/>
        </p:nvSpPr>
        <p:spPr>
          <a:xfrm>
            <a:off x="11337676" y="4320991"/>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sp>
        <p:nvSpPr>
          <p:cNvPr id="95" name="文本框 94">
            <a:extLst>
              <a:ext uri="{FF2B5EF4-FFF2-40B4-BE49-F238E27FC236}">
                <a16:creationId xmlns:a16="http://schemas.microsoft.com/office/drawing/2014/main" id="{B7BEF99B-1C93-4C21-B897-F06D19E12C62}"/>
              </a:ext>
            </a:extLst>
          </p:cNvPr>
          <p:cNvSpPr txBox="1"/>
          <p:nvPr/>
        </p:nvSpPr>
        <p:spPr>
          <a:xfrm>
            <a:off x="11337676" y="3785719"/>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cxnSp>
        <p:nvCxnSpPr>
          <p:cNvPr id="96" name="直接连接符 95">
            <a:extLst>
              <a:ext uri="{FF2B5EF4-FFF2-40B4-BE49-F238E27FC236}">
                <a16:creationId xmlns:a16="http://schemas.microsoft.com/office/drawing/2014/main" id="{00B1F1FB-0ADC-4192-9646-480373F01788}"/>
              </a:ext>
            </a:extLst>
          </p:cNvPr>
          <p:cNvCxnSpPr>
            <a:cxnSpLocks/>
          </p:cNvCxnSpPr>
          <p:nvPr/>
        </p:nvCxnSpPr>
        <p:spPr>
          <a:xfrm>
            <a:off x="11046729" y="4733370"/>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EA94A73A-34AD-4DEA-BD5A-8AC8BCC1D885}"/>
              </a:ext>
            </a:extLst>
          </p:cNvPr>
          <p:cNvCxnSpPr>
            <a:cxnSpLocks/>
          </p:cNvCxnSpPr>
          <p:nvPr/>
        </p:nvCxnSpPr>
        <p:spPr>
          <a:xfrm>
            <a:off x="11066259" y="4733370"/>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34543D73-BE2F-40C1-919F-2670A746C10A}"/>
              </a:ext>
            </a:extLst>
          </p:cNvPr>
          <p:cNvCxnSpPr>
            <a:cxnSpLocks/>
          </p:cNvCxnSpPr>
          <p:nvPr/>
        </p:nvCxnSpPr>
        <p:spPr>
          <a:xfrm>
            <a:off x="11381263" y="4733370"/>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5B2C11BB-FB5E-4EDC-86D3-4C9D9A6C558F}"/>
              </a:ext>
            </a:extLst>
          </p:cNvPr>
          <p:cNvCxnSpPr>
            <a:cxnSpLocks/>
          </p:cNvCxnSpPr>
          <p:nvPr/>
        </p:nvCxnSpPr>
        <p:spPr>
          <a:xfrm>
            <a:off x="11400793" y="4733370"/>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710FE032-D9B2-451E-8344-859877FAC040}"/>
              </a:ext>
            </a:extLst>
          </p:cNvPr>
          <p:cNvCxnSpPr>
            <a:cxnSpLocks/>
          </p:cNvCxnSpPr>
          <p:nvPr/>
        </p:nvCxnSpPr>
        <p:spPr>
          <a:xfrm>
            <a:off x="11139963" y="4769370"/>
            <a:ext cx="0" cy="504000"/>
          </a:xfrm>
          <a:prstGeom prst="line">
            <a:avLst/>
          </a:prstGeom>
          <a:ln w="15875">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3F670BC6-D260-42C9-B93B-0F7D833569BC}"/>
              </a:ext>
            </a:extLst>
          </p:cNvPr>
          <p:cNvCxnSpPr>
            <a:cxnSpLocks/>
          </p:cNvCxnSpPr>
          <p:nvPr/>
        </p:nvCxnSpPr>
        <p:spPr>
          <a:xfrm>
            <a:off x="11311893" y="4769370"/>
            <a:ext cx="0" cy="504000"/>
          </a:xfrm>
          <a:prstGeom prst="line">
            <a:avLst/>
          </a:prstGeom>
          <a:ln w="15875">
            <a:solidFill>
              <a:srgbClr val="FF8EFF"/>
            </a:solidFill>
            <a:prstDash val="sysDot"/>
          </a:ln>
        </p:spPr>
        <p:style>
          <a:lnRef idx="1">
            <a:schemeClr val="accent1"/>
          </a:lnRef>
          <a:fillRef idx="0">
            <a:schemeClr val="accent1"/>
          </a:fillRef>
          <a:effectRef idx="0">
            <a:schemeClr val="accent1"/>
          </a:effectRef>
          <a:fontRef idx="minor">
            <a:schemeClr val="tx1"/>
          </a:fontRef>
        </p:style>
      </p:cxnSp>
      <p:sp>
        <p:nvSpPr>
          <p:cNvPr id="102" name="文本框 101">
            <a:extLst>
              <a:ext uri="{FF2B5EF4-FFF2-40B4-BE49-F238E27FC236}">
                <a16:creationId xmlns:a16="http://schemas.microsoft.com/office/drawing/2014/main" id="{156A4228-A62F-428A-9239-96BAA0358C98}"/>
              </a:ext>
            </a:extLst>
          </p:cNvPr>
          <p:cNvSpPr txBox="1"/>
          <p:nvPr/>
        </p:nvSpPr>
        <p:spPr>
          <a:xfrm>
            <a:off x="11077860" y="4808126"/>
            <a:ext cx="221834" cy="369332"/>
          </a:xfrm>
          <a:prstGeom prst="rect">
            <a:avLst/>
          </a:prstGeom>
          <a:noFill/>
        </p:spPr>
        <p:txBody>
          <a:bodyPr wrap="square" rtlCol="0">
            <a:spAutoFit/>
          </a:bodyPr>
          <a:lstStyle/>
          <a:p>
            <a:r>
              <a:rPr lang="en-US" altLang="zh-CN" dirty="0"/>
              <a:t>-</a:t>
            </a:r>
            <a:endParaRPr lang="zh-CN" altLang="en-US" dirty="0"/>
          </a:p>
        </p:txBody>
      </p:sp>
      <p:sp>
        <p:nvSpPr>
          <p:cNvPr id="103" name="文本框 102">
            <a:extLst>
              <a:ext uri="{FF2B5EF4-FFF2-40B4-BE49-F238E27FC236}">
                <a16:creationId xmlns:a16="http://schemas.microsoft.com/office/drawing/2014/main" id="{DA02F242-DA87-4CDF-92B2-187903F16FE7}"/>
              </a:ext>
            </a:extLst>
          </p:cNvPr>
          <p:cNvSpPr txBox="1"/>
          <p:nvPr/>
        </p:nvSpPr>
        <p:spPr>
          <a:xfrm>
            <a:off x="11336397" y="5144803"/>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sp>
        <p:nvSpPr>
          <p:cNvPr id="104" name="文本框 103">
            <a:extLst>
              <a:ext uri="{FF2B5EF4-FFF2-40B4-BE49-F238E27FC236}">
                <a16:creationId xmlns:a16="http://schemas.microsoft.com/office/drawing/2014/main" id="{027BE849-14E9-47DF-9C69-0A42B235D3CA}"/>
              </a:ext>
            </a:extLst>
          </p:cNvPr>
          <p:cNvSpPr txBox="1"/>
          <p:nvPr/>
        </p:nvSpPr>
        <p:spPr>
          <a:xfrm>
            <a:off x="11336397" y="4609531"/>
            <a:ext cx="243292"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p:txBody>
      </p:sp>
      <p:cxnSp>
        <p:nvCxnSpPr>
          <p:cNvPr id="105" name="直接箭头连接符 104">
            <a:extLst>
              <a:ext uri="{FF2B5EF4-FFF2-40B4-BE49-F238E27FC236}">
                <a16:creationId xmlns:a16="http://schemas.microsoft.com/office/drawing/2014/main" id="{5F42D66E-9971-4C6A-8E4D-76B612EE3B31}"/>
              </a:ext>
            </a:extLst>
          </p:cNvPr>
          <p:cNvCxnSpPr>
            <a:cxnSpLocks/>
          </p:cNvCxnSpPr>
          <p:nvPr/>
        </p:nvCxnSpPr>
        <p:spPr>
          <a:xfrm>
            <a:off x="9500196" y="2521934"/>
            <a:ext cx="540000" cy="0"/>
          </a:xfrm>
          <a:prstGeom prst="straightConnector1">
            <a:avLst/>
          </a:prstGeom>
          <a:ln w="19050">
            <a:solidFill>
              <a:srgbClr val="8643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a16="http://schemas.microsoft.com/office/drawing/2014/main" id="{44A4C227-CD50-44AD-9C92-50EC3A4568A7}"/>
              </a:ext>
            </a:extLst>
          </p:cNvPr>
          <p:cNvCxnSpPr>
            <a:cxnSpLocks/>
          </p:cNvCxnSpPr>
          <p:nvPr/>
        </p:nvCxnSpPr>
        <p:spPr>
          <a:xfrm>
            <a:off x="9607083" y="2660526"/>
            <a:ext cx="432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22117765-990D-4DB6-800B-DF1FCCBCE2AC}"/>
              </a:ext>
            </a:extLst>
          </p:cNvPr>
          <p:cNvCxnSpPr>
            <a:cxnSpLocks/>
          </p:cNvCxnSpPr>
          <p:nvPr/>
        </p:nvCxnSpPr>
        <p:spPr>
          <a:xfrm>
            <a:off x="9616608" y="2660526"/>
            <a:ext cx="0" cy="14497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F60EA0AE-C7D0-49AD-9CFE-2F4715C3A73A}"/>
              </a:ext>
            </a:extLst>
          </p:cNvPr>
          <p:cNvCxnSpPr>
            <a:cxnSpLocks/>
          </p:cNvCxnSpPr>
          <p:nvPr/>
        </p:nvCxnSpPr>
        <p:spPr>
          <a:xfrm>
            <a:off x="9224553" y="2644557"/>
            <a:ext cx="229338" cy="1"/>
          </a:xfrm>
          <a:prstGeom prst="line">
            <a:avLst/>
          </a:prstGeom>
          <a:ln w="19050">
            <a:solidFill>
              <a:srgbClr val="97D2FF"/>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DD84EA52-B09D-4481-A827-03D21F14A53F}"/>
              </a:ext>
            </a:extLst>
          </p:cNvPr>
          <p:cNvCxnSpPr>
            <a:cxnSpLocks/>
          </p:cNvCxnSpPr>
          <p:nvPr/>
        </p:nvCxnSpPr>
        <p:spPr>
          <a:xfrm flipH="1">
            <a:off x="9450681" y="2635033"/>
            <a:ext cx="3211" cy="679201"/>
          </a:xfrm>
          <a:prstGeom prst="line">
            <a:avLst/>
          </a:prstGeom>
          <a:ln w="19050">
            <a:solidFill>
              <a:srgbClr val="97D2FF"/>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a:extLst>
              <a:ext uri="{FF2B5EF4-FFF2-40B4-BE49-F238E27FC236}">
                <a16:creationId xmlns:a16="http://schemas.microsoft.com/office/drawing/2014/main" id="{B61DC7DD-6975-468A-9190-FD972AF61A28}"/>
              </a:ext>
            </a:extLst>
          </p:cNvPr>
          <p:cNvCxnSpPr>
            <a:cxnSpLocks/>
          </p:cNvCxnSpPr>
          <p:nvPr/>
        </p:nvCxnSpPr>
        <p:spPr>
          <a:xfrm>
            <a:off x="9444078" y="3309300"/>
            <a:ext cx="612000" cy="0"/>
          </a:xfrm>
          <a:prstGeom prst="straightConnector1">
            <a:avLst/>
          </a:prstGeom>
          <a:ln w="19050">
            <a:solidFill>
              <a:srgbClr val="97D2FF"/>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019C0C4A-2327-4945-AE96-CB7F2F573EFA}"/>
              </a:ext>
            </a:extLst>
          </p:cNvPr>
          <p:cNvCxnSpPr>
            <a:cxnSpLocks/>
          </p:cNvCxnSpPr>
          <p:nvPr/>
        </p:nvCxnSpPr>
        <p:spPr>
          <a:xfrm flipV="1">
            <a:off x="9003352" y="2858156"/>
            <a:ext cx="772008" cy="5778"/>
          </a:xfrm>
          <a:prstGeom prst="line">
            <a:avLst/>
          </a:prstGeom>
          <a:ln w="19050">
            <a:solidFill>
              <a:srgbClr val="FFF26B"/>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0F0E852F-AEB9-471B-ADAB-E97040C53CE4}"/>
              </a:ext>
            </a:extLst>
          </p:cNvPr>
          <p:cNvCxnSpPr>
            <a:cxnSpLocks/>
          </p:cNvCxnSpPr>
          <p:nvPr/>
        </p:nvCxnSpPr>
        <p:spPr>
          <a:xfrm flipH="1">
            <a:off x="9454779" y="3420914"/>
            <a:ext cx="2251" cy="920335"/>
          </a:xfrm>
          <a:prstGeom prst="line">
            <a:avLst/>
          </a:prstGeom>
          <a:ln w="19050">
            <a:solidFill>
              <a:srgbClr val="B47AFF"/>
            </a:solidFill>
          </a:ln>
        </p:spPr>
        <p:style>
          <a:lnRef idx="1">
            <a:schemeClr val="accent1"/>
          </a:lnRef>
          <a:fillRef idx="0">
            <a:schemeClr val="accent1"/>
          </a:fillRef>
          <a:effectRef idx="0">
            <a:schemeClr val="accent1"/>
          </a:effectRef>
          <a:fontRef idx="minor">
            <a:schemeClr val="tx1"/>
          </a:fontRef>
        </p:style>
      </p:cxnSp>
      <p:cxnSp>
        <p:nvCxnSpPr>
          <p:cNvPr id="113" name="直接箭头连接符 112">
            <a:extLst>
              <a:ext uri="{FF2B5EF4-FFF2-40B4-BE49-F238E27FC236}">
                <a16:creationId xmlns:a16="http://schemas.microsoft.com/office/drawing/2014/main" id="{FFB82765-3F5A-454C-A8EF-FB839938B424}"/>
              </a:ext>
            </a:extLst>
          </p:cNvPr>
          <p:cNvCxnSpPr>
            <a:cxnSpLocks/>
          </p:cNvCxnSpPr>
          <p:nvPr/>
        </p:nvCxnSpPr>
        <p:spPr>
          <a:xfrm>
            <a:off x="9450680" y="3429050"/>
            <a:ext cx="604800" cy="0"/>
          </a:xfrm>
          <a:prstGeom prst="straightConnector1">
            <a:avLst/>
          </a:prstGeom>
          <a:ln w="19050">
            <a:solidFill>
              <a:srgbClr val="B47AFF"/>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17C72E0E-487E-4C4E-8FCA-737697FC60D8}"/>
              </a:ext>
            </a:extLst>
          </p:cNvPr>
          <p:cNvCxnSpPr>
            <a:cxnSpLocks/>
          </p:cNvCxnSpPr>
          <p:nvPr/>
        </p:nvCxnSpPr>
        <p:spPr>
          <a:xfrm>
            <a:off x="9767459" y="2858156"/>
            <a:ext cx="9575" cy="1282582"/>
          </a:xfrm>
          <a:prstGeom prst="line">
            <a:avLst/>
          </a:prstGeom>
          <a:ln w="19050">
            <a:solidFill>
              <a:srgbClr val="FFF26B"/>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E4C9A775-9CD2-40D8-A5D5-C89CE1944202}"/>
              </a:ext>
            </a:extLst>
          </p:cNvPr>
          <p:cNvCxnSpPr>
            <a:cxnSpLocks/>
          </p:cNvCxnSpPr>
          <p:nvPr/>
        </p:nvCxnSpPr>
        <p:spPr>
          <a:xfrm flipH="1">
            <a:off x="9775360" y="4243330"/>
            <a:ext cx="1673" cy="297659"/>
          </a:xfrm>
          <a:prstGeom prst="line">
            <a:avLst/>
          </a:prstGeom>
          <a:ln w="19050">
            <a:solidFill>
              <a:srgbClr val="FFAB7C"/>
            </a:solidFill>
          </a:ln>
        </p:spPr>
        <p:style>
          <a:lnRef idx="1">
            <a:schemeClr val="accent1"/>
          </a:lnRef>
          <a:fillRef idx="0">
            <a:schemeClr val="accent1"/>
          </a:fillRef>
          <a:effectRef idx="0">
            <a:schemeClr val="accent1"/>
          </a:effectRef>
          <a:fontRef idx="minor">
            <a:schemeClr val="tx1"/>
          </a:fontRef>
        </p:style>
      </p:cxnSp>
      <p:cxnSp>
        <p:nvCxnSpPr>
          <p:cNvPr id="116" name="直接箭头连接符 115">
            <a:extLst>
              <a:ext uri="{FF2B5EF4-FFF2-40B4-BE49-F238E27FC236}">
                <a16:creationId xmlns:a16="http://schemas.microsoft.com/office/drawing/2014/main" id="{09661223-E992-47BE-9BF7-3646B03882BF}"/>
              </a:ext>
            </a:extLst>
          </p:cNvPr>
          <p:cNvCxnSpPr>
            <a:cxnSpLocks/>
          </p:cNvCxnSpPr>
          <p:nvPr/>
        </p:nvCxnSpPr>
        <p:spPr>
          <a:xfrm>
            <a:off x="9768264" y="4130898"/>
            <a:ext cx="288000" cy="0"/>
          </a:xfrm>
          <a:prstGeom prst="straightConnector1">
            <a:avLst/>
          </a:prstGeom>
          <a:ln w="19050">
            <a:solidFill>
              <a:srgbClr val="FFF26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116">
            <a:extLst>
              <a:ext uri="{FF2B5EF4-FFF2-40B4-BE49-F238E27FC236}">
                <a16:creationId xmlns:a16="http://schemas.microsoft.com/office/drawing/2014/main" id="{05F8B946-E611-4E88-9B35-F48838EB32AA}"/>
              </a:ext>
            </a:extLst>
          </p:cNvPr>
          <p:cNvCxnSpPr>
            <a:cxnSpLocks/>
          </p:cNvCxnSpPr>
          <p:nvPr/>
        </p:nvCxnSpPr>
        <p:spPr>
          <a:xfrm>
            <a:off x="9767458" y="4244950"/>
            <a:ext cx="288000" cy="0"/>
          </a:xfrm>
          <a:prstGeom prst="straightConnector1">
            <a:avLst/>
          </a:prstGeom>
          <a:ln w="19050">
            <a:solidFill>
              <a:srgbClr val="FFAB7C"/>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49C290B6-E089-4ADA-9B9A-F92CFB24D2D0}"/>
              </a:ext>
            </a:extLst>
          </p:cNvPr>
          <p:cNvCxnSpPr>
            <a:cxnSpLocks/>
          </p:cNvCxnSpPr>
          <p:nvPr/>
        </p:nvCxnSpPr>
        <p:spPr>
          <a:xfrm>
            <a:off x="9081029" y="3130519"/>
            <a:ext cx="297178" cy="0"/>
          </a:xfrm>
          <a:prstGeom prst="line">
            <a:avLst/>
          </a:prstGeom>
          <a:ln w="19050">
            <a:solidFill>
              <a:srgbClr val="FF8EFF"/>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DE97E636-7A55-454D-BB3A-D8FCA5CC446D}"/>
              </a:ext>
            </a:extLst>
          </p:cNvPr>
          <p:cNvCxnSpPr>
            <a:cxnSpLocks/>
          </p:cNvCxnSpPr>
          <p:nvPr/>
        </p:nvCxnSpPr>
        <p:spPr>
          <a:xfrm flipH="1">
            <a:off x="9373444" y="3129013"/>
            <a:ext cx="0" cy="1836000"/>
          </a:xfrm>
          <a:prstGeom prst="line">
            <a:avLst/>
          </a:prstGeom>
          <a:ln w="19050">
            <a:solidFill>
              <a:srgbClr val="FB8CFB"/>
            </a:solidFill>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6577B152-031B-4CF9-9A10-24E933D793C8}"/>
              </a:ext>
            </a:extLst>
          </p:cNvPr>
          <p:cNvCxnSpPr>
            <a:cxnSpLocks/>
          </p:cNvCxnSpPr>
          <p:nvPr/>
        </p:nvCxnSpPr>
        <p:spPr>
          <a:xfrm>
            <a:off x="9364266" y="4962048"/>
            <a:ext cx="670591" cy="0"/>
          </a:xfrm>
          <a:prstGeom prst="straightConnector1">
            <a:avLst/>
          </a:prstGeom>
          <a:ln w="19050">
            <a:solidFill>
              <a:srgbClr val="FB8CFB"/>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a16="http://schemas.microsoft.com/office/drawing/2014/main" id="{92AFB2BB-9073-4D8F-966C-76569C44C4D3}"/>
              </a:ext>
            </a:extLst>
          </p:cNvPr>
          <p:cNvCxnSpPr>
            <a:cxnSpLocks/>
          </p:cNvCxnSpPr>
          <p:nvPr/>
        </p:nvCxnSpPr>
        <p:spPr>
          <a:xfrm>
            <a:off x="9278994" y="5064420"/>
            <a:ext cx="738000" cy="9746"/>
          </a:xfrm>
          <a:prstGeom prst="straightConnector1">
            <a:avLst/>
          </a:prstGeom>
          <a:ln w="19050">
            <a:gradFill flip="none" rotWithShape="1">
              <a:gsLst>
                <a:gs pos="0">
                  <a:srgbClr val="BEFBA3"/>
                </a:gs>
                <a:gs pos="59000">
                  <a:schemeClr val="accent6">
                    <a:lumMod val="60000"/>
                    <a:lumOff val="40000"/>
                  </a:schemeClr>
                </a:gs>
                <a:gs pos="0">
                  <a:schemeClr val="accent6">
                    <a:lumMod val="60000"/>
                    <a:lumOff val="40000"/>
                  </a:schemeClr>
                </a:gs>
                <a:gs pos="86000">
                  <a:schemeClr val="accent6">
                    <a:lumMod val="75000"/>
                  </a:schemeClr>
                </a:gs>
              </a:gsLst>
              <a:lin ang="5400000" scaled="1"/>
              <a:tileRect/>
            </a:gradFill>
            <a:tailEnd type="triangle"/>
          </a:ln>
          <a:effectLst>
            <a:outerShdw sx="1000" sy="1000" algn="ctr" rotWithShape="0">
              <a:srgbClr val="000000"/>
            </a:outerShdw>
            <a:softEdge rad="0"/>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3527D51C-CC59-4785-BD7B-2F612D40A8B9}"/>
              </a:ext>
            </a:extLst>
          </p:cNvPr>
          <p:cNvCxnSpPr>
            <a:cxnSpLocks/>
          </p:cNvCxnSpPr>
          <p:nvPr/>
        </p:nvCxnSpPr>
        <p:spPr>
          <a:xfrm>
            <a:off x="9283348" y="4826984"/>
            <a:ext cx="0" cy="245564"/>
          </a:xfrm>
          <a:prstGeom prst="line">
            <a:avLst/>
          </a:prstGeom>
          <a:ln w="19050">
            <a:gradFill flip="none" rotWithShape="1">
              <a:gsLst>
                <a:gs pos="0">
                  <a:schemeClr val="accent6">
                    <a:lumMod val="60000"/>
                    <a:lumOff val="40000"/>
                  </a:schemeClr>
                </a:gs>
                <a:gs pos="23000">
                  <a:schemeClr val="accent6">
                    <a:lumMod val="60000"/>
                    <a:lumOff val="40000"/>
                  </a:schemeClr>
                </a:gs>
                <a:gs pos="64000">
                  <a:schemeClr val="accent6">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3" name="椭圆 122">
            <a:extLst>
              <a:ext uri="{FF2B5EF4-FFF2-40B4-BE49-F238E27FC236}">
                <a16:creationId xmlns:a16="http://schemas.microsoft.com/office/drawing/2014/main" id="{009BF25F-6D2E-44B0-8B38-4CA6CDDCDCE3}"/>
              </a:ext>
            </a:extLst>
          </p:cNvPr>
          <p:cNvSpPr/>
          <p:nvPr/>
        </p:nvSpPr>
        <p:spPr>
          <a:xfrm>
            <a:off x="7470081" y="4061176"/>
            <a:ext cx="288000" cy="288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4" name="组合 123">
            <a:extLst>
              <a:ext uri="{FF2B5EF4-FFF2-40B4-BE49-F238E27FC236}">
                <a16:creationId xmlns:a16="http://schemas.microsoft.com/office/drawing/2014/main" id="{31469F03-BAA1-4379-A2DF-07A2435D0334}"/>
              </a:ext>
            </a:extLst>
          </p:cNvPr>
          <p:cNvGrpSpPr/>
          <p:nvPr/>
        </p:nvGrpSpPr>
        <p:grpSpPr>
          <a:xfrm>
            <a:off x="7535952" y="4130518"/>
            <a:ext cx="151718" cy="148570"/>
            <a:chOff x="9631680" y="3375794"/>
            <a:chExt cx="373380" cy="373380"/>
          </a:xfrm>
        </p:grpSpPr>
        <p:cxnSp>
          <p:nvCxnSpPr>
            <p:cNvPr id="125" name="直接连接符 124">
              <a:extLst>
                <a:ext uri="{FF2B5EF4-FFF2-40B4-BE49-F238E27FC236}">
                  <a16:creationId xmlns:a16="http://schemas.microsoft.com/office/drawing/2014/main" id="{39BBEBA4-DBA8-4D8A-934F-9BB6918C3042}"/>
                </a:ext>
              </a:extLst>
            </p:cNvPr>
            <p:cNvCxnSpPr>
              <a:cxnSpLocks/>
            </p:cNvCxnSpPr>
            <p:nvPr/>
          </p:nvCxnSpPr>
          <p:spPr>
            <a:xfrm>
              <a:off x="9631680" y="3562484"/>
              <a:ext cx="3733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8F878078-BE29-4508-ADE5-E9F5FEE41492}"/>
                </a:ext>
              </a:extLst>
            </p:cNvPr>
            <p:cNvCxnSpPr>
              <a:cxnSpLocks/>
            </p:cNvCxnSpPr>
            <p:nvPr/>
          </p:nvCxnSpPr>
          <p:spPr>
            <a:xfrm flipV="1">
              <a:off x="9823133" y="3375794"/>
              <a:ext cx="0" cy="3733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箭头: 右 126">
            <a:extLst>
              <a:ext uri="{FF2B5EF4-FFF2-40B4-BE49-F238E27FC236}">
                <a16:creationId xmlns:a16="http://schemas.microsoft.com/office/drawing/2014/main" id="{FF228472-B444-43B9-868D-07029171766C}"/>
              </a:ext>
            </a:extLst>
          </p:cNvPr>
          <p:cNvSpPr/>
          <p:nvPr/>
        </p:nvSpPr>
        <p:spPr>
          <a:xfrm>
            <a:off x="7810180" y="4141644"/>
            <a:ext cx="401404" cy="142045"/>
          </a:xfrm>
          <a:prstGeom prst="rightArrow">
            <a:avLst>
              <a:gd name="adj1" fmla="val 39942"/>
              <a:gd name="adj2" fmla="val 80175"/>
            </a:avLst>
          </a:prstGeom>
          <a:solidFill>
            <a:srgbClr val="00B050"/>
          </a:solidFill>
          <a:ln w="9525" cap="flat" cmpd="dbl">
            <a:solidFill>
              <a:schemeClr val="tx1">
                <a:alpha val="99000"/>
              </a:schemeClr>
            </a:solidFill>
            <a:round/>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箭头: 右 127">
            <a:extLst>
              <a:ext uri="{FF2B5EF4-FFF2-40B4-BE49-F238E27FC236}">
                <a16:creationId xmlns:a16="http://schemas.microsoft.com/office/drawing/2014/main" id="{3A35CCAA-97C4-4BE9-8847-DE999E3C7729}"/>
              </a:ext>
            </a:extLst>
          </p:cNvPr>
          <p:cNvSpPr/>
          <p:nvPr/>
        </p:nvSpPr>
        <p:spPr>
          <a:xfrm>
            <a:off x="5128872" y="3027123"/>
            <a:ext cx="290037" cy="106249"/>
          </a:xfrm>
          <a:prstGeom prst="rightArrow">
            <a:avLst>
              <a:gd name="adj1" fmla="val 43956"/>
              <a:gd name="adj2" fmla="val 92309"/>
            </a:avLst>
          </a:prstGeom>
          <a:solidFill>
            <a:srgbClr val="E72121"/>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箭头: 右 128">
            <a:extLst>
              <a:ext uri="{FF2B5EF4-FFF2-40B4-BE49-F238E27FC236}">
                <a16:creationId xmlns:a16="http://schemas.microsoft.com/office/drawing/2014/main" id="{17AA9AEC-2A96-4FD9-8866-589934525382}"/>
              </a:ext>
            </a:extLst>
          </p:cNvPr>
          <p:cNvSpPr/>
          <p:nvPr/>
        </p:nvSpPr>
        <p:spPr>
          <a:xfrm>
            <a:off x="5629999" y="3027123"/>
            <a:ext cx="603661" cy="108416"/>
          </a:xfrm>
          <a:prstGeom prst="rightArrow">
            <a:avLst>
              <a:gd name="adj1" fmla="val 42807"/>
              <a:gd name="adj2" fmla="val 92309"/>
            </a:avLst>
          </a:prstGeom>
          <a:solidFill>
            <a:srgbClr val="E72121"/>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箭头: 右 129">
            <a:extLst>
              <a:ext uri="{FF2B5EF4-FFF2-40B4-BE49-F238E27FC236}">
                <a16:creationId xmlns:a16="http://schemas.microsoft.com/office/drawing/2014/main" id="{8908FB2F-4715-4D5D-8D87-4FA141C31052}"/>
              </a:ext>
            </a:extLst>
          </p:cNvPr>
          <p:cNvSpPr/>
          <p:nvPr/>
        </p:nvSpPr>
        <p:spPr>
          <a:xfrm>
            <a:off x="6911952" y="3027123"/>
            <a:ext cx="290037" cy="106249"/>
          </a:xfrm>
          <a:prstGeom prst="rightArrow">
            <a:avLst>
              <a:gd name="adj1" fmla="val 43956"/>
              <a:gd name="adj2" fmla="val 92309"/>
            </a:avLst>
          </a:prstGeom>
          <a:solidFill>
            <a:srgbClr val="E72121"/>
          </a:solidFill>
          <a:ln w="9525" cmpd="dbl">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3D801257-8839-4C4C-A7D6-4EDA9ED18A81}"/>
              </a:ext>
            </a:extLst>
          </p:cNvPr>
          <p:cNvSpPr/>
          <p:nvPr/>
        </p:nvSpPr>
        <p:spPr>
          <a:xfrm>
            <a:off x="7465962" y="3055142"/>
            <a:ext cx="169465" cy="56058"/>
          </a:xfrm>
          <a:prstGeom prst="rect">
            <a:avLst/>
          </a:prstGeom>
          <a:solidFill>
            <a:srgbClr val="E72121"/>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箭头: 右 131">
            <a:extLst>
              <a:ext uri="{FF2B5EF4-FFF2-40B4-BE49-F238E27FC236}">
                <a16:creationId xmlns:a16="http://schemas.microsoft.com/office/drawing/2014/main" id="{8CA3DBC4-E09C-4D26-9DF5-05FB67FB0BA5}"/>
              </a:ext>
            </a:extLst>
          </p:cNvPr>
          <p:cNvSpPr/>
          <p:nvPr/>
        </p:nvSpPr>
        <p:spPr>
          <a:xfrm rot="5400000">
            <a:off x="7161197" y="3499518"/>
            <a:ext cx="896883" cy="120247"/>
          </a:xfrm>
          <a:prstGeom prst="rightArrow">
            <a:avLst>
              <a:gd name="adj1" fmla="val 42807"/>
              <a:gd name="adj2" fmla="val 92309"/>
            </a:avLst>
          </a:prstGeom>
          <a:solidFill>
            <a:srgbClr val="E72121"/>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74597533-4942-4144-90FF-5C0B16F4F8A3}"/>
              </a:ext>
            </a:extLst>
          </p:cNvPr>
          <p:cNvSpPr/>
          <p:nvPr/>
        </p:nvSpPr>
        <p:spPr>
          <a:xfrm>
            <a:off x="7588001" y="3076054"/>
            <a:ext cx="43200" cy="56058"/>
          </a:xfrm>
          <a:prstGeom prst="rect">
            <a:avLst/>
          </a:prstGeom>
          <a:solidFill>
            <a:srgbClr val="E7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箭头: 右 133">
            <a:extLst>
              <a:ext uri="{FF2B5EF4-FFF2-40B4-BE49-F238E27FC236}">
                <a16:creationId xmlns:a16="http://schemas.microsoft.com/office/drawing/2014/main" id="{F35E09DD-C4F5-4F9A-B201-D89D3AD34E26}"/>
              </a:ext>
            </a:extLst>
          </p:cNvPr>
          <p:cNvSpPr/>
          <p:nvPr/>
        </p:nvSpPr>
        <p:spPr>
          <a:xfrm>
            <a:off x="5151732" y="5244543"/>
            <a:ext cx="290037" cy="106249"/>
          </a:xfrm>
          <a:prstGeom prst="rightArrow">
            <a:avLst>
              <a:gd name="adj1" fmla="val 43956"/>
              <a:gd name="adj2" fmla="val 92309"/>
            </a:avLst>
          </a:prstGeom>
          <a:solidFill>
            <a:srgbClr val="2265EA"/>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箭头: 右 134">
            <a:extLst>
              <a:ext uri="{FF2B5EF4-FFF2-40B4-BE49-F238E27FC236}">
                <a16:creationId xmlns:a16="http://schemas.microsoft.com/office/drawing/2014/main" id="{B3B23FB0-0F07-46F7-A5D5-F832F971554E}"/>
              </a:ext>
            </a:extLst>
          </p:cNvPr>
          <p:cNvSpPr/>
          <p:nvPr/>
        </p:nvSpPr>
        <p:spPr>
          <a:xfrm>
            <a:off x="5652859" y="5244543"/>
            <a:ext cx="603661" cy="108416"/>
          </a:xfrm>
          <a:prstGeom prst="rightArrow">
            <a:avLst>
              <a:gd name="adj1" fmla="val 42807"/>
              <a:gd name="adj2" fmla="val 92309"/>
            </a:avLst>
          </a:prstGeom>
          <a:solidFill>
            <a:srgbClr val="2265EA"/>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箭头: 右 135">
            <a:extLst>
              <a:ext uri="{FF2B5EF4-FFF2-40B4-BE49-F238E27FC236}">
                <a16:creationId xmlns:a16="http://schemas.microsoft.com/office/drawing/2014/main" id="{67ED54C7-27B3-43F2-8192-47D8342C03E2}"/>
              </a:ext>
            </a:extLst>
          </p:cNvPr>
          <p:cNvSpPr/>
          <p:nvPr/>
        </p:nvSpPr>
        <p:spPr>
          <a:xfrm>
            <a:off x="6934812" y="5244543"/>
            <a:ext cx="290037" cy="106249"/>
          </a:xfrm>
          <a:prstGeom prst="rightArrow">
            <a:avLst>
              <a:gd name="adj1" fmla="val 43956"/>
              <a:gd name="adj2" fmla="val 92309"/>
            </a:avLst>
          </a:prstGeom>
          <a:solidFill>
            <a:srgbClr val="2265EA"/>
          </a:solidFill>
          <a:ln w="9525" cmpd="dbl">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B8618D6E-49AE-4937-BD21-CB11F7BE4A7C}"/>
              </a:ext>
            </a:extLst>
          </p:cNvPr>
          <p:cNvSpPr/>
          <p:nvPr/>
        </p:nvSpPr>
        <p:spPr>
          <a:xfrm>
            <a:off x="7465962" y="5293517"/>
            <a:ext cx="169465" cy="56058"/>
          </a:xfrm>
          <a:prstGeom prst="rect">
            <a:avLst/>
          </a:prstGeom>
          <a:solidFill>
            <a:srgbClr val="2265EA"/>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箭头: 右 137">
            <a:extLst>
              <a:ext uri="{FF2B5EF4-FFF2-40B4-BE49-F238E27FC236}">
                <a16:creationId xmlns:a16="http://schemas.microsoft.com/office/drawing/2014/main" id="{CEF881FE-6722-4980-B25E-74FA4FBE1673}"/>
              </a:ext>
            </a:extLst>
          </p:cNvPr>
          <p:cNvSpPr/>
          <p:nvPr/>
        </p:nvSpPr>
        <p:spPr>
          <a:xfrm rot="16200000" flipV="1">
            <a:off x="7159798" y="4783822"/>
            <a:ext cx="896883" cy="120247"/>
          </a:xfrm>
          <a:prstGeom prst="rightArrow">
            <a:avLst>
              <a:gd name="adj1" fmla="val 42807"/>
              <a:gd name="adj2" fmla="val 92309"/>
            </a:avLst>
          </a:prstGeom>
          <a:solidFill>
            <a:srgbClr val="2265EA"/>
          </a:solidFill>
          <a:ln w="95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21B87147-84FD-4EF9-A317-B796FD1F2391}"/>
              </a:ext>
            </a:extLst>
          </p:cNvPr>
          <p:cNvSpPr/>
          <p:nvPr/>
        </p:nvSpPr>
        <p:spPr>
          <a:xfrm>
            <a:off x="7589527" y="5266150"/>
            <a:ext cx="39600" cy="56058"/>
          </a:xfrm>
          <a:prstGeom prst="rect">
            <a:avLst/>
          </a:prstGeom>
          <a:solidFill>
            <a:srgbClr val="226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0" name="图片 139">
            <a:extLst>
              <a:ext uri="{FF2B5EF4-FFF2-40B4-BE49-F238E27FC236}">
                <a16:creationId xmlns:a16="http://schemas.microsoft.com/office/drawing/2014/main" id="{EEBA0BE3-01FA-4418-9614-59C53B964BA3}"/>
              </a:ext>
            </a:extLst>
          </p:cNvPr>
          <p:cNvPicPr>
            <a:picLocks noChangeAspect="1"/>
          </p:cNvPicPr>
          <p:nvPr/>
        </p:nvPicPr>
        <p:blipFill>
          <a:blip r:embed="rId33"/>
          <a:stretch>
            <a:fillRect/>
          </a:stretch>
        </p:blipFill>
        <p:spPr>
          <a:xfrm>
            <a:off x="430870" y="3342764"/>
            <a:ext cx="1459836" cy="1459836"/>
          </a:xfrm>
          <a:prstGeom prst="rect">
            <a:avLst/>
          </a:prstGeom>
        </p:spPr>
      </p:pic>
      <p:sp>
        <p:nvSpPr>
          <p:cNvPr id="141" name="箭头: 右 140">
            <a:extLst>
              <a:ext uri="{FF2B5EF4-FFF2-40B4-BE49-F238E27FC236}">
                <a16:creationId xmlns:a16="http://schemas.microsoft.com/office/drawing/2014/main" id="{134ABA11-3064-40E6-8DD0-A3519E7B2587}"/>
              </a:ext>
            </a:extLst>
          </p:cNvPr>
          <p:cNvSpPr/>
          <p:nvPr/>
        </p:nvSpPr>
        <p:spPr>
          <a:xfrm>
            <a:off x="7149126" y="4153918"/>
            <a:ext cx="290037" cy="106249"/>
          </a:xfrm>
          <a:prstGeom prst="rightArrow">
            <a:avLst>
              <a:gd name="adj1" fmla="val 43956"/>
              <a:gd name="adj2" fmla="val 92309"/>
            </a:avLst>
          </a:prstGeom>
          <a:solidFill>
            <a:srgbClr val="FFFF00"/>
          </a:solidFill>
          <a:ln w="9525" cmpd="dbl">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2" name="直接箭头连接符 141">
            <a:extLst>
              <a:ext uri="{FF2B5EF4-FFF2-40B4-BE49-F238E27FC236}">
                <a16:creationId xmlns:a16="http://schemas.microsoft.com/office/drawing/2014/main" id="{E0C51C50-C90A-4A32-8697-A7B672C496C3}"/>
              </a:ext>
            </a:extLst>
          </p:cNvPr>
          <p:cNvCxnSpPr>
            <a:cxnSpLocks/>
          </p:cNvCxnSpPr>
          <p:nvPr/>
        </p:nvCxnSpPr>
        <p:spPr>
          <a:xfrm>
            <a:off x="3239590" y="5282140"/>
            <a:ext cx="490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a:extLst>
              <a:ext uri="{FF2B5EF4-FFF2-40B4-BE49-F238E27FC236}">
                <a16:creationId xmlns:a16="http://schemas.microsoft.com/office/drawing/2014/main" id="{89A493BF-DFCD-4A93-891C-03B710F9E015}"/>
              </a:ext>
            </a:extLst>
          </p:cNvPr>
          <p:cNvCxnSpPr>
            <a:cxnSpLocks/>
          </p:cNvCxnSpPr>
          <p:nvPr/>
        </p:nvCxnSpPr>
        <p:spPr>
          <a:xfrm>
            <a:off x="3122827" y="2866364"/>
            <a:ext cx="606771" cy="160759"/>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a:extLst>
              <a:ext uri="{FF2B5EF4-FFF2-40B4-BE49-F238E27FC236}">
                <a16:creationId xmlns:a16="http://schemas.microsoft.com/office/drawing/2014/main" id="{EE4EDADA-6301-4849-842F-72FADD535A92}"/>
              </a:ext>
            </a:extLst>
          </p:cNvPr>
          <p:cNvCxnSpPr>
            <a:cxnSpLocks/>
          </p:cNvCxnSpPr>
          <p:nvPr/>
        </p:nvCxnSpPr>
        <p:spPr>
          <a:xfrm flipV="1">
            <a:off x="3122826" y="3086252"/>
            <a:ext cx="606771" cy="160759"/>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a:extLst>
              <a:ext uri="{FF2B5EF4-FFF2-40B4-BE49-F238E27FC236}">
                <a16:creationId xmlns:a16="http://schemas.microsoft.com/office/drawing/2014/main" id="{76204DA3-503D-41D2-9C22-DD04C4F704B7}"/>
              </a:ext>
            </a:extLst>
          </p:cNvPr>
          <p:cNvCxnSpPr>
            <a:cxnSpLocks/>
          </p:cNvCxnSpPr>
          <p:nvPr/>
        </p:nvCxnSpPr>
        <p:spPr>
          <a:xfrm>
            <a:off x="3122129" y="2507559"/>
            <a:ext cx="597218" cy="365338"/>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D1B48270-B43E-4595-9212-FC31E9970A34}"/>
              </a:ext>
            </a:extLst>
          </p:cNvPr>
          <p:cNvCxnSpPr>
            <a:cxnSpLocks/>
          </p:cNvCxnSpPr>
          <p:nvPr/>
        </p:nvCxnSpPr>
        <p:spPr>
          <a:xfrm flipV="1">
            <a:off x="3129749" y="3234521"/>
            <a:ext cx="597218" cy="365338"/>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75E7907E-4B16-45A4-9681-C0181EB1510B}"/>
              </a:ext>
            </a:extLst>
          </p:cNvPr>
          <p:cNvCxnSpPr>
            <a:cxnSpLocks/>
          </p:cNvCxnSpPr>
          <p:nvPr/>
        </p:nvCxnSpPr>
        <p:spPr>
          <a:xfrm>
            <a:off x="2177375" y="3064870"/>
            <a:ext cx="0" cy="224360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a16="http://schemas.microsoft.com/office/drawing/2014/main" id="{462393B3-1968-4995-BB20-73072796C0B6}"/>
              </a:ext>
            </a:extLst>
          </p:cNvPr>
          <p:cNvCxnSpPr/>
          <p:nvPr/>
        </p:nvCxnSpPr>
        <p:spPr>
          <a:xfrm>
            <a:off x="2161500" y="3061043"/>
            <a:ext cx="268605"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D33E15A6-75BA-40BE-9B28-18FB0AF39E24}"/>
              </a:ext>
            </a:extLst>
          </p:cNvPr>
          <p:cNvCxnSpPr/>
          <p:nvPr/>
        </p:nvCxnSpPr>
        <p:spPr>
          <a:xfrm flipV="1">
            <a:off x="2015452" y="4171914"/>
            <a:ext cx="180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文本框 149">
            <a:extLst>
              <a:ext uri="{FF2B5EF4-FFF2-40B4-BE49-F238E27FC236}">
                <a16:creationId xmlns:a16="http://schemas.microsoft.com/office/drawing/2014/main" id="{B42F7987-467D-4DF6-9182-E75C12C9E0AE}"/>
              </a:ext>
            </a:extLst>
          </p:cNvPr>
          <p:cNvSpPr txBox="1"/>
          <p:nvPr/>
        </p:nvSpPr>
        <p:spPr>
          <a:xfrm>
            <a:off x="391152" y="4802600"/>
            <a:ext cx="153927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2D face Image</a:t>
            </a:r>
            <a:endParaRPr lang="zh-CN" altLang="en-US" dirty="0">
              <a:latin typeface="Times New Roman" panose="02020603050405020304" pitchFamily="18" charset="0"/>
              <a:cs typeface="Times New Roman" panose="02020603050405020304" pitchFamily="18" charset="0"/>
            </a:endParaRPr>
          </a:p>
        </p:txBody>
      </p:sp>
      <p:cxnSp>
        <p:nvCxnSpPr>
          <p:cNvPr id="151" name="直接箭头连接符 150">
            <a:extLst>
              <a:ext uri="{FF2B5EF4-FFF2-40B4-BE49-F238E27FC236}">
                <a16:creationId xmlns:a16="http://schemas.microsoft.com/office/drawing/2014/main" id="{639A1DFA-CCBE-4D70-A657-58954B6355A8}"/>
              </a:ext>
            </a:extLst>
          </p:cNvPr>
          <p:cNvCxnSpPr>
            <a:cxnSpLocks/>
          </p:cNvCxnSpPr>
          <p:nvPr/>
        </p:nvCxnSpPr>
        <p:spPr>
          <a:xfrm flipH="1">
            <a:off x="9500197" y="4104140"/>
            <a:ext cx="1164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FE3A7FC8-A873-4C3A-B409-3E42473C39B7}"/>
              </a:ext>
            </a:extLst>
          </p:cNvPr>
          <p:cNvCxnSpPr>
            <a:cxnSpLocks/>
          </p:cNvCxnSpPr>
          <p:nvPr/>
        </p:nvCxnSpPr>
        <p:spPr>
          <a:xfrm flipH="1">
            <a:off x="9088030" y="4823528"/>
            <a:ext cx="203617" cy="0"/>
          </a:xfrm>
          <a:prstGeom prst="straightConnector1">
            <a:avLst/>
          </a:prstGeom>
          <a:ln w="19050">
            <a:gradFill flip="none" rotWithShape="1">
              <a:gsLst>
                <a:gs pos="0">
                  <a:srgbClr val="BEFBA3"/>
                </a:gs>
                <a:gs pos="59000">
                  <a:schemeClr val="accent6">
                    <a:lumMod val="60000"/>
                    <a:lumOff val="40000"/>
                  </a:schemeClr>
                </a:gs>
                <a:gs pos="0">
                  <a:schemeClr val="accent6">
                    <a:lumMod val="60000"/>
                    <a:lumOff val="40000"/>
                  </a:schemeClr>
                </a:gs>
                <a:gs pos="86000">
                  <a:schemeClr val="accent6">
                    <a:lumMod val="75000"/>
                  </a:schemeClr>
                </a:gs>
              </a:gsLst>
              <a:lin ang="5400000" scaled="1"/>
              <a:tileRect/>
            </a:gradFill>
            <a:tailEnd type="triangle"/>
          </a:ln>
          <a:effectLst>
            <a:outerShdw sx="1000" sy="1000" algn="ctr" rotWithShape="0">
              <a:srgbClr val="000000"/>
            </a:outerShdw>
            <a:softEdge rad="0"/>
          </a:effectLst>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AAB9FF21-48A6-44BC-99E2-C8F6F8CEA5CD}"/>
              </a:ext>
            </a:extLst>
          </p:cNvPr>
          <p:cNvCxnSpPr>
            <a:cxnSpLocks/>
          </p:cNvCxnSpPr>
          <p:nvPr/>
        </p:nvCxnSpPr>
        <p:spPr>
          <a:xfrm flipH="1">
            <a:off x="9036314" y="4531465"/>
            <a:ext cx="746775" cy="0"/>
          </a:xfrm>
          <a:prstGeom prst="straightConnector1">
            <a:avLst/>
          </a:prstGeom>
          <a:ln w="19050">
            <a:solidFill>
              <a:srgbClr val="FFAB7C"/>
            </a:solidFill>
            <a:tailEnd type="triangle"/>
          </a:ln>
        </p:spPr>
        <p:style>
          <a:lnRef idx="1">
            <a:schemeClr val="accent1"/>
          </a:lnRef>
          <a:fillRef idx="0">
            <a:schemeClr val="accent1"/>
          </a:fillRef>
          <a:effectRef idx="0">
            <a:schemeClr val="accent1"/>
          </a:effectRef>
          <a:fontRef idx="minor">
            <a:schemeClr val="tx1"/>
          </a:fontRef>
        </p:style>
      </p:cxnSp>
      <p:grpSp>
        <p:nvGrpSpPr>
          <p:cNvPr id="154" name="组合 153">
            <a:extLst>
              <a:ext uri="{FF2B5EF4-FFF2-40B4-BE49-F238E27FC236}">
                <a16:creationId xmlns:a16="http://schemas.microsoft.com/office/drawing/2014/main" id="{8551AC82-9142-461A-8F9C-24AB03F12C9C}"/>
              </a:ext>
            </a:extLst>
          </p:cNvPr>
          <p:cNvGrpSpPr/>
          <p:nvPr/>
        </p:nvGrpSpPr>
        <p:grpSpPr>
          <a:xfrm>
            <a:off x="8160788" y="3770155"/>
            <a:ext cx="1502220" cy="1528262"/>
            <a:chOff x="10082121" y="3770329"/>
            <a:chExt cx="1502220" cy="1528262"/>
          </a:xfrm>
        </p:grpSpPr>
        <p:pic>
          <p:nvPicPr>
            <p:cNvPr id="155" name="图片 154">
              <a:extLst>
                <a:ext uri="{FF2B5EF4-FFF2-40B4-BE49-F238E27FC236}">
                  <a16:creationId xmlns:a16="http://schemas.microsoft.com/office/drawing/2014/main" id="{EC3ACDE1-E959-4E16-BBD0-20CA5F1910F6}"/>
                </a:ext>
              </a:extLst>
            </p:cNvPr>
            <p:cNvPicPr>
              <a:picLocks noChangeAspect="1"/>
            </p:cNvPicPr>
            <p:nvPr/>
          </p:nvPicPr>
          <p:blipFill>
            <a:blip r:embed="rId12">
              <a:duotone>
                <a:prstClr val="black"/>
                <a:srgbClr val="8E40F6">
                  <a:tint val="45000"/>
                  <a:satMod val="400000"/>
                </a:srgbClr>
              </a:duotone>
              <a:extLst>
                <a:ext uri="{BEBA8EAE-BF5A-486C-A8C5-ECC9F3942E4B}">
                  <a14:imgProps xmlns:a14="http://schemas.microsoft.com/office/drawing/2010/main">
                    <a14:imgLayer r:embed="rId10">
                      <a14:imgEffect>
                        <a14:backgroundRemoval t="10000" b="90000" l="10000" r="90000">
                          <a14:foregroundMark x1="32546" y1="36399" x2="39808" y2="37948"/>
                          <a14:foregroundMark x1="39808" y1="37948" x2="40420" y2="38335"/>
                          <a14:foregroundMark x1="46836" y1="36435" x2="37620" y2="36592"/>
                          <a14:foregroundMark x1="60367" y1="36205" x2="49837" y2="36384"/>
                          <a14:foregroundMark x1="48469" y1="37270" x2="55206" y2="34656"/>
                          <a14:foregroundMark x1="55206" y1="34656" x2="55731" y2="34947"/>
                          <a14:foregroundMark x1="41820" y1="35818" x2="54243" y2="33591"/>
                          <a14:foregroundMark x1="48294" y1="32236" x2="48294" y2="32236"/>
                          <a14:foregroundMark x1="48294" y1="32139" x2="48294" y2="32139"/>
                          <a14:foregroundMark x1="48906" y1="32333" x2="48906" y2="32333"/>
                          <a14:foregroundMark x1="49081" y1="32333" x2="49081" y2="32333"/>
                          <a14:foregroundMark x1="48819" y1="31849" x2="48819" y2="31849"/>
                          <a14:foregroundMark x1="48819" y1="31849" x2="48819" y2="31849"/>
                          <a14:foregroundMark x1="48819" y1="31365" x2="48819" y2="31365"/>
                          <a14:foregroundMark x1="48644" y1="32333" x2="48644" y2="32333"/>
                          <a14:foregroundMark x1="48644" y1="32333" x2="48644" y2="32333"/>
                          <a14:foregroundMark x1="48731" y1="32430" x2="48731" y2="32430"/>
                          <a14:foregroundMark x1="48906" y1="32914" x2="48906" y2="32914"/>
                          <a14:foregroundMark x1="48731" y1="32333" x2="48731" y2="32333"/>
                          <a14:foregroundMark x1="48731" y1="32139" x2="48731" y2="32139"/>
                          <a14:foregroundMark x1="50306" y1="33011" x2="46282" y2="32139"/>
                          <a14:foregroundMark x1="35958" y1="34269" x2="29134" y2="34463"/>
                          <a14:foregroundMark x1="27822" y1="36399" x2="27822" y2="36399"/>
                          <a14:foregroundMark x1="27822" y1="36399" x2="27822" y2="36399"/>
                          <a14:foregroundMark x1="26247" y1="35818" x2="26247" y2="35818"/>
                          <a14:foregroundMark x1="26247" y1="35818" x2="26247" y2="35818"/>
                          <a14:foregroundMark x1="57830" y1="39497" x2="57830" y2="39497"/>
                          <a14:foregroundMark x1="57830" y1="39497" x2="57830" y2="39497"/>
                          <a14:foregroundMark x1="62467" y1="38045" x2="62467" y2="38045"/>
                          <a14:foregroundMark x1="62467" y1="38045" x2="62467" y2="38045"/>
                          <a14:foregroundMark x1="64567" y1="34076" x2="64567" y2="34076"/>
                          <a14:foregroundMark x1="64567" y1="34076" x2="64567" y2="34076"/>
                          <a14:foregroundMark x1="62117" y1="32914" x2="62117" y2="32914"/>
                          <a14:foregroundMark x1="62030" y1="32914" x2="62030" y2="32914"/>
                          <a14:foregroundMark x1="64654" y1="34269" x2="64654" y2="34269"/>
                          <a14:foregroundMark x1="64654" y1="34269" x2="64654" y2="34269"/>
                          <a14:foregroundMark x1="65792" y1="37076" x2="65792" y2="37076"/>
                          <a14:foregroundMark x1="65792" y1="37076" x2="65792" y2="37076"/>
                          <a14:foregroundMark x1="48031" y1="37851" x2="48031" y2="37851"/>
                          <a14:foregroundMark x1="48031" y1="37851" x2="48031" y2="37851"/>
                          <a14:foregroundMark x1="47682" y1="38238" x2="47682" y2="38238"/>
                          <a14:foregroundMark x1="47682" y1="38238" x2="47682" y2="38238"/>
                          <a14:foregroundMark x1="47244" y1="38335" x2="47244" y2="38335"/>
                          <a14:foregroundMark x1="47244" y1="38335" x2="47244" y2="38335"/>
                          <a14:foregroundMark x1="47069" y1="38722" x2="47069" y2="38722"/>
                          <a14:foregroundMark x1="47157" y1="38722" x2="47157" y2="38722"/>
                          <a14:foregroundMark x1="48119" y1="38432" x2="48119" y2="38432"/>
                          <a14:foregroundMark x1="48119" y1="37076" x2="48119" y2="37076"/>
                          <a14:foregroundMark x1="47419" y1="34560" x2="49344" y2="36592"/>
                          <a14:foregroundMark x1="48731" y1="31365" x2="48731" y2="31365"/>
                          <a14:foregroundMark x1="65879" y1="40271" x2="65879" y2="40271"/>
                          <a14:foregroundMark x1="64654" y1="32720" x2="66054" y2="34656"/>
                          <a14:foregroundMark x1="66492" y1="35528" x2="66492" y2="35528"/>
                          <a14:foregroundMark x1="68591" y1="35624" x2="66667" y2="38722"/>
                          <a14:foregroundMark x1="67804" y1="39206" x2="67804" y2="39206"/>
                          <a14:foregroundMark x1="69291" y1="38238" x2="69291" y2="38238"/>
                          <a14:foregroundMark x1="48819" y1="31462" x2="48819" y2="31462"/>
                          <a14:foregroundMark x1="48731" y1="31559" x2="48731" y2="31559"/>
                          <a14:foregroundMark x1="48819" y1="31462" x2="48819" y2="31462"/>
                          <a14:foregroundMark x1="48294" y1="38335" x2="47857" y2="38529"/>
                          <a14:foregroundMark x1="48119" y1="38529" x2="48119" y2="38529"/>
                          <a14:foregroundMark x1="48119" y1="38529" x2="48119" y2="38529"/>
                          <a14:foregroundMark x1="47157" y1="38625" x2="47157" y2="38625"/>
                          <a14:foregroundMark x1="47069" y1="38625" x2="47069" y2="38625"/>
                          <a14:foregroundMark x1="48994" y1="31462" x2="48994" y2="31462"/>
                          <a14:foregroundMark x1="48906" y1="31462" x2="48906" y2="31655"/>
                          <a14:backgroundMark x1="30184" y1="19748" x2="64654" y2="30010"/>
                          <a14:backgroundMark x1="64654" y1="30010" x2="79265" y2="30978"/>
                          <a14:backgroundMark x1="79265" y1="30978" x2="86527" y2="30591"/>
                          <a14:backgroundMark x1="86527" y1="30591" x2="62117" y2="22265"/>
                          <a14:backgroundMark x1="62117" y1="22265" x2="40857" y2="20716"/>
                          <a14:backgroundMark x1="37445" y1="23427" x2="19860" y2="29816"/>
                          <a14:backgroundMark x1="43220" y1="26331" x2="39633" y2="28074"/>
                          <a14:backgroundMark x1="28171" y1="51597" x2="50569" y2="69797"/>
                          <a14:backgroundMark x1="50569" y1="69797" x2="73228" y2="78509"/>
                          <a14:backgroundMark x1="73228" y1="78509" x2="93526" y2="79768"/>
                          <a14:backgroundMark x1="38408" y1="70958" x2="38408" y2="70958"/>
                          <a14:backgroundMark x1="38408" y1="71249" x2="38408" y2="71249"/>
                          <a14:backgroundMark x1="38408" y1="71249" x2="38408" y2="71249"/>
                          <a14:backgroundMark x1="56343" y1="82769" x2="31584" y2="60407"/>
                          <a14:backgroundMark x1="63780" y1="52372" x2="38495" y2="69022"/>
                          <a14:backgroundMark x1="49694" y1="45402" x2="49694" y2="45402"/>
                          <a14:backgroundMark x1="49694" y1="45402" x2="49694" y2="45402"/>
                          <a14:backgroundMark x1="45932" y1="43950" x2="45932" y2="43950"/>
                          <a14:backgroundMark x1="45932" y1="43950" x2="45932" y2="43950"/>
                          <a14:backgroundMark x1="45407" y1="53437" x2="51531" y2="65828"/>
                          <a14:backgroundMark x1="28871" y1="51404" x2="41732" y2="51404"/>
                          <a14:backgroundMark x1="41732" y1="51404" x2="48556" y2="50920"/>
                          <a14:backgroundMark x1="48556" y1="50920" x2="71304" y2="51985"/>
                          <a14:backgroundMark x1="23710" y1="41433" x2="41120" y2="45886"/>
                          <a14:backgroundMark x1="41120" y1="45886" x2="55731" y2="46757"/>
                          <a14:backgroundMark x1="55731" y1="46757" x2="63080" y2="46467"/>
                          <a14:backgroundMark x1="63080" y1="46467" x2="73141" y2="47919"/>
                          <a14:backgroundMark x1="39545" y1="42498" x2="46194" y2="39981"/>
                          <a14:backgroundMark x1="46194" y1="39981" x2="47032" y2="38722"/>
                          <a14:backgroundMark x1="48107" y1="38601" x2="47769" y2="41820"/>
                          <a14:backgroundMark x1="48906" y1="30978" x2="48866" y2="31365"/>
                          <a14:backgroundMark x1="53893" y1="41820" x2="53893" y2="41820"/>
                          <a14:backgroundMark x1="53018" y1="41433" x2="53018" y2="41433"/>
                          <a14:backgroundMark x1="52406" y1="40852" x2="53018" y2="41239"/>
                          <a14:backgroundMark x1="42170" y1="41142" x2="42170" y2="41142"/>
                          <a14:backgroundMark x1="42695" y1="40755" x2="42695" y2="40755"/>
                          <a14:backgroundMark x1="66667" y1="43756" x2="66667" y2="43756"/>
                          <a14:backgroundMark x1="69291" y1="32623" x2="69291" y2="32623"/>
                          <a14:backgroundMark x1="65354" y1="44337" x2="72616" y2="43562"/>
                          <a14:backgroundMark x1="72616" y1="43562" x2="74891" y2="42014"/>
                          <a14:backgroundMark x1="66929" y1="43853" x2="73141" y2="40561"/>
                          <a14:backgroundMark x1="73141" y1="40561" x2="73403" y2="39400"/>
                          <a14:backgroundMark x1="69991" y1="41723" x2="74891" y2="36399"/>
                          <a14:backgroundMark x1="74891" y1="36399" x2="74716" y2="36496"/>
                          <a14:backgroundMark x1="69729" y1="33301" x2="73928" y2="36205"/>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82121" y="3852229"/>
              <a:ext cx="1502220" cy="1323776"/>
            </a:xfrm>
            <a:prstGeom prst="rect">
              <a:avLst/>
            </a:prstGeom>
          </p:spPr>
        </p:pic>
        <p:pic>
          <p:nvPicPr>
            <p:cNvPr id="156" name="图片 155">
              <a:extLst>
                <a:ext uri="{FF2B5EF4-FFF2-40B4-BE49-F238E27FC236}">
                  <a16:creationId xmlns:a16="http://schemas.microsoft.com/office/drawing/2014/main" id="{F13A425B-E748-4A92-A272-31B9FE0C4B82}"/>
                </a:ext>
              </a:extLst>
            </p:cNvPr>
            <p:cNvPicPr>
              <a:picLocks noChangeAspect="1"/>
            </p:cNvPicPr>
            <p:nvPr/>
          </p:nvPicPr>
          <p:blipFill>
            <a:blip r:embed="rId9">
              <a:duotone>
                <a:prstClr val="black"/>
                <a:schemeClr val="accent6">
                  <a:tint val="45000"/>
                  <a:satMod val="400000"/>
                </a:schemeClr>
              </a:duotone>
              <a:extLst>
                <a:ext uri="{BEBA8EAE-BF5A-486C-A8C5-ECC9F3942E4B}">
                  <a14:imgProps xmlns:a14="http://schemas.microsoft.com/office/drawing/2010/main">
                    <a14:imgLayer r:embed="rId10">
                      <a14:imgEffect>
                        <a14:backgroundRemoval t="10000" b="90000" l="10000" r="90000">
                          <a14:foregroundMark x1="50394" y1="70862" x2="44007" y2="69990"/>
                          <a14:foregroundMark x1="42957" y1="69700" x2="42957" y2="69700"/>
                          <a14:foregroundMark x1="40595" y1="65828" x2="40595" y2="65828"/>
                          <a14:backgroundMark x1="54593" y1="22652" x2="34733" y2="53921"/>
                          <a14:backgroundMark x1="65529" y1="9293" x2="31059" y2="41336"/>
                          <a14:backgroundMark x1="31059" y1="41336" x2="350" y2="62246"/>
                          <a14:backgroundMark x1="72266" y1="26428" x2="12686" y2="73959"/>
                          <a14:backgroundMark x1="50394" y1="40658" x2="57655" y2="49468"/>
                          <a14:backgroundMark x1="57655" y1="49468" x2="82852" y2="67183"/>
                          <a14:backgroundMark x1="82852" y1="67183" x2="84777" y2="71055"/>
                          <a14:backgroundMark x1="26247" y1="58567" x2="44532" y2="59729"/>
                          <a14:backgroundMark x1="44532" y1="59729" x2="79440" y2="57599"/>
                          <a14:backgroundMark x1="79440" y1="57599" x2="86439" y2="59148"/>
                          <a14:backgroundMark x1="31584" y1="87415" x2="65179" y2="84802"/>
                          <a14:backgroundMark x1="65179" y1="84802" x2="74016" y2="79961"/>
                          <a14:backgroundMark x1="62730" y1="58664" x2="66054" y2="79380"/>
                          <a14:backgroundMark x1="66054" y1="79380" x2="65004" y2="85576"/>
                          <a14:backgroundMark x1="52406" y1="82091" x2="68241" y2="73863"/>
                          <a14:backgroundMark x1="68241" y1="73863" x2="73841" y2="67570"/>
                          <a14:backgroundMark x1="28521" y1="19748" x2="44444" y2="46079"/>
                          <a14:backgroundMark x1="44444" y1="46079" x2="51356" y2="53049"/>
                          <a14:backgroundMark x1="32633" y1="56825" x2="19948" y2="78316"/>
                          <a14:backgroundMark x1="32546" y1="64279" x2="29484" y2="80445"/>
                          <a14:backgroundMark x1="29484" y1="80445" x2="29659" y2="82478"/>
                          <a14:backgroundMark x1="31234" y1="69216" x2="37970" y2="87803"/>
                          <a14:backgroundMark x1="34558" y1="81413" x2="44707" y2="83930"/>
                          <a14:backgroundMark x1="44707" y1="83930" x2="52843" y2="83737"/>
                          <a14:backgroundMark x1="52843" y1="83737" x2="59405" y2="83930"/>
                          <a14:backgroundMark x1="34646" y1="77444" x2="57743" y2="82575"/>
                          <a14:backgroundMark x1="57743" y1="82575" x2="70429" y2="83059"/>
                          <a14:backgroundMark x1="70429" y1="83059" x2="73928" y2="82672"/>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084050" y="3907727"/>
              <a:ext cx="1497215" cy="1314921"/>
            </a:xfrm>
            <a:prstGeom prst="rect">
              <a:avLst/>
            </a:prstGeom>
          </p:spPr>
        </p:pic>
        <p:pic>
          <p:nvPicPr>
            <p:cNvPr id="157" name="图片 156">
              <a:extLst>
                <a:ext uri="{FF2B5EF4-FFF2-40B4-BE49-F238E27FC236}">
                  <a16:creationId xmlns:a16="http://schemas.microsoft.com/office/drawing/2014/main" id="{DFBBC9FF-A91D-4941-8538-9DD326B966C2}"/>
                </a:ext>
              </a:extLst>
            </p:cNvPr>
            <p:cNvPicPr>
              <a:picLocks noChangeAspect="1"/>
            </p:cNvPicPr>
            <p:nvPr/>
          </p:nvPicPr>
          <p:blipFill>
            <a:blip r:embed="rId11">
              <a:duotone>
                <a:prstClr val="black"/>
                <a:schemeClr val="accent2">
                  <a:tint val="45000"/>
                  <a:satMod val="400000"/>
                </a:schemeClr>
              </a:duotone>
              <a:extLst>
                <a:ext uri="{BEBA8EAE-BF5A-486C-A8C5-ECC9F3942E4B}">
                  <a14:imgProps xmlns:a14="http://schemas.microsoft.com/office/drawing/2010/main">
                    <a14:imgLayer r:embed="rId10">
                      <a14:imgEffect>
                        <a14:backgroundRemoval t="10000" b="90000" l="10000" r="90000">
                          <a14:foregroundMark x1="46282" y1="50436" x2="44444" y2="57986"/>
                          <a14:foregroundMark x1="44444" y1="57986" x2="45232" y2="61084"/>
                          <a14:foregroundMark x1="46719" y1="38045" x2="46719" y2="59051"/>
                          <a14:backgroundMark x1="51881" y1="24976" x2="34733" y2="19264"/>
                          <a14:backgroundMark x1="64829" y1="37754" x2="36833" y2="27299"/>
                          <a14:backgroundMark x1="22572" y1="31849" x2="29221" y2="24589"/>
                          <a14:backgroundMark x1="29221" y1="24589" x2="64917" y2="11326"/>
                          <a14:backgroundMark x1="63692" y1="38916" x2="63692" y2="38916"/>
                          <a14:backgroundMark x1="63605" y1="38722" x2="63605" y2="38722"/>
                          <a14:backgroundMark x1="60805" y1="37367" x2="60455" y2="37367"/>
                          <a14:backgroundMark x1="59843" y1="37076" x2="58443" y2="36786"/>
                          <a14:backgroundMark x1="55993" y1="35818" x2="28346" y2="36399"/>
                          <a14:backgroundMark x1="28346" y1="36399" x2="23622" y2="38045"/>
                          <a14:backgroundMark x1="33071" y1="39981" x2="29221" y2="63117"/>
                          <a14:backgroundMark x1="29221" y1="63117" x2="26509" y2="68635"/>
                          <a14:backgroundMark x1="30271" y1="52178" x2="37008" y2="71539"/>
                          <a14:backgroundMark x1="37008" y1="71539" x2="42345" y2="77057"/>
                          <a14:backgroundMark x1="42345" y1="77057" x2="67629" y2="89255"/>
                          <a14:backgroundMark x1="67017" y1="36496" x2="57043" y2="76864"/>
                          <a14:backgroundMark x1="57043" y1="76864" x2="51706" y2="84995"/>
                          <a14:backgroundMark x1="51706" y1="84995" x2="46719" y2="87996"/>
                          <a14:backgroundMark x1="45582" y1="38238" x2="45582" y2="38238"/>
                          <a14:backgroundMark x1="44882" y1="38819" x2="44882" y2="38819"/>
                          <a14:backgroundMark x1="46719" y1="38141" x2="46719" y2="38141"/>
                          <a14:backgroundMark x1="46632" y1="38335" x2="46632" y2="38335"/>
                          <a14:backgroundMark x1="44269" y1="39109" x2="44269" y2="39109"/>
                          <a14:backgroundMark x1="42257" y1="40949" x2="42257" y2="40949"/>
                          <a14:backgroundMark x1="52931" y1="40658" x2="52931" y2="40658"/>
                          <a14:backgroundMark x1="51181" y1="39400" x2="51181" y2="39400"/>
                          <a14:backgroundMark x1="52493" y1="40368" x2="52493" y2="40368"/>
                          <a14:backgroundMark x1="52056" y1="39884" x2="52056" y2="39884"/>
                          <a14:backgroundMark x1="51881" y1="39787" x2="51881" y2="39787"/>
                          <a14:backgroundMark x1="51444" y1="39593" x2="51444" y2="39593"/>
                          <a14:backgroundMark x1="51881" y1="39981" x2="51881" y2="39981"/>
                          <a14:backgroundMark x1="52231" y1="40174" x2="52231" y2="40174"/>
                          <a14:backgroundMark x1="44007" y1="39497" x2="44007" y2="39497"/>
                          <a14:backgroundMark x1="42957" y1="40174" x2="42957" y2="40174"/>
                          <a14:backgroundMark x1="42870" y1="40368" x2="42870" y2="40368"/>
                          <a14:backgroundMark x1="43745" y1="39787" x2="43745" y2="39787"/>
                          <a14:backgroundMark x1="43395" y1="40077" x2="43395" y2="40077"/>
                          <a14:backgroundMark x1="43132" y1="40174" x2="43132" y2="40174"/>
                          <a14:backgroundMark x1="55381" y1="63408" x2="55381" y2="63408"/>
                          <a14:backgroundMark x1="39983" y1="63214" x2="39983" y2="63214"/>
                          <a14:backgroundMark x1="40420" y1="63408" x2="40420" y2="63408"/>
                          <a14:backgroundMark x1="40682" y1="63408" x2="40682" y2="63408"/>
                          <a14:backgroundMark x1="54943" y1="63408" x2="54943" y2="63408"/>
                          <a14:backgroundMark x1="54593" y1="63408" x2="54593" y2="63408"/>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088465" y="3770329"/>
              <a:ext cx="1491986" cy="1528262"/>
            </a:xfrm>
            <a:prstGeom prst="rect">
              <a:avLst/>
            </a:prstGeom>
          </p:spPr>
        </p:pic>
      </p:grpSp>
      <p:cxnSp>
        <p:nvCxnSpPr>
          <p:cNvPr id="158" name="直接箭头连接符 157">
            <a:extLst>
              <a:ext uri="{FF2B5EF4-FFF2-40B4-BE49-F238E27FC236}">
                <a16:creationId xmlns:a16="http://schemas.microsoft.com/office/drawing/2014/main" id="{BE89BEBB-4127-436F-B1FE-74117BDD2BB4}"/>
              </a:ext>
            </a:extLst>
          </p:cNvPr>
          <p:cNvCxnSpPr>
            <a:cxnSpLocks/>
          </p:cNvCxnSpPr>
          <p:nvPr/>
        </p:nvCxnSpPr>
        <p:spPr>
          <a:xfrm flipH="1" flipV="1">
            <a:off x="9250863" y="4333883"/>
            <a:ext cx="210266" cy="0"/>
          </a:xfrm>
          <a:prstGeom prst="straightConnector1">
            <a:avLst/>
          </a:prstGeom>
          <a:ln w="19050">
            <a:solidFill>
              <a:srgbClr val="B47AFF"/>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30286E85-C964-47F5-8E06-1FC97B75D9C6}"/>
              </a:ext>
            </a:extLst>
          </p:cNvPr>
          <p:cNvCxnSpPr/>
          <p:nvPr/>
        </p:nvCxnSpPr>
        <p:spPr>
          <a:xfrm>
            <a:off x="2163804" y="5284130"/>
            <a:ext cx="268605"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0" name="组合 159">
            <a:extLst>
              <a:ext uri="{FF2B5EF4-FFF2-40B4-BE49-F238E27FC236}">
                <a16:creationId xmlns:a16="http://schemas.microsoft.com/office/drawing/2014/main" id="{FCB34ADE-B25D-4FC6-BE97-AF51852EDB4B}"/>
              </a:ext>
            </a:extLst>
          </p:cNvPr>
          <p:cNvGrpSpPr/>
          <p:nvPr/>
        </p:nvGrpSpPr>
        <p:grpSpPr>
          <a:xfrm>
            <a:off x="2579054" y="4947205"/>
            <a:ext cx="594188" cy="759417"/>
            <a:chOff x="4921250" y="1212850"/>
            <a:chExt cx="901207" cy="1136650"/>
          </a:xfrm>
        </p:grpSpPr>
        <p:sp>
          <p:nvSpPr>
            <p:cNvPr id="161" name="矩形 160">
              <a:extLst>
                <a:ext uri="{FF2B5EF4-FFF2-40B4-BE49-F238E27FC236}">
                  <a16:creationId xmlns:a16="http://schemas.microsoft.com/office/drawing/2014/main" id="{595F9562-C09B-4ED3-86A9-A599981B2866}"/>
                </a:ext>
              </a:extLst>
            </p:cNvPr>
            <p:cNvSpPr/>
            <p:nvPr/>
          </p:nvSpPr>
          <p:spPr>
            <a:xfrm>
              <a:off x="4921250" y="1212850"/>
              <a:ext cx="901207" cy="1136650"/>
            </a:xfrm>
            <a:prstGeom prst="rect">
              <a:avLst/>
            </a:prstGeom>
            <a:solidFill>
              <a:srgbClr val="00B0F0"/>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2" name="图片 161">
              <a:extLst>
                <a:ext uri="{FF2B5EF4-FFF2-40B4-BE49-F238E27FC236}">
                  <a16:creationId xmlns:a16="http://schemas.microsoft.com/office/drawing/2014/main" id="{069320D5-7B06-4E77-8AC9-2FDC938670A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936084" y="1232301"/>
              <a:ext cx="876300" cy="1104900"/>
            </a:xfrm>
            <a:prstGeom prst="rect">
              <a:avLst/>
            </a:prstGeom>
          </p:spPr>
        </p:pic>
      </p:grpSp>
      <p:sp>
        <p:nvSpPr>
          <p:cNvPr id="167" name="矩形: 圆角 166">
            <a:extLst>
              <a:ext uri="{FF2B5EF4-FFF2-40B4-BE49-F238E27FC236}">
                <a16:creationId xmlns:a16="http://schemas.microsoft.com/office/drawing/2014/main" id="{32E4A681-2007-402B-8563-206C1C132A0A}"/>
              </a:ext>
            </a:extLst>
          </p:cNvPr>
          <p:cNvSpPr/>
          <p:nvPr/>
        </p:nvSpPr>
        <p:spPr>
          <a:xfrm>
            <a:off x="5179048" y="1224724"/>
            <a:ext cx="3999000" cy="671148"/>
          </a:xfrm>
          <a:prstGeom prst="round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文本框 167">
            <a:extLst>
              <a:ext uri="{FF2B5EF4-FFF2-40B4-BE49-F238E27FC236}">
                <a16:creationId xmlns:a16="http://schemas.microsoft.com/office/drawing/2014/main" id="{DCFADAE7-34C3-434C-AE6B-CFA2D4686D40}"/>
              </a:ext>
            </a:extLst>
          </p:cNvPr>
          <p:cNvSpPr txBox="1"/>
          <p:nvPr/>
        </p:nvSpPr>
        <p:spPr>
          <a:xfrm>
            <a:off x="6488882" y="1358650"/>
            <a:ext cx="2637675"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Expression Classification</a:t>
            </a:r>
            <a:endParaRPr lang="zh-CN"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9" name="文本框 168">
                <a:extLst>
                  <a:ext uri="{FF2B5EF4-FFF2-40B4-BE49-F238E27FC236}">
                    <a16:creationId xmlns:a16="http://schemas.microsoft.com/office/drawing/2014/main" id="{F78C3081-0164-45B5-ACBA-0DDF1852C9B2}"/>
                  </a:ext>
                </a:extLst>
              </p:cNvPr>
              <p:cNvSpPr txBox="1"/>
              <p:nvPr/>
            </p:nvSpPr>
            <p:spPr>
              <a:xfrm>
                <a:off x="5317979" y="1392281"/>
                <a:ext cx="494110"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𝑒𝑥𝑝</m:t>
                          </m:r>
                        </m:sub>
                      </m:sSub>
                    </m:oMath>
                  </m:oMathPara>
                </a14:m>
                <a:endParaRPr lang="zh-CN" altLang="en-US" i="1" dirty="0"/>
              </a:p>
            </p:txBody>
          </p:sp>
        </mc:Choice>
        <mc:Fallback xmlns="">
          <p:sp>
            <p:nvSpPr>
              <p:cNvPr id="169" name="文本框 168">
                <a:extLst>
                  <a:ext uri="{FF2B5EF4-FFF2-40B4-BE49-F238E27FC236}">
                    <a16:creationId xmlns:a16="http://schemas.microsoft.com/office/drawing/2014/main" id="{F78C3081-0164-45B5-ACBA-0DDF1852C9B2}"/>
                  </a:ext>
                </a:extLst>
              </p:cNvPr>
              <p:cNvSpPr txBox="1">
                <a:spLocks noRot="1" noChangeAspect="1" noMove="1" noResize="1" noEditPoints="1" noAdjustHandles="1" noChangeArrowheads="1" noChangeShapeType="1" noTextEdit="1"/>
              </p:cNvSpPr>
              <p:nvPr/>
            </p:nvSpPr>
            <p:spPr>
              <a:xfrm>
                <a:off x="5317979" y="1392281"/>
                <a:ext cx="494110" cy="298415"/>
              </a:xfrm>
              <a:prstGeom prst="rect">
                <a:avLst/>
              </a:prstGeom>
              <a:blipFill>
                <a:blip r:embed="rId35"/>
                <a:stretch>
                  <a:fillRect l="-9877" r="-4938" b="-20408"/>
                </a:stretch>
              </a:blipFill>
            </p:spPr>
            <p:txBody>
              <a:bodyPr/>
              <a:lstStyle/>
              <a:p>
                <a:r>
                  <a:rPr lang="zh-CN" altLang="en-US">
                    <a:noFill/>
                  </a:rPr>
                  <a:t> </a:t>
                </a:r>
              </a:p>
            </p:txBody>
          </p:sp>
        </mc:Fallback>
      </mc:AlternateContent>
      <p:cxnSp>
        <p:nvCxnSpPr>
          <p:cNvPr id="170" name="直接箭头连接符 169">
            <a:extLst>
              <a:ext uri="{FF2B5EF4-FFF2-40B4-BE49-F238E27FC236}">
                <a16:creationId xmlns:a16="http://schemas.microsoft.com/office/drawing/2014/main" id="{1A99C283-001A-4BCD-BE8D-C8D041C5CC80}"/>
              </a:ext>
            </a:extLst>
          </p:cNvPr>
          <p:cNvCxnSpPr>
            <a:cxnSpLocks/>
          </p:cNvCxnSpPr>
          <p:nvPr/>
        </p:nvCxnSpPr>
        <p:spPr>
          <a:xfrm>
            <a:off x="5864381" y="1548269"/>
            <a:ext cx="651095" cy="0"/>
          </a:xfrm>
          <a:prstGeom prst="straightConnector1">
            <a:avLst/>
          </a:prstGeom>
          <a:ln w="190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B1BFC108-6AC9-47B6-A6FC-1BA91E967A10}"/>
              </a:ext>
            </a:extLst>
          </p:cNvPr>
          <p:cNvCxnSpPr>
            <a:cxnSpLocks/>
          </p:cNvCxnSpPr>
          <p:nvPr/>
        </p:nvCxnSpPr>
        <p:spPr>
          <a:xfrm flipH="1">
            <a:off x="5599134" y="1960930"/>
            <a:ext cx="8216" cy="59231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接箭头连接符 173">
            <a:extLst>
              <a:ext uri="{FF2B5EF4-FFF2-40B4-BE49-F238E27FC236}">
                <a16:creationId xmlns:a16="http://schemas.microsoft.com/office/drawing/2014/main" id="{62C29520-B435-4B14-8F75-BE744C69AE14}"/>
              </a:ext>
            </a:extLst>
          </p:cNvPr>
          <p:cNvCxnSpPr>
            <a:cxnSpLocks/>
          </p:cNvCxnSpPr>
          <p:nvPr/>
        </p:nvCxnSpPr>
        <p:spPr>
          <a:xfrm flipH="1" flipV="1">
            <a:off x="5447232" y="1680736"/>
            <a:ext cx="6666" cy="883201"/>
          </a:xfrm>
          <a:prstGeom prst="straightConnector1">
            <a:avLst/>
          </a:prstGeom>
          <a:ln w="2222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7770D3D4-F301-42F7-BD6E-F0460F9F4E3B}"/>
              </a:ext>
            </a:extLst>
          </p:cNvPr>
          <p:cNvCxnSpPr>
            <a:cxnSpLocks/>
          </p:cNvCxnSpPr>
          <p:nvPr/>
        </p:nvCxnSpPr>
        <p:spPr>
          <a:xfrm>
            <a:off x="5607350" y="1960930"/>
            <a:ext cx="2330420" cy="686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直接箭头连接符 182">
            <a:extLst>
              <a:ext uri="{FF2B5EF4-FFF2-40B4-BE49-F238E27FC236}">
                <a16:creationId xmlns:a16="http://schemas.microsoft.com/office/drawing/2014/main" id="{56D0F8CC-9CB3-4F8D-BA93-332711C25C91}"/>
              </a:ext>
            </a:extLst>
          </p:cNvPr>
          <p:cNvCxnSpPr>
            <a:cxnSpLocks/>
          </p:cNvCxnSpPr>
          <p:nvPr/>
        </p:nvCxnSpPr>
        <p:spPr>
          <a:xfrm flipV="1">
            <a:off x="7925220" y="1665835"/>
            <a:ext cx="5659" cy="30668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43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209381-F9EC-4F8E-B818-6DBF412238EB}"/>
              </a:ext>
            </a:extLst>
          </p:cNvPr>
          <p:cNvSpPr/>
          <p:nvPr/>
        </p:nvSpPr>
        <p:spPr>
          <a:xfrm>
            <a:off x="234846" y="198620"/>
            <a:ext cx="11722308" cy="6460761"/>
          </a:xfrm>
          <a:prstGeom prst="rect">
            <a:avLst/>
          </a:prstGeom>
          <a:ln w="25400">
            <a:solidFill>
              <a:schemeClr val="tx1"/>
            </a:solidFill>
            <a:miter lim="800000"/>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BB83D8D7-83C7-4D7C-A6E1-A2548B73DA8A}"/>
              </a:ext>
            </a:extLst>
          </p:cNvPr>
          <p:cNvSpPr/>
          <p:nvPr/>
        </p:nvSpPr>
        <p:spPr>
          <a:xfrm>
            <a:off x="2354905" y="97277"/>
            <a:ext cx="7482191" cy="603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Experimental Results</a:t>
            </a:r>
            <a:endParaRPr lang="zh-CN" altLang="en-US" sz="32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61308535-BFA7-471D-9344-76E49B07C90F}"/>
              </a:ext>
            </a:extLst>
          </p:cNvPr>
          <p:cNvSpPr/>
          <p:nvPr/>
        </p:nvSpPr>
        <p:spPr>
          <a:xfrm>
            <a:off x="477520" y="951915"/>
            <a:ext cx="8300720" cy="646331"/>
          </a:xfrm>
          <a:prstGeom prst="rect">
            <a:avLst/>
          </a:prstGeom>
        </p:spPr>
        <p:txBody>
          <a:bodyPr wrap="square">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Table 1. Root Mean Square Error (RMSE) of 3D face shape reconstruction accuracy on Florence database.</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EB22901E-9420-4F7E-BEE8-BEC2749319B8}"/>
              </a:ext>
            </a:extLst>
          </p:cNvPr>
          <p:cNvPicPr>
            <a:picLocks noChangeAspect="1"/>
          </p:cNvPicPr>
          <p:nvPr/>
        </p:nvPicPr>
        <p:blipFill>
          <a:blip r:embed="rId2"/>
          <a:stretch>
            <a:fillRect/>
          </a:stretch>
        </p:blipFill>
        <p:spPr>
          <a:xfrm>
            <a:off x="1095775" y="1780041"/>
            <a:ext cx="7286625" cy="571500"/>
          </a:xfrm>
          <a:prstGeom prst="rect">
            <a:avLst/>
          </a:prstGeom>
        </p:spPr>
      </p:pic>
      <p:sp>
        <p:nvSpPr>
          <p:cNvPr id="9" name="矩形 8">
            <a:extLst>
              <a:ext uri="{FF2B5EF4-FFF2-40B4-BE49-F238E27FC236}">
                <a16:creationId xmlns:a16="http://schemas.microsoft.com/office/drawing/2014/main" id="{2DC8AB94-D3CA-4710-A632-B30AAD23A2CB}"/>
              </a:ext>
            </a:extLst>
          </p:cNvPr>
          <p:cNvSpPr/>
          <p:nvPr/>
        </p:nvSpPr>
        <p:spPr>
          <a:xfrm>
            <a:off x="477520" y="2422377"/>
            <a:ext cx="8503920" cy="646331"/>
          </a:xfrm>
          <a:prstGeom prst="rect">
            <a:avLst/>
          </a:prstGeom>
        </p:spPr>
        <p:txBody>
          <a:bodyPr wrap="square">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Fig. 4. Reconstruction results of three Florence outdoor subjects by VRN [13], 3DDFA [15], 3DMM-CNN [14], 3DSR [12], 3DMM-EDN [16] and the proposed method.</a:t>
            </a:r>
            <a:endParaRPr lang="zh-CN" altLang="en-US"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D5052ED0-A5DB-41CC-B981-9846524E57C2}"/>
              </a:ext>
            </a:extLst>
          </p:cNvPr>
          <p:cNvPicPr>
            <a:picLocks noChangeAspect="1"/>
          </p:cNvPicPr>
          <p:nvPr/>
        </p:nvPicPr>
        <p:blipFill>
          <a:blip r:embed="rId3"/>
          <a:stretch>
            <a:fillRect/>
          </a:stretch>
        </p:blipFill>
        <p:spPr>
          <a:xfrm>
            <a:off x="1608773" y="3163821"/>
            <a:ext cx="5899468" cy="3359068"/>
          </a:xfrm>
          <a:prstGeom prst="rect">
            <a:avLst/>
          </a:prstGeom>
        </p:spPr>
      </p:pic>
    </p:spTree>
    <p:extLst>
      <p:ext uri="{BB962C8B-B14F-4D97-AF65-F5344CB8AC3E}">
        <p14:creationId xmlns:p14="http://schemas.microsoft.com/office/powerpoint/2010/main" val="428934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209381-F9EC-4F8E-B818-6DBF412238EB}"/>
              </a:ext>
            </a:extLst>
          </p:cNvPr>
          <p:cNvSpPr/>
          <p:nvPr/>
        </p:nvSpPr>
        <p:spPr>
          <a:xfrm>
            <a:off x="234846" y="198620"/>
            <a:ext cx="11722308" cy="6460761"/>
          </a:xfrm>
          <a:prstGeom prst="rect">
            <a:avLst/>
          </a:prstGeom>
          <a:ln w="25400">
            <a:solidFill>
              <a:schemeClr val="tx1"/>
            </a:solidFill>
            <a:miter lim="800000"/>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BB83D8D7-83C7-4D7C-A6E1-A2548B73DA8A}"/>
              </a:ext>
            </a:extLst>
          </p:cNvPr>
          <p:cNvSpPr/>
          <p:nvPr/>
        </p:nvSpPr>
        <p:spPr>
          <a:xfrm>
            <a:off x="2354905" y="97277"/>
            <a:ext cx="7482191" cy="603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End</a:t>
            </a:r>
            <a:endParaRPr lang="zh-CN" altLang="en-US" sz="32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2F59033-3F3C-4C89-ACCE-603E7110CB11}"/>
              </a:ext>
            </a:extLst>
          </p:cNvPr>
          <p:cNvSpPr txBox="1"/>
          <p:nvPr/>
        </p:nvSpPr>
        <p:spPr>
          <a:xfrm>
            <a:off x="467192" y="2052076"/>
            <a:ext cx="11257614" cy="584775"/>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Thank you for listening</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7306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320</Words>
  <Application>Microsoft Office PowerPoint</Application>
  <PresentationFormat>宽屏</PresentationFormat>
  <Paragraphs>85</Paragraphs>
  <Slides>7</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vt:i4>
      </vt:variant>
    </vt:vector>
  </HeadingPairs>
  <TitlesOfParts>
    <vt:vector size="13" baseType="lpstr">
      <vt:lpstr>等线</vt:lpstr>
      <vt:lpstr>等线 Light</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现峰</dc:creator>
  <cp:lastModifiedBy>李 现峰</cp:lastModifiedBy>
  <cp:revision>48</cp:revision>
  <dcterms:created xsi:type="dcterms:W3CDTF">2020-04-13T02:09:17Z</dcterms:created>
  <dcterms:modified xsi:type="dcterms:W3CDTF">2020-04-16T09:14:21Z</dcterms:modified>
</cp:coreProperties>
</file>