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5103" r:id="rId1"/>
    <p:sldMasterId id="2147505536" r:id="rId2"/>
  </p:sldMasterIdLst>
  <p:notesMasterIdLst>
    <p:notesMasterId r:id="rId21"/>
  </p:notesMasterIdLst>
  <p:sldIdLst>
    <p:sldId id="1147" r:id="rId3"/>
    <p:sldId id="1345" r:id="rId4"/>
    <p:sldId id="1388" r:id="rId5"/>
    <p:sldId id="1391" r:id="rId6"/>
    <p:sldId id="781" r:id="rId7"/>
    <p:sldId id="788" r:id="rId8"/>
    <p:sldId id="1347" r:id="rId9"/>
    <p:sldId id="1392" r:id="rId10"/>
    <p:sldId id="1394" r:id="rId11"/>
    <p:sldId id="1395" r:id="rId12"/>
    <p:sldId id="1363" r:id="rId13"/>
    <p:sldId id="1400" r:id="rId14"/>
    <p:sldId id="1348" r:id="rId15"/>
    <p:sldId id="1402" r:id="rId16"/>
    <p:sldId id="1401" r:id="rId17"/>
    <p:sldId id="1403" r:id="rId18"/>
    <p:sldId id="1398" r:id="rId19"/>
    <p:sldId id="1399" r:id="rId20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43ED59-20C7-4FDF-8DCA-8A14D1AA1C8C}" name="Microsoft Office User" initials="MOU" userId="Microsoft Office User" providerId="None"/>
  <p188:author id="{0842659A-6B42-B67B-89B3-96DD87981F8F}" name="Wenrui Dai" initials="WD" userId="Wenrui Dai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D0F1CB"/>
    <a:srgbClr val="B7D6FF"/>
    <a:srgbClr val="003366"/>
    <a:srgbClr val="FF66FF"/>
    <a:srgbClr val="33CC33"/>
    <a:srgbClr val="660066"/>
    <a:srgbClr val="99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222" autoAdjust="0"/>
  </p:normalViewPr>
  <p:slideViewPr>
    <p:cSldViewPr>
      <p:cViewPr varScale="1">
        <p:scale>
          <a:sx n="73" d="100"/>
          <a:sy n="73" d="100"/>
        </p:scale>
        <p:origin x="1167" y="36"/>
      </p:cViewPr>
      <p:guideLst>
        <p:guide orient="horz" pos="2182"/>
        <p:guide pos="29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8/10/relationships/authors" Target="author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01700" y="4722813"/>
            <a:ext cx="4957763" cy="447357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88112" tIns="44056" rIns="88112" bIns="44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                                </a:t>
            </a:r>
          </a:p>
          <a:p>
            <a:pPr lvl="1"/>
            <a:r>
              <a:rPr lang="en-US" altLang="zh-CN" noProof="0"/>
              <a:t>            </a:t>
            </a:r>
          </a:p>
          <a:p>
            <a:pPr lvl="2"/>
            <a:r>
              <a:rPr lang="en-US" altLang="zh-CN" noProof="0"/>
              <a:t>           </a:t>
            </a:r>
          </a:p>
          <a:p>
            <a:pPr lvl="3"/>
            <a:r>
              <a:rPr lang="en-US" altLang="zh-CN" noProof="0"/>
              <a:t>            </a:t>
            </a:r>
          </a:p>
          <a:p>
            <a:pPr lvl="4"/>
            <a:r>
              <a:rPr lang="en-US" altLang="zh-CN" noProof="0"/>
              <a:t>           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52475"/>
            <a:ext cx="4951413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622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1C7DC-FF4C-4F10-951A-547640524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911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67847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2906789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392422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909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1821555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289669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3231602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2102017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724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694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6793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133130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39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D7EAE-D27C-4C35-9A51-9979F4475A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42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395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D7EAE-D27C-4C35-9A51-9979F4475A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53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833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16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/>
          </a:p>
        </p:txBody>
      </p:sp>
    </p:spTree>
    <p:extLst>
      <p:ext uri="{BB962C8B-B14F-4D97-AF65-F5344CB8AC3E}">
        <p14:creationId xmlns:p14="http://schemas.microsoft.com/office/powerpoint/2010/main" val="127125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ED7B-E82A-48F3-AFA6-114BA61D63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304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8E53-C0B7-46C6-83B2-AAC9388D4D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27960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61785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61785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2F7E-0F7D-4DF5-BA04-549C42AF60F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4324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777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9D9F-87CE-4A92-8768-78DDBDA2FD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129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593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288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638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5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463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957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1018-6ADB-40F2-BC03-804865BC4A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06929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31175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249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403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9627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0A44-034C-4049-A620-6DE7C7165C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65923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1048-46C1-4B75-A1ED-A10B22E332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43591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1E-5779-4B9A-8AF9-1E4D4A7C6E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22547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10A0-461E-4164-9A5B-36D8FD251D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242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696B-FC0E-42B8-8815-1B56A35740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750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8F77-C99D-4193-B85D-4E36AF906E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22732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B597-E501-4523-9724-61CEF1A21C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188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23850" y="1052513"/>
            <a:ext cx="84963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400"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670BE387-8037-4AFA-8B24-B922557C55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172" r:id="rId1"/>
    <p:sldLayoutId id="2147505173" r:id="rId2"/>
    <p:sldLayoutId id="2147505174" r:id="rId3"/>
    <p:sldLayoutId id="2147505175" r:id="rId4"/>
    <p:sldLayoutId id="2147505176" r:id="rId5"/>
    <p:sldLayoutId id="2147505177" r:id="rId6"/>
    <p:sldLayoutId id="2147505178" r:id="rId7"/>
    <p:sldLayoutId id="2147505179" r:id="rId8"/>
    <p:sldLayoutId id="2147505180" r:id="rId9"/>
    <p:sldLayoutId id="2147505181" r:id="rId10"/>
    <p:sldLayoutId id="2147505182" r:id="rId11"/>
    <p:sldLayoutId id="214750518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u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08413"/>
            <a:ext cx="37528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图片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图片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3" descr="图片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 descr="图片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5" descr="图片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23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537" r:id="rId1"/>
    <p:sldLayoutId id="2147505538" r:id="rId2"/>
    <p:sldLayoutId id="2147505539" r:id="rId3"/>
    <p:sldLayoutId id="2147505540" r:id="rId4"/>
    <p:sldLayoutId id="2147505541" r:id="rId5"/>
    <p:sldLayoutId id="2147505542" r:id="rId6"/>
    <p:sldLayoutId id="2147505543" r:id="rId7"/>
    <p:sldLayoutId id="2147505544" r:id="rId8"/>
    <p:sldLayoutId id="2147505545" r:id="rId9"/>
    <p:sldLayoutId id="2147505546" r:id="rId10"/>
    <p:sldLayoutId id="21475055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21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90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2960" y="2348880"/>
            <a:ext cx="90780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9pPr>
          </a:lstStyle>
          <a:p>
            <a:pPr algn="ctr"/>
            <a:r>
              <a:rPr lang="en-US" altLang="zh-CN" dirty="0"/>
              <a:t>Mixed-precision Deep Neural Network Quantization With Multiple Compression Rates</a:t>
            </a:r>
            <a:endParaRPr lang="zh-CN" altLang="en-US" dirty="0"/>
          </a:p>
        </p:txBody>
      </p:sp>
      <p:sp>
        <p:nvSpPr>
          <p:cNvPr id="10" name="副标题 2"/>
          <p:cNvSpPr txBox="1">
            <a:spLocks/>
          </p:cNvSpPr>
          <p:nvPr/>
        </p:nvSpPr>
        <p:spPr bwMode="auto">
          <a:xfrm>
            <a:off x="755576" y="4005064"/>
            <a:ext cx="76328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arlett" pitchFamily="2" charset="2"/>
              <a:buBlip>
                <a:blip r:embed="rId4"/>
              </a:buBlip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Arial" charset="0"/>
              <a:buChar char="♦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Xuanda Wang, Wen Fei,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Wenrui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Dai,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Chenglin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Li,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Junni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Zou, and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Hongkai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Xiong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黑体" pitchFamily="49" charset="-122"/>
                <a:cs typeface="+mn-cs"/>
              </a:rPr>
              <a:t>Department of Electronic Engineering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黑体" pitchFamily="49" charset="-122"/>
                <a:cs typeface="+mn-cs"/>
              </a:rPr>
              <a:t>Shanghai Jiao Tong University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fld id="{7929BCAE-FBF5-415A-8DDD-FEAAA09DCC68}" type="datetime3">
              <a:rPr lang="en-US" altLang="zh-CN" kern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1 March 2023</a:t>
            </a:fld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15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Joint Training with Knowledge Distillation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97DF0DE-EBCD-101F-C26E-D0498349F31B}"/>
              </a:ext>
            </a:extLst>
          </p:cNvPr>
          <p:cNvSpPr txBox="1"/>
          <p:nvPr/>
        </p:nvSpPr>
        <p:spPr>
          <a:xfrm>
            <a:off x="251520" y="1052736"/>
            <a:ext cx="87849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+mn-lt"/>
              </a:rPr>
              <a:t>For two adjacent compression rates:</a:t>
            </a: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2000" b="1" dirty="0">
              <a:latin typeface="+mn-lt"/>
            </a:endParaRPr>
          </a:p>
          <a:p>
            <a:endParaRPr lang="en-US" altLang="zh-CN" sz="1600" dirty="0">
              <a:latin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8FE874F-732C-3586-19C6-3F952C290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00690"/>
            <a:ext cx="3076662" cy="10201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6DE46A-2568-FBBB-23B3-0C50BF478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77" y="3482771"/>
            <a:ext cx="5400599" cy="3280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802C05-4AC1-3918-FB61-41A7627D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4" y="4254206"/>
            <a:ext cx="7020780" cy="260379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4EFCDF0-FD92-6BEF-6288-32C7EAEF996C}"/>
              </a:ext>
            </a:extLst>
          </p:cNvPr>
          <p:cNvSpPr txBox="1"/>
          <p:nvPr/>
        </p:nvSpPr>
        <p:spPr>
          <a:xfrm>
            <a:off x="225176" y="3140968"/>
            <a:ext cx="45808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latin typeface="+mn-lt"/>
              </a:rPr>
              <a:t>The loss function for distillation</a:t>
            </a:r>
            <a:r>
              <a:rPr lang="en-US" altLang="zh-CN" sz="2000" b="1" dirty="0">
                <a:latin typeface="+mn-lt"/>
              </a:rPr>
              <a:t>: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263A75-2C92-5138-966C-938A2E8C3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575" y="2364230"/>
            <a:ext cx="8159079" cy="84696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DE7EAC9-9427-9E10-7D07-099BD51AE9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75" y="3832824"/>
            <a:ext cx="8102970" cy="5248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56F4113-7095-2A17-235A-310E80E76EBA}"/>
              </a:ext>
            </a:extLst>
          </p:cNvPr>
          <p:cNvSpPr txBox="1"/>
          <p:nvPr/>
        </p:nvSpPr>
        <p:spPr>
          <a:xfrm>
            <a:off x="683568" y="1618192"/>
            <a:ext cx="190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Teacher prediction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9576991-07F0-F5A6-3ADE-183E8DB529C9}"/>
              </a:ext>
            </a:extLst>
          </p:cNvPr>
          <p:cNvSpPr txBox="1"/>
          <p:nvPr/>
        </p:nvSpPr>
        <p:spPr>
          <a:xfrm>
            <a:off x="708959" y="198026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+mn-lt"/>
              </a:rPr>
              <a:t>Student prediction</a:t>
            </a:r>
            <a:endParaRPr lang="zh-CN" altLang="en-US" sz="1800" dirty="0">
              <a:latin typeface="+mn-lt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47C3A685-0267-3624-190F-F7AEBA7098C0}"/>
              </a:ext>
            </a:extLst>
          </p:cNvPr>
          <p:cNvCxnSpPr>
            <a:cxnSpLocks/>
          </p:cNvCxnSpPr>
          <p:nvPr/>
        </p:nvCxnSpPr>
        <p:spPr bwMode="auto">
          <a:xfrm>
            <a:off x="2771800" y="1844824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F04DF72-A484-6ACF-F47C-B2C2B4E6046E}"/>
              </a:ext>
            </a:extLst>
          </p:cNvPr>
          <p:cNvCxnSpPr>
            <a:cxnSpLocks/>
          </p:cNvCxnSpPr>
          <p:nvPr/>
        </p:nvCxnSpPr>
        <p:spPr bwMode="auto">
          <a:xfrm>
            <a:off x="2771800" y="2204864"/>
            <a:ext cx="57606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322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Switchable Quantization Step Size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6A1C33-6429-7FBC-E489-34557CD7D7D5}"/>
              </a:ext>
            </a:extLst>
          </p:cNvPr>
          <p:cNvSpPr txBox="1"/>
          <p:nvPr/>
        </p:nvSpPr>
        <p:spPr>
          <a:xfrm>
            <a:off x="265627" y="1209526"/>
            <a:ext cx="45808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+mn-lt"/>
              </a:rPr>
              <a:t>Learn Step Size Quantization (LSQ):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C1335E1-4080-BB31-04FD-2EAE3BC11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16" y="1797688"/>
            <a:ext cx="4191215" cy="53342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6AE6E47-7205-CBF3-0D1A-6EBE9A373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4" y="2495739"/>
            <a:ext cx="8504871" cy="1121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13E1AD88-DBC9-49BD-514A-F03D9D9C8F35}"/>
              </a:ext>
            </a:extLst>
          </p:cNvPr>
          <p:cNvSpPr txBox="1"/>
          <p:nvPr/>
        </p:nvSpPr>
        <p:spPr>
          <a:xfrm>
            <a:off x="235719" y="6501244"/>
            <a:ext cx="876646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Steven K.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Esser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Jeffrey L. McKinstry, Deepika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Bablani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Rathinakumar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Appuswamy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and Dharmendra S.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Modha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“Learned step size quantization,” in 8th Int. Conf. Learn. Rep., 2020.</a:t>
            </a:r>
            <a:endParaRPr lang="zh-CN" altLang="en-US" sz="1100" i="1" dirty="0">
              <a:solidFill>
                <a:srgbClr val="FFFFFF">
                  <a:lumMod val="65000"/>
                </a:srgbClr>
              </a:solidFill>
            </a:endParaRPr>
          </a:p>
          <a:p>
            <a:endParaRPr lang="zh-CN" altLang="en-US" sz="1100" i="1" dirty="0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654A1BC-00C0-FCC3-AABC-E1236E8EA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2" y="3573016"/>
            <a:ext cx="6454921" cy="2554945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5ABEDCD6-CC9E-BC5E-2874-C1F49035C4CA}"/>
              </a:ext>
            </a:extLst>
          </p:cNvPr>
          <p:cNvSpPr/>
          <p:nvPr/>
        </p:nvSpPr>
        <p:spPr>
          <a:xfrm>
            <a:off x="683568" y="607413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8.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The quantization step size of different layers of ResNet-20 on Cifar-10 at different bit-width allocations. (a) is the quantization step size of weights and (b) is the quantization step size of activations.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910699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Switchable Quantization Step Size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6A1C33-6429-7FBC-E489-34557CD7D7D5}"/>
              </a:ext>
            </a:extLst>
          </p:cNvPr>
          <p:cNvSpPr txBox="1"/>
          <p:nvPr/>
        </p:nvSpPr>
        <p:spPr>
          <a:xfrm>
            <a:off x="265626" y="1209526"/>
            <a:ext cx="6970669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+mn-lt"/>
              </a:rPr>
              <a:t>Switchable Quantization Step Size (S-QS):</a:t>
            </a:r>
          </a:p>
          <a:p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B1FBB3-EE8A-63AD-A3D3-86EDF07CB3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9" y="1738294"/>
            <a:ext cx="8221348" cy="10933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A25281-339B-BA6D-F35C-FBCEA7F0E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19" y="3055682"/>
            <a:ext cx="5392609" cy="10933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36C70C5-E1AC-3A0F-0F2F-43ED4D3C2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9" y="4365104"/>
            <a:ext cx="8221348" cy="56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556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标题 1"/>
          <p:cNvSpPr>
            <a:spLocks noGrp="1"/>
          </p:cNvSpPr>
          <p:nvPr>
            <p:ph type="title" idx="4294967295"/>
          </p:nvPr>
        </p:nvSpPr>
        <p:spPr>
          <a:xfrm>
            <a:off x="1495425" y="188913"/>
            <a:ext cx="5786438" cy="746125"/>
          </a:xfrm>
        </p:spPr>
        <p:txBody>
          <a:bodyPr anchor="b"/>
          <a:lstStyle/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Outline</a:t>
            </a:r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179512" y="1556792"/>
            <a:ext cx="8569325" cy="811212"/>
            <a:chOff x="0" y="0"/>
            <a:chExt cx="4309" cy="389"/>
          </a:xfrm>
        </p:grpSpPr>
        <p:sp>
          <p:nvSpPr>
            <p:cNvPr id="37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US" altLang="zh-CN" sz="2800" dirty="0">
                  <a:solidFill>
                    <a:srgbClr val="000000"/>
                  </a:solidFill>
                </a:rPr>
                <a:t>Introduction and Related Works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A4F696B-FC0E-42B8-8815-1B56A35740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blackWhite">
          <a:xfrm>
            <a:off x="174138" y="4068250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28FC0873-0430-445D-944F-BF72E155CD7F}"/>
              </a:ext>
            </a:extLst>
          </p:cNvPr>
          <p:cNvGrpSpPr>
            <a:grpSpLocks/>
          </p:cNvGrpSpPr>
          <p:nvPr/>
        </p:nvGrpSpPr>
        <p:grpSpPr bwMode="auto">
          <a:xfrm>
            <a:off x="253140" y="4978577"/>
            <a:ext cx="8569325" cy="811212"/>
            <a:chOff x="0" y="0"/>
            <a:chExt cx="4309" cy="389"/>
          </a:xfrm>
        </p:grpSpPr>
        <p:sp>
          <p:nvSpPr>
            <p:cNvPr id="48" name="AutoShape 20">
              <a:extLst>
                <a:ext uri="{FF2B5EF4-FFF2-40B4-BE49-F238E27FC236}">
                  <a16:creationId xmlns:a16="http://schemas.microsoft.com/office/drawing/2014/main" id="{AD148CE7-5599-43D5-81E4-AEA958FD5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49" name="Group 21">
              <a:extLst>
                <a:ext uri="{FF2B5EF4-FFF2-40B4-BE49-F238E27FC236}">
                  <a16:creationId xmlns:a16="http://schemas.microsoft.com/office/drawing/2014/main" id="{64A181FF-7047-4B6D-B1F8-6BDE791BD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C30B12DD-E3B4-4B87-905B-46F1B6D7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0" name="Oval 23">
                <a:extLst>
                  <a:ext uri="{FF2B5EF4-FFF2-40B4-BE49-F238E27FC236}">
                    <a16:creationId xmlns:a16="http://schemas.microsoft.com/office/drawing/2014/main" id="{94BB0CE3-00CA-430B-A460-C7DA9E4C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1" name="Oval 24">
                <a:extLst>
                  <a:ext uri="{FF2B5EF4-FFF2-40B4-BE49-F238E27FC236}">
                    <a16:creationId xmlns:a16="http://schemas.microsoft.com/office/drawing/2014/main" id="{F2AC6FBB-1270-4171-BACA-5D7A0060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0" name="Text Box 25">
              <a:extLst>
                <a:ext uri="{FF2B5EF4-FFF2-40B4-BE49-F238E27FC236}">
                  <a16:creationId xmlns:a16="http://schemas.microsoft.com/office/drawing/2014/main" id="{AFAB0A57-7E91-47C9-B3A4-F81ADF8D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lvl="0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US" altLang="zh-CN" sz="2800" dirty="0">
                  <a:solidFill>
                    <a:srgbClr val="000000"/>
                  </a:solidFill>
                  <a:cs typeface="+mn-cs"/>
                </a:rPr>
                <a:t>Experiments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08045892-9FBD-4718-879B-BEDC3782F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zh-CN" b="0" dirty="0">
                  <a:solidFill>
                    <a:srgbClr val="FFFFFF"/>
                  </a:solidFill>
                  <a:latin typeface="Tahoma" pitchFamily="34" charset="0"/>
                  <a:ea typeface="宋体" charset="-122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grpSp>
        <p:nvGrpSpPr>
          <p:cNvPr id="44" name="Group 19"/>
          <p:cNvGrpSpPr>
            <a:grpSpLocks/>
          </p:cNvGrpSpPr>
          <p:nvPr/>
        </p:nvGrpSpPr>
        <p:grpSpPr bwMode="auto">
          <a:xfrm>
            <a:off x="261896" y="3194710"/>
            <a:ext cx="8569325" cy="811212"/>
            <a:chOff x="0" y="0"/>
            <a:chExt cx="4309" cy="389"/>
          </a:xfrm>
        </p:grpSpPr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54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7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8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15" y="58"/>
              <a:ext cx="369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>
                <a:buNone/>
              </a:pPr>
              <a:r>
                <a:rPr lang="en-US" altLang="zh-CN" sz="2800" dirty="0"/>
                <a:t>Methods</a:t>
              </a: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46" name="Rectangle 35">
            <a:extLst>
              <a:ext uri="{FF2B5EF4-FFF2-40B4-BE49-F238E27FC236}">
                <a16:creationId xmlns:a16="http://schemas.microsoft.com/office/drawing/2014/main" id="{3168E625-F01D-4B47-885C-FBBC1029D96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37353" y="1453796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id="{61C3B4FA-F347-4D22-A9DE-54933318F25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74138" y="2994074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05131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Times New Roman"/>
              </a:rPr>
              <a:t>Experiment Results on CIFAR-10</a:t>
            </a:r>
            <a:endParaRPr lang="en-US" altLang="zh-CN" sz="20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8AB85A-AE25-87AA-7E5D-B43AFB2BE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33" y="3182154"/>
            <a:ext cx="7524134" cy="319917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DBA92C3-995A-2CEA-491A-90D4108C644B}"/>
              </a:ext>
            </a:extLst>
          </p:cNvPr>
          <p:cNvSpPr txBox="1"/>
          <p:nvPr/>
        </p:nvSpPr>
        <p:spPr>
          <a:xfrm>
            <a:off x="248860" y="1196752"/>
            <a:ext cx="86436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C</a:t>
            </a:r>
            <a:r>
              <a:rPr lang="zh-CN" altLang="en-US" sz="2200" dirty="0">
                <a:latin typeface="+mn-lt"/>
              </a:rPr>
              <a:t>ompared </a:t>
            </a:r>
            <a:r>
              <a:rPr lang="en-US" altLang="zh-CN" sz="2200" dirty="0">
                <a:latin typeface="+mn-lt"/>
              </a:rPr>
              <a:t>with</a:t>
            </a:r>
            <a:r>
              <a:rPr lang="zh-CN" altLang="en-US" sz="2200" dirty="0">
                <a:latin typeface="+mn-lt"/>
              </a:rPr>
              <a:t> independent mixed-precision quantization</a:t>
            </a:r>
            <a:r>
              <a:rPr lang="en-US" altLang="zh-CN" sz="2200" dirty="0">
                <a:latin typeface="+mn-lt"/>
              </a:rPr>
              <a:t>: Almost the same performance w</a:t>
            </a:r>
            <a:r>
              <a:rPr lang="zh-CN" altLang="en-US" sz="2200" dirty="0">
                <a:latin typeface="+mn-lt"/>
              </a:rPr>
              <a:t>ith accuracy loss less than 0.2%. </a:t>
            </a:r>
            <a:endParaRPr lang="en-US" altLang="zh-CN" sz="2200" dirty="0">
              <a:latin typeface="+mn-lt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Compared with</a:t>
            </a:r>
            <a:r>
              <a:rPr lang="zh-CN" altLang="en-US" sz="2200" dirty="0">
                <a:latin typeface="+mn-lt"/>
              </a:rPr>
              <a:t> AdaBits</a:t>
            </a:r>
            <a:r>
              <a:rPr lang="en-US" altLang="zh-CN" sz="2200" dirty="0">
                <a:latin typeface="+mn-lt"/>
              </a:rPr>
              <a:t>: T</a:t>
            </a:r>
            <a:r>
              <a:rPr lang="zh-CN" altLang="en-US" sz="2200" dirty="0">
                <a:latin typeface="+mn-lt"/>
              </a:rPr>
              <a:t>he proposed scheme with mixed-precision is superior under all the compression rates</a:t>
            </a:r>
            <a:r>
              <a:rPr lang="en-US" altLang="zh-CN" sz="2200" dirty="0">
                <a:latin typeface="+mn-lt"/>
              </a:rPr>
              <a:t>.</a:t>
            </a:r>
            <a:endParaRPr lang="zh-CN" alt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5016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Times New Roman"/>
              </a:rPr>
              <a:t>Experiment Results on ImageNet</a:t>
            </a:r>
            <a:endParaRPr lang="en-US" altLang="zh-CN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4C7E230-C1A3-6F53-AA45-B1E957DFF675}"/>
              </a:ext>
            </a:extLst>
          </p:cNvPr>
          <p:cNvSpPr txBox="1"/>
          <p:nvPr/>
        </p:nvSpPr>
        <p:spPr>
          <a:xfrm>
            <a:off x="248860" y="1196752"/>
            <a:ext cx="86436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C</a:t>
            </a:r>
            <a:r>
              <a:rPr lang="zh-CN" altLang="en-US" sz="2200" dirty="0">
                <a:latin typeface="+mn-lt"/>
              </a:rPr>
              <a:t>ompared </a:t>
            </a:r>
            <a:r>
              <a:rPr lang="en-US" altLang="zh-CN" sz="2200" dirty="0">
                <a:latin typeface="+mn-lt"/>
              </a:rPr>
              <a:t>with</a:t>
            </a:r>
            <a:r>
              <a:rPr lang="zh-CN" altLang="en-US" sz="2200" dirty="0">
                <a:latin typeface="+mn-lt"/>
              </a:rPr>
              <a:t> independent mixed-precision quantization</a:t>
            </a:r>
            <a:r>
              <a:rPr lang="en-US" altLang="zh-CN" sz="2200" dirty="0">
                <a:latin typeface="+mn-lt"/>
              </a:rPr>
              <a:t>: Almost the same performance.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Compared with</a:t>
            </a:r>
            <a:r>
              <a:rPr lang="zh-CN" altLang="en-US" sz="2200" dirty="0">
                <a:latin typeface="+mn-lt"/>
              </a:rPr>
              <a:t> AdaBits</a:t>
            </a:r>
            <a:r>
              <a:rPr lang="en-US" altLang="zh-CN" sz="2200" dirty="0">
                <a:latin typeface="+mn-lt"/>
              </a:rPr>
              <a:t>: L</a:t>
            </a:r>
            <a:r>
              <a:rPr lang="zh-CN" altLang="en-US" sz="2200" dirty="0">
                <a:latin typeface="+mn-lt"/>
              </a:rPr>
              <a:t>arger gains in top-1 classification accuracy, </a:t>
            </a:r>
            <a:r>
              <a:rPr lang="en-US" altLang="zh-CN" sz="2200" dirty="0">
                <a:latin typeface="+mn-lt"/>
              </a:rPr>
              <a:t>i.e.</a:t>
            </a:r>
            <a:r>
              <a:rPr lang="zh-CN" altLang="en-US" sz="2200" dirty="0">
                <a:latin typeface="+mn-lt"/>
              </a:rPr>
              <a:t>, about 1% on average for ResNet-18 and MobileNet-V2.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2E3AB6-1CB9-9A55-11D6-9EA18A3E9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3" y="3140710"/>
            <a:ext cx="7524134" cy="32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56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485D7F-FB70-EB3D-B652-7212C842D9D2}"/>
              </a:ext>
            </a:extLst>
          </p:cNvPr>
          <p:cNvSpPr txBox="1"/>
          <p:nvPr/>
        </p:nvSpPr>
        <p:spPr>
          <a:xfrm>
            <a:off x="248860" y="1196752"/>
            <a:ext cx="86436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A larger ratio of α/β can yield higher classification accuracy than a smaller ratio.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dirty="0">
                <a:latin typeface="+mn-lt"/>
              </a:rPr>
              <a:t>The input supervised data in progressive joint training contributes more to the final performance than the knowledge distillation information.</a:t>
            </a:r>
            <a:endParaRPr lang="zh-CN" altLang="en-US" sz="2200" dirty="0"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A9CA451-430D-09FC-B273-C50CB87FB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9" y="3356992"/>
            <a:ext cx="7521489" cy="225402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24F8642-E66C-7BE0-CF5D-F1420EB0E8E2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>
                <a:solidFill>
                  <a:srgbClr val="000000"/>
                </a:solidFill>
                <a:latin typeface="Times New Roman"/>
              </a:rPr>
              <a:t>Scaling Factors of Knowledge distillation</a:t>
            </a:r>
          </a:p>
        </p:txBody>
      </p:sp>
    </p:spTree>
    <p:extLst>
      <p:ext uri="{BB962C8B-B14F-4D97-AF65-F5344CB8AC3E}">
        <p14:creationId xmlns:p14="http://schemas.microsoft.com/office/powerpoint/2010/main" val="400793962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316191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+mj-lt"/>
              </a:rPr>
              <a:t>Conclusion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9694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200" dirty="0">
                <a:latin typeface="+mn-lt"/>
              </a:rPr>
              <a:t>We propose a progressive joint training scheme to achieve a mixed-precision DNN quantization that can adapt to varying compression rate.</a:t>
            </a:r>
          </a:p>
          <a:p>
            <a:endParaRPr lang="en-US" altLang="zh-CN" sz="2200" dirty="0">
              <a:latin typeface="+mn-lt"/>
            </a:endParaRPr>
          </a:p>
          <a:p>
            <a:endParaRPr lang="en-US" altLang="zh-CN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CN" sz="2200" dirty="0">
                <a:latin typeface="+mn-lt"/>
              </a:rPr>
              <a:t>We achieve joint training for quantized networks under different compression rates via knowledge distillation to exploit their correlations based on the shared network structure.</a:t>
            </a:r>
          </a:p>
          <a:p>
            <a:pPr marL="457200" indent="-457200">
              <a:buFont typeface="+mj-lt"/>
              <a:buAutoNum type="arabicPeriod" startAt="2"/>
            </a:pPr>
            <a:endParaRPr lang="en-US" altLang="zh-CN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altLang="zh-CN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CN" sz="2200" dirty="0">
                <a:latin typeface="+mn-lt"/>
              </a:rPr>
              <a:t>We develop a progressive bit-width allocation with switchable quantization step size to enable mixed-precision quantization based on analytic sensitivity of network layers under multiple compression rates.</a:t>
            </a:r>
          </a:p>
          <a:p>
            <a:pPr marL="457200" indent="-457200">
              <a:buFont typeface="+mj-lt"/>
              <a:buAutoNum type="arabicPeriod" startAt="2"/>
            </a:pPr>
            <a:endParaRPr lang="en-US" altLang="zh-CN" sz="2200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82605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aa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507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1978025" y="4318000"/>
            <a:ext cx="5492750" cy="7556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AEAEA"/>
            </a:outer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1638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Gulim" pitchFamily="34" charset="-127"/>
                <a:cs typeface="+mn-cs"/>
              </a:rPr>
              <a:t>Many Thanks </a:t>
            </a:r>
          </a:p>
        </p:txBody>
      </p:sp>
      <p:pic>
        <p:nvPicPr>
          <p:cNvPr id="70660" name="Picture 10" descr="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 descr="116015114421353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2" descr="lk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 descr="2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-348"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4" descr="LS9V040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46283"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1835150" y="1268413"/>
            <a:ext cx="5492750" cy="812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AEAEA"/>
            </a:outer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1638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Gulim" pitchFamily="34" charset="-127"/>
                <a:cs typeface="+mn-cs"/>
              </a:rPr>
              <a:t>Q &amp; A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096" y="329358"/>
            <a:ext cx="3401857" cy="61016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1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2.60628E-6 L 1.25642 2.6062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3" presetClass="path" presetSubtype="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-6.28466E-7 L 1.25642 -6.28466E-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3.75231E-6 L 1.25642 3.75231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12569E-6 L 1.25659 -2.12569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标题 1"/>
          <p:cNvSpPr>
            <a:spLocks noGrp="1"/>
          </p:cNvSpPr>
          <p:nvPr>
            <p:ph type="title" idx="4294967295"/>
          </p:nvPr>
        </p:nvSpPr>
        <p:spPr>
          <a:xfrm>
            <a:off x="1495425" y="188913"/>
            <a:ext cx="5786438" cy="746125"/>
          </a:xfrm>
        </p:spPr>
        <p:txBody>
          <a:bodyPr anchor="b"/>
          <a:lstStyle/>
          <a:p>
            <a:pPr eaLnBrk="1" hangingPunct="1"/>
            <a:r>
              <a:rPr lang="en-US" altLang="zh-CN">
                <a:solidFill>
                  <a:srgbClr val="C00000"/>
                </a:solidFill>
              </a:rPr>
              <a:t>Outline</a:t>
            </a:r>
            <a:endParaRPr lang="zh-CN" altLang="en-US">
              <a:solidFill>
                <a:srgbClr val="C00000"/>
              </a:solidFill>
            </a:endParaRPr>
          </a:p>
        </p:txBody>
      </p:sp>
      <p:grpSp>
        <p:nvGrpSpPr>
          <p:cNvPr id="44" name="Group 19"/>
          <p:cNvGrpSpPr>
            <a:grpSpLocks/>
          </p:cNvGrpSpPr>
          <p:nvPr/>
        </p:nvGrpSpPr>
        <p:grpSpPr bwMode="auto">
          <a:xfrm>
            <a:off x="261896" y="3194710"/>
            <a:ext cx="8569325" cy="811212"/>
            <a:chOff x="0" y="0"/>
            <a:chExt cx="4309" cy="389"/>
          </a:xfrm>
        </p:grpSpPr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54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7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8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15" y="58"/>
              <a:ext cx="369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>
                <a:buNone/>
              </a:pPr>
              <a:r>
                <a:rPr lang="en-US" altLang="zh-CN" sz="2800" dirty="0"/>
                <a:t>Methods</a:t>
              </a: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179512" y="1556792"/>
            <a:ext cx="8569325" cy="811212"/>
            <a:chOff x="0" y="0"/>
            <a:chExt cx="4309" cy="389"/>
          </a:xfrm>
        </p:grpSpPr>
        <p:sp>
          <p:nvSpPr>
            <p:cNvPr id="37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zh-CN" sz="2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  <a:cs typeface="+mn-cs"/>
                </a:rPr>
                <a:t>Introduction and Related Works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A4F696B-FC0E-42B8-8815-1B56A35740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28FC0873-0430-445D-944F-BF72E155CD7F}"/>
              </a:ext>
            </a:extLst>
          </p:cNvPr>
          <p:cNvGrpSpPr>
            <a:grpSpLocks/>
          </p:cNvGrpSpPr>
          <p:nvPr/>
        </p:nvGrpSpPr>
        <p:grpSpPr bwMode="auto">
          <a:xfrm>
            <a:off x="253140" y="4978577"/>
            <a:ext cx="8569325" cy="811212"/>
            <a:chOff x="0" y="0"/>
            <a:chExt cx="4309" cy="389"/>
          </a:xfrm>
        </p:grpSpPr>
        <p:sp>
          <p:nvSpPr>
            <p:cNvPr id="48" name="AutoShape 20">
              <a:extLst>
                <a:ext uri="{FF2B5EF4-FFF2-40B4-BE49-F238E27FC236}">
                  <a16:creationId xmlns:a16="http://schemas.microsoft.com/office/drawing/2014/main" id="{AD148CE7-5599-43D5-81E4-AEA958FD5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49" name="Group 21">
              <a:extLst>
                <a:ext uri="{FF2B5EF4-FFF2-40B4-BE49-F238E27FC236}">
                  <a16:creationId xmlns:a16="http://schemas.microsoft.com/office/drawing/2014/main" id="{64A181FF-7047-4B6D-B1F8-6BDE791BD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C30B12DD-E3B4-4B87-905B-46F1B6D7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0" name="Oval 23">
                <a:extLst>
                  <a:ext uri="{FF2B5EF4-FFF2-40B4-BE49-F238E27FC236}">
                    <a16:creationId xmlns:a16="http://schemas.microsoft.com/office/drawing/2014/main" id="{94BB0CE3-00CA-430B-A460-C7DA9E4C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1" name="Oval 24">
                <a:extLst>
                  <a:ext uri="{FF2B5EF4-FFF2-40B4-BE49-F238E27FC236}">
                    <a16:creationId xmlns:a16="http://schemas.microsoft.com/office/drawing/2014/main" id="{F2AC6FBB-1270-4171-BACA-5D7A0060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0" name="Text Box 25">
              <a:extLst>
                <a:ext uri="{FF2B5EF4-FFF2-40B4-BE49-F238E27FC236}">
                  <a16:creationId xmlns:a16="http://schemas.microsoft.com/office/drawing/2014/main" id="{AFAB0A57-7E91-47C9-B3A4-F81ADF8D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lvl="0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  <a:cs typeface="+mn-cs"/>
                </a:rPr>
                <a:t>Future Work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08045892-9FBD-4718-879B-BEDC3782F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zh-CN" b="0" dirty="0">
                  <a:solidFill>
                    <a:srgbClr val="FFFFFF"/>
                  </a:solidFill>
                  <a:latin typeface="Tahoma" pitchFamily="34" charset="0"/>
                  <a:ea typeface="宋体" charset="-122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46" name="Rectangle 35">
            <a:extLst>
              <a:ext uri="{FF2B5EF4-FFF2-40B4-BE49-F238E27FC236}">
                <a16:creationId xmlns:a16="http://schemas.microsoft.com/office/drawing/2014/main" id="{3168E625-F01D-4B47-885C-FBBC1029D96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1160" y="3001478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  <p:sp>
        <p:nvSpPr>
          <p:cNvPr id="62" name="Rectangle 35">
            <a:extLst>
              <a:ext uri="{FF2B5EF4-FFF2-40B4-BE49-F238E27FC236}">
                <a16:creationId xmlns:a16="http://schemas.microsoft.com/office/drawing/2014/main" id="{61C3B4FA-F347-4D22-A9DE-54933318F25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51160" y="4758014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890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78380" y="301088"/>
            <a:ext cx="85393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+mn-lt"/>
              </a:rPr>
              <a:t>Motivation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6453336"/>
            <a:ext cx="89290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Jin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Q, Yang L, Liao Z.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Adabits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: Neural network quantization with adaptive bit-widths[C]//Proceedings of the IEEE/CVF Conference on Computer Vision and Pattern Recognition. 2020: 2146-2156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278380" y="1113212"/>
            <a:ext cx="85393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+mn-lt"/>
              </a:rPr>
              <a:t>Quantization With Multiple Compression Rates</a:t>
            </a:r>
            <a:r>
              <a:rPr lang="en-US" altLang="zh-CN" sz="2400" dirty="0">
                <a:latin typeface="+mn-lt"/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altLang="zh-CN" sz="2200" b="1" dirty="0" err="1">
                <a:latin typeface="+mn-lt"/>
              </a:rPr>
              <a:t>AdaBits</a:t>
            </a:r>
            <a:r>
              <a:rPr lang="en-US" altLang="zh-CN" sz="2200" b="1" dirty="0">
                <a:latin typeface="+mn-lt"/>
              </a:rPr>
              <a:t>: Neural Network Quantization with Adaptive Bit-Widths</a:t>
            </a:r>
          </a:p>
          <a:p>
            <a:pPr lvl="0"/>
            <a:endParaRPr lang="en-US" altLang="zh-CN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3568" y="5571237"/>
            <a:ext cx="7967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+mn-lt"/>
              </a:rPr>
              <a:t>Figure 1.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Deployment of neural networks with different bit-widths according to the computational budget. 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Left: Individually train several quantized models with different bit-widths for each scenario. Right: Train a single model quantized with adaptive bit-widths and switch to the proper bit-width in real application based on the device condition. </a:t>
            </a:r>
            <a:endParaRPr lang="zh-CN" altLang="en-US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872F838-3794-490B-CA6D-6DC6427A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5" y="1953776"/>
            <a:ext cx="7546710" cy="368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041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52951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n-lt"/>
              </a:rPr>
              <a:t>Problems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251520" y="1033150"/>
            <a:ext cx="8640960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Using fixed-precision quantization </a:t>
            </a:r>
            <a:r>
              <a:rPr lang="zh-CN" altLang="en-US" sz="2000" dirty="0">
                <a:latin typeface="+mn-lt"/>
              </a:rPr>
              <a:t>for </a:t>
            </a:r>
            <a:r>
              <a:rPr lang="en-US" altLang="zh-CN" sz="2000" dirty="0">
                <a:latin typeface="+mn-lt"/>
              </a:rPr>
              <a:t>networks</a:t>
            </a:r>
            <a:r>
              <a:rPr lang="zh-CN" altLang="en-US" sz="2000" dirty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under multiple compression rates leads to additional errors.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>
              <a:latin typeface="+mn-l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20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FF376CF-1678-43E0-8880-0DDE033A2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86" y="2197240"/>
            <a:ext cx="1949198" cy="222084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C35CABB-85CE-E508-7650-115C7DC514BA}"/>
              </a:ext>
            </a:extLst>
          </p:cNvPr>
          <p:cNvSpPr txBox="1"/>
          <p:nvPr/>
        </p:nvSpPr>
        <p:spPr>
          <a:xfrm>
            <a:off x="4788024" y="3190393"/>
            <a:ext cx="2880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+mn-lt"/>
              </a:rPr>
              <a:t>Figure 2.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</a:rPr>
              <a:t>Adabits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: A single network can be quantized to any of n bit-widths at runtime. All layers inside the network share the same bit-width. </a:t>
            </a:r>
            <a:br>
              <a:rPr lang="en-US" altLang="zh-CN" sz="1000" dirty="0"/>
            </a:br>
            <a:endParaRPr lang="zh-CN" altLang="en-US" sz="1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BF1C2C-8950-E2D0-8BE2-186882227CC6}"/>
              </a:ext>
            </a:extLst>
          </p:cNvPr>
          <p:cNvSpPr txBox="1"/>
          <p:nvPr/>
        </p:nvSpPr>
        <p:spPr>
          <a:xfrm>
            <a:off x="251520" y="6427113"/>
            <a:ext cx="8892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Adrian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Bulat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and Georgios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Tzimiropoulos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“Bit-Mixer: Mixed-precision networks with runtime bit-width selection,” in 2021 IEEE/CVF Int. Conf.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Comput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. Vis., 2021, pp. 5188–5197.</a:t>
            </a:r>
            <a:endParaRPr lang="zh-CN" altLang="en-US" sz="1100" i="1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7CCEF0-50E1-9339-ED65-0A088DCF3A4F}"/>
              </a:ext>
            </a:extLst>
          </p:cNvPr>
          <p:cNvSpPr txBox="1"/>
          <p:nvPr/>
        </p:nvSpPr>
        <p:spPr>
          <a:xfrm>
            <a:off x="251520" y="4678766"/>
            <a:ext cx="907300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sz="2000" dirty="0">
                <a:latin typeface="+mn-lt"/>
              </a:rPr>
              <a:t>Relations based on the shared network structure is not fully utilized in joint training.</a:t>
            </a:r>
          </a:p>
        </p:txBody>
      </p:sp>
    </p:spTree>
    <p:extLst>
      <p:ext uri="{BB962C8B-B14F-4D97-AF65-F5344CB8AC3E}">
        <p14:creationId xmlns:p14="http://schemas.microsoft.com/office/powerpoint/2010/main" val="35318992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ADE849-62C0-49BD-9EBE-88431B2C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2235"/>
            <a:ext cx="8496300" cy="777875"/>
          </a:xfrm>
        </p:spPr>
        <p:txBody>
          <a:bodyPr/>
          <a:lstStyle/>
          <a:p>
            <a:pPr algn="l"/>
            <a:r>
              <a:rPr lang="en-US" altLang="zh-CN" sz="4000" b="0" kern="1200" dirty="0">
                <a:solidFill>
                  <a:schemeClr val="tx1"/>
                </a:solidFill>
                <a:latin typeface="+mn-lt"/>
                <a:ea typeface="宋体" charset="-122"/>
                <a:cs typeface="Arial" charset="0"/>
              </a:rPr>
              <a:t>Mixed-Precision Quantization</a:t>
            </a:r>
            <a:endParaRPr lang="zh-CN" altLang="en-US" sz="4000" b="0" kern="1200" dirty="0">
              <a:solidFill>
                <a:schemeClr val="tx1"/>
              </a:solidFill>
              <a:latin typeface="+mn-lt"/>
              <a:ea typeface="宋体" charset="-122"/>
              <a:cs typeface="Arial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D3E18F-BE50-4DCE-A64F-7B8F5DBF47E4}"/>
              </a:ext>
            </a:extLst>
          </p:cNvPr>
          <p:cNvSpPr txBox="1"/>
          <p:nvPr/>
        </p:nvSpPr>
        <p:spPr>
          <a:xfrm>
            <a:off x="323850" y="1835532"/>
            <a:ext cx="48962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u="sng" dirty="0">
                <a:latin typeface="+mn-lt"/>
                <a:ea typeface="+mn-ea"/>
                <a:cs typeface="+mn-cs"/>
              </a:rPr>
              <a:t>Mixed-Precision Quantization: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080D228-2B79-4747-8A6E-D35848896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06" y="2614410"/>
            <a:ext cx="5148011" cy="275880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693D26A-AC02-431E-AF68-1258BBA94234}"/>
              </a:ext>
            </a:extLst>
          </p:cNvPr>
          <p:cNvSpPr txBox="1"/>
          <p:nvPr/>
        </p:nvSpPr>
        <p:spPr>
          <a:xfrm>
            <a:off x="3863023" y="5435858"/>
            <a:ext cx="5280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+mn-lt"/>
              </a:rPr>
              <a:t>Figure </a:t>
            </a:r>
            <a:r>
              <a:rPr lang="en-US" altLang="zh-CN" sz="1400" b="1" dirty="0">
                <a:latin typeface="+mn-lt"/>
              </a:rPr>
              <a:t>3.</a:t>
            </a:r>
            <a:r>
              <a:rPr lang="zh-CN" altLang="en-US" sz="1400" b="1" dirty="0">
                <a:latin typeface="+mn-lt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/>
              </a:rPr>
              <a:t>Illustration of mixed-precision quantization. In mixed-precision quantization the goal is to keep sensitive and efficient layers in higher precision, and only apply low-precision quantization to insensitive and inefficient layers.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1B0B733-C7F4-431A-B8DD-FA6A60F72649}"/>
              </a:ext>
            </a:extLst>
          </p:cNvPr>
          <p:cNvSpPr txBox="1"/>
          <p:nvPr/>
        </p:nvSpPr>
        <p:spPr>
          <a:xfrm>
            <a:off x="243837" y="2955134"/>
            <a:ext cx="3626869" cy="342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0276" indent="-290276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+mn-lt"/>
              </a:rPr>
              <a:t>Neural Architecture Search  </a:t>
            </a:r>
            <a:r>
              <a:rPr lang="en-US" altLang="zh-CN" sz="1600" dirty="0">
                <a:latin typeface="+mn-lt"/>
              </a:rPr>
              <a:t>: </a:t>
            </a:r>
            <a:r>
              <a:rPr lang="zh-CN" altLang="en-US" sz="1600" dirty="0">
                <a:latin typeface="+mn-lt"/>
              </a:rPr>
              <a:t>formulate the mixed-precision configuration searching problem as a Neural Architecture Search problem and use the </a:t>
            </a:r>
            <a:r>
              <a:rPr lang="en-US" altLang="zh-CN" sz="1600" dirty="0" err="1">
                <a:latin typeface="+mn-lt"/>
              </a:rPr>
              <a:t>Differenti</a:t>
            </a:r>
            <a:r>
              <a:rPr lang="en-US" altLang="zh-CN" sz="1600" dirty="0">
                <a:latin typeface="+mn-lt"/>
              </a:rPr>
              <a:t>-</a:t>
            </a:r>
            <a:r>
              <a:rPr lang="zh-CN" altLang="en-US" sz="1600" dirty="0">
                <a:latin typeface="+mn-lt"/>
              </a:rPr>
              <a:t>able NAS (DNAS) method to efficiently explore the search space</a:t>
            </a:r>
            <a:r>
              <a:rPr lang="en-US" altLang="zh-CN" sz="1600" dirty="0">
                <a:latin typeface="+mn-lt"/>
              </a:rPr>
              <a:t>.</a:t>
            </a:r>
          </a:p>
          <a:p>
            <a:endParaRPr lang="en-US" altLang="zh-CN" sz="2032" dirty="0"/>
          </a:p>
          <a:p>
            <a:endParaRPr lang="en-US" altLang="zh-CN" sz="2032" dirty="0"/>
          </a:p>
          <a:p>
            <a:pPr marL="290276" indent="-290276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+mn-lt"/>
              </a:rPr>
              <a:t>Hessian Aware Quantization: introduce an automatic way to find the mixed-precision settings based on second-order sensitivity of the model. 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4" name="页脚占位符 3">
            <a:extLst>
              <a:ext uri="{FF2B5EF4-FFF2-40B4-BE49-F238E27FC236}">
                <a16:creationId xmlns:a16="http://schemas.microsoft.com/office/drawing/2014/main" id="{8A46DAAE-7D60-4DA1-9EDC-4E3EEAD9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520" y="6373945"/>
            <a:ext cx="8296921" cy="291914"/>
          </a:xfrm>
        </p:spPr>
        <p:txBody>
          <a:bodyPr/>
          <a:lstStyle/>
          <a:p>
            <a:pPr algn="l">
              <a:defRPr/>
            </a:pP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宋体" charset="-122"/>
                <a:cs typeface="Arial" charset="0"/>
              </a:rPr>
              <a:t>Mixed precision quantization of convnets via differentiable neural architecture search.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  <a:latin typeface="Arial" charset="0"/>
                <a:ea typeface="宋体" charset="-122"/>
                <a:cs typeface="Arial" charset="0"/>
              </a:rPr>
              <a:t>arXiv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  <a:latin typeface="Arial" charset="0"/>
                <a:ea typeface="宋体" charset="-122"/>
                <a:cs typeface="Arial" charset="0"/>
              </a:rPr>
              <a:t> preprint arXiv:1812.00090, 2018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C291729-66C1-47EA-9717-00125A6F2704}"/>
              </a:ext>
            </a:extLst>
          </p:cNvPr>
          <p:cNvSpPr txBox="1"/>
          <p:nvPr/>
        </p:nvSpPr>
        <p:spPr>
          <a:xfrm>
            <a:off x="251520" y="6583362"/>
            <a:ext cx="10286921" cy="26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i="1" dirty="0">
                <a:solidFill>
                  <a:srgbClr val="FFFFFF">
                    <a:lumMod val="65000"/>
                  </a:srgbClr>
                </a:solidFill>
              </a:rPr>
              <a:t>Hawq:Hessian aware quantization of neural networks with mixed-precision. IEEE/CVF International Conference on Computer Vision, 2019.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1972459-C226-4BAF-BF63-F8DE64BB77FB}"/>
              </a:ext>
            </a:extLst>
          </p:cNvPr>
          <p:cNvSpPr txBox="1"/>
          <p:nvPr/>
        </p:nvSpPr>
        <p:spPr>
          <a:xfrm>
            <a:off x="313754" y="2154342"/>
            <a:ext cx="8362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</a:rPr>
              <a:t>E</a:t>
            </a:r>
            <a:r>
              <a:rPr lang="zh-CN" altLang="en-US" sz="1600" dirty="0">
                <a:latin typeface="+mn-lt"/>
              </a:rPr>
              <a:t>ach layer is quantized with different bit precision</a:t>
            </a:r>
            <a:r>
              <a:rPr lang="en-US" altLang="zh-CN" sz="1600" dirty="0">
                <a:latin typeface="+mn-lt"/>
              </a:rPr>
              <a:t>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F516075-F426-6E24-AAE7-46D45B114333}"/>
              </a:ext>
            </a:extLst>
          </p:cNvPr>
          <p:cNvSpPr txBox="1"/>
          <p:nvPr/>
        </p:nvSpPr>
        <p:spPr>
          <a:xfrm>
            <a:off x="313754" y="1115452"/>
            <a:ext cx="5157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u="sng" dirty="0">
                <a:latin typeface="+mn-lt"/>
                <a:ea typeface="+mn-ea"/>
                <a:cs typeface="+mn-cs"/>
              </a:rPr>
              <a:t>Uniformly Quantization:</a:t>
            </a:r>
            <a:endParaRPr lang="zh-CN" altLang="en-US" sz="1800" b="1" u="sng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67EE63D-B889-2255-8DB6-9B7D205AE150}"/>
              </a:ext>
            </a:extLst>
          </p:cNvPr>
          <p:cNvSpPr txBox="1"/>
          <p:nvPr/>
        </p:nvSpPr>
        <p:spPr>
          <a:xfrm>
            <a:off x="323850" y="1412776"/>
            <a:ext cx="87286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+mn-lt"/>
              </a:rPr>
              <a:t>E</a:t>
            </a:r>
            <a:r>
              <a:rPr lang="zh-CN" altLang="en-US" sz="1600" dirty="0">
                <a:latin typeface="+mn-lt"/>
              </a:rPr>
              <a:t>ach layer is quantized with </a:t>
            </a:r>
            <a:r>
              <a:rPr lang="en-US" altLang="zh-CN" sz="1600" dirty="0">
                <a:latin typeface="+mn-lt"/>
              </a:rPr>
              <a:t>same</a:t>
            </a:r>
            <a:r>
              <a:rPr lang="zh-CN" altLang="en-US" sz="1600" dirty="0">
                <a:latin typeface="+mn-lt"/>
              </a:rPr>
              <a:t> bit precision</a:t>
            </a:r>
            <a:r>
              <a:rPr lang="en-US" altLang="zh-CN" sz="1600" dirty="0">
                <a:latin typeface="+mn-lt"/>
              </a:rPr>
              <a:t>,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which </a:t>
            </a:r>
            <a:r>
              <a:rPr lang="zh-CN" altLang="en-US" sz="1600" dirty="0">
                <a:latin typeface="+mn-lt"/>
              </a:rPr>
              <a:t>cause</a:t>
            </a:r>
            <a:r>
              <a:rPr lang="en-US" altLang="zh-CN" sz="1600" dirty="0">
                <a:latin typeface="+mn-lt"/>
              </a:rPr>
              <a:t>s</a:t>
            </a:r>
            <a:r>
              <a:rPr lang="zh-CN" altLang="en-US" sz="1600" dirty="0">
                <a:latin typeface="+mn-lt"/>
              </a:rPr>
              <a:t> significant accuracy degradation.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A58E44F-F6DA-4720-4793-7B0CE959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196850"/>
          </a:xfrm>
        </p:spPr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712668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0500571-1B28-4835-BB39-1CCA6165C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8" y="4091927"/>
            <a:ext cx="5074850" cy="279345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5EDEC3D-5CB8-43FD-9A1F-1F151A831B94}"/>
              </a:ext>
            </a:extLst>
          </p:cNvPr>
          <p:cNvSpPr txBox="1"/>
          <p:nvPr/>
        </p:nvSpPr>
        <p:spPr>
          <a:xfrm>
            <a:off x="5921828" y="5354632"/>
            <a:ext cx="28986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6.</a:t>
            </a:r>
            <a:r>
              <a:rPr lang="zh-CN" altLang="en-US" sz="1400" b="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Times New Roman"/>
              </a:rPr>
              <a:t>Average Hessian trace of different blocks in ResNet50 on ImageNet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.</a:t>
            </a:r>
            <a:endParaRPr lang="zh-CN" altLang="en-US" sz="14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4E69975A-6774-47C0-8D36-568650EC8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6" y="3494024"/>
            <a:ext cx="341823" cy="2550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84042F-BE79-496A-89CE-850F521CC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4" y="3347671"/>
            <a:ext cx="8423174" cy="72940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1077913-8D5A-42C4-A142-7AEA3CEBC2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36" y="2492896"/>
            <a:ext cx="5257727" cy="567862"/>
          </a:xfrm>
          <a:prstGeom prst="rect">
            <a:avLst/>
          </a:prstGeom>
          <a:ln>
            <a:solidFill>
              <a:srgbClr val="FF3300"/>
            </a:solidFill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B3373BA-9890-D514-E85F-31EEFD12AD06}"/>
              </a:ext>
            </a:extLst>
          </p:cNvPr>
          <p:cNvSpPr txBox="1"/>
          <p:nvPr/>
        </p:nvSpPr>
        <p:spPr>
          <a:xfrm>
            <a:off x="251520" y="1124744"/>
            <a:ext cx="936104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ea typeface="宋体" charset="-122"/>
                <a:cs typeface="Arial" charset="0"/>
              </a:rPr>
              <a:t>HAWQ-V2: Hessian Aware trace-Weighted Quantization of Neural Networks </a:t>
            </a:r>
            <a:r>
              <a:rPr lang="en-US" altLang="zh-CN" sz="2000" b="1" dirty="0">
                <a:solidFill>
                  <a:schemeClr val="tx1"/>
                </a:solidFill>
                <a:ea typeface="宋体" charset="-122"/>
                <a:cs typeface="Arial" charset="0"/>
              </a:rPr>
              <a:t>(</a:t>
            </a:r>
            <a:r>
              <a:rPr lang="en-US" altLang="zh-CN" sz="2000" b="1" dirty="0" err="1">
                <a:solidFill>
                  <a:schemeClr val="tx1"/>
                </a:solidFill>
                <a:ea typeface="宋体" charset="-122"/>
                <a:cs typeface="Arial" charset="0"/>
              </a:rPr>
              <a:t>NeurIPS</a:t>
            </a:r>
            <a:r>
              <a:rPr lang="en-US" altLang="zh-CN" sz="2000" b="1" dirty="0">
                <a:solidFill>
                  <a:schemeClr val="tx1"/>
                </a:solidFill>
                <a:ea typeface="宋体" charset="-122"/>
                <a:cs typeface="Arial" charset="0"/>
              </a:rPr>
              <a:t> 2020)</a:t>
            </a:r>
            <a:endParaRPr lang="zh-CN" altLang="en-US" sz="2000" b="1" dirty="0">
              <a:solidFill>
                <a:schemeClr val="tx1"/>
              </a:solidFill>
              <a:ea typeface="宋体" charset="-122"/>
              <a:cs typeface="Arial" charset="0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A3ADB1E-3E43-5D83-772A-841CE90B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8877"/>
            <a:ext cx="8496300" cy="777875"/>
          </a:xfrm>
        </p:spPr>
        <p:txBody>
          <a:bodyPr/>
          <a:lstStyle/>
          <a:p>
            <a:pPr algn="l"/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宋体" charset="-122"/>
                <a:cs typeface="Arial" charset="0"/>
              </a:rPr>
              <a:t>Hessian A</a:t>
            </a:r>
            <a:r>
              <a:rPr lang="en-US" altLang="zh-CN" sz="2800" b="0" kern="1200" dirty="0">
                <a:solidFill>
                  <a:schemeClr val="tx1"/>
                </a:solidFill>
                <a:latin typeface="+mn-lt"/>
                <a:ea typeface="宋体" charset="-122"/>
                <a:cs typeface="Arial" charset="0"/>
              </a:rPr>
              <a:t>w</a:t>
            </a:r>
            <a:r>
              <a:rPr lang="zh-CN" altLang="en-US" sz="2800" b="0" kern="1200" dirty="0">
                <a:solidFill>
                  <a:schemeClr val="tx1"/>
                </a:solidFill>
                <a:latin typeface="+mn-lt"/>
                <a:ea typeface="宋体" charset="-122"/>
                <a:cs typeface="Arial" charset="0"/>
              </a:rPr>
              <a:t>are Quantization</a:t>
            </a:r>
          </a:p>
        </p:txBody>
      </p:sp>
      <p:sp>
        <p:nvSpPr>
          <p:cNvPr id="9" name="灯片编号占位符 1">
            <a:extLst>
              <a:ext uri="{FF2B5EF4-FFF2-40B4-BE49-F238E27FC236}">
                <a16:creationId xmlns:a16="http://schemas.microsoft.com/office/drawing/2014/main" id="{EC1E4957-FBF7-35AD-0303-8E9DAF77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196850"/>
          </a:xfrm>
        </p:spPr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DC7AABF-A329-3ED6-CDB8-AEB6C558366C}"/>
              </a:ext>
            </a:extLst>
          </p:cNvPr>
          <p:cNvSpPr txBox="1"/>
          <p:nvPr/>
        </p:nvSpPr>
        <p:spPr>
          <a:xfrm>
            <a:off x="260387" y="1892166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u="sng" dirty="0">
                <a:latin typeface="+mn-lt"/>
              </a:rPr>
              <a:t>M</a:t>
            </a:r>
            <a:r>
              <a:rPr lang="zh-CN" altLang="en-US" sz="1800" b="1" u="sng" dirty="0">
                <a:latin typeface="+mn-lt"/>
              </a:rPr>
              <a:t>easure of sensitivity</a:t>
            </a:r>
            <a:r>
              <a:rPr lang="en-US" altLang="zh-CN" sz="1800" b="1" u="sng" dirty="0">
                <a:latin typeface="+mn-lt"/>
              </a:rPr>
              <a:t>: </a:t>
            </a:r>
            <a:r>
              <a:rPr lang="zh-CN" altLang="en-US" sz="1800" dirty="0">
                <a:latin typeface="+mn-lt"/>
              </a:rPr>
              <a:t>   </a:t>
            </a:r>
            <a:r>
              <a:rPr lang="en-US" altLang="zh-CN" sz="1800" dirty="0">
                <a:latin typeface="+mn-lt"/>
              </a:rPr>
              <a:t>A</a:t>
            </a:r>
            <a:r>
              <a:rPr lang="zh-CN" altLang="en-US" sz="1800" dirty="0">
                <a:latin typeface="+mn-lt"/>
              </a:rPr>
              <a:t>verage Hessian trace</a:t>
            </a:r>
          </a:p>
          <a:p>
            <a:endParaRPr lang="zh-CN" altLang="en-US" sz="18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9967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标题 1"/>
          <p:cNvSpPr>
            <a:spLocks noGrp="1"/>
          </p:cNvSpPr>
          <p:nvPr>
            <p:ph type="title" idx="4294967295"/>
          </p:nvPr>
        </p:nvSpPr>
        <p:spPr>
          <a:xfrm>
            <a:off x="1495425" y="188913"/>
            <a:ext cx="5786438" cy="746125"/>
          </a:xfrm>
        </p:spPr>
        <p:txBody>
          <a:bodyPr anchor="b"/>
          <a:lstStyle/>
          <a:p>
            <a:pPr eaLnBrk="1" hangingPunct="1"/>
            <a:r>
              <a:rPr lang="en-US" altLang="zh-CN" dirty="0">
                <a:solidFill>
                  <a:srgbClr val="C00000"/>
                </a:solidFill>
              </a:rPr>
              <a:t>Outline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44" name="Group 19"/>
          <p:cNvGrpSpPr>
            <a:grpSpLocks/>
          </p:cNvGrpSpPr>
          <p:nvPr/>
        </p:nvGrpSpPr>
        <p:grpSpPr bwMode="auto">
          <a:xfrm>
            <a:off x="261896" y="3194710"/>
            <a:ext cx="8569325" cy="811212"/>
            <a:chOff x="0" y="0"/>
            <a:chExt cx="4309" cy="389"/>
          </a:xfrm>
        </p:grpSpPr>
        <p:sp>
          <p:nvSpPr>
            <p:cNvPr id="53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54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7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8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59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5" name="Text Box 25"/>
            <p:cNvSpPr txBox="1">
              <a:spLocks noChangeArrowheads="1"/>
            </p:cNvSpPr>
            <p:nvPr/>
          </p:nvSpPr>
          <p:spPr bwMode="auto">
            <a:xfrm>
              <a:off x="615" y="58"/>
              <a:ext cx="369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>
                <a:buNone/>
              </a:pPr>
              <a:r>
                <a:rPr lang="en-US" altLang="zh-CN" sz="2800" dirty="0"/>
                <a:t>Methods</a:t>
              </a:r>
              <a:endParaRPr lang="zh-CN" altLang="en-US" sz="2800" dirty="0"/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2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179512" y="1556792"/>
            <a:ext cx="8569325" cy="811212"/>
            <a:chOff x="0" y="0"/>
            <a:chExt cx="4309" cy="389"/>
          </a:xfrm>
        </p:grpSpPr>
        <p:sp>
          <p:nvSpPr>
            <p:cNvPr id="37" name="AutoShape 20"/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38" name="Group 21"/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41" name="Oval 22"/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2" name="Oval 23"/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43" name="Oval 24"/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lang="en-US" altLang="zh-CN" sz="2800" dirty="0">
                  <a:solidFill>
                    <a:srgbClr val="000000"/>
                  </a:solidFill>
                </a:rPr>
                <a:t>Introduction and Related Works</a:t>
              </a:r>
            </a:p>
          </p:txBody>
        </p:sp>
        <p:sp>
          <p:nvSpPr>
            <p:cNvPr id="40" name="Text Box 26"/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rPr>
                <a:t>1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A4F696B-FC0E-42B8-8815-1B56A357406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宋体" pitchFamily="2" charset="-122"/>
              <a:cs typeface="+mn-cs"/>
            </a:endParaRP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blackWhite">
          <a:xfrm>
            <a:off x="174138" y="4068250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28FC0873-0430-445D-944F-BF72E155CD7F}"/>
              </a:ext>
            </a:extLst>
          </p:cNvPr>
          <p:cNvGrpSpPr>
            <a:grpSpLocks/>
          </p:cNvGrpSpPr>
          <p:nvPr/>
        </p:nvGrpSpPr>
        <p:grpSpPr bwMode="auto">
          <a:xfrm>
            <a:off x="253140" y="4978577"/>
            <a:ext cx="8569325" cy="811212"/>
            <a:chOff x="0" y="0"/>
            <a:chExt cx="4309" cy="389"/>
          </a:xfrm>
        </p:grpSpPr>
        <p:sp>
          <p:nvSpPr>
            <p:cNvPr id="48" name="AutoShape 20">
              <a:extLst>
                <a:ext uri="{FF2B5EF4-FFF2-40B4-BE49-F238E27FC236}">
                  <a16:creationId xmlns:a16="http://schemas.microsoft.com/office/drawing/2014/main" id="{AD148CE7-5599-43D5-81E4-AEA958FD5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" y="29"/>
              <a:ext cx="4066" cy="350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6E81E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  <p:grpSp>
          <p:nvGrpSpPr>
            <p:cNvPr id="49" name="Group 21">
              <a:extLst>
                <a:ext uri="{FF2B5EF4-FFF2-40B4-BE49-F238E27FC236}">
                  <a16:creationId xmlns:a16="http://schemas.microsoft.com/office/drawing/2014/main" id="{64A181FF-7047-4B6D-B1F8-6BDE791BD3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14" cy="389"/>
              <a:chOff x="0" y="0"/>
              <a:chExt cx="987" cy="795"/>
            </a:xfrm>
          </p:grpSpPr>
          <p:sp>
            <p:nvSpPr>
              <p:cNvPr id="52" name="Oval 22">
                <a:extLst>
                  <a:ext uri="{FF2B5EF4-FFF2-40B4-BE49-F238E27FC236}">
                    <a16:creationId xmlns:a16="http://schemas.microsoft.com/office/drawing/2014/main" id="{C30B12DD-E3B4-4B87-905B-46F1B6D78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27" y="27"/>
                <a:ext cx="960" cy="7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0" name="Oval 23">
                <a:extLst>
                  <a:ext uri="{FF2B5EF4-FFF2-40B4-BE49-F238E27FC236}">
                    <a16:creationId xmlns:a16="http://schemas.microsoft.com/office/drawing/2014/main" id="{94BB0CE3-00CA-430B-A460-C7DA9E4C4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58052">
                <a:off x="0" y="0"/>
                <a:ext cx="960" cy="768"/>
              </a:xfrm>
              <a:prstGeom prst="ellipse">
                <a:avLst/>
              </a:prstGeom>
              <a:gradFill rotWithShape="1">
                <a:gsLst>
                  <a:gs pos="0">
                    <a:srgbClr val="6E81E0"/>
                  </a:gs>
                  <a:gs pos="100000">
                    <a:srgbClr val="333C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61" name="Oval 24">
                <a:extLst>
                  <a:ext uri="{FF2B5EF4-FFF2-40B4-BE49-F238E27FC236}">
                    <a16:creationId xmlns:a16="http://schemas.microsoft.com/office/drawing/2014/main" id="{F2AC6FBB-1270-4171-BACA-5D7A00609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8"/>
                <a:ext cx="432" cy="43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30000"/>
                  </a:lnSpc>
                  <a:spcBef>
                    <a:spcPct val="20000"/>
                  </a:spcBef>
                  <a:buClr>
                    <a:srgbClr val="00CC00"/>
                  </a:buClr>
                  <a:buSzPct val="80000"/>
                  <a:buFont typeface="Wingdings" pitchFamily="2" charset="2"/>
                  <a:buChar char="u"/>
                  <a:defRPr sz="32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1pPr>
                <a:lvl2pPr marL="742950" indent="-28575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Blip>
                    <a:blip r:embed="rId3"/>
                  </a:buBlip>
                  <a:defRPr sz="28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2pPr>
                <a:lvl3pPr marL="11430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•"/>
                  <a:defRPr sz="24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3pPr>
                <a:lvl4pPr marL="16002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–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4pPr>
                <a:lvl5pPr marL="2057400" indent="-228600" eaLnBrk="0" hangingPunct="0">
                  <a:lnSpc>
                    <a:spcPct val="130000"/>
                  </a:lnSpc>
                  <a:spcBef>
                    <a:spcPct val="20000"/>
                  </a:spcBef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5pPr>
                <a:lvl6pPr marL="25146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6pPr>
                <a:lvl7pPr marL="29718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7pPr>
                <a:lvl8pPr marL="34290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8pPr>
                <a:lvl9pPr marL="3886200" indent="-228600" eaLnBrk="0" fontAlgn="base" hangingPunct="0">
                  <a:lnSpc>
                    <a:spcPct val="130000"/>
                  </a:lnSpc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2000" b="1">
                    <a:solidFill>
                      <a:schemeClr val="tx1"/>
                    </a:solidFill>
                    <a:latin typeface="Times New Roman" pitchFamily="18" charset="0"/>
                    <a:ea typeface="黑体" pitchFamily="49" charset="-122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zh-CN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宋体" charset="-122"/>
                  <a:cs typeface="+mn-cs"/>
                </a:endParaRPr>
              </a:p>
            </p:txBody>
          </p:sp>
        </p:grpSp>
        <p:sp>
          <p:nvSpPr>
            <p:cNvPr id="50" name="Text Box 25">
              <a:extLst>
                <a:ext uri="{FF2B5EF4-FFF2-40B4-BE49-F238E27FC236}">
                  <a16:creationId xmlns:a16="http://schemas.microsoft.com/office/drawing/2014/main" id="{AFAB0A57-7E91-47C9-B3A4-F81ADF8D14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" y="85"/>
              <a:ext cx="3694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lvl="0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None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黑体" pitchFamily="49" charset="-122"/>
                  <a:cs typeface="+mn-cs"/>
                </a:rPr>
                <a:t>Experiments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黑体" pitchFamily="49" charset="-122"/>
                <a:cs typeface="+mn-cs"/>
              </a:endParaRPr>
            </a:p>
          </p:txBody>
        </p:sp>
        <p:sp>
          <p:nvSpPr>
            <p:cNvPr id="51" name="Text Box 26">
              <a:extLst>
                <a:ext uri="{FF2B5EF4-FFF2-40B4-BE49-F238E27FC236}">
                  <a16:creationId xmlns:a16="http://schemas.microsoft.com/office/drawing/2014/main" id="{08045892-9FBD-4718-879B-BEDC3782F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3"/>
              <a:ext cx="20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30000"/>
                </a:lnSpc>
                <a:spcBef>
                  <a:spcPct val="20000"/>
                </a:spcBef>
                <a:buClr>
                  <a:srgbClr val="00CC00"/>
                </a:buClr>
                <a:buSzPct val="80000"/>
                <a:buFont typeface="Wingdings" pitchFamily="2" charset="2"/>
                <a:buChar char="u"/>
                <a:defRPr sz="32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1pPr>
              <a:lvl2pPr marL="742950" indent="-28575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Blip>
                  <a:blip r:embed="rId3"/>
                </a:buBlip>
                <a:defRPr sz="28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2pPr>
              <a:lvl3pPr marL="11430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•"/>
                <a:defRPr sz="24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3pPr>
              <a:lvl4pPr marL="16002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–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4pPr>
              <a:lvl5pPr marL="2057400" indent="-228600" eaLnBrk="0" hangingPunct="0">
                <a:lnSpc>
                  <a:spcPct val="130000"/>
                </a:lnSpc>
                <a:spcBef>
                  <a:spcPct val="20000"/>
                </a:spcBef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5pPr>
              <a:lvl6pPr marL="25146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6pPr>
              <a:lvl7pPr marL="29718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7pPr>
              <a:lvl8pPr marL="34290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8pPr>
              <a:lvl9pPr marL="3886200" indent="-228600" eaLnBrk="0" fontAlgn="base" hangingPunct="0">
                <a:lnSpc>
                  <a:spcPct val="130000"/>
                </a:lnSpc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»"/>
                <a:defRPr sz="2000" b="1">
                  <a:solidFill>
                    <a:schemeClr val="tx1"/>
                  </a:solidFill>
                  <a:latin typeface="Times New Roman" pitchFamily="18" charset="0"/>
                  <a:ea typeface="黑体" pitchFamily="49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lang="en-US" altLang="zh-CN" b="0" dirty="0">
                  <a:solidFill>
                    <a:srgbClr val="FFFFFF"/>
                  </a:solidFill>
                  <a:latin typeface="Tahoma" pitchFamily="34" charset="0"/>
                  <a:ea typeface="宋体" charset="-122"/>
                  <a:cs typeface="+mn-cs"/>
                </a:rPr>
                <a:t>3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endParaRPr>
            </a:p>
          </p:txBody>
        </p:sp>
      </p:grpSp>
      <p:sp>
        <p:nvSpPr>
          <p:cNvPr id="62" name="Rectangle 35">
            <a:extLst>
              <a:ext uri="{FF2B5EF4-FFF2-40B4-BE49-F238E27FC236}">
                <a16:creationId xmlns:a16="http://schemas.microsoft.com/office/drawing/2014/main" id="{61C3B4FA-F347-4D22-A9DE-54933318F25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4630" y="4748045"/>
            <a:ext cx="8795724" cy="1224785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  <p:sp>
        <p:nvSpPr>
          <p:cNvPr id="46" name="Rectangle 35">
            <a:extLst>
              <a:ext uri="{FF2B5EF4-FFF2-40B4-BE49-F238E27FC236}">
                <a16:creationId xmlns:a16="http://schemas.microsoft.com/office/drawing/2014/main" id="{3168E625-F01D-4B47-885C-FBBC1029D964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70756" y="1366921"/>
            <a:ext cx="8795724" cy="122478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txBody>
          <a:bodyPr wrap="none" anchor="ctr"/>
          <a:lstStyle>
            <a:lvl1pPr>
              <a:lnSpc>
                <a:spcPct val="130000"/>
              </a:lnSpc>
              <a:spcBef>
                <a:spcPct val="20000"/>
              </a:spcBef>
              <a:buClr>
                <a:srgbClr val="00CC00"/>
              </a:buClr>
              <a:buSzPct val="80000"/>
              <a:buFont typeface="Wingdings" pitchFamily="2" charset="2"/>
              <a:buChar char="u"/>
              <a:defRPr sz="32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1pPr>
            <a:lvl2pPr marL="742950" indent="-285750">
              <a:lnSpc>
                <a:spcPct val="130000"/>
              </a:lnSpc>
              <a:spcBef>
                <a:spcPct val="20000"/>
              </a:spcBef>
              <a:buBlip>
                <a:blip r:embed="rId3"/>
              </a:buBlip>
              <a:defRPr sz="28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>
              <a:lnSpc>
                <a:spcPct val="13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>
              <a:lnSpc>
                <a:spcPct val="130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>
              <a:lnSpc>
                <a:spcPct val="130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5792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324125" y="31341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+mj-lt"/>
              </a:rPr>
              <a:t>Overview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8860" y="1124744"/>
            <a:ext cx="86436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We develop a progressive bit-width allocation strategy to jointly optimize mixed-precision quantization of different layers under multiple compression rates.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We improve joint training via knowledge distillation to further exploit the correlations between quantized networks under different compression rates.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We present a switchable quantization step size (S-QS) scheme to accommodate to mixed quantization under different compressed rates.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9A39C1E-3FA0-E09F-F1BB-AD7032F79D22}"/>
              </a:ext>
            </a:extLst>
          </p:cNvPr>
          <p:cNvSpPr/>
          <p:nvPr/>
        </p:nvSpPr>
        <p:spPr>
          <a:xfrm>
            <a:off x="504145" y="6364627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7.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Progressive joint training scheme which progressively determines the mixed precision bit-width allocations of the neural network from low to high compression rates.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C0825CA-0450-399F-C9F2-3DE9EA149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79" y="3343159"/>
            <a:ext cx="8880182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1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B4547D0-6D5D-1282-E800-3B99756F5F65}"/>
              </a:ext>
            </a:extLst>
          </p:cNvPr>
          <p:cNvSpPr/>
          <p:nvPr/>
        </p:nvSpPr>
        <p:spPr>
          <a:xfrm>
            <a:off x="248860" y="488047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+mj-lt"/>
              </a:rPr>
              <a:t>Progressive Bit-width Allocation </a:t>
            </a:r>
            <a:r>
              <a:rPr lang="en-US" altLang="zh-CN" sz="2800" dirty="0">
                <a:latin typeface="+mn-lt"/>
              </a:rPr>
              <a:t>Strategy</a:t>
            </a:r>
            <a:endParaRPr lang="en-US" altLang="zh-CN" sz="2800" dirty="0">
              <a:latin typeface="+mj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9A8831F-1A96-FF98-0480-E41DB6D444F3}"/>
              </a:ext>
            </a:extLst>
          </p:cNvPr>
          <p:cNvSpPr/>
          <p:nvPr/>
        </p:nvSpPr>
        <p:spPr bwMode="auto">
          <a:xfrm>
            <a:off x="377478" y="1196752"/>
            <a:ext cx="3240361" cy="5232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i="0" dirty="0">
                <a:solidFill>
                  <a:srgbClr val="000000"/>
                </a:solidFill>
                <a:effectLst/>
              </a:rPr>
              <a:t>Step 1</a:t>
            </a:r>
            <a:br>
              <a:rPr lang="en-US" altLang="zh-CN" sz="1200" b="0" i="0" dirty="0">
                <a:solidFill>
                  <a:srgbClr val="000000"/>
                </a:solidFill>
                <a:effectLst/>
              </a:rPr>
            </a:br>
            <a:r>
              <a:rPr lang="en-US" altLang="zh-CN" sz="1050" b="0" i="0" dirty="0">
                <a:solidFill>
                  <a:srgbClr val="000000"/>
                </a:solidFill>
                <a:effectLst/>
              </a:rPr>
              <a:t>Calculate the quantization sensitivity according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b="0" i="0" dirty="0">
                <a:solidFill>
                  <a:srgbClr val="000000"/>
                </a:solidFill>
                <a:effectLst/>
              </a:rPr>
              <a:t>to the full-precision pre-trained network</a:t>
            </a:r>
            <a:endParaRPr kumimoji="0" lang="zh-CN" altLang="en-US" sz="1050" b="0" i="0" u="none" strike="noStrike" cap="none" normalizeH="0" baseline="0" dirty="0">
              <a:ln>
                <a:solidFill>
                  <a:sysClr val="windowText" lastClr="000000"/>
                </a:solidFill>
              </a:ln>
              <a:effectLst/>
              <a:ea typeface="宋体" pitchFamily="2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972C600-2681-1BF0-CDA5-C35E01E05FB8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5627" y="2315930"/>
            <a:ext cx="2" cy="3884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AAFF5F7-D887-9621-32AD-2F9D12D41220}"/>
              </a:ext>
            </a:extLst>
          </p:cNvPr>
          <p:cNvSpPr/>
          <p:nvPr/>
        </p:nvSpPr>
        <p:spPr bwMode="auto">
          <a:xfrm>
            <a:off x="377476" y="2108427"/>
            <a:ext cx="3240361" cy="6725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i="0" dirty="0">
                <a:solidFill>
                  <a:srgbClr val="000000"/>
                </a:solidFill>
                <a:effectLst/>
              </a:rPr>
              <a:t>Step 2</a:t>
            </a:r>
            <a:br>
              <a:rPr lang="en-US" altLang="zh-CN" sz="1200" b="0" i="0" dirty="0">
                <a:solidFill>
                  <a:srgbClr val="000000"/>
                </a:solidFill>
                <a:effectLst/>
              </a:rPr>
            </a:br>
            <a:r>
              <a:rPr lang="en-US" altLang="zh-CN" sz="1050" dirty="0">
                <a:solidFill>
                  <a:srgbClr val="000000"/>
                </a:solidFill>
              </a:rPr>
              <a:t>Calculate the bit-width allocation under the first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compression rate based on the quantization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sensitivity and fine-tune the quantized network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6AD44B41-2B9C-E6CF-5B67-02BE05DBA146}"/>
              </a:ext>
            </a:extLst>
          </p:cNvPr>
          <p:cNvSpPr/>
          <p:nvPr/>
        </p:nvSpPr>
        <p:spPr bwMode="auto">
          <a:xfrm>
            <a:off x="377476" y="3132856"/>
            <a:ext cx="3240361" cy="657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i="0" dirty="0">
                <a:solidFill>
                  <a:srgbClr val="000000"/>
                </a:solidFill>
                <a:effectLst/>
              </a:rPr>
              <a:t>Step 3</a:t>
            </a:r>
            <a:br>
              <a:rPr lang="en-US" altLang="zh-CN" sz="1200" b="0" i="0" dirty="0">
                <a:solidFill>
                  <a:srgbClr val="000000"/>
                </a:solidFill>
                <a:effectLst/>
              </a:rPr>
            </a:br>
            <a:r>
              <a:rPr lang="en-US" altLang="zh-CN" sz="1050" dirty="0">
                <a:solidFill>
                  <a:srgbClr val="FF0000"/>
                </a:solidFill>
              </a:rPr>
              <a:t>Recalculate the bit-width allocation under the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FF0000"/>
                </a:solidFill>
              </a:rPr>
              <a:t>next level compression rate based on the fine-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FF0000"/>
                </a:solidFill>
              </a:rPr>
              <a:t>tuned network in previous step</a:t>
            </a:r>
            <a:endParaRPr lang="zh-CN" altLang="en-US" sz="1050" dirty="0">
              <a:solidFill>
                <a:srgbClr val="FF0000"/>
              </a:solidFill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3B180958-F66A-A0F0-431A-5B0160CFE592}"/>
              </a:ext>
            </a:extLst>
          </p:cNvPr>
          <p:cNvSpPr/>
          <p:nvPr/>
        </p:nvSpPr>
        <p:spPr bwMode="auto">
          <a:xfrm>
            <a:off x="678972" y="5202754"/>
            <a:ext cx="2637363" cy="86409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dirty="0">
                <a:solidFill>
                  <a:srgbClr val="000000"/>
                </a:solidFill>
              </a:rPr>
              <a:t>Step 5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Whether to determine bit-width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allocations under all compression</a:t>
            </a:r>
            <a:br>
              <a:rPr lang="en-US" altLang="zh-CN" sz="1050" dirty="0">
                <a:solidFill>
                  <a:srgbClr val="000000"/>
                </a:solidFill>
              </a:rPr>
            </a:br>
            <a:r>
              <a:rPr lang="en-US" altLang="zh-CN" sz="1050" dirty="0">
                <a:solidFill>
                  <a:srgbClr val="000000"/>
                </a:solidFill>
              </a:rPr>
              <a:t>rates?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6F8E207-10C6-A8C0-0CE4-F3A8A1B8EFB9}"/>
              </a:ext>
            </a:extLst>
          </p:cNvPr>
          <p:cNvCxnSpPr>
            <a:cxnSpLocks/>
          </p:cNvCxnSpPr>
          <p:nvPr/>
        </p:nvCxnSpPr>
        <p:spPr bwMode="auto">
          <a:xfrm>
            <a:off x="2006889" y="2780928"/>
            <a:ext cx="0" cy="3444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FC6AF45-685B-9FC9-73EF-AAF69A64B5B3}"/>
              </a:ext>
            </a:extLst>
          </p:cNvPr>
          <p:cNvSpPr/>
          <p:nvPr/>
        </p:nvSpPr>
        <p:spPr bwMode="auto">
          <a:xfrm>
            <a:off x="377474" y="4141798"/>
            <a:ext cx="3240361" cy="7200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i="0" dirty="0">
                <a:solidFill>
                  <a:srgbClr val="000000"/>
                </a:solidFill>
                <a:effectLst/>
              </a:rPr>
              <a:t>Step 4</a:t>
            </a:r>
            <a:br>
              <a:rPr lang="en-US" altLang="zh-CN" sz="1200" b="0" i="0" dirty="0">
                <a:solidFill>
                  <a:srgbClr val="000000"/>
                </a:solidFill>
                <a:effectLst/>
              </a:rPr>
            </a:br>
            <a:r>
              <a:rPr lang="en-US" altLang="zh-CN" sz="1050" dirty="0">
                <a:solidFill>
                  <a:srgbClr val="000000"/>
                </a:solidFill>
              </a:rPr>
              <a:t>Train the network under the compression rate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which the bit-width allocation has been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determined jointly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29" name="连接符: 肘形 28">
            <a:extLst>
              <a:ext uri="{FF2B5EF4-FFF2-40B4-BE49-F238E27FC236}">
                <a16:creationId xmlns:a16="http://schemas.microsoft.com/office/drawing/2014/main" id="{7C0A5DAC-F1F6-9442-56AD-44802C0BF6A0}"/>
              </a:ext>
            </a:extLst>
          </p:cNvPr>
          <p:cNvCxnSpPr>
            <a:cxnSpLocks/>
            <a:stCxn id="21" idx="3"/>
          </p:cNvCxnSpPr>
          <p:nvPr/>
        </p:nvCxnSpPr>
        <p:spPr bwMode="auto">
          <a:xfrm flipH="1" flipV="1">
            <a:off x="2105670" y="2924944"/>
            <a:ext cx="1210665" cy="2709856"/>
          </a:xfrm>
          <a:prstGeom prst="bentConnector4">
            <a:avLst>
              <a:gd name="adj1" fmla="val -54548"/>
              <a:gd name="adj2" fmla="val 99683"/>
            </a:avLst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0D3B2BDC-3957-F0BD-4A1A-FE345AEE7BC6}"/>
              </a:ext>
            </a:extLst>
          </p:cNvPr>
          <p:cNvCxnSpPr>
            <a:cxnSpLocks/>
          </p:cNvCxnSpPr>
          <p:nvPr/>
        </p:nvCxnSpPr>
        <p:spPr bwMode="auto">
          <a:xfrm>
            <a:off x="1997655" y="3789870"/>
            <a:ext cx="0" cy="34442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FAF0A97-4B54-4EDB-2A97-D5D8636590D3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7654" y="4867143"/>
            <a:ext cx="2" cy="3356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7E4EFCB2-A1E8-D891-8E8F-5FC69329D18D}"/>
              </a:ext>
            </a:extLst>
          </p:cNvPr>
          <p:cNvCxnSpPr>
            <a:cxnSpLocks/>
          </p:cNvCxnSpPr>
          <p:nvPr/>
        </p:nvCxnSpPr>
        <p:spPr bwMode="auto">
          <a:xfrm flipH="1">
            <a:off x="2006887" y="6066845"/>
            <a:ext cx="2" cy="3356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13E7474B-8F74-257B-46E1-F6FB6A94D839}"/>
              </a:ext>
            </a:extLst>
          </p:cNvPr>
          <p:cNvSpPr/>
          <p:nvPr/>
        </p:nvSpPr>
        <p:spPr bwMode="auto">
          <a:xfrm>
            <a:off x="251520" y="6402456"/>
            <a:ext cx="3456388" cy="40127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200" b="1" i="0" dirty="0">
                <a:solidFill>
                  <a:srgbClr val="000000"/>
                </a:solidFill>
                <a:effectLst/>
              </a:rPr>
              <a:t>Step 6</a:t>
            </a:r>
            <a:br>
              <a:rPr lang="en-US" altLang="zh-CN" sz="1200" b="0" i="0" dirty="0">
                <a:solidFill>
                  <a:srgbClr val="000000"/>
                </a:solidFill>
                <a:effectLst/>
              </a:rPr>
            </a:br>
            <a:r>
              <a:rPr lang="en-US" altLang="zh-CN" sz="1050" dirty="0">
                <a:solidFill>
                  <a:srgbClr val="000000"/>
                </a:solidFill>
              </a:rPr>
              <a:t>Obtain the quantized network with multiple compression rates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2AF10C90-6F77-C03B-E45D-3F79CACE29DC}"/>
              </a:ext>
            </a:extLst>
          </p:cNvPr>
          <p:cNvSpPr txBox="1"/>
          <p:nvPr/>
        </p:nvSpPr>
        <p:spPr>
          <a:xfrm>
            <a:off x="2034398" y="6107692"/>
            <a:ext cx="394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Yes</a:t>
            </a:r>
            <a:endParaRPr lang="zh-CN" altLang="en-US" sz="105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B706A59-90C8-B59B-E18E-3B5604A6AE99}"/>
              </a:ext>
            </a:extLst>
          </p:cNvPr>
          <p:cNvSpPr txBox="1"/>
          <p:nvPr/>
        </p:nvSpPr>
        <p:spPr>
          <a:xfrm>
            <a:off x="3316335" y="5369592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</a:t>
            </a:r>
            <a:endParaRPr lang="zh-CN" altLang="en-US" sz="105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F878C758-2D7C-52C2-1497-92346219AE13}"/>
                  </a:ext>
                </a:extLst>
              </p:cNvPr>
              <p:cNvSpPr/>
              <p:nvPr/>
            </p:nvSpPr>
            <p:spPr bwMode="auto">
              <a:xfrm>
                <a:off x="4283968" y="1801453"/>
                <a:ext cx="3237699" cy="49856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r>
                  <a:rPr lang="en-US" altLang="zh-CN" sz="1050" dirty="0">
                    <a:solidFill>
                      <a:srgbClr val="000000"/>
                    </a:solidFill>
                  </a:rPr>
                  <a:t>Calculate the Hessian matrix </a:t>
                </a:r>
                <a14:m>
                  <m:oMath xmlns:m="http://schemas.openxmlformats.org/officeDocument/2006/math">
                    <m:r>
                      <a:rPr lang="en-US" altLang="zh-CN" sz="105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CN" sz="1050" dirty="0">
                    <a:solidFill>
                      <a:srgbClr val="000000"/>
                    </a:solidFill>
                  </a:rPr>
                  <a:t> of the neural network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3" name="矩形: 圆角 62">
                <a:extLst>
                  <a:ext uri="{FF2B5EF4-FFF2-40B4-BE49-F238E27FC236}">
                    <a16:creationId xmlns:a16="http://schemas.microsoft.com/office/drawing/2014/main" id="{F878C758-2D7C-52C2-1497-92346219AE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1801453"/>
                <a:ext cx="3237699" cy="49856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ADAF3A20-E7DD-B613-010A-B0C35D792111}"/>
                  </a:ext>
                </a:extLst>
              </p:cNvPr>
              <p:cNvSpPr/>
              <p:nvPr/>
            </p:nvSpPr>
            <p:spPr bwMode="auto">
              <a:xfrm>
                <a:off x="4283968" y="2728087"/>
                <a:ext cx="3237699" cy="49856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050" dirty="0">
                    <a:solidFill>
                      <a:srgbClr val="000000"/>
                    </a:solidFill>
                  </a:rPr>
                  <a:t>S</a:t>
                </a:r>
                <a:r>
                  <a:rPr lang="zh-CN" altLang="en-US" sz="1050" dirty="0">
                    <a:solidFill>
                      <a:srgbClr val="000000"/>
                    </a:solidFill>
                  </a:rPr>
                  <a:t>elect the layer with the lowest quantization sensitivity as</a:t>
                </a:r>
                <a:endParaRPr lang="en-US" altLang="zh-CN" sz="1050" dirty="0">
                  <a:solidFill>
                    <a:srgbClr val="00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105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0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zh-CN" altLang="en-US" sz="105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zh-CN" altLang="en-US" sz="105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en-US" sz="10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05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r>
                            <a:rPr lang="zh-CN" altLang="en-US" sz="10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CN" altLang="en-US" sz="105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</m:e>
                      </m:func>
                      <m:r>
                        <a:rPr lang="zh-CN" altLang="en-US" sz="105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>
                        <m:fPr>
                          <m:ctrlPr>
                            <a:rPr lang="zh-CN" altLang="en-US" sz="105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zh-CN" altLang="en-US" sz="10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zh-CN" altLang="en-US" sz="1050" i="0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zh-CN" altLang="en-US" sz="105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sz="105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05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zh-CN" altLang="en-US" sz="105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zh-CN" altLang="en-US" sz="105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CN" altLang="en-US" sz="105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zh-CN" altLang="en-US" sz="1050" i="0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en-US" sz="105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105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zh-CN" altLang="en-US" sz="105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sz="105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zh-CN" altLang="en-US" sz="105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zh-CN" altLang="en-US" sz="1050" i="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zh-CN" altLang="en-US" sz="105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zh-CN" altLang="en-US" sz="105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6" name="矩形: 圆角 65">
                <a:extLst>
                  <a:ext uri="{FF2B5EF4-FFF2-40B4-BE49-F238E27FC236}">
                    <a16:creationId xmlns:a16="http://schemas.microsoft.com/office/drawing/2014/main" id="{ADAF3A20-E7DD-B613-010A-B0C35D792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2728087"/>
                <a:ext cx="3237699" cy="498569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235E7E38-F079-CA44-A760-E70F7002B227}"/>
              </a:ext>
            </a:extLst>
          </p:cNvPr>
          <p:cNvSpPr/>
          <p:nvPr/>
        </p:nvSpPr>
        <p:spPr bwMode="auto">
          <a:xfrm>
            <a:off x="4283968" y="3631020"/>
            <a:ext cx="3237699" cy="4985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Decrease the bit-width of this layer according to the</a:t>
            </a:r>
          </a:p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 bit-width descent strategy (such as 32-16,16-8,8-6,6-4,4-2)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F9AF0732-3482-FC54-F157-EDF8BF996AD3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2815" y="3242565"/>
            <a:ext cx="2" cy="3884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菱形 70">
            <a:extLst>
              <a:ext uri="{FF2B5EF4-FFF2-40B4-BE49-F238E27FC236}">
                <a16:creationId xmlns:a16="http://schemas.microsoft.com/office/drawing/2014/main" id="{BCC4D74A-609E-AAA2-A1AA-7285C0399CB6}"/>
              </a:ext>
            </a:extLst>
          </p:cNvPr>
          <p:cNvSpPr/>
          <p:nvPr/>
        </p:nvSpPr>
        <p:spPr bwMode="auto">
          <a:xfrm>
            <a:off x="4672272" y="4542132"/>
            <a:ext cx="2461086" cy="864091"/>
          </a:xfrm>
          <a:prstGeom prst="diamon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Whether to reach the required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en-US" altLang="zh-CN" sz="1050" dirty="0">
                <a:solidFill>
                  <a:srgbClr val="000000"/>
                </a:solidFill>
              </a:rPr>
              <a:t>compression rate?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1E816C49-F713-911C-D50B-9D48714EA5D3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2815" y="4153677"/>
            <a:ext cx="2" cy="3884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C594F12-FDD6-7BAD-4A1E-B8ACC340068E}"/>
              </a:ext>
            </a:extLst>
          </p:cNvPr>
          <p:cNvCxnSpPr>
            <a:cxnSpLocks/>
          </p:cNvCxnSpPr>
          <p:nvPr/>
        </p:nvCxnSpPr>
        <p:spPr bwMode="auto">
          <a:xfrm flipH="1">
            <a:off x="5903211" y="5412253"/>
            <a:ext cx="2" cy="38845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矩形: 圆角 73">
            <a:extLst>
              <a:ext uri="{FF2B5EF4-FFF2-40B4-BE49-F238E27FC236}">
                <a16:creationId xmlns:a16="http://schemas.microsoft.com/office/drawing/2014/main" id="{64247DB1-FD1B-11A6-E96C-D788E30F6819}"/>
              </a:ext>
            </a:extLst>
          </p:cNvPr>
          <p:cNvSpPr/>
          <p:nvPr/>
        </p:nvSpPr>
        <p:spPr bwMode="auto">
          <a:xfrm>
            <a:off x="4768686" y="5810751"/>
            <a:ext cx="2268257" cy="4985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Obtain the bit-width allocation under</a:t>
            </a:r>
          </a:p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The required compression rate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D0166DF8-9301-DA66-DD0B-CBD7C522A882}"/>
              </a:ext>
            </a:extLst>
          </p:cNvPr>
          <p:cNvSpPr txBox="1"/>
          <p:nvPr/>
        </p:nvSpPr>
        <p:spPr>
          <a:xfrm>
            <a:off x="7133358" y="4713670"/>
            <a:ext cx="349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No</a:t>
            </a:r>
            <a:endParaRPr lang="zh-CN" altLang="en-US" sz="105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DD62712-8DC5-53D4-3568-441FACD005E9}"/>
              </a:ext>
            </a:extLst>
          </p:cNvPr>
          <p:cNvSpPr txBox="1"/>
          <p:nvPr/>
        </p:nvSpPr>
        <p:spPr>
          <a:xfrm>
            <a:off x="5926295" y="5496550"/>
            <a:ext cx="3946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Yes</a:t>
            </a:r>
            <a:endParaRPr lang="zh-CN" altLang="en-US" sz="105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7" name="连接符: 肘形 86">
            <a:extLst>
              <a:ext uri="{FF2B5EF4-FFF2-40B4-BE49-F238E27FC236}">
                <a16:creationId xmlns:a16="http://schemas.microsoft.com/office/drawing/2014/main" id="{FFEFC081-3ABD-DDA6-38B8-51E7BE3DE91C}"/>
              </a:ext>
            </a:extLst>
          </p:cNvPr>
          <p:cNvCxnSpPr>
            <a:cxnSpLocks/>
            <a:stCxn id="71" idx="3"/>
            <a:endCxn id="90" idx="2"/>
          </p:cNvCxnSpPr>
          <p:nvPr/>
        </p:nvCxnSpPr>
        <p:spPr bwMode="auto">
          <a:xfrm flipV="1">
            <a:off x="7133358" y="4153677"/>
            <a:ext cx="1216268" cy="820501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矩形: 圆角 89">
            <a:extLst>
              <a:ext uri="{FF2B5EF4-FFF2-40B4-BE49-F238E27FC236}">
                <a16:creationId xmlns:a16="http://schemas.microsoft.com/office/drawing/2014/main" id="{056B04B5-2C83-5AD6-4019-05857CD8A219}"/>
              </a:ext>
            </a:extLst>
          </p:cNvPr>
          <p:cNvSpPr/>
          <p:nvPr/>
        </p:nvSpPr>
        <p:spPr bwMode="auto">
          <a:xfrm>
            <a:off x="7687419" y="3655108"/>
            <a:ext cx="1324413" cy="4985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Update the </a:t>
            </a:r>
          </a:p>
          <a:p>
            <a:pPr algn="ctr" eaLnBrk="0" hangingPunct="0"/>
            <a:r>
              <a:rPr lang="en-US" altLang="zh-CN" sz="1050" dirty="0">
                <a:solidFill>
                  <a:srgbClr val="000000"/>
                </a:solidFill>
              </a:rPr>
              <a:t>quantization sensitivity</a:t>
            </a:r>
            <a:endParaRPr lang="zh-CN" altLang="en-US" sz="1050" dirty="0">
              <a:solidFill>
                <a:srgbClr val="000000"/>
              </a:solidFill>
            </a:endParaRPr>
          </a:p>
        </p:txBody>
      </p:sp>
      <p:cxnSp>
        <p:nvCxnSpPr>
          <p:cNvPr id="93" name="连接符: 肘形 92">
            <a:extLst>
              <a:ext uri="{FF2B5EF4-FFF2-40B4-BE49-F238E27FC236}">
                <a16:creationId xmlns:a16="http://schemas.microsoft.com/office/drawing/2014/main" id="{FBFC44FD-E724-CB7D-F734-B559A705A6F8}"/>
              </a:ext>
            </a:extLst>
          </p:cNvPr>
          <p:cNvCxnSpPr>
            <a:cxnSpLocks/>
            <a:stCxn id="90" idx="0"/>
          </p:cNvCxnSpPr>
          <p:nvPr/>
        </p:nvCxnSpPr>
        <p:spPr bwMode="auto">
          <a:xfrm rot="16200000" flipV="1">
            <a:off x="6556855" y="1862336"/>
            <a:ext cx="1162212" cy="2423331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2466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4_sjtumuban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2_sjtumuban">
      <a:majorFont>
        <a:latin typeface="微软雅黑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54568</TotalTime>
  <Pages>0</Pages>
  <Words>1111</Words>
  <Characters>0</Characters>
  <Application>Microsoft Office PowerPoint</Application>
  <DocSecurity>0</DocSecurity>
  <PresentationFormat>全屏显示(4:3)</PresentationFormat>
  <Lines>0</Lines>
  <Paragraphs>150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华文中宋</vt:lpstr>
      <vt:lpstr>微软雅黑</vt:lpstr>
      <vt:lpstr>Arial</vt:lpstr>
      <vt:lpstr>Book Antiqua</vt:lpstr>
      <vt:lpstr>Calibri</vt:lpstr>
      <vt:lpstr>Cambria Math</vt:lpstr>
      <vt:lpstr>Marlett</vt:lpstr>
      <vt:lpstr>Tahoma</vt:lpstr>
      <vt:lpstr>Times New Roman</vt:lpstr>
      <vt:lpstr>Wingdings</vt:lpstr>
      <vt:lpstr>2_默认设计模板</vt:lpstr>
      <vt:lpstr>34_sjtumuban</vt:lpstr>
      <vt:lpstr>PowerPoint 演示文稿</vt:lpstr>
      <vt:lpstr>Outline</vt:lpstr>
      <vt:lpstr>PowerPoint 演示文稿</vt:lpstr>
      <vt:lpstr>PowerPoint 演示文稿</vt:lpstr>
      <vt:lpstr>Mixed-Precision Quantization</vt:lpstr>
      <vt:lpstr>Hessian Aware Quantization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</dc:creator>
  <cp:lastModifiedBy>wang xuanda</cp:lastModifiedBy>
  <cp:revision>5078</cp:revision>
  <cp:lastPrinted>2014-06-04T09:23:51Z</cp:lastPrinted>
  <dcterms:created xsi:type="dcterms:W3CDTF">2014-10-18T02:29:54Z</dcterms:created>
  <dcterms:modified xsi:type="dcterms:W3CDTF">2023-03-01T02:58:57Z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</Properties>
</file>