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7" r:id="rId1"/>
  </p:sldMasterIdLst>
  <p:notesMasterIdLst>
    <p:notesMasterId r:id="rId21"/>
  </p:notesMasterIdLst>
  <p:handoutMasterIdLst>
    <p:handoutMasterId r:id="rId22"/>
  </p:handoutMasterIdLst>
  <p:sldIdLst>
    <p:sldId id="495" r:id="rId2"/>
    <p:sldId id="491" r:id="rId3"/>
    <p:sldId id="597" r:id="rId4"/>
    <p:sldId id="614" r:id="rId5"/>
    <p:sldId id="578" r:id="rId6"/>
    <p:sldId id="599" r:id="rId7"/>
    <p:sldId id="600" r:id="rId8"/>
    <p:sldId id="601" r:id="rId9"/>
    <p:sldId id="602" r:id="rId10"/>
    <p:sldId id="604" r:id="rId11"/>
    <p:sldId id="607" r:id="rId12"/>
    <p:sldId id="606" r:id="rId13"/>
    <p:sldId id="608" r:id="rId14"/>
    <p:sldId id="609" r:id="rId15"/>
    <p:sldId id="610" r:id="rId16"/>
    <p:sldId id="611" r:id="rId17"/>
    <p:sldId id="613" r:id="rId18"/>
    <p:sldId id="612" r:id="rId19"/>
    <p:sldId id="596" r:id="rId20"/>
  </p:sldIdLst>
  <p:sldSz cx="9906000" cy="6858000" type="A4"/>
  <p:notesSz cx="9926638" cy="6858000"/>
  <p:custDataLst>
    <p:tags r:id="rId23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000"/>
    <a:srgbClr val="FFFF00"/>
    <a:srgbClr val="1701B7"/>
    <a:srgbClr val="FF0F0F"/>
    <a:srgbClr val="FF3300"/>
    <a:srgbClr val="CC0099"/>
    <a:srgbClr val="00FF00"/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4" autoAdjust="0"/>
    <p:restoredTop sz="97971" autoAdjust="0"/>
  </p:normalViewPr>
  <p:slideViewPr>
    <p:cSldViewPr>
      <p:cViewPr>
        <p:scale>
          <a:sx n="120" d="100"/>
          <a:sy n="120" d="100"/>
        </p:scale>
        <p:origin x="-1032" y="-72"/>
      </p:cViewPr>
      <p:guideLst>
        <p:guide orient="horz" pos="79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72"/>
      </p:cViewPr>
      <p:guideLst>
        <p:guide orient="horz"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39" cy="342528"/>
          </a:xfrm>
          <a:prstGeom prst="rect">
            <a:avLst/>
          </a:prstGeom>
        </p:spPr>
        <p:txBody>
          <a:bodyPr vert="horz" wrap="square" lIns="88541" tIns="44271" rIns="88541" bIns="44271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42528"/>
          </a:xfrm>
          <a:prstGeom prst="rect">
            <a:avLst/>
          </a:prstGeom>
        </p:spPr>
        <p:txBody>
          <a:bodyPr vert="horz" wrap="square" lIns="88541" tIns="44271" rIns="88541" bIns="442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F5975D4-2436-4C55-A356-6930D8ECE46D}" type="datetimeFigureOut">
              <a:rPr lang="en-AU"/>
              <a:pPr>
                <a:defRPr/>
              </a:pPr>
              <a:t>2/03/2017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4408"/>
            <a:ext cx="4301839" cy="342528"/>
          </a:xfrm>
          <a:prstGeom prst="rect">
            <a:avLst/>
          </a:prstGeom>
        </p:spPr>
        <p:txBody>
          <a:bodyPr vert="horz" wrap="square" lIns="88541" tIns="44271" rIns="88541" bIns="44271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81" y="6514408"/>
            <a:ext cx="4301839" cy="342528"/>
          </a:xfrm>
          <a:prstGeom prst="rect">
            <a:avLst/>
          </a:prstGeom>
        </p:spPr>
        <p:txBody>
          <a:bodyPr vert="horz" wrap="square" lIns="88541" tIns="44271" rIns="88541" bIns="442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231C10A-F272-461D-B430-8914717AAC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53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8" tIns="47954" rIns="95908" bIns="47954" numCol="1" anchor="t" anchorCtr="0" compatLnSpc="1">
            <a:prstTxWarp prst="textNoShape">
              <a:avLst/>
            </a:prstTxWarp>
          </a:bodyPr>
          <a:lstStyle>
            <a:lvl1pPr algn="l" defTabSz="959198" eaLnBrk="0" hangingPunct="0">
              <a:spcBef>
                <a:spcPct val="0"/>
              </a:spcBef>
              <a:buClr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8" tIns="47954" rIns="95908" bIns="47954" numCol="1" anchor="t" anchorCtr="0" compatLnSpc="1">
            <a:prstTxWarp prst="textNoShape">
              <a:avLst/>
            </a:prstTxWarp>
          </a:bodyPr>
          <a:lstStyle>
            <a:lvl1pPr algn="r" defTabSz="959198" eaLnBrk="0" hangingPunct="0">
              <a:spcBef>
                <a:spcPct val="0"/>
              </a:spcBef>
              <a:buClr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6738" y="515938"/>
            <a:ext cx="3713162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960" y="3257203"/>
            <a:ext cx="7280718" cy="30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8" tIns="47954" rIns="95908" bIns="47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5473"/>
            <a:ext cx="4301839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8" tIns="47954" rIns="95908" bIns="47954" numCol="1" anchor="b" anchorCtr="0" compatLnSpc="1">
            <a:prstTxWarp prst="textNoShape">
              <a:avLst/>
            </a:prstTxWarp>
          </a:bodyPr>
          <a:lstStyle>
            <a:lvl1pPr algn="l" defTabSz="959198" eaLnBrk="0" hangingPunct="0">
              <a:spcBef>
                <a:spcPct val="0"/>
              </a:spcBef>
              <a:buClr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515473"/>
            <a:ext cx="4301839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08" tIns="47954" rIns="95908" bIns="47954" numCol="1" anchor="b" anchorCtr="0" compatLnSpc="1">
            <a:prstTxWarp prst="textNoShape">
              <a:avLst/>
            </a:prstTxWarp>
          </a:bodyPr>
          <a:lstStyle>
            <a:lvl1pPr algn="r" defTabSz="959198" eaLnBrk="0" hangingPunct="0">
              <a:spcBef>
                <a:spcPct val="0"/>
              </a:spcBef>
              <a:buClr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BF384C5-CAC8-42F4-8586-EC75CB8BB2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78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8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6738" y="515938"/>
            <a:ext cx="371316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384C5-CAC8-42F4-8586-EC75CB8BB2E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3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716"/>
            <a:ext cx="9906000" cy="1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45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496"/>
            <a:ext cx="9906000" cy="52556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723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6552000"/>
            <a:ext cx="9906000" cy="324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85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906000" cy="82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85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0319" y="72858"/>
            <a:ext cx="9906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15936"/>
            <a:ext cx="9906000" cy="53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41737" y="6588000"/>
            <a:ext cx="957923" cy="2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 anchor="t" anchorCtr="0">
            <a:noAutofit/>
          </a:bodyPr>
          <a:lstStyle/>
          <a:p>
            <a:pPr algn="r">
              <a:defRPr/>
            </a:pPr>
            <a:fld id="{E4007089-05D6-4316-872F-7616653D7A27}" type="slidenum">
              <a:rPr lang="en-AU" sz="16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523412"/>
            <a:ext cx="990600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>
              <a:defRPr/>
            </a:pPr>
            <a:endParaRPr lang="en-US" sz="1800">
              <a:latin typeface="Cambria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588001"/>
            <a:ext cx="483805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 anchor="t" anchorCtr="0"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Visual &amp; Audio Signal Processing Lab</a:t>
            </a:r>
            <a:endParaRPr 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23145"/>
            <a:ext cx="990600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3" r="-1687"/>
          <a:stretch/>
        </p:blipFill>
        <p:spPr>
          <a:xfrm>
            <a:off x="9106156" y="89893"/>
            <a:ext cx="722249" cy="68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3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FF"/>
          </a:solidFill>
          <a:latin typeface="cmbx10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FF"/>
          </a:solidFill>
          <a:latin typeface="cmbx10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FF"/>
          </a:solidFill>
          <a:latin typeface="cmbx10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FF"/>
          </a:solidFill>
          <a:latin typeface="cmbx10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mbx10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mbx10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mbx10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mbx10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rgbClr val="0000CC"/>
        </a:buClr>
        <a:buFont typeface="Wingdings" pitchFamily="2" charset="2"/>
        <a:buChar char="¤"/>
        <a:defRPr sz="2200" b="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chemeClr val="accent1"/>
        </a:buClr>
        <a:buFont typeface="Times New Roman" pitchFamily="18" charset="0"/>
        <a:buChar char="●"/>
        <a:defRPr sz="2200" b="0">
          <a:solidFill>
            <a:schemeClr val="tx1"/>
          </a:solidFill>
          <a:latin typeface="Cambria" pitchFamily="18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10000"/>
        </a:spcBef>
        <a:spcAft>
          <a:spcPct val="10000"/>
        </a:spcAft>
        <a:buClr>
          <a:srgbClr val="990033"/>
        </a:buClr>
        <a:buFont typeface="Wingdings" pitchFamily="2" charset="2"/>
        <a:buChar char="§"/>
        <a:defRPr sz="2400" b="0">
          <a:solidFill>
            <a:schemeClr val="tx1"/>
          </a:solidFill>
          <a:latin typeface="Cambria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1484784"/>
            <a:ext cx="9906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i="1" dirty="0" smtClean="0">
                <a:solidFill>
                  <a:srgbClr val="0033CC"/>
                </a:solidFill>
                <a:latin typeface="Cambria" pitchFamily="18" charset="0"/>
              </a:rPr>
              <a:t>Through-the-Wall Radar Signal Classification </a:t>
            </a:r>
            <a:br>
              <a:rPr lang="en-US" sz="3200" i="1" dirty="0" smtClean="0">
                <a:solidFill>
                  <a:srgbClr val="0033CC"/>
                </a:solidFill>
                <a:latin typeface="Cambria" pitchFamily="18" charset="0"/>
              </a:rPr>
            </a:br>
            <a:r>
              <a:rPr lang="en-US" sz="3200" i="1" dirty="0" smtClean="0">
                <a:solidFill>
                  <a:srgbClr val="0033CC"/>
                </a:solidFill>
                <a:latin typeface="Cambria" pitchFamily="18" charset="0"/>
              </a:rPr>
              <a:t>using Discriminative Dictionary Learning</a:t>
            </a:r>
            <a:endParaRPr lang="en-AU" sz="3200" b="1" i="1" dirty="0" smtClean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-15552" y="2852936"/>
            <a:ext cx="9906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eaLnBrk="1" hangingPunct="1"/>
            <a:r>
              <a:rPr lang="en-AU" sz="2400" b="1" i="1" dirty="0" smtClean="0">
                <a:solidFill>
                  <a:srgbClr val="0033CC"/>
                </a:solidFill>
                <a:latin typeface="Cambria" pitchFamily="18" charset="0"/>
              </a:rPr>
              <a:t>A. Bouzerdoum, </a:t>
            </a:r>
            <a:r>
              <a:rPr lang="en-AU" sz="2400" i="1" dirty="0">
                <a:solidFill>
                  <a:srgbClr val="0033CC"/>
                </a:solidFill>
                <a:latin typeface="Cambria" pitchFamily="18" charset="0"/>
              </a:rPr>
              <a:t>F. H. </a:t>
            </a:r>
            <a:r>
              <a:rPr lang="en-AU" sz="2400" i="1" dirty="0" smtClean="0">
                <a:solidFill>
                  <a:srgbClr val="0033CC"/>
                </a:solidFill>
                <a:latin typeface="Cambria" pitchFamily="18" charset="0"/>
              </a:rPr>
              <a:t>C. Tivive, and  Jia Fei</a:t>
            </a:r>
            <a:endParaRPr lang="en-AU" sz="2400" b="1" i="1" dirty="0" smtClean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78" y="4077072"/>
            <a:ext cx="9906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eaLnBrk="1" hangingPunct="1"/>
            <a:r>
              <a:rPr lang="en-US" sz="1800" i="1" dirty="0" smtClean="0">
                <a:solidFill>
                  <a:srgbClr val="0033CC"/>
                </a:solidFill>
                <a:latin typeface="Cambria" pitchFamily="18" charset="0"/>
              </a:rPr>
              <a:t>School </a:t>
            </a:r>
            <a:r>
              <a:rPr lang="en-US" sz="1800" i="1" dirty="0">
                <a:solidFill>
                  <a:srgbClr val="0033CC"/>
                </a:solidFill>
                <a:latin typeface="Cambria" pitchFamily="18" charset="0"/>
              </a:rPr>
              <a:t>of Electrical, Computer and Telecommunications </a:t>
            </a:r>
            <a:r>
              <a:rPr lang="en-US" sz="1800" i="1" dirty="0" smtClean="0">
                <a:solidFill>
                  <a:srgbClr val="0033CC"/>
                </a:solidFill>
                <a:latin typeface="Cambria" pitchFamily="18" charset="0"/>
              </a:rPr>
              <a:t>Engineering</a:t>
            </a:r>
            <a:endParaRPr lang="en-US" sz="1800" i="1" dirty="0">
              <a:solidFill>
                <a:srgbClr val="0033CC"/>
              </a:solidFill>
              <a:latin typeface="Cambria" pitchFamily="18" charset="0"/>
            </a:endParaRPr>
          </a:p>
          <a:p>
            <a:pPr eaLnBrk="1" hangingPunct="1"/>
            <a:r>
              <a:rPr lang="en-US" sz="1800" i="1" dirty="0">
                <a:solidFill>
                  <a:srgbClr val="0033CC"/>
                </a:solidFill>
                <a:latin typeface="Cambria" pitchFamily="18" charset="0"/>
              </a:rPr>
              <a:t>University of </a:t>
            </a:r>
            <a:r>
              <a:rPr lang="en-US" sz="1800" i="1" dirty="0" smtClean="0">
                <a:solidFill>
                  <a:srgbClr val="0033CC"/>
                </a:solidFill>
                <a:latin typeface="Cambria" pitchFamily="18" charset="0"/>
              </a:rPr>
              <a:t>Wollongong, Australia</a:t>
            </a:r>
          </a:p>
          <a:p>
            <a:pPr eaLnBrk="1" hangingPunct="1"/>
            <a:endParaRPr lang="en-US" sz="1800" i="1" dirty="0" smtClean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89075" y="5085184"/>
            <a:ext cx="669674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l" eaLnBrk="1" hangingPunct="1"/>
            <a:r>
              <a:rPr lang="en-US" sz="1200" b="0" dirty="0" smtClean="0">
                <a:latin typeface="Cambria" pitchFamily="18" charset="0"/>
              </a:rPr>
              <a:t>Email: a.bouzerdoum@uow.edu.au,  tivive@uow.edu.au,  </a:t>
            </a:r>
            <a:r>
              <a:rPr lang="en-US" sz="1200" b="0" smtClean="0">
                <a:latin typeface="Cambria" pitchFamily="18" charset="0"/>
              </a:rPr>
              <a:t>and  jf981@uowmail.edu.au</a:t>
            </a:r>
            <a:endParaRPr lang="en-US" sz="1200" b="0" dirty="0" smtClean="0">
              <a:latin typeface="Cambria" pitchFamily="18" charset="0"/>
            </a:endParaRPr>
          </a:p>
          <a:p>
            <a:pPr algn="l" eaLnBrk="1" hangingPunct="1"/>
            <a:endParaRPr lang="en-US" sz="1200" b="0" dirty="0" smtClean="0">
              <a:solidFill>
                <a:srgbClr val="00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01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2c. LC-KSVD</a:t>
            </a:r>
            <a:endParaRPr lang="en-AU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906000" cy="5472608"/>
              </a:xfrm>
            </p:spPr>
            <p:txBody>
              <a:bodyPr/>
              <a:lstStyle/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  <a:defRPr/>
                </a:pPr>
                <a:r>
                  <a:rPr lang="en-AU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AU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𝐃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/>
                              </a:rPr>
                              <m:t>𝐖</m:t>
                            </m:r>
                          </m:e>
                          <m:sup>
                            <m:r>
                              <a:rPr lang="en-US" i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/>
                              </a:rPr>
                              <m:t>𝐀</m:t>
                            </m:r>
                          </m:e>
                          <m:sup>
                            <m:r>
                              <a:rPr lang="en-US" i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latin typeface="Cambria Math"/>
                              </a:rPr>
                              <m:t>𝐗</m:t>
                            </m:r>
                          </m:e>
                          <m:sup>
                            <m:r>
                              <a:rPr lang="en-US" i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A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arg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AU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 smtClean="0">
                                <a:latin typeface="Cambria Math"/>
                              </a:rPr>
                              <m:t>𝐃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𝐖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𝐀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𝐕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b="1">
                                    <a:latin typeface="Cambria Math"/>
                                  </a:rPr>
                                  <m:t>𝐃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A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sSubSup>
                          <m:sSub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𝐐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𝐀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A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  <m:sSubSup>
                          <m:sSub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𝐇</m:t>
                                </m:r>
                                <m:r>
                                  <a:rPr lang="en-AU" i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𝐖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𝐗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A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AU" dirty="0" smtClean="0"/>
                  <a:t>         (5)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𝒀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𝑫𝑿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   : reconstruction error (dictionary)</a:t>
                </a:r>
                <a:endParaRPr lang="en-AU" sz="2000" dirty="0"/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𝑸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𝑨𝑿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   : sparse-code error  (discriminability)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𝑯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𝑾𝑿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 : classification error (classifier)</a:t>
                </a:r>
                <a:endParaRPr lang="en-AU" sz="2000" dirty="0"/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           :  regularization parameters (here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AU" sz="2000" dirty="0" smtClean="0"/>
                  <a:t> 16 and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4</m:t>
                    </m:r>
                  </m:oMath>
                </a14:m>
                <a:r>
                  <a:rPr lang="en-AU" sz="2000" dirty="0" smtClean="0"/>
                  <a:t>)</a:t>
                </a:r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</a:pPr>
                <a:r>
                  <a:rPr lang="en-AU" sz="2000" dirty="0" smtClean="0"/>
                  <a:t>Problem (5) can be re-written as </a:t>
                </a:r>
                <a:endParaRPr lang="en-US" sz="2000" i="1" dirty="0" smtClean="0">
                  <a:latin typeface="Cambria Math"/>
                </a:endParaRPr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</a:pPr>
                <a:r>
                  <a:rPr lang="en-AU" sz="2000" dirty="0" smtClean="0"/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A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𝐃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𝐖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AU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arg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AU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1">
                                <a:latin typeface="Cambria Math"/>
                              </a:rPr>
                              <m:t>𝐃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𝐖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𝐀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𝐗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AU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AU" sz="2000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𝐕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AU" sz="200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rad>
                                          <m: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𝐐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AU" sz="20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rad>
                                          <m: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𝐇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1" i="1" smtClean="0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𝐃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AU" sz="20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</m:rad>
                                          <m: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𝐀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AU" sz="20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rad>
                                          <m:r>
                                            <a:rPr lang="en-US" sz="2000" b="1" i="0" smtClean="0">
                                              <a:latin typeface="Cambria Math"/>
                                            </a:rPr>
                                            <m:t>𝐖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AU" sz="2000" b="1" i="1" smtClean="0">
                                    <a:latin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    s.t</a:t>
                </a:r>
                <a:r>
                  <a:rPr lang="en-AU" sz="2000" dirty="0"/>
                  <a:t>.  </a:t>
                </a:r>
                <a:r>
                  <a:rPr lang="en-A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A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sz="20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,    ∀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AU" sz="2000" dirty="0" smtClean="0"/>
                  <a:t>     (6)</a:t>
                </a:r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</a:pPr>
                <a:r>
                  <a:rPr lang="en-AU" sz="2000" dirty="0" smtClean="0"/>
                  <a:t>Problem (6) can now be solved using the </a:t>
                </a:r>
                <a:r>
                  <a:rPr lang="en-AU" sz="2000" dirty="0"/>
                  <a:t>iterative </a:t>
                </a:r>
                <a:r>
                  <a:rPr lang="en-AU" sz="2000" dirty="0" smtClean="0"/>
                  <a:t>K-SVD algorithm.</a:t>
                </a:r>
                <a:endParaRPr lang="en-AU" sz="2000" dirty="0"/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</a:pPr>
                <a:endParaRPr lang="en-AU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906000" cy="5472608"/>
              </a:xfrm>
              <a:blipFill rotWithShape="1">
                <a:blip r:embed="rId3"/>
                <a:stretch>
                  <a:fillRect t="-557" r="-3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6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2d.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906000" cy="5255663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dirty="0" smtClean="0"/>
                  <a:t>With the learnt dictionary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the weight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=[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the classification of a radar signal is performed as follows:</a:t>
                </a:r>
              </a:p>
              <a:p>
                <a:pPr lvl="1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</a:pPr>
                <a:r>
                  <a:rPr lang="en-US" sz="2000" dirty="0" smtClean="0"/>
                  <a:t>select the radar signal whose energy is greater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  <a:buNone/>
                </a:pPr>
                <a:r>
                  <a:rPr lang="en-US" sz="2000" b="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AU" sz="2000" b="0" i="1" smtClean="0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nary>
                      </m:e>
                      <m:sup>
                        <m:r>
                          <a:rPr lang="en-A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where </a:t>
                </a:r>
                <a:r>
                  <a:rPr lang="en-US" sz="2000" i="1" dirty="0" smtClean="0"/>
                  <a:t>N </a:t>
                </a:r>
                <a:r>
                  <a:rPr lang="en-US" sz="2000" dirty="0" smtClean="0"/>
                  <a:t>is the number of received signal across the array aperture,</a:t>
                </a:r>
              </a:p>
              <a:p>
                <a:pPr lvl="1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</a:pPr>
                <a:r>
                  <a:rPr lang="en-US" sz="2000" dirty="0" smtClean="0"/>
                  <a:t>compute the feature vector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dirty="0" smtClean="0"/>
                  <a:t> of the selected radar signal,</a:t>
                </a:r>
              </a:p>
              <a:p>
                <a:pPr lvl="1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</a:pPr>
                <a:r>
                  <a:rPr lang="en-US" sz="2000" dirty="0" smtClean="0"/>
                  <a:t>estimate the </a:t>
                </a:r>
                <a:r>
                  <a:rPr lang="en-US" sz="2000" i="1" dirty="0" smtClean="0"/>
                  <a:t>G</a:t>
                </a:r>
                <a:r>
                  <a:rPr lang="en-US" sz="2000" dirty="0" smtClean="0"/>
                  <a:t>-dimensional sparse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,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  <a:buNone/>
                </a:pPr>
                <a:r>
                  <a:rPr lang="en-AU" sz="2000" dirty="0" smtClean="0"/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AU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arg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AU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AU" sz="2000" b="1" i="1">
                                <a:latin typeface="Cambria Math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AU" sz="2000" b="1" i="1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AU" sz="2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1">
                                        <a:latin typeface="Cambria Math"/>
                                      </a:rPr>
                                      <m:t>𝐃</m:t>
                                    </m:r>
                                  </m:e>
                                  <m:sup>
                                    <m:r>
                                      <a:rPr lang="en-US" sz="2000" b="1" i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AU" sz="20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AU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AU" sz="2000" i="1">
                        <a:latin typeface="Cambria Math"/>
                      </a:rPr>
                      <m:t>     </m:t>
                    </m:r>
                    <m:r>
                      <m:rPr>
                        <m:sty m:val="p"/>
                      </m:rPr>
                      <a:rPr lang="en-AU" sz="2000">
                        <a:latin typeface="Cambria Math"/>
                      </a:rPr>
                      <m:t>s</m:t>
                    </m:r>
                    <m:r>
                      <a:rPr lang="en-AU" sz="20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AU" sz="2000">
                        <a:latin typeface="Cambria Math"/>
                      </a:rPr>
                      <m:t>t</m:t>
                    </m:r>
                    <m:r>
                      <a:rPr lang="en-AU" sz="2000">
                        <a:latin typeface="Cambria Math"/>
                      </a:rPr>
                      <m:t>.</m:t>
                    </m:r>
                    <m:r>
                      <a:rPr lang="en-AU" sz="2000" i="1">
                        <a:latin typeface="Cambria Math"/>
                      </a:rPr>
                      <m:t>       </m:t>
                    </m:r>
                    <m:sSub>
                      <m:sSubPr>
                        <m:ctrlPr>
                          <a:rPr lang="en-AU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A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sz="2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AU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sz="20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,</a:t>
                </a:r>
              </a:p>
              <a:p>
                <a:pPr lvl="1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</a:pPr>
                <a:r>
                  <a:rPr lang="en-AU" sz="2000" dirty="0"/>
                  <a:t>d</a:t>
                </a:r>
                <a:r>
                  <a:rPr lang="en-AU" sz="2000" dirty="0" smtClean="0"/>
                  <a:t>etermine the class label of the radar signal as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700"/>
                  </a:spcBef>
                  <a:spcAft>
                    <a:spcPts val="1000"/>
                  </a:spcAft>
                  <a:buNone/>
                </a:pPr>
                <a:r>
                  <a:rPr lang="en-US" sz="2000" b="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𝐺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          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,…,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endParaRPr lang="en-US" dirty="0" smtClean="0"/>
              </a:p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906000" cy="5255663"/>
              </a:xfrm>
              <a:blipFill rotWithShape="1">
                <a:blip r:embed="rId2"/>
                <a:stretch>
                  <a:fillRect l="-615" t="-812" b="-135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499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906000" cy="55446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A TWRI scene with different types of targets placed behind the wall is simulated using the XFDTD software.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A 41-element antenna array is placed at a standoff distance of 1m in front of a homogeneous wall of thickness 0.15m.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A radar signal with a bandwidth of 1.1GHz centered at 2.75 GHz is used to image the TWRI scene.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Wall reflections are removed using background subtraction.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Five metallic objects are used as targets: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64568" y="4772246"/>
            <a:ext cx="7873782" cy="1609082"/>
            <a:chOff x="1064568" y="4772246"/>
            <a:chExt cx="7873782" cy="1609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974" y="5101169"/>
              <a:ext cx="1257135" cy="12782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68" y="5101169"/>
              <a:ext cx="1278264" cy="12782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701" y="5101169"/>
              <a:ext cx="1357772" cy="12782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823" y="5101168"/>
              <a:ext cx="1314527" cy="1280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145" y="5101169"/>
              <a:ext cx="1378128" cy="12782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4568" y="4790621"/>
              <a:ext cx="1278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500" b="0" dirty="0" smtClean="0">
                  <a:latin typeface="Cambria" pitchFamily="18" charset="0"/>
                </a:rPr>
                <a:t>Dihedral</a:t>
              </a:r>
              <a:endParaRPr lang="en-AU" sz="1500" b="0" dirty="0">
                <a:latin typeface="Cambr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3486" y="4790621"/>
              <a:ext cx="1278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500" b="0" dirty="0" smtClean="0">
                  <a:latin typeface="Cambria" pitchFamily="18" charset="0"/>
                </a:rPr>
                <a:t>Trihedral</a:t>
              </a:r>
              <a:endParaRPr lang="en-AU" sz="1500" b="0" dirty="0">
                <a:latin typeface="Cambria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2455" y="4791718"/>
              <a:ext cx="1278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500" b="0" dirty="0" smtClean="0">
                  <a:latin typeface="Cambria" pitchFamily="18" charset="0"/>
                </a:rPr>
                <a:t>Square plate</a:t>
              </a:r>
              <a:endParaRPr lang="en-AU" sz="1500" b="0" dirty="0">
                <a:latin typeface="Cambr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0845" y="4772246"/>
              <a:ext cx="1278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500" b="0" dirty="0" smtClean="0">
                  <a:latin typeface="Cambria" pitchFamily="18" charset="0"/>
                </a:rPr>
                <a:t>Cylinder</a:t>
              </a:r>
              <a:endParaRPr lang="en-AU" sz="1500" b="0" dirty="0">
                <a:latin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41954" y="4778004"/>
              <a:ext cx="12782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500" b="0" dirty="0" smtClean="0">
                  <a:latin typeface="Cambria" pitchFamily="18" charset="0"/>
                </a:rPr>
                <a:t>Sphere</a:t>
              </a:r>
              <a:endParaRPr lang="en-AU" sz="1500" b="0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212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Experimental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76" y="1412776"/>
            <a:ext cx="3625944" cy="4572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80728"/>
            <a:ext cx="63211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0000CC"/>
              </a:buClr>
              <a:buFont typeface="Wingdings" pitchFamily="2" charset="2"/>
              <a:buChar char="¤"/>
              <a:defRPr sz="2200" b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Times New Roman" pitchFamily="18" charset="0"/>
              <a:buChar char="●"/>
              <a:defRPr sz="2200" b="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990033"/>
              </a:buClr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r>
              <a:rPr lang="en-US" dirty="0" smtClean="0"/>
              <a:t>Each target is placed at five different positions in the scene: </a:t>
            </a:r>
            <a:r>
              <a:rPr lang="en-US" sz="2000" dirty="0" smtClean="0"/>
              <a:t>P1, P2, P3, P4, and P5.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r>
              <a:rPr lang="en-US" dirty="0" smtClean="0"/>
              <a:t>Five-fold cross-validation is employed to estimate the classification and error rate 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r>
              <a:rPr lang="en-US" dirty="0" smtClean="0"/>
              <a:t>Each validation fold: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radar signals from 4 positions are used for training, and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radar signals from the remaining position are used for testing.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r>
              <a:rPr lang="en-US" sz="2000" dirty="0" smtClean="0"/>
              <a:t>The classification rates of the five different test sets are combined together to obtain the final rate.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99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3a. Performance of the Feature Extraction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906000" cy="55446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Three types of features are investigated: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magnitude of the HRRP,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magnitude of the Fourier coefficient of HRRP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err="1" smtClean="0"/>
              <a:t>cepstrum</a:t>
            </a:r>
            <a:r>
              <a:rPr lang="en-US" sz="2000" dirty="0" smtClean="0"/>
              <a:t> coefficient of HRRP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 classification rate of LC-KSVD for different features: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err="1" smtClean="0"/>
              <a:t>Cepstrum</a:t>
            </a:r>
            <a:r>
              <a:rPr lang="en-US" dirty="0" smtClean="0"/>
              <a:t> </a:t>
            </a:r>
            <a:r>
              <a:rPr lang="en-US" dirty="0"/>
              <a:t>and magnitude </a:t>
            </a:r>
            <a:r>
              <a:rPr lang="en-US" dirty="0" smtClean="0"/>
              <a:t>Fourier coefficients achieve better CR than the magnitude of HRRP. 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err="1" smtClean="0"/>
              <a:t>Cepstrum</a:t>
            </a:r>
            <a:r>
              <a:rPr lang="en-US" dirty="0" smtClean="0"/>
              <a:t> features are used in the remaining experiments.</a:t>
            </a:r>
            <a:endParaRPr lang="en-US" dirty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21567"/>
              </p:ext>
            </p:extLst>
          </p:nvPr>
        </p:nvGraphicFramePr>
        <p:xfrm>
          <a:off x="509240" y="3385800"/>
          <a:ext cx="876424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55928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Classification 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Cepstrum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coefficient of HRRP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96.0%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Magnitude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Fourier coefficient of HRRP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93.9%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Magnitude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of HRRP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87.9%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68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3b. Dictionary size and </a:t>
            </a:r>
            <a:r>
              <a:rPr lang="en-US" dirty="0" err="1" smtClean="0"/>
              <a:t>Sparsity</a:t>
            </a:r>
            <a:r>
              <a:rPr lang="en-US" dirty="0" smtClean="0"/>
              <a:t> Level of LC-KSVD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649"/>
            <a:ext cx="6249144" cy="54716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Classification rate (CR) of LC-KSVD as a function of the dictionary size.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LC-KSVD achieves the highest CR when the dictionary size reaches 800.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Further increasing the number of atoms in the dictionary  barely changes the CR.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Classification </a:t>
            </a:r>
            <a:r>
              <a:rPr lang="en-US" dirty="0"/>
              <a:t>rate </a:t>
            </a:r>
            <a:r>
              <a:rPr lang="en-US" dirty="0" smtClean="0"/>
              <a:t>of </a:t>
            </a:r>
            <a:r>
              <a:rPr lang="en-US" dirty="0"/>
              <a:t>LC-KSVD as a function of the </a:t>
            </a:r>
            <a:r>
              <a:rPr lang="en-US" dirty="0" err="1" smtClean="0"/>
              <a:t>sparsity</a:t>
            </a:r>
            <a:r>
              <a:rPr lang="en-US" dirty="0" smtClean="0"/>
              <a:t> level.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A </a:t>
            </a:r>
            <a:r>
              <a:rPr lang="en-US" sz="2000" dirty="0" err="1" smtClean="0"/>
              <a:t>sparsity</a:t>
            </a:r>
            <a:r>
              <a:rPr lang="en-US" sz="2000" dirty="0" smtClean="0"/>
              <a:t> level between 10 to 30 achieves CR around 97%.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Beyond a </a:t>
            </a:r>
            <a:r>
              <a:rPr lang="en-US" sz="2000" dirty="0" err="1" smtClean="0"/>
              <a:t>sparsity</a:t>
            </a:r>
            <a:r>
              <a:rPr lang="en-US" sz="2000" dirty="0" smtClean="0"/>
              <a:t> level of 30, the CR of LC-KSVD decreases.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7" y="998979"/>
            <a:ext cx="3657607" cy="2286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7" y="3573016"/>
            <a:ext cx="3657607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3c. Effect of Target Position on Classification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496"/>
            <a:ext cx="9906000" cy="5427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Radar signals from four positions are used for training and the remaining position is kept for testing.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 low CR at P3 may be due to signal attenuation, which has not been learnt by LC-KSVD.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To improve the CR at P3 position,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a normalization technique can be used before LC-KSVD,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or we can use additional signals at that particular range to learn the dictionary.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48154"/>
              </p:ext>
            </p:extLst>
          </p:nvPr>
        </p:nvGraphicFramePr>
        <p:xfrm>
          <a:off x="488504" y="1988840"/>
          <a:ext cx="8856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35"/>
                <a:gridCol w="1328547"/>
                <a:gridCol w="1328547"/>
                <a:gridCol w="1476164"/>
                <a:gridCol w="1402355"/>
                <a:gridCol w="1180933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Position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641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3d. Confusion Matrix of LC-KSVD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 confusion matrix with the overall CRs of different target types.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dirty="0" smtClean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 highest error rate happens when the dihedral is classified as a plate.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Therefore, a separate classifier can be trained to distinguish between a dihedral and a plate.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00823"/>
              </p:ext>
            </p:extLst>
          </p:nvPr>
        </p:nvGraphicFramePr>
        <p:xfrm>
          <a:off x="488504" y="1841232"/>
          <a:ext cx="87849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/>
                <a:gridCol w="1254996"/>
                <a:gridCol w="1254996"/>
                <a:gridCol w="1254996"/>
                <a:gridCol w="1254996"/>
                <a:gridCol w="1254996"/>
                <a:gridCol w="1254996"/>
              </a:tblGrid>
              <a:tr h="370840"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Predicted (%)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Cylinder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Trihedral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Cylinder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Trihedral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57954" y="28689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Actual (%)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497"/>
            <a:ext cx="9906000" cy="42757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A signal classification method was proposed for through-the-wall radar imaging, without recourse to image formation.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The classification method employs LC-KSVD to  jointly learn a discriminative dictionary and a classifier.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Three types of features extracted from HRRP were considered: HRRP magnitude, magnitude of Fourier coefficients and </a:t>
            </a:r>
            <a:r>
              <a:rPr lang="en-US" dirty="0" err="1" smtClean="0"/>
              <a:t>Cepstrum</a:t>
            </a:r>
            <a:r>
              <a:rPr lang="en-US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err="1" smtClean="0"/>
              <a:t>Cepstrum</a:t>
            </a:r>
            <a:r>
              <a:rPr lang="en-US" dirty="0" smtClean="0"/>
              <a:t> features yields the highest classification rate of 96.0%.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Classified 5 target types placed at 5 different locations behind a wall: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s</a:t>
            </a:r>
            <a:r>
              <a:rPr lang="en-US" dirty="0" smtClean="0"/>
              <a:t>phere (100</a:t>
            </a:r>
            <a:r>
              <a:rPr lang="en-US" smtClean="0"/>
              <a:t>%), plate </a:t>
            </a:r>
            <a:r>
              <a:rPr lang="en-US" dirty="0" smtClean="0"/>
              <a:t>(100%),  cylinder (</a:t>
            </a:r>
            <a:r>
              <a:rPr lang="en-US" smtClean="0"/>
              <a:t>97.4%), 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trihedral (98.3 %), and dihedral (94.7%).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6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work is supported by a grant from 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Australian </a:t>
            </a:r>
            <a:r>
              <a:rPr lang="en-US" sz="2800" b="1" dirty="0"/>
              <a:t>Research Council (ARC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70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1462" y="1700808"/>
            <a:ext cx="6435000" cy="539750"/>
          </a:xfrm>
          <a:prstGeom prst="rect">
            <a:avLst/>
          </a:prstGeom>
          <a:solidFill>
            <a:srgbClr val="00B0F0"/>
          </a:solidFill>
          <a:ln>
            <a:solidFill>
              <a:srgbClr val="FF66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Introduction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11462" y="2783878"/>
            <a:ext cx="6435000" cy="539750"/>
          </a:xfrm>
          <a:prstGeom prst="rect">
            <a:avLst/>
          </a:prstGeom>
          <a:solidFill>
            <a:srgbClr val="00B0F0"/>
          </a:solidFill>
          <a:ln>
            <a:solidFill>
              <a:srgbClr val="FF66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en-US" altLang="zh-CN" sz="2200" dirty="0" smtClean="0">
                <a:latin typeface="Cambria" panose="02040503050406030204" pitchFamily="18" charset="0"/>
              </a:rPr>
              <a:t>2. Signal Classification Method </a:t>
            </a:r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AutoShape 10"/>
          <p:cNvCxnSpPr>
            <a:cxnSpLocks noChangeShapeType="1"/>
            <a:stCxn id="7" idx="2"/>
            <a:endCxn id="12" idx="0"/>
          </p:cNvCxnSpPr>
          <p:nvPr/>
        </p:nvCxnSpPr>
        <p:spPr bwMode="auto">
          <a:xfrm>
            <a:off x="4928962" y="2240558"/>
            <a:ext cx="0" cy="543320"/>
          </a:xfrm>
          <a:prstGeom prst="straightConnector1">
            <a:avLst/>
          </a:prstGeom>
          <a:solidFill>
            <a:schemeClr val="accent1">
              <a:lumMod val="50000"/>
            </a:schemeClr>
          </a:solidFill>
          <a:ln w="3175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11462" y="3788958"/>
            <a:ext cx="6435000" cy="539750"/>
          </a:xfrm>
          <a:prstGeom prst="rect">
            <a:avLst/>
          </a:prstGeom>
          <a:solidFill>
            <a:srgbClr val="00B0F0"/>
          </a:solidFill>
          <a:ln>
            <a:solidFill>
              <a:srgbClr val="FF66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 Experimental Results</a:t>
            </a:r>
            <a:endParaRPr 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9" name="Straight Arrow Connector 18"/>
          <p:cNvCxnSpPr>
            <a:stCxn id="12" idx="2"/>
            <a:endCxn id="18" idx="0"/>
          </p:cNvCxnSpPr>
          <p:nvPr/>
        </p:nvCxnSpPr>
        <p:spPr bwMode="auto">
          <a:xfrm>
            <a:off x="4928962" y="3323628"/>
            <a:ext cx="0" cy="465330"/>
          </a:xfrm>
          <a:prstGeom prst="straightConnector1">
            <a:avLst/>
          </a:prstGeom>
          <a:solidFill>
            <a:schemeClr val="accent1">
              <a:lumMod val="50000"/>
            </a:schemeClr>
          </a:solidFill>
          <a:ln w="31750">
            <a:solidFill>
              <a:srgbClr val="FF6600"/>
            </a:solidFill>
            <a:round/>
            <a:headEnd/>
            <a:tailEnd type="triangle"/>
          </a:ln>
        </p:spPr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716355" y="4761458"/>
            <a:ext cx="6435000" cy="539750"/>
          </a:xfrm>
          <a:prstGeom prst="rect">
            <a:avLst/>
          </a:prstGeom>
          <a:solidFill>
            <a:srgbClr val="00B0F0"/>
          </a:solidFill>
          <a:ln>
            <a:solidFill>
              <a:srgbClr val="FF66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4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 Conclusion</a:t>
            </a:r>
            <a:endParaRPr 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/>
          <p:cNvCxnSpPr>
            <a:stCxn id="18" idx="2"/>
            <a:endCxn id="26" idx="0"/>
          </p:cNvCxnSpPr>
          <p:nvPr/>
        </p:nvCxnSpPr>
        <p:spPr bwMode="auto">
          <a:xfrm>
            <a:off x="4928963" y="4328708"/>
            <a:ext cx="4893" cy="432750"/>
          </a:xfrm>
          <a:prstGeom prst="straightConnector1">
            <a:avLst/>
          </a:prstGeom>
          <a:solidFill>
            <a:schemeClr val="accent1">
              <a:lumMod val="50000"/>
            </a:schemeClr>
          </a:solidFill>
          <a:ln w="31750">
            <a:solidFill>
              <a:srgbClr val="FF6600"/>
            </a:solidFill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36883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89212" y="2539546"/>
            <a:ext cx="5372100" cy="3645504"/>
            <a:chOff x="2389212" y="2539546"/>
            <a:chExt cx="5372100" cy="3645504"/>
          </a:xfrm>
        </p:grpSpPr>
        <p:grpSp>
          <p:nvGrpSpPr>
            <p:cNvPr id="11" name="Group 10"/>
            <p:cNvGrpSpPr/>
            <p:nvPr/>
          </p:nvGrpSpPr>
          <p:grpSpPr>
            <a:xfrm>
              <a:off x="3199024" y="5474080"/>
              <a:ext cx="3677717" cy="710970"/>
              <a:chOff x="3199024" y="5474080"/>
              <a:chExt cx="3677717" cy="71097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99024" y="5474080"/>
                <a:ext cx="3677717" cy="403192"/>
                <a:chOff x="3242532" y="5197341"/>
                <a:chExt cx="3677717" cy="403192"/>
              </a:xfrm>
            </p:grpSpPr>
            <p:sp>
              <p:nvSpPr>
                <p:cNvPr id="129" name="Trapezoid 128"/>
                <p:cNvSpPr/>
                <p:nvPr/>
              </p:nvSpPr>
              <p:spPr>
                <a:xfrm rot="10800000">
                  <a:off x="3242532" y="519734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rapezoid 129"/>
                <p:cNvSpPr/>
                <p:nvPr/>
              </p:nvSpPr>
              <p:spPr>
                <a:xfrm rot="10800000">
                  <a:off x="3815622" y="519734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rapezoid 130"/>
                <p:cNvSpPr/>
                <p:nvPr/>
              </p:nvSpPr>
              <p:spPr>
                <a:xfrm rot="10800000">
                  <a:off x="4388712" y="521655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rapezoid 132"/>
                <p:cNvSpPr/>
                <p:nvPr/>
              </p:nvSpPr>
              <p:spPr>
                <a:xfrm rot="10800000">
                  <a:off x="6571906" y="521655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Trapezoid 178"/>
                <p:cNvSpPr/>
                <p:nvPr/>
              </p:nvSpPr>
              <p:spPr>
                <a:xfrm rot="10800000">
                  <a:off x="4915913" y="521655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rapezoid 180"/>
                <p:cNvSpPr/>
                <p:nvPr/>
              </p:nvSpPr>
              <p:spPr>
                <a:xfrm rot="10800000">
                  <a:off x="5447610" y="5216551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Trapezoid 181"/>
                <p:cNvSpPr/>
                <p:nvPr/>
              </p:nvSpPr>
              <p:spPr>
                <a:xfrm rot="10800000">
                  <a:off x="5990024" y="5227845"/>
                  <a:ext cx="348343" cy="372688"/>
                </a:xfrm>
                <a:prstGeom prst="trapezoid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983505" y="5877273"/>
                <a:ext cx="21216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/>
                  <a:t>Antenna</a:t>
                </a:r>
                <a:r>
                  <a:rPr lang="en-US" sz="1400" dirty="0" smtClean="0"/>
                  <a:t> </a:t>
                </a:r>
                <a:r>
                  <a:rPr lang="en-US" sz="1400" b="0" dirty="0" smtClean="0"/>
                  <a:t>array</a:t>
                </a:r>
                <a:endParaRPr lang="en-US" sz="1400" b="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389212" y="2539546"/>
              <a:ext cx="5372100" cy="2606353"/>
              <a:chOff x="2389212" y="2539546"/>
              <a:chExt cx="5372100" cy="260635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9212" y="4679174"/>
                <a:ext cx="5372100" cy="466725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523291" y="2539546"/>
                <a:ext cx="907621" cy="726682"/>
                <a:chOff x="4523291" y="2539546"/>
                <a:chExt cx="907621" cy="726682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4837484" y="2939656"/>
                  <a:ext cx="326572" cy="3265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4523291" y="2539546"/>
                  <a:ext cx="9076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target</a:t>
                  </a:r>
                  <a:endParaRPr lang="en-US" dirty="0"/>
                </a:p>
              </p:txBody>
            </p:sp>
          </p:grpSp>
        </p:grp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1. Introduction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9642"/>
            <a:ext cx="9906000" cy="53996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Through-the-wall radar imaging (TWRI) aims to image objects behind opaque obstacles and inside enclosed building structures.</a:t>
            </a:r>
            <a:endParaRPr lang="en-AU" dirty="0"/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The TWR system transmits and receives EM signals to form a scene image.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3228699" y="3049928"/>
            <a:ext cx="3668517" cy="2687436"/>
            <a:chOff x="3249900" y="2694792"/>
            <a:chExt cx="3668517" cy="2687436"/>
          </a:xfrm>
        </p:grpSpPr>
        <p:grpSp>
          <p:nvGrpSpPr>
            <p:cNvPr id="157" name="Group 156"/>
            <p:cNvGrpSpPr/>
            <p:nvPr/>
          </p:nvGrpSpPr>
          <p:grpSpPr>
            <a:xfrm rot="14103899">
              <a:off x="4876480" y="3340292"/>
              <a:ext cx="2642839" cy="1441034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158" name="Arc 157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Arc 158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Arc 159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Arc 160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Arc 161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Arc 162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Arc 163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Arc 164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Arc 165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Arc 166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 rot="18168981">
              <a:off x="2648997" y="3295695"/>
              <a:ext cx="2642839" cy="1441034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184" name="Arc 183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Arc 184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Arc 185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Arc 186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Arc 188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Arc 189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Arc 190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Arc 191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Arc 192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16200000">
              <a:off x="4022737" y="3422286"/>
              <a:ext cx="2147684" cy="1441034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195" name="Arc 194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Arc 195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Arc 196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Arc 197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Arc 198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Arc 199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Arc 200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Arc 201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Arc 202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Arc 203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582020" y="3014312"/>
            <a:ext cx="2836885" cy="2807248"/>
            <a:chOff x="3625528" y="2737573"/>
            <a:chExt cx="2836885" cy="2807248"/>
          </a:xfrm>
        </p:grpSpPr>
        <p:grpSp>
          <p:nvGrpSpPr>
            <p:cNvPr id="146" name="Group 145"/>
            <p:cNvGrpSpPr/>
            <p:nvPr/>
          </p:nvGrpSpPr>
          <p:grpSpPr>
            <a:xfrm rot="3373146">
              <a:off x="4456402" y="3537268"/>
              <a:ext cx="2723187" cy="1288835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147" name="Arc 146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 147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 148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 149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Arc 150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Arc 151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Arc 152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Arc 153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Arc 154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Arc 155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 rot="7491924">
              <a:off x="2866322" y="3496779"/>
              <a:ext cx="2807248" cy="1288835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206" name="Arc 205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Arc 206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Arc 207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Arc 208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Arc 209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Arc 210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Arc 211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Arc 212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Arc 213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Arc 214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 rot="5400000">
              <a:off x="3932133" y="3427916"/>
              <a:ext cx="2288627" cy="1288835"/>
              <a:chOff x="334927" y="2660365"/>
              <a:chExt cx="2507122" cy="1361226"/>
            </a:xfrm>
            <a:scene3d>
              <a:camera prst="orthographicFront">
                <a:rot lat="17699982" lon="10799999" rev="10799999"/>
              </a:camera>
              <a:lightRig rig="threePt" dir="t"/>
            </a:scene3d>
          </p:grpSpPr>
          <p:sp>
            <p:nvSpPr>
              <p:cNvPr id="217" name="Arc 216"/>
              <p:cNvSpPr/>
              <p:nvPr/>
            </p:nvSpPr>
            <p:spPr bwMode="auto">
              <a:xfrm>
                <a:off x="334927" y="3203451"/>
                <a:ext cx="83432" cy="178715"/>
              </a:xfrm>
              <a:prstGeom prst="arc">
                <a:avLst>
                  <a:gd name="adj1" fmla="val 18675209"/>
                  <a:gd name="adj2" fmla="val 306316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Arc 217"/>
              <p:cNvSpPr/>
              <p:nvPr/>
            </p:nvSpPr>
            <p:spPr bwMode="auto">
              <a:xfrm>
                <a:off x="544283" y="3230102"/>
                <a:ext cx="71233" cy="152020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Arc 218"/>
              <p:cNvSpPr/>
              <p:nvPr/>
            </p:nvSpPr>
            <p:spPr bwMode="auto">
              <a:xfrm>
                <a:off x="1175688" y="3164643"/>
                <a:ext cx="138812" cy="325867"/>
              </a:xfrm>
              <a:prstGeom prst="arc">
                <a:avLst>
                  <a:gd name="adj1" fmla="val 16775437"/>
                  <a:gd name="adj2" fmla="val 484291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Arc 219"/>
              <p:cNvSpPr/>
              <p:nvPr/>
            </p:nvSpPr>
            <p:spPr bwMode="auto">
              <a:xfrm>
                <a:off x="1483382" y="3107060"/>
                <a:ext cx="104292" cy="433730"/>
              </a:xfrm>
              <a:prstGeom prst="arc">
                <a:avLst>
                  <a:gd name="adj1" fmla="val 16321695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Arc 220"/>
              <p:cNvSpPr/>
              <p:nvPr/>
            </p:nvSpPr>
            <p:spPr bwMode="auto">
              <a:xfrm>
                <a:off x="1731690" y="3033315"/>
                <a:ext cx="138812" cy="577294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Arc 221"/>
              <p:cNvSpPr/>
              <p:nvPr/>
            </p:nvSpPr>
            <p:spPr bwMode="auto">
              <a:xfrm>
                <a:off x="2336766" y="2778488"/>
                <a:ext cx="167962" cy="1124980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Arc 222"/>
              <p:cNvSpPr/>
              <p:nvPr/>
            </p:nvSpPr>
            <p:spPr bwMode="auto">
              <a:xfrm>
                <a:off x="733777" y="3232026"/>
                <a:ext cx="86192" cy="16722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Arc 223"/>
              <p:cNvSpPr/>
              <p:nvPr/>
            </p:nvSpPr>
            <p:spPr bwMode="auto">
              <a:xfrm>
                <a:off x="916500" y="3193926"/>
                <a:ext cx="138812" cy="269312"/>
              </a:xfrm>
              <a:prstGeom prst="arc">
                <a:avLst>
                  <a:gd name="adj1" fmla="val 17032495"/>
                  <a:gd name="adj2" fmla="val 424339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5" name="Arc 224"/>
              <p:cNvSpPr/>
              <p:nvPr/>
            </p:nvSpPr>
            <p:spPr bwMode="auto">
              <a:xfrm>
                <a:off x="2044953" y="2911445"/>
                <a:ext cx="152693" cy="845215"/>
              </a:xfrm>
              <a:prstGeom prst="arc">
                <a:avLst>
                  <a:gd name="adj1" fmla="val 16110923"/>
                  <a:gd name="adj2" fmla="val 5375287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Arc 225"/>
              <p:cNvSpPr/>
              <p:nvPr/>
            </p:nvSpPr>
            <p:spPr bwMode="auto">
              <a:xfrm>
                <a:off x="2596136" y="2660365"/>
                <a:ext cx="245913" cy="1361226"/>
              </a:xfrm>
              <a:prstGeom prst="arc">
                <a:avLst>
                  <a:gd name="adj1" fmla="val 16110923"/>
                  <a:gd name="adj2" fmla="val 5390980"/>
                </a:avLst>
              </a:prstGeom>
              <a:noFill/>
              <a:ln w="38100" cap="flat" cmpd="sng" algn="ctr">
                <a:solidFill>
                  <a:srgbClr val="008000"/>
                </a:solidFill>
                <a:prstDash val="sysDash"/>
                <a:bevel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1b. Applications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7545288" cy="56166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Potential TWRI </a:t>
            </a:r>
            <a:r>
              <a:rPr lang="en-US" dirty="0" smtClean="0"/>
              <a:t>Applications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Search-and-rescue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Law enforcement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Imaging </a:t>
            </a:r>
            <a:r>
              <a:rPr lang="en-US" sz="2000" dirty="0"/>
              <a:t>of building </a:t>
            </a:r>
            <a:r>
              <a:rPr lang="en-US" sz="2000" dirty="0" smtClean="0"/>
              <a:t>interiors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Challenges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Strong wall clutter  </a:t>
            </a:r>
            <a:r>
              <a:rPr lang="en-AU" sz="2000" dirty="0" smtClean="0"/>
              <a:t> </a:t>
            </a:r>
            <a:r>
              <a:rPr lang="en-AU" sz="2000" dirty="0"/>
              <a:t>̶ </a:t>
            </a:r>
            <a:r>
              <a:rPr lang="en-AU" sz="2000" dirty="0" smtClean="0"/>
              <a:t> </a:t>
            </a:r>
            <a:r>
              <a:rPr lang="en-US" sz="2000" i="1" dirty="0" smtClean="0"/>
              <a:t>several wall clutter removal methods have been developed: background subtraction, spatial filtering, subspace projection, etc.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/>
              <a:t>Target Classification  </a:t>
            </a:r>
            <a:r>
              <a:rPr lang="en-AU" sz="2000" dirty="0" smtClean="0"/>
              <a:t> ̶  </a:t>
            </a:r>
            <a:r>
              <a:rPr lang="en-US" sz="2000" i="1" dirty="0" smtClean="0"/>
              <a:t>Change detection and micro-Doppler based techniques were proposed for moving targets.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However, there are only a few studies on classification of stationary targets (references in the paper).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70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1c. Existing TWRI Classification Methods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650"/>
            <a:ext cx="9906000" cy="5471686"/>
          </a:xfrm>
        </p:spPr>
        <p:txBody>
          <a:bodyPr/>
          <a:lstStyle/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The existing TWRI classification approaches can be grouped into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image-based methods and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signal-based methods.</a:t>
            </a:r>
          </a:p>
          <a:p>
            <a:pPr marL="4572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Image-based methods consist of several processing steps:  3D image formation, target segmentation, and feature extraction.</a:t>
            </a:r>
          </a:p>
          <a:p>
            <a:pPr marL="85725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i="1" dirty="0" smtClean="0">
                <a:solidFill>
                  <a:srgbClr val="FF0000"/>
                </a:solidFill>
              </a:rPr>
              <a:t>3D image formation is a time consuming process.</a:t>
            </a:r>
            <a:endParaRPr lang="en-AU" i="1" dirty="0">
              <a:solidFill>
                <a:srgbClr val="FF0000"/>
              </a:solidFill>
            </a:endParaRPr>
          </a:p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Signal-based methods extract features directly from the radar signal for classification.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i="1" dirty="0" smtClean="0">
                <a:solidFill>
                  <a:srgbClr val="FF0000"/>
                </a:solidFill>
              </a:rPr>
              <a:t>Extraction of useful features characterizing the different target classes, i.e., finding useful features, is the most challenging task.</a:t>
            </a:r>
            <a:endParaRPr lang="en-AU" i="1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38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2. Signal Classification Method</a:t>
            </a:r>
            <a:endParaRPr lang="en-AU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650"/>
            <a:ext cx="9906000" cy="5471686"/>
          </a:xfrm>
        </p:spPr>
        <p:txBody>
          <a:bodyPr/>
          <a:lstStyle/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The proposed signal classification method is based on </a:t>
            </a:r>
            <a:r>
              <a:rPr lang="en-AU" i="1" dirty="0" smtClean="0">
                <a:solidFill>
                  <a:srgbClr val="FF0000"/>
                </a:solidFill>
              </a:rPr>
              <a:t>dictionary learning</a:t>
            </a:r>
            <a:r>
              <a:rPr lang="en-AU" dirty="0" smtClean="0"/>
              <a:t> and </a:t>
            </a:r>
            <a:r>
              <a:rPr lang="en-AU" i="1" dirty="0" smtClean="0">
                <a:solidFill>
                  <a:srgbClr val="FF0000"/>
                </a:solidFill>
              </a:rPr>
              <a:t>sparse representation</a:t>
            </a:r>
            <a:r>
              <a:rPr lang="en-AU" dirty="0" smtClean="0"/>
              <a:t>.</a:t>
            </a:r>
          </a:p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It learns </a:t>
            </a:r>
            <a:r>
              <a:rPr lang="en-AU" dirty="0"/>
              <a:t>a set of data-driven bases </a:t>
            </a:r>
            <a:r>
              <a:rPr lang="en-AU" dirty="0" smtClean="0"/>
              <a:t>to convert the </a:t>
            </a:r>
            <a:r>
              <a:rPr lang="en-AU" dirty="0"/>
              <a:t>received radar </a:t>
            </a:r>
            <a:r>
              <a:rPr lang="en-AU" dirty="0" smtClean="0"/>
              <a:t>signal into a sparse representation.</a:t>
            </a:r>
          </a:p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It consists of three steps: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2000" dirty="0" smtClean="0"/>
              <a:t>feature extraction,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2000" dirty="0" smtClean="0"/>
              <a:t>dictionary learning and sparse representation,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2000" dirty="0" smtClean="0"/>
              <a:t>classification.</a:t>
            </a:r>
          </a:p>
          <a:p>
            <a:pPr marL="400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AU" dirty="0" smtClean="0"/>
              <a:t>Instead of applying the signal classification method directly to the HRRP</a:t>
            </a:r>
            <a:r>
              <a:rPr lang="en-AU" baseline="30000" dirty="0" smtClean="0"/>
              <a:t>* </a:t>
            </a:r>
            <a:r>
              <a:rPr lang="en-AU" dirty="0" smtClean="0"/>
              <a:t>of the radar signal, two types of features are investigated: 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2000" dirty="0" smtClean="0"/>
              <a:t>magnitude spectrum  of the HRRP, and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2000" dirty="0" err="1"/>
              <a:t>cepstrum</a:t>
            </a:r>
            <a:r>
              <a:rPr lang="en-AU" sz="2000" dirty="0"/>
              <a:t> coefficient of the </a:t>
            </a:r>
            <a:r>
              <a:rPr lang="en-AU" sz="2000" dirty="0" smtClean="0"/>
              <a:t>HRRP.    </a:t>
            </a:r>
          </a:p>
          <a:p>
            <a:pPr marL="51435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endParaRPr lang="en-AU" sz="2000" dirty="0"/>
          </a:p>
          <a:p>
            <a:pPr marL="514350" lvl="1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pPr>
            <a:endParaRPr lang="en-A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37176" y="616530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aseline="30000" dirty="0"/>
              <a:t>* </a:t>
            </a:r>
            <a:r>
              <a:rPr lang="en-US" sz="1400" b="0" dirty="0" smtClean="0">
                <a:latin typeface="Cambria" pitchFamily="18" charset="0"/>
              </a:rPr>
              <a:t>HRRP: high resolution range profile</a:t>
            </a:r>
            <a:endParaRPr lang="en-US" sz="1400" b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2a. Feature Extraction</a:t>
            </a:r>
            <a:endParaRPr lang="en-AU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1650"/>
                <a:ext cx="9906000" cy="5471686"/>
              </a:xfrm>
            </p:spPr>
            <p:txBody>
              <a:bodyPr/>
              <a:lstStyle/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AU" dirty="0" smtClean="0"/>
                  <a:t>The HRRP of a radar signal  is computed as</a:t>
                </a:r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  <a:defRPr/>
                </a:pPr>
                <a:r>
                  <a:rPr lang="en-AU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AU" i="1">
                            <a:latin typeface="Cambria Math"/>
                          </a:rPr>
                        </m:ctrlPr>
                      </m:dPr>
                      <m:e>
                        <m:r>
                          <a:rPr lang="en-AU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AU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AU" i="1">
                            <a:latin typeface="Cambria Math"/>
                          </a:rPr>
                          <m:t>𝑚</m:t>
                        </m:r>
                        <m:r>
                          <a:rPr lang="en-AU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AU" i="1">
                            <a:latin typeface="Cambria Math"/>
                          </a:rPr>
                          <m:t>𝑀</m:t>
                        </m:r>
                        <m:r>
                          <a:rPr lang="en-AU" i="1">
                            <a:latin typeface="Cambria Math"/>
                          </a:rPr>
                          <m:t>−1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  <m:r>
                          <a:rPr lang="en-AU" i="1" smtClean="0">
                            <a:latin typeface="Cambria Math"/>
                          </a:rPr>
                          <m:t> </m:t>
                        </m:r>
                        <m:r>
                          <a:rPr lang="en-AU" i="1">
                            <a:latin typeface="Cambria Math"/>
                          </a:rPr>
                          <m:t>(</m:t>
                        </m:r>
                        <m:r>
                          <a:rPr lang="en-AU" i="1">
                            <a:latin typeface="Cambria Math"/>
                          </a:rPr>
                          <m:t>𝑚</m:t>
                        </m:r>
                        <m:r>
                          <a:rPr lang="en-AU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A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AU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AU" i="1">
                                <a:latin typeface="Cambria Math"/>
                              </a:rPr>
                              <m:t>(2</m:t>
                            </m:r>
                            <m:r>
                              <a:rPr lang="en-AU" i="1"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AU">
                                <a:latin typeface="Cambria Math"/>
                              </a:rPr>
                              <m:t>Δ</m:t>
                            </m:r>
                            <m:r>
                              <a:rPr lang="en-AU" i="1">
                                <a:latin typeface="Cambria Math"/>
                              </a:rPr>
                              <m:t>𝑟</m:t>
                            </m:r>
                            <m:r>
                              <a:rPr lang="en-AU" i="1">
                                <a:latin typeface="Cambria Math"/>
                              </a:rPr>
                              <m:t>)/</m:t>
                            </m:r>
                            <m:r>
                              <a:rPr lang="en-AU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nary>
                    <m:r>
                      <a:rPr lang="en-AU" i="1">
                        <a:latin typeface="Cambria Math"/>
                      </a:rPr>
                      <m:t>     </m:t>
                    </m:r>
                    <m:r>
                      <a:rPr lang="en-AU" i="1">
                        <a:latin typeface="Cambria Math"/>
                      </a:rPr>
                      <m:t>𝑘</m:t>
                    </m:r>
                    <m:r>
                      <a:rPr lang="en-AU" i="1">
                        <a:latin typeface="Cambria Math"/>
                      </a:rPr>
                      <m:t>=0,…,</m:t>
                    </m:r>
                    <m:r>
                      <a:rPr lang="en-AU" i="1">
                        <a:latin typeface="Cambria Math"/>
                      </a:rPr>
                      <m:t>𝑀</m:t>
                    </m:r>
                    <m:r>
                      <a:rPr lang="en-AU" i="1">
                        <a:latin typeface="Cambria Math"/>
                      </a:rPr>
                      <m:t>−1 </m:t>
                    </m:r>
                  </m:oMath>
                </a14:m>
                <a:r>
                  <a:rPr lang="en-AU" dirty="0" smtClean="0"/>
                  <a:t>          (1)</a:t>
                </a:r>
              </a:p>
              <a:p>
                <a:pPr marL="514350" lvl="1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  <a:defRPr/>
                </a:pPr>
                <a:r>
                  <a:rPr lang="en-AU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AU" b="1" i="1" smtClean="0">
                            <a:latin typeface="Cambria Math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AU" dirty="0" smtClean="0"/>
                  <a:t> is the antenna signal after wall clutter mitigation,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/>
                      </a:rPr>
                      <m:t>Δ</m:t>
                    </m:r>
                    <m:r>
                      <a:rPr lang="en-AU" i="1">
                        <a:latin typeface="Cambria Math"/>
                      </a:rPr>
                      <m:t>𝑟</m:t>
                    </m:r>
                  </m:oMath>
                </a14:m>
                <a:r>
                  <a:rPr lang="en-AU" dirty="0"/>
                  <a:t> is the range </a:t>
                </a:r>
                <a:r>
                  <a:rPr lang="en-AU" dirty="0" smtClean="0"/>
                  <a:t>resolution, </a:t>
                </a:r>
                <a:r>
                  <a:rPr lang="en-AU" i="1" dirty="0" smtClean="0"/>
                  <a:t>M</a:t>
                </a:r>
                <a:r>
                  <a:rPr lang="en-AU" dirty="0" smtClean="0"/>
                  <a:t> is the number of range bins,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/>
                      </a:rPr>
                      <m:t>𝑐</m:t>
                    </m:r>
                  </m:oMath>
                </a14:m>
                <a:r>
                  <a:rPr lang="en-AU" dirty="0"/>
                  <a:t> is the speed of </a:t>
                </a:r>
                <a:r>
                  <a:rPr lang="en-AU" dirty="0" smtClean="0"/>
                  <a:t>light.</a:t>
                </a:r>
                <a:endParaRPr lang="en-AU" dirty="0"/>
              </a:p>
              <a:p>
                <a:pPr marL="45720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AU" dirty="0" smtClean="0"/>
                  <a:t>Magnitude spectrum of the HRRP</a:t>
                </a:r>
              </a:p>
              <a:p>
                <a:pPr marL="514350" lvl="1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  <a:defRPr/>
                </a:pPr>
                <a:r>
                  <a:rPr lang="en-AU" b="0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𝒗</m:t>
                    </m:r>
                    <m:r>
                      <a:rPr lang="en-AU" b="0" i="1" smtClean="0">
                        <a:latin typeface="Cambria Math"/>
                      </a:rPr>
                      <m:t>=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ℱ</m:t>
                    </m:r>
                    <m:d>
                      <m:dPr>
                        <m:begChr m:val="{"/>
                        <m:endChr m:val="}"/>
                        <m:ctrlPr>
                          <a:rPr lang="en-A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AU" b="1" i="1" smtClean="0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</m:d>
                      </m:e>
                    </m:d>
                  </m:oMath>
                </a14:m>
                <a:r>
                  <a:rPr lang="en-AU" dirty="0" smtClean="0"/>
                  <a:t>.                                                                             (2)</a:t>
                </a:r>
              </a:p>
              <a:p>
                <a:pPr marL="45720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AU" dirty="0" err="1" smtClean="0"/>
                  <a:t>Cepstrum</a:t>
                </a:r>
                <a:r>
                  <a:rPr lang="en-AU" dirty="0" smtClean="0"/>
                  <a:t> coefficient of the HRRP</a:t>
                </a:r>
              </a:p>
              <a:p>
                <a:pPr marL="514350" lvl="1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  <a:defRPr/>
                </a:pPr>
                <a:r>
                  <a:rPr lang="en-AU" dirty="0" smtClean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𝒗</m:t>
                    </m:r>
                    <m:r>
                      <a:rPr lang="en-AU" i="1">
                        <a:latin typeface="Cambria Math"/>
                      </a:rPr>
                      <m:t>=</m:t>
                    </m:r>
                    <m:r>
                      <a:rPr lang="en-AU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AU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en-AU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  <m:r>
                              <a:rPr lang="en-AU" b="0" i="1" smtClean="0">
                                <a:latin typeface="Cambria Math"/>
                                <a:ea typeface="Cambria Math"/>
                              </a:rPr>
                              <m:t>⁡(</m:t>
                            </m:r>
                            <m:r>
                              <a:rPr lang="en-AU" b="0" i="1" smtClean="0">
                                <a:latin typeface="Cambria Math"/>
                                <a:ea typeface="Cambria Math"/>
                              </a:rPr>
                              <m:t>ℱ</m:t>
                            </m:r>
                            <m:r>
                              <a:rPr lang="en-AU" b="0" i="1" smtClean="0">
                                <a:latin typeface="Cambria Math"/>
                                <a:ea typeface="Cambria Math"/>
                              </a:rPr>
                              <m:t>{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AU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AU" b="1" i="1" smtClean="0">
                                    <a:latin typeface="Cambria Math"/>
                                    <a:ea typeface="Cambria Math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  <m:r>
                          <a:rPr lang="en-AU" b="0" i="1" smtClean="0">
                            <a:latin typeface="Cambria Math"/>
                            <a:ea typeface="Cambria Math"/>
                          </a:rPr>
                          <m:t>+1)}</m:t>
                        </m:r>
                      </m:e>
                    </m:d>
                  </m:oMath>
                </a14:m>
                <a:r>
                  <a:rPr lang="en-AU" b="0" dirty="0" smtClean="0"/>
                  <a:t>,                                            (3)</a:t>
                </a:r>
              </a:p>
              <a:p>
                <a:pPr marL="514350" lvl="1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  <a:defRPr/>
                </a:pPr>
                <a:r>
                  <a:rPr lang="en-AU" b="0" dirty="0" smtClean="0"/>
                  <a:t>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  <a:ea typeface="Cambria Math"/>
                      </a:rPr>
                      <m:t>ℱ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A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p>
                        <m:r>
                          <a:rPr lang="en-AU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dirty="0" smtClean="0"/>
                  <a:t> denote the DFT and inverse DFT.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1650"/>
                <a:ext cx="9906000" cy="5471686"/>
              </a:xfrm>
              <a:blipFill rotWithShape="1">
                <a:blip r:embed="rId3"/>
                <a:stretch>
                  <a:fillRect l="-62" t="-6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3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2b. Sparse Representation and Dictionary Learning</a:t>
            </a:r>
            <a:endParaRPr lang="en-AU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1650"/>
                <a:ext cx="9906000" cy="4967630"/>
              </a:xfrm>
            </p:spPr>
            <p:txBody>
              <a:bodyPr/>
              <a:lstStyle/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r>
                  <a:rPr lang="en-AU" dirty="0" smtClean="0"/>
                  <a:t>The extracted feature vector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AU" dirty="0" smtClean="0"/>
                  <a:t> is converted into a sparse representation by solving the following constrained optimization problem:</a:t>
                </a:r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  <a:defRPr/>
                </a:pPr>
                <a:r>
                  <a:rPr lang="en-AU" b="0" dirty="0" smtClean="0"/>
                  <a:t>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AU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A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arg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AU" b="1" i="1" smtClean="0">
                                <a:latin typeface="Cambria Math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AU" b="1" i="1" smtClean="0"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AU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AU" b="1" i="0" smtClean="0">
                                    <a:latin typeface="Cambria Math"/>
                                  </a:rPr>
                                  <m:t>𝐃</m:t>
                                </m:r>
                                <m:r>
                                  <a:rPr lang="en-AU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AU" b="0" i="1" smtClean="0">
                        <a:latin typeface="Cambria Math"/>
                      </a:rPr>
                      <m:t>    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s</m:t>
                    </m:r>
                    <m:r>
                      <a:rPr lang="en-AU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/>
                      </a:rPr>
                      <m:t>t</m:t>
                    </m:r>
                    <m:r>
                      <a:rPr lang="en-AU" b="0" i="0" smtClean="0">
                        <a:latin typeface="Cambria Math"/>
                      </a:rPr>
                      <m:t>.</m:t>
                    </m:r>
                    <m:r>
                      <a:rPr lang="en-AU" b="0" i="1" smtClean="0">
                        <a:latin typeface="Cambria Math"/>
                      </a:rPr>
                      <m:t>       </m:t>
                    </m:r>
                    <m:sSub>
                      <m:sSubPr>
                        <m:ctrlPr>
                          <a:rPr lang="en-AU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AU" dirty="0" smtClean="0"/>
                  <a:t>                              (4)</a:t>
                </a:r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  <a:defRPr/>
                </a:pPr>
                <a:r>
                  <a:rPr lang="en-AU" dirty="0" smtClean="0"/>
                  <a:t>       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AU" dirty="0" smtClean="0"/>
                  <a:t> is the </a:t>
                </a:r>
                <a:r>
                  <a:rPr lang="en-AU" dirty="0" err="1" smtClean="0"/>
                  <a:t>sparsity</a:t>
                </a:r>
                <a:r>
                  <a:rPr lang="en-AU" dirty="0" smtClean="0"/>
                  <a:t> level and </a:t>
                </a:r>
                <a:r>
                  <a:rPr lang="en-AU" b="1" dirty="0" smtClean="0"/>
                  <a:t>D</a:t>
                </a:r>
                <a:r>
                  <a:rPr lang="en-AU" dirty="0" smtClean="0"/>
                  <a:t>  is a data-driven dictionary.</a:t>
                </a:r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r>
                  <a:rPr lang="en-AU" dirty="0" smtClean="0"/>
                  <a:t>The dictionary </a:t>
                </a:r>
                <a:r>
                  <a:rPr lang="en-AU" b="1" dirty="0" smtClean="0"/>
                  <a:t>D</a:t>
                </a:r>
                <a:r>
                  <a:rPr lang="en-AU" dirty="0" smtClean="0"/>
                  <a:t> and the sparse vector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AU" dirty="0" smtClean="0"/>
                  <a:t> are obtained using the </a:t>
                </a:r>
                <a:r>
                  <a:rPr lang="en-AU" dirty="0"/>
                  <a:t>Label Consistent K-SVD (</a:t>
                </a:r>
                <a:r>
                  <a:rPr lang="en-AU" dirty="0" smtClean="0"/>
                  <a:t>LC-KSVD)</a:t>
                </a:r>
                <a:r>
                  <a:rPr lang="en-AU" baseline="30000" dirty="0" smtClean="0"/>
                  <a:t>#  </a:t>
                </a:r>
                <a:r>
                  <a:rPr lang="en-AU" dirty="0" smtClean="0"/>
                  <a:t>dictionary </a:t>
                </a:r>
                <a:r>
                  <a:rPr lang="en-AU" dirty="0"/>
                  <a:t>learning technique.</a:t>
                </a:r>
                <a:endParaRPr lang="en-AU" dirty="0" smtClean="0"/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r>
                  <a:rPr lang="en-AU" dirty="0" smtClean="0"/>
                  <a:t>LC-KSVD,  an improvement on K-SVD, incorporates the label information of the data to improve the discriminability of the dictionary. </a:t>
                </a:r>
              </a:p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r>
                  <a:rPr lang="en-AU" dirty="0" smtClean="0"/>
                  <a:t>In addition, LC-KSVD jointly learns a dictionary and a classifier.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1650"/>
                <a:ext cx="9906000" cy="4967630"/>
              </a:xfrm>
              <a:blipFill rotWithShape="1">
                <a:blip r:embed="rId3"/>
                <a:stretch>
                  <a:fillRect l="-62" t="-736" b="-4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0472" y="5930116"/>
            <a:ext cx="9217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0" dirty="0" smtClean="0">
                <a:latin typeface="Cambria" pitchFamily="18" charset="0"/>
              </a:rPr>
              <a:t>#  Z. Jiang, Z. Lin, and L. S. Davis, “Label consistent K-SVD: learning a discriminative dictionary f or recognition,” IEEE </a:t>
            </a:r>
            <a:br>
              <a:rPr lang="en-US" sz="1300" b="0" dirty="0" smtClean="0">
                <a:latin typeface="Cambria" pitchFamily="18" charset="0"/>
              </a:rPr>
            </a:br>
            <a:r>
              <a:rPr lang="en-US" sz="1300" b="0" dirty="0" smtClean="0">
                <a:latin typeface="Cambria" pitchFamily="18" charset="0"/>
              </a:rPr>
              <a:t>     Trans. on PAMI, vol. 35, no. 11, pp. 2651-2664, 2013.</a:t>
            </a:r>
            <a:endParaRPr lang="en-US" sz="1300" b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eaLnBrk="1" hangingPunct="1"/>
            <a:r>
              <a:rPr lang="en-US" altLang="zh-CN" dirty="0" smtClean="0"/>
              <a:t>2c. LC-KSVD</a:t>
            </a:r>
            <a:endParaRPr lang="en-AU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9642"/>
                <a:ext cx="9906000" cy="5471686"/>
              </a:xfrm>
            </p:spPr>
            <p:txBody>
              <a:bodyPr/>
              <a:lstStyle/>
              <a:p>
                <a:pPr marL="40005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r>
                  <a:rPr lang="en-AU" dirty="0" smtClean="0"/>
                  <a:t>LC-KSVD performs dictionary learning and classifier training by solving the following constrained optimization problem:</a:t>
                </a:r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AU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𝐃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latin typeface="Cambria Math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latin typeface="Cambria Math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latin typeface="Cambria Math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AU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 smtClean="0">
                                  <a:latin typeface="Cambria Math"/>
                                </a:rPr>
                                <m:t>𝐃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𝐖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𝐕</m:t>
                                  </m:r>
                                  <m:r>
                                    <a:rPr lang="en-A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AU" b="1">
                                      <a:latin typeface="Cambria Math"/>
                                    </a:rPr>
                                    <m:t>𝐃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𝐐</m:t>
                                  </m:r>
                                  <m:r>
                                    <a:rPr lang="en-AU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𝐀</m:t>
                                  </m:r>
                                  <m:r>
                                    <a:rPr lang="en-US" b="1" i="0"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  <m:sSubSup>
                            <m:sSubSupPr>
                              <m:ctrlPr>
                                <a:rPr lang="en-AU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A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𝐇</m:t>
                                  </m:r>
                                  <m:r>
                                    <a:rPr lang="en-AU" i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𝐖</m:t>
                                  </m:r>
                                  <m:r>
                                    <a:rPr lang="en-US" b="1" i="0"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AU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AU" dirty="0" smtClean="0"/>
              </a:p>
              <a:p>
                <a:pPr marL="57150" indent="0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buNone/>
                  <a:defRPr/>
                </a:pPr>
                <a:r>
                  <a:rPr lang="en-AU" dirty="0" smtClean="0"/>
                  <a:t>                                    </a:t>
                </a:r>
                <a:r>
                  <a:rPr lang="en-AU" dirty="0" err="1" smtClean="0"/>
                  <a:t>s.t.</a:t>
                </a:r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A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A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AU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AU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 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AU" dirty="0" smtClean="0"/>
                  <a:t>                                                                       (5)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𝐕</m:t>
                    </m:r>
                    <m:r>
                      <a:rPr lang="en-US" sz="2000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AU" sz="2000" dirty="0" smtClean="0"/>
                  <a:t>   ̶  matrix of features for </a:t>
                </a:r>
                <a:r>
                  <a:rPr lang="en-AU" sz="2000" i="1" dirty="0" smtClean="0"/>
                  <a:t>P</a:t>
                </a:r>
                <a:r>
                  <a:rPr lang="en-AU" sz="2000" dirty="0" smtClean="0"/>
                  <a:t> antenna signals,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𝐗</m:t>
                    </m:r>
                    <m:r>
                      <a:rPr lang="en-US" sz="2000" i="1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AU" sz="2000" dirty="0" smtClean="0"/>
                  <a:t>   </a:t>
                </a:r>
                <a:r>
                  <a:rPr lang="en-AU" sz="2000" dirty="0"/>
                  <a:t>̶  </a:t>
                </a:r>
                <a:r>
                  <a:rPr lang="en-AU" sz="2000" dirty="0" smtClean="0"/>
                  <a:t>matrix of sparse representations,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𝐐</m:t>
                    </m:r>
                  </m:oMath>
                </a14:m>
                <a:r>
                  <a:rPr lang="en-AU" sz="2000" dirty="0" smtClean="0"/>
                  <a:t>  </a:t>
                </a:r>
                <a:r>
                  <a:rPr lang="en-AU" sz="2000" dirty="0"/>
                  <a:t> ̶</a:t>
                </a:r>
                <a:r>
                  <a:rPr lang="en-AU" sz="2000" dirty="0" smtClean="0"/>
                  <a:t>  discriminative sparse-code matrix,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AU" sz="2000" dirty="0" smtClean="0"/>
                  <a:t>  </a:t>
                </a:r>
                <a:r>
                  <a:rPr lang="en-AU" sz="2000" dirty="0"/>
                  <a:t> ̶</a:t>
                </a:r>
                <a:r>
                  <a:rPr lang="en-AU" sz="2000" dirty="0" smtClean="0"/>
                  <a:t>  linear transformation matrix,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𝐇</m:t>
                    </m:r>
                  </m:oMath>
                </a14:m>
                <a:r>
                  <a:rPr lang="en-AU" sz="2000" dirty="0" smtClean="0"/>
                  <a:t>  </a:t>
                </a:r>
                <a:r>
                  <a:rPr lang="en-AU" sz="2000" dirty="0"/>
                  <a:t> </a:t>
                </a:r>
                <a:r>
                  <a:rPr lang="en-AU" sz="2000" dirty="0" smtClean="0"/>
                  <a:t>̶  label matrix,</a:t>
                </a: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𝐖</m:t>
                    </m:r>
                  </m:oMath>
                </a14:m>
                <a:r>
                  <a:rPr lang="en-AU" sz="2000" dirty="0" smtClean="0"/>
                  <a:t> </a:t>
                </a:r>
                <a:r>
                  <a:rPr lang="en-AU" sz="2000" dirty="0"/>
                  <a:t> ̶</a:t>
                </a:r>
                <a:r>
                  <a:rPr lang="en-AU" sz="2000" dirty="0" smtClean="0"/>
                  <a:t>  weight matrix of the classifier</a:t>
                </a:r>
                <a:endParaRPr lang="en-US" sz="2000" b="0" i="1" dirty="0" smtClean="0">
                  <a:latin typeface="Cambria Math"/>
                </a:endParaRPr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endParaRPr lang="en-AU" dirty="0" smtClean="0"/>
              </a:p>
              <a:p>
                <a:pPr marL="800100" lvl="1">
                  <a:lnSpc>
                    <a:spcPct val="100000"/>
                  </a:lnSpc>
                  <a:spcBef>
                    <a:spcPts val="1000"/>
                  </a:spcBef>
                  <a:spcAft>
                    <a:spcPts val="1600"/>
                  </a:spcAft>
                  <a:defRPr/>
                </a:pPr>
                <a:endParaRPr lang="en-AU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9642"/>
                <a:ext cx="9906000" cy="5471686"/>
              </a:xfrm>
              <a:blipFill rotWithShape="1">
                <a:blip r:embed="rId3"/>
                <a:stretch>
                  <a:fillRect l="-62" t="-6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1_Presentation">
  <a:themeElements>
    <a:clrScheme name="Custom 1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0000CC"/>
      </a:hlink>
      <a:folHlink>
        <a:srgbClr val="999966"/>
      </a:folHlink>
    </a:clrScheme>
    <a:fontScheme name="Presentation">
      <a:majorFont>
        <a:latin typeface="cmbx10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36701</TotalTime>
  <Words>1804</Words>
  <Application>Microsoft Office PowerPoint</Application>
  <PresentationFormat>A4 Paper (210x297 mm)</PresentationFormat>
  <Paragraphs>220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1_Presentation</vt:lpstr>
      <vt:lpstr>PowerPoint Presentation</vt:lpstr>
      <vt:lpstr>Contents</vt:lpstr>
      <vt:lpstr>1. Introduction</vt:lpstr>
      <vt:lpstr>1b. Applications and Challenges</vt:lpstr>
      <vt:lpstr>1c. Existing TWRI Classification Methods</vt:lpstr>
      <vt:lpstr>2. Signal Classification Method</vt:lpstr>
      <vt:lpstr>2a. Feature Extraction</vt:lpstr>
      <vt:lpstr>2b. Sparse Representation and Dictionary Learning</vt:lpstr>
      <vt:lpstr>2c. LC-KSVD</vt:lpstr>
      <vt:lpstr>2c. LC-KSVD</vt:lpstr>
      <vt:lpstr>2d. Classification</vt:lpstr>
      <vt:lpstr>3. Experimental Setup</vt:lpstr>
      <vt:lpstr>3. Experimental Setup</vt:lpstr>
      <vt:lpstr>3a. Performance of the Feature Extraction Methods</vt:lpstr>
      <vt:lpstr>3b. Dictionary size and Sparsity Level of LC-KSVD</vt:lpstr>
      <vt:lpstr>3c. Effect of Target Position on Classification Rate</vt:lpstr>
      <vt:lpstr>3d. Confusion Matrix of LC-KSVD</vt:lpstr>
      <vt:lpstr>4. Conclusion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Image, Video and Signal Processing Research</dc:title>
  <dc:creator>Xue Wei</dc:creator>
  <cp:lastModifiedBy>Fok Hing Chi Tivive</cp:lastModifiedBy>
  <cp:revision>4784</cp:revision>
  <cp:lastPrinted>2016-03-03T23:47:25Z</cp:lastPrinted>
  <dcterms:created xsi:type="dcterms:W3CDTF">2008-05-19T05:47:33Z</dcterms:created>
  <dcterms:modified xsi:type="dcterms:W3CDTF">2017-03-01T21:29:24Z</dcterms:modified>
</cp:coreProperties>
</file>