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1" r:id="rId4"/>
    <p:sldMasterId id="2147483652" r:id="rId5"/>
    <p:sldMasterId id="2147483653" r:id="rId6"/>
  </p:sldMasterIdLst>
  <p:notesMasterIdLst>
    <p:notesMasterId r:id="rId7"/>
  </p:notesMasterIdLst>
  <p:sldIdLst>
    <p:sldId id="256" r:id="rId8"/>
  </p:sldIdLst>
  <p:sldSz cy="16459200" cx="27432000"/>
  <p:notesSz cx="6858000" cy="9144000"/>
  <p:embeddedFontLst>
    <p:embeddedFont>
      <p:font typeface="Helvetica Neue"/>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59" orient="horz"/>
        <p:guide pos="144" orient="horz"/>
        <p:guide pos="10080" orient="horz"/>
        <p:guide orient="horz"/>
        <p:guide pos="363"/>
        <p:guide pos="1691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HelveticaNeue-italic.fntdata"/><Relationship Id="rId10" Type="http://schemas.openxmlformats.org/officeDocument/2006/relationships/font" Target="fonts/HelveticaNeue-bold.fntdata"/><Relationship Id="rId12" Type="http://schemas.openxmlformats.org/officeDocument/2006/relationships/font" Target="fonts/HelveticaNeue-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HelveticaNeue-regular.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571500" y="685800"/>
            <a:ext cx="5715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33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4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p1:notes"/>
          <p:cNvSpPr/>
          <p:nvPr>
            <p:ph idx="2" type="sldImg"/>
          </p:nvPr>
        </p:nvSpPr>
        <p:spPr>
          <a:xfrm>
            <a:off x="571500" y="685800"/>
            <a:ext cx="5715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1400"/>
              <a:buNone/>
            </a:pPr>
            <a:r>
              <a:t/>
            </a:r>
            <a:endParaRPr b="0" i="0" sz="3300" u="none" cap="none" strike="noStrike">
              <a:solidFill>
                <a:schemeClr val="dk1"/>
              </a:solidFill>
              <a:latin typeface="Calibri"/>
              <a:ea typeface="Calibri"/>
              <a:cs typeface="Calibri"/>
              <a:sym typeface="Calibri"/>
            </a:endParaRPr>
          </a:p>
        </p:txBody>
      </p:sp>
      <p:sp>
        <p:nvSpPr>
          <p:cNvPr id="178" name="Google Shape;17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Wide center column">
  <p:cSld name="Wide center column">
    <p:spTree>
      <p:nvGrpSpPr>
        <p:cNvPr id="46" name="Shape 46"/>
        <p:cNvGrpSpPr/>
        <p:nvPr/>
      </p:nvGrpSpPr>
      <p:grpSpPr>
        <a:xfrm>
          <a:off x="0" y="0"/>
          <a:ext cx="0" cy="0"/>
          <a:chOff x="0" y="0"/>
          <a:chExt cx="0" cy="0"/>
        </a:xfrm>
      </p:grpSpPr>
      <p:sp>
        <p:nvSpPr>
          <p:cNvPr id="47" name="Google Shape;47;p2"/>
          <p:cNvSpPr txBox="1"/>
          <p:nvPr>
            <p:ph idx="1" type="body"/>
          </p:nvPr>
        </p:nvSpPr>
        <p:spPr>
          <a:xfrm>
            <a:off x="568308" y="3063161"/>
            <a:ext cx="6285508"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48" name="Google Shape;48;p2"/>
          <p:cNvSpPr txBox="1"/>
          <p:nvPr>
            <p:ph idx="2" type="body"/>
          </p:nvPr>
        </p:nvSpPr>
        <p:spPr>
          <a:xfrm>
            <a:off x="570789" y="2632869"/>
            <a:ext cx="6280547"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49" name="Google Shape;49;p2"/>
          <p:cNvSpPr txBox="1"/>
          <p:nvPr>
            <p:ph idx="3" type="body"/>
          </p:nvPr>
        </p:nvSpPr>
        <p:spPr>
          <a:xfrm>
            <a:off x="567812" y="7540814"/>
            <a:ext cx="6286500"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0" name="Google Shape;50;p2"/>
          <p:cNvSpPr txBox="1"/>
          <p:nvPr>
            <p:ph idx="4" type="body"/>
          </p:nvPr>
        </p:nvSpPr>
        <p:spPr>
          <a:xfrm>
            <a:off x="570293" y="7106256"/>
            <a:ext cx="6281539"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1" name="Google Shape;51;p2"/>
          <p:cNvSpPr txBox="1"/>
          <p:nvPr>
            <p:ph idx="5" type="body"/>
          </p:nvPr>
        </p:nvSpPr>
        <p:spPr>
          <a:xfrm>
            <a:off x="7241977" y="3079512"/>
            <a:ext cx="12950030"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2" name="Google Shape;52;p2"/>
          <p:cNvSpPr txBox="1"/>
          <p:nvPr>
            <p:ph idx="6" type="body"/>
          </p:nvPr>
        </p:nvSpPr>
        <p:spPr>
          <a:xfrm>
            <a:off x="7241977" y="2632869"/>
            <a:ext cx="12950031"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3" name="Google Shape;53;p2"/>
          <p:cNvSpPr txBox="1"/>
          <p:nvPr>
            <p:ph idx="7" type="body"/>
          </p:nvPr>
        </p:nvSpPr>
        <p:spPr>
          <a:xfrm>
            <a:off x="7241977" y="10987984"/>
            <a:ext cx="12950031"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4" name="Google Shape;54;p2"/>
          <p:cNvSpPr txBox="1"/>
          <p:nvPr>
            <p:ph idx="8" type="body"/>
          </p:nvPr>
        </p:nvSpPr>
        <p:spPr>
          <a:xfrm>
            <a:off x="7241977" y="10537372"/>
            <a:ext cx="12950031"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5" name="Google Shape;55;p2"/>
          <p:cNvSpPr txBox="1"/>
          <p:nvPr>
            <p:ph idx="9" type="body"/>
          </p:nvPr>
        </p:nvSpPr>
        <p:spPr>
          <a:xfrm>
            <a:off x="20600583" y="2632869"/>
            <a:ext cx="6279386"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6" name="Google Shape;56;p2"/>
          <p:cNvSpPr txBox="1"/>
          <p:nvPr>
            <p:ph idx="13" type="body"/>
          </p:nvPr>
        </p:nvSpPr>
        <p:spPr>
          <a:xfrm>
            <a:off x="20600583" y="3083481"/>
            <a:ext cx="6279386"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7" name="Google Shape;57;p2"/>
          <p:cNvSpPr txBox="1"/>
          <p:nvPr>
            <p:ph idx="14" type="body"/>
          </p:nvPr>
        </p:nvSpPr>
        <p:spPr>
          <a:xfrm>
            <a:off x="20600583" y="7136368"/>
            <a:ext cx="6279386"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8" name="Google Shape;58;p2"/>
          <p:cNvSpPr txBox="1"/>
          <p:nvPr>
            <p:ph idx="15" type="body"/>
          </p:nvPr>
        </p:nvSpPr>
        <p:spPr>
          <a:xfrm>
            <a:off x="20599011" y="7586980"/>
            <a:ext cx="6282531"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59" name="Google Shape;59;p2"/>
          <p:cNvSpPr txBox="1"/>
          <p:nvPr>
            <p:ph idx="16" type="body"/>
          </p:nvPr>
        </p:nvSpPr>
        <p:spPr>
          <a:xfrm>
            <a:off x="20600583" y="12839700"/>
            <a:ext cx="6279386"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60" name="Google Shape;60;p2"/>
          <p:cNvSpPr txBox="1"/>
          <p:nvPr>
            <p:ph idx="17" type="body"/>
          </p:nvPr>
        </p:nvSpPr>
        <p:spPr>
          <a:xfrm>
            <a:off x="20599011" y="13290313"/>
            <a:ext cx="6282531"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61" name="Google Shape;61;p2"/>
          <p:cNvSpPr txBox="1"/>
          <p:nvPr>
            <p:ph idx="18" type="body"/>
          </p:nvPr>
        </p:nvSpPr>
        <p:spPr>
          <a:xfrm>
            <a:off x="3662362" y="1078170"/>
            <a:ext cx="20107276" cy="598230"/>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720"/>
              </a:spcBef>
              <a:spcAft>
                <a:spcPts val="0"/>
              </a:spcAft>
              <a:buClr>
                <a:srgbClr val="1F3864"/>
              </a:buClr>
              <a:buSzPts val="3600"/>
              <a:buFont typeface="Arial"/>
              <a:buNone/>
              <a:defRPr b="0" i="0" sz="36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62" name="Google Shape;62;p2"/>
          <p:cNvSpPr txBox="1"/>
          <p:nvPr>
            <p:ph idx="19" type="body"/>
          </p:nvPr>
        </p:nvSpPr>
        <p:spPr>
          <a:xfrm>
            <a:off x="3662362" y="1676399"/>
            <a:ext cx="20107276" cy="634555"/>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560"/>
              </a:spcBef>
              <a:spcAft>
                <a:spcPts val="0"/>
              </a:spcAft>
              <a:buClr>
                <a:srgbClr val="1F3864"/>
              </a:buClr>
              <a:buSzPts val="2800"/>
              <a:buFont typeface="Arial"/>
              <a:buNone/>
              <a:defRPr b="0" i="0" sz="28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63" name="Google Shape;63;p2"/>
          <p:cNvSpPr txBox="1"/>
          <p:nvPr>
            <p:ph idx="20" type="body"/>
          </p:nvPr>
        </p:nvSpPr>
        <p:spPr>
          <a:xfrm>
            <a:off x="3662362" y="232386"/>
            <a:ext cx="20107276" cy="834414"/>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960"/>
              </a:spcBef>
              <a:spcAft>
                <a:spcPts val="0"/>
              </a:spcAft>
              <a:buClr>
                <a:srgbClr val="1F3864"/>
              </a:buClr>
              <a:buSzPts val="4800"/>
              <a:buFont typeface="Arial"/>
              <a:buNone/>
              <a:defRPr b="1" i="0" sz="48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tandard 4 columns">
  <p:cSld name="Standard 4 columns">
    <p:spTree>
      <p:nvGrpSpPr>
        <p:cNvPr id="102" name="Shape 102"/>
        <p:cNvGrpSpPr/>
        <p:nvPr/>
      </p:nvGrpSpPr>
      <p:grpSpPr>
        <a:xfrm>
          <a:off x="0" y="0"/>
          <a:ext cx="0" cy="0"/>
          <a:chOff x="0" y="0"/>
          <a:chExt cx="0" cy="0"/>
        </a:xfrm>
      </p:grpSpPr>
      <p:sp>
        <p:nvSpPr>
          <p:cNvPr id="103" name="Google Shape;103;p4"/>
          <p:cNvSpPr txBox="1"/>
          <p:nvPr>
            <p:ph idx="1" type="body"/>
          </p:nvPr>
        </p:nvSpPr>
        <p:spPr>
          <a:xfrm>
            <a:off x="565116" y="3063161"/>
            <a:ext cx="6285508"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04" name="Google Shape;104;p4"/>
          <p:cNvSpPr txBox="1"/>
          <p:nvPr>
            <p:ph idx="2" type="body"/>
          </p:nvPr>
        </p:nvSpPr>
        <p:spPr>
          <a:xfrm>
            <a:off x="576461" y="2649220"/>
            <a:ext cx="6280547"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05" name="Google Shape;105;p4"/>
          <p:cNvSpPr txBox="1"/>
          <p:nvPr>
            <p:ph idx="3" type="body"/>
          </p:nvPr>
        </p:nvSpPr>
        <p:spPr>
          <a:xfrm>
            <a:off x="576461" y="7268816"/>
            <a:ext cx="6281539"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06" name="Google Shape;106;p4"/>
          <p:cNvSpPr txBox="1"/>
          <p:nvPr>
            <p:ph idx="4" type="body"/>
          </p:nvPr>
        </p:nvSpPr>
        <p:spPr>
          <a:xfrm>
            <a:off x="7241978" y="3063161"/>
            <a:ext cx="6280546"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07" name="Google Shape;107;p4"/>
          <p:cNvSpPr txBox="1"/>
          <p:nvPr>
            <p:ph idx="5" type="body"/>
          </p:nvPr>
        </p:nvSpPr>
        <p:spPr>
          <a:xfrm>
            <a:off x="7241977" y="2649220"/>
            <a:ext cx="6280547"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08" name="Google Shape;108;p4"/>
          <p:cNvSpPr txBox="1"/>
          <p:nvPr>
            <p:ph idx="6" type="body"/>
          </p:nvPr>
        </p:nvSpPr>
        <p:spPr>
          <a:xfrm>
            <a:off x="13911463" y="3063161"/>
            <a:ext cx="6280546"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09" name="Google Shape;109;p4"/>
          <p:cNvSpPr txBox="1"/>
          <p:nvPr>
            <p:ph idx="7" type="body"/>
          </p:nvPr>
        </p:nvSpPr>
        <p:spPr>
          <a:xfrm>
            <a:off x="13906500" y="2649220"/>
            <a:ext cx="6286500"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0" name="Google Shape;110;p4"/>
          <p:cNvSpPr txBox="1"/>
          <p:nvPr>
            <p:ph idx="8" type="body"/>
          </p:nvPr>
        </p:nvSpPr>
        <p:spPr>
          <a:xfrm>
            <a:off x="20575984" y="2649220"/>
            <a:ext cx="6279386"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1" name="Google Shape;111;p4"/>
          <p:cNvSpPr txBox="1"/>
          <p:nvPr>
            <p:ph idx="9" type="body"/>
          </p:nvPr>
        </p:nvSpPr>
        <p:spPr>
          <a:xfrm>
            <a:off x="20575984" y="3063161"/>
            <a:ext cx="6279386"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2" name="Google Shape;112;p4"/>
          <p:cNvSpPr txBox="1"/>
          <p:nvPr>
            <p:ph idx="13" type="body"/>
          </p:nvPr>
        </p:nvSpPr>
        <p:spPr>
          <a:xfrm>
            <a:off x="20575984" y="7298928"/>
            <a:ext cx="6279386"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3" name="Google Shape;113;p4"/>
          <p:cNvSpPr txBox="1"/>
          <p:nvPr>
            <p:ph idx="14" type="body"/>
          </p:nvPr>
        </p:nvSpPr>
        <p:spPr>
          <a:xfrm>
            <a:off x="20574413" y="7749540"/>
            <a:ext cx="6282531"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4" name="Google Shape;114;p4"/>
          <p:cNvSpPr txBox="1"/>
          <p:nvPr>
            <p:ph idx="15" type="body"/>
          </p:nvPr>
        </p:nvSpPr>
        <p:spPr>
          <a:xfrm>
            <a:off x="20575984" y="13002260"/>
            <a:ext cx="6279386"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5" name="Google Shape;115;p4"/>
          <p:cNvSpPr txBox="1"/>
          <p:nvPr>
            <p:ph idx="16" type="body"/>
          </p:nvPr>
        </p:nvSpPr>
        <p:spPr>
          <a:xfrm>
            <a:off x="20574413" y="13432552"/>
            <a:ext cx="6282531"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6" name="Google Shape;116;p4"/>
          <p:cNvSpPr txBox="1"/>
          <p:nvPr>
            <p:ph idx="17" type="body"/>
          </p:nvPr>
        </p:nvSpPr>
        <p:spPr>
          <a:xfrm>
            <a:off x="565116" y="7699295"/>
            <a:ext cx="6285508"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7" name="Google Shape;117;p4"/>
          <p:cNvSpPr txBox="1"/>
          <p:nvPr>
            <p:ph idx="18" type="body"/>
          </p:nvPr>
        </p:nvSpPr>
        <p:spPr>
          <a:xfrm>
            <a:off x="3662362" y="1078170"/>
            <a:ext cx="20107276" cy="598230"/>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720"/>
              </a:spcBef>
              <a:spcAft>
                <a:spcPts val="0"/>
              </a:spcAft>
              <a:buClr>
                <a:srgbClr val="1F3864"/>
              </a:buClr>
              <a:buSzPts val="3600"/>
              <a:buFont typeface="Arial"/>
              <a:buNone/>
              <a:defRPr b="0" i="0" sz="36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8" name="Google Shape;118;p4"/>
          <p:cNvSpPr txBox="1"/>
          <p:nvPr>
            <p:ph idx="19" type="body"/>
          </p:nvPr>
        </p:nvSpPr>
        <p:spPr>
          <a:xfrm>
            <a:off x="3662362" y="1676399"/>
            <a:ext cx="20107276" cy="634555"/>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560"/>
              </a:spcBef>
              <a:spcAft>
                <a:spcPts val="0"/>
              </a:spcAft>
              <a:buClr>
                <a:srgbClr val="1F3864"/>
              </a:buClr>
              <a:buSzPts val="2800"/>
              <a:buFont typeface="Arial"/>
              <a:buNone/>
              <a:defRPr b="0" i="0" sz="28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19" name="Google Shape;119;p4"/>
          <p:cNvSpPr txBox="1"/>
          <p:nvPr>
            <p:ph idx="20" type="body"/>
          </p:nvPr>
        </p:nvSpPr>
        <p:spPr>
          <a:xfrm>
            <a:off x="3662362" y="232386"/>
            <a:ext cx="20107276" cy="834414"/>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960"/>
              </a:spcBef>
              <a:spcAft>
                <a:spcPts val="0"/>
              </a:spcAft>
              <a:buClr>
                <a:srgbClr val="1F3864"/>
              </a:buClr>
              <a:buSzPts val="4800"/>
              <a:buFont typeface="Arial"/>
              <a:buNone/>
              <a:defRPr b="1" i="0" sz="48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tandard 3 columns">
  <p:cSld name="Standard 3 columns">
    <p:spTree>
      <p:nvGrpSpPr>
        <p:cNvPr id="157" name="Shape 157"/>
        <p:cNvGrpSpPr/>
        <p:nvPr/>
      </p:nvGrpSpPr>
      <p:grpSpPr>
        <a:xfrm>
          <a:off x="0" y="0"/>
          <a:ext cx="0" cy="0"/>
          <a:chOff x="0" y="0"/>
          <a:chExt cx="0" cy="0"/>
        </a:xfrm>
      </p:grpSpPr>
      <p:sp>
        <p:nvSpPr>
          <p:cNvPr id="158" name="Google Shape;158;p6"/>
          <p:cNvSpPr txBox="1"/>
          <p:nvPr>
            <p:ph idx="1" type="body"/>
          </p:nvPr>
        </p:nvSpPr>
        <p:spPr>
          <a:xfrm>
            <a:off x="565116" y="3063161"/>
            <a:ext cx="8494548"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59" name="Google Shape;159;p6"/>
          <p:cNvSpPr txBox="1"/>
          <p:nvPr>
            <p:ph idx="2" type="body"/>
          </p:nvPr>
        </p:nvSpPr>
        <p:spPr>
          <a:xfrm>
            <a:off x="576461" y="2632869"/>
            <a:ext cx="8483204"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0" name="Google Shape;160;p6"/>
          <p:cNvSpPr txBox="1"/>
          <p:nvPr>
            <p:ph idx="3" type="body"/>
          </p:nvPr>
        </p:nvSpPr>
        <p:spPr>
          <a:xfrm>
            <a:off x="576461" y="9035724"/>
            <a:ext cx="8495540"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1" name="Google Shape;161;p6"/>
          <p:cNvSpPr txBox="1"/>
          <p:nvPr>
            <p:ph idx="4" type="body"/>
          </p:nvPr>
        </p:nvSpPr>
        <p:spPr>
          <a:xfrm>
            <a:off x="588799" y="8621486"/>
            <a:ext cx="8483203"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2" name="Google Shape;162;p6"/>
          <p:cNvSpPr txBox="1"/>
          <p:nvPr>
            <p:ph idx="5" type="body"/>
          </p:nvPr>
        </p:nvSpPr>
        <p:spPr>
          <a:xfrm>
            <a:off x="9471422" y="10733346"/>
            <a:ext cx="8482209"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3" name="Google Shape;163;p6"/>
          <p:cNvSpPr txBox="1"/>
          <p:nvPr>
            <p:ph idx="6" type="body"/>
          </p:nvPr>
        </p:nvSpPr>
        <p:spPr>
          <a:xfrm>
            <a:off x="9471422" y="10286703"/>
            <a:ext cx="8482209"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4" name="Google Shape;164;p6"/>
          <p:cNvSpPr txBox="1"/>
          <p:nvPr>
            <p:ph idx="7" type="body"/>
          </p:nvPr>
        </p:nvSpPr>
        <p:spPr>
          <a:xfrm>
            <a:off x="9476384" y="3087450"/>
            <a:ext cx="8482209"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5" name="Google Shape;165;p6"/>
          <p:cNvSpPr txBox="1"/>
          <p:nvPr>
            <p:ph idx="8" type="body"/>
          </p:nvPr>
        </p:nvSpPr>
        <p:spPr>
          <a:xfrm>
            <a:off x="9471422" y="2632869"/>
            <a:ext cx="8487172"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6" name="Google Shape;166;p6"/>
          <p:cNvSpPr txBox="1"/>
          <p:nvPr>
            <p:ph idx="9" type="body"/>
          </p:nvPr>
        </p:nvSpPr>
        <p:spPr>
          <a:xfrm>
            <a:off x="18372338" y="2632869"/>
            <a:ext cx="8485018"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7" name="Google Shape;167;p6"/>
          <p:cNvSpPr txBox="1"/>
          <p:nvPr>
            <p:ph idx="13" type="body"/>
          </p:nvPr>
        </p:nvSpPr>
        <p:spPr>
          <a:xfrm>
            <a:off x="18372338" y="3063161"/>
            <a:ext cx="8485018"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8" name="Google Shape;168;p6"/>
          <p:cNvSpPr txBox="1"/>
          <p:nvPr>
            <p:ph idx="14" type="body"/>
          </p:nvPr>
        </p:nvSpPr>
        <p:spPr>
          <a:xfrm>
            <a:off x="18372338" y="8605432"/>
            <a:ext cx="8485018"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69" name="Google Shape;169;p6"/>
          <p:cNvSpPr txBox="1"/>
          <p:nvPr>
            <p:ph idx="15" type="body"/>
          </p:nvPr>
        </p:nvSpPr>
        <p:spPr>
          <a:xfrm>
            <a:off x="18369192" y="9056044"/>
            <a:ext cx="8488163"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70" name="Google Shape;170;p6"/>
          <p:cNvSpPr txBox="1"/>
          <p:nvPr>
            <p:ph idx="16" type="body"/>
          </p:nvPr>
        </p:nvSpPr>
        <p:spPr>
          <a:xfrm>
            <a:off x="18372338" y="12839700"/>
            <a:ext cx="8485018" cy="428684"/>
          </a:xfrm>
          <a:prstGeom prst="rect">
            <a:avLst/>
          </a:prstGeom>
          <a:noFill/>
          <a:ln>
            <a:noFill/>
          </a:ln>
        </p:spPr>
        <p:txBody>
          <a:bodyPr anchorCtr="0" anchor="ctr" bIns="52225" lIns="52225" spcFirstLastPara="1" rIns="52225" wrap="square" tIns="52225"/>
          <a:lstStyle>
            <a:lvl1pPr indent="-228600" lvl="0" marL="457200" marR="0" rtl="0" algn="ctr">
              <a:lnSpc>
                <a:spcPct val="100000"/>
              </a:lnSpc>
              <a:spcBef>
                <a:spcPts val="420"/>
              </a:spcBef>
              <a:spcAft>
                <a:spcPts val="0"/>
              </a:spcAft>
              <a:buClr>
                <a:srgbClr val="1F3864"/>
              </a:buClr>
              <a:buSzPts val="2100"/>
              <a:buFont typeface="Arial"/>
              <a:buNone/>
              <a:defRPr b="1" i="0" sz="2100" u="sng" cap="none" strike="noStrike">
                <a:solidFill>
                  <a:srgbClr val="1F3864"/>
                </a:solidFill>
                <a:latin typeface="Calibri"/>
                <a:ea typeface="Calibri"/>
                <a:cs typeface="Calibri"/>
                <a:sym typeface="Calibri"/>
              </a:defRPr>
            </a:lvl1pPr>
            <a:lvl2pPr indent="-717550" lvl="1" marL="914400" marR="0" rtl="0" algn="l">
              <a:lnSpc>
                <a:spcPct val="100000"/>
              </a:lnSpc>
              <a:spcBef>
                <a:spcPts val="154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2pPr>
            <a:lvl3pPr indent="-647700" lvl="2" marL="1371600" marR="0" rtl="0" algn="l">
              <a:lnSpc>
                <a:spcPct val="100000"/>
              </a:lnSpc>
              <a:spcBef>
                <a:spcPts val="1320"/>
              </a:spcBef>
              <a:spcAft>
                <a:spcPts val="0"/>
              </a:spcAft>
              <a:buClr>
                <a:schemeClr val="dk1"/>
              </a:buClr>
              <a:buSzPts val="6600"/>
              <a:buFont typeface="Arial"/>
              <a:buChar char="•"/>
              <a:defRPr b="0" i="0" sz="6600" u="none" cap="none" strike="noStrike">
                <a:solidFill>
                  <a:schemeClr val="dk1"/>
                </a:solidFill>
                <a:latin typeface="Calibri"/>
                <a:ea typeface="Calibri"/>
                <a:cs typeface="Calibri"/>
                <a:sym typeface="Calibri"/>
              </a:defRPr>
            </a:lvl3pPr>
            <a:lvl4pPr indent="-577850" lvl="3" marL="1828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4pPr>
            <a:lvl5pPr indent="-577850" lvl="4" marL="22860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71" name="Google Shape;171;p6"/>
          <p:cNvSpPr txBox="1"/>
          <p:nvPr>
            <p:ph idx="17" type="body"/>
          </p:nvPr>
        </p:nvSpPr>
        <p:spPr>
          <a:xfrm>
            <a:off x="18372338" y="13290313"/>
            <a:ext cx="8488163" cy="479239"/>
          </a:xfrm>
          <a:prstGeom prst="rect">
            <a:avLst/>
          </a:prstGeom>
          <a:noFill/>
          <a:ln>
            <a:noFill/>
          </a:ln>
        </p:spPr>
        <p:txBody>
          <a:bodyPr anchorCtr="0" anchor="t" bIns="130600" lIns="130600" spcFirstLastPara="1" rIns="130600" wrap="square" tIns="130600"/>
          <a:lstStyle>
            <a:lvl1pPr indent="-228600" lvl="0" marL="457200" marR="0" rtl="0" algn="l">
              <a:lnSpc>
                <a:spcPct val="100000"/>
              </a:lnSpc>
              <a:spcBef>
                <a:spcPts val="280"/>
              </a:spcBef>
              <a:spcAft>
                <a:spcPts val="0"/>
              </a:spcAft>
              <a:buClr>
                <a:srgbClr val="1F3864"/>
              </a:buClr>
              <a:buSzPts val="1400"/>
              <a:buFont typeface="Arial"/>
              <a:buNone/>
              <a:defRPr b="0" i="0" sz="1400" u="none" cap="none" strike="noStrike">
                <a:solidFill>
                  <a:srgbClr val="1F3864"/>
                </a:solidFill>
                <a:latin typeface="Times New Roman"/>
                <a:ea typeface="Times New Roman"/>
                <a:cs typeface="Times New Roman"/>
                <a:sym typeface="Times New Roman"/>
              </a:defRPr>
            </a:lvl1pPr>
            <a:lvl2pPr indent="-317500" lvl="1" marL="9144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2pPr>
            <a:lvl3pPr indent="-317500" lvl="2" marL="13716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3pPr>
            <a:lvl4pPr indent="-317500" lvl="3" marL="18288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4pPr>
            <a:lvl5pPr indent="-317500" lvl="4" marL="2286000" marR="0" rtl="0" algn="l">
              <a:lnSpc>
                <a:spcPct val="100000"/>
              </a:lnSpc>
              <a:spcBef>
                <a:spcPts val="280"/>
              </a:spcBef>
              <a:spcAft>
                <a:spcPts val="0"/>
              </a:spcAft>
              <a:buClr>
                <a:schemeClr val="dk1"/>
              </a:buClr>
              <a:buSzPts val="1400"/>
              <a:buFont typeface="Arial"/>
              <a:buChar char="»"/>
              <a:defRPr b="0" i="0" sz="1400" u="none" cap="none" strike="noStrike">
                <a:solidFill>
                  <a:schemeClr val="dk1"/>
                </a:solidFill>
                <a:latin typeface="Trebuchet MS"/>
                <a:ea typeface="Trebuchet MS"/>
                <a:cs typeface="Trebuchet MS"/>
                <a:sym typeface="Trebuchet MS"/>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72" name="Google Shape;172;p6"/>
          <p:cNvSpPr txBox="1"/>
          <p:nvPr>
            <p:ph idx="18" type="body"/>
          </p:nvPr>
        </p:nvSpPr>
        <p:spPr>
          <a:xfrm>
            <a:off x="3662362" y="1078170"/>
            <a:ext cx="20107276" cy="598230"/>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720"/>
              </a:spcBef>
              <a:spcAft>
                <a:spcPts val="0"/>
              </a:spcAft>
              <a:buClr>
                <a:srgbClr val="1F3864"/>
              </a:buClr>
              <a:buSzPts val="3600"/>
              <a:buFont typeface="Arial"/>
              <a:buNone/>
              <a:defRPr b="0" i="0" sz="36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73" name="Google Shape;173;p6"/>
          <p:cNvSpPr txBox="1"/>
          <p:nvPr>
            <p:ph idx="19" type="body"/>
          </p:nvPr>
        </p:nvSpPr>
        <p:spPr>
          <a:xfrm>
            <a:off x="3662362" y="1676399"/>
            <a:ext cx="20107276" cy="634555"/>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560"/>
              </a:spcBef>
              <a:spcAft>
                <a:spcPts val="0"/>
              </a:spcAft>
              <a:buClr>
                <a:srgbClr val="1F3864"/>
              </a:buClr>
              <a:buSzPts val="2800"/>
              <a:buFont typeface="Arial"/>
              <a:buNone/>
              <a:defRPr b="0" i="0" sz="28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
        <p:nvSpPr>
          <p:cNvPr id="174" name="Google Shape;174;p6"/>
          <p:cNvSpPr txBox="1"/>
          <p:nvPr>
            <p:ph idx="20" type="body"/>
          </p:nvPr>
        </p:nvSpPr>
        <p:spPr>
          <a:xfrm>
            <a:off x="3662362" y="232386"/>
            <a:ext cx="20107276" cy="834414"/>
          </a:xfrm>
          <a:prstGeom prst="rect">
            <a:avLst/>
          </a:prstGeom>
          <a:noFill/>
          <a:ln>
            <a:noFill/>
          </a:ln>
        </p:spPr>
        <p:txBody>
          <a:bodyPr anchorCtr="0" anchor="t" bIns="45700" lIns="91425" spcFirstLastPara="1" rIns="91425" wrap="square" tIns="45700"/>
          <a:lstStyle>
            <a:lvl1pPr indent="-228600" lvl="0" marL="457200" marR="0" rtl="0" algn="ctr">
              <a:lnSpc>
                <a:spcPct val="100000"/>
              </a:lnSpc>
              <a:spcBef>
                <a:spcPts val="960"/>
              </a:spcBef>
              <a:spcAft>
                <a:spcPts val="0"/>
              </a:spcAft>
              <a:buClr>
                <a:srgbClr val="1F3864"/>
              </a:buClr>
              <a:buSzPts val="4800"/>
              <a:buFont typeface="Arial"/>
              <a:buNone/>
              <a:defRPr b="1" i="0" sz="4800" u="none" cap="none" strike="noStrike">
                <a:solidFill>
                  <a:srgbClr val="1F3864"/>
                </a:solidFill>
                <a:latin typeface="Calibri"/>
                <a:ea typeface="Calibri"/>
                <a:cs typeface="Calibri"/>
                <a:sym typeface="Calibri"/>
              </a:defRPr>
            </a:lvl1pPr>
            <a:lvl2pPr indent="-228600" lvl="1" marL="9144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1440"/>
              </a:spcBef>
              <a:spcAft>
                <a:spcPts val="0"/>
              </a:spcAft>
              <a:buClr>
                <a:schemeClr val="dk1"/>
              </a:buClr>
              <a:buSzPts val="7200"/>
              <a:buFont typeface="Arial"/>
              <a:buNone/>
              <a:defRPr b="0" i="0" sz="7200" u="none" cap="none" strike="noStrike">
                <a:solidFill>
                  <a:schemeClr val="dk1"/>
                </a:solidFill>
                <a:latin typeface="Calibri"/>
                <a:ea typeface="Calibri"/>
                <a:cs typeface="Calibri"/>
                <a:sym typeface="Calibri"/>
              </a:defRPr>
            </a:lvl5pPr>
            <a:lvl6pPr indent="-577850" lvl="5" marL="27432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6pPr>
            <a:lvl7pPr indent="-577850" lvl="6" marL="32004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7pPr>
            <a:lvl8pPr indent="-577850" lvl="7" marL="36576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8pPr>
            <a:lvl9pPr indent="-577850" lvl="8" marL="4114800" marR="0" rtl="0" algn="l">
              <a:lnSpc>
                <a:spcPct val="100000"/>
              </a:lnSpc>
              <a:spcBef>
                <a:spcPts val="1100"/>
              </a:spcBef>
              <a:spcAft>
                <a:spcPts val="0"/>
              </a:spcAft>
              <a:buClr>
                <a:schemeClr val="dk1"/>
              </a:buClr>
              <a:buSzPts val="5500"/>
              <a:buFont typeface="Arial"/>
              <a:buChar char="•"/>
              <a:defRPr b="0" i="0" sz="55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image" Target="../media/image10.png"/><Relationship Id="rId10" Type="http://schemas.openxmlformats.org/officeDocument/2006/relationships/image" Target="../media/image9.png"/><Relationship Id="rId13" Type="http://schemas.openxmlformats.org/officeDocument/2006/relationships/theme" Target="../theme/theme2.xml"/><Relationship Id="rId12" Type="http://schemas.openxmlformats.org/officeDocument/2006/relationships/slideLayout" Target="../slideLayouts/slideLayout1.xml"/><Relationship Id="rId1" Type="http://schemas.openxmlformats.org/officeDocument/2006/relationships/image" Target="../media/image4.png"/><Relationship Id="rId2" Type="http://schemas.openxmlformats.org/officeDocument/2006/relationships/image" Target="../media/image3.png"/><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9" Type="http://schemas.openxmlformats.org/officeDocument/2006/relationships/image" Target="../media/image7.png"/><Relationship Id="rId5" Type="http://schemas.openxmlformats.org/officeDocument/2006/relationships/image" Target="../media/image1.jp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8.png"/></Relationships>
</file>

<file path=ppt/slideMasters/_rels/slideMaster2.xml.rels><?xml version="1.0" encoding="UTF-8" standalone="yes"?><Relationships xmlns="http://schemas.openxmlformats.org/package/2006/relationships"><Relationship Id="rId11" Type="http://schemas.openxmlformats.org/officeDocument/2006/relationships/image" Target="../media/image1.jpg"/><Relationship Id="rId10" Type="http://schemas.openxmlformats.org/officeDocument/2006/relationships/hyperlink" Target="http://www.facebook.com/pages/PosterPresentationscom/217914411419?v=app_4949752878&amp;ref=ts" TargetMode="External"/><Relationship Id="rId13" Type="http://schemas.openxmlformats.org/officeDocument/2006/relationships/theme" Target="../theme/theme4.xml"/><Relationship Id="rId12" Type="http://schemas.openxmlformats.org/officeDocument/2006/relationships/slideLayout" Target="../slideLayouts/slideLayout2.xml"/><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2.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4.png"/><Relationship Id="rId8"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11" Type="http://schemas.openxmlformats.org/officeDocument/2006/relationships/image" Target="../media/image10.png"/><Relationship Id="rId10" Type="http://schemas.openxmlformats.org/officeDocument/2006/relationships/image" Target="../media/image9.png"/><Relationship Id="rId13" Type="http://schemas.openxmlformats.org/officeDocument/2006/relationships/theme" Target="../theme/theme3.xml"/><Relationship Id="rId12" Type="http://schemas.openxmlformats.org/officeDocument/2006/relationships/slideLayout" Target="../slideLayouts/slideLayout3.xml"/><Relationship Id="rId1" Type="http://schemas.openxmlformats.org/officeDocument/2006/relationships/image" Target="../media/image4.png"/><Relationship Id="rId2" Type="http://schemas.openxmlformats.org/officeDocument/2006/relationships/image" Target="../media/image3.png"/><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9" Type="http://schemas.openxmlformats.org/officeDocument/2006/relationships/image" Target="../media/image7.png"/><Relationship Id="rId5" Type="http://schemas.openxmlformats.org/officeDocument/2006/relationships/image" Target="../media/image1.jp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rot="10800000">
            <a:off x="0" y="15922872"/>
            <a:ext cx="27432000" cy="536328"/>
          </a:xfrm>
          <a:prstGeom prst="rect">
            <a:avLst/>
          </a:prstGeom>
          <a:gradFill>
            <a:gsLst>
              <a:gs pos="0">
                <a:srgbClr val="98C2F5"/>
              </a:gs>
              <a:gs pos="100000">
                <a:schemeClr val="lt1"/>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1" name="Google Shape;11;p1"/>
          <p:cNvSpPr txBox="1"/>
          <p:nvPr/>
        </p:nvSpPr>
        <p:spPr>
          <a:xfrm>
            <a:off x="898050" y="16116300"/>
            <a:ext cx="1571625" cy="188840"/>
          </a:xfrm>
          <a:prstGeom prst="rect">
            <a:avLst/>
          </a:prstGeom>
          <a:noFill/>
          <a:ln>
            <a:noFill/>
          </a:ln>
        </p:spPr>
        <p:txBody>
          <a:bodyPr anchorCtr="0" anchor="t" bIns="26050" lIns="52150" spcFirstLastPara="1" rIns="52150" wrap="square" tIns="26050">
            <a:noAutofit/>
          </a:bodyPr>
          <a:lstStyle/>
          <a:p>
            <a:pPr indent="0" lvl="0" marL="0" marR="0" rtl="0" algn="l">
              <a:lnSpc>
                <a:spcPct val="65000"/>
              </a:lnSpc>
              <a:spcBef>
                <a:spcPts val="0"/>
              </a:spcBef>
              <a:spcAft>
                <a:spcPts val="0"/>
              </a:spcAft>
              <a:buClr>
                <a:srgbClr val="000000"/>
              </a:buClr>
              <a:buSzPts val="300"/>
              <a:buFont typeface="Arial"/>
              <a:buNone/>
            </a:pPr>
            <a:r>
              <a:rPr b="1" i="0" lang="en-US" sz="300" u="none" cap="none" strike="noStrike">
                <a:solidFill>
                  <a:srgbClr val="BFBFBF"/>
                </a:solidFill>
                <a:latin typeface="Arial"/>
                <a:ea typeface="Arial"/>
                <a:cs typeface="Arial"/>
                <a:sym typeface="Arial"/>
              </a:rPr>
              <a:t>RESEARCH POSTER PRESENTATION DESIGN © 2015</a:t>
            </a:r>
            <a:endParaRPr b="1" i="0" sz="300" u="none" cap="none" strike="noStrike">
              <a:solidFill>
                <a:srgbClr val="BFBFBF"/>
              </a:solidFill>
              <a:latin typeface="Arial"/>
              <a:ea typeface="Arial"/>
              <a:cs typeface="Arial"/>
              <a:sym typeface="Arial"/>
            </a:endParaRPr>
          </a:p>
          <a:p>
            <a:pPr indent="0" lvl="0" marL="0" marR="0" rtl="0" algn="l">
              <a:lnSpc>
                <a:spcPct val="65000"/>
              </a:lnSpc>
              <a:spcBef>
                <a:spcPts val="300"/>
              </a:spcBef>
              <a:spcAft>
                <a:spcPts val="0"/>
              </a:spcAft>
              <a:buClr>
                <a:srgbClr val="000000"/>
              </a:buClr>
              <a:buSzPts val="600"/>
              <a:buFont typeface="Arial"/>
              <a:buNone/>
            </a:pPr>
            <a:r>
              <a:rPr b="1" i="0" lang="en-US" sz="600" u="none" cap="none" strike="noStrike">
                <a:solidFill>
                  <a:srgbClr val="BFBFBF"/>
                </a:solidFill>
                <a:latin typeface="Arial"/>
                <a:ea typeface="Arial"/>
                <a:cs typeface="Arial"/>
                <a:sym typeface="Arial"/>
              </a:rPr>
              <a:t>www.PosterPresentations.com</a:t>
            </a:r>
            <a:endParaRPr b="0" i="0" sz="1400" u="none" cap="none" strike="noStrike">
              <a:solidFill>
                <a:srgbClr val="000000"/>
              </a:solidFill>
              <a:latin typeface="Arial"/>
              <a:ea typeface="Arial"/>
              <a:cs typeface="Arial"/>
              <a:sym typeface="Arial"/>
            </a:endParaRPr>
          </a:p>
        </p:txBody>
      </p:sp>
      <p:grpSp>
        <p:nvGrpSpPr>
          <p:cNvPr id="12" name="Google Shape;12;p1"/>
          <p:cNvGrpSpPr/>
          <p:nvPr/>
        </p:nvGrpSpPr>
        <p:grpSpPr>
          <a:xfrm>
            <a:off x="27893170" y="11218"/>
            <a:ext cx="6632760" cy="16447983"/>
            <a:chOff x="36782325" y="0"/>
            <a:chExt cx="11062139" cy="27432000"/>
          </a:xfrm>
        </p:grpSpPr>
        <p:sp>
          <p:nvSpPr>
            <p:cNvPr id="13" name="Google Shape;13;p1"/>
            <p:cNvSpPr/>
            <p:nvPr/>
          </p:nvSpPr>
          <p:spPr>
            <a:xfrm>
              <a:off x="36782325" y="0"/>
              <a:ext cx="11062139" cy="27432000"/>
            </a:xfrm>
            <a:prstGeom prst="rect">
              <a:avLst/>
            </a:prstGeom>
            <a:solidFill>
              <a:srgbClr val="0C0C0C"/>
            </a:solidFill>
            <a:ln>
              <a:noFill/>
            </a:ln>
          </p:spPr>
          <p:txBody>
            <a:bodyPr anchorCtr="0" anchor="t" bIns="0" lIns="457200" spcFirstLastPara="1" rIns="457200" wrap="square" tIns="457200">
              <a:no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lt1"/>
                  </a:solidFill>
                  <a:latin typeface="Trebuchet MS"/>
                  <a:ea typeface="Trebuchet MS"/>
                  <a:cs typeface="Trebuchet MS"/>
                  <a:sym typeface="Trebuchet MS"/>
                </a:rPr>
                <a:t>QUICK START (cont.)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change the template color theme</a:t>
              </a:r>
              <a:endParaRPr b="0" i="0" sz="1400" u="none" cap="none" strike="noStrike">
                <a:solidFill>
                  <a:srgbClr val="000000"/>
                </a:solidFill>
                <a:latin typeface="Arial"/>
                <a:ea typeface="Arial"/>
                <a:cs typeface="Arial"/>
                <a:sym typeface="Arial"/>
              </a:endParaRPr>
            </a:p>
            <a:p>
              <a:pPr indent="0" lvl="2"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You can easily change the color theme of your poster by going to the DESIGN menu, click on COLORS, and choose the color theme of your choice. You can also create your own color theme.</a:t>
              </a:r>
              <a:endParaRPr b="0" i="0" sz="1400" u="none" cap="none" strike="noStrike">
                <a:solidFill>
                  <a:srgbClr val="000000"/>
                </a:solidFill>
                <a:latin typeface="Arial"/>
                <a:ea typeface="Arial"/>
                <a:cs typeface="Arial"/>
                <a:sym typeface="Arial"/>
              </a:endParaRPr>
            </a:p>
            <a:p>
              <a:pPr indent="0" lvl="2"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also manually change the color of your background by going to VIEW &gt; SLIDE MASTER.  After you finish working on the master be sure to go to VIEW &gt; NORMAL to continue working on your poster.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add Text</a:t>
              </a:r>
              <a:endParaRPr b="0" i="0" sz="1400" u="none" cap="none" strike="noStrike">
                <a:solidFill>
                  <a:srgbClr val="000000"/>
                </a:solidFill>
                <a:latin typeface="Arial"/>
                <a:ea typeface="Arial"/>
                <a:cs typeface="Arial"/>
                <a:sym typeface="Arial"/>
              </a:endParaRPr>
            </a:p>
            <a:p>
              <a:pPr indent="0" lvl="2" marL="1730375"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The template comes with a number of pre-formatted placeholders for headers and text blocks. You can add more blocks by copying and pasting the existing ones or by adding a text box from the HOME menu. </a:t>
              </a:r>
              <a:endParaRPr b="0" i="0" sz="1400" u="none" cap="none" strike="noStrike">
                <a:solidFill>
                  <a:srgbClr val="000000"/>
                </a:solidFill>
                <a:latin typeface="Arial"/>
                <a:ea typeface="Arial"/>
                <a:cs typeface="Arial"/>
                <a:sym typeface="Arial"/>
              </a:endParaRPr>
            </a:p>
            <a:p>
              <a:pPr indent="0" lvl="2" marL="1518341"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 </a:t>
              </a:r>
              <a:r>
                <a:rPr b="1" i="0" lang="en-US" sz="1800" u="none" cap="none" strike="noStrike">
                  <a:solidFill>
                    <a:srgbClr val="FFC000"/>
                  </a:solidFill>
                  <a:latin typeface="Trebuchet MS"/>
                  <a:ea typeface="Trebuchet MS"/>
                  <a:cs typeface="Trebuchet MS"/>
                  <a:sym typeface="Trebuchet MS"/>
                </a:rPr>
                <a:t>Text size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Adjust the size of your text based on how much content you have to present. The default template text offers a good starting point. Follow the conference requirements.</a:t>
              </a:r>
              <a:endParaRPr b="0" i="0" sz="1400" u="none" cap="none" strike="noStrike">
                <a:solidFill>
                  <a:srgbClr val="BFBFBF"/>
                </a:solidFill>
                <a:latin typeface="Trebuchet MS"/>
                <a:ea typeface="Trebuchet MS"/>
                <a:cs typeface="Trebuchet MS"/>
                <a:sym typeface="Trebuchet MS"/>
              </a:endParaRPr>
            </a:p>
            <a:p>
              <a:pPr indent="0" lvl="2" marL="1518341"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add Tables</a:t>
              </a:r>
              <a:endParaRPr b="0" i="0" sz="1400" u="none" cap="none" strike="noStrike">
                <a:solidFill>
                  <a:srgbClr val="000000"/>
                </a:solidFill>
                <a:latin typeface="Arial"/>
                <a:ea typeface="Arial"/>
                <a:cs typeface="Arial"/>
                <a:sym typeface="Arial"/>
              </a:endParaRPr>
            </a:p>
            <a:p>
              <a:pPr indent="0" lvl="1" marL="97155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To add a table from scratch go to the INSERT menu and click on TABLE. A drop-down box will help you select rows and columns.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also copy and a paste a table from Word or another PowerPoint document. A pasted table may need to be re-formatted by RIGHT-CLICK &gt; FORMAT SHAPE, TEXT BOX, Margins.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Graphs / Charts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You can simply copy and paste charts and graphs from Excel or Word. Some reformatting may be required depending on how the original document has been created.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How to change the column configuration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RIGHT-CLICK on the poster background and select LAYOUT to see the column options available for this template. The poster columns can also be customized on the Master. VIEW &gt; MASTER.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lt1"/>
                </a:buClr>
                <a:buSzPts val="1800"/>
                <a:buFont typeface="Calibri"/>
                <a:buNone/>
              </a:pPr>
              <a:r>
                <a:t/>
              </a:r>
              <a:endParaRPr b="1" i="0" sz="18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How to remove the info bars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Save your work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Save your template as a PowerPoint document. For printing, save as PowerPoint or “Print-quality” PDF.</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lt1"/>
                </a:buClr>
                <a:buSzPts val="1600"/>
                <a:buFont typeface="Calibri"/>
                <a:buNone/>
              </a:pPr>
              <a:r>
                <a:t/>
              </a:r>
              <a:endParaRPr b="0" i="0" sz="1600" u="none" cap="none" strike="noStrike">
                <a:solidFill>
                  <a:srgbClr val="BFBFBF"/>
                </a:solidFill>
                <a:latin typeface="Trebuchet MS"/>
                <a:ea typeface="Trebuchet MS"/>
                <a:cs typeface="Trebuchet MS"/>
                <a:sym typeface="Trebuchet MS"/>
              </a:endParaRPr>
            </a:p>
          </p:txBody>
        </p:sp>
        <p:pic>
          <p:nvPicPr>
            <p:cNvPr id="14" name="Google Shape;14;p1"/>
            <p:cNvPicPr preferRelativeResize="0"/>
            <p:nvPr/>
          </p:nvPicPr>
          <p:blipFill rotWithShape="1">
            <a:blip r:embed="rId1">
              <a:alphaModFix/>
            </a:blip>
            <a:srcRect b="0" l="0" r="0" t="0"/>
            <a:stretch/>
          </p:blipFill>
          <p:spPr>
            <a:xfrm>
              <a:off x="39540163" y="3976767"/>
              <a:ext cx="5586150" cy="1716939"/>
            </a:xfrm>
            <a:prstGeom prst="rect">
              <a:avLst/>
            </a:prstGeom>
            <a:noFill/>
            <a:ln>
              <a:noFill/>
            </a:ln>
          </p:spPr>
        </p:pic>
        <p:pic>
          <p:nvPicPr>
            <p:cNvPr id="15" name="Google Shape;15;p1"/>
            <p:cNvPicPr preferRelativeResize="0"/>
            <p:nvPr/>
          </p:nvPicPr>
          <p:blipFill rotWithShape="1">
            <a:blip r:embed="rId2">
              <a:alphaModFix/>
            </a:blip>
            <a:srcRect b="0" l="0" r="0" t="0"/>
            <a:stretch/>
          </p:blipFill>
          <p:spPr>
            <a:xfrm>
              <a:off x="37296875" y="8347566"/>
              <a:ext cx="2969584" cy="1140240"/>
            </a:xfrm>
            <a:prstGeom prst="rect">
              <a:avLst/>
            </a:prstGeom>
            <a:noFill/>
            <a:ln>
              <a:noFill/>
            </a:ln>
          </p:spPr>
        </p:pic>
        <p:pic>
          <p:nvPicPr>
            <p:cNvPr id="16" name="Google Shape;16;p1"/>
            <p:cNvPicPr preferRelativeResize="0"/>
            <p:nvPr/>
          </p:nvPicPr>
          <p:blipFill rotWithShape="1">
            <a:blip r:embed="rId3">
              <a:alphaModFix/>
            </a:blip>
            <a:srcRect b="0" l="0" r="0" t="0"/>
            <a:stretch/>
          </p:blipFill>
          <p:spPr>
            <a:xfrm>
              <a:off x="37524684" y="12604371"/>
              <a:ext cx="1482265" cy="825421"/>
            </a:xfrm>
            <a:prstGeom prst="rect">
              <a:avLst/>
            </a:prstGeom>
            <a:noFill/>
            <a:ln>
              <a:noFill/>
            </a:ln>
          </p:spPr>
        </p:pic>
        <p:grpSp>
          <p:nvGrpSpPr>
            <p:cNvPr id="17" name="Google Shape;17;p1"/>
            <p:cNvGrpSpPr/>
            <p:nvPr/>
          </p:nvGrpSpPr>
          <p:grpSpPr>
            <a:xfrm>
              <a:off x="37163426" y="23152351"/>
              <a:ext cx="10354214" cy="1052915"/>
              <a:chOff x="31687959" y="29635356"/>
              <a:chExt cx="9771399" cy="1090622"/>
            </a:xfrm>
          </p:grpSpPr>
          <p:sp>
            <p:nvSpPr>
              <p:cNvPr id="18" name="Google Shape;18;p1"/>
              <p:cNvSpPr/>
              <p:nvPr/>
            </p:nvSpPr>
            <p:spPr>
              <a:xfrm>
                <a:off x="31687959" y="29635356"/>
                <a:ext cx="9771398" cy="109062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pic>
            <p:nvPicPr>
              <p:cNvPr descr="http://t2.gstatic.com/images?q=tbn:ANd9GcR4APHC6TT9w54M2zn_pvCiBxUNcspYPoVxirLRphBoJabfSvu7zw" id="19" name="Google Shape;19;p1">
                <a:hlinkClick r:id="rId4"/>
              </p:cNvPr>
              <p:cNvPicPr preferRelativeResize="0"/>
              <p:nvPr/>
            </p:nvPicPr>
            <p:blipFill rotWithShape="1">
              <a:blip r:embed="rId5">
                <a:alphaModFix/>
              </a:blip>
              <a:srcRect b="0" l="0" r="0" t="0"/>
              <a:stretch/>
            </p:blipFill>
            <p:spPr>
              <a:xfrm>
                <a:off x="31813900" y="29733688"/>
                <a:ext cx="914401" cy="914399"/>
              </a:xfrm>
              <a:prstGeom prst="rect">
                <a:avLst/>
              </a:prstGeom>
              <a:noFill/>
              <a:ln>
                <a:noFill/>
              </a:ln>
            </p:spPr>
          </p:pic>
          <p:sp>
            <p:nvSpPr>
              <p:cNvPr id="20" name="Google Shape;20;p1"/>
              <p:cNvSpPr txBox="1"/>
              <p:nvPr/>
            </p:nvSpPr>
            <p:spPr>
              <a:xfrm>
                <a:off x="32788169" y="29700256"/>
                <a:ext cx="8671190" cy="90387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2"/>
                    </a:solidFill>
                    <a:latin typeface="Trebuchet MS"/>
                    <a:ea typeface="Trebuchet MS"/>
                    <a:cs typeface="Trebuchet MS"/>
                    <a:sym typeface="Trebuchet MS"/>
                  </a:rPr>
                  <a:t>Student discounts are available on our Facebook page.</a:t>
                </a:r>
                <a:br>
                  <a:rPr b="0" i="0" lang="en-US" sz="1400" u="none" cap="none" strike="noStrike">
                    <a:solidFill>
                      <a:schemeClr val="dk2"/>
                    </a:solidFill>
                    <a:latin typeface="Trebuchet MS"/>
                    <a:ea typeface="Trebuchet MS"/>
                    <a:cs typeface="Trebuchet MS"/>
                    <a:sym typeface="Trebuchet MS"/>
                  </a:rPr>
                </a:br>
                <a:r>
                  <a:rPr b="0" i="0" lang="en-US" sz="1400" u="none" cap="none" strike="noStrike">
                    <a:solidFill>
                      <a:schemeClr val="dk2"/>
                    </a:solidFill>
                    <a:latin typeface="Trebuchet MS"/>
                    <a:ea typeface="Trebuchet MS"/>
                    <a:cs typeface="Trebuchet MS"/>
                    <a:sym typeface="Trebuchet MS"/>
                  </a:rPr>
                  <a:t>Go to </a:t>
                </a:r>
                <a:r>
                  <a:rPr b="0" i="0" lang="en-US" sz="1400" u="sng" cap="none" strike="noStrike">
                    <a:solidFill>
                      <a:schemeClr val="dk2"/>
                    </a:solidFill>
                    <a:latin typeface="Trebuchet MS"/>
                    <a:ea typeface="Trebuchet MS"/>
                    <a:cs typeface="Trebuchet MS"/>
                    <a:sym typeface="Trebuchet MS"/>
                  </a:rPr>
                  <a:t>PosterPresentations.com</a:t>
                </a:r>
                <a:r>
                  <a:rPr b="0" i="0" lang="en-US" sz="1400" u="none" cap="none" strike="noStrike">
                    <a:solidFill>
                      <a:schemeClr val="dk2"/>
                    </a:solidFill>
                    <a:latin typeface="Trebuchet MS"/>
                    <a:ea typeface="Trebuchet MS"/>
                    <a:cs typeface="Trebuchet MS"/>
                    <a:sym typeface="Trebuchet MS"/>
                  </a:rPr>
                  <a:t> and click on the FB icon. </a:t>
                </a:r>
                <a:endParaRPr b="0" i="0" sz="1400" u="none" cap="none" strike="noStrike">
                  <a:solidFill>
                    <a:schemeClr val="dk2"/>
                  </a:solidFill>
                  <a:latin typeface="Trebuchet MS"/>
                  <a:ea typeface="Trebuchet MS"/>
                  <a:cs typeface="Trebuchet MS"/>
                  <a:sym typeface="Trebuchet MS"/>
                </a:endParaRPr>
              </a:p>
            </p:txBody>
          </p:sp>
        </p:grpSp>
      </p:grpSp>
      <p:grpSp>
        <p:nvGrpSpPr>
          <p:cNvPr id="21" name="Google Shape;21;p1"/>
          <p:cNvGrpSpPr/>
          <p:nvPr/>
        </p:nvGrpSpPr>
        <p:grpSpPr>
          <a:xfrm>
            <a:off x="-7233765" y="3"/>
            <a:ext cx="6608534" cy="16459197"/>
            <a:chOff x="-11220550" y="-1"/>
            <a:chExt cx="11014226" cy="27432000"/>
          </a:xfrm>
        </p:grpSpPr>
        <p:sp>
          <p:nvSpPr>
            <p:cNvPr id="22" name="Google Shape;22;p1"/>
            <p:cNvSpPr/>
            <p:nvPr/>
          </p:nvSpPr>
          <p:spPr>
            <a:xfrm>
              <a:off x="-11216136" y="-1"/>
              <a:ext cx="11009812" cy="27432000"/>
            </a:xfrm>
            <a:prstGeom prst="rect">
              <a:avLst/>
            </a:prstGeom>
            <a:solidFill>
              <a:srgbClr val="0C0C0C"/>
            </a:solidFill>
            <a:ln>
              <a:noFill/>
            </a:ln>
          </p:spPr>
          <p:txBody>
            <a:bodyPr anchorCtr="0" anchor="t" bIns="182875" lIns="182875" spcFirstLastPara="1" rIns="182875" wrap="square" tIns="182875">
              <a:noAutofit/>
            </a:bodyPr>
            <a:lstStyle/>
            <a:p>
              <a:pPr indent="0" lvl="0" marL="0" marR="0" rtl="0" algn="ctr">
                <a:lnSpc>
                  <a:spcPct val="100000"/>
                </a:lnSpc>
                <a:spcBef>
                  <a:spcPts val="0"/>
                </a:spcBef>
                <a:spcAft>
                  <a:spcPts val="0"/>
                </a:spcAft>
                <a:buClr>
                  <a:srgbClr val="FF0000"/>
                </a:buClr>
                <a:buSzPts val="1800"/>
                <a:buFont typeface="Trebuchet MS"/>
                <a:buNone/>
              </a:pPr>
              <a:r>
                <a:rPr b="1" i="0" lang="en-US" sz="1800" u="none" cap="none" strike="noStrike">
                  <a:solidFill>
                    <a:srgbClr val="FF0000"/>
                  </a:solidFill>
                  <a:latin typeface="Trebuchet MS"/>
                  <a:ea typeface="Trebuchet MS"/>
                  <a:cs typeface="Trebuchet MS"/>
                  <a:sym typeface="Trebuchet MS"/>
                </a:rPr>
                <a:t>(—THIS SIDEBAR DOES NOT PRINT—)</a:t>
              </a:r>
              <a:endParaRPr b="1" i="0" sz="18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Trebuchet MS"/>
                  <a:ea typeface="Trebuchet MS"/>
                  <a:cs typeface="Trebuchet MS"/>
                  <a:sym typeface="Trebuchet MS"/>
                </a:rPr>
                <a:t>DESIGN GUIDE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This PowerPoint 2007 template produces a 36”x60” presentation poster. You can use it to create your research poster and save valuable time placing titles, subtitles, text, and graphics.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We provide a series of online answer your poster production questions. To view our template tutorials, go online to </a:t>
              </a:r>
              <a:r>
                <a:rPr b="1" i="0" lang="en-US" sz="1600" u="none" cap="none" strike="noStrike">
                  <a:solidFill>
                    <a:srgbClr val="FFC000"/>
                  </a:solidFill>
                  <a:latin typeface="Trebuchet MS"/>
                  <a:ea typeface="Trebuchet MS"/>
                  <a:cs typeface="Trebuchet MS"/>
                  <a:sym typeface="Trebuchet MS"/>
                </a:rPr>
                <a:t>PosterPresentations.com</a:t>
              </a:r>
              <a:r>
                <a:rPr b="1" i="0" lang="en-US" sz="1600" u="none" cap="none" strike="noStrike">
                  <a:solidFill>
                    <a:schemeClr val="lt1"/>
                  </a:solidFill>
                  <a:latin typeface="Trebuchet MS"/>
                  <a:ea typeface="Trebuchet MS"/>
                  <a:cs typeface="Trebuchet MS"/>
                  <a:sym typeface="Trebuchet MS"/>
                </a:rPr>
                <a:t> </a:t>
              </a:r>
              <a:r>
                <a:rPr b="0" i="0" lang="en-US" sz="1600" u="none" cap="none" strike="noStrike">
                  <a:solidFill>
                    <a:schemeClr val="lt1"/>
                  </a:solidFill>
                  <a:latin typeface="Trebuchet MS"/>
                  <a:ea typeface="Trebuchet MS"/>
                  <a:cs typeface="Trebuchet MS"/>
                  <a:sym typeface="Trebuchet MS"/>
                </a:rPr>
                <a:t>and click on HELP DESK.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When you are ready to  print your poster, go online to PosterPresentations.com</a:t>
              </a:r>
              <a:br>
                <a:rPr b="0" i="0" lang="en-US" sz="1600" u="none" cap="none" strike="noStrike">
                  <a:solidFill>
                    <a:schemeClr val="lt1"/>
                  </a:solidFill>
                  <a:latin typeface="Trebuchet MS"/>
                  <a:ea typeface="Trebuchet MS"/>
                  <a:cs typeface="Trebuchet MS"/>
                  <a:sym typeface="Trebuchet MS"/>
                </a:rPr>
              </a:b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Need assistance? Call us at </a:t>
              </a:r>
              <a:r>
                <a:rPr b="0" i="0" lang="en-US" sz="1600" u="none" cap="none" strike="noStrike">
                  <a:solidFill>
                    <a:srgbClr val="FFC000"/>
                  </a:solidFill>
                  <a:latin typeface="Trebuchet MS"/>
                  <a:ea typeface="Trebuchet MS"/>
                  <a:cs typeface="Trebuchet MS"/>
                  <a:sym typeface="Trebuchet MS"/>
                </a:rPr>
                <a:t>1.510.649.3001</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00"/>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Trebuchet MS"/>
                  <a:ea typeface="Trebuchet MS"/>
                  <a:cs typeface="Trebuchet MS"/>
                  <a:sym typeface="Trebuchet MS"/>
                </a:rPr>
                <a:t>QUICK START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Zoom in and out</a:t>
              </a:r>
              <a:endParaRPr b="0" i="0" sz="1400" u="none" cap="none" strike="noStrike">
                <a:solidFill>
                  <a:srgbClr val="000000"/>
                </a:solidFill>
                <a:latin typeface="Arial"/>
                <a:ea typeface="Arial"/>
                <a:cs typeface="Arial"/>
                <a:sym typeface="Arial"/>
              </a:endParaRPr>
            </a:p>
            <a:p>
              <a:pPr indent="0" lvl="0" marL="1203325"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As you work on your poster zoom in and out to the level that is more comfortable to you. Go to VIEW &gt; ZOOM.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Title, Authors, and Affiliations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Start designing your poster by adding the title, the names of the authors, and the affiliated institutions. You can type or paste text into the provided boxes. The template will automatically adjust the size of your text to fit the title box. You can manually override this feature and change the size of your text.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BFBFBF"/>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C000"/>
                  </a:solidFill>
                  <a:latin typeface="Trebuchet MS"/>
                  <a:ea typeface="Trebuchet MS"/>
                  <a:cs typeface="Trebuchet MS"/>
                  <a:sym typeface="Trebuchet MS"/>
                </a:rPr>
                <a:t>TIP: </a:t>
              </a:r>
              <a:r>
                <a:rPr b="0" i="0" lang="en-US" sz="1400" u="none" cap="none" strike="noStrike">
                  <a:solidFill>
                    <a:srgbClr val="BFBFBF"/>
                  </a:solidFill>
                  <a:latin typeface="Trebuchet MS"/>
                  <a:ea typeface="Trebuchet MS"/>
                  <a:cs typeface="Trebuchet MS"/>
                  <a:sym typeface="Trebuchet MS"/>
                </a:rPr>
                <a:t>The font size of your title should be bigger than your name(s) and institution name(s).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br>
                <a:rPr b="1" i="0" lang="en-US" sz="1600" u="none" cap="none" strike="noStrike">
                  <a:solidFill>
                    <a:schemeClr val="lt1"/>
                  </a:solidFill>
                  <a:latin typeface="Trebuchet MS"/>
                  <a:ea typeface="Trebuchet MS"/>
                  <a:cs typeface="Trebuchet MS"/>
                  <a:sym typeface="Trebuchet MS"/>
                </a:rPr>
              </a:br>
              <a:endParaRPr b="1" i="0" sz="16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Adding Logos / Seals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C000"/>
                  </a:solidFill>
                  <a:latin typeface="Trebuchet MS"/>
                  <a:ea typeface="Trebuchet MS"/>
                  <a:cs typeface="Trebuchet MS"/>
                  <a:sym typeface="Trebuchet MS"/>
                </a:rPr>
                <a:t>TIP: </a:t>
              </a:r>
              <a:r>
                <a:rPr b="0" i="0" lang="en-US" sz="1400" u="none" cap="none" strike="noStrike">
                  <a:solidFill>
                    <a:srgbClr val="BFBFBF"/>
                  </a:solidFill>
                  <a:latin typeface="Trebuchet MS"/>
                  <a:ea typeface="Trebuchet MS"/>
                  <a:cs typeface="Trebuchet MS"/>
                  <a:sym typeface="Trebuchet MS"/>
                </a:rPr>
                <a:t>See if your company’s logo is available on our free poster templates page.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Photographs / Graphics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Image Quality Check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Zoom in and look at your images at 100% magnification. If they look good they will print well. </a:t>
              </a:r>
              <a:endParaRPr b="0" i="0" sz="1600" u="none" cap="none" strike="noStrike">
                <a:solidFill>
                  <a:schemeClr val="lt1"/>
                </a:solidFill>
                <a:latin typeface="Trebuchet MS"/>
                <a:ea typeface="Trebuchet MS"/>
                <a:cs typeface="Trebuchet MS"/>
                <a:sym typeface="Trebuchet MS"/>
              </a:endParaRPr>
            </a:p>
          </p:txBody>
        </p:sp>
        <p:cxnSp>
          <p:nvCxnSpPr>
            <p:cNvPr id="23" name="Google Shape;23;p1"/>
            <p:cNvCxnSpPr/>
            <p:nvPr/>
          </p:nvCxnSpPr>
          <p:spPr>
            <a:xfrm>
              <a:off x="-11220550" y="6395410"/>
              <a:ext cx="10999746" cy="2783"/>
            </a:xfrm>
            <a:prstGeom prst="straightConnector1">
              <a:avLst/>
            </a:prstGeom>
            <a:noFill/>
            <a:ln cap="flat" cmpd="sng" w="9525">
              <a:solidFill>
                <a:srgbClr val="FFC000"/>
              </a:solidFill>
              <a:prstDash val="solid"/>
              <a:round/>
              <a:headEnd len="sm" w="sm" type="none"/>
              <a:tailEnd len="sm" w="sm" type="none"/>
            </a:ln>
          </p:spPr>
        </p:cxnSp>
        <p:pic>
          <p:nvPicPr>
            <p:cNvPr id="24" name="Google Shape;24;p1"/>
            <p:cNvPicPr preferRelativeResize="0"/>
            <p:nvPr/>
          </p:nvPicPr>
          <p:blipFill rotWithShape="1">
            <a:blip r:embed="rId6">
              <a:alphaModFix/>
            </a:blip>
            <a:srcRect b="0" l="0" r="0" t="0"/>
            <a:stretch/>
          </p:blipFill>
          <p:spPr>
            <a:xfrm>
              <a:off x="-10736023" y="7928687"/>
              <a:ext cx="1597665" cy="1001614"/>
            </a:xfrm>
            <a:prstGeom prst="rect">
              <a:avLst/>
            </a:prstGeom>
            <a:noFill/>
            <a:ln>
              <a:noFill/>
            </a:ln>
          </p:spPr>
        </p:pic>
        <p:pic>
          <p:nvPicPr>
            <p:cNvPr id="25" name="Google Shape;25;p1"/>
            <p:cNvPicPr preferRelativeResize="0"/>
            <p:nvPr/>
          </p:nvPicPr>
          <p:blipFill rotWithShape="1">
            <a:blip r:embed="rId7">
              <a:alphaModFix/>
            </a:blip>
            <a:srcRect b="0" l="0" r="0" t="0"/>
            <a:stretch/>
          </p:blipFill>
          <p:spPr>
            <a:xfrm>
              <a:off x="-10736023" y="12354606"/>
              <a:ext cx="9986807" cy="877997"/>
            </a:xfrm>
            <a:prstGeom prst="rect">
              <a:avLst/>
            </a:prstGeom>
            <a:noFill/>
            <a:ln>
              <a:noFill/>
            </a:ln>
          </p:spPr>
        </p:pic>
        <p:grpSp>
          <p:nvGrpSpPr>
            <p:cNvPr id="26" name="Google Shape;26;p1"/>
            <p:cNvGrpSpPr/>
            <p:nvPr/>
          </p:nvGrpSpPr>
          <p:grpSpPr>
            <a:xfrm>
              <a:off x="-9844888" y="19920591"/>
              <a:ext cx="7631077" cy="1987423"/>
              <a:chOff x="-4516464" y="11354920"/>
              <a:chExt cx="3516822" cy="1095725"/>
            </a:xfrm>
          </p:grpSpPr>
          <p:grpSp>
            <p:nvGrpSpPr>
              <p:cNvPr id="27" name="Google Shape;27;p1"/>
              <p:cNvGrpSpPr/>
              <p:nvPr/>
            </p:nvGrpSpPr>
            <p:grpSpPr>
              <a:xfrm>
                <a:off x="-2783494" y="11354966"/>
                <a:ext cx="624373" cy="894738"/>
                <a:chOff x="-3958698" y="11538812"/>
                <a:chExt cx="779266" cy="1282150"/>
              </a:xfrm>
            </p:grpSpPr>
            <p:pic>
              <p:nvPicPr>
                <p:cNvPr id="28" name="Google Shape;28;p1"/>
                <p:cNvPicPr preferRelativeResize="0"/>
                <p:nvPr/>
              </p:nvPicPr>
              <p:blipFill rotWithShape="1">
                <a:blip r:embed="rId8">
                  <a:alphaModFix/>
                </a:blip>
                <a:srcRect b="0" l="0" r="0" t="0"/>
                <a:stretch/>
              </p:blipFill>
              <p:spPr>
                <a:xfrm>
                  <a:off x="-3948160" y="11538812"/>
                  <a:ext cx="768728" cy="1090753"/>
                </a:xfrm>
                <a:prstGeom prst="rect">
                  <a:avLst/>
                </a:prstGeom>
                <a:noFill/>
                <a:ln>
                  <a:noFill/>
                </a:ln>
              </p:spPr>
            </p:pic>
            <p:sp>
              <p:nvSpPr>
                <p:cNvPr id="29" name="Google Shape;29;p1"/>
                <p:cNvSpPr txBox="1"/>
                <p:nvPr/>
              </p:nvSpPr>
              <p:spPr>
                <a:xfrm>
                  <a:off x="-3958698" y="12577802"/>
                  <a:ext cx="779263" cy="243159"/>
                </a:xfrm>
                <a:prstGeom prst="rect">
                  <a:avLst/>
                </a:prstGeom>
                <a:solidFill>
                  <a:schemeClr val="accent1"/>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Calibri"/>
                      <a:ea typeface="Calibri"/>
                      <a:cs typeface="Calibri"/>
                      <a:sym typeface="Calibri"/>
                    </a:rPr>
                    <a:t>ORIGINAL</a:t>
                  </a:r>
                  <a:endParaRPr b="1" i="0" sz="1200" u="none" cap="none" strike="noStrike">
                    <a:solidFill>
                      <a:schemeClr val="dk1"/>
                    </a:solidFill>
                    <a:latin typeface="Calibri"/>
                    <a:ea typeface="Calibri"/>
                    <a:cs typeface="Calibri"/>
                    <a:sym typeface="Calibri"/>
                  </a:endParaRPr>
                </a:p>
              </p:txBody>
            </p:sp>
          </p:grpSp>
          <p:grpSp>
            <p:nvGrpSpPr>
              <p:cNvPr id="30" name="Google Shape;30;p1"/>
              <p:cNvGrpSpPr/>
              <p:nvPr/>
            </p:nvGrpSpPr>
            <p:grpSpPr>
              <a:xfrm>
                <a:off x="-2033159" y="11354920"/>
                <a:ext cx="1033517" cy="907668"/>
                <a:chOff x="-2921738" y="11604219"/>
                <a:chExt cx="1420279" cy="1247338"/>
              </a:xfrm>
            </p:grpSpPr>
            <p:pic>
              <p:nvPicPr>
                <p:cNvPr id="31" name="Google Shape;31;p1"/>
                <p:cNvPicPr preferRelativeResize="0"/>
                <p:nvPr/>
              </p:nvPicPr>
              <p:blipFill rotWithShape="1">
                <a:blip r:embed="rId8">
                  <a:alphaModFix/>
                </a:blip>
                <a:srcRect b="0" l="0" r="0" t="0"/>
                <a:stretch/>
              </p:blipFill>
              <p:spPr>
                <a:xfrm>
                  <a:off x="-2921738" y="11604219"/>
                  <a:ext cx="1420279" cy="1029695"/>
                </a:xfrm>
                <a:prstGeom prst="rect">
                  <a:avLst/>
                </a:prstGeom>
                <a:noFill/>
                <a:ln>
                  <a:noFill/>
                </a:ln>
              </p:spPr>
            </p:pic>
            <p:sp>
              <p:nvSpPr>
                <p:cNvPr id="32" name="Google Shape;32;p1"/>
                <p:cNvSpPr txBox="1"/>
                <p:nvPr/>
              </p:nvSpPr>
              <p:spPr>
                <a:xfrm>
                  <a:off x="-2918992" y="12579503"/>
                  <a:ext cx="1417533" cy="272054"/>
                </a:xfrm>
                <a:prstGeom prst="rect">
                  <a:avLst/>
                </a:prstGeom>
                <a:solidFill>
                  <a:srgbClr val="FF0000"/>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Calibri"/>
                      <a:ea typeface="Calibri"/>
                      <a:cs typeface="Calibri"/>
                      <a:sym typeface="Calibri"/>
                    </a:rPr>
                    <a:t>DISTORTED</a:t>
                  </a:r>
                  <a:endParaRPr b="1" i="0" sz="700" u="none" cap="none" strike="noStrike">
                    <a:solidFill>
                      <a:schemeClr val="lt1"/>
                    </a:solidFill>
                    <a:latin typeface="Calibri"/>
                    <a:ea typeface="Calibri"/>
                    <a:cs typeface="Calibri"/>
                    <a:sym typeface="Calibri"/>
                  </a:endParaRPr>
                </a:p>
              </p:txBody>
            </p:sp>
          </p:grpSp>
          <p:pic>
            <p:nvPicPr>
              <p:cNvPr id="33" name="Google Shape;33;p1"/>
              <p:cNvPicPr preferRelativeResize="0"/>
              <p:nvPr/>
            </p:nvPicPr>
            <p:blipFill rotWithShape="1">
              <a:blip r:embed="rId9">
                <a:alphaModFix/>
              </a:blip>
              <a:srcRect b="0" l="0" r="0" t="0"/>
              <a:stretch/>
            </p:blipFill>
            <p:spPr>
              <a:xfrm>
                <a:off x="-4516464" y="11354941"/>
                <a:ext cx="1098742" cy="847761"/>
              </a:xfrm>
              <a:prstGeom prst="rect">
                <a:avLst/>
              </a:prstGeom>
              <a:noFill/>
              <a:ln>
                <a:noFill/>
              </a:ln>
            </p:spPr>
          </p:pic>
          <p:sp>
            <p:nvSpPr>
              <p:cNvPr id="34" name="Google Shape;34;p1"/>
              <p:cNvSpPr txBox="1"/>
              <p:nvPr/>
            </p:nvSpPr>
            <p:spPr>
              <a:xfrm>
                <a:off x="-4471893" y="12252677"/>
                <a:ext cx="1035685" cy="197968"/>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Corner handles</a:t>
                </a:r>
                <a:endParaRPr b="0" i="0" sz="1400" u="none" cap="none" strike="noStrike">
                  <a:solidFill>
                    <a:schemeClr val="lt1"/>
                  </a:solidFill>
                  <a:latin typeface="Calibri"/>
                  <a:ea typeface="Calibri"/>
                  <a:cs typeface="Calibri"/>
                  <a:sym typeface="Calibri"/>
                </a:endParaRPr>
              </a:p>
            </p:txBody>
          </p:sp>
        </p:grpSp>
        <p:grpSp>
          <p:nvGrpSpPr>
            <p:cNvPr id="35" name="Google Shape;35;p1"/>
            <p:cNvGrpSpPr/>
            <p:nvPr/>
          </p:nvGrpSpPr>
          <p:grpSpPr>
            <a:xfrm>
              <a:off x="-10453961" y="23717521"/>
              <a:ext cx="9139097" cy="2061267"/>
              <a:chOff x="-4818882" y="13423405"/>
              <a:chExt cx="4211801" cy="1136440"/>
            </a:xfrm>
          </p:grpSpPr>
          <p:pic>
            <p:nvPicPr>
              <p:cNvPr id="36" name="Google Shape;36;p1"/>
              <p:cNvPicPr preferRelativeResize="0"/>
              <p:nvPr/>
            </p:nvPicPr>
            <p:blipFill rotWithShape="1">
              <a:blip r:embed="rId10">
                <a:alphaModFix/>
              </a:blip>
              <a:srcRect b="0" l="0" r="0" t="0"/>
              <a:stretch/>
            </p:blipFill>
            <p:spPr>
              <a:xfrm>
                <a:off x="-4610234" y="13433123"/>
                <a:ext cx="1828800" cy="1117600"/>
              </a:xfrm>
              <a:prstGeom prst="rect">
                <a:avLst/>
              </a:prstGeom>
              <a:noFill/>
              <a:ln>
                <a:noFill/>
              </a:ln>
            </p:spPr>
          </p:pic>
          <p:pic>
            <p:nvPicPr>
              <p:cNvPr id="37" name="Google Shape;37;p1"/>
              <p:cNvPicPr preferRelativeResize="0"/>
              <p:nvPr/>
            </p:nvPicPr>
            <p:blipFill rotWithShape="1">
              <a:blip r:embed="rId11">
                <a:alphaModFix/>
              </a:blip>
              <a:srcRect b="0" l="0" r="0" t="0"/>
              <a:stretch/>
            </p:blipFill>
            <p:spPr>
              <a:xfrm>
                <a:off x="-2637523" y="13442245"/>
                <a:ext cx="1828800" cy="1117600"/>
              </a:xfrm>
              <a:prstGeom prst="rect">
                <a:avLst/>
              </a:prstGeom>
              <a:noFill/>
              <a:ln>
                <a:noFill/>
              </a:ln>
            </p:spPr>
          </p:pic>
          <p:sp>
            <p:nvSpPr>
              <p:cNvPr id="38" name="Google Shape;38;p1"/>
              <p:cNvSpPr txBox="1"/>
              <p:nvPr/>
            </p:nvSpPr>
            <p:spPr>
              <a:xfrm rot="-5400000">
                <a:off x="-5312672" y="13926908"/>
                <a:ext cx="1117601" cy="13002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92D050"/>
                    </a:solidFill>
                    <a:latin typeface="Calibri"/>
                    <a:ea typeface="Calibri"/>
                    <a:cs typeface="Calibri"/>
                    <a:sym typeface="Calibri"/>
                  </a:rPr>
                  <a:t>Good </a:t>
                </a:r>
                <a:r>
                  <a:rPr b="0" i="0" lang="en-US" sz="1100" u="none" cap="none" strike="noStrike">
                    <a:solidFill>
                      <a:schemeClr val="lt1"/>
                    </a:solidFill>
                    <a:latin typeface="Calibri"/>
                    <a:ea typeface="Calibri"/>
                    <a:cs typeface="Calibri"/>
                    <a:sym typeface="Calibri"/>
                  </a:rPr>
                  <a:t>printing quality</a:t>
                </a:r>
                <a:endParaRPr b="0" i="0" sz="1100" u="none" cap="none" strike="noStrike">
                  <a:solidFill>
                    <a:schemeClr val="lt1"/>
                  </a:solidFill>
                  <a:latin typeface="Calibri"/>
                  <a:ea typeface="Calibri"/>
                  <a:cs typeface="Calibri"/>
                  <a:sym typeface="Calibri"/>
                </a:endParaRPr>
              </a:p>
            </p:txBody>
          </p:sp>
          <p:sp>
            <p:nvSpPr>
              <p:cNvPr id="39" name="Google Shape;39;p1"/>
              <p:cNvSpPr txBox="1"/>
              <p:nvPr/>
            </p:nvSpPr>
            <p:spPr>
              <a:xfrm rot="-5400000">
                <a:off x="-1236802" y="13911285"/>
                <a:ext cx="1117601" cy="141841"/>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FF0000"/>
                    </a:solidFill>
                    <a:latin typeface="Calibri"/>
                    <a:ea typeface="Calibri"/>
                    <a:cs typeface="Calibri"/>
                    <a:sym typeface="Calibri"/>
                  </a:rPr>
                  <a:t>Bad </a:t>
                </a:r>
                <a:r>
                  <a:rPr b="0" i="0" lang="en-US" sz="1200" u="none" cap="none" strike="noStrike">
                    <a:solidFill>
                      <a:schemeClr val="lt1"/>
                    </a:solidFill>
                    <a:latin typeface="Calibri"/>
                    <a:ea typeface="Calibri"/>
                    <a:cs typeface="Calibri"/>
                    <a:sym typeface="Calibri"/>
                  </a:rPr>
                  <a:t>printing quality</a:t>
                </a:r>
                <a:endParaRPr b="0" i="0" sz="1200" u="none" cap="none" strike="noStrike">
                  <a:solidFill>
                    <a:schemeClr val="lt1"/>
                  </a:solidFill>
                  <a:latin typeface="Calibri"/>
                  <a:ea typeface="Calibri"/>
                  <a:cs typeface="Calibri"/>
                  <a:sym typeface="Calibri"/>
                </a:endParaRPr>
              </a:p>
            </p:txBody>
          </p:sp>
        </p:grpSp>
      </p:grpSp>
      <p:sp>
        <p:nvSpPr>
          <p:cNvPr id="40" name="Google Shape;40;p1"/>
          <p:cNvSpPr/>
          <p:nvPr/>
        </p:nvSpPr>
        <p:spPr>
          <a:xfrm>
            <a:off x="-1" y="-55064"/>
            <a:ext cx="27432000" cy="536328"/>
          </a:xfrm>
          <a:prstGeom prst="rect">
            <a:avLst/>
          </a:prstGeom>
          <a:gradFill>
            <a:gsLst>
              <a:gs pos="0">
                <a:srgbClr val="98C2F5"/>
              </a:gs>
              <a:gs pos="100000">
                <a:schemeClr val="lt1"/>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41" name="Google Shape;41;p1"/>
          <p:cNvSpPr/>
          <p:nvPr/>
        </p:nvSpPr>
        <p:spPr>
          <a:xfrm>
            <a:off x="1" y="2212339"/>
            <a:ext cx="27432000" cy="176023"/>
          </a:xfrm>
          <a:prstGeom prst="rect">
            <a:avLst/>
          </a:prstGeom>
          <a:gradFill>
            <a:gsLst>
              <a:gs pos="0">
                <a:srgbClr val="98C2F5"/>
              </a:gs>
              <a:gs pos="51000">
                <a:schemeClr val="lt1"/>
              </a:gs>
              <a:gs pos="100000">
                <a:srgbClr val="DAE9F6"/>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42" name="Google Shape;42;p1"/>
          <p:cNvSpPr/>
          <p:nvPr/>
        </p:nvSpPr>
        <p:spPr>
          <a:xfrm>
            <a:off x="584473" y="2628900"/>
            <a:ext cx="6273527" cy="13273652"/>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43" name="Google Shape;43;p1"/>
          <p:cNvSpPr/>
          <p:nvPr/>
        </p:nvSpPr>
        <p:spPr>
          <a:xfrm>
            <a:off x="20586973" y="2628900"/>
            <a:ext cx="6273527" cy="13273652"/>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44" name="Google Shape;44;p1"/>
          <p:cNvSpPr/>
          <p:nvPr/>
        </p:nvSpPr>
        <p:spPr>
          <a:xfrm>
            <a:off x="7216277" y="2628900"/>
            <a:ext cx="13012420" cy="13273652"/>
          </a:xfrm>
          <a:prstGeom prst="roundRect">
            <a:avLst>
              <a:gd fmla="val 1155"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45" name="Google Shape;45;p1"/>
          <p:cNvSpPr txBox="1"/>
          <p:nvPr/>
        </p:nvSpPr>
        <p:spPr>
          <a:xfrm>
            <a:off x="28121678" y="14964380"/>
            <a:ext cx="3977574" cy="958492"/>
          </a:xfrm>
          <a:prstGeom prst="rect">
            <a:avLst/>
          </a:prstGeom>
          <a:noFill/>
          <a:ln>
            <a:noFill/>
          </a:ln>
        </p:spPr>
        <p:txBody>
          <a:bodyPr anchorCtr="0" anchor="t" bIns="32650" lIns="65300" spcFirstLastPara="1" rIns="65300" wrap="square" tIns="32650">
            <a:noAutofit/>
          </a:bodyPr>
          <a:lstStyle/>
          <a:p>
            <a:pPr indent="-400050" lvl="0" marL="40005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 2015 PosterPresentations.com</a:t>
            </a:r>
            <a:endParaRPr b="0" i="0" sz="1400" u="none" cap="none" strike="noStrike">
              <a:solidFill>
                <a:srgbClr val="000000"/>
              </a:solidFill>
              <a:latin typeface="Arial"/>
              <a:ea typeface="Arial"/>
              <a:cs typeface="Arial"/>
              <a:sym typeface="Arial"/>
            </a:endParaRPr>
          </a:p>
          <a:p>
            <a:pPr indent="0" lvl="0" marL="2286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2117 Fourth Street , Unit C</a:t>
            </a:r>
            <a:endParaRPr b="0" i="0" sz="1400" u="none" cap="none" strike="noStrike">
              <a:solidFill>
                <a:srgbClr val="000000"/>
              </a:solidFill>
              <a:latin typeface="Arial"/>
              <a:ea typeface="Arial"/>
              <a:cs typeface="Arial"/>
              <a:sym typeface="Arial"/>
            </a:endParaRPr>
          </a:p>
          <a:p>
            <a:pPr indent="0" lvl="0" marL="2286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Berkeley CA </a:t>
            </a:r>
            <a:r>
              <a:rPr b="0" i="0" lang="en-US" sz="1200" u="none" cap="none" strike="noStrike">
                <a:solidFill>
                  <a:schemeClr val="lt1"/>
                </a:solidFill>
                <a:latin typeface="Calibri"/>
                <a:ea typeface="Calibri"/>
                <a:cs typeface="Calibri"/>
                <a:sym typeface="Calibri"/>
              </a:rPr>
              <a:t>94710</a:t>
            </a:r>
            <a:endParaRPr b="0" i="0" sz="1400" u="none" cap="none" strike="noStrike">
              <a:solidFill>
                <a:schemeClr val="lt1"/>
              </a:solidFill>
              <a:latin typeface="Calibri"/>
              <a:ea typeface="Calibri"/>
              <a:cs typeface="Calibri"/>
              <a:sym typeface="Calibri"/>
            </a:endParaRPr>
          </a:p>
          <a:p>
            <a:pPr indent="0" lvl="0" marL="228600" marR="0" rtl="0" algn="l">
              <a:lnSpc>
                <a:spcPct val="100000"/>
              </a:lnSpc>
              <a:spcBef>
                <a:spcPts val="0"/>
              </a:spcBef>
              <a:spcAft>
                <a:spcPts val="0"/>
              </a:spcAft>
              <a:buClr>
                <a:srgbClr val="000000"/>
              </a:buClr>
              <a:buSzPts val="1400"/>
              <a:buFont typeface="Arial"/>
              <a:buNone/>
            </a:pPr>
            <a:r>
              <a:rPr b="1" i="0" lang="en-US" sz="1400" u="none" cap="none" strike="noStrike">
                <a:solidFill>
                  <a:srgbClr val="FFFF00"/>
                </a:solidFill>
                <a:latin typeface="Calibri"/>
                <a:ea typeface="Calibri"/>
                <a:cs typeface="Calibri"/>
                <a:sym typeface="Calibri"/>
              </a:rPr>
              <a:t>posterpresenter@gmail.com</a:t>
            </a:r>
            <a:endParaRPr b="1" i="0" sz="1600" u="none" cap="none" strike="noStrike">
              <a:solidFill>
                <a:srgbClr val="FFFF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64" name="Shape 64"/>
        <p:cNvGrpSpPr/>
        <p:nvPr/>
      </p:nvGrpSpPr>
      <p:grpSpPr>
        <a:xfrm>
          <a:off x="0" y="0"/>
          <a:ext cx="0" cy="0"/>
          <a:chOff x="0" y="0"/>
          <a:chExt cx="0" cy="0"/>
        </a:xfrm>
      </p:grpSpPr>
      <p:sp>
        <p:nvSpPr>
          <p:cNvPr id="65" name="Google Shape;65;p3"/>
          <p:cNvSpPr/>
          <p:nvPr/>
        </p:nvSpPr>
        <p:spPr>
          <a:xfrm rot="10800000">
            <a:off x="0" y="15922872"/>
            <a:ext cx="27432000" cy="536328"/>
          </a:xfrm>
          <a:prstGeom prst="rect">
            <a:avLst/>
          </a:prstGeom>
          <a:gradFill>
            <a:gsLst>
              <a:gs pos="0">
                <a:srgbClr val="98C2F5"/>
              </a:gs>
              <a:gs pos="100000">
                <a:schemeClr val="lt1"/>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66" name="Google Shape;66;p3"/>
          <p:cNvSpPr txBox="1"/>
          <p:nvPr/>
        </p:nvSpPr>
        <p:spPr>
          <a:xfrm>
            <a:off x="918370" y="16156941"/>
            <a:ext cx="1571625" cy="188840"/>
          </a:xfrm>
          <a:prstGeom prst="rect">
            <a:avLst/>
          </a:prstGeom>
          <a:noFill/>
          <a:ln>
            <a:noFill/>
          </a:ln>
        </p:spPr>
        <p:txBody>
          <a:bodyPr anchorCtr="0" anchor="t" bIns="26050" lIns="52150" spcFirstLastPara="1" rIns="52150" wrap="square" tIns="26050">
            <a:noAutofit/>
          </a:bodyPr>
          <a:lstStyle/>
          <a:p>
            <a:pPr indent="0" lvl="0" marL="0" marR="0" rtl="0" algn="l">
              <a:lnSpc>
                <a:spcPct val="65000"/>
              </a:lnSpc>
              <a:spcBef>
                <a:spcPts val="0"/>
              </a:spcBef>
              <a:spcAft>
                <a:spcPts val="0"/>
              </a:spcAft>
              <a:buClr>
                <a:srgbClr val="000000"/>
              </a:buClr>
              <a:buSzPts val="300"/>
              <a:buFont typeface="Arial"/>
              <a:buNone/>
            </a:pPr>
            <a:r>
              <a:rPr b="1" i="0" lang="en-US" sz="300" u="none" cap="none" strike="noStrike">
                <a:solidFill>
                  <a:srgbClr val="BFBFBF"/>
                </a:solidFill>
                <a:latin typeface="Arial"/>
                <a:ea typeface="Arial"/>
                <a:cs typeface="Arial"/>
                <a:sym typeface="Arial"/>
              </a:rPr>
              <a:t>RESEARCH POSTER PRESENTATION DESIGN © 2015</a:t>
            </a:r>
            <a:endParaRPr b="1" i="0" sz="300" u="none" cap="none" strike="noStrike">
              <a:solidFill>
                <a:srgbClr val="BFBFBF"/>
              </a:solidFill>
              <a:latin typeface="Arial"/>
              <a:ea typeface="Arial"/>
              <a:cs typeface="Arial"/>
              <a:sym typeface="Arial"/>
            </a:endParaRPr>
          </a:p>
          <a:p>
            <a:pPr indent="0" lvl="0" marL="0" marR="0" rtl="0" algn="l">
              <a:lnSpc>
                <a:spcPct val="65000"/>
              </a:lnSpc>
              <a:spcBef>
                <a:spcPts val="300"/>
              </a:spcBef>
              <a:spcAft>
                <a:spcPts val="0"/>
              </a:spcAft>
              <a:buClr>
                <a:srgbClr val="000000"/>
              </a:buClr>
              <a:buSzPts val="600"/>
              <a:buFont typeface="Arial"/>
              <a:buNone/>
            </a:pPr>
            <a:r>
              <a:rPr b="1" i="0" lang="en-US" sz="600" u="none" cap="none" strike="noStrike">
                <a:solidFill>
                  <a:srgbClr val="BFBFBF"/>
                </a:solidFill>
                <a:latin typeface="Arial"/>
                <a:ea typeface="Arial"/>
                <a:cs typeface="Arial"/>
                <a:sym typeface="Arial"/>
              </a:rPr>
              <a:t>www.PosterPresentations.com</a:t>
            </a:r>
            <a:endParaRPr b="0" i="0" sz="1400" u="none" cap="none" strike="noStrike">
              <a:solidFill>
                <a:srgbClr val="000000"/>
              </a:solidFill>
              <a:latin typeface="Arial"/>
              <a:ea typeface="Arial"/>
              <a:cs typeface="Arial"/>
              <a:sym typeface="Arial"/>
            </a:endParaRPr>
          </a:p>
        </p:txBody>
      </p:sp>
      <p:grpSp>
        <p:nvGrpSpPr>
          <p:cNvPr id="67" name="Google Shape;67;p3"/>
          <p:cNvGrpSpPr/>
          <p:nvPr/>
        </p:nvGrpSpPr>
        <p:grpSpPr>
          <a:xfrm>
            <a:off x="-7233765" y="3"/>
            <a:ext cx="6608534" cy="16459197"/>
            <a:chOff x="-11220550" y="-1"/>
            <a:chExt cx="11014226" cy="27432000"/>
          </a:xfrm>
        </p:grpSpPr>
        <p:sp>
          <p:nvSpPr>
            <p:cNvPr id="68" name="Google Shape;68;p3"/>
            <p:cNvSpPr/>
            <p:nvPr/>
          </p:nvSpPr>
          <p:spPr>
            <a:xfrm>
              <a:off x="-11216136" y="-1"/>
              <a:ext cx="11009812" cy="27432000"/>
            </a:xfrm>
            <a:prstGeom prst="rect">
              <a:avLst/>
            </a:prstGeom>
            <a:solidFill>
              <a:srgbClr val="0C0C0C"/>
            </a:solidFill>
            <a:ln>
              <a:noFill/>
            </a:ln>
          </p:spPr>
          <p:txBody>
            <a:bodyPr anchorCtr="0" anchor="t" bIns="182875" lIns="182875" spcFirstLastPara="1" rIns="182875" wrap="square" tIns="182875">
              <a:noAutofit/>
            </a:bodyPr>
            <a:lstStyle/>
            <a:p>
              <a:pPr indent="0" lvl="0" marL="0" marR="0" rtl="0" algn="ctr">
                <a:lnSpc>
                  <a:spcPct val="100000"/>
                </a:lnSpc>
                <a:spcBef>
                  <a:spcPts val="0"/>
                </a:spcBef>
                <a:spcAft>
                  <a:spcPts val="0"/>
                </a:spcAft>
                <a:buClr>
                  <a:srgbClr val="FF0000"/>
                </a:buClr>
                <a:buSzPts val="1800"/>
                <a:buFont typeface="Trebuchet MS"/>
                <a:buNone/>
              </a:pPr>
              <a:r>
                <a:rPr b="1" i="0" lang="en-US" sz="1800" u="none" cap="none" strike="noStrike">
                  <a:solidFill>
                    <a:srgbClr val="FF0000"/>
                  </a:solidFill>
                  <a:latin typeface="Trebuchet MS"/>
                  <a:ea typeface="Trebuchet MS"/>
                  <a:cs typeface="Trebuchet MS"/>
                  <a:sym typeface="Trebuchet MS"/>
                </a:rPr>
                <a:t>(—THIS SIDEBAR DOES NOT PRINT—)</a:t>
              </a:r>
              <a:endParaRPr b="1" i="0" sz="18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Trebuchet MS"/>
                  <a:ea typeface="Trebuchet MS"/>
                  <a:cs typeface="Trebuchet MS"/>
                  <a:sym typeface="Trebuchet MS"/>
                </a:rPr>
                <a:t>DESIGN GUIDE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This PowerPoint 2007 template produces a 36”x60” presentation poster. You can use it to create your research poster and save valuable time placing titles, subtitles, text, and graphics.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We provide a series of online answer your poster production questions. To view our template tutorials, go online to </a:t>
              </a:r>
              <a:r>
                <a:rPr b="1" i="0" lang="en-US" sz="1600" u="none" cap="none" strike="noStrike">
                  <a:solidFill>
                    <a:srgbClr val="FFC000"/>
                  </a:solidFill>
                  <a:latin typeface="Trebuchet MS"/>
                  <a:ea typeface="Trebuchet MS"/>
                  <a:cs typeface="Trebuchet MS"/>
                  <a:sym typeface="Trebuchet MS"/>
                </a:rPr>
                <a:t>PosterPresentations.com</a:t>
              </a:r>
              <a:r>
                <a:rPr b="1" i="0" lang="en-US" sz="1600" u="none" cap="none" strike="noStrike">
                  <a:solidFill>
                    <a:schemeClr val="lt1"/>
                  </a:solidFill>
                  <a:latin typeface="Trebuchet MS"/>
                  <a:ea typeface="Trebuchet MS"/>
                  <a:cs typeface="Trebuchet MS"/>
                  <a:sym typeface="Trebuchet MS"/>
                </a:rPr>
                <a:t> </a:t>
              </a:r>
              <a:r>
                <a:rPr b="0" i="0" lang="en-US" sz="1600" u="none" cap="none" strike="noStrike">
                  <a:solidFill>
                    <a:schemeClr val="lt1"/>
                  </a:solidFill>
                  <a:latin typeface="Trebuchet MS"/>
                  <a:ea typeface="Trebuchet MS"/>
                  <a:cs typeface="Trebuchet MS"/>
                  <a:sym typeface="Trebuchet MS"/>
                </a:rPr>
                <a:t>and click on HELP DESK.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When you are ready to  print your poster, go online to PosterPresentations.com</a:t>
              </a:r>
              <a:br>
                <a:rPr b="0" i="0" lang="en-US" sz="1600" u="none" cap="none" strike="noStrike">
                  <a:solidFill>
                    <a:schemeClr val="lt1"/>
                  </a:solidFill>
                  <a:latin typeface="Trebuchet MS"/>
                  <a:ea typeface="Trebuchet MS"/>
                  <a:cs typeface="Trebuchet MS"/>
                  <a:sym typeface="Trebuchet MS"/>
                </a:rPr>
              </a:b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Need assistance? Call us at </a:t>
              </a:r>
              <a:r>
                <a:rPr b="0" i="0" lang="en-US" sz="1600" u="none" cap="none" strike="noStrike">
                  <a:solidFill>
                    <a:srgbClr val="FFC000"/>
                  </a:solidFill>
                  <a:latin typeface="Trebuchet MS"/>
                  <a:ea typeface="Trebuchet MS"/>
                  <a:cs typeface="Trebuchet MS"/>
                  <a:sym typeface="Trebuchet MS"/>
                </a:rPr>
                <a:t>1.510.649.3001</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00"/>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Trebuchet MS"/>
                  <a:ea typeface="Trebuchet MS"/>
                  <a:cs typeface="Trebuchet MS"/>
                  <a:sym typeface="Trebuchet MS"/>
                </a:rPr>
                <a:t>QUICK START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Zoom in and out</a:t>
              </a:r>
              <a:endParaRPr b="0" i="0" sz="1400" u="none" cap="none" strike="noStrike">
                <a:solidFill>
                  <a:srgbClr val="000000"/>
                </a:solidFill>
                <a:latin typeface="Arial"/>
                <a:ea typeface="Arial"/>
                <a:cs typeface="Arial"/>
                <a:sym typeface="Arial"/>
              </a:endParaRPr>
            </a:p>
            <a:p>
              <a:pPr indent="0" lvl="0" marL="1203325"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As you work on your poster zoom in and out to the level that is more comfortable to you. Go to VIEW &gt; ZOOM.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Title, Authors, and Affiliations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Start designing your poster by adding the title, the names of the authors, and the affiliated institutions. You can type or paste text into the provided boxes. The template will automatically adjust the size of your text to fit the title box. You can manually override this feature and change the size of your text.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BFBFBF"/>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C000"/>
                  </a:solidFill>
                  <a:latin typeface="Trebuchet MS"/>
                  <a:ea typeface="Trebuchet MS"/>
                  <a:cs typeface="Trebuchet MS"/>
                  <a:sym typeface="Trebuchet MS"/>
                </a:rPr>
                <a:t>TIP: </a:t>
              </a:r>
              <a:r>
                <a:rPr b="0" i="0" lang="en-US" sz="1400" u="none" cap="none" strike="noStrike">
                  <a:solidFill>
                    <a:srgbClr val="BFBFBF"/>
                  </a:solidFill>
                  <a:latin typeface="Trebuchet MS"/>
                  <a:ea typeface="Trebuchet MS"/>
                  <a:cs typeface="Trebuchet MS"/>
                  <a:sym typeface="Trebuchet MS"/>
                </a:rPr>
                <a:t>The font size of your title should be bigger than your name(s) and institution name(s).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br>
                <a:rPr b="1" i="0" lang="en-US" sz="1600" u="none" cap="none" strike="noStrike">
                  <a:solidFill>
                    <a:schemeClr val="lt1"/>
                  </a:solidFill>
                  <a:latin typeface="Trebuchet MS"/>
                  <a:ea typeface="Trebuchet MS"/>
                  <a:cs typeface="Trebuchet MS"/>
                  <a:sym typeface="Trebuchet MS"/>
                </a:rPr>
              </a:br>
              <a:endParaRPr b="1" i="0" sz="16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Adding Logos / Seals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C000"/>
                  </a:solidFill>
                  <a:latin typeface="Trebuchet MS"/>
                  <a:ea typeface="Trebuchet MS"/>
                  <a:cs typeface="Trebuchet MS"/>
                  <a:sym typeface="Trebuchet MS"/>
                </a:rPr>
                <a:t>TIP: </a:t>
              </a:r>
              <a:r>
                <a:rPr b="0" i="0" lang="en-US" sz="1400" u="none" cap="none" strike="noStrike">
                  <a:solidFill>
                    <a:srgbClr val="BFBFBF"/>
                  </a:solidFill>
                  <a:latin typeface="Trebuchet MS"/>
                  <a:ea typeface="Trebuchet MS"/>
                  <a:cs typeface="Trebuchet MS"/>
                  <a:sym typeface="Trebuchet MS"/>
                </a:rPr>
                <a:t>See if your company’s logo is available on our free poster templates page.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Photographs / Graphics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Image Quality Check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Zoom in and look at your images at 100% magnification. If they look good they will print well. </a:t>
              </a:r>
              <a:endParaRPr b="0" i="0" sz="1600" u="none" cap="none" strike="noStrike">
                <a:solidFill>
                  <a:schemeClr val="lt1"/>
                </a:solidFill>
                <a:latin typeface="Trebuchet MS"/>
                <a:ea typeface="Trebuchet MS"/>
                <a:cs typeface="Trebuchet MS"/>
                <a:sym typeface="Trebuchet MS"/>
              </a:endParaRPr>
            </a:p>
          </p:txBody>
        </p:sp>
        <p:cxnSp>
          <p:nvCxnSpPr>
            <p:cNvPr id="69" name="Google Shape;69;p3"/>
            <p:cNvCxnSpPr/>
            <p:nvPr/>
          </p:nvCxnSpPr>
          <p:spPr>
            <a:xfrm>
              <a:off x="-11220550" y="6395410"/>
              <a:ext cx="10999746" cy="2783"/>
            </a:xfrm>
            <a:prstGeom prst="straightConnector1">
              <a:avLst/>
            </a:prstGeom>
            <a:noFill/>
            <a:ln cap="flat" cmpd="sng" w="9525">
              <a:solidFill>
                <a:srgbClr val="FFC000"/>
              </a:solidFill>
              <a:prstDash val="solid"/>
              <a:round/>
              <a:headEnd len="sm" w="sm" type="none"/>
              <a:tailEnd len="sm" w="sm" type="none"/>
            </a:ln>
          </p:spPr>
        </p:cxnSp>
        <p:pic>
          <p:nvPicPr>
            <p:cNvPr id="70" name="Google Shape;70;p3"/>
            <p:cNvPicPr preferRelativeResize="0"/>
            <p:nvPr/>
          </p:nvPicPr>
          <p:blipFill rotWithShape="1">
            <a:blip r:embed="rId1">
              <a:alphaModFix/>
            </a:blip>
            <a:srcRect b="0" l="0" r="0" t="0"/>
            <a:stretch/>
          </p:blipFill>
          <p:spPr>
            <a:xfrm>
              <a:off x="-10736023" y="7928687"/>
              <a:ext cx="1597665" cy="1001614"/>
            </a:xfrm>
            <a:prstGeom prst="rect">
              <a:avLst/>
            </a:prstGeom>
            <a:noFill/>
            <a:ln>
              <a:noFill/>
            </a:ln>
          </p:spPr>
        </p:pic>
        <p:pic>
          <p:nvPicPr>
            <p:cNvPr id="71" name="Google Shape;71;p3"/>
            <p:cNvPicPr preferRelativeResize="0"/>
            <p:nvPr/>
          </p:nvPicPr>
          <p:blipFill rotWithShape="1">
            <a:blip r:embed="rId2">
              <a:alphaModFix/>
            </a:blip>
            <a:srcRect b="0" l="0" r="0" t="0"/>
            <a:stretch/>
          </p:blipFill>
          <p:spPr>
            <a:xfrm>
              <a:off x="-10736023" y="12354606"/>
              <a:ext cx="9986807" cy="877997"/>
            </a:xfrm>
            <a:prstGeom prst="rect">
              <a:avLst/>
            </a:prstGeom>
            <a:noFill/>
            <a:ln>
              <a:noFill/>
            </a:ln>
          </p:spPr>
        </p:pic>
        <p:grpSp>
          <p:nvGrpSpPr>
            <p:cNvPr id="72" name="Google Shape;72;p3"/>
            <p:cNvGrpSpPr/>
            <p:nvPr/>
          </p:nvGrpSpPr>
          <p:grpSpPr>
            <a:xfrm>
              <a:off x="-9844888" y="19920591"/>
              <a:ext cx="7631077" cy="1987423"/>
              <a:chOff x="-4516464" y="11354920"/>
              <a:chExt cx="3516822" cy="1095725"/>
            </a:xfrm>
          </p:grpSpPr>
          <p:grpSp>
            <p:nvGrpSpPr>
              <p:cNvPr id="73" name="Google Shape;73;p3"/>
              <p:cNvGrpSpPr/>
              <p:nvPr/>
            </p:nvGrpSpPr>
            <p:grpSpPr>
              <a:xfrm>
                <a:off x="-2783494" y="11354966"/>
                <a:ext cx="624373" cy="894738"/>
                <a:chOff x="-3958698" y="11538812"/>
                <a:chExt cx="779266" cy="1282150"/>
              </a:xfrm>
            </p:grpSpPr>
            <p:pic>
              <p:nvPicPr>
                <p:cNvPr id="74" name="Google Shape;74;p3"/>
                <p:cNvPicPr preferRelativeResize="0"/>
                <p:nvPr/>
              </p:nvPicPr>
              <p:blipFill rotWithShape="1">
                <a:blip r:embed="rId3">
                  <a:alphaModFix/>
                </a:blip>
                <a:srcRect b="0" l="0" r="0" t="0"/>
                <a:stretch/>
              </p:blipFill>
              <p:spPr>
                <a:xfrm>
                  <a:off x="-3948160" y="11538812"/>
                  <a:ext cx="768728" cy="1090753"/>
                </a:xfrm>
                <a:prstGeom prst="rect">
                  <a:avLst/>
                </a:prstGeom>
                <a:noFill/>
                <a:ln>
                  <a:noFill/>
                </a:ln>
              </p:spPr>
            </p:pic>
            <p:sp>
              <p:nvSpPr>
                <p:cNvPr id="75" name="Google Shape;75;p3"/>
                <p:cNvSpPr txBox="1"/>
                <p:nvPr/>
              </p:nvSpPr>
              <p:spPr>
                <a:xfrm>
                  <a:off x="-3958698" y="12577802"/>
                  <a:ext cx="779263" cy="243159"/>
                </a:xfrm>
                <a:prstGeom prst="rect">
                  <a:avLst/>
                </a:prstGeom>
                <a:solidFill>
                  <a:schemeClr val="accent1"/>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Calibri"/>
                      <a:ea typeface="Calibri"/>
                      <a:cs typeface="Calibri"/>
                      <a:sym typeface="Calibri"/>
                    </a:rPr>
                    <a:t>ORIGINAL</a:t>
                  </a:r>
                  <a:endParaRPr b="1" i="0" sz="1200" u="none" cap="none" strike="noStrike">
                    <a:solidFill>
                      <a:schemeClr val="dk1"/>
                    </a:solidFill>
                    <a:latin typeface="Calibri"/>
                    <a:ea typeface="Calibri"/>
                    <a:cs typeface="Calibri"/>
                    <a:sym typeface="Calibri"/>
                  </a:endParaRPr>
                </a:p>
              </p:txBody>
            </p:sp>
          </p:grpSp>
          <p:grpSp>
            <p:nvGrpSpPr>
              <p:cNvPr id="76" name="Google Shape;76;p3"/>
              <p:cNvGrpSpPr/>
              <p:nvPr/>
            </p:nvGrpSpPr>
            <p:grpSpPr>
              <a:xfrm>
                <a:off x="-2033159" y="11354920"/>
                <a:ext cx="1033517" cy="907668"/>
                <a:chOff x="-2921738" y="11604219"/>
                <a:chExt cx="1420279" cy="1247338"/>
              </a:xfrm>
            </p:grpSpPr>
            <p:pic>
              <p:nvPicPr>
                <p:cNvPr id="77" name="Google Shape;77;p3"/>
                <p:cNvPicPr preferRelativeResize="0"/>
                <p:nvPr/>
              </p:nvPicPr>
              <p:blipFill rotWithShape="1">
                <a:blip r:embed="rId3">
                  <a:alphaModFix/>
                </a:blip>
                <a:srcRect b="0" l="0" r="0" t="0"/>
                <a:stretch/>
              </p:blipFill>
              <p:spPr>
                <a:xfrm>
                  <a:off x="-2921738" y="11604219"/>
                  <a:ext cx="1420279" cy="1029695"/>
                </a:xfrm>
                <a:prstGeom prst="rect">
                  <a:avLst/>
                </a:prstGeom>
                <a:noFill/>
                <a:ln>
                  <a:noFill/>
                </a:ln>
              </p:spPr>
            </p:pic>
            <p:sp>
              <p:nvSpPr>
                <p:cNvPr id="78" name="Google Shape;78;p3"/>
                <p:cNvSpPr txBox="1"/>
                <p:nvPr/>
              </p:nvSpPr>
              <p:spPr>
                <a:xfrm>
                  <a:off x="-2918992" y="12579503"/>
                  <a:ext cx="1417533" cy="272054"/>
                </a:xfrm>
                <a:prstGeom prst="rect">
                  <a:avLst/>
                </a:prstGeom>
                <a:solidFill>
                  <a:srgbClr val="FF0000"/>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Calibri"/>
                      <a:ea typeface="Calibri"/>
                      <a:cs typeface="Calibri"/>
                      <a:sym typeface="Calibri"/>
                    </a:rPr>
                    <a:t>DISTORTED</a:t>
                  </a:r>
                  <a:endParaRPr b="1" i="0" sz="700" u="none" cap="none" strike="noStrike">
                    <a:solidFill>
                      <a:schemeClr val="lt1"/>
                    </a:solidFill>
                    <a:latin typeface="Calibri"/>
                    <a:ea typeface="Calibri"/>
                    <a:cs typeface="Calibri"/>
                    <a:sym typeface="Calibri"/>
                  </a:endParaRPr>
                </a:p>
              </p:txBody>
            </p:sp>
          </p:grpSp>
          <p:pic>
            <p:nvPicPr>
              <p:cNvPr id="79" name="Google Shape;79;p3"/>
              <p:cNvPicPr preferRelativeResize="0"/>
              <p:nvPr/>
            </p:nvPicPr>
            <p:blipFill rotWithShape="1">
              <a:blip r:embed="rId4">
                <a:alphaModFix/>
              </a:blip>
              <a:srcRect b="0" l="0" r="0" t="0"/>
              <a:stretch/>
            </p:blipFill>
            <p:spPr>
              <a:xfrm>
                <a:off x="-4516464" y="11354941"/>
                <a:ext cx="1098742" cy="847761"/>
              </a:xfrm>
              <a:prstGeom prst="rect">
                <a:avLst/>
              </a:prstGeom>
              <a:noFill/>
              <a:ln>
                <a:noFill/>
              </a:ln>
            </p:spPr>
          </p:pic>
          <p:sp>
            <p:nvSpPr>
              <p:cNvPr id="80" name="Google Shape;80;p3"/>
              <p:cNvSpPr txBox="1"/>
              <p:nvPr/>
            </p:nvSpPr>
            <p:spPr>
              <a:xfrm>
                <a:off x="-4471893" y="12252677"/>
                <a:ext cx="1035685" cy="197968"/>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Corner handles</a:t>
                </a:r>
                <a:endParaRPr b="0" i="0" sz="1400" u="none" cap="none" strike="noStrike">
                  <a:solidFill>
                    <a:schemeClr val="lt1"/>
                  </a:solidFill>
                  <a:latin typeface="Calibri"/>
                  <a:ea typeface="Calibri"/>
                  <a:cs typeface="Calibri"/>
                  <a:sym typeface="Calibri"/>
                </a:endParaRPr>
              </a:p>
            </p:txBody>
          </p:sp>
        </p:grpSp>
        <p:grpSp>
          <p:nvGrpSpPr>
            <p:cNvPr id="81" name="Google Shape;81;p3"/>
            <p:cNvGrpSpPr/>
            <p:nvPr/>
          </p:nvGrpSpPr>
          <p:grpSpPr>
            <a:xfrm>
              <a:off x="-10453961" y="23717521"/>
              <a:ext cx="9139097" cy="2061267"/>
              <a:chOff x="-4818882" y="13423405"/>
              <a:chExt cx="4211801" cy="1136440"/>
            </a:xfrm>
          </p:grpSpPr>
          <p:pic>
            <p:nvPicPr>
              <p:cNvPr id="82" name="Google Shape;82;p3"/>
              <p:cNvPicPr preferRelativeResize="0"/>
              <p:nvPr/>
            </p:nvPicPr>
            <p:blipFill rotWithShape="1">
              <a:blip r:embed="rId5">
                <a:alphaModFix/>
              </a:blip>
              <a:srcRect b="0" l="0" r="0" t="0"/>
              <a:stretch/>
            </p:blipFill>
            <p:spPr>
              <a:xfrm>
                <a:off x="-4610234" y="13433123"/>
                <a:ext cx="1828800" cy="1117600"/>
              </a:xfrm>
              <a:prstGeom prst="rect">
                <a:avLst/>
              </a:prstGeom>
              <a:noFill/>
              <a:ln>
                <a:noFill/>
              </a:ln>
            </p:spPr>
          </p:pic>
          <p:pic>
            <p:nvPicPr>
              <p:cNvPr id="83" name="Google Shape;83;p3"/>
              <p:cNvPicPr preferRelativeResize="0"/>
              <p:nvPr/>
            </p:nvPicPr>
            <p:blipFill rotWithShape="1">
              <a:blip r:embed="rId6">
                <a:alphaModFix/>
              </a:blip>
              <a:srcRect b="0" l="0" r="0" t="0"/>
              <a:stretch/>
            </p:blipFill>
            <p:spPr>
              <a:xfrm>
                <a:off x="-2637523" y="13442245"/>
                <a:ext cx="1828800" cy="1117600"/>
              </a:xfrm>
              <a:prstGeom prst="rect">
                <a:avLst/>
              </a:prstGeom>
              <a:noFill/>
              <a:ln>
                <a:noFill/>
              </a:ln>
            </p:spPr>
          </p:pic>
          <p:sp>
            <p:nvSpPr>
              <p:cNvPr id="84" name="Google Shape;84;p3"/>
              <p:cNvSpPr txBox="1"/>
              <p:nvPr/>
            </p:nvSpPr>
            <p:spPr>
              <a:xfrm rot="-5400000">
                <a:off x="-5312672" y="13926908"/>
                <a:ext cx="1117601" cy="13002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92D050"/>
                    </a:solidFill>
                    <a:latin typeface="Calibri"/>
                    <a:ea typeface="Calibri"/>
                    <a:cs typeface="Calibri"/>
                    <a:sym typeface="Calibri"/>
                  </a:rPr>
                  <a:t>Good </a:t>
                </a:r>
                <a:r>
                  <a:rPr b="0" i="0" lang="en-US" sz="1100" u="none" cap="none" strike="noStrike">
                    <a:solidFill>
                      <a:schemeClr val="lt1"/>
                    </a:solidFill>
                    <a:latin typeface="Calibri"/>
                    <a:ea typeface="Calibri"/>
                    <a:cs typeface="Calibri"/>
                    <a:sym typeface="Calibri"/>
                  </a:rPr>
                  <a:t>printing quality</a:t>
                </a:r>
                <a:endParaRPr b="0" i="0" sz="1100" u="none" cap="none" strike="noStrike">
                  <a:solidFill>
                    <a:schemeClr val="lt1"/>
                  </a:solidFill>
                  <a:latin typeface="Calibri"/>
                  <a:ea typeface="Calibri"/>
                  <a:cs typeface="Calibri"/>
                  <a:sym typeface="Calibri"/>
                </a:endParaRPr>
              </a:p>
            </p:txBody>
          </p:sp>
          <p:sp>
            <p:nvSpPr>
              <p:cNvPr id="85" name="Google Shape;85;p3"/>
              <p:cNvSpPr txBox="1"/>
              <p:nvPr/>
            </p:nvSpPr>
            <p:spPr>
              <a:xfrm rot="-5400000">
                <a:off x="-1236802" y="13911285"/>
                <a:ext cx="1117601" cy="141841"/>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FF0000"/>
                    </a:solidFill>
                    <a:latin typeface="Calibri"/>
                    <a:ea typeface="Calibri"/>
                    <a:cs typeface="Calibri"/>
                    <a:sym typeface="Calibri"/>
                  </a:rPr>
                  <a:t>Bad </a:t>
                </a:r>
                <a:r>
                  <a:rPr b="0" i="0" lang="en-US" sz="1200" u="none" cap="none" strike="noStrike">
                    <a:solidFill>
                      <a:schemeClr val="lt1"/>
                    </a:solidFill>
                    <a:latin typeface="Calibri"/>
                    <a:ea typeface="Calibri"/>
                    <a:cs typeface="Calibri"/>
                    <a:sym typeface="Calibri"/>
                  </a:rPr>
                  <a:t>printing quality</a:t>
                </a:r>
                <a:endParaRPr b="0" i="0" sz="1200" u="none" cap="none" strike="noStrike">
                  <a:solidFill>
                    <a:schemeClr val="lt1"/>
                  </a:solidFill>
                  <a:latin typeface="Calibri"/>
                  <a:ea typeface="Calibri"/>
                  <a:cs typeface="Calibri"/>
                  <a:sym typeface="Calibri"/>
                </a:endParaRPr>
              </a:p>
            </p:txBody>
          </p:sp>
        </p:grpSp>
      </p:grpSp>
      <p:grpSp>
        <p:nvGrpSpPr>
          <p:cNvPr id="86" name="Google Shape;86;p3"/>
          <p:cNvGrpSpPr/>
          <p:nvPr/>
        </p:nvGrpSpPr>
        <p:grpSpPr>
          <a:xfrm>
            <a:off x="27893170" y="11218"/>
            <a:ext cx="6632760" cy="16447983"/>
            <a:chOff x="36782325" y="0"/>
            <a:chExt cx="11062139" cy="27432000"/>
          </a:xfrm>
        </p:grpSpPr>
        <p:sp>
          <p:nvSpPr>
            <p:cNvPr id="87" name="Google Shape;87;p3"/>
            <p:cNvSpPr/>
            <p:nvPr/>
          </p:nvSpPr>
          <p:spPr>
            <a:xfrm>
              <a:off x="36782325" y="0"/>
              <a:ext cx="11062139" cy="27432000"/>
            </a:xfrm>
            <a:prstGeom prst="rect">
              <a:avLst/>
            </a:prstGeom>
            <a:solidFill>
              <a:srgbClr val="0C0C0C"/>
            </a:solidFill>
            <a:ln>
              <a:noFill/>
            </a:ln>
          </p:spPr>
          <p:txBody>
            <a:bodyPr anchorCtr="0" anchor="t" bIns="0" lIns="457200" spcFirstLastPara="1" rIns="457200" wrap="square" tIns="457200">
              <a:no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lt1"/>
                  </a:solidFill>
                  <a:latin typeface="Trebuchet MS"/>
                  <a:ea typeface="Trebuchet MS"/>
                  <a:cs typeface="Trebuchet MS"/>
                  <a:sym typeface="Trebuchet MS"/>
                </a:rPr>
                <a:t>QUICK START (cont.)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change the template color theme</a:t>
              </a:r>
              <a:endParaRPr b="0" i="0" sz="1400" u="none" cap="none" strike="noStrike">
                <a:solidFill>
                  <a:srgbClr val="000000"/>
                </a:solidFill>
                <a:latin typeface="Arial"/>
                <a:ea typeface="Arial"/>
                <a:cs typeface="Arial"/>
                <a:sym typeface="Arial"/>
              </a:endParaRPr>
            </a:p>
            <a:p>
              <a:pPr indent="0" lvl="2"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You can easily change the color theme of your poster by going to the DESIGN menu, click on COLORS, and choose the color theme of your choice. You can also create your own color theme.</a:t>
              </a:r>
              <a:endParaRPr b="0" i="0" sz="1400" u="none" cap="none" strike="noStrike">
                <a:solidFill>
                  <a:srgbClr val="000000"/>
                </a:solidFill>
                <a:latin typeface="Arial"/>
                <a:ea typeface="Arial"/>
                <a:cs typeface="Arial"/>
                <a:sym typeface="Arial"/>
              </a:endParaRPr>
            </a:p>
            <a:p>
              <a:pPr indent="0" lvl="2"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also manually change the color of your background by going to VIEW &gt; SLIDE MASTER.  After you finish working on the master be sure to go to VIEW &gt; NORMAL to continue working on your poster.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add Text</a:t>
              </a:r>
              <a:endParaRPr b="0" i="0" sz="1400" u="none" cap="none" strike="noStrike">
                <a:solidFill>
                  <a:srgbClr val="000000"/>
                </a:solidFill>
                <a:latin typeface="Arial"/>
                <a:ea typeface="Arial"/>
                <a:cs typeface="Arial"/>
                <a:sym typeface="Arial"/>
              </a:endParaRPr>
            </a:p>
            <a:p>
              <a:pPr indent="0" lvl="2" marL="1730375"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The template comes with a number of pre-formatted placeholders for headers and text blocks. You can add more blocks by copying and pasting the existing ones or by adding a text box from the HOME menu. </a:t>
              </a:r>
              <a:endParaRPr b="0" i="0" sz="1400" u="none" cap="none" strike="noStrike">
                <a:solidFill>
                  <a:srgbClr val="000000"/>
                </a:solidFill>
                <a:latin typeface="Arial"/>
                <a:ea typeface="Arial"/>
                <a:cs typeface="Arial"/>
                <a:sym typeface="Arial"/>
              </a:endParaRPr>
            </a:p>
            <a:p>
              <a:pPr indent="0" lvl="2" marL="1518341"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 </a:t>
              </a:r>
              <a:r>
                <a:rPr b="1" i="0" lang="en-US" sz="1800" u="none" cap="none" strike="noStrike">
                  <a:solidFill>
                    <a:srgbClr val="FFC000"/>
                  </a:solidFill>
                  <a:latin typeface="Trebuchet MS"/>
                  <a:ea typeface="Trebuchet MS"/>
                  <a:cs typeface="Trebuchet MS"/>
                  <a:sym typeface="Trebuchet MS"/>
                </a:rPr>
                <a:t>Text size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Adjust the size of your text based on how much content you have to present. The default template text offers a good starting point. Follow the conference requirements.</a:t>
              </a:r>
              <a:endParaRPr b="0" i="0" sz="1400" u="none" cap="none" strike="noStrike">
                <a:solidFill>
                  <a:srgbClr val="BFBFBF"/>
                </a:solidFill>
                <a:latin typeface="Trebuchet MS"/>
                <a:ea typeface="Trebuchet MS"/>
                <a:cs typeface="Trebuchet MS"/>
                <a:sym typeface="Trebuchet MS"/>
              </a:endParaRPr>
            </a:p>
            <a:p>
              <a:pPr indent="0" lvl="2" marL="1518341"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add Tables</a:t>
              </a:r>
              <a:endParaRPr b="0" i="0" sz="1400" u="none" cap="none" strike="noStrike">
                <a:solidFill>
                  <a:srgbClr val="000000"/>
                </a:solidFill>
                <a:latin typeface="Arial"/>
                <a:ea typeface="Arial"/>
                <a:cs typeface="Arial"/>
                <a:sym typeface="Arial"/>
              </a:endParaRPr>
            </a:p>
            <a:p>
              <a:pPr indent="0" lvl="1" marL="97155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To add a table from scratch go to the INSERT menu and click on TABLE. A drop-down box will help you select rows and columns.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also copy and a paste a table from Word or another PowerPoint document. A pasted table may need to be re-formatted by RIGHT-CLICK &gt; FORMAT SHAPE, TEXT BOX, Margins.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Graphs / Charts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You can simply copy and paste charts and graphs from Excel or Word. Some reformatting may be required depending on how the original document has been created.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How to change the column configuration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RIGHT-CLICK on the poster background and select LAYOUT to see the column options available for this template. The poster columns can also be customized on the Master. VIEW &gt; MASTER.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lt1"/>
                </a:buClr>
                <a:buSzPts val="1800"/>
                <a:buFont typeface="Calibri"/>
                <a:buNone/>
              </a:pPr>
              <a:r>
                <a:t/>
              </a:r>
              <a:endParaRPr b="1" i="0" sz="18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How to remove the info bars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Save your work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Save your template as a PowerPoint document. For printing, save as PowerPoint or “Print-quality” PDF.</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lt1"/>
                </a:buClr>
                <a:buSzPts val="1600"/>
                <a:buFont typeface="Calibri"/>
                <a:buNone/>
              </a:pPr>
              <a:r>
                <a:t/>
              </a:r>
              <a:endParaRPr b="0" i="0" sz="1600" u="none" cap="none" strike="noStrike">
                <a:solidFill>
                  <a:srgbClr val="BFBFBF"/>
                </a:solidFill>
                <a:latin typeface="Trebuchet MS"/>
                <a:ea typeface="Trebuchet MS"/>
                <a:cs typeface="Trebuchet MS"/>
                <a:sym typeface="Trebuchet MS"/>
              </a:endParaRPr>
            </a:p>
          </p:txBody>
        </p:sp>
        <p:pic>
          <p:nvPicPr>
            <p:cNvPr id="88" name="Google Shape;88;p3"/>
            <p:cNvPicPr preferRelativeResize="0"/>
            <p:nvPr/>
          </p:nvPicPr>
          <p:blipFill rotWithShape="1">
            <a:blip r:embed="rId7">
              <a:alphaModFix/>
            </a:blip>
            <a:srcRect b="0" l="0" r="0" t="0"/>
            <a:stretch/>
          </p:blipFill>
          <p:spPr>
            <a:xfrm>
              <a:off x="39540163" y="3976767"/>
              <a:ext cx="5586150" cy="1716939"/>
            </a:xfrm>
            <a:prstGeom prst="rect">
              <a:avLst/>
            </a:prstGeom>
            <a:noFill/>
            <a:ln>
              <a:noFill/>
            </a:ln>
          </p:spPr>
        </p:pic>
        <p:pic>
          <p:nvPicPr>
            <p:cNvPr id="89" name="Google Shape;89;p3"/>
            <p:cNvPicPr preferRelativeResize="0"/>
            <p:nvPr/>
          </p:nvPicPr>
          <p:blipFill rotWithShape="1">
            <a:blip r:embed="rId8">
              <a:alphaModFix/>
            </a:blip>
            <a:srcRect b="0" l="0" r="0" t="0"/>
            <a:stretch/>
          </p:blipFill>
          <p:spPr>
            <a:xfrm>
              <a:off x="37296875" y="8347566"/>
              <a:ext cx="2969584" cy="1140240"/>
            </a:xfrm>
            <a:prstGeom prst="rect">
              <a:avLst/>
            </a:prstGeom>
            <a:noFill/>
            <a:ln>
              <a:noFill/>
            </a:ln>
          </p:spPr>
        </p:pic>
        <p:pic>
          <p:nvPicPr>
            <p:cNvPr id="90" name="Google Shape;90;p3"/>
            <p:cNvPicPr preferRelativeResize="0"/>
            <p:nvPr/>
          </p:nvPicPr>
          <p:blipFill rotWithShape="1">
            <a:blip r:embed="rId9">
              <a:alphaModFix/>
            </a:blip>
            <a:srcRect b="0" l="0" r="0" t="0"/>
            <a:stretch/>
          </p:blipFill>
          <p:spPr>
            <a:xfrm>
              <a:off x="37524684" y="12604371"/>
              <a:ext cx="1482265" cy="825421"/>
            </a:xfrm>
            <a:prstGeom prst="rect">
              <a:avLst/>
            </a:prstGeom>
            <a:noFill/>
            <a:ln>
              <a:noFill/>
            </a:ln>
          </p:spPr>
        </p:pic>
        <p:grpSp>
          <p:nvGrpSpPr>
            <p:cNvPr id="91" name="Google Shape;91;p3"/>
            <p:cNvGrpSpPr/>
            <p:nvPr/>
          </p:nvGrpSpPr>
          <p:grpSpPr>
            <a:xfrm>
              <a:off x="37163426" y="23152351"/>
              <a:ext cx="10354214" cy="1052915"/>
              <a:chOff x="31687959" y="29635356"/>
              <a:chExt cx="9771399" cy="1090622"/>
            </a:xfrm>
          </p:grpSpPr>
          <p:sp>
            <p:nvSpPr>
              <p:cNvPr id="92" name="Google Shape;92;p3"/>
              <p:cNvSpPr/>
              <p:nvPr/>
            </p:nvSpPr>
            <p:spPr>
              <a:xfrm>
                <a:off x="31687959" y="29635356"/>
                <a:ext cx="9771398" cy="109062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pic>
            <p:nvPicPr>
              <p:cNvPr descr="http://t2.gstatic.com/images?q=tbn:ANd9GcR4APHC6TT9w54M2zn_pvCiBxUNcspYPoVxirLRphBoJabfSvu7zw" id="93" name="Google Shape;93;p3">
                <a:hlinkClick r:id="rId10"/>
              </p:cNvPr>
              <p:cNvPicPr preferRelativeResize="0"/>
              <p:nvPr/>
            </p:nvPicPr>
            <p:blipFill rotWithShape="1">
              <a:blip r:embed="rId11">
                <a:alphaModFix/>
              </a:blip>
              <a:srcRect b="0" l="0" r="0" t="0"/>
              <a:stretch/>
            </p:blipFill>
            <p:spPr>
              <a:xfrm>
                <a:off x="31813900" y="29733688"/>
                <a:ext cx="914401" cy="914399"/>
              </a:xfrm>
              <a:prstGeom prst="rect">
                <a:avLst/>
              </a:prstGeom>
              <a:noFill/>
              <a:ln>
                <a:noFill/>
              </a:ln>
            </p:spPr>
          </p:pic>
          <p:sp>
            <p:nvSpPr>
              <p:cNvPr id="94" name="Google Shape;94;p3"/>
              <p:cNvSpPr txBox="1"/>
              <p:nvPr/>
            </p:nvSpPr>
            <p:spPr>
              <a:xfrm>
                <a:off x="32788169" y="29700256"/>
                <a:ext cx="8671190" cy="90387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2"/>
                    </a:solidFill>
                    <a:latin typeface="Trebuchet MS"/>
                    <a:ea typeface="Trebuchet MS"/>
                    <a:cs typeface="Trebuchet MS"/>
                    <a:sym typeface="Trebuchet MS"/>
                  </a:rPr>
                  <a:t>Student discounts are available on our Facebook page.</a:t>
                </a:r>
                <a:br>
                  <a:rPr b="0" i="0" lang="en-US" sz="1400" u="none" cap="none" strike="noStrike">
                    <a:solidFill>
                      <a:schemeClr val="dk2"/>
                    </a:solidFill>
                    <a:latin typeface="Trebuchet MS"/>
                    <a:ea typeface="Trebuchet MS"/>
                    <a:cs typeface="Trebuchet MS"/>
                    <a:sym typeface="Trebuchet MS"/>
                  </a:rPr>
                </a:br>
                <a:r>
                  <a:rPr b="0" i="0" lang="en-US" sz="1400" u="none" cap="none" strike="noStrike">
                    <a:solidFill>
                      <a:schemeClr val="dk2"/>
                    </a:solidFill>
                    <a:latin typeface="Trebuchet MS"/>
                    <a:ea typeface="Trebuchet MS"/>
                    <a:cs typeface="Trebuchet MS"/>
                    <a:sym typeface="Trebuchet MS"/>
                  </a:rPr>
                  <a:t>Go to </a:t>
                </a:r>
                <a:r>
                  <a:rPr b="0" i="0" lang="en-US" sz="1400" u="sng" cap="none" strike="noStrike">
                    <a:solidFill>
                      <a:schemeClr val="dk2"/>
                    </a:solidFill>
                    <a:latin typeface="Trebuchet MS"/>
                    <a:ea typeface="Trebuchet MS"/>
                    <a:cs typeface="Trebuchet MS"/>
                    <a:sym typeface="Trebuchet MS"/>
                  </a:rPr>
                  <a:t>PosterPresentations.com</a:t>
                </a:r>
                <a:r>
                  <a:rPr b="0" i="0" lang="en-US" sz="1400" u="none" cap="none" strike="noStrike">
                    <a:solidFill>
                      <a:schemeClr val="dk2"/>
                    </a:solidFill>
                    <a:latin typeface="Trebuchet MS"/>
                    <a:ea typeface="Trebuchet MS"/>
                    <a:cs typeface="Trebuchet MS"/>
                    <a:sym typeface="Trebuchet MS"/>
                  </a:rPr>
                  <a:t> and click on the FB icon. </a:t>
                </a:r>
                <a:endParaRPr b="0" i="0" sz="1400" u="none" cap="none" strike="noStrike">
                  <a:solidFill>
                    <a:schemeClr val="dk2"/>
                  </a:solidFill>
                  <a:latin typeface="Trebuchet MS"/>
                  <a:ea typeface="Trebuchet MS"/>
                  <a:cs typeface="Trebuchet MS"/>
                  <a:sym typeface="Trebuchet MS"/>
                </a:endParaRPr>
              </a:p>
            </p:txBody>
          </p:sp>
        </p:grpSp>
      </p:grpSp>
      <p:sp>
        <p:nvSpPr>
          <p:cNvPr id="95" name="Google Shape;95;p3"/>
          <p:cNvSpPr/>
          <p:nvPr/>
        </p:nvSpPr>
        <p:spPr>
          <a:xfrm>
            <a:off x="-1" y="-55064"/>
            <a:ext cx="27432000" cy="536328"/>
          </a:xfrm>
          <a:prstGeom prst="rect">
            <a:avLst/>
          </a:prstGeom>
          <a:gradFill>
            <a:gsLst>
              <a:gs pos="0">
                <a:srgbClr val="98C2F5"/>
              </a:gs>
              <a:gs pos="100000">
                <a:schemeClr val="lt1"/>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96" name="Google Shape;96;p3"/>
          <p:cNvSpPr/>
          <p:nvPr/>
        </p:nvSpPr>
        <p:spPr>
          <a:xfrm>
            <a:off x="1" y="2212339"/>
            <a:ext cx="27432000" cy="176023"/>
          </a:xfrm>
          <a:prstGeom prst="rect">
            <a:avLst/>
          </a:prstGeom>
          <a:gradFill>
            <a:gsLst>
              <a:gs pos="0">
                <a:srgbClr val="98C2F5"/>
              </a:gs>
              <a:gs pos="51000">
                <a:schemeClr val="lt1"/>
              </a:gs>
              <a:gs pos="100000">
                <a:srgbClr val="DAE9F6"/>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97" name="Google Shape;97;p3"/>
          <p:cNvSpPr/>
          <p:nvPr/>
        </p:nvSpPr>
        <p:spPr>
          <a:xfrm>
            <a:off x="584473" y="2649220"/>
            <a:ext cx="6278488" cy="13373099"/>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98" name="Google Shape;98;p3"/>
          <p:cNvSpPr/>
          <p:nvPr/>
        </p:nvSpPr>
        <p:spPr>
          <a:xfrm>
            <a:off x="7236030" y="2649220"/>
            <a:ext cx="6278488" cy="13373099"/>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99" name="Google Shape;99;p3"/>
          <p:cNvSpPr/>
          <p:nvPr/>
        </p:nvSpPr>
        <p:spPr>
          <a:xfrm>
            <a:off x="13910044" y="2649220"/>
            <a:ext cx="6278488" cy="13373099"/>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00" name="Google Shape;100;p3"/>
          <p:cNvSpPr/>
          <p:nvPr/>
        </p:nvSpPr>
        <p:spPr>
          <a:xfrm>
            <a:off x="20578838" y="2649220"/>
            <a:ext cx="6278488" cy="13373099"/>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01" name="Google Shape;101;p3"/>
          <p:cNvSpPr txBox="1"/>
          <p:nvPr/>
        </p:nvSpPr>
        <p:spPr>
          <a:xfrm>
            <a:off x="28121678" y="14964380"/>
            <a:ext cx="3787074" cy="958492"/>
          </a:xfrm>
          <a:prstGeom prst="rect">
            <a:avLst/>
          </a:prstGeom>
          <a:noFill/>
          <a:ln>
            <a:noFill/>
          </a:ln>
        </p:spPr>
        <p:txBody>
          <a:bodyPr anchorCtr="0" anchor="t" bIns="32650" lIns="65300" spcFirstLastPara="1" rIns="65300" wrap="square" tIns="32650">
            <a:noAutofit/>
          </a:bodyPr>
          <a:lstStyle/>
          <a:p>
            <a:pPr indent="-400050" lvl="0" marL="40005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 2015 PosterPresentations.com</a:t>
            </a:r>
            <a:endParaRPr b="0" i="0" sz="1400" u="none" cap="none" strike="noStrike">
              <a:solidFill>
                <a:srgbClr val="000000"/>
              </a:solidFill>
              <a:latin typeface="Arial"/>
              <a:ea typeface="Arial"/>
              <a:cs typeface="Arial"/>
              <a:sym typeface="Arial"/>
            </a:endParaRPr>
          </a:p>
          <a:p>
            <a:pPr indent="0" lvl="0" marL="2286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2117 Fourth Street , Unit C</a:t>
            </a:r>
            <a:endParaRPr b="0" i="0" sz="1400" u="none" cap="none" strike="noStrike">
              <a:solidFill>
                <a:srgbClr val="000000"/>
              </a:solidFill>
              <a:latin typeface="Arial"/>
              <a:ea typeface="Arial"/>
              <a:cs typeface="Arial"/>
              <a:sym typeface="Arial"/>
            </a:endParaRPr>
          </a:p>
          <a:p>
            <a:pPr indent="0" lvl="0" marL="2286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Berkeley CA </a:t>
            </a:r>
            <a:r>
              <a:rPr b="0" i="0" lang="en-US" sz="1200" u="none" cap="none" strike="noStrike">
                <a:solidFill>
                  <a:schemeClr val="lt1"/>
                </a:solidFill>
                <a:latin typeface="Calibri"/>
                <a:ea typeface="Calibri"/>
                <a:cs typeface="Calibri"/>
                <a:sym typeface="Calibri"/>
              </a:rPr>
              <a:t>94710</a:t>
            </a:r>
            <a:endParaRPr b="0" i="0" sz="1400" u="none" cap="none" strike="noStrike">
              <a:solidFill>
                <a:schemeClr val="lt1"/>
              </a:solidFill>
              <a:latin typeface="Calibri"/>
              <a:ea typeface="Calibri"/>
              <a:cs typeface="Calibri"/>
              <a:sym typeface="Calibri"/>
            </a:endParaRPr>
          </a:p>
          <a:p>
            <a:pPr indent="0" lvl="0" marL="228600" marR="0" rtl="0" algn="l">
              <a:lnSpc>
                <a:spcPct val="100000"/>
              </a:lnSpc>
              <a:spcBef>
                <a:spcPts val="0"/>
              </a:spcBef>
              <a:spcAft>
                <a:spcPts val="0"/>
              </a:spcAft>
              <a:buClr>
                <a:srgbClr val="000000"/>
              </a:buClr>
              <a:buSzPts val="1400"/>
              <a:buFont typeface="Arial"/>
              <a:buNone/>
            </a:pPr>
            <a:r>
              <a:rPr b="1" i="0" lang="en-US" sz="1400" u="none" cap="none" strike="noStrike">
                <a:solidFill>
                  <a:srgbClr val="FFFF00"/>
                </a:solidFill>
                <a:latin typeface="Calibri"/>
                <a:ea typeface="Calibri"/>
                <a:cs typeface="Calibri"/>
                <a:sym typeface="Calibri"/>
              </a:rPr>
              <a:t>posterpresenter@gmail.com</a:t>
            </a:r>
            <a:endParaRPr b="1" i="0" sz="1600" u="none" cap="none" strike="noStrike">
              <a:solidFill>
                <a:srgbClr val="FFFF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20" name="Shape 120"/>
        <p:cNvGrpSpPr/>
        <p:nvPr/>
      </p:nvGrpSpPr>
      <p:grpSpPr>
        <a:xfrm>
          <a:off x="0" y="0"/>
          <a:ext cx="0" cy="0"/>
          <a:chOff x="0" y="0"/>
          <a:chExt cx="0" cy="0"/>
        </a:xfrm>
      </p:grpSpPr>
      <p:sp>
        <p:nvSpPr>
          <p:cNvPr id="121" name="Google Shape;121;p5"/>
          <p:cNvSpPr/>
          <p:nvPr/>
        </p:nvSpPr>
        <p:spPr>
          <a:xfrm rot="10800000">
            <a:off x="0" y="15922872"/>
            <a:ext cx="27432000" cy="536328"/>
          </a:xfrm>
          <a:prstGeom prst="rect">
            <a:avLst/>
          </a:prstGeom>
          <a:gradFill>
            <a:gsLst>
              <a:gs pos="0">
                <a:srgbClr val="98C2F5"/>
              </a:gs>
              <a:gs pos="100000">
                <a:schemeClr val="lt1"/>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22" name="Google Shape;122;p5"/>
          <p:cNvSpPr txBox="1"/>
          <p:nvPr/>
        </p:nvSpPr>
        <p:spPr>
          <a:xfrm>
            <a:off x="938690" y="16116300"/>
            <a:ext cx="1571625" cy="188840"/>
          </a:xfrm>
          <a:prstGeom prst="rect">
            <a:avLst/>
          </a:prstGeom>
          <a:noFill/>
          <a:ln>
            <a:noFill/>
          </a:ln>
        </p:spPr>
        <p:txBody>
          <a:bodyPr anchorCtr="0" anchor="t" bIns="26050" lIns="52150" spcFirstLastPara="1" rIns="52150" wrap="square" tIns="26050">
            <a:noAutofit/>
          </a:bodyPr>
          <a:lstStyle/>
          <a:p>
            <a:pPr indent="0" lvl="0" marL="0" marR="0" rtl="0" algn="l">
              <a:lnSpc>
                <a:spcPct val="65000"/>
              </a:lnSpc>
              <a:spcBef>
                <a:spcPts val="0"/>
              </a:spcBef>
              <a:spcAft>
                <a:spcPts val="0"/>
              </a:spcAft>
              <a:buClr>
                <a:srgbClr val="000000"/>
              </a:buClr>
              <a:buSzPts val="300"/>
              <a:buFont typeface="Arial"/>
              <a:buNone/>
            </a:pPr>
            <a:r>
              <a:rPr b="1" i="0" lang="en-US" sz="300" u="none" cap="none" strike="noStrike">
                <a:solidFill>
                  <a:srgbClr val="BFBFBF"/>
                </a:solidFill>
                <a:latin typeface="Arial"/>
                <a:ea typeface="Arial"/>
                <a:cs typeface="Arial"/>
                <a:sym typeface="Arial"/>
              </a:rPr>
              <a:t>RESEARCH POSTER PRESENTATION DESIGN © 2015</a:t>
            </a:r>
            <a:endParaRPr b="1" i="0" sz="300" u="none" cap="none" strike="noStrike">
              <a:solidFill>
                <a:srgbClr val="BFBFBF"/>
              </a:solidFill>
              <a:latin typeface="Arial"/>
              <a:ea typeface="Arial"/>
              <a:cs typeface="Arial"/>
              <a:sym typeface="Arial"/>
            </a:endParaRPr>
          </a:p>
          <a:p>
            <a:pPr indent="0" lvl="0" marL="0" marR="0" rtl="0" algn="l">
              <a:lnSpc>
                <a:spcPct val="65000"/>
              </a:lnSpc>
              <a:spcBef>
                <a:spcPts val="300"/>
              </a:spcBef>
              <a:spcAft>
                <a:spcPts val="0"/>
              </a:spcAft>
              <a:buClr>
                <a:srgbClr val="000000"/>
              </a:buClr>
              <a:buSzPts val="600"/>
              <a:buFont typeface="Arial"/>
              <a:buNone/>
            </a:pPr>
            <a:r>
              <a:rPr b="1" i="0" lang="en-US" sz="600" u="none" cap="none" strike="noStrike">
                <a:solidFill>
                  <a:srgbClr val="BFBFBF"/>
                </a:solidFill>
                <a:latin typeface="Arial"/>
                <a:ea typeface="Arial"/>
                <a:cs typeface="Arial"/>
                <a:sym typeface="Arial"/>
              </a:rPr>
              <a:t>www.PosterPresentations.com</a:t>
            </a:r>
            <a:endParaRPr b="0" i="0" sz="1400" u="none" cap="none" strike="noStrike">
              <a:solidFill>
                <a:srgbClr val="000000"/>
              </a:solidFill>
              <a:latin typeface="Arial"/>
              <a:ea typeface="Arial"/>
              <a:cs typeface="Arial"/>
              <a:sym typeface="Arial"/>
            </a:endParaRPr>
          </a:p>
        </p:txBody>
      </p:sp>
      <p:grpSp>
        <p:nvGrpSpPr>
          <p:cNvPr id="123" name="Google Shape;123;p5"/>
          <p:cNvGrpSpPr/>
          <p:nvPr/>
        </p:nvGrpSpPr>
        <p:grpSpPr>
          <a:xfrm>
            <a:off x="27893170" y="11218"/>
            <a:ext cx="6632760" cy="16447983"/>
            <a:chOff x="36782325" y="0"/>
            <a:chExt cx="11062139" cy="27432000"/>
          </a:xfrm>
        </p:grpSpPr>
        <p:sp>
          <p:nvSpPr>
            <p:cNvPr id="124" name="Google Shape;124;p5"/>
            <p:cNvSpPr/>
            <p:nvPr/>
          </p:nvSpPr>
          <p:spPr>
            <a:xfrm>
              <a:off x="36782325" y="0"/>
              <a:ext cx="11062139" cy="27432000"/>
            </a:xfrm>
            <a:prstGeom prst="rect">
              <a:avLst/>
            </a:prstGeom>
            <a:solidFill>
              <a:srgbClr val="0C0C0C"/>
            </a:solidFill>
            <a:ln>
              <a:noFill/>
            </a:ln>
          </p:spPr>
          <p:txBody>
            <a:bodyPr anchorCtr="0" anchor="t" bIns="0" lIns="457200" spcFirstLastPara="1" rIns="457200" wrap="square" tIns="457200">
              <a:no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lt1"/>
                  </a:solidFill>
                  <a:latin typeface="Trebuchet MS"/>
                  <a:ea typeface="Trebuchet MS"/>
                  <a:cs typeface="Trebuchet MS"/>
                  <a:sym typeface="Trebuchet MS"/>
                </a:rPr>
                <a:t>QUICK START (cont.)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change the template color theme</a:t>
              </a:r>
              <a:endParaRPr b="0" i="0" sz="1400" u="none" cap="none" strike="noStrike">
                <a:solidFill>
                  <a:srgbClr val="000000"/>
                </a:solidFill>
                <a:latin typeface="Arial"/>
                <a:ea typeface="Arial"/>
                <a:cs typeface="Arial"/>
                <a:sym typeface="Arial"/>
              </a:endParaRPr>
            </a:p>
            <a:p>
              <a:pPr indent="0" lvl="2"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You can easily change the color theme of your poster by going to the DESIGN menu, click on COLORS, and choose the color theme of your choice. You can also create your own color theme.</a:t>
              </a:r>
              <a:endParaRPr b="0" i="0" sz="1400" u="none" cap="none" strike="noStrike">
                <a:solidFill>
                  <a:srgbClr val="000000"/>
                </a:solidFill>
                <a:latin typeface="Arial"/>
                <a:ea typeface="Arial"/>
                <a:cs typeface="Arial"/>
                <a:sym typeface="Arial"/>
              </a:endParaRPr>
            </a:p>
            <a:p>
              <a:pPr indent="0" lvl="2"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also manually change the color of your background by going to VIEW &gt; SLIDE MASTER.  After you finish working on the master be sure to go to VIEW &gt; NORMAL to continue working on your poster.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add Text</a:t>
              </a:r>
              <a:endParaRPr b="0" i="0" sz="1400" u="none" cap="none" strike="noStrike">
                <a:solidFill>
                  <a:srgbClr val="000000"/>
                </a:solidFill>
                <a:latin typeface="Arial"/>
                <a:ea typeface="Arial"/>
                <a:cs typeface="Arial"/>
                <a:sym typeface="Arial"/>
              </a:endParaRPr>
            </a:p>
            <a:p>
              <a:pPr indent="0" lvl="2" marL="1730375"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The template comes with a number of pre-formatted placeholders for headers and text blocks. You can add more blocks by copying and pasting the existing ones or by adding a text box from the HOME menu. </a:t>
              </a:r>
              <a:endParaRPr b="0" i="0" sz="1400" u="none" cap="none" strike="noStrike">
                <a:solidFill>
                  <a:srgbClr val="000000"/>
                </a:solidFill>
                <a:latin typeface="Arial"/>
                <a:ea typeface="Arial"/>
                <a:cs typeface="Arial"/>
                <a:sym typeface="Arial"/>
              </a:endParaRPr>
            </a:p>
            <a:p>
              <a:pPr indent="0" lvl="2" marL="1518341"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 </a:t>
              </a:r>
              <a:r>
                <a:rPr b="1" i="0" lang="en-US" sz="1800" u="none" cap="none" strike="noStrike">
                  <a:solidFill>
                    <a:srgbClr val="FFC000"/>
                  </a:solidFill>
                  <a:latin typeface="Trebuchet MS"/>
                  <a:ea typeface="Trebuchet MS"/>
                  <a:cs typeface="Trebuchet MS"/>
                  <a:sym typeface="Trebuchet MS"/>
                </a:rPr>
                <a:t>Text size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Adjust the size of your text based on how much content you have to present. The default template text offers a good starting point. Follow the conference requirements.</a:t>
              </a:r>
              <a:endParaRPr b="0" i="0" sz="1400" u="none" cap="none" strike="noStrike">
                <a:solidFill>
                  <a:srgbClr val="BFBFBF"/>
                </a:solidFill>
                <a:latin typeface="Trebuchet MS"/>
                <a:ea typeface="Trebuchet MS"/>
                <a:cs typeface="Trebuchet MS"/>
                <a:sym typeface="Trebuchet MS"/>
              </a:endParaRPr>
            </a:p>
            <a:p>
              <a:pPr indent="0" lvl="2" marL="1518341"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How to add Tables</a:t>
              </a:r>
              <a:endParaRPr b="0" i="0" sz="1400" u="none" cap="none" strike="noStrike">
                <a:solidFill>
                  <a:srgbClr val="000000"/>
                </a:solidFill>
                <a:latin typeface="Arial"/>
                <a:ea typeface="Arial"/>
                <a:cs typeface="Arial"/>
                <a:sym typeface="Arial"/>
              </a:endParaRPr>
            </a:p>
            <a:p>
              <a:pPr indent="0" lvl="1" marL="97155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To add a table from scratch go to the INSERT menu and click on TABLE. A drop-down box will help you select rows and columns.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also copy and a paste a table from Word or another PowerPoint document. A pasted table may need to be re-formatted by RIGHT-CLICK &gt; FORMAT SHAPE, TEXT BOX, Margins.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Graphs / Charts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You can simply copy and paste charts and graphs from Excel or Word. Some reformatting may be required depending on how the original document has been created.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How to change the column configuration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RIGHT-CLICK on the poster background and select LAYOUT to see the column options available for this template. The poster columns can also be customized on the Master. VIEW &gt; MASTER.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lt1"/>
                </a:buClr>
                <a:buSzPts val="1800"/>
                <a:buFont typeface="Calibri"/>
                <a:buNone/>
              </a:pPr>
              <a:r>
                <a:t/>
              </a:r>
              <a:endParaRPr b="1" i="0" sz="18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How to remove the info bars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FFC000"/>
                </a:buClr>
                <a:buSzPts val="1800"/>
                <a:buFont typeface="Trebuchet MS"/>
                <a:buNone/>
              </a:pPr>
              <a:r>
                <a:rPr b="1" i="0" lang="en-US" sz="1800" u="none" cap="none" strike="noStrike">
                  <a:solidFill>
                    <a:srgbClr val="FFC000"/>
                  </a:solidFill>
                  <a:latin typeface="Trebuchet MS"/>
                  <a:ea typeface="Trebuchet MS"/>
                  <a:cs typeface="Trebuchet MS"/>
                  <a:sym typeface="Trebuchet MS"/>
                </a:rPr>
                <a:t>Save your work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BFBFBF"/>
                </a:buClr>
                <a:buSzPts val="1400"/>
                <a:buFont typeface="Trebuchet MS"/>
                <a:buNone/>
              </a:pPr>
              <a:r>
                <a:rPr b="0" i="0" lang="en-US" sz="1400" u="none" cap="none" strike="noStrike">
                  <a:solidFill>
                    <a:srgbClr val="BFBFBF"/>
                  </a:solidFill>
                  <a:latin typeface="Trebuchet MS"/>
                  <a:ea typeface="Trebuchet MS"/>
                  <a:cs typeface="Trebuchet MS"/>
                  <a:sym typeface="Trebuchet MS"/>
                </a:rPr>
                <a:t>Save your template as a PowerPoint document. For printing, save as PowerPoint or “Print-quality” PDF.</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lt1"/>
                </a:buClr>
                <a:buSzPts val="1400"/>
                <a:buFont typeface="Calibri"/>
                <a:buNone/>
              </a:pPr>
              <a:r>
                <a:t/>
              </a:r>
              <a:endParaRPr b="0" i="0" sz="14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lt1"/>
                </a:buClr>
                <a:buSzPts val="1600"/>
                <a:buFont typeface="Calibri"/>
                <a:buNone/>
              </a:pPr>
              <a:r>
                <a:t/>
              </a:r>
              <a:endParaRPr b="0" i="0" sz="1600" u="none" cap="none" strike="noStrike">
                <a:solidFill>
                  <a:srgbClr val="BFBFBF"/>
                </a:solidFill>
                <a:latin typeface="Trebuchet MS"/>
                <a:ea typeface="Trebuchet MS"/>
                <a:cs typeface="Trebuchet MS"/>
                <a:sym typeface="Trebuchet MS"/>
              </a:endParaRPr>
            </a:p>
          </p:txBody>
        </p:sp>
        <p:pic>
          <p:nvPicPr>
            <p:cNvPr id="125" name="Google Shape;125;p5"/>
            <p:cNvPicPr preferRelativeResize="0"/>
            <p:nvPr/>
          </p:nvPicPr>
          <p:blipFill rotWithShape="1">
            <a:blip r:embed="rId1">
              <a:alphaModFix/>
            </a:blip>
            <a:srcRect b="0" l="0" r="0" t="0"/>
            <a:stretch/>
          </p:blipFill>
          <p:spPr>
            <a:xfrm>
              <a:off x="39540163" y="3976767"/>
              <a:ext cx="5586150" cy="1716939"/>
            </a:xfrm>
            <a:prstGeom prst="rect">
              <a:avLst/>
            </a:prstGeom>
            <a:noFill/>
            <a:ln>
              <a:noFill/>
            </a:ln>
          </p:spPr>
        </p:pic>
        <p:pic>
          <p:nvPicPr>
            <p:cNvPr id="126" name="Google Shape;126;p5"/>
            <p:cNvPicPr preferRelativeResize="0"/>
            <p:nvPr/>
          </p:nvPicPr>
          <p:blipFill rotWithShape="1">
            <a:blip r:embed="rId2">
              <a:alphaModFix/>
            </a:blip>
            <a:srcRect b="0" l="0" r="0" t="0"/>
            <a:stretch/>
          </p:blipFill>
          <p:spPr>
            <a:xfrm>
              <a:off x="37296875" y="8347566"/>
              <a:ext cx="2969584" cy="1140240"/>
            </a:xfrm>
            <a:prstGeom prst="rect">
              <a:avLst/>
            </a:prstGeom>
            <a:noFill/>
            <a:ln>
              <a:noFill/>
            </a:ln>
          </p:spPr>
        </p:pic>
        <p:pic>
          <p:nvPicPr>
            <p:cNvPr id="127" name="Google Shape;127;p5"/>
            <p:cNvPicPr preferRelativeResize="0"/>
            <p:nvPr/>
          </p:nvPicPr>
          <p:blipFill rotWithShape="1">
            <a:blip r:embed="rId3">
              <a:alphaModFix/>
            </a:blip>
            <a:srcRect b="0" l="0" r="0" t="0"/>
            <a:stretch/>
          </p:blipFill>
          <p:spPr>
            <a:xfrm>
              <a:off x="37524684" y="12604371"/>
              <a:ext cx="1482265" cy="825421"/>
            </a:xfrm>
            <a:prstGeom prst="rect">
              <a:avLst/>
            </a:prstGeom>
            <a:noFill/>
            <a:ln>
              <a:noFill/>
            </a:ln>
          </p:spPr>
        </p:pic>
        <p:grpSp>
          <p:nvGrpSpPr>
            <p:cNvPr id="128" name="Google Shape;128;p5"/>
            <p:cNvGrpSpPr/>
            <p:nvPr/>
          </p:nvGrpSpPr>
          <p:grpSpPr>
            <a:xfrm>
              <a:off x="37163426" y="23152351"/>
              <a:ext cx="10354214" cy="1052915"/>
              <a:chOff x="31687959" y="29635356"/>
              <a:chExt cx="9771399" cy="1090622"/>
            </a:xfrm>
          </p:grpSpPr>
          <p:sp>
            <p:nvSpPr>
              <p:cNvPr id="129" name="Google Shape;129;p5"/>
              <p:cNvSpPr/>
              <p:nvPr/>
            </p:nvSpPr>
            <p:spPr>
              <a:xfrm>
                <a:off x="31687959" y="29635356"/>
                <a:ext cx="9771398" cy="1090622"/>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pic>
            <p:nvPicPr>
              <p:cNvPr descr="http://t2.gstatic.com/images?q=tbn:ANd9GcR4APHC6TT9w54M2zn_pvCiBxUNcspYPoVxirLRphBoJabfSvu7zw" id="130" name="Google Shape;130;p5">
                <a:hlinkClick r:id="rId4"/>
              </p:cNvPr>
              <p:cNvPicPr preferRelativeResize="0"/>
              <p:nvPr/>
            </p:nvPicPr>
            <p:blipFill rotWithShape="1">
              <a:blip r:embed="rId5">
                <a:alphaModFix/>
              </a:blip>
              <a:srcRect b="0" l="0" r="0" t="0"/>
              <a:stretch/>
            </p:blipFill>
            <p:spPr>
              <a:xfrm>
                <a:off x="31813900" y="29733688"/>
                <a:ext cx="914401" cy="914399"/>
              </a:xfrm>
              <a:prstGeom prst="rect">
                <a:avLst/>
              </a:prstGeom>
              <a:noFill/>
              <a:ln>
                <a:noFill/>
              </a:ln>
            </p:spPr>
          </p:pic>
          <p:sp>
            <p:nvSpPr>
              <p:cNvPr id="131" name="Google Shape;131;p5"/>
              <p:cNvSpPr txBox="1"/>
              <p:nvPr/>
            </p:nvSpPr>
            <p:spPr>
              <a:xfrm>
                <a:off x="32788169" y="29700256"/>
                <a:ext cx="8671190" cy="90387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2"/>
                    </a:solidFill>
                    <a:latin typeface="Trebuchet MS"/>
                    <a:ea typeface="Trebuchet MS"/>
                    <a:cs typeface="Trebuchet MS"/>
                    <a:sym typeface="Trebuchet MS"/>
                  </a:rPr>
                  <a:t>Student discounts are available on our Facebook page.</a:t>
                </a:r>
                <a:br>
                  <a:rPr b="0" i="0" lang="en-US" sz="1400" u="none" cap="none" strike="noStrike">
                    <a:solidFill>
                      <a:schemeClr val="dk2"/>
                    </a:solidFill>
                    <a:latin typeface="Trebuchet MS"/>
                    <a:ea typeface="Trebuchet MS"/>
                    <a:cs typeface="Trebuchet MS"/>
                    <a:sym typeface="Trebuchet MS"/>
                  </a:rPr>
                </a:br>
                <a:r>
                  <a:rPr b="0" i="0" lang="en-US" sz="1400" u="none" cap="none" strike="noStrike">
                    <a:solidFill>
                      <a:schemeClr val="dk2"/>
                    </a:solidFill>
                    <a:latin typeface="Trebuchet MS"/>
                    <a:ea typeface="Trebuchet MS"/>
                    <a:cs typeface="Trebuchet MS"/>
                    <a:sym typeface="Trebuchet MS"/>
                  </a:rPr>
                  <a:t>Go to </a:t>
                </a:r>
                <a:r>
                  <a:rPr b="0" i="0" lang="en-US" sz="1400" u="sng" cap="none" strike="noStrike">
                    <a:solidFill>
                      <a:schemeClr val="dk2"/>
                    </a:solidFill>
                    <a:latin typeface="Trebuchet MS"/>
                    <a:ea typeface="Trebuchet MS"/>
                    <a:cs typeface="Trebuchet MS"/>
                    <a:sym typeface="Trebuchet MS"/>
                  </a:rPr>
                  <a:t>PosterPresentations.com</a:t>
                </a:r>
                <a:r>
                  <a:rPr b="0" i="0" lang="en-US" sz="1400" u="none" cap="none" strike="noStrike">
                    <a:solidFill>
                      <a:schemeClr val="dk2"/>
                    </a:solidFill>
                    <a:latin typeface="Trebuchet MS"/>
                    <a:ea typeface="Trebuchet MS"/>
                    <a:cs typeface="Trebuchet MS"/>
                    <a:sym typeface="Trebuchet MS"/>
                  </a:rPr>
                  <a:t> and click on the FB icon. </a:t>
                </a:r>
                <a:endParaRPr b="0" i="0" sz="1400" u="none" cap="none" strike="noStrike">
                  <a:solidFill>
                    <a:schemeClr val="dk2"/>
                  </a:solidFill>
                  <a:latin typeface="Trebuchet MS"/>
                  <a:ea typeface="Trebuchet MS"/>
                  <a:cs typeface="Trebuchet MS"/>
                  <a:sym typeface="Trebuchet MS"/>
                </a:endParaRPr>
              </a:p>
            </p:txBody>
          </p:sp>
        </p:grpSp>
      </p:grpSp>
      <p:grpSp>
        <p:nvGrpSpPr>
          <p:cNvPr id="132" name="Google Shape;132;p5"/>
          <p:cNvGrpSpPr/>
          <p:nvPr/>
        </p:nvGrpSpPr>
        <p:grpSpPr>
          <a:xfrm>
            <a:off x="-7233765" y="3"/>
            <a:ext cx="6608534" cy="16459197"/>
            <a:chOff x="-11220550" y="-1"/>
            <a:chExt cx="11014226" cy="27432000"/>
          </a:xfrm>
        </p:grpSpPr>
        <p:sp>
          <p:nvSpPr>
            <p:cNvPr id="133" name="Google Shape;133;p5"/>
            <p:cNvSpPr/>
            <p:nvPr/>
          </p:nvSpPr>
          <p:spPr>
            <a:xfrm>
              <a:off x="-11216136" y="-1"/>
              <a:ext cx="11009812" cy="27432000"/>
            </a:xfrm>
            <a:prstGeom prst="rect">
              <a:avLst/>
            </a:prstGeom>
            <a:solidFill>
              <a:srgbClr val="0C0C0C"/>
            </a:solidFill>
            <a:ln>
              <a:noFill/>
            </a:ln>
          </p:spPr>
          <p:txBody>
            <a:bodyPr anchorCtr="0" anchor="t" bIns="182875" lIns="182875" spcFirstLastPara="1" rIns="182875" wrap="square" tIns="182875">
              <a:noAutofit/>
            </a:bodyPr>
            <a:lstStyle/>
            <a:p>
              <a:pPr indent="0" lvl="0" marL="0" marR="0" rtl="0" algn="ctr">
                <a:lnSpc>
                  <a:spcPct val="100000"/>
                </a:lnSpc>
                <a:spcBef>
                  <a:spcPts val="0"/>
                </a:spcBef>
                <a:spcAft>
                  <a:spcPts val="0"/>
                </a:spcAft>
                <a:buClr>
                  <a:srgbClr val="FF0000"/>
                </a:buClr>
                <a:buSzPts val="1800"/>
                <a:buFont typeface="Trebuchet MS"/>
                <a:buNone/>
              </a:pPr>
              <a:r>
                <a:rPr b="1" i="0" lang="en-US" sz="1800" u="none" cap="none" strike="noStrike">
                  <a:solidFill>
                    <a:srgbClr val="FF0000"/>
                  </a:solidFill>
                  <a:latin typeface="Trebuchet MS"/>
                  <a:ea typeface="Trebuchet MS"/>
                  <a:cs typeface="Trebuchet MS"/>
                  <a:sym typeface="Trebuchet MS"/>
                </a:rPr>
                <a:t>(—THIS SIDEBAR DOES NOT PRINT—)</a:t>
              </a:r>
              <a:endParaRPr b="1" i="0" sz="18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Trebuchet MS"/>
                  <a:ea typeface="Trebuchet MS"/>
                  <a:cs typeface="Trebuchet MS"/>
                  <a:sym typeface="Trebuchet MS"/>
                </a:rPr>
                <a:t>DESIGN GUIDE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This PowerPoint 2007 template produces a 36”x60” presentation poster. You can use it to create your research poster and save valuable time placing titles, subtitles, text, and graphics.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We provide a series of online answer your poster production questions. To view our template tutorials, go online to </a:t>
              </a:r>
              <a:r>
                <a:rPr b="1" i="0" lang="en-US" sz="1600" u="none" cap="none" strike="noStrike">
                  <a:solidFill>
                    <a:srgbClr val="FFC000"/>
                  </a:solidFill>
                  <a:latin typeface="Trebuchet MS"/>
                  <a:ea typeface="Trebuchet MS"/>
                  <a:cs typeface="Trebuchet MS"/>
                  <a:sym typeface="Trebuchet MS"/>
                </a:rPr>
                <a:t>PosterPresentations.com</a:t>
              </a:r>
              <a:r>
                <a:rPr b="1" i="0" lang="en-US" sz="1600" u="none" cap="none" strike="noStrike">
                  <a:solidFill>
                    <a:schemeClr val="lt1"/>
                  </a:solidFill>
                  <a:latin typeface="Trebuchet MS"/>
                  <a:ea typeface="Trebuchet MS"/>
                  <a:cs typeface="Trebuchet MS"/>
                  <a:sym typeface="Trebuchet MS"/>
                </a:rPr>
                <a:t> </a:t>
              </a:r>
              <a:r>
                <a:rPr b="0" i="0" lang="en-US" sz="1600" u="none" cap="none" strike="noStrike">
                  <a:solidFill>
                    <a:schemeClr val="lt1"/>
                  </a:solidFill>
                  <a:latin typeface="Trebuchet MS"/>
                  <a:ea typeface="Trebuchet MS"/>
                  <a:cs typeface="Trebuchet MS"/>
                  <a:sym typeface="Trebuchet MS"/>
                </a:rPr>
                <a:t>and click on HELP DESK.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When you are ready to  print your poster, go online to PosterPresentations.com</a:t>
              </a:r>
              <a:br>
                <a:rPr b="0" i="0" lang="en-US" sz="1600" u="none" cap="none" strike="noStrike">
                  <a:solidFill>
                    <a:schemeClr val="lt1"/>
                  </a:solidFill>
                  <a:latin typeface="Trebuchet MS"/>
                  <a:ea typeface="Trebuchet MS"/>
                  <a:cs typeface="Trebuchet MS"/>
                  <a:sym typeface="Trebuchet MS"/>
                </a:rPr>
              </a:br>
              <a:r>
                <a:rPr b="0"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Trebuchet MS"/>
                  <a:ea typeface="Trebuchet MS"/>
                  <a:cs typeface="Trebuchet MS"/>
                  <a:sym typeface="Trebuchet MS"/>
                </a:rPr>
                <a:t>Need assistance? Call us at </a:t>
              </a:r>
              <a:r>
                <a:rPr b="0" i="0" lang="en-US" sz="1600" u="none" cap="none" strike="noStrike">
                  <a:solidFill>
                    <a:srgbClr val="FFC000"/>
                  </a:solidFill>
                  <a:latin typeface="Trebuchet MS"/>
                  <a:ea typeface="Trebuchet MS"/>
                  <a:cs typeface="Trebuchet MS"/>
                  <a:sym typeface="Trebuchet MS"/>
                </a:rPr>
                <a:t>1.510.649.3001</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00"/>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chemeClr val="lt1"/>
                  </a:solidFill>
                  <a:latin typeface="Trebuchet MS"/>
                  <a:ea typeface="Trebuchet MS"/>
                  <a:cs typeface="Trebuchet MS"/>
                  <a:sym typeface="Trebuchet MS"/>
                </a:rPr>
                <a:t>QUICK START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chemeClr val="lt1"/>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Zoom in and out</a:t>
              </a:r>
              <a:endParaRPr b="0" i="0" sz="1400" u="none" cap="none" strike="noStrike">
                <a:solidFill>
                  <a:srgbClr val="000000"/>
                </a:solidFill>
                <a:latin typeface="Arial"/>
                <a:ea typeface="Arial"/>
                <a:cs typeface="Arial"/>
                <a:sym typeface="Arial"/>
              </a:endParaRPr>
            </a:p>
            <a:p>
              <a:pPr indent="0" lvl="0" marL="1203325"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As you work on your poster zoom in and out to the level that is more comfortable to you. Go to VIEW &gt; ZOOM.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Title, Authors, and Affiliations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Start designing your poster by adding the title, the names of the authors, and the affiliated institutions. You can type or paste text into the provided boxes. The template will automatically adjust the size of your text to fit the title box. You can manually override this feature and change the size of your text.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BFBFBF"/>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C000"/>
                  </a:solidFill>
                  <a:latin typeface="Trebuchet MS"/>
                  <a:ea typeface="Trebuchet MS"/>
                  <a:cs typeface="Trebuchet MS"/>
                  <a:sym typeface="Trebuchet MS"/>
                </a:rPr>
                <a:t>TIP: </a:t>
              </a:r>
              <a:r>
                <a:rPr b="0" i="0" lang="en-US" sz="1400" u="none" cap="none" strike="noStrike">
                  <a:solidFill>
                    <a:srgbClr val="BFBFBF"/>
                  </a:solidFill>
                  <a:latin typeface="Trebuchet MS"/>
                  <a:ea typeface="Trebuchet MS"/>
                  <a:cs typeface="Trebuchet MS"/>
                  <a:sym typeface="Trebuchet MS"/>
                </a:rPr>
                <a:t>The font size of your title should be bigger than your name(s) and institution name(s).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br>
                <a:rPr b="1" i="0" lang="en-US" sz="1600" u="none" cap="none" strike="noStrike">
                  <a:solidFill>
                    <a:schemeClr val="lt1"/>
                  </a:solidFill>
                  <a:latin typeface="Trebuchet MS"/>
                  <a:ea typeface="Trebuchet MS"/>
                  <a:cs typeface="Trebuchet MS"/>
                  <a:sym typeface="Trebuchet MS"/>
                </a:rPr>
              </a:br>
              <a:endParaRPr b="1" i="0" sz="16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Adding Logos / Seals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BFBFBF"/>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C000"/>
                  </a:solidFill>
                  <a:latin typeface="Trebuchet MS"/>
                  <a:ea typeface="Trebuchet MS"/>
                  <a:cs typeface="Trebuchet MS"/>
                  <a:sym typeface="Trebuchet MS"/>
                </a:rPr>
                <a:t>TIP: </a:t>
              </a:r>
              <a:r>
                <a:rPr b="0" i="0" lang="en-US" sz="1400" u="none" cap="none" strike="noStrike">
                  <a:solidFill>
                    <a:srgbClr val="BFBFBF"/>
                  </a:solidFill>
                  <a:latin typeface="Trebuchet MS"/>
                  <a:ea typeface="Trebuchet MS"/>
                  <a:cs typeface="Trebuchet MS"/>
                  <a:sym typeface="Trebuchet MS"/>
                </a:rPr>
                <a:t>See if your company’s logo is available on our free poster templates page.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Photographs / Graphics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600"/>
                <a:buFont typeface="Arial"/>
                <a:buNone/>
              </a:pPr>
              <a:r>
                <a:t/>
              </a:r>
              <a:endParaRPr b="1" i="0" sz="1600" u="none" cap="none" strike="noStrike">
                <a:solidFill>
                  <a:srgbClr val="FFC000"/>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rgbClr val="FFC000"/>
                  </a:solidFill>
                  <a:latin typeface="Trebuchet MS"/>
                  <a:ea typeface="Trebuchet MS"/>
                  <a:cs typeface="Trebuchet MS"/>
                  <a:sym typeface="Trebuchet MS"/>
                </a:rPr>
                <a:t>Image Quality Check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BFBFBF"/>
                  </a:solidFill>
                  <a:latin typeface="Trebuchet MS"/>
                  <a:ea typeface="Trebuchet MS"/>
                  <a:cs typeface="Trebuchet MS"/>
                  <a:sym typeface="Trebuchet MS"/>
                </a:rPr>
                <a:t>Zoom in and look at your images at 100% magnification. If they look good they will print well. </a:t>
              </a:r>
              <a:endParaRPr b="0" i="0" sz="1600" u="none" cap="none" strike="noStrike">
                <a:solidFill>
                  <a:schemeClr val="lt1"/>
                </a:solidFill>
                <a:latin typeface="Trebuchet MS"/>
                <a:ea typeface="Trebuchet MS"/>
                <a:cs typeface="Trebuchet MS"/>
                <a:sym typeface="Trebuchet MS"/>
              </a:endParaRPr>
            </a:p>
          </p:txBody>
        </p:sp>
        <p:cxnSp>
          <p:nvCxnSpPr>
            <p:cNvPr id="134" name="Google Shape;134;p5"/>
            <p:cNvCxnSpPr/>
            <p:nvPr/>
          </p:nvCxnSpPr>
          <p:spPr>
            <a:xfrm>
              <a:off x="-11220550" y="6395410"/>
              <a:ext cx="10999746" cy="2783"/>
            </a:xfrm>
            <a:prstGeom prst="straightConnector1">
              <a:avLst/>
            </a:prstGeom>
            <a:noFill/>
            <a:ln cap="flat" cmpd="sng" w="9525">
              <a:solidFill>
                <a:srgbClr val="FFC000"/>
              </a:solidFill>
              <a:prstDash val="solid"/>
              <a:round/>
              <a:headEnd len="sm" w="sm" type="none"/>
              <a:tailEnd len="sm" w="sm" type="none"/>
            </a:ln>
          </p:spPr>
        </p:cxnSp>
        <p:pic>
          <p:nvPicPr>
            <p:cNvPr id="135" name="Google Shape;135;p5"/>
            <p:cNvPicPr preferRelativeResize="0"/>
            <p:nvPr/>
          </p:nvPicPr>
          <p:blipFill rotWithShape="1">
            <a:blip r:embed="rId6">
              <a:alphaModFix/>
            </a:blip>
            <a:srcRect b="0" l="0" r="0" t="0"/>
            <a:stretch/>
          </p:blipFill>
          <p:spPr>
            <a:xfrm>
              <a:off x="-10736023" y="7928687"/>
              <a:ext cx="1597665" cy="1001614"/>
            </a:xfrm>
            <a:prstGeom prst="rect">
              <a:avLst/>
            </a:prstGeom>
            <a:noFill/>
            <a:ln>
              <a:noFill/>
            </a:ln>
          </p:spPr>
        </p:pic>
        <p:pic>
          <p:nvPicPr>
            <p:cNvPr id="136" name="Google Shape;136;p5"/>
            <p:cNvPicPr preferRelativeResize="0"/>
            <p:nvPr/>
          </p:nvPicPr>
          <p:blipFill rotWithShape="1">
            <a:blip r:embed="rId7">
              <a:alphaModFix/>
            </a:blip>
            <a:srcRect b="0" l="0" r="0" t="0"/>
            <a:stretch/>
          </p:blipFill>
          <p:spPr>
            <a:xfrm>
              <a:off x="-10736023" y="12354606"/>
              <a:ext cx="9986807" cy="877997"/>
            </a:xfrm>
            <a:prstGeom prst="rect">
              <a:avLst/>
            </a:prstGeom>
            <a:noFill/>
            <a:ln>
              <a:noFill/>
            </a:ln>
          </p:spPr>
        </p:pic>
        <p:grpSp>
          <p:nvGrpSpPr>
            <p:cNvPr id="137" name="Google Shape;137;p5"/>
            <p:cNvGrpSpPr/>
            <p:nvPr/>
          </p:nvGrpSpPr>
          <p:grpSpPr>
            <a:xfrm>
              <a:off x="-9844888" y="19920591"/>
              <a:ext cx="7631077" cy="1987423"/>
              <a:chOff x="-4516464" y="11354920"/>
              <a:chExt cx="3516822" cy="1095725"/>
            </a:xfrm>
          </p:grpSpPr>
          <p:grpSp>
            <p:nvGrpSpPr>
              <p:cNvPr id="138" name="Google Shape;138;p5"/>
              <p:cNvGrpSpPr/>
              <p:nvPr/>
            </p:nvGrpSpPr>
            <p:grpSpPr>
              <a:xfrm>
                <a:off x="-2783494" y="11354966"/>
                <a:ext cx="624373" cy="894738"/>
                <a:chOff x="-3958698" y="11538812"/>
                <a:chExt cx="779266" cy="1282150"/>
              </a:xfrm>
            </p:grpSpPr>
            <p:pic>
              <p:nvPicPr>
                <p:cNvPr id="139" name="Google Shape;139;p5"/>
                <p:cNvPicPr preferRelativeResize="0"/>
                <p:nvPr/>
              </p:nvPicPr>
              <p:blipFill rotWithShape="1">
                <a:blip r:embed="rId8">
                  <a:alphaModFix/>
                </a:blip>
                <a:srcRect b="0" l="0" r="0" t="0"/>
                <a:stretch/>
              </p:blipFill>
              <p:spPr>
                <a:xfrm>
                  <a:off x="-3948160" y="11538812"/>
                  <a:ext cx="768728" cy="1090753"/>
                </a:xfrm>
                <a:prstGeom prst="rect">
                  <a:avLst/>
                </a:prstGeom>
                <a:noFill/>
                <a:ln>
                  <a:noFill/>
                </a:ln>
              </p:spPr>
            </p:pic>
            <p:sp>
              <p:nvSpPr>
                <p:cNvPr id="140" name="Google Shape;140;p5"/>
                <p:cNvSpPr txBox="1"/>
                <p:nvPr/>
              </p:nvSpPr>
              <p:spPr>
                <a:xfrm>
                  <a:off x="-3958698" y="12577802"/>
                  <a:ext cx="779263" cy="243159"/>
                </a:xfrm>
                <a:prstGeom prst="rect">
                  <a:avLst/>
                </a:prstGeom>
                <a:solidFill>
                  <a:schemeClr val="accent1"/>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dk1"/>
                      </a:solidFill>
                      <a:latin typeface="Calibri"/>
                      <a:ea typeface="Calibri"/>
                      <a:cs typeface="Calibri"/>
                      <a:sym typeface="Calibri"/>
                    </a:rPr>
                    <a:t>ORIGINAL</a:t>
                  </a:r>
                  <a:endParaRPr b="1" i="0" sz="1200" u="none" cap="none" strike="noStrike">
                    <a:solidFill>
                      <a:schemeClr val="dk1"/>
                    </a:solidFill>
                    <a:latin typeface="Calibri"/>
                    <a:ea typeface="Calibri"/>
                    <a:cs typeface="Calibri"/>
                    <a:sym typeface="Calibri"/>
                  </a:endParaRPr>
                </a:p>
              </p:txBody>
            </p:sp>
          </p:grpSp>
          <p:grpSp>
            <p:nvGrpSpPr>
              <p:cNvPr id="141" name="Google Shape;141;p5"/>
              <p:cNvGrpSpPr/>
              <p:nvPr/>
            </p:nvGrpSpPr>
            <p:grpSpPr>
              <a:xfrm>
                <a:off x="-2033159" y="11354920"/>
                <a:ext cx="1033517" cy="907668"/>
                <a:chOff x="-2921738" y="11604219"/>
                <a:chExt cx="1420279" cy="1247338"/>
              </a:xfrm>
            </p:grpSpPr>
            <p:pic>
              <p:nvPicPr>
                <p:cNvPr id="142" name="Google Shape;142;p5"/>
                <p:cNvPicPr preferRelativeResize="0"/>
                <p:nvPr/>
              </p:nvPicPr>
              <p:blipFill rotWithShape="1">
                <a:blip r:embed="rId8">
                  <a:alphaModFix/>
                </a:blip>
                <a:srcRect b="0" l="0" r="0" t="0"/>
                <a:stretch/>
              </p:blipFill>
              <p:spPr>
                <a:xfrm>
                  <a:off x="-2921738" y="11604219"/>
                  <a:ext cx="1420279" cy="1029695"/>
                </a:xfrm>
                <a:prstGeom prst="rect">
                  <a:avLst/>
                </a:prstGeom>
                <a:noFill/>
                <a:ln>
                  <a:noFill/>
                </a:ln>
              </p:spPr>
            </p:pic>
            <p:sp>
              <p:nvSpPr>
                <p:cNvPr id="143" name="Google Shape;143;p5"/>
                <p:cNvSpPr txBox="1"/>
                <p:nvPr/>
              </p:nvSpPr>
              <p:spPr>
                <a:xfrm>
                  <a:off x="-2918992" y="12579503"/>
                  <a:ext cx="1417533" cy="272054"/>
                </a:xfrm>
                <a:prstGeom prst="rect">
                  <a:avLst/>
                </a:prstGeom>
                <a:solidFill>
                  <a:srgbClr val="FF0000"/>
                </a:solid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Calibri"/>
                      <a:ea typeface="Calibri"/>
                      <a:cs typeface="Calibri"/>
                      <a:sym typeface="Calibri"/>
                    </a:rPr>
                    <a:t>DISTORTED</a:t>
                  </a:r>
                  <a:endParaRPr b="1" i="0" sz="700" u="none" cap="none" strike="noStrike">
                    <a:solidFill>
                      <a:schemeClr val="lt1"/>
                    </a:solidFill>
                    <a:latin typeface="Calibri"/>
                    <a:ea typeface="Calibri"/>
                    <a:cs typeface="Calibri"/>
                    <a:sym typeface="Calibri"/>
                  </a:endParaRPr>
                </a:p>
              </p:txBody>
            </p:sp>
          </p:grpSp>
          <p:pic>
            <p:nvPicPr>
              <p:cNvPr id="144" name="Google Shape;144;p5"/>
              <p:cNvPicPr preferRelativeResize="0"/>
              <p:nvPr/>
            </p:nvPicPr>
            <p:blipFill rotWithShape="1">
              <a:blip r:embed="rId9">
                <a:alphaModFix/>
              </a:blip>
              <a:srcRect b="0" l="0" r="0" t="0"/>
              <a:stretch/>
            </p:blipFill>
            <p:spPr>
              <a:xfrm>
                <a:off x="-4516464" y="11354941"/>
                <a:ext cx="1098742" cy="847761"/>
              </a:xfrm>
              <a:prstGeom prst="rect">
                <a:avLst/>
              </a:prstGeom>
              <a:noFill/>
              <a:ln>
                <a:noFill/>
              </a:ln>
            </p:spPr>
          </p:pic>
          <p:sp>
            <p:nvSpPr>
              <p:cNvPr id="145" name="Google Shape;145;p5"/>
              <p:cNvSpPr txBox="1"/>
              <p:nvPr/>
            </p:nvSpPr>
            <p:spPr>
              <a:xfrm>
                <a:off x="-4471893" y="12252677"/>
                <a:ext cx="1035685" cy="197968"/>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Corner handles</a:t>
                </a:r>
                <a:endParaRPr b="0" i="0" sz="1400" u="none" cap="none" strike="noStrike">
                  <a:solidFill>
                    <a:schemeClr val="lt1"/>
                  </a:solidFill>
                  <a:latin typeface="Calibri"/>
                  <a:ea typeface="Calibri"/>
                  <a:cs typeface="Calibri"/>
                  <a:sym typeface="Calibri"/>
                </a:endParaRPr>
              </a:p>
            </p:txBody>
          </p:sp>
        </p:grpSp>
        <p:grpSp>
          <p:nvGrpSpPr>
            <p:cNvPr id="146" name="Google Shape;146;p5"/>
            <p:cNvGrpSpPr/>
            <p:nvPr/>
          </p:nvGrpSpPr>
          <p:grpSpPr>
            <a:xfrm>
              <a:off x="-10453961" y="23717521"/>
              <a:ext cx="9139097" cy="2061267"/>
              <a:chOff x="-4818882" y="13423405"/>
              <a:chExt cx="4211801" cy="1136440"/>
            </a:xfrm>
          </p:grpSpPr>
          <p:pic>
            <p:nvPicPr>
              <p:cNvPr id="147" name="Google Shape;147;p5"/>
              <p:cNvPicPr preferRelativeResize="0"/>
              <p:nvPr/>
            </p:nvPicPr>
            <p:blipFill rotWithShape="1">
              <a:blip r:embed="rId10">
                <a:alphaModFix/>
              </a:blip>
              <a:srcRect b="0" l="0" r="0" t="0"/>
              <a:stretch/>
            </p:blipFill>
            <p:spPr>
              <a:xfrm>
                <a:off x="-4610234" y="13433123"/>
                <a:ext cx="1828800" cy="1117600"/>
              </a:xfrm>
              <a:prstGeom prst="rect">
                <a:avLst/>
              </a:prstGeom>
              <a:noFill/>
              <a:ln>
                <a:noFill/>
              </a:ln>
            </p:spPr>
          </p:pic>
          <p:pic>
            <p:nvPicPr>
              <p:cNvPr id="148" name="Google Shape;148;p5"/>
              <p:cNvPicPr preferRelativeResize="0"/>
              <p:nvPr/>
            </p:nvPicPr>
            <p:blipFill rotWithShape="1">
              <a:blip r:embed="rId11">
                <a:alphaModFix/>
              </a:blip>
              <a:srcRect b="0" l="0" r="0" t="0"/>
              <a:stretch/>
            </p:blipFill>
            <p:spPr>
              <a:xfrm>
                <a:off x="-2637523" y="13442245"/>
                <a:ext cx="1828800" cy="1117600"/>
              </a:xfrm>
              <a:prstGeom prst="rect">
                <a:avLst/>
              </a:prstGeom>
              <a:noFill/>
              <a:ln>
                <a:noFill/>
              </a:ln>
            </p:spPr>
          </p:pic>
          <p:sp>
            <p:nvSpPr>
              <p:cNvPr id="149" name="Google Shape;149;p5"/>
              <p:cNvSpPr txBox="1"/>
              <p:nvPr/>
            </p:nvSpPr>
            <p:spPr>
              <a:xfrm rot="-5400000">
                <a:off x="-5312672" y="13926908"/>
                <a:ext cx="1117601" cy="13002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92D050"/>
                    </a:solidFill>
                    <a:latin typeface="Calibri"/>
                    <a:ea typeface="Calibri"/>
                    <a:cs typeface="Calibri"/>
                    <a:sym typeface="Calibri"/>
                  </a:rPr>
                  <a:t>Good </a:t>
                </a:r>
                <a:r>
                  <a:rPr b="0" i="0" lang="en-US" sz="1100" u="none" cap="none" strike="noStrike">
                    <a:solidFill>
                      <a:schemeClr val="lt1"/>
                    </a:solidFill>
                    <a:latin typeface="Calibri"/>
                    <a:ea typeface="Calibri"/>
                    <a:cs typeface="Calibri"/>
                    <a:sym typeface="Calibri"/>
                  </a:rPr>
                  <a:t>printing quality</a:t>
                </a:r>
                <a:endParaRPr b="0" i="0" sz="1100" u="none" cap="none" strike="noStrike">
                  <a:solidFill>
                    <a:schemeClr val="lt1"/>
                  </a:solidFill>
                  <a:latin typeface="Calibri"/>
                  <a:ea typeface="Calibri"/>
                  <a:cs typeface="Calibri"/>
                  <a:sym typeface="Calibri"/>
                </a:endParaRPr>
              </a:p>
            </p:txBody>
          </p:sp>
          <p:sp>
            <p:nvSpPr>
              <p:cNvPr id="150" name="Google Shape;150;p5"/>
              <p:cNvSpPr txBox="1"/>
              <p:nvPr/>
            </p:nvSpPr>
            <p:spPr>
              <a:xfrm rot="-5400000">
                <a:off x="-1236802" y="13911285"/>
                <a:ext cx="1117601" cy="141841"/>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FF0000"/>
                    </a:solidFill>
                    <a:latin typeface="Calibri"/>
                    <a:ea typeface="Calibri"/>
                    <a:cs typeface="Calibri"/>
                    <a:sym typeface="Calibri"/>
                  </a:rPr>
                  <a:t>Bad </a:t>
                </a:r>
                <a:r>
                  <a:rPr b="0" i="0" lang="en-US" sz="1200" u="none" cap="none" strike="noStrike">
                    <a:solidFill>
                      <a:schemeClr val="lt1"/>
                    </a:solidFill>
                    <a:latin typeface="Calibri"/>
                    <a:ea typeface="Calibri"/>
                    <a:cs typeface="Calibri"/>
                    <a:sym typeface="Calibri"/>
                  </a:rPr>
                  <a:t>printing quality</a:t>
                </a:r>
                <a:endParaRPr b="0" i="0" sz="1200" u="none" cap="none" strike="noStrike">
                  <a:solidFill>
                    <a:schemeClr val="lt1"/>
                  </a:solidFill>
                  <a:latin typeface="Calibri"/>
                  <a:ea typeface="Calibri"/>
                  <a:cs typeface="Calibri"/>
                  <a:sym typeface="Calibri"/>
                </a:endParaRPr>
              </a:p>
            </p:txBody>
          </p:sp>
        </p:grpSp>
      </p:grpSp>
      <p:sp>
        <p:nvSpPr>
          <p:cNvPr id="151" name="Google Shape;151;p5"/>
          <p:cNvSpPr/>
          <p:nvPr/>
        </p:nvSpPr>
        <p:spPr>
          <a:xfrm>
            <a:off x="-1" y="-55064"/>
            <a:ext cx="27432000" cy="536328"/>
          </a:xfrm>
          <a:prstGeom prst="rect">
            <a:avLst/>
          </a:prstGeom>
          <a:gradFill>
            <a:gsLst>
              <a:gs pos="0">
                <a:srgbClr val="98C2F5"/>
              </a:gs>
              <a:gs pos="100000">
                <a:schemeClr val="lt1"/>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52" name="Google Shape;152;p5"/>
          <p:cNvSpPr/>
          <p:nvPr/>
        </p:nvSpPr>
        <p:spPr>
          <a:xfrm>
            <a:off x="1" y="2212339"/>
            <a:ext cx="27432000" cy="176023"/>
          </a:xfrm>
          <a:prstGeom prst="rect">
            <a:avLst/>
          </a:prstGeom>
          <a:gradFill>
            <a:gsLst>
              <a:gs pos="0">
                <a:srgbClr val="98C2F5"/>
              </a:gs>
              <a:gs pos="51000">
                <a:schemeClr val="lt1"/>
              </a:gs>
              <a:gs pos="100000">
                <a:srgbClr val="DAE9F6"/>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53" name="Google Shape;153;p5"/>
          <p:cNvSpPr/>
          <p:nvPr/>
        </p:nvSpPr>
        <p:spPr>
          <a:xfrm>
            <a:off x="584473" y="2628900"/>
            <a:ext cx="8517410" cy="13273652"/>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54" name="Google Shape;154;p5"/>
          <p:cNvSpPr/>
          <p:nvPr/>
        </p:nvSpPr>
        <p:spPr>
          <a:xfrm>
            <a:off x="9479937" y="2628900"/>
            <a:ext cx="8490857" cy="13273652"/>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55" name="Google Shape;155;p5"/>
          <p:cNvSpPr/>
          <p:nvPr/>
        </p:nvSpPr>
        <p:spPr>
          <a:xfrm>
            <a:off x="18348847" y="2628900"/>
            <a:ext cx="8490857" cy="13273652"/>
          </a:xfrm>
          <a:prstGeom prst="roundRect">
            <a:avLst>
              <a:gd fmla="val 1956" name="adj"/>
            </a:avLst>
          </a:prstGeom>
          <a:no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900"/>
              <a:buFont typeface="Arial"/>
              <a:buNone/>
            </a:pPr>
            <a:r>
              <a:t/>
            </a:r>
            <a:endParaRPr b="0" i="0" sz="4900" u="none" cap="none" strike="noStrike">
              <a:solidFill>
                <a:schemeClr val="lt1"/>
              </a:solidFill>
              <a:latin typeface="Calibri"/>
              <a:ea typeface="Calibri"/>
              <a:cs typeface="Calibri"/>
              <a:sym typeface="Calibri"/>
            </a:endParaRPr>
          </a:p>
        </p:txBody>
      </p:sp>
      <p:sp>
        <p:nvSpPr>
          <p:cNvPr id="156" name="Google Shape;156;p5"/>
          <p:cNvSpPr txBox="1"/>
          <p:nvPr/>
        </p:nvSpPr>
        <p:spPr>
          <a:xfrm>
            <a:off x="28121678" y="14964380"/>
            <a:ext cx="3907724" cy="958492"/>
          </a:xfrm>
          <a:prstGeom prst="rect">
            <a:avLst/>
          </a:prstGeom>
          <a:noFill/>
          <a:ln>
            <a:noFill/>
          </a:ln>
        </p:spPr>
        <p:txBody>
          <a:bodyPr anchorCtr="0" anchor="t" bIns="32650" lIns="65300" spcFirstLastPara="1" rIns="65300" wrap="square" tIns="32650">
            <a:noAutofit/>
          </a:bodyPr>
          <a:lstStyle/>
          <a:p>
            <a:pPr indent="-400050" lvl="0" marL="40005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Calibri"/>
                <a:ea typeface="Calibri"/>
                <a:cs typeface="Calibri"/>
                <a:sym typeface="Calibri"/>
              </a:rPr>
              <a:t>© 2015 PosterPresentations.com</a:t>
            </a:r>
            <a:endParaRPr b="0" i="0" sz="1400" u="none" cap="none" strike="noStrike">
              <a:solidFill>
                <a:srgbClr val="000000"/>
              </a:solidFill>
              <a:latin typeface="Arial"/>
              <a:ea typeface="Arial"/>
              <a:cs typeface="Arial"/>
              <a:sym typeface="Arial"/>
            </a:endParaRPr>
          </a:p>
          <a:p>
            <a:pPr indent="0" lvl="0" marL="2286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2117 Fourth Street , Unit C</a:t>
            </a:r>
            <a:endParaRPr b="0" i="0" sz="1400" u="none" cap="none" strike="noStrike">
              <a:solidFill>
                <a:srgbClr val="000000"/>
              </a:solidFill>
              <a:latin typeface="Arial"/>
              <a:ea typeface="Arial"/>
              <a:cs typeface="Arial"/>
              <a:sym typeface="Arial"/>
            </a:endParaRPr>
          </a:p>
          <a:p>
            <a:pPr indent="0" lvl="0" marL="2286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Berkeley CA </a:t>
            </a:r>
            <a:r>
              <a:rPr b="0" i="0" lang="en-US" sz="1200" u="none" cap="none" strike="noStrike">
                <a:solidFill>
                  <a:schemeClr val="lt1"/>
                </a:solidFill>
                <a:latin typeface="Calibri"/>
                <a:ea typeface="Calibri"/>
                <a:cs typeface="Calibri"/>
                <a:sym typeface="Calibri"/>
              </a:rPr>
              <a:t>94710</a:t>
            </a:r>
            <a:endParaRPr b="0" i="0" sz="1400" u="none" cap="none" strike="noStrike">
              <a:solidFill>
                <a:schemeClr val="lt1"/>
              </a:solidFill>
              <a:latin typeface="Calibri"/>
              <a:ea typeface="Calibri"/>
              <a:cs typeface="Calibri"/>
              <a:sym typeface="Calibri"/>
            </a:endParaRPr>
          </a:p>
          <a:p>
            <a:pPr indent="0" lvl="0" marL="228600" marR="0" rtl="0" algn="l">
              <a:lnSpc>
                <a:spcPct val="100000"/>
              </a:lnSpc>
              <a:spcBef>
                <a:spcPts val="0"/>
              </a:spcBef>
              <a:spcAft>
                <a:spcPts val="0"/>
              </a:spcAft>
              <a:buClr>
                <a:srgbClr val="000000"/>
              </a:buClr>
              <a:buSzPts val="1400"/>
              <a:buFont typeface="Arial"/>
              <a:buNone/>
            </a:pPr>
            <a:r>
              <a:rPr b="1" i="0" lang="en-US" sz="1400" u="none" cap="none" strike="noStrike">
                <a:solidFill>
                  <a:srgbClr val="FFFF00"/>
                </a:solidFill>
                <a:latin typeface="Calibri"/>
                <a:ea typeface="Calibri"/>
                <a:cs typeface="Calibri"/>
                <a:sym typeface="Calibri"/>
              </a:rPr>
              <a:t>posterpresenter@gmail.com</a:t>
            </a:r>
            <a:endParaRPr b="1" i="0" sz="1600" u="none" cap="none" strike="noStrike">
              <a:solidFill>
                <a:srgbClr val="FFFF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5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9.png"/><Relationship Id="rId10" Type="http://schemas.openxmlformats.org/officeDocument/2006/relationships/image" Target="../media/image16.png"/><Relationship Id="rId12" Type="http://schemas.openxmlformats.org/officeDocument/2006/relationships/image" Target="../media/image18.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3.jpg"/><Relationship Id="rId4" Type="http://schemas.openxmlformats.org/officeDocument/2006/relationships/image" Target="../media/image12.jpg"/><Relationship Id="rId9" Type="http://schemas.openxmlformats.org/officeDocument/2006/relationships/image" Target="../media/image17.png"/><Relationship Id="rId5" Type="http://schemas.openxmlformats.org/officeDocument/2006/relationships/image" Target="../media/image11.png"/><Relationship Id="rId6" Type="http://schemas.openxmlformats.org/officeDocument/2006/relationships/image" Target="../media/image20.png"/><Relationship Id="rId7" Type="http://schemas.openxmlformats.org/officeDocument/2006/relationships/image" Target="../media/image14.png"/><Relationship Id="rId8"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7"/>
          <p:cNvSpPr txBox="1"/>
          <p:nvPr>
            <p:ph idx="1" type="body"/>
          </p:nvPr>
        </p:nvSpPr>
        <p:spPr>
          <a:xfrm>
            <a:off x="572175" y="3063200"/>
            <a:ext cx="6281400" cy="2727600"/>
          </a:xfrm>
          <a:prstGeom prst="rect">
            <a:avLst/>
          </a:prstGeom>
          <a:noFill/>
          <a:ln cap="flat" cmpd="sng" w="9525">
            <a:solidFill>
              <a:srgbClr val="98C2F5"/>
            </a:solidFill>
            <a:prstDash val="solid"/>
            <a:round/>
            <a:headEnd len="sm" w="sm" type="none"/>
            <a:tailEnd len="sm" w="sm" type="none"/>
          </a:ln>
        </p:spPr>
        <p:txBody>
          <a:bodyPr anchorCtr="0" anchor="t" bIns="130600" lIns="130600" spcFirstLastPara="1" rIns="130600" wrap="square" tIns="130600">
            <a:noAutofit/>
          </a:bodyPr>
          <a:lstStyle/>
          <a:p>
            <a:pPr indent="0" lvl="0" marL="0" marR="0" rtl="0" algn="just">
              <a:lnSpc>
                <a:spcPct val="100000"/>
              </a:lnSpc>
              <a:spcBef>
                <a:spcPts val="0"/>
              </a:spcBef>
              <a:spcAft>
                <a:spcPts val="0"/>
              </a:spcAft>
              <a:buClr>
                <a:schemeClr val="dk1"/>
              </a:buClr>
              <a:buSzPts val="1100"/>
              <a:buFont typeface="Arial"/>
              <a:buNone/>
            </a:pPr>
            <a:r>
              <a:rPr lang="en-US">
                <a:solidFill>
                  <a:srgbClr val="1F3864"/>
                </a:solidFill>
              </a:rPr>
              <a:t>Deep neural networks (DNNs) have been successfully deployed for acoustic modelling in statistical parametric speech synthesis (SPSS) systems. Moreover, DNN-based postfilters (PF) have also been shown to outperform conventional postfilters that are widely used in SPSS systems for increasing the quality of synthesized speech. However, existing DNN-based postfilters are trained with speaker-dependent databases. Given that SPSS systems can rapidly adapt to new speakers from generic models, there is a need for DNN-based postfilters that can adapt to new speakers with minimal adaptation data. Here, we compare DNN-, RNN-, and CNN-based postfilters together with adversarial (GAN) training and cluster-based initialization (CI) for rapid adaptation. Results indicate that the feedforward (FF) DNN, together with GAN and CI, significantly outperforms the other recently proposed postfilters.</a:t>
            </a:r>
            <a:endParaRPr>
              <a:solidFill>
                <a:srgbClr val="1F3864"/>
              </a:solidFill>
            </a:endParaRPr>
          </a:p>
          <a:p>
            <a:pPr indent="0" lvl="0" marL="0" marR="0" rtl="0" algn="l">
              <a:lnSpc>
                <a:spcPct val="100000"/>
              </a:lnSpc>
              <a:spcBef>
                <a:spcPts val="0"/>
              </a:spcBef>
              <a:spcAft>
                <a:spcPts val="0"/>
              </a:spcAft>
              <a:buClr>
                <a:schemeClr val="dk1"/>
              </a:buClr>
              <a:buSzPts val="1100"/>
              <a:buFont typeface="Arial"/>
              <a:buNone/>
            </a:pPr>
            <a:r>
              <a:t/>
            </a:r>
            <a:endParaRPr sz="1200"/>
          </a:p>
          <a:p>
            <a:pPr indent="0" lvl="0" marL="0" marR="0" rtl="0" algn="l">
              <a:lnSpc>
                <a:spcPct val="100000"/>
              </a:lnSpc>
              <a:spcBef>
                <a:spcPts val="0"/>
              </a:spcBef>
              <a:spcAft>
                <a:spcPts val="0"/>
              </a:spcAft>
              <a:buClr>
                <a:srgbClr val="1F3864"/>
              </a:buClr>
              <a:buSzPts val="1400"/>
              <a:buFont typeface="Arial"/>
              <a:buNone/>
            </a:pPr>
            <a:r>
              <a:t/>
            </a:r>
            <a:endParaRPr sz="1200"/>
          </a:p>
        </p:txBody>
      </p:sp>
      <p:sp>
        <p:nvSpPr>
          <p:cNvPr id="181" name="Google Shape;181;p7"/>
          <p:cNvSpPr txBox="1"/>
          <p:nvPr>
            <p:ph idx="2" type="body"/>
          </p:nvPr>
        </p:nvSpPr>
        <p:spPr>
          <a:xfrm>
            <a:off x="570789" y="2632869"/>
            <a:ext cx="6280500" cy="428700"/>
          </a:xfrm>
          <a:prstGeom prst="rect">
            <a:avLst/>
          </a:prstGeom>
          <a:noFill/>
          <a:ln>
            <a:noFill/>
          </a:ln>
        </p:spPr>
        <p:txBody>
          <a:bodyPr anchorCtr="0" anchor="ctr" bIns="52225" lIns="52225" spcFirstLastPara="1" rIns="52225" wrap="square" tIns="52225">
            <a:noAutofit/>
          </a:bodyPr>
          <a:lstStyle/>
          <a:p>
            <a:pPr indent="0" lvl="0" marL="0" marR="0" rtl="0" algn="ctr">
              <a:lnSpc>
                <a:spcPct val="100000"/>
              </a:lnSpc>
              <a:spcBef>
                <a:spcPts val="0"/>
              </a:spcBef>
              <a:spcAft>
                <a:spcPts val="0"/>
              </a:spcAft>
              <a:buClr>
                <a:srgbClr val="1F3864"/>
              </a:buClr>
              <a:buSzPts val="2100"/>
              <a:buFont typeface="Arial"/>
              <a:buNone/>
            </a:pPr>
            <a:r>
              <a:rPr lang="en-US"/>
              <a:t>Abstract</a:t>
            </a:r>
            <a:endParaRPr b="1" i="0" sz="2100" u="sng" cap="none" strike="noStrike">
              <a:solidFill>
                <a:srgbClr val="1F3864"/>
              </a:solidFill>
              <a:latin typeface="Calibri"/>
              <a:ea typeface="Calibri"/>
              <a:cs typeface="Calibri"/>
              <a:sym typeface="Calibri"/>
            </a:endParaRPr>
          </a:p>
        </p:txBody>
      </p:sp>
      <p:sp>
        <p:nvSpPr>
          <p:cNvPr id="182" name="Google Shape;182;p7"/>
          <p:cNvSpPr txBox="1"/>
          <p:nvPr>
            <p:ph idx="3" type="body"/>
          </p:nvPr>
        </p:nvSpPr>
        <p:spPr>
          <a:xfrm>
            <a:off x="573225" y="5790800"/>
            <a:ext cx="6279300" cy="3400800"/>
          </a:xfrm>
          <a:prstGeom prst="rect">
            <a:avLst/>
          </a:prstGeom>
          <a:noFill/>
          <a:ln cap="flat" cmpd="sng" w="9525">
            <a:solidFill>
              <a:srgbClr val="98C2F5"/>
            </a:solidFill>
            <a:prstDash val="solid"/>
            <a:round/>
            <a:headEnd len="sm" w="sm" type="none"/>
            <a:tailEnd len="sm" w="sm" type="none"/>
          </a:ln>
        </p:spPr>
        <p:txBody>
          <a:bodyPr anchorCtr="0" anchor="t" bIns="130600" lIns="130600" spcFirstLastPara="1" rIns="130600" wrap="square" tIns="130600">
            <a:noAutofit/>
          </a:bodyPr>
          <a:lstStyle/>
          <a:p>
            <a:pPr indent="0" lvl="0" marL="0" marR="0" rtl="0" algn="l">
              <a:lnSpc>
                <a:spcPct val="100000"/>
              </a:lnSpc>
              <a:spcBef>
                <a:spcPts val="0"/>
              </a:spcBef>
              <a:spcAft>
                <a:spcPts val="0"/>
              </a:spcAft>
              <a:buClr>
                <a:schemeClr val="dk1"/>
              </a:buClr>
              <a:buSzPts val="1100"/>
              <a:buFont typeface="Arial"/>
              <a:buNone/>
            </a:pPr>
            <a:r>
              <a:t/>
            </a:r>
            <a:endParaRPr sz="1600"/>
          </a:p>
          <a:p>
            <a:pPr indent="0" lvl="0" marL="457200" marR="0" rtl="0" algn="just">
              <a:lnSpc>
                <a:spcPct val="100000"/>
              </a:lnSpc>
              <a:spcBef>
                <a:spcPts val="0"/>
              </a:spcBef>
              <a:spcAft>
                <a:spcPts val="0"/>
              </a:spcAft>
              <a:buSzPts val="1400"/>
              <a:buNone/>
            </a:pPr>
            <a:r>
              <a:t/>
            </a:r>
            <a:endParaRPr sz="1600"/>
          </a:p>
          <a:p>
            <a:pPr indent="-330200" lvl="0" marL="457200" marR="0" rtl="0" algn="just">
              <a:lnSpc>
                <a:spcPct val="100000"/>
              </a:lnSpc>
              <a:spcBef>
                <a:spcPts val="0"/>
              </a:spcBef>
              <a:spcAft>
                <a:spcPts val="0"/>
              </a:spcAft>
              <a:buSzPts val="1600"/>
              <a:buChar char="●"/>
            </a:pPr>
            <a:r>
              <a:rPr lang="en-US">
                <a:solidFill>
                  <a:srgbClr val="1F3864"/>
                </a:solidFill>
              </a:rPr>
              <a:t>Previously proposed DNN-based postfilters were trained for speaker independent systems where large amount of data is available for a single speaker. </a:t>
            </a:r>
            <a:endParaRPr sz="1600">
              <a:solidFill>
                <a:srgbClr val="1F3864"/>
              </a:solidFill>
            </a:endParaRPr>
          </a:p>
          <a:p>
            <a:pPr indent="-330200" lvl="0" marL="457200" marR="0" rtl="0" algn="just">
              <a:lnSpc>
                <a:spcPct val="100000"/>
              </a:lnSpc>
              <a:spcBef>
                <a:spcPts val="0"/>
              </a:spcBef>
              <a:spcAft>
                <a:spcPts val="0"/>
              </a:spcAft>
              <a:buSzPts val="1600"/>
              <a:buChar char="●"/>
            </a:pPr>
            <a:r>
              <a:rPr lang="en-US">
                <a:solidFill>
                  <a:srgbClr val="1F3864"/>
                </a:solidFill>
              </a:rPr>
              <a:t>A major advantage of the SPSS approach is its ability to adapt to different speakers with limited amounts of data</a:t>
            </a:r>
            <a:r>
              <a:rPr lang="en-US" sz="1600"/>
              <a:t>.</a:t>
            </a:r>
            <a:endParaRPr sz="1600"/>
          </a:p>
          <a:p>
            <a:pPr indent="-330200" lvl="0" marL="457200" marR="0" rtl="0" algn="just">
              <a:lnSpc>
                <a:spcPct val="100000"/>
              </a:lnSpc>
              <a:spcBef>
                <a:spcPts val="0"/>
              </a:spcBef>
              <a:spcAft>
                <a:spcPts val="0"/>
              </a:spcAft>
              <a:buSzPts val="1600"/>
              <a:buChar char="●"/>
            </a:pPr>
            <a:r>
              <a:rPr lang="en-US">
                <a:solidFill>
                  <a:srgbClr val="1F3864"/>
                </a:solidFill>
              </a:rPr>
              <a:t>To retain the rapid adaptation advantage of SPSS, post-filters that perform well with few shots of data is needed</a:t>
            </a:r>
            <a:r>
              <a:rPr lang="en-US" sz="1600"/>
              <a:t>.</a:t>
            </a:r>
            <a:endParaRPr sz="1600"/>
          </a:p>
          <a:p>
            <a:pPr indent="-330200" lvl="0" marL="457200" marR="0" rtl="0" algn="just">
              <a:lnSpc>
                <a:spcPct val="100000"/>
              </a:lnSpc>
              <a:spcBef>
                <a:spcPts val="0"/>
              </a:spcBef>
              <a:spcAft>
                <a:spcPts val="0"/>
              </a:spcAft>
              <a:buSzPts val="1600"/>
              <a:buChar char="●"/>
            </a:pPr>
            <a:r>
              <a:rPr lang="en-US">
                <a:solidFill>
                  <a:srgbClr val="1F3864"/>
                </a:solidFill>
              </a:rPr>
              <a:t>3 architectures are compared: FF, CNN, and RNN. Networks are trained with and without the GAN approach. Moreover, a cluster-based initialization method is used where the postfilter is initialized with a model that is trained with speakers similar to the target speaker.</a:t>
            </a:r>
            <a:endParaRPr>
              <a:solidFill>
                <a:srgbClr val="1F3864"/>
              </a:solidFill>
            </a:endParaRPr>
          </a:p>
          <a:p>
            <a:pPr indent="0" lvl="0" marL="0" marR="0" rtl="0" algn="l">
              <a:lnSpc>
                <a:spcPct val="100000"/>
              </a:lnSpc>
              <a:spcBef>
                <a:spcPts val="0"/>
              </a:spcBef>
              <a:spcAft>
                <a:spcPts val="0"/>
              </a:spcAft>
              <a:buClr>
                <a:srgbClr val="1F3864"/>
              </a:buClr>
              <a:buSzPts val="1400"/>
              <a:buFont typeface="Arial"/>
              <a:buNone/>
            </a:pPr>
            <a:r>
              <a:t/>
            </a:r>
            <a:endParaRPr sz="1600"/>
          </a:p>
        </p:txBody>
      </p:sp>
      <p:sp>
        <p:nvSpPr>
          <p:cNvPr id="183" name="Google Shape;183;p7"/>
          <p:cNvSpPr txBox="1"/>
          <p:nvPr>
            <p:ph idx="4" type="body"/>
          </p:nvPr>
        </p:nvSpPr>
        <p:spPr>
          <a:xfrm>
            <a:off x="572181" y="5790806"/>
            <a:ext cx="6281400" cy="428700"/>
          </a:xfrm>
          <a:prstGeom prst="rect">
            <a:avLst/>
          </a:prstGeom>
          <a:noFill/>
          <a:ln cap="flat" cmpd="sng" w="9525">
            <a:solidFill>
              <a:srgbClr val="98C2F5"/>
            </a:solidFill>
            <a:prstDash val="solid"/>
            <a:round/>
            <a:headEnd len="sm" w="sm" type="none"/>
            <a:tailEnd len="sm" w="sm" type="none"/>
          </a:ln>
        </p:spPr>
        <p:txBody>
          <a:bodyPr anchorCtr="0" anchor="ctr" bIns="52225" lIns="52225" spcFirstLastPara="1" rIns="52225" wrap="square" tIns="52225">
            <a:noAutofit/>
          </a:bodyPr>
          <a:lstStyle/>
          <a:p>
            <a:pPr indent="0" lvl="0" marL="0" marR="0" rtl="0" algn="ctr">
              <a:lnSpc>
                <a:spcPct val="100000"/>
              </a:lnSpc>
              <a:spcBef>
                <a:spcPts val="0"/>
              </a:spcBef>
              <a:spcAft>
                <a:spcPts val="0"/>
              </a:spcAft>
              <a:buClr>
                <a:srgbClr val="1F3864"/>
              </a:buClr>
              <a:buSzPts val="2100"/>
              <a:buFont typeface="Arial"/>
              <a:buNone/>
            </a:pPr>
            <a:r>
              <a:rPr lang="en-US"/>
              <a:t>Introduction</a:t>
            </a:r>
            <a:endParaRPr b="1" i="0" sz="2100" u="sng" cap="none" strike="noStrike">
              <a:solidFill>
                <a:srgbClr val="1F3864"/>
              </a:solidFill>
              <a:latin typeface="Calibri"/>
              <a:ea typeface="Calibri"/>
              <a:cs typeface="Calibri"/>
              <a:sym typeface="Calibri"/>
            </a:endParaRPr>
          </a:p>
        </p:txBody>
      </p:sp>
      <p:sp>
        <p:nvSpPr>
          <p:cNvPr id="184" name="Google Shape;184;p7"/>
          <p:cNvSpPr txBox="1"/>
          <p:nvPr>
            <p:ph idx="9" type="body"/>
          </p:nvPr>
        </p:nvSpPr>
        <p:spPr>
          <a:xfrm>
            <a:off x="20580483" y="2632869"/>
            <a:ext cx="6279300" cy="428700"/>
          </a:xfrm>
          <a:prstGeom prst="rect">
            <a:avLst/>
          </a:prstGeom>
          <a:noFill/>
          <a:ln>
            <a:noFill/>
          </a:ln>
        </p:spPr>
        <p:txBody>
          <a:bodyPr anchorCtr="0" anchor="ctr" bIns="52225" lIns="52225" spcFirstLastPara="1" rIns="52225" wrap="square" tIns="52225">
            <a:noAutofit/>
          </a:bodyPr>
          <a:lstStyle/>
          <a:p>
            <a:pPr indent="0" lvl="0" marL="0" marR="0" rtl="0" algn="ctr">
              <a:lnSpc>
                <a:spcPct val="100000"/>
              </a:lnSpc>
              <a:spcBef>
                <a:spcPts val="0"/>
              </a:spcBef>
              <a:spcAft>
                <a:spcPts val="0"/>
              </a:spcAft>
              <a:buClr>
                <a:srgbClr val="1F3864"/>
              </a:buClr>
              <a:buSzPts val="2100"/>
              <a:buFont typeface="Arial"/>
              <a:buNone/>
            </a:pPr>
            <a:r>
              <a:rPr lang="en-US"/>
              <a:t>Results</a:t>
            </a:r>
            <a:endParaRPr b="1" i="0" sz="2100" u="sng" cap="none" strike="noStrike">
              <a:solidFill>
                <a:srgbClr val="1F3864"/>
              </a:solidFill>
              <a:latin typeface="Calibri"/>
              <a:ea typeface="Calibri"/>
              <a:cs typeface="Calibri"/>
              <a:sym typeface="Calibri"/>
            </a:endParaRPr>
          </a:p>
        </p:txBody>
      </p:sp>
      <p:sp>
        <p:nvSpPr>
          <p:cNvPr id="185" name="Google Shape;185;p7"/>
          <p:cNvSpPr txBox="1"/>
          <p:nvPr>
            <p:ph idx="13" type="body"/>
          </p:nvPr>
        </p:nvSpPr>
        <p:spPr>
          <a:xfrm>
            <a:off x="20643325" y="13506025"/>
            <a:ext cx="5837700" cy="1939500"/>
          </a:xfrm>
          <a:prstGeom prst="rect">
            <a:avLst/>
          </a:prstGeom>
          <a:noFill/>
          <a:ln>
            <a:noFill/>
          </a:ln>
        </p:spPr>
        <p:txBody>
          <a:bodyPr anchorCtr="0" anchor="t" bIns="130600" lIns="130600" spcFirstLastPara="1" rIns="130600" wrap="square" tIns="130600">
            <a:noAutofit/>
          </a:bodyPr>
          <a:lstStyle/>
          <a:p>
            <a:pPr indent="0" lvl="0" marL="0" marR="0" rtl="0" algn="ctr">
              <a:lnSpc>
                <a:spcPct val="100000"/>
              </a:lnSpc>
              <a:spcBef>
                <a:spcPts val="0"/>
              </a:spcBef>
              <a:spcAft>
                <a:spcPts val="0"/>
              </a:spcAft>
              <a:buSzPts val="1400"/>
              <a:buNone/>
            </a:pPr>
            <a:r>
              <a:t/>
            </a:r>
            <a:endParaRPr>
              <a:solidFill>
                <a:srgbClr val="1F3864"/>
              </a:solidFill>
              <a:latin typeface="Arial"/>
              <a:ea typeface="Arial"/>
              <a:cs typeface="Arial"/>
              <a:sym typeface="Arial"/>
            </a:endParaRPr>
          </a:p>
          <a:p>
            <a:pPr indent="0" lvl="0" marL="0" marR="0" rtl="0" algn="ctr">
              <a:lnSpc>
                <a:spcPct val="100000"/>
              </a:lnSpc>
              <a:spcBef>
                <a:spcPts val="0"/>
              </a:spcBef>
              <a:spcAft>
                <a:spcPts val="0"/>
              </a:spcAft>
              <a:buSzPts val="1400"/>
              <a:buNone/>
            </a:pPr>
            <a:r>
              <a:t/>
            </a:r>
            <a:endParaRPr>
              <a:solidFill>
                <a:srgbClr val="1F3864"/>
              </a:solidFill>
              <a:latin typeface="Arial"/>
              <a:ea typeface="Arial"/>
              <a:cs typeface="Arial"/>
              <a:sym typeface="Arial"/>
            </a:endParaRPr>
          </a:p>
          <a:p>
            <a:pPr indent="0" lvl="0" marL="0" marR="0" rtl="0" algn="just">
              <a:lnSpc>
                <a:spcPct val="100000"/>
              </a:lnSpc>
              <a:spcBef>
                <a:spcPts val="0"/>
              </a:spcBef>
              <a:spcAft>
                <a:spcPts val="0"/>
              </a:spcAft>
              <a:buSzPts val="1400"/>
              <a:buNone/>
            </a:pPr>
            <a:r>
              <a:rPr b="1" lang="en-US">
                <a:solidFill>
                  <a:srgbClr val="1F3864"/>
                </a:solidFill>
                <a:latin typeface="Arial"/>
                <a:ea typeface="Arial"/>
                <a:cs typeface="Arial"/>
                <a:sym typeface="Arial"/>
              </a:rPr>
              <a:t>Figure 3: </a:t>
            </a:r>
            <a:r>
              <a:rPr lang="en-US">
                <a:solidFill>
                  <a:srgbClr val="1F3864"/>
                </a:solidFill>
                <a:latin typeface="Arial"/>
                <a:ea typeface="Arial"/>
                <a:cs typeface="Arial"/>
                <a:sym typeface="Arial"/>
              </a:rPr>
              <a:t>In the top figure, SI-baseline system (A) is compared with the RNN-SI postfilter (B) using the AB test. Significance(p-value) is 0.01. In the middle figure, SI-baseline system (A) is compared with the RNN-SI postfilter (B) using the AB test. Significance (p-value) is 0.01. In the bottom figure, RNN-SI postfilter (A) is compared with the CNN-SI postfilter (B)using the AB test. Significance (p-value) is 0.55</a:t>
            </a:r>
            <a:endParaRPr>
              <a:solidFill>
                <a:srgbClr val="1F3864"/>
              </a:solidFill>
              <a:latin typeface="Arial"/>
              <a:ea typeface="Arial"/>
              <a:cs typeface="Arial"/>
              <a:sym typeface="Arial"/>
            </a:endParaRPr>
          </a:p>
          <a:p>
            <a:pPr indent="0" lvl="0" marL="457200" marR="0" rtl="0" algn="ctr">
              <a:lnSpc>
                <a:spcPct val="100000"/>
              </a:lnSpc>
              <a:spcBef>
                <a:spcPts val="0"/>
              </a:spcBef>
              <a:spcAft>
                <a:spcPts val="0"/>
              </a:spcAft>
              <a:buSzPts val="1400"/>
              <a:buNone/>
            </a:pPr>
            <a:r>
              <a:t/>
            </a:r>
            <a:endParaRPr>
              <a:solidFill>
                <a:srgbClr val="1F3864"/>
              </a:solidFill>
              <a:latin typeface="Arial"/>
              <a:ea typeface="Arial"/>
              <a:cs typeface="Arial"/>
              <a:sym typeface="Arial"/>
            </a:endParaRPr>
          </a:p>
        </p:txBody>
      </p:sp>
      <p:sp>
        <p:nvSpPr>
          <p:cNvPr id="186" name="Google Shape;186;p7"/>
          <p:cNvSpPr txBox="1"/>
          <p:nvPr>
            <p:ph idx="18" type="body"/>
          </p:nvPr>
        </p:nvSpPr>
        <p:spPr>
          <a:xfrm>
            <a:off x="3663350" y="1263495"/>
            <a:ext cx="20107201" cy="5982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1F3864"/>
              </a:buClr>
              <a:buSzPts val="3600"/>
              <a:buFont typeface="Arial"/>
              <a:buNone/>
            </a:pPr>
            <a:r>
              <a:rPr lang="en-US" sz="3000">
                <a:solidFill>
                  <a:srgbClr val="1F3864"/>
                </a:solidFill>
                <a:latin typeface="Helvetica Neue"/>
                <a:ea typeface="Helvetica Neue"/>
                <a:cs typeface="Helvetica Neue"/>
                <a:sym typeface="Helvetica Neue"/>
              </a:rPr>
              <a:t>Mirac Goksu Ozturk</a:t>
            </a:r>
            <a:r>
              <a:rPr baseline="30000" lang="en-US" sz="2800"/>
              <a:t>1</a:t>
            </a:r>
            <a:r>
              <a:rPr lang="en-US" sz="3000">
                <a:solidFill>
                  <a:srgbClr val="1F3864"/>
                </a:solidFill>
                <a:latin typeface="Helvetica Neue"/>
                <a:ea typeface="Helvetica Neue"/>
                <a:cs typeface="Helvetica Neue"/>
                <a:sym typeface="Helvetica Neue"/>
              </a:rPr>
              <a:t>, Okan Ulusoy</a:t>
            </a:r>
            <a:r>
              <a:rPr baseline="30000" lang="en-US" sz="2800"/>
              <a:t>1</a:t>
            </a:r>
            <a:r>
              <a:rPr lang="en-US" sz="3000">
                <a:solidFill>
                  <a:srgbClr val="1F3864"/>
                </a:solidFill>
                <a:latin typeface="Helvetica Neue"/>
                <a:ea typeface="Helvetica Neue"/>
                <a:cs typeface="Helvetica Neue"/>
                <a:sym typeface="Helvetica Neue"/>
              </a:rPr>
              <a:t>, Cenk Demiroglu</a:t>
            </a:r>
            <a:r>
              <a:rPr baseline="30000" lang="en-US" sz="2800"/>
              <a:t>2</a:t>
            </a:r>
            <a:endParaRPr i="0" sz="3000" u="none" cap="none" strike="noStrike">
              <a:solidFill>
                <a:srgbClr val="1F3864"/>
              </a:solidFill>
              <a:latin typeface="Helvetica Neue"/>
              <a:ea typeface="Helvetica Neue"/>
              <a:cs typeface="Helvetica Neue"/>
              <a:sym typeface="Helvetica Neue"/>
            </a:endParaRPr>
          </a:p>
        </p:txBody>
      </p:sp>
      <p:sp>
        <p:nvSpPr>
          <p:cNvPr id="187" name="Google Shape;187;p7"/>
          <p:cNvSpPr txBox="1"/>
          <p:nvPr>
            <p:ph idx="19" type="body"/>
          </p:nvPr>
        </p:nvSpPr>
        <p:spPr>
          <a:xfrm>
            <a:off x="3662362" y="1676399"/>
            <a:ext cx="20107276" cy="63455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1F3864"/>
              </a:buClr>
              <a:buSzPts val="2800"/>
              <a:buFont typeface="Arial"/>
              <a:buNone/>
            </a:pPr>
            <a:r>
              <a:rPr lang="en-US"/>
              <a:t>Bogazici University</a:t>
            </a:r>
            <a:r>
              <a:rPr baseline="30000" lang="en-US"/>
              <a:t>1</a:t>
            </a:r>
            <a:r>
              <a:rPr lang="en-US"/>
              <a:t>, Ozyegin University</a:t>
            </a:r>
            <a:r>
              <a:rPr baseline="30000" lang="en-US"/>
              <a:t>2</a:t>
            </a:r>
            <a:r>
              <a:rPr lang="en-US"/>
              <a:t>, Istanbul, TURKEY</a:t>
            </a:r>
            <a:endParaRPr b="0" i="0" sz="2800" u="none" cap="none" strike="noStrike">
              <a:solidFill>
                <a:srgbClr val="1F3864"/>
              </a:solidFill>
              <a:latin typeface="Calibri"/>
              <a:ea typeface="Calibri"/>
              <a:cs typeface="Calibri"/>
              <a:sym typeface="Calibri"/>
            </a:endParaRPr>
          </a:p>
        </p:txBody>
      </p:sp>
      <p:sp>
        <p:nvSpPr>
          <p:cNvPr id="188" name="Google Shape;188;p7"/>
          <p:cNvSpPr txBox="1"/>
          <p:nvPr>
            <p:ph idx="20" type="body"/>
          </p:nvPr>
        </p:nvSpPr>
        <p:spPr>
          <a:xfrm>
            <a:off x="3662400" y="89911"/>
            <a:ext cx="20107201" cy="8343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1F3864"/>
              </a:buClr>
              <a:buSzPts val="4800"/>
              <a:buFont typeface="Arial"/>
              <a:buNone/>
            </a:pPr>
            <a:r>
              <a:rPr lang="en-US" sz="4000">
                <a:solidFill>
                  <a:srgbClr val="1F3864"/>
                </a:solidFill>
                <a:latin typeface="Helvetica Neue"/>
                <a:ea typeface="Helvetica Neue"/>
                <a:cs typeface="Helvetica Neue"/>
                <a:sym typeface="Helvetica Neue"/>
              </a:rPr>
              <a:t>DNN-BASED SPEAKER-ADAPTIVE POSTFILTERING WITH LIMITED ADAPTATION DATA FOR STATISTICAL SPEECH SYNTHESIS SYSTEMS</a:t>
            </a:r>
            <a:r>
              <a:rPr lang="en-US" sz="4000">
                <a:latin typeface="Helvetica Neue"/>
                <a:ea typeface="Helvetica Neue"/>
                <a:cs typeface="Helvetica Neue"/>
                <a:sym typeface="Helvetica Neue"/>
              </a:rPr>
              <a:t> </a:t>
            </a:r>
            <a:endParaRPr>
              <a:latin typeface="Helvetica Neue"/>
              <a:ea typeface="Helvetica Neue"/>
              <a:cs typeface="Helvetica Neue"/>
              <a:sym typeface="Helvetica Neue"/>
            </a:endParaRPr>
          </a:p>
        </p:txBody>
      </p:sp>
      <p:sp>
        <p:nvSpPr>
          <p:cNvPr id="189" name="Google Shape;189;p7"/>
          <p:cNvSpPr txBox="1"/>
          <p:nvPr>
            <p:ph idx="4" type="body"/>
          </p:nvPr>
        </p:nvSpPr>
        <p:spPr>
          <a:xfrm>
            <a:off x="570356" y="9191506"/>
            <a:ext cx="6281400" cy="428700"/>
          </a:xfrm>
          <a:prstGeom prst="rect">
            <a:avLst/>
          </a:prstGeom>
          <a:noFill/>
          <a:ln cap="flat" cmpd="sng" w="9525">
            <a:solidFill>
              <a:srgbClr val="98C2F5"/>
            </a:solidFill>
            <a:prstDash val="solid"/>
            <a:round/>
            <a:headEnd len="sm" w="sm" type="none"/>
            <a:tailEnd len="sm" w="sm" type="none"/>
          </a:ln>
        </p:spPr>
        <p:txBody>
          <a:bodyPr anchorCtr="0" anchor="ctr" bIns="52225" lIns="52225" spcFirstLastPara="1" rIns="52225" wrap="square" tIns="52225">
            <a:noAutofit/>
          </a:bodyPr>
          <a:lstStyle/>
          <a:p>
            <a:pPr indent="0" lvl="0" marL="0" marR="0" rtl="0" algn="ctr">
              <a:lnSpc>
                <a:spcPct val="100000"/>
              </a:lnSpc>
              <a:spcBef>
                <a:spcPts val="0"/>
              </a:spcBef>
              <a:spcAft>
                <a:spcPts val="0"/>
              </a:spcAft>
              <a:buClr>
                <a:srgbClr val="1F3864"/>
              </a:buClr>
              <a:buSzPts val="2100"/>
              <a:buFont typeface="Arial"/>
              <a:buNone/>
            </a:pPr>
            <a:r>
              <a:rPr lang="en-US"/>
              <a:t>Methods</a:t>
            </a:r>
            <a:endParaRPr b="1" i="0" sz="2100" u="sng" cap="none" strike="noStrike">
              <a:solidFill>
                <a:srgbClr val="1F3864"/>
              </a:solidFill>
              <a:latin typeface="Calibri"/>
              <a:ea typeface="Calibri"/>
              <a:cs typeface="Calibri"/>
              <a:sym typeface="Calibri"/>
            </a:endParaRPr>
          </a:p>
        </p:txBody>
      </p:sp>
      <p:sp>
        <p:nvSpPr>
          <p:cNvPr id="190" name="Google Shape;190;p7"/>
          <p:cNvSpPr txBox="1"/>
          <p:nvPr>
            <p:ph idx="3" type="body"/>
          </p:nvPr>
        </p:nvSpPr>
        <p:spPr>
          <a:xfrm>
            <a:off x="572175" y="9191500"/>
            <a:ext cx="6281400" cy="6749700"/>
          </a:xfrm>
          <a:prstGeom prst="rect">
            <a:avLst/>
          </a:prstGeom>
          <a:noFill/>
          <a:ln cap="flat" cmpd="sng" w="9525">
            <a:solidFill>
              <a:srgbClr val="98C2F5"/>
            </a:solidFill>
            <a:prstDash val="solid"/>
            <a:round/>
            <a:headEnd len="sm" w="sm" type="none"/>
            <a:tailEnd len="sm" w="sm" type="none"/>
          </a:ln>
        </p:spPr>
        <p:txBody>
          <a:bodyPr anchorCtr="0" anchor="t" bIns="130600" lIns="130600" spcFirstLastPara="1" rIns="130600" wrap="square" tIns="130600">
            <a:noAutofit/>
          </a:bodyPr>
          <a:lstStyle/>
          <a:p>
            <a:pPr indent="0" lvl="0" marL="0" marR="0" rtl="0" algn="l">
              <a:lnSpc>
                <a:spcPct val="100000"/>
              </a:lnSpc>
              <a:spcBef>
                <a:spcPts val="0"/>
              </a:spcBef>
              <a:spcAft>
                <a:spcPts val="0"/>
              </a:spcAft>
              <a:buSzPts val="1400"/>
              <a:buNone/>
            </a:pPr>
            <a:r>
              <a:t/>
            </a:r>
            <a:endParaRPr b="1" sz="1600"/>
          </a:p>
          <a:p>
            <a:pPr indent="0" lvl="0" marL="0" marR="0" rtl="0" algn="l">
              <a:lnSpc>
                <a:spcPct val="100000"/>
              </a:lnSpc>
              <a:spcBef>
                <a:spcPts val="0"/>
              </a:spcBef>
              <a:spcAft>
                <a:spcPts val="0"/>
              </a:spcAft>
              <a:buSzPts val="1400"/>
              <a:buNone/>
            </a:pPr>
            <a:r>
              <a:t/>
            </a:r>
            <a:endParaRPr b="1" sz="1600"/>
          </a:p>
          <a:p>
            <a:pPr indent="-330200" lvl="0" marL="457200" marR="0" rtl="0" algn="l">
              <a:lnSpc>
                <a:spcPct val="100000"/>
              </a:lnSpc>
              <a:spcBef>
                <a:spcPts val="0"/>
              </a:spcBef>
              <a:spcAft>
                <a:spcPts val="0"/>
              </a:spcAft>
              <a:buSzPts val="1600"/>
              <a:buAutoNum type="arabicPeriod"/>
            </a:pPr>
            <a:r>
              <a:rPr b="1" lang="en-US" sz="1600"/>
              <a:t>DNN Architectures ( of Postfilters )</a:t>
            </a:r>
            <a:endParaRPr b="1" sz="1600"/>
          </a:p>
          <a:p>
            <a:pPr indent="0" lvl="0" marL="457200" marR="0" rtl="0" algn="l">
              <a:lnSpc>
                <a:spcPct val="100000"/>
              </a:lnSpc>
              <a:spcBef>
                <a:spcPts val="0"/>
              </a:spcBef>
              <a:spcAft>
                <a:spcPts val="0"/>
              </a:spcAft>
              <a:buNone/>
            </a:pPr>
            <a:r>
              <a:t/>
            </a:r>
            <a:endParaRPr b="1" sz="1600"/>
          </a:p>
          <a:p>
            <a:pPr indent="0" lvl="0" marL="0" marR="0" rtl="0" algn="l">
              <a:lnSpc>
                <a:spcPct val="115000"/>
              </a:lnSpc>
              <a:spcBef>
                <a:spcPts val="0"/>
              </a:spcBef>
              <a:spcAft>
                <a:spcPts val="0"/>
              </a:spcAft>
              <a:buNone/>
            </a:pPr>
            <a:r>
              <a:rPr lang="en-US">
                <a:solidFill>
                  <a:srgbClr val="1F3864"/>
                </a:solidFill>
              </a:rPr>
              <a:t>Let c= [</a:t>
            </a:r>
            <a:r>
              <a:rPr i="1" lang="en-US">
                <a:solidFill>
                  <a:srgbClr val="1F3864"/>
                </a:solidFill>
              </a:rPr>
              <a:t>c</a:t>
            </a:r>
            <a:r>
              <a:rPr baseline="30000" lang="en-US">
                <a:solidFill>
                  <a:srgbClr val="1F3864"/>
                </a:solidFill>
              </a:rPr>
              <a:t>T</a:t>
            </a:r>
            <a:r>
              <a:rPr lang="en-US">
                <a:solidFill>
                  <a:srgbClr val="1F3864"/>
                </a:solidFill>
              </a:rPr>
              <a:t>,∆</a:t>
            </a:r>
            <a:r>
              <a:rPr i="1" lang="en-US">
                <a:solidFill>
                  <a:srgbClr val="1F3864"/>
                </a:solidFill>
              </a:rPr>
              <a:t>c</a:t>
            </a:r>
            <a:r>
              <a:rPr baseline="30000" lang="en-US">
                <a:solidFill>
                  <a:srgbClr val="1F3864"/>
                </a:solidFill>
              </a:rPr>
              <a:t>T</a:t>
            </a:r>
            <a:r>
              <a:rPr lang="en-US">
                <a:solidFill>
                  <a:srgbClr val="1F3864"/>
                </a:solidFill>
              </a:rPr>
              <a:t>,∆</a:t>
            </a:r>
            <a:r>
              <a:rPr baseline="30000" lang="en-US">
                <a:solidFill>
                  <a:srgbClr val="1F3864"/>
                </a:solidFill>
              </a:rPr>
              <a:t>2</a:t>
            </a:r>
            <a:r>
              <a:rPr i="1" lang="en-US">
                <a:solidFill>
                  <a:srgbClr val="1F3864"/>
                </a:solidFill>
              </a:rPr>
              <a:t>c</a:t>
            </a:r>
            <a:r>
              <a:rPr baseline="30000" lang="en-US">
                <a:solidFill>
                  <a:srgbClr val="1F3864"/>
                </a:solidFill>
              </a:rPr>
              <a:t>T</a:t>
            </a:r>
            <a:r>
              <a:rPr lang="en-US">
                <a:solidFill>
                  <a:srgbClr val="1F3864"/>
                </a:solidFill>
              </a:rPr>
              <a:t>]</a:t>
            </a:r>
            <a:r>
              <a:rPr baseline="30000" lang="en-US">
                <a:solidFill>
                  <a:srgbClr val="1F3864"/>
                </a:solidFill>
              </a:rPr>
              <a:t>T</a:t>
            </a:r>
            <a:r>
              <a:rPr lang="en-US">
                <a:solidFill>
                  <a:srgbClr val="1F3864"/>
                </a:solidFill>
              </a:rPr>
              <a:t> be the output vector of the baseline  network  model  where </a:t>
            </a:r>
            <a:r>
              <a:rPr i="1" lang="en-US">
                <a:solidFill>
                  <a:srgbClr val="1F3864"/>
                </a:solidFill>
              </a:rPr>
              <a:t>c</a:t>
            </a:r>
            <a:r>
              <a:rPr baseline="30000" lang="en-US">
                <a:solidFill>
                  <a:srgbClr val="1F3864"/>
                </a:solidFill>
              </a:rPr>
              <a:t>T</a:t>
            </a:r>
            <a:r>
              <a:rPr lang="en-US">
                <a:solidFill>
                  <a:srgbClr val="1F3864"/>
                </a:solidFill>
              </a:rPr>
              <a:t>,∆</a:t>
            </a:r>
            <a:r>
              <a:rPr i="1" lang="en-US">
                <a:solidFill>
                  <a:srgbClr val="1F3864"/>
                </a:solidFill>
              </a:rPr>
              <a:t>c</a:t>
            </a:r>
            <a:r>
              <a:rPr baseline="30000" lang="en-US">
                <a:solidFill>
                  <a:srgbClr val="1F3864"/>
                </a:solidFill>
              </a:rPr>
              <a:t>T</a:t>
            </a:r>
            <a:r>
              <a:rPr lang="en-US">
                <a:solidFill>
                  <a:srgbClr val="1F3864"/>
                </a:solidFill>
              </a:rPr>
              <a:t>,∆</a:t>
            </a:r>
            <a:r>
              <a:rPr baseline="30000" lang="en-US">
                <a:solidFill>
                  <a:srgbClr val="1F3864"/>
                </a:solidFill>
              </a:rPr>
              <a:t>2</a:t>
            </a:r>
            <a:r>
              <a:rPr i="1" lang="en-US">
                <a:solidFill>
                  <a:srgbClr val="1F3864"/>
                </a:solidFill>
              </a:rPr>
              <a:t>c</a:t>
            </a:r>
            <a:r>
              <a:rPr baseline="30000" lang="en-US">
                <a:solidFill>
                  <a:srgbClr val="1F3864"/>
                </a:solidFill>
              </a:rPr>
              <a:t>T</a:t>
            </a:r>
            <a:r>
              <a:rPr lang="en-US">
                <a:solidFill>
                  <a:srgbClr val="1F3864"/>
                </a:solidFill>
              </a:rPr>
              <a:t> are  the  cepstral,delta-cepstral  and  delta-delta-cepstral  coefficients, and pn and st be the phoneme and the state information of utterance. We used T, M, P, S to denote the number of frames in an utterance,the number of MGC coefficients, the size of pn vector, and the size of st vector, respectively.</a:t>
            </a:r>
            <a:endParaRPr>
              <a:solidFill>
                <a:srgbClr val="1F3864"/>
              </a:solidFill>
            </a:endParaRPr>
          </a:p>
          <a:p>
            <a:pPr indent="0" lvl="0" marL="0" marR="0" rtl="0" algn="l">
              <a:lnSpc>
                <a:spcPct val="100000"/>
              </a:lnSpc>
              <a:spcBef>
                <a:spcPts val="0"/>
              </a:spcBef>
              <a:spcAft>
                <a:spcPts val="0"/>
              </a:spcAft>
              <a:buNone/>
            </a:pPr>
            <a:r>
              <a:t/>
            </a:r>
            <a:endParaRPr>
              <a:solidFill>
                <a:srgbClr val="1F3864"/>
              </a:solidFill>
            </a:endParaRPr>
          </a:p>
          <a:p>
            <a:pPr indent="-330200" lvl="1" marL="914400" marR="0" rtl="0" algn="l">
              <a:lnSpc>
                <a:spcPct val="100000"/>
              </a:lnSpc>
              <a:spcBef>
                <a:spcPts val="0"/>
              </a:spcBef>
              <a:spcAft>
                <a:spcPts val="0"/>
              </a:spcAft>
              <a:buClr>
                <a:srgbClr val="1F3864"/>
              </a:buClr>
              <a:buSzPts val="1600"/>
              <a:buFont typeface="Times New Roman"/>
              <a:buAutoNum type="arabicPeriod"/>
            </a:pPr>
            <a:r>
              <a:rPr lang="en-US" sz="1600">
                <a:solidFill>
                  <a:srgbClr val="1F3864"/>
                </a:solidFill>
                <a:latin typeface="Times New Roman"/>
                <a:ea typeface="Times New Roman"/>
                <a:cs typeface="Times New Roman"/>
                <a:sym typeface="Times New Roman"/>
              </a:rPr>
              <a:t>Feedforward Network</a:t>
            </a:r>
            <a:endParaRPr sz="1600">
              <a:solidFill>
                <a:srgbClr val="1F3864"/>
              </a:solidFill>
              <a:latin typeface="Times New Roman"/>
              <a:ea typeface="Times New Roman"/>
              <a:cs typeface="Times New Roman"/>
              <a:sym typeface="Times New Roman"/>
            </a:endParaRPr>
          </a:p>
          <a:p>
            <a:pPr indent="0" lvl="0" marL="914400" marR="0" rtl="0" algn="l">
              <a:lnSpc>
                <a:spcPct val="115000"/>
              </a:lnSpc>
              <a:spcBef>
                <a:spcPts val="0"/>
              </a:spcBef>
              <a:spcAft>
                <a:spcPts val="0"/>
              </a:spcAft>
              <a:buNone/>
            </a:pPr>
            <a:r>
              <a:t/>
            </a:r>
            <a:endParaRPr sz="1600">
              <a:solidFill>
                <a:srgbClr val="1F3864"/>
              </a:solidFill>
              <a:latin typeface="Times New Roman"/>
              <a:ea typeface="Times New Roman"/>
              <a:cs typeface="Times New Roman"/>
              <a:sym typeface="Times New Roman"/>
            </a:endParaRPr>
          </a:p>
          <a:p>
            <a:pPr indent="-317500" lvl="0" marL="457200" marR="0" rtl="0" algn="l">
              <a:lnSpc>
                <a:spcPct val="115000"/>
              </a:lnSpc>
              <a:spcBef>
                <a:spcPts val="0"/>
              </a:spcBef>
              <a:spcAft>
                <a:spcPts val="0"/>
              </a:spcAft>
              <a:buClr>
                <a:srgbClr val="1F3864"/>
              </a:buClr>
              <a:buSzPts val="1400"/>
              <a:buFont typeface="Times New Roman"/>
              <a:buChar char="●"/>
            </a:pPr>
            <a:r>
              <a:rPr lang="en-US">
                <a:solidFill>
                  <a:srgbClr val="1F3864"/>
                </a:solidFill>
              </a:rPr>
              <a:t>Fully-connected model with one hidden layer having 64 units.</a:t>
            </a:r>
            <a:endParaRPr>
              <a:solidFill>
                <a:srgbClr val="1F3864"/>
              </a:solidFill>
            </a:endParaRPr>
          </a:p>
          <a:p>
            <a:pPr indent="-317500" lvl="0" marL="457200" marR="0" rtl="0" algn="l">
              <a:lnSpc>
                <a:spcPct val="115000"/>
              </a:lnSpc>
              <a:spcBef>
                <a:spcPts val="0"/>
              </a:spcBef>
              <a:spcAft>
                <a:spcPts val="0"/>
              </a:spcAft>
              <a:buClr>
                <a:srgbClr val="1F3864"/>
              </a:buClr>
              <a:buSzPts val="1400"/>
              <a:buChar char="●"/>
            </a:pPr>
            <a:r>
              <a:rPr lang="en-US">
                <a:solidFill>
                  <a:srgbClr val="1F3864"/>
                </a:solidFill>
              </a:rPr>
              <a:t>Since the PF structure does not include any recurrent layer, the context information is provided to the PF model by giving the previous,c</a:t>
            </a:r>
            <a:r>
              <a:rPr baseline="-25000" lang="en-US" sz="1500">
                <a:solidFill>
                  <a:srgbClr val="1F3864"/>
                </a:solidFill>
              </a:rPr>
              <a:t>i−1</a:t>
            </a:r>
            <a:r>
              <a:rPr lang="en-US">
                <a:solidFill>
                  <a:srgbClr val="1F3864"/>
                </a:solidFill>
              </a:rPr>
              <a:t>, and the next frame’s,c</a:t>
            </a:r>
            <a:r>
              <a:rPr baseline="-25000" lang="en-US" sz="1500">
                <a:solidFill>
                  <a:srgbClr val="1F3864"/>
                </a:solidFill>
              </a:rPr>
              <a:t>i+1</a:t>
            </a:r>
            <a:r>
              <a:rPr lang="en-US">
                <a:solidFill>
                  <a:srgbClr val="1F3864"/>
                </a:solidFill>
              </a:rPr>
              <a:t>, feature vectors together with the current feature vector c</a:t>
            </a:r>
            <a:r>
              <a:rPr baseline="-25000" lang="en-US" sz="1500">
                <a:solidFill>
                  <a:srgbClr val="1F3864"/>
                </a:solidFill>
              </a:rPr>
              <a:t>i</a:t>
            </a:r>
            <a:r>
              <a:rPr lang="en-US">
                <a:solidFill>
                  <a:srgbClr val="1F3864"/>
                </a:solidFill>
              </a:rPr>
              <a:t>.</a:t>
            </a:r>
            <a:endParaRPr>
              <a:solidFill>
                <a:srgbClr val="1F3864"/>
              </a:solidFill>
            </a:endParaRPr>
          </a:p>
          <a:p>
            <a:pPr indent="-317500" lvl="0" marL="457200" marR="0" rtl="0" algn="l">
              <a:lnSpc>
                <a:spcPct val="115000"/>
              </a:lnSpc>
              <a:spcBef>
                <a:spcPts val="0"/>
              </a:spcBef>
              <a:spcAft>
                <a:spcPts val="0"/>
              </a:spcAft>
              <a:buClr>
                <a:srgbClr val="1F3864"/>
              </a:buClr>
              <a:buSzPts val="1400"/>
              <a:buChar char="●"/>
            </a:pPr>
            <a:r>
              <a:rPr lang="en-US">
                <a:solidFill>
                  <a:srgbClr val="1F3864"/>
                </a:solidFill>
              </a:rPr>
              <a:t>In addition, the PF model also takes pni and sti as inputs, resulting in a (3M+P+S) dimensional input vector I</a:t>
            </a:r>
            <a:r>
              <a:rPr baseline="-25000" lang="en-US">
                <a:solidFill>
                  <a:srgbClr val="1F3864"/>
                </a:solidFill>
              </a:rPr>
              <a:t>i</a:t>
            </a:r>
            <a:r>
              <a:rPr lang="en-US">
                <a:solidFill>
                  <a:srgbClr val="1F3864"/>
                </a:solidFill>
              </a:rPr>
              <a:t>= [c</a:t>
            </a:r>
            <a:r>
              <a:rPr baseline="-25000" lang="en-US" sz="1500">
                <a:solidFill>
                  <a:srgbClr val="1F3864"/>
                </a:solidFill>
              </a:rPr>
              <a:t>i-1</a:t>
            </a:r>
            <a:r>
              <a:rPr baseline="30000" lang="en-US">
                <a:solidFill>
                  <a:srgbClr val="1F3864"/>
                </a:solidFill>
              </a:rPr>
              <a:t>T</a:t>
            </a:r>
            <a:r>
              <a:rPr lang="en-US">
                <a:solidFill>
                  <a:srgbClr val="1F3864"/>
                </a:solidFill>
              </a:rPr>
              <a:t>, </a:t>
            </a:r>
            <a:r>
              <a:rPr lang="en-US">
                <a:solidFill>
                  <a:srgbClr val="1F3864"/>
                </a:solidFill>
              </a:rPr>
              <a:t>c</a:t>
            </a:r>
            <a:r>
              <a:rPr baseline="-25000" lang="en-US" sz="1500">
                <a:solidFill>
                  <a:srgbClr val="1F3864"/>
                </a:solidFill>
              </a:rPr>
              <a:t>i</a:t>
            </a:r>
            <a:r>
              <a:rPr baseline="30000" lang="en-US">
                <a:solidFill>
                  <a:srgbClr val="1F3864"/>
                </a:solidFill>
              </a:rPr>
              <a:t>T</a:t>
            </a:r>
            <a:r>
              <a:rPr lang="en-US">
                <a:solidFill>
                  <a:srgbClr val="1F3864"/>
                </a:solidFill>
              </a:rPr>
              <a:t>,c</a:t>
            </a:r>
            <a:r>
              <a:rPr baseline="-25000" lang="en-US" sz="1500">
                <a:solidFill>
                  <a:srgbClr val="1F3864"/>
                </a:solidFill>
              </a:rPr>
              <a:t>i+1</a:t>
            </a:r>
            <a:r>
              <a:rPr baseline="30000" lang="en-US">
                <a:solidFill>
                  <a:srgbClr val="1F3864"/>
                </a:solidFill>
              </a:rPr>
              <a:t>T</a:t>
            </a:r>
            <a:r>
              <a:rPr lang="en-US">
                <a:solidFill>
                  <a:srgbClr val="1F3864"/>
                </a:solidFill>
              </a:rPr>
              <a:t>, pn</a:t>
            </a:r>
            <a:r>
              <a:rPr baseline="-25000" lang="en-US" sz="1500">
                <a:solidFill>
                  <a:srgbClr val="1F3864"/>
                </a:solidFill>
              </a:rPr>
              <a:t>i</a:t>
            </a:r>
            <a:r>
              <a:rPr baseline="30000" lang="en-US">
                <a:solidFill>
                  <a:srgbClr val="1F3864"/>
                </a:solidFill>
              </a:rPr>
              <a:t>T</a:t>
            </a:r>
            <a:r>
              <a:rPr lang="en-US">
                <a:solidFill>
                  <a:srgbClr val="1F3864"/>
                </a:solidFill>
              </a:rPr>
              <a:t>, st</a:t>
            </a:r>
            <a:r>
              <a:rPr baseline="-25000" lang="en-US" sz="1500">
                <a:solidFill>
                  <a:srgbClr val="1F3864"/>
                </a:solidFill>
              </a:rPr>
              <a:t>i</a:t>
            </a:r>
            <a:r>
              <a:rPr baseline="30000" lang="en-US">
                <a:solidFill>
                  <a:srgbClr val="1F3864"/>
                </a:solidFill>
              </a:rPr>
              <a:t>T</a:t>
            </a:r>
            <a:r>
              <a:rPr lang="en-US">
                <a:solidFill>
                  <a:srgbClr val="1F3864"/>
                </a:solidFill>
              </a:rPr>
              <a:t>]</a:t>
            </a:r>
            <a:r>
              <a:rPr baseline="30000" lang="en-US">
                <a:solidFill>
                  <a:srgbClr val="1F3864"/>
                </a:solidFill>
              </a:rPr>
              <a:t>T </a:t>
            </a:r>
            <a:r>
              <a:rPr lang="en-US">
                <a:solidFill>
                  <a:srgbClr val="1F3864"/>
                </a:solidFill>
              </a:rPr>
              <a:t>whereas the corresponding output vector is M dimensional c</a:t>
            </a:r>
            <a:r>
              <a:rPr baseline="-25000" lang="en-US" sz="1500">
                <a:solidFill>
                  <a:srgbClr val="1F3864"/>
                </a:solidFill>
              </a:rPr>
              <a:t>pfi</a:t>
            </a:r>
            <a:r>
              <a:rPr lang="en-US">
                <a:solidFill>
                  <a:srgbClr val="1F3864"/>
                </a:solidFill>
              </a:rPr>
              <a:t>.</a:t>
            </a:r>
            <a:endParaRPr>
              <a:solidFill>
                <a:srgbClr val="1F3864"/>
              </a:solidFill>
            </a:endParaRPr>
          </a:p>
          <a:p>
            <a:pPr indent="0" lvl="0" marL="457200" marR="0" rtl="0" algn="l">
              <a:lnSpc>
                <a:spcPct val="100000"/>
              </a:lnSpc>
              <a:spcBef>
                <a:spcPts val="0"/>
              </a:spcBef>
              <a:spcAft>
                <a:spcPts val="0"/>
              </a:spcAft>
              <a:buNone/>
            </a:pPr>
            <a:r>
              <a:t/>
            </a:r>
            <a:endParaRPr>
              <a:solidFill>
                <a:srgbClr val="1F3864"/>
              </a:solidFill>
            </a:endParaRPr>
          </a:p>
          <a:p>
            <a:pPr indent="-330200" lvl="1" marL="914400" rtl="0" algn="l">
              <a:lnSpc>
                <a:spcPct val="100000"/>
              </a:lnSpc>
              <a:spcBef>
                <a:spcPts val="0"/>
              </a:spcBef>
              <a:spcAft>
                <a:spcPts val="0"/>
              </a:spcAft>
              <a:buClr>
                <a:srgbClr val="1F3864"/>
              </a:buClr>
              <a:buSzPts val="1600"/>
              <a:buFont typeface="Times New Roman"/>
              <a:buAutoNum type="arabicPeriod"/>
            </a:pPr>
            <a:r>
              <a:rPr lang="en-US" sz="1600">
                <a:solidFill>
                  <a:srgbClr val="1F3864"/>
                </a:solidFill>
                <a:latin typeface="Times New Roman"/>
                <a:ea typeface="Times New Roman"/>
                <a:cs typeface="Times New Roman"/>
                <a:sym typeface="Times New Roman"/>
              </a:rPr>
              <a:t>RNN Network</a:t>
            </a:r>
            <a:endParaRPr sz="1600">
              <a:solidFill>
                <a:srgbClr val="1F3864"/>
              </a:solidFill>
              <a:latin typeface="Times New Roman"/>
              <a:ea typeface="Times New Roman"/>
              <a:cs typeface="Times New Roman"/>
              <a:sym typeface="Times New Roman"/>
            </a:endParaRPr>
          </a:p>
          <a:p>
            <a:pPr indent="0" lvl="0" marL="914400" rtl="0" algn="l">
              <a:lnSpc>
                <a:spcPct val="115000"/>
              </a:lnSpc>
              <a:spcBef>
                <a:spcPts val="0"/>
              </a:spcBef>
              <a:spcAft>
                <a:spcPts val="0"/>
              </a:spcAft>
              <a:buNone/>
            </a:pPr>
            <a:r>
              <a:t/>
            </a:r>
            <a:endParaRPr sz="1600">
              <a:solidFill>
                <a:srgbClr val="1F3864"/>
              </a:solidFill>
              <a:latin typeface="Times New Roman"/>
              <a:ea typeface="Times New Roman"/>
              <a:cs typeface="Times New Roman"/>
              <a:sym typeface="Times New Roman"/>
            </a:endParaRPr>
          </a:p>
          <a:p>
            <a:pPr indent="-317500" lvl="0" marL="457200" rtl="0" algn="l">
              <a:lnSpc>
                <a:spcPct val="115000"/>
              </a:lnSpc>
              <a:spcBef>
                <a:spcPts val="0"/>
              </a:spcBef>
              <a:spcAft>
                <a:spcPts val="0"/>
              </a:spcAft>
              <a:buClr>
                <a:srgbClr val="1F3864"/>
              </a:buClr>
              <a:buSzPts val="1400"/>
              <a:buFont typeface="Times New Roman"/>
              <a:buChar char="●"/>
            </a:pPr>
            <a:r>
              <a:rPr lang="en-US">
                <a:solidFill>
                  <a:srgbClr val="1F3864"/>
                </a:solidFill>
              </a:rPr>
              <a:t>A fully connected layer on top of a long short-term memory (LSTM)</a:t>
            </a:r>
            <a:r>
              <a:rPr lang="en-US"/>
              <a:t>.</a:t>
            </a:r>
            <a:endParaRPr>
              <a:solidFill>
                <a:srgbClr val="1F3864"/>
              </a:solidFill>
            </a:endParaRPr>
          </a:p>
          <a:p>
            <a:pPr indent="-317500" lvl="0" marL="457200" rtl="0" algn="l">
              <a:lnSpc>
                <a:spcPct val="115000"/>
              </a:lnSpc>
              <a:spcBef>
                <a:spcPts val="0"/>
              </a:spcBef>
              <a:spcAft>
                <a:spcPts val="0"/>
              </a:spcAft>
              <a:buClr>
                <a:srgbClr val="1F3864"/>
              </a:buClr>
              <a:buSzPts val="1400"/>
              <a:buFont typeface="Times New Roman"/>
              <a:buChar char="●"/>
            </a:pPr>
            <a:r>
              <a:rPr lang="en-US">
                <a:solidFill>
                  <a:srgbClr val="1F3864"/>
                </a:solidFill>
              </a:rPr>
              <a:t>T×(M+P+S) matrix including state, phoneme and MGC features is used sequentially, one frame at a time, at the input producing an M-dimensional vector at the output for each input frame.</a:t>
            </a:r>
            <a:endParaRPr>
              <a:solidFill>
                <a:srgbClr val="1F3864"/>
              </a:solidFill>
            </a:endParaRPr>
          </a:p>
          <a:p>
            <a:pPr indent="0" lvl="0" marL="0" marR="0" rtl="0" algn="l">
              <a:lnSpc>
                <a:spcPct val="100000"/>
              </a:lnSpc>
              <a:spcBef>
                <a:spcPts val="0"/>
              </a:spcBef>
              <a:spcAft>
                <a:spcPts val="0"/>
              </a:spcAft>
              <a:buNone/>
            </a:pPr>
            <a:r>
              <a:t/>
            </a:r>
            <a:endParaRPr sz="1600">
              <a:solidFill>
                <a:srgbClr val="1F3864"/>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b="1" sz="1600"/>
          </a:p>
          <a:p>
            <a:pPr indent="0" lvl="0" marL="0" rtl="0" algn="just">
              <a:spcBef>
                <a:spcPts val="0"/>
              </a:spcBef>
              <a:spcAft>
                <a:spcPts val="0"/>
              </a:spcAft>
              <a:buNone/>
            </a:pPr>
            <a:r>
              <a:t/>
            </a:r>
            <a:endParaRPr b="1" sz="1600"/>
          </a:p>
        </p:txBody>
      </p:sp>
      <p:sp>
        <p:nvSpPr>
          <p:cNvPr id="191" name="Google Shape;191;p7"/>
          <p:cNvSpPr/>
          <p:nvPr/>
        </p:nvSpPr>
        <p:spPr>
          <a:xfrm>
            <a:off x="734450" y="15941325"/>
            <a:ext cx="1431300" cy="428700"/>
          </a:xfrm>
          <a:prstGeom prst="rect">
            <a:avLst/>
          </a:prstGeom>
          <a:gradFill>
            <a:gsLst>
              <a:gs pos="0">
                <a:srgbClr val="98C2F5"/>
              </a:gs>
              <a:gs pos="100000">
                <a:schemeClr val="lt1"/>
              </a:gs>
            </a:gsLst>
            <a:lin ang="16200038"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7"/>
          <p:cNvSpPr txBox="1"/>
          <p:nvPr>
            <p:ph idx="9" type="body"/>
          </p:nvPr>
        </p:nvSpPr>
        <p:spPr>
          <a:xfrm>
            <a:off x="13635375" y="12337900"/>
            <a:ext cx="6585300" cy="405600"/>
          </a:xfrm>
          <a:prstGeom prst="rect">
            <a:avLst/>
          </a:prstGeom>
          <a:noFill/>
          <a:ln cap="flat" cmpd="sng" w="9525">
            <a:solidFill>
              <a:srgbClr val="98C2F5"/>
            </a:solidFill>
            <a:prstDash val="solid"/>
            <a:round/>
            <a:headEnd len="sm" w="sm" type="none"/>
            <a:tailEnd len="sm" w="sm" type="none"/>
          </a:ln>
        </p:spPr>
        <p:txBody>
          <a:bodyPr anchorCtr="0" anchor="ctr" bIns="52225" lIns="52225" spcFirstLastPara="1" rIns="52225" wrap="square" tIns="52225">
            <a:noAutofit/>
          </a:bodyPr>
          <a:lstStyle/>
          <a:p>
            <a:pPr indent="0" lvl="0" marL="0" marR="0" rtl="0" algn="ctr">
              <a:lnSpc>
                <a:spcPct val="100000"/>
              </a:lnSpc>
              <a:spcBef>
                <a:spcPts val="0"/>
              </a:spcBef>
              <a:spcAft>
                <a:spcPts val="0"/>
              </a:spcAft>
              <a:buClr>
                <a:srgbClr val="1F3864"/>
              </a:buClr>
              <a:buSzPts val="2100"/>
              <a:buFont typeface="Arial"/>
              <a:buNone/>
            </a:pPr>
            <a:r>
              <a:rPr lang="en-US"/>
              <a:t>Experimental Setup</a:t>
            </a:r>
            <a:endParaRPr b="1" i="0" sz="2100" u="sng" cap="none" strike="noStrike">
              <a:solidFill>
                <a:srgbClr val="1F3864"/>
              </a:solidFill>
              <a:latin typeface="Calibri"/>
              <a:ea typeface="Calibri"/>
              <a:cs typeface="Calibri"/>
              <a:sym typeface="Calibri"/>
            </a:endParaRPr>
          </a:p>
        </p:txBody>
      </p:sp>
      <p:sp>
        <p:nvSpPr>
          <p:cNvPr id="193" name="Google Shape;193;p7"/>
          <p:cNvSpPr txBox="1"/>
          <p:nvPr>
            <p:ph idx="13" type="body"/>
          </p:nvPr>
        </p:nvSpPr>
        <p:spPr>
          <a:xfrm>
            <a:off x="13637925" y="12743600"/>
            <a:ext cx="6585300" cy="3279000"/>
          </a:xfrm>
          <a:prstGeom prst="rect">
            <a:avLst/>
          </a:prstGeom>
          <a:noFill/>
          <a:ln cap="flat" cmpd="sng" w="9525">
            <a:solidFill>
              <a:srgbClr val="98C2F5"/>
            </a:solidFill>
            <a:prstDash val="solid"/>
            <a:round/>
            <a:headEnd len="sm" w="sm" type="none"/>
            <a:tailEnd len="sm" w="sm" type="none"/>
          </a:ln>
        </p:spPr>
        <p:txBody>
          <a:bodyPr anchorCtr="0" anchor="t" bIns="130600" lIns="130600" spcFirstLastPara="1" rIns="130600" wrap="square" tIns="130600">
            <a:noAutofit/>
          </a:bodyPr>
          <a:lstStyle/>
          <a:p>
            <a:pPr indent="0" lvl="0" marL="457200" marR="0" rtl="0" algn="l">
              <a:lnSpc>
                <a:spcPct val="115000"/>
              </a:lnSpc>
              <a:spcBef>
                <a:spcPts val="0"/>
              </a:spcBef>
              <a:spcAft>
                <a:spcPts val="0"/>
              </a:spcAft>
              <a:buNone/>
            </a:pPr>
            <a:r>
              <a:t/>
            </a:r>
            <a:endParaRPr>
              <a:solidFill>
                <a:srgbClr val="1F3864"/>
              </a:solidFill>
            </a:endParaRPr>
          </a:p>
          <a:p>
            <a:pPr indent="-317500" lvl="0" marL="457200" marR="0" rtl="0" algn="l">
              <a:lnSpc>
                <a:spcPct val="115000"/>
              </a:lnSpc>
              <a:spcBef>
                <a:spcPts val="0"/>
              </a:spcBef>
              <a:spcAft>
                <a:spcPts val="0"/>
              </a:spcAft>
              <a:buClr>
                <a:srgbClr val="1F3864"/>
              </a:buClr>
              <a:buSzPts val="1400"/>
              <a:buChar char="●"/>
            </a:pPr>
            <a:r>
              <a:rPr lang="en-US">
                <a:solidFill>
                  <a:srgbClr val="1F3864"/>
                </a:solidFill>
              </a:rPr>
              <a:t>All experiments were conducted on the Wall Street Journal(WSJ) speech database 154 features including 25 Mel-Generalized Cepstrum Coefficients (MGC), 1 log of fundamental frequency (LF0) and 25 Band Aperiodicity (BAP) .</a:t>
            </a:r>
            <a:endParaRPr>
              <a:solidFill>
                <a:srgbClr val="1F3864"/>
              </a:solidFill>
            </a:endParaRPr>
          </a:p>
          <a:p>
            <a:pPr indent="-317500" lvl="0" marL="457200" marR="0" rtl="0" algn="l">
              <a:lnSpc>
                <a:spcPct val="115000"/>
              </a:lnSpc>
              <a:spcBef>
                <a:spcPts val="0"/>
              </a:spcBef>
              <a:spcAft>
                <a:spcPts val="0"/>
              </a:spcAft>
              <a:buClr>
                <a:srgbClr val="1F3864"/>
              </a:buClr>
              <a:buSzPts val="1400"/>
              <a:buChar char="●"/>
            </a:pPr>
            <a:r>
              <a:rPr lang="en-US">
                <a:solidFill>
                  <a:srgbClr val="1F3864"/>
                </a:solidFill>
              </a:rPr>
              <a:t>Together with their delta and delta-delta features were extracted from speech data at a sampling rate of 16 KHz and 5 msec frame rate. </a:t>
            </a:r>
            <a:endParaRPr>
              <a:solidFill>
                <a:srgbClr val="1F3864"/>
              </a:solidFill>
            </a:endParaRPr>
          </a:p>
          <a:p>
            <a:pPr indent="-317500" lvl="0" marL="457200" marR="0" rtl="0" algn="l">
              <a:lnSpc>
                <a:spcPct val="115000"/>
              </a:lnSpc>
              <a:spcBef>
                <a:spcPts val="0"/>
              </a:spcBef>
              <a:spcAft>
                <a:spcPts val="0"/>
              </a:spcAft>
              <a:buClr>
                <a:srgbClr val="1F3864"/>
              </a:buClr>
              <a:buSzPts val="1400"/>
              <a:buChar char="●"/>
            </a:pPr>
            <a:r>
              <a:rPr lang="en-US">
                <a:solidFill>
                  <a:srgbClr val="1F3864"/>
                </a:solidFill>
              </a:rPr>
              <a:t>5-state HMM model  was applied to model and align phonemes.</a:t>
            </a:r>
            <a:endParaRPr>
              <a:solidFill>
                <a:srgbClr val="1F3864"/>
              </a:solidFill>
            </a:endParaRPr>
          </a:p>
          <a:p>
            <a:pPr indent="-317500" lvl="0" marL="457200" marR="0" rtl="0" algn="l">
              <a:lnSpc>
                <a:spcPct val="115000"/>
              </a:lnSpc>
              <a:spcBef>
                <a:spcPts val="0"/>
              </a:spcBef>
              <a:spcAft>
                <a:spcPts val="0"/>
              </a:spcAft>
              <a:buClr>
                <a:srgbClr val="1F3864"/>
              </a:buClr>
              <a:buSzPts val="1400"/>
              <a:buChar char="●"/>
            </a:pPr>
            <a:r>
              <a:rPr lang="en-US">
                <a:solidFill>
                  <a:srgbClr val="1F3864"/>
                </a:solidFill>
              </a:rPr>
              <a:t>Total of 156 speakers, 135 of them were used for training, whereas the test and adaptation processes were performed on the remaining 21 target speakers’ data. Adaptation was performed with 5, 10, and 15 seconds of data.</a:t>
            </a:r>
            <a:endParaRPr>
              <a:solidFill>
                <a:srgbClr val="1F3864"/>
              </a:solidFill>
            </a:endParaRPr>
          </a:p>
        </p:txBody>
      </p:sp>
      <p:pic>
        <p:nvPicPr>
          <p:cNvPr id="194" name="Google Shape;194;p7"/>
          <p:cNvPicPr preferRelativeResize="0"/>
          <p:nvPr/>
        </p:nvPicPr>
        <p:blipFill rotWithShape="1">
          <a:blip r:embed="rId3">
            <a:alphaModFix/>
          </a:blip>
          <a:srcRect b="0" l="0" r="0" t="0"/>
          <a:stretch/>
        </p:blipFill>
        <p:spPr>
          <a:xfrm>
            <a:off x="23568300" y="924200"/>
            <a:ext cx="3291474" cy="976474"/>
          </a:xfrm>
          <a:prstGeom prst="rect">
            <a:avLst/>
          </a:prstGeom>
          <a:noFill/>
          <a:ln>
            <a:noFill/>
          </a:ln>
        </p:spPr>
      </p:pic>
      <p:sp>
        <p:nvSpPr>
          <p:cNvPr id="195" name="Google Shape;195;p7"/>
          <p:cNvSpPr txBox="1"/>
          <p:nvPr/>
        </p:nvSpPr>
        <p:spPr>
          <a:xfrm>
            <a:off x="20719525" y="5278050"/>
            <a:ext cx="6001200" cy="4287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1600"/>
              <a:buFont typeface="Arial"/>
              <a:buNone/>
            </a:pPr>
            <a:r>
              <a:rPr b="1" lang="en-US">
                <a:solidFill>
                  <a:srgbClr val="1F3864"/>
                </a:solidFill>
              </a:rPr>
              <a:t>Table 1: </a:t>
            </a:r>
            <a:r>
              <a:rPr lang="en-US">
                <a:solidFill>
                  <a:srgbClr val="1F3864"/>
                </a:solidFill>
              </a:rPr>
              <a:t>Me</a:t>
            </a:r>
            <a:r>
              <a:rPr lang="en-US" sz="1300">
                <a:solidFill>
                  <a:schemeClr val="dk1"/>
                </a:solidFill>
              </a:rPr>
              <a:t>l </a:t>
            </a:r>
            <a:r>
              <a:rPr lang="en-US">
                <a:solidFill>
                  <a:srgbClr val="1F3864"/>
                </a:solidFill>
              </a:rPr>
              <a:t>cepstral distortion (MCD) scores of the speaker-independent postfilters with and without cluster-based initialization (CI) are shown. Scores for tandem use of FF- and RNN-based postfilters with the CNN-based postfilter are also shown.</a:t>
            </a:r>
            <a:r>
              <a:rPr i="0" lang="en-US" u="none" cap="none" strike="noStrike">
                <a:solidFill>
                  <a:srgbClr val="1F3864"/>
                </a:solidFill>
              </a:rPr>
              <a:t> </a:t>
            </a:r>
            <a:endParaRPr i="0" u="none" cap="none" strike="noStrike">
              <a:solidFill>
                <a:srgbClr val="1F3864"/>
              </a:solidFill>
            </a:endParaRPr>
          </a:p>
        </p:txBody>
      </p:sp>
      <p:sp>
        <p:nvSpPr>
          <p:cNvPr id="196" name="Google Shape;196;p7"/>
          <p:cNvSpPr txBox="1"/>
          <p:nvPr/>
        </p:nvSpPr>
        <p:spPr>
          <a:xfrm>
            <a:off x="20719525" y="8929638"/>
            <a:ext cx="5673900" cy="4287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1600"/>
              <a:buFont typeface="Arial"/>
              <a:buNone/>
            </a:pPr>
            <a:r>
              <a:rPr b="1" lang="en-US">
                <a:solidFill>
                  <a:srgbClr val="1F3864"/>
                </a:solidFill>
              </a:rPr>
              <a:t>Table 2:</a:t>
            </a:r>
            <a:r>
              <a:rPr b="1" i="0" lang="en-US" u="none" cap="none" strike="noStrike">
                <a:solidFill>
                  <a:srgbClr val="1F3864"/>
                </a:solidFill>
              </a:rPr>
              <a:t> </a:t>
            </a:r>
            <a:r>
              <a:rPr lang="en-US">
                <a:solidFill>
                  <a:srgbClr val="1F3864"/>
                </a:solidFill>
              </a:rPr>
              <a:t>Mel cepstral distortion (MCD) scores of the speaker-adapted postfilters with 5, 10, and 15 seconds of adaptation data.</a:t>
            </a:r>
            <a:endParaRPr i="0" u="none" cap="none" strike="noStrike">
              <a:solidFill>
                <a:srgbClr val="1F3864"/>
              </a:solidFill>
            </a:endParaRPr>
          </a:p>
        </p:txBody>
      </p:sp>
      <p:sp>
        <p:nvSpPr>
          <p:cNvPr id="197" name="Google Shape;197;p7"/>
          <p:cNvSpPr txBox="1"/>
          <p:nvPr/>
        </p:nvSpPr>
        <p:spPr>
          <a:xfrm>
            <a:off x="11323450" y="4879220"/>
            <a:ext cx="4354800" cy="428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1F3864"/>
                </a:solidFill>
                <a:latin typeface="Arial"/>
                <a:ea typeface="Arial"/>
                <a:cs typeface="Arial"/>
                <a:sym typeface="Arial"/>
              </a:rPr>
              <a:t>Figure 1</a:t>
            </a:r>
            <a:r>
              <a:rPr lang="en-US">
                <a:solidFill>
                  <a:srgbClr val="1F3864"/>
                </a:solidFill>
              </a:rPr>
              <a:t>: Generation of enhanced acoustic features.</a:t>
            </a:r>
            <a:endParaRPr b="0" i="0" sz="1400" u="none" cap="none" strike="noStrike">
              <a:solidFill>
                <a:srgbClr val="1F3864"/>
              </a:solidFill>
              <a:latin typeface="Arial"/>
              <a:ea typeface="Arial"/>
              <a:cs typeface="Arial"/>
              <a:sym typeface="Arial"/>
            </a:endParaRPr>
          </a:p>
        </p:txBody>
      </p:sp>
      <p:pic>
        <p:nvPicPr>
          <p:cNvPr id="198" name="Google Shape;198;p7"/>
          <p:cNvPicPr preferRelativeResize="0"/>
          <p:nvPr/>
        </p:nvPicPr>
        <p:blipFill>
          <a:blip r:embed="rId4">
            <a:alphaModFix/>
          </a:blip>
          <a:stretch>
            <a:fillRect/>
          </a:stretch>
        </p:blipFill>
        <p:spPr>
          <a:xfrm>
            <a:off x="569450" y="462950"/>
            <a:ext cx="1643150" cy="1610300"/>
          </a:xfrm>
          <a:prstGeom prst="rect">
            <a:avLst/>
          </a:prstGeom>
          <a:noFill/>
          <a:ln>
            <a:noFill/>
          </a:ln>
        </p:spPr>
      </p:pic>
      <p:pic>
        <p:nvPicPr>
          <p:cNvPr id="199" name="Google Shape;199;p7"/>
          <p:cNvPicPr preferRelativeResize="0"/>
          <p:nvPr/>
        </p:nvPicPr>
        <p:blipFill>
          <a:blip r:embed="rId5">
            <a:alphaModFix/>
          </a:blip>
          <a:stretch>
            <a:fillRect/>
          </a:stretch>
        </p:blipFill>
        <p:spPr>
          <a:xfrm>
            <a:off x="7279400" y="3420575"/>
            <a:ext cx="12873199" cy="1094597"/>
          </a:xfrm>
          <a:prstGeom prst="rect">
            <a:avLst/>
          </a:prstGeom>
          <a:noFill/>
          <a:ln>
            <a:noFill/>
          </a:ln>
        </p:spPr>
      </p:pic>
      <p:pic>
        <p:nvPicPr>
          <p:cNvPr id="200" name="Google Shape;200;p7"/>
          <p:cNvPicPr preferRelativeResize="0"/>
          <p:nvPr/>
        </p:nvPicPr>
        <p:blipFill>
          <a:blip r:embed="rId6">
            <a:alphaModFix/>
          </a:blip>
          <a:stretch>
            <a:fillRect/>
          </a:stretch>
        </p:blipFill>
        <p:spPr>
          <a:xfrm>
            <a:off x="14080625" y="5943200"/>
            <a:ext cx="6079795" cy="5174638"/>
          </a:xfrm>
          <a:prstGeom prst="rect">
            <a:avLst/>
          </a:prstGeom>
          <a:noFill/>
          <a:ln>
            <a:noFill/>
          </a:ln>
        </p:spPr>
      </p:pic>
      <p:sp>
        <p:nvSpPr>
          <p:cNvPr id="201" name="Google Shape;201;p7" title="2"/>
          <p:cNvSpPr txBox="1"/>
          <p:nvPr>
            <p:ph idx="5" type="body"/>
          </p:nvPr>
        </p:nvSpPr>
        <p:spPr>
          <a:xfrm>
            <a:off x="7220200" y="5790800"/>
            <a:ext cx="6417600" cy="10211100"/>
          </a:xfrm>
          <a:prstGeom prst="rect">
            <a:avLst/>
          </a:prstGeom>
          <a:noFill/>
          <a:ln cap="flat" cmpd="sng" w="9525">
            <a:solidFill>
              <a:srgbClr val="98C2F5"/>
            </a:solidFill>
            <a:prstDash val="solid"/>
            <a:round/>
            <a:headEnd len="sm" w="sm" type="none"/>
            <a:tailEnd len="sm" w="sm" type="none"/>
          </a:ln>
        </p:spPr>
        <p:txBody>
          <a:bodyPr anchorCtr="0" anchor="t" bIns="130600" lIns="130600" spcFirstLastPara="1" rIns="130600" wrap="square" tIns="130600">
            <a:noAutofit/>
          </a:bodyPr>
          <a:lstStyle/>
          <a:p>
            <a:pPr indent="0" lvl="0" marL="0" rtl="0" algn="l">
              <a:spcBef>
                <a:spcPts val="0"/>
              </a:spcBef>
              <a:spcAft>
                <a:spcPts val="0"/>
              </a:spcAft>
              <a:buNone/>
            </a:pPr>
            <a:r>
              <a:rPr lang="en-US" sz="1600"/>
              <a:t>        </a:t>
            </a:r>
            <a:r>
              <a:rPr lang="en-US" sz="1600">
                <a:solidFill>
                  <a:srgbClr val="1F3864"/>
                </a:solidFill>
                <a:latin typeface="Times New Roman"/>
                <a:ea typeface="Times New Roman"/>
                <a:cs typeface="Times New Roman"/>
                <a:sym typeface="Times New Roman"/>
              </a:rPr>
              <a:t>1.3.    </a:t>
            </a:r>
            <a:r>
              <a:rPr lang="en-US" sz="1600"/>
              <a:t>C</a:t>
            </a:r>
            <a:r>
              <a:rPr lang="en-US" sz="1600">
                <a:solidFill>
                  <a:srgbClr val="1F3864"/>
                </a:solidFill>
                <a:latin typeface="Times New Roman"/>
                <a:ea typeface="Times New Roman"/>
                <a:cs typeface="Times New Roman"/>
                <a:sym typeface="Times New Roman"/>
              </a:rPr>
              <a:t>NN Network</a:t>
            </a:r>
            <a:endParaRPr sz="1600">
              <a:solidFill>
                <a:srgbClr val="1F3864"/>
              </a:solidFill>
              <a:latin typeface="Times New Roman"/>
              <a:ea typeface="Times New Roman"/>
              <a:cs typeface="Times New Roman"/>
              <a:sym typeface="Times New Roman"/>
            </a:endParaRPr>
          </a:p>
          <a:p>
            <a:pPr indent="0" lvl="0" marL="0" rtl="0" algn="l">
              <a:spcBef>
                <a:spcPts val="0"/>
              </a:spcBef>
              <a:spcAft>
                <a:spcPts val="0"/>
              </a:spcAft>
              <a:buNone/>
            </a:pPr>
            <a:r>
              <a:t/>
            </a:r>
            <a:endParaRPr sz="1600"/>
          </a:p>
          <a:p>
            <a:pPr indent="-317500" lvl="0" marL="457200" rtl="0" algn="l">
              <a:lnSpc>
                <a:spcPct val="115000"/>
              </a:lnSpc>
              <a:spcBef>
                <a:spcPts val="0"/>
              </a:spcBef>
              <a:spcAft>
                <a:spcPts val="0"/>
              </a:spcAft>
              <a:buClr>
                <a:srgbClr val="1F3864"/>
              </a:buClr>
              <a:buSzPts val="1400"/>
              <a:buChar char="●"/>
            </a:pPr>
            <a:r>
              <a:rPr lang="en-US">
                <a:solidFill>
                  <a:srgbClr val="1F3864"/>
                </a:solidFill>
              </a:rPr>
              <a:t>Batch normalization layers followed by ReLU nonlinearities are used between the convolutional layers</a:t>
            </a:r>
            <a:endParaRPr>
              <a:solidFill>
                <a:srgbClr val="1F3864"/>
              </a:solidFill>
            </a:endParaRPr>
          </a:p>
          <a:p>
            <a:pPr indent="-317500" lvl="0" marL="457200" rtl="0" algn="l">
              <a:lnSpc>
                <a:spcPct val="115000"/>
              </a:lnSpc>
              <a:spcBef>
                <a:spcPts val="0"/>
              </a:spcBef>
              <a:spcAft>
                <a:spcPts val="0"/>
              </a:spcAft>
              <a:buClr>
                <a:srgbClr val="1F3864"/>
              </a:buClr>
              <a:buSzPts val="1400"/>
              <a:buChar char="●"/>
            </a:pPr>
            <a:r>
              <a:rPr lang="en-US">
                <a:solidFill>
                  <a:srgbClr val="1F3864"/>
                </a:solidFill>
              </a:rPr>
              <a:t>Different from DNN-based and RNN-based postfilters, state and phoneme features are not used as inputs.</a:t>
            </a:r>
            <a:endParaRPr>
              <a:solidFill>
                <a:srgbClr val="1F3864"/>
              </a:solidFill>
            </a:endParaRPr>
          </a:p>
          <a:p>
            <a:pPr indent="-317500" lvl="0" marL="457200" rtl="0" algn="l">
              <a:lnSpc>
                <a:spcPct val="115000"/>
              </a:lnSpc>
              <a:spcBef>
                <a:spcPts val="0"/>
              </a:spcBef>
              <a:spcAft>
                <a:spcPts val="0"/>
              </a:spcAft>
              <a:buClr>
                <a:srgbClr val="1F3864"/>
              </a:buClr>
              <a:buSzPts val="1400"/>
              <a:buChar char="●"/>
            </a:pPr>
            <a:r>
              <a:rPr lang="en-US">
                <a:solidFill>
                  <a:srgbClr val="1F3864"/>
                </a:solidFill>
              </a:rPr>
              <a:t>A T×M feature matrix is used at the input producing a reconstructed T×M matrix at the output.</a:t>
            </a:r>
            <a:endParaRPr>
              <a:solidFill>
                <a:srgbClr val="1F3864"/>
              </a:solidFill>
            </a:endParaRPr>
          </a:p>
          <a:p>
            <a:pPr indent="-330200" lvl="0" marL="457200" rtl="0" algn="l">
              <a:spcBef>
                <a:spcPts val="0"/>
              </a:spcBef>
              <a:spcAft>
                <a:spcPts val="0"/>
              </a:spcAft>
              <a:buClr>
                <a:schemeClr val="lt1"/>
              </a:buClr>
              <a:buSzPts val="1600"/>
              <a:buAutoNum type="arabicPeriod"/>
            </a:pPr>
            <a:r>
              <a:rPr b="1" lang="en-US" sz="1600">
                <a:solidFill>
                  <a:schemeClr val="lt1"/>
                </a:solidFill>
              </a:rPr>
              <a:t>DNN Architectures ( Postfilters )</a:t>
            </a:r>
            <a:endParaRPr b="1" sz="1600">
              <a:solidFill>
                <a:schemeClr val="lt1"/>
              </a:solidFill>
            </a:endParaRPr>
          </a:p>
          <a:p>
            <a:pPr indent="-330200" lvl="0" marL="457200" rtl="0" algn="l">
              <a:spcBef>
                <a:spcPts val="0"/>
              </a:spcBef>
              <a:spcAft>
                <a:spcPts val="0"/>
              </a:spcAft>
              <a:buClr>
                <a:srgbClr val="1F3864"/>
              </a:buClr>
              <a:buSzPts val="1600"/>
              <a:buAutoNum type="arabicPeriod"/>
            </a:pPr>
            <a:r>
              <a:rPr b="1" lang="en-US" sz="1600">
                <a:solidFill>
                  <a:srgbClr val="1F3864"/>
                </a:solidFill>
              </a:rPr>
              <a:t>Adaptation</a:t>
            </a:r>
            <a:endParaRPr b="1" sz="1600">
              <a:solidFill>
                <a:srgbClr val="1F3864"/>
              </a:solidFill>
            </a:endParaRPr>
          </a:p>
          <a:p>
            <a:pPr indent="0" lvl="0" marL="457200" rtl="0" algn="l">
              <a:spcBef>
                <a:spcPts val="0"/>
              </a:spcBef>
              <a:spcAft>
                <a:spcPts val="0"/>
              </a:spcAft>
              <a:buNone/>
            </a:pPr>
            <a:r>
              <a:t/>
            </a:r>
            <a:endParaRPr b="1" sz="1600">
              <a:solidFill>
                <a:srgbClr val="1F3864"/>
              </a:solidFill>
            </a:endParaRPr>
          </a:p>
          <a:p>
            <a:pPr indent="-330200" lvl="1" marL="914400" rtl="0" algn="l">
              <a:spcBef>
                <a:spcPts val="0"/>
              </a:spcBef>
              <a:spcAft>
                <a:spcPts val="0"/>
              </a:spcAft>
              <a:buClr>
                <a:srgbClr val="1F3864"/>
              </a:buClr>
              <a:buSzPts val="1600"/>
              <a:buFont typeface="Times New Roman"/>
              <a:buAutoNum type="arabicPeriod"/>
            </a:pPr>
            <a:r>
              <a:rPr lang="en-US" sz="1600">
                <a:solidFill>
                  <a:srgbClr val="1F3864"/>
                </a:solidFill>
                <a:latin typeface="Times New Roman"/>
                <a:ea typeface="Times New Roman"/>
                <a:cs typeface="Times New Roman"/>
                <a:sym typeface="Times New Roman"/>
              </a:rPr>
              <a:t>Cluster-Based Initialization</a:t>
            </a:r>
            <a:endParaRPr sz="1600">
              <a:solidFill>
                <a:srgbClr val="1F3864"/>
              </a:solidFill>
              <a:latin typeface="Times New Roman"/>
              <a:ea typeface="Times New Roman"/>
              <a:cs typeface="Times New Roman"/>
              <a:sym typeface="Times New Roman"/>
            </a:endParaRPr>
          </a:p>
          <a:p>
            <a:pPr indent="0" lvl="0" marL="914400" rtl="0" algn="l">
              <a:spcBef>
                <a:spcPts val="0"/>
              </a:spcBef>
              <a:spcAft>
                <a:spcPts val="0"/>
              </a:spcAft>
              <a:buNone/>
            </a:pPr>
            <a:r>
              <a:t/>
            </a:r>
            <a:endParaRPr sz="1600">
              <a:solidFill>
                <a:srgbClr val="1F3864"/>
              </a:solidFill>
              <a:latin typeface="Times New Roman"/>
              <a:ea typeface="Times New Roman"/>
              <a:cs typeface="Times New Roman"/>
              <a:sym typeface="Times New Roman"/>
            </a:endParaRPr>
          </a:p>
          <a:p>
            <a:pPr indent="-317500" lvl="0" marL="457200" rtl="0" algn="l">
              <a:lnSpc>
                <a:spcPct val="115000"/>
              </a:lnSpc>
              <a:spcBef>
                <a:spcPts val="0"/>
              </a:spcBef>
              <a:spcAft>
                <a:spcPts val="0"/>
              </a:spcAft>
              <a:buClr>
                <a:srgbClr val="1F3864"/>
              </a:buClr>
              <a:buSzPts val="1400"/>
              <a:buChar char="●"/>
            </a:pPr>
            <a:r>
              <a:rPr lang="en-US">
                <a:solidFill>
                  <a:srgbClr val="1F3864"/>
                </a:solidFill>
              </a:rPr>
              <a:t>Because adaptation is performed with very limited data, the optimization algorithm can quickly fall into a nearby local optima.</a:t>
            </a:r>
            <a:endParaRPr>
              <a:solidFill>
                <a:srgbClr val="1F3864"/>
              </a:solidFill>
            </a:endParaRPr>
          </a:p>
          <a:p>
            <a:pPr indent="-317500" lvl="0" marL="457200" rtl="0" algn="l">
              <a:lnSpc>
                <a:spcPct val="115000"/>
              </a:lnSpc>
              <a:spcBef>
                <a:spcPts val="0"/>
              </a:spcBef>
              <a:spcAft>
                <a:spcPts val="0"/>
              </a:spcAft>
              <a:buClr>
                <a:srgbClr val="1F3864"/>
              </a:buClr>
              <a:buSzPts val="1400"/>
              <a:buChar char="●"/>
            </a:pPr>
            <a:r>
              <a:rPr lang="en-US">
                <a:solidFill>
                  <a:srgbClr val="1F3864"/>
                </a:solidFill>
              </a:rPr>
              <a:t>Thus, good initialization is important to improve the performance. We hypothesized that a PF model that is pre-adapted with the speakers in the training set whose voice characteristics are similar to a target speaker can be a better initialization for the target speaker’s PF model than a more general initialization.</a:t>
            </a:r>
            <a:endParaRPr>
              <a:solidFill>
                <a:srgbClr val="1F3864"/>
              </a:solidFill>
            </a:endParaRPr>
          </a:p>
          <a:p>
            <a:pPr indent="-317500" lvl="0" marL="457200" rtl="0" algn="l">
              <a:lnSpc>
                <a:spcPct val="115000"/>
              </a:lnSpc>
              <a:spcBef>
                <a:spcPts val="0"/>
              </a:spcBef>
              <a:spcAft>
                <a:spcPts val="0"/>
              </a:spcAft>
              <a:buClr>
                <a:srgbClr val="1F3864"/>
              </a:buClr>
              <a:buSzPts val="1400"/>
              <a:buChar char="●"/>
            </a:pPr>
            <a:r>
              <a:rPr lang="en-US">
                <a:solidFill>
                  <a:srgbClr val="1F3864"/>
                </a:solidFill>
              </a:rPr>
              <a:t>We clustered the reference speakers into 5 groups using i-vectors with the k-means method.</a:t>
            </a:r>
            <a:endParaRPr>
              <a:solidFill>
                <a:srgbClr val="1F3864"/>
              </a:solidFill>
            </a:endParaRPr>
          </a:p>
          <a:p>
            <a:pPr indent="0" lvl="0" marL="457200" rtl="0" algn="l">
              <a:lnSpc>
                <a:spcPct val="115000"/>
              </a:lnSpc>
              <a:spcBef>
                <a:spcPts val="0"/>
              </a:spcBef>
              <a:spcAft>
                <a:spcPts val="0"/>
              </a:spcAft>
              <a:buNone/>
            </a:pPr>
            <a:r>
              <a:t/>
            </a:r>
            <a:endParaRPr>
              <a:solidFill>
                <a:srgbClr val="1F3864"/>
              </a:solidFill>
            </a:endParaRPr>
          </a:p>
          <a:p>
            <a:pPr indent="-330200" lvl="1" marL="914400" rtl="0" algn="l">
              <a:spcBef>
                <a:spcPts val="0"/>
              </a:spcBef>
              <a:spcAft>
                <a:spcPts val="0"/>
              </a:spcAft>
              <a:buClr>
                <a:srgbClr val="1F3864"/>
              </a:buClr>
              <a:buSzPts val="1600"/>
              <a:buFont typeface="Times New Roman"/>
              <a:buAutoNum type="arabicPeriod"/>
            </a:pPr>
            <a:r>
              <a:rPr lang="en-US" sz="1600">
                <a:solidFill>
                  <a:srgbClr val="1F3864"/>
                </a:solidFill>
                <a:latin typeface="Times New Roman"/>
                <a:ea typeface="Times New Roman"/>
                <a:cs typeface="Times New Roman"/>
                <a:sym typeface="Times New Roman"/>
              </a:rPr>
              <a:t>Adversarial Training</a:t>
            </a:r>
            <a:endParaRPr sz="1600">
              <a:solidFill>
                <a:srgbClr val="1F3864"/>
              </a:solidFill>
              <a:latin typeface="Times New Roman"/>
              <a:ea typeface="Times New Roman"/>
              <a:cs typeface="Times New Roman"/>
              <a:sym typeface="Times New Roman"/>
            </a:endParaRPr>
          </a:p>
          <a:p>
            <a:pPr indent="0" lvl="0" marL="0" rtl="0" algn="l">
              <a:spcBef>
                <a:spcPts val="0"/>
              </a:spcBef>
              <a:spcAft>
                <a:spcPts val="0"/>
              </a:spcAft>
              <a:buNone/>
            </a:pPr>
            <a:r>
              <a:t/>
            </a:r>
            <a:endParaRPr sz="1600">
              <a:solidFill>
                <a:srgbClr val="1F3864"/>
              </a:solidFill>
            </a:endParaRPr>
          </a:p>
          <a:p>
            <a:pPr indent="-317500" lvl="0" marL="457200" rtl="0" algn="l">
              <a:spcBef>
                <a:spcPts val="0"/>
              </a:spcBef>
              <a:spcAft>
                <a:spcPts val="0"/>
              </a:spcAft>
              <a:buClr>
                <a:srgbClr val="1F3864"/>
              </a:buClr>
              <a:buSzPts val="1400"/>
              <a:buChar char="●"/>
            </a:pPr>
            <a:r>
              <a:rPr lang="en-US">
                <a:solidFill>
                  <a:srgbClr val="1F3864"/>
                </a:solidFill>
              </a:rPr>
              <a:t>When GAN is not used, the PF is trained using the standard Mean Squared Error (MSE) loss as below:</a:t>
            </a:r>
            <a:endParaRPr>
              <a:solidFill>
                <a:srgbClr val="1F3864"/>
              </a:solidFill>
            </a:endParaRPr>
          </a:p>
          <a:p>
            <a:pPr indent="0" lvl="0" marL="457200" rtl="0" algn="l">
              <a:lnSpc>
                <a:spcPct val="115000"/>
              </a:lnSpc>
              <a:spcBef>
                <a:spcPts val="0"/>
              </a:spcBef>
              <a:spcAft>
                <a:spcPts val="0"/>
              </a:spcAft>
              <a:buNone/>
            </a:pPr>
            <a:r>
              <a:t/>
            </a:r>
            <a:endParaRPr>
              <a:solidFill>
                <a:srgbClr val="1F3864"/>
              </a:solidFill>
            </a:endParaRPr>
          </a:p>
          <a:p>
            <a:pPr indent="0" lvl="0" marL="457200" rtl="0" algn="l">
              <a:spcBef>
                <a:spcPts val="0"/>
              </a:spcBef>
              <a:spcAft>
                <a:spcPts val="0"/>
              </a:spcAft>
              <a:buNone/>
            </a:pPr>
            <a:r>
              <a:t/>
            </a:r>
            <a:endParaRPr b="1" sz="1600"/>
          </a:p>
          <a:p>
            <a:pPr indent="0" lvl="0" marL="457200" rtl="0" algn="l">
              <a:spcBef>
                <a:spcPts val="0"/>
              </a:spcBef>
              <a:spcAft>
                <a:spcPts val="0"/>
              </a:spcAft>
              <a:buNone/>
            </a:pPr>
            <a:r>
              <a:t/>
            </a:r>
            <a:endParaRPr b="1" sz="1600"/>
          </a:p>
          <a:p>
            <a:pPr indent="-317500" lvl="0" marL="457200" rtl="0" algn="l">
              <a:spcBef>
                <a:spcPts val="0"/>
              </a:spcBef>
              <a:spcAft>
                <a:spcPts val="0"/>
              </a:spcAft>
              <a:buClr>
                <a:srgbClr val="1F3864"/>
              </a:buClr>
              <a:buSzPts val="1400"/>
              <a:buFont typeface="Times New Roman"/>
              <a:buChar char="●"/>
            </a:pPr>
            <a:r>
              <a:rPr lang="en-US">
                <a:solidFill>
                  <a:srgbClr val="1F3864"/>
                </a:solidFill>
              </a:rPr>
              <a:t>In the adversarial approach, in addition to the MSE loss, a binary cross entropy loss function is used.</a:t>
            </a:r>
            <a:endParaRPr>
              <a:solidFill>
                <a:srgbClr val="1F3864"/>
              </a:solidFill>
            </a:endParaRPr>
          </a:p>
          <a:p>
            <a:pPr indent="0" lvl="0" marL="0" rtl="0" algn="l">
              <a:spcBef>
                <a:spcPts val="0"/>
              </a:spcBef>
              <a:spcAft>
                <a:spcPts val="0"/>
              </a:spcAft>
              <a:buNone/>
            </a:pPr>
            <a:r>
              <a:t/>
            </a:r>
            <a:endParaRPr>
              <a:solidFill>
                <a:srgbClr val="1F3864"/>
              </a:solidFill>
            </a:endParaRPr>
          </a:p>
          <a:p>
            <a:pPr indent="0" lvl="0" marL="0" rtl="0" algn="l">
              <a:spcBef>
                <a:spcPts val="0"/>
              </a:spcBef>
              <a:spcAft>
                <a:spcPts val="0"/>
              </a:spcAft>
              <a:buNone/>
            </a:pPr>
            <a:r>
              <a:t/>
            </a:r>
            <a:endParaRPr>
              <a:solidFill>
                <a:srgbClr val="1F3864"/>
              </a:solidFill>
            </a:endParaRPr>
          </a:p>
          <a:p>
            <a:pPr indent="0" lvl="0" marL="0" rtl="0" algn="l">
              <a:spcBef>
                <a:spcPts val="0"/>
              </a:spcBef>
              <a:spcAft>
                <a:spcPts val="0"/>
              </a:spcAft>
              <a:buNone/>
            </a:pPr>
            <a:r>
              <a:t/>
            </a:r>
            <a:endParaRPr>
              <a:solidFill>
                <a:srgbClr val="1F3864"/>
              </a:solidFill>
            </a:endParaRPr>
          </a:p>
          <a:p>
            <a:pPr indent="-317500" lvl="0" marL="457200" rtl="0" algn="l">
              <a:spcBef>
                <a:spcPts val="0"/>
              </a:spcBef>
              <a:spcAft>
                <a:spcPts val="0"/>
              </a:spcAft>
              <a:buClr>
                <a:srgbClr val="1F3864"/>
              </a:buClr>
              <a:buSzPts val="1400"/>
              <a:buFont typeface="Times New Roman"/>
              <a:buChar char="●"/>
            </a:pPr>
            <a:r>
              <a:rPr lang="en-US">
                <a:solidFill>
                  <a:srgbClr val="1F3864"/>
                </a:solidFill>
              </a:rPr>
              <a:t>The loss function with the adversarial approach is below where E</a:t>
            </a:r>
            <a:r>
              <a:rPr i="1" lang="en-US" sz="1000">
                <a:solidFill>
                  <a:srgbClr val="1F3864"/>
                </a:solidFill>
              </a:rPr>
              <a:t>L</a:t>
            </a:r>
            <a:r>
              <a:rPr baseline="-25000" lang="en-US">
                <a:solidFill>
                  <a:srgbClr val="1F3864"/>
                </a:solidFill>
              </a:rPr>
              <a:t>MSE</a:t>
            </a:r>
            <a:r>
              <a:rPr lang="en-US">
                <a:solidFill>
                  <a:srgbClr val="1F3864"/>
                </a:solidFill>
              </a:rPr>
              <a:t> and E</a:t>
            </a:r>
            <a:r>
              <a:rPr i="1" lang="en-US" sz="1000">
                <a:solidFill>
                  <a:srgbClr val="1F3864"/>
                </a:solidFill>
              </a:rPr>
              <a:t>L</a:t>
            </a:r>
            <a:r>
              <a:rPr baseline="-25000" lang="en-US">
                <a:solidFill>
                  <a:srgbClr val="1F3864"/>
                </a:solidFill>
              </a:rPr>
              <a:t>BCE</a:t>
            </a:r>
            <a:r>
              <a:rPr lang="en-US">
                <a:solidFill>
                  <a:srgbClr val="1F3864"/>
                </a:solidFill>
              </a:rPr>
              <a:t> are the expected values of MSE and binary cross entropy losses. ap</a:t>
            </a:r>
            <a:r>
              <a:rPr baseline="-25000" lang="en-US" sz="1500">
                <a:solidFill>
                  <a:srgbClr val="1F3864"/>
                </a:solidFill>
              </a:rPr>
              <a:t>cpf</a:t>
            </a:r>
            <a:r>
              <a:rPr lang="en-US">
                <a:solidFill>
                  <a:srgbClr val="1F3864"/>
                </a:solidFill>
              </a:rPr>
              <a:t> is the prediction of the adversarial network when its input is the parameters generated by the PF network.</a:t>
            </a:r>
            <a:endParaRPr>
              <a:solidFill>
                <a:srgbClr val="1F3864"/>
              </a:solidFill>
            </a:endParaRPr>
          </a:p>
        </p:txBody>
      </p:sp>
      <p:pic>
        <p:nvPicPr>
          <p:cNvPr id="202" name="Google Shape;202;p7"/>
          <p:cNvPicPr preferRelativeResize="0"/>
          <p:nvPr/>
        </p:nvPicPr>
        <p:blipFill>
          <a:blip r:embed="rId7">
            <a:alphaModFix/>
          </a:blip>
          <a:stretch>
            <a:fillRect/>
          </a:stretch>
        </p:blipFill>
        <p:spPr>
          <a:xfrm>
            <a:off x="7688875" y="12541200"/>
            <a:ext cx="2598728" cy="634550"/>
          </a:xfrm>
          <a:prstGeom prst="rect">
            <a:avLst/>
          </a:prstGeom>
          <a:noFill/>
          <a:ln>
            <a:noFill/>
          </a:ln>
        </p:spPr>
      </p:pic>
      <p:pic>
        <p:nvPicPr>
          <p:cNvPr id="203" name="Google Shape;203;p7"/>
          <p:cNvPicPr preferRelativeResize="0"/>
          <p:nvPr/>
        </p:nvPicPr>
        <p:blipFill>
          <a:blip r:embed="rId8">
            <a:alphaModFix/>
          </a:blip>
          <a:stretch>
            <a:fillRect/>
          </a:stretch>
        </p:blipFill>
        <p:spPr>
          <a:xfrm>
            <a:off x="7777875" y="13696129"/>
            <a:ext cx="3790950" cy="666750"/>
          </a:xfrm>
          <a:prstGeom prst="rect">
            <a:avLst/>
          </a:prstGeom>
          <a:noFill/>
          <a:ln>
            <a:noFill/>
          </a:ln>
        </p:spPr>
      </p:pic>
      <p:sp>
        <p:nvSpPr>
          <p:cNvPr id="204" name="Google Shape;204;p7"/>
          <p:cNvSpPr txBox="1"/>
          <p:nvPr>
            <p:ph idx="9" type="body"/>
          </p:nvPr>
        </p:nvSpPr>
        <p:spPr>
          <a:xfrm>
            <a:off x="13635375" y="5790800"/>
            <a:ext cx="6585300" cy="6547200"/>
          </a:xfrm>
          <a:prstGeom prst="rect">
            <a:avLst/>
          </a:prstGeom>
          <a:noFill/>
          <a:ln cap="flat" cmpd="sng" w="9525">
            <a:solidFill>
              <a:srgbClr val="98C2F5"/>
            </a:solidFill>
            <a:prstDash val="solid"/>
            <a:round/>
            <a:headEnd len="sm" w="sm" type="none"/>
            <a:tailEnd len="sm" w="sm" type="none"/>
          </a:ln>
        </p:spPr>
        <p:txBody>
          <a:bodyPr anchorCtr="0" anchor="ctr" bIns="52225" lIns="52225" spcFirstLastPara="1" rIns="52225" wrap="square" tIns="52225">
            <a:noAutofit/>
          </a:bodyPr>
          <a:lstStyle/>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ctr">
              <a:lnSpc>
                <a:spcPct val="100000"/>
              </a:lnSpc>
              <a:spcBef>
                <a:spcPts val="0"/>
              </a:spcBef>
              <a:spcAft>
                <a:spcPts val="0"/>
              </a:spcAft>
              <a:buClr>
                <a:srgbClr val="1F3864"/>
              </a:buClr>
              <a:buSzPts val="2100"/>
              <a:buFont typeface="Arial"/>
              <a:buNone/>
            </a:pPr>
            <a:r>
              <a:t/>
            </a:r>
            <a:endParaRPr/>
          </a:p>
          <a:p>
            <a:pPr indent="0" lvl="0" marL="0" marR="0" rtl="0" algn="l">
              <a:lnSpc>
                <a:spcPct val="100000"/>
              </a:lnSpc>
              <a:spcBef>
                <a:spcPts val="0"/>
              </a:spcBef>
              <a:spcAft>
                <a:spcPts val="0"/>
              </a:spcAft>
              <a:buClr>
                <a:srgbClr val="1F3864"/>
              </a:buClr>
              <a:buSzPts val="2100"/>
              <a:buFont typeface="Arial"/>
              <a:buNone/>
            </a:pPr>
            <a:r>
              <a:t/>
            </a:r>
            <a:endParaRPr/>
          </a:p>
          <a:p>
            <a:pPr indent="0" lvl="0" marL="0" rtl="0" algn="l">
              <a:spcBef>
                <a:spcPts val="0"/>
              </a:spcBef>
              <a:spcAft>
                <a:spcPts val="0"/>
              </a:spcAft>
              <a:buClr>
                <a:schemeClr val="dk1"/>
              </a:buClr>
              <a:buSzPts val="1400"/>
              <a:buFont typeface="Arial"/>
              <a:buNone/>
            </a:pPr>
            <a:r>
              <a:t/>
            </a:r>
            <a:endParaRPr b="0" sz="1400" u="none">
              <a:solidFill>
                <a:srgbClr val="1F3864"/>
              </a:solidFill>
              <a:latin typeface="Arial"/>
              <a:ea typeface="Arial"/>
              <a:cs typeface="Arial"/>
              <a:sym typeface="Arial"/>
            </a:endParaRPr>
          </a:p>
          <a:p>
            <a:pPr indent="0" lvl="0" marL="0" rtl="0" algn="l">
              <a:spcBef>
                <a:spcPts val="0"/>
              </a:spcBef>
              <a:spcAft>
                <a:spcPts val="0"/>
              </a:spcAft>
              <a:buClr>
                <a:schemeClr val="dk1"/>
              </a:buClr>
              <a:buSzPts val="1400"/>
              <a:buFont typeface="Arial"/>
              <a:buNone/>
            </a:pPr>
            <a:r>
              <a:t/>
            </a:r>
            <a:endParaRPr b="0" sz="1400" u="none">
              <a:solidFill>
                <a:srgbClr val="1F3864"/>
              </a:solidFill>
              <a:latin typeface="Arial"/>
              <a:ea typeface="Arial"/>
              <a:cs typeface="Arial"/>
              <a:sym typeface="Arial"/>
            </a:endParaRPr>
          </a:p>
          <a:p>
            <a:pPr indent="0" lvl="0" marL="0" rtl="0" algn="l">
              <a:spcBef>
                <a:spcPts val="0"/>
              </a:spcBef>
              <a:spcAft>
                <a:spcPts val="0"/>
              </a:spcAft>
              <a:buClr>
                <a:schemeClr val="dk1"/>
              </a:buClr>
              <a:buSzPts val="1400"/>
              <a:buFont typeface="Arial"/>
              <a:buNone/>
            </a:pPr>
            <a:r>
              <a:t/>
            </a:r>
            <a:endParaRPr b="0" sz="1400" u="none">
              <a:solidFill>
                <a:srgbClr val="1F3864"/>
              </a:solidFill>
              <a:latin typeface="Arial"/>
              <a:ea typeface="Arial"/>
              <a:cs typeface="Arial"/>
              <a:sym typeface="Arial"/>
            </a:endParaRPr>
          </a:p>
          <a:p>
            <a:pPr indent="0" lvl="0" marL="0" rtl="0" algn="l">
              <a:spcBef>
                <a:spcPts val="0"/>
              </a:spcBef>
              <a:spcAft>
                <a:spcPts val="0"/>
              </a:spcAft>
              <a:buClr>
                <a:schemeClr val="dk1"/>
              </a:buClr>
              <a:buSzPts val="1400"/>
              <a:buFont typeface="Arial"/>
              <a:buNone/>
            </a:pPr>
            <a:r>
              <a:t/>
            </a:r>
            <a:endParaRPr b="0" sz="1400" u="none">
              <a:solidFill>
                <a:srgbClr val="1F3864"/>
              </a:solidFill>
              <a:latin typeface="Arial"/>
              <a:ea typeface="Arial"/>
              <a:cs typeface="Arial"/>
              <a:sym typeface="Arial"/>
            </a:endParaRPr>
          </a:p>
          <a:p>
            <a:pPr indent="0" lvl="0" marL="0" rtl="0" algn="l">
              <a:spcBef>
                <a:spcPts val="0"/>
              </a:spcBef>
              <a:spcAft>
                <a:spcPts val="0"/>
              </a:spcAft>
              <a:buClr>
                <a:srgbClr val="000000"/>
              </a:buClr>
              <a:buSzPts val="1400"/>
              <a:buFont typeface="Arial"/>
              <a:buNone/>
            </a:pPr>
            <a:r>
              <a:rPr lang="en-US" sz="1400" u="none">
                <a:latin typeface="Arial"/>
                <a:ea typeface="Arial"/>
                <a:cs typeface="Arial"/>
                <a:sym typeface="Arial"/>
              </a:rPr>
              <a:t>  Figure 2</a:t>
            </a:r>
            <a:r>
              <a:rPr b="0" lang="en-US" sz="1400" u="none">
                <a:latin typeface="Arial"/>
                <a:ea typeface="Arial"/>
                <a:cs typeface="Arial"/>
                <a:sym typeface="Arial"/>
              </a:rPr>
              <a:t>: </a:t>
            </a:r>
            <a:r>
              <a:rPr b="0" lang="en-US" sz="1400" u="none">
                <a:latin typeface="Times New Roman"/>
                <a:ea typeface="Times New Roman"/>
                <a:cs typeface="Times New Roman"/>
                <a:sym typeface="Times New Roman"/>
              </a:rPr>
              <a:t>(a) CNN-based postfilter, (b) Feedforward postfilter,(c) RNN-based postfilter</a:t>
            </a:r>
            <a:endParaRPr b="0" sz="1400" u="none">
              <a:latin typeface="Arial"/>
              <a:ea typeface="Arial"/>
              <a:cs typeface="Arial"/>
              <a:sym typeface="Arial"/>
            </a:endParaRPr>
          </a:p>
          <a:p>
            <a:pPr indent="0" lvl="0" marL="0" rtl="0" algn="l">
              <a:spcBef>
                <a:spcPts val="0"/>
              </a:spcBef>
              <a:spcAft>
                <a:spcPts val="0"/>
              </a:spcAft>
              <a:buClr>
                <a:schemeClr val="dk1"/>
              </a:buClr>
              <a:buSzPts val="1400"/>
              <a:buFont typeface="Arial"/>
              <a:buNone/>
            </a:pPr>
            <a:r>
              <a:t/>
            </a:r>
            <a:endParaRPr b="0" sz="1400" u="none">
              <a:solidFill>
                <a:srgbClr val="1F3864"/>
              </a:solidFill>
              <a:latin typeface="Arial"/>
              <a:ea typeface="Arial"/>
              <a:cs typeface="Arial"/>
              <a:sym typeface="Arial"/>
            </a:endParaRPr>
          </a:p>
        </p:txBody>
      </p:sp>
      <p:pic>
        <p:nvPicPr>
          <p:cNvPr id="205" name="Google Shape;205;p7"/>
          <p:cNvPicPr preferRelativeResize="0"/>
          <p:nvPr/>
        </p:nvPicPr>
        <p:blipFill>
          <a:blip r:embed="rId9">
            <a:alphaModFix/>
          </a:blip>
          <a:stretch>
            <a:fillRect/>
          </a:stretch>
        </p:blipFill>
        <p:spPr>
          <a:xfrm>
            <a:off x="7777875" y="15292763"/>
            <a:ext cx="3752850" cy="523875"/>
          </a:xfrm>
          <a:prstGeom prst="rect">
            <a:avLst/>
          </a:prstGeom>
          <a:noFill/>
          <a:ln>
            <a:noFill/>
          </a:ln>
        </p:spPr>
      </p:pic>
      <p:pic>
        <p:nvPicPr>
          <p:cNvPr id="206" name="Google Shape;206;p7"/>
          <p:cNvPicPr preferRelativeResize="0"/>
          <p:nvPr/>
        </p:nvPicPr>
        <p:blipFill>
          <a:blip r:embed="rId10">
            <a:alphaModFix/>
          </a:blip>
          <a:stretch>
            <a:fillRect/>
          </a:stretch>
        </p:blipFill>
        <p:spPr>
          <a:xfrm>
            <a:off x="22312099" y="3212149"/>
            <a:ext cx="2652550" cy="2142100"/>
          </a:xfrm>
          <a:prstGeom prst="rect">
            <a:avLst/>
          </a:prstGeom>
          <a:noFill/>
          <a:ln>
            <a:noFill/>
          </a:ln>
        </p:spPr>
      </p:pic>
      <p:pic>
        <p:nvPicPr>
          <p:cNvPr id="207" name="Google Shape;207;p7"/>
          <p:cNvPicPr preferRelativeResize="0"/>
          <p:nvPr/>
        </p:nvPicPr>
        <p:blipFill>
          <a:blip r:embed="rId11">
            <a:alphaModFix/>
          </a:blip>
          <a:stretch>
            <a:fillRect/>
          </a:stretch>
        </p:blipFill>
        <p:spPr>
          <a:xfrm>
            <a:off x="22104850" y="6431050"/>
            <a:ext cx="3127877" cy="2498600"/>
          </a:xfrm>
          <a:prstGeom prst="rect">
            <a:avLst/>
          </a:prstGeom>
          <a:noFill/>
          <a:ln>
            <a:noFill/>
          </a:ln>
        </p:spPr>
      </p:pic>
      <p:pic>
        <p:nvPicPr>
          <p:cNvPr id="208" name="Google Shape;208;p7"/>
          <p:cNvPicPr preferRelativeResize="0"/>
          <p:nvPr/>
        </p:nvPicPr>
        <p:blipFill>
          <a:blip r:embed="rId12">
            <a:alphaModFix/>
          </a:blip>
          <a:stretch>
            <a:fillRect/>
          </a:stretch>
        </p:blipFill>
        <p:spPr>
          <a:xfrm>
            <a:off x="21205300" y="9657025"/>
            <a:ext cx="4959525" cy="421426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lassic - Wide Center">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Classic 3 Columns">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PosterPresentations.com-36x60-Template-V3">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