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7" r:id="rId4"/>
    <p:sldId id="1167" r:id="rId5"/>
    <p:sldId id="1172" r:id="rId6"/>
    <p:sldId id="1173" r:id="rId7"/>
    <p:sldId id="1176" r:id="rId8"/>
    <p:sldId id="1177" r:id="rId9"/>
    <p:sldId id="1179" r:id="rId10"/>
    <p:sldId id="1178" r:id="rId11"/>
    <p:sldId id="1180" r:id="rId12"/>
    <p:sldId id="1182" r:id="rId13"/>
    <p:sldId id="1184" r:id="rId14"/>
    <p:sldId id="1183" r:id="rId15"/>
    <p:sldId id="767" r:id="rId1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380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用户" initials="W用" lastIdx="1" clrIdx="0"/>
  <p:cmAuthor id="2" name="wangw278@sysu.edu.cn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FD5EA"/>
    <a:srgbClr val="4472C4"/>
    <a:srgbClr val="5B9BD5"/>
    <a:srgbClr val="70AD47"/>
    <a:srgbClr val="D5E3CF"/>
    <a:srgbClr val="EBF1E9"/>
    <a:srgbClr val="779B5E"/>
    <a:srgbClr val="000000"/>
    <a:srgbClr val="B9B9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8" autoAdjust="0"/>
    <p:restoredTop sz="82286" autoAdjust="0"/>
  </p:normalViewPr>
  <p:slideViewPr>
    <p:cSldViewPr>
      <p:cViewPr varScale="1">
        <p:scale>
          <a:sx n="95" d="100"/>
          <a:sy n="95" d="100"/>
        </p:scale>
        <p:origin x="1059" y="39"/>
      </p:cViewPr>
      <p:guideLst>
        <p:guide orient="horz" pos="2169"/>
        <p:guide pos="38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04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 smtClean="0"/>
            </a:lvl1pPr>
          </a:lstStyle>
          <a:p>
            <a:pPr>
              <a:defRPr/>
            </a:pPr>
            <a:fld id="{C619511C-EC94-4268-8084-54F55D9F2C1D}" type="slidenum">
              <a:rPr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39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611B36F9-8F49-46E6-9F65-66A2AAAB7F59}" type="slidenum">
              <a:rPr altLang="en-US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505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69635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96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6943202-C64E-41FB-BB12-C854DDED461D}" type="slidenum">
              <a:rPr altLang="en-US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39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69635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696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6943202-C64E-41FB-BB12-C854DDED461D}" type="slidenum">
              <a:rPr altLang="en-US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05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69635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96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6943202-C64E-41FB-BB12-C854DDED461D}" type="slidenum">
              <a:rPr altLang="en-US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70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19511C-EC94-4268-8084-54F55D9F2C1D}" type="slidenum">
              <a:rPr lang="en-US" altLang="zh-CN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272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69635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96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6943202-C64E-41FB-BB12-C854DDED461D}" type="slidenum">
              <a:rPr altLang="en-US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8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69635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96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6943202-C64E-41FB-BB12-C854DDED461D}" type="slidenum">
              <a:rPr altLang="en-US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69635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endParaRPr lang="zh-CN" altLang="en-US" dirty="0"/>
          </a:p>
        </p:txBody>
      </p:sp>
      <p:sp>
        <p:nvSpPr>
          <p:cNvPr id="696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6943202-C64E-41FB-BB12-C854DDED461D}" type="slidenum">
              <a:rPr altLang="en-US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2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5" name="备注占位符 2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noFill/>
              <a:ln w="9525"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69635" name="备注占位符 2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noFill/>
              <a:ln w="9525"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zh-CN" sz="1800" b="1" i="0" dirty="0">
                    <a:solidFill>
                      <a:srgbClr val="000000"/>
                    </a:solidFill>
                    <a:effectLst/>
                    <a:latin typeface="NimbusRomNo9L-Medi"/>
                  </a:rPr>
                  <a:t>In the second step “Adversarial Latent Optimization”,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our goal is to get a reconstructed image G(w; </a:t>
                </a:r>
                <a:r>
                  <a:rPr lang="zh-CN" altLang="en-US" sz="1800" b="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𝜃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), where</a:t>
                </a:r>
                <a:r>
                  <a:rPr lang="en-US" altLang="zh-CN" sz="1800" b="0" i="0" baseline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G is the generator of GANs and</a:t>
                </a:r>
                <a:r>
                  <a:rPr lang="en-US" altLang="zh-CN" sz="1800" b="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 </a:t>
                </a:r>
                <a:r>
                  <a:rPr lang="zh-CN" altLang="en-US" sz="1800" b="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𝜃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is its parameter. This reconstructed image G(w; </a:t>
                </a:r>
                <a:r>
                  <a:rPr lang="zh-CN" altLang="en-US" sz="1800" b="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𝜃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)</a:t>
                </a:r>
                <a:r>
                  <a:rPr lang="en-US" altLang="zh-CN" sz="1800" b="0" i="0" baseline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is as similar as possible to the original image </a:t>
                </a:r>
                <a:r>
                  <a:rPr lang="en-US" altLang="zh-CN" sz="1800" b="0" i="1" baseline="0" dirty="0">
                    <a:solidFill>
                      <a:srgbClr val="000000"/>
                    </a:solidFill>
                    <a:effectLst/>
                    <a:latin typeface="NimbusRomNo9L-Regu"/>
                  </a:rPr>
                  <a:t>x</a:t>
                </a:r>
                <a:r>
                  <a:rPr lang="en-US" altLang="zh-CN" sz="1800" b="0" i="0" baseline="0" dirty="0">
                    <a:solidFill>
                      <a:srgbClr val="000000"/>
                    </a:solidFill>
                    <a:effectLst/>
                    <a:latin typeface="NimbusRomNo9L-Regu"/>
                  </a:rPr>
                  <a:t>. However,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if</a:t>
                </a:r>
                <a:r>
                  <a:rPr lang="en-US" altLang="zh-CN" sz="1800" b="0" i="0" baseline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we input this image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G(w; </a:t>
                </a:r>
                <a:r>
                  <a:rPr lang="zh-CN" altLang="en-US" sz="1800" b="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𝜃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) in the Deepfake models</a:t>
                </a:r>
                <a:r>
                  <a:rPr lang="en-US" altLang="zh-CN" sz="1800" b="0" i="0" baseline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, it can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prevent the </a:t>
                </a:r>
                <a:r>
                  <a:rPr lang="en-US" altLang="zh-CN" sz="1800" b="0" i="0" dirty="0" err="1">
                    <a:solidFill>
                      <a:srgbClr val="000000"/>
                    </a:solidFill>
                    <a:effectLst/>
                    <a:latin typeface="NimbusRomNo9L-Regu"/>
                  </a:rPr>
                  <a:t>DeepFake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models</a:t>
                </a:r>
                <a:r>
                  <a:rPr lang="en-US" altLang="zh-CN" sz="1800" b="0" i="0" baseline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from maliciously manipulating facial images.</a:t>
                </a:r>
                <a:r>
                  <a:rPr lang="en-US" altLang="zh-CN" dirty="0"/>
                  <a:t> </a:t>
                </a:r>
              </a:p>
              <a:p>
                <a:endParaRPr lang="en-US" altLang="zh-CN" dirty="0"/>
              </a:p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This optimization objective can be expressed as in this equation, where G(w; </a:t>
                </a:r>
                <a:r>
                  <a:rPr lang="zh-CN" altLang="en-US" sz="1800" b="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𝜃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) represents the reconstructed image, and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SY10"/>
                  </a:rPr>
                  <a:t>F(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G(w; </a:t>
                </a:r>
                <a:r>
                  <a:rPr lang="zh-CN" altLang="en-US" sz="1800" b="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𝜃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)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SY10"/>
                  </a:rPr>
                  <a:t>)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SY10"/>
                  </a:rPr>
                  <a:t>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denotes the output of the Deepfake model with input G(w; </a:t>
                </a:r>
                <a:r>
                  <a:rPr lang="zh-CN" altLang="en-US" sz="1800" b="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𝜃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).</a:t>
                </a:r>
                <a:r>
                  <a:rPr lang="en-US" altLang="zh-CN" sz="2800" dirty="0"/>
                  <a:t> 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and </a:t>
                </a:r>
                <a:r>
                  <a:rPr lang="en-US" altLang="zh-CN" sz="1200" b="0" i="1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D 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is a distance metric. </a:t>
                </a:r>
              </a:p>
              <a:p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To ensure the reconstructed image appears visually natural to human perception, we also utilize LPIPS loss to measure perceptual differences between the original image</a:t>
                </a:r>
                <a:r>
                  <a:rPr lang="en-US" altLang="zh-CN" sz="1200" b="0" i="0" kern="1200" baseline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x and the reconstructed image </a:t>
                </a:r>
                <a:r>
                  <a:rPr lang="en-US" altLang="zh-CN" sz="12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G(w; </a:t>
                </a:r>
                <a:r>
                  <a:rPr lang="zh-CN" altLang="en-US" sz="1200" b="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𝜃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), along with pixel-wise </a:t>
                </a:r>
                <a:r>
                  <a:rPr lang="en-US" altLang="zh-CN" sz="1200" b="0" i="1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L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2 loss for faithful image reconstruction. </a:t>
                </a:r>
              </a:p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At last, the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defense capability term </a:t>
                </a:r>
                <a:r>
                  <a:rPr lang="en-US" altLang="zh-CN" sz="1800" b="0" i="0" dirty="0" err="1">
                    <a:solidFill>
                      <a:srgbClr val="000000"/>
                    </a:solidFill>
                    <a:effectLst/>
                    <a:latin typeface="NimbusRomNo9L-Regu"/>
                  </a:rPr>
                  <a:t>L_attribute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and 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the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visual quality term </a:t>
                </a:r>
                <a:r>
                  <a:rPr lang="en-US" altLang="zh-CN" sz="1800" b="0" i="0" dirty="0" err="1">
                    <a:solidFill>
                      <a:srgbClr val="000000"/>
                    </a:solidFill>
                    <a:effectLst/>
                    <a:latin typeface="NimbusRomNo9L-Regu"/>
                  </a:rPr>
                  <a:t>L_visual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are combined together to get the L_ALO objective function. </a:t>
                </a:r>
              </a:p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This ALO objective function aims to optimize the initial latent code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10"/>
                  </a:rPr>
                  <a:t>w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and obtain an optimized latent code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10"/>
                  </a:rPr>
                  <a:t>w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SY7"/>
                  </a:rPr>
                  <a:t>∗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, which can be formulated as in Eq(5):</a:t>
                </a:r>
                <a:r>
                  <a:rPr lang="en-US" altLang="zh-CN" sz="4000" dirty="0"/>
                  <a:t> </a:t>
                </a:r>
                <a:br>
                  <a:rPr lang="en-US" altLang="zh-CN" sz="4000" dirty="0"/>
                </a:br>
                <a:br>
                  <a:rPr lang="en-US" altLang="zh-CN" sz="2800" dirty="0"/>
                </a:br>
                <a:br>
                  <a:rPr lang="en-US" altLang="zh-CN" sz="2800" dirty="0"/>
                </a:b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</a:t>
                </a:r>
                <a:br>
                  <a:rPr lang="en-US" altLang="zh-CN" dirty="0"/>
                </a:br>
                <a:br>
                  <a:rPr lang="en-US" altLang="zh-CN" dirty="0"/>
                </a:br>
                <a:r>
                  <a:rPr lang="en-US" altLang="zh-CN" dirty="0"/>
                  <a:t> </a:t>
                </a:r>
                <a:br>
                  <a:rPr lang="en-US" altLang="zh-CN" dirty="0"/>
                </a:br>
                <a:endParaRPr lang="zh-CN" altLang="en-US" dirty="0"/>
              </a:p>
            </p:txBody>
          </p:sp>
        </mc:Fallback>
      </mc:AlternateContent>
      <p:sp>
        <p:nvSpPr>
          <p:cNvPr id="696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6943202-C64E-41FB-BB12-C854DDED461D}" type="slidenum">
              <a:rPr altLang="en-US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4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69635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96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6943202-C64E-41FB-BB12-C854DDED461D}" type="slidenum">
              <a:rPr altLang="en-US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0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69635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696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6943202-C64E-41FB-BB12-C854DDED461D}" type="slidenum">
              <a:rPr altLang="en-US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1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69635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96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6943202-C64E-41FB-BB12-C854DDED461D}" type="slidenum">
              <a:rPr altLang="en-US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2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69635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96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6943202-C64E-41FB-BB12-C854DDED461D}" type="slidenum">
              <a:rPr altLang="en-US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DA8F-0D27-4B73-983C-8DC9BE00C4CF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CF60-2F49-4D93-829F-B5F103A606D7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15889"/>
            <a:ext cx="2743200" cy="601027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15889"/>
            <a:ext cx="8026400" cy="60102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2FF8-93D4-4A1B-B46B-BC428B50A3CA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DA8F-0D27-4B73-983C-8DC9BE00C4CF}" type="slidenum">
              <a:rPr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A024-4413-44BB-A998-8F05C818385E}" type="slidenum">
              <a:rPr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7217-2004-4AD2-8882-3C5075107F22}" type="slidenum">
              <a:rPr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7F6A-AE05-40F1-B27F-2A27781247E3}" type="slidenum">
              <a:rPr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61CD-5EF1-4331-B509-51355BA7862D}" type="slidenum">
              <a:rPr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2F1D-841D-4785-8409-3D2631883028}" type="slidenum">
              <a:rPr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8C83F-1491-4394-BCF1-EB665692D05C}" type="slidenum">
              <a:rPr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DA24-A97C-45BA-9D72-9111D98424D8}" type="slidenum">
              <a:rPr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A024-4413-44BB-A998-8F05C818385E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E1CF-BA4F-436F-9F23-DCD01C1D5F59}" type="slidenum">
              <a:rPr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CF60-2F49-4D93-829F-B5F103A606D7}" type="slidenum">
              <a:rPr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15889"/>
            <a:ext cx="2743200" cy="601027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15889"/>
            <a:ext cx="8026400" cy="60102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2FF8-93D4-4A1B-B46B-BC428B50A3CA}" type="slidenum">
              <a:rPr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DDA8F-0D27-4B73-983C-8DC9BE00C4CF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9A024-4413-44BB-A998-8F05C818385E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D7217-2004-4AD2-8882-3C5075107F22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57F6A-AE05-40F1-B27F-2A27781247E3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B61CD-5EF1-4331-B509-51355BA7862D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02F1D-841D-4785-8409-3D2631883028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8C83F-1491-4394-BCF1-EB665692D05C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7217-2004-4AD2-8882-3C5075107F22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CDA24-A97C-45BA-9D72-9111D98424D8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8E1CF-BA4F-436F-9F23-DCD01C1D5F59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CCF60-2F49-4D93-829F-B5F103A606D7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C318-2BB4-4889-B460-DE284D7C9C01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7F6A-AE05-40F1-B27F-2A27781247E3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61CD-5EF1-4331-B509-51355BA7862D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2F1D-841D-4785-8409-3D2631883028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8C83F-1491-4394-BCF1-EB665692D05C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DA24-A97C-45BA-9D72-9111D98424D8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E1CF-BA4F-436F-9F23-DCD01C1D5F59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f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" descr="d:\我的文档\桌面\index_top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1413"/>
            <a:ext cx="12192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721785" y="893763"/>
            <a:ext cx="7918449" cy="46037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60001">
                <a:srgbClr val="92D050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388" name="Group 4"/>
          <p:cNvGrpSpPr/>
          <p:nvPr/>
        </p:nvGrpSpPr>
        <p:grpSpPr bwMode="auto">
          <a:xfrm>
            <a:off x="10843684" y="255588"/>
            <a:ext cx="31749" cy="1738312"/>
            <a:chOff x="0" y="0"/>
            <a:chExt cx="15" cy="1095"/>
          </a:xfrm>
        </p:grpSpPr>
        <p:pic>
          <p:nvPicPr>
            <p:cNvPr id="16396" name="Line 11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7" y="3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zh-C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6389" name="Picture 66" descr="xhzh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17" y="2349500"/>
            <a:ext cx="335068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18" descr="d:\我的文档\桌面\竖版log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400" y="149226"/>
            <a:ext cx="592667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115889"/>
            <a:ext cx="105748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6395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>
                <a:solidFill>
                  <a:srgbClr val="000000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solidFill>
                  <a:srgbClr val="000000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7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 smtClean="0"/>
            </a:lvl1pPr>
          </a:lstStyle>
          <a:p>
            <a:pPr>
              <a:defRPr/>
            </a:pPr>
            <a:fld id="{76FCC318-2BB4-4889-B460-DE284D7C9C01}" type="slidenum">
              <a:rPr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" descr="d:\我的文档\桌面\index_top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1413"/>
            <a:ext cx="12192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721785" y="893763"/>
            <a:ext cx="7918449" cy="46037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60001">
                <a:srgbClr val="92D050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388" name="Group 4"/>
          <p:cNvGrpSpPr/>
          <p:nvPr/>
        </p:nvGrpSpPr>
        <p:grpSpPr bwMode="auto">
          <a:xfrm>
            <a:off x="10843684" y="255588"/>
            <a:ext cx="31749" cy="1738312"/>
            <a:chOff x="0" y="0"/>
            <a:chExt cx="15" cy="1095"/>
          </a:xfrm>
        </p:grpSpPr>
        <p:pic>
          <p:nvPicPr>
            <p:cNvPr id="16396" name="Line 11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7" y="3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zh-C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6389" name="Picture 66" descr="xhzh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17" y="2349500"/>
            <a:ext cx="335068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18" descr="d:\我的文档\桌面\竖版log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400" y="149226"/>
            <a:ext cx="592667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115889"/>
            <a:ext cx="105748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6395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>
                <a:solidFill>
                  <a:srgbClr val="000000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solidFill>
                  <a:srgbClr val="000000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7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 smtClean="0"/>
            </a:lvl1pPr>
          </a:lstStyle>
          <a:p>
            <a:pPr>
              <a:defRPr/>
            </a:pPr>
            <a:fld id="{76FCC318-2BB4-4889-B460-DE284D7C9C01}" type="slidenum">
              <a:rPr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FCC318-2BB4-4889-B460-DE284D7C9C01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0EABEFB-D2F4-4B10-B949-289B3A351BA3}"/>
              </a:ext>
            </a:extLst>
          </p:cNvPr>
          <p:cNvSpPr/>
          <p:nvPr userDrawn="1"/>
        </p:nvSpPr>
        <p:spPr>
          <a:xfrm>
            <a:off x="0" y="6224588"/>
            <a:ext cx="12192000" cy="633412"/>
          </a:xfrm>
          <a:prstGeom prst="rect">
            <a:avLst/>
          </a:prstGeom>
          <a:solidFill>
            <a:srgbClr val="00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C0DFE94-7CAD-4000-97E3-3BB53F3EB6D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224588"/>
            <a:ext cx="1915708" cy="6336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132EFFF-AC0D-4484-BB6C-1E7A3CCE3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1" b="61059"/>
          <a:stretch/>
        </p:blipFill>
        <p:spPr>
          <a:xfrm>
            <a:off x="8093496" y="6224777"/>
            <a:ext cx="4098504" cy="63341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A2DFE43-EA1F-488E-B3C7-24DF92888368}"/>
              </a:ext>
            </a:extLst>
          </p:cNvPr>
          <p:cNvSpPr/>
          <p:nvPr userDrawn="1"/>
        </p:nvSpPr>
        <p:spPr>
          <a:xfrm>
            <a:off x="8093496" y="6224589"/>
            <a:ext cx="4098504" cy="633411"/>
          </a:xfrm>
          <a:prstGeom prst="rect">
            <a:avLst/>
          </a:prstGeom>
          <a:gradFill flip="none" rotWithShape="1">
            <a:gsLst>
              <a:gs pos="100000">
                <a:srgbClr val="005825">
                  <a:alpha val="20000"/>
                </a:srgbClr>
              </a:gs>
              <a:gs pos="0">
                <a:srgbClr val="00582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图片 3" descr="d:\我的文档\桌面\A-4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图片 2" descr="d:\我的文档\桌面\A-4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73820"/>
            <a:ext cx="20732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矩形​​ 4"/>
          <p:cNvSpPr>
            <a:spLocks noChangeArrowheads="1"/>
          </p:cNvSpPr>
          <p:nvPr/>
        </p:nvSpPr>
        <p:spPr bwMode="auto">
          <a:xfrm>
            <a:off x="0" y="836614"/>
            <a:ext cx="12192000" cy="158749"/>
          </a:xfrm>
          <a:prstGeom prst="rect">
            <a:avLst/>
          </a:prstGeom>
          <a:solidFill>
            <a:srgbClr val="00561F"/>
          </a:solidFill>
          <a:ln>
            <a:noFill/>
          </a:ln>
          <a:effectLst>
            <a:outerShdw blurRad="63500" dist="26940" dir="54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446" name="矩形​​ 7"/>
          <p:cNvSpPr>
            <a:spLocks noChangeArrowheads="1"/>
          </p:cNvSpPr>
          <p:nvPr/>
        </p:nvSpPr>
        <p:spPr bwMode="auto">
          <a:xfrm>
            <a:off x="0" y="1044576"/>
            <a:ext cx="12191999" cy="45719"/>
          </a:xfrm>
          <a:prstGeom prst="rect">
            <a:avLst/>
          </a:prstGeom>
          <a:solidFill>
            <a:srgbClr val="00561F"/>
          </a:solidFill>
          <a:ln>
            <a:noFill/>
          </a:ln>
          <a:effectLst>
            <a:outerShdw blurRad="63500" dist="26940" dir="54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3232D33-52B3-4EB5-B213-563F34A2EF01}"/>
              </a:ext>
            </a:extLst>
          </p:cNvPr>
          <p:cNvSpPr txBox="1"/>
          <p:nvPr/>
        </p:nvSpPr>
        <p:spPr>
          <a:xfrm>
            <a:off x="-96688" y="198884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0" i="0" u="none" strike="noStrike" baseline="0" dirty="0">
                <a:latin typeface="华文宋体" panose="02010600040101010101" pitchFamily="2" charset="-122"/>
                <a:ea typeface="华文宋体" panose="02010600040101010101" pitchFamily="2" charset="-122"/>
              </a:rPr>
              <a:t>LOFT: Latent Space Optimization and Generator Fine-Tuning for Defending Against Deepfakes</a:t>
            </a:r>
            <a:endParaRPr lang="zh-CN" altLang="en-US" sz="40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EBB2CE-9B4F-437B-AC0D-B4C83F90337B}"/>
              </a:ext>
            </a:extLst>
          </p:cNvPr>
          <p:cNvSpPr txBox="1"/>
          <p:nvPr/>
        </p:nvSpPr>
        <p:spPr>
          <a:xfrm>
            <a:off x="-99945" y="409151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5F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Shaoyou</a:t>
            </a:r>
            <a:r>
              <a:rPr lang="en-US" altLang="zh-CN" sz="2000" dirty="0">
                <a:solidFill>
                  <a:srgbClr val="5F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Zeng</a:t>
            </a:r>
            <a:r>
              <a:rPr lang="en-US" altLang="zh-CN" sz="2000" b="0" i="0" u="none" strike="noStrike" dirty="0">
                <a:solidFill>
                  <a:srgbClr val="5F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0" i="0" u="none" strike="noStrike" baseline="0" dirty="0" err="1">
                <a:solidFill>
                  <a:srgbClr val="5F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Wenhao</a:t>
            </a:r>
            <a:r>
              <a:rPr lang="en-US" altLang="zh-CN" sz="2000" b="0" i="0" u="none" strike="noStrike" baseline="0" dirty="0">
                <a:solidFill>
                  <a:srgbClr val="5F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  <a:r>
              <a:rPr lang="en-US" altLang="zh-CN" sz="2000" b="0" i="0" u="none" strike="noStrike" dirty="0">
                <a:solidFill>
                  <a:srgbClr val="5F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0" i="0" u="none" strike="noStrike" dirty="0" err="1">
                <a:solidFill>
                  <a:srgbClr val="5F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Fangjun</a:t>
            </a:r>
            <a:r>
              <a:rPr lang="en-US" altLang="zh-CN" sz="2000" b="0" i="0" u="none" strike="noStrike" dirty="0">
                <a:solidFill>
                  <a:srgbClr val="5F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Huang</a:t>
            </a:r>
            <a:r>
              <a:rPr lang="zh-CN" altLang="en-US" sz="2000" b="0" i="0" u="none" strike="noStrike" baseline="30000" dirty="0">
                <a:solidFill>
                  <a:srgbClr val="5F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✉</a:t>
            </a:r>
            <a:r>
              <a:rPr lang="en-US" altLang="zh-CN" sz="2000" b="0" i="0" u="none" strike="noStrike" dirty="0">
                <a:solidFill>
                  <a:srgbClr val="5F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0" i="0" u="none" strike="noStrike" baseline="0" dirty="0" err="1">
                <a:solidFill>
                  <a:srgbClr val="5F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Yanmei</a:t>
            </a:r>
            <a:r>
              <a:rPr lang="en-US" altLang="zh-CN" sz="2000" b="0" i="0" u="none" strike="noStrike" baseline="0" dirty="0">
                <a:solidFill>
                  <a:srgbClr val="5F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Fang</a:t>
            </a:r>
            <a:endParaRPr lang="en-US" altLang="zh-CN" sz="2000" b="0" i="0" u="none" strike="noStrike" baseline="30000" dirty="0">
              <a:solidFill>
                <a:srgbClr val="5F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0" i="0" u="none" strike="noStrike" baseline="0" dirty="0">
                <a:solidFill>
                  <a:srgbClr val="5F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Cyber Science and Technology, Shenzhen Campus of Sun </a:t>
            </a:r>
            <a:r>
              <a:rPr lang="en-US" altLang="zh-CN" sz="2000" b="0" i="0" u="none" strike="noStrike" baseline="0" dirty="0" err="1">
                <a:solidFill>
                  <a:srgbClr val="5F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Yat-sen</a:t>
            </a:r>
            <a:r>
              <a:rPr lang="en-US" altLang="zh-CN" sz="2000" b="0" i="0" u="none" strike="noStrike" baseline="0" dirty="0">
                <a:solidFill>
                  <a:srgbClr val="5F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Shenzhen, China</a:t>
            </a:r>
            <a:endParaRPr lang="zh-CN" altLang="en-US" sz="2000" dirty="0">
              <a:solidFill>
                <a:srgbClr val="5F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4" name="矩形 2"/>
          <p:cNvSpPr>
            <a:spLocks noChangeArrowheads="1"/>
          </p:cNvSpPr>
          <p:nvPr/>
        </p:nvSpPr>
        <p:spPr bwMode="auto">
          <a:xfrm>
            <a:off x="264468" y="184429"/>
            <a:ext cx="10656068" cy="47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Quantitative Results of defense methods in </a:t>
            </a:r>
            <a:r>
              <a:rPr lang="en-US" altLang="zh-CN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GANimation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​​ 7"/>
          <p:cNvSpPr>
            <a:spLocks noChangeArrowheads="1"/>
          </p:cNvSpPr>
          <p:nvPr/>
        </p:nvSpPr>
        <p:spPr bwMode="auto">
          <a:xfrm>
            <a:off x="-1894" y="737564"/>
            <a:ext cx="12191999" cy="45719"/>
          </a:xfrm>
          <a:prstGeom prst="rect">
            <a:avLst/>
          </a:prstGeom>
          <a:solidFill>
            <a:srgbClr val="00561F"/>
          </a:solidFill>
          <a:ln>
            <a:noFill/>
          </a:ln>
          <a:effectLst>
            <a:outerShdw blurRad="63500" dist="26940" dir="54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439FAAB-AD8E-4350-BF20-B9387E513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98" y="1268760"/>
            <a:ext cx="9073008" cy="42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4" name="矩形 2"/>
          <p:cNvSpPr>
            <a:spLocks noChangeArrowheads="1"/>
          </p:cNvSpPr>
          <p:nvPr/>
        </p:nvSpPr>
        <p:spPr bwMode="auto">
          <a:xfrm>
            <a:off x="264468" y="184429"/>
            <a:ext cx="10656068" cy="47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Visualization of image reconstruction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​​ 7"/>
          <p:cNvSpPr>
            <a:spLocks noChangeArrowheads="1"/>
          </p:cNvSpPr>
          <p:nvPr/>
        </p:nvSpPr>
        <p:spPr bwMode="auto">
          <a:xfrm>
            <a:off x="-1894" y="737564"/>
            <a:ext cx="12191999" cy="45719"/>
          </a:xfrm>
          <a:prstGeom prst="rect">
            <a:avLst/>
          </a:prstGeom>
          <a:solidFill>
            <a:srgbClr val="00561F"/>
          </a:solidFill>
          <a:ln>
            <a:noFill/>
          </a:ln>
          <a:effectLst>
            <a:outerShdw blurRad="63500" dist="26940" dir="54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3785A26-6A5C-4BA1-AD21-876655B84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340768"/>
            <a:ext cx="7995816" cy="41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4" name="矩形 2"/>
          <p:cNvSpPr>
            <a:spLocks noChangeArrowheads="1"/>
          </p:cNvSpPr>
          <p:nvPr/>
        </p:nvSpPr>
        <p:spPr bwMode="auto">
          <a:xfrm>
            <a:off x="264468" y="184429"/>
            <a:ext cx="10656068" cy="47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Visualization of image reconstruction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​​ 7"/>
          <p:cNvSpPr>
            <a:spLocks noChangeArrowheads="1"/>
          </p:cNvSpPr>
          <p:nvPr/>
        </p:nvSpPr>
        <p:spPr bwMode="auto">
          <a:xfrm>
            <a:off x="-1894" y="737564"/>
            <a:ext cx="12191999" cy="45719"/>
          </a:xfrm>
          <a:prstGeom prst="rect">
            <a:avLst/>
          </a:prstGeom>
          <a:solidFill>
            <a:srgbClr val="00561F"/>
          </a:solidFill>
          <a:ln>
            <a:noFill/>
          </a:ln>
          <a:effectLst>
            <a:outerShdw blurRad="63500" dist="26940" dir="54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FC61C3F-6BA0-4D83-B13D-0E710BD13F49}"/>
              </a:ext>
            </a:extLst>
          </p:cNvPr>
          <p:cNvGrpSpPr/>
          <p:nvPr/>
        </p:nvGrpSpPr>
        <p:grpSpPr>
          <a:xfrm>
            <a:off x="479376" y="1051641"/>
            <a:ext cx="8177764" cy="5050301"/>
            <a:chOff x="1658563" y="1291293"/>
            <a:chExt cx="8177764" cy="505030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8607254-CEA4-4B8D-89FD-01AD9C160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981" y="1291295"/>
              <a:ext cx="1622472" cy="16224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AB02FFC-48CF-4A93-8C55-68713D15C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912" y="3009899"/>
              <a:ext cx="1622473" cy="1622473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8F8E9AD-FF6E-4AD3-9474-E3D6499F2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477" y="1294423"/>
              <a:ext cx="1620127" cy="162012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D0437AA-EE70-426D-8F83-211F840D8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478" y="3012246"/>
              <a:ext cx="1620126" cy="162012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DE924FE-EE4D-41AF-AF76-352F2AD6A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912" y="4700368"/>
              <a:ext cx="1622473" cy="162247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F248F16-4B90-44D7-874C-4613F735D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477" y="4700368"/>
              <a:ext cx="1620126" cy="16201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2F10242-7A6B-42B2-AAFE-844B322F8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5347" y="1291293"/>
              <a:ext cx="1620125" cy="162012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2283FC52-E6A6-4171-BE25-49F31EDB3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2378" y="4721469"/>
              <a:ext cx="1620125" cy="162012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EDF3A70-02BC-47E2-A02A-B7B6543B4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202" y="4700369"/>
              <a:ext cx="1620125" cy="162012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33BE71C-3642-4A4E-BACA-C87E1E2DA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128" y="1302047"/>
              <a:ext cx="1620126" cy="1620126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D7546F6-0663-45AD-8B62-5334D2FFF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5346" y="3016932"/>
              <a:ext cx="1620125" cy="162012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698601F-D8CD-46FD-9DDA-EBCB2FA6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164" y="3009899"/>
              <a:ext cx="1620125" cy="1620125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5BCA2B4-44B7-496E-AE98-781083A4F8F7}"/>
                </a:ext>
              </a:extLst>
            </p:cNvPr>
            <p:cNvSpPr txBox="1"/>
            <p:nvPr/>
          </p:nvSpPr>
          <p:spPr>
            <a:xfrm>
              <a:off x="1658563" y="1998771"/>
              <a:ext cx="1751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Original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111B0351-74B0-4FB4-A153-BBD45C15A9F9}"/>
                    </a:ext>
                  </a:extLst>
                </p:cNvPr>
                <p:cNvSpPr txBox="1"/>
                <p:nvPr/>
              </p:nvSpPr>
              <p:spPr>
                <a:xfrm>
                  <a:off x="1761722" y="3758785"/>
                  <a:ext cx="1129190" cy="3700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LOFT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𝐴𝐹</m:t>
                            </m:r>
                          </m:sup>
                        </m:sSup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111B0351-74B0-4FB4-A153-BBD45C15A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1722" y="3758785"/>
                  <a:ext cx="1129190" cy="37003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55F6052-56F3-447A-BA0D-67ED08448D71}"/>
                </a:ext>
              </a:extLst>
            </p:cNvPr>
            <p:cNvSpPr txBox="1"/>
            <p:nvPr/>
          </p:nvSpPr>
          <p:spPr>
            <a:xfrm>
              <a:off x="1822350" y="5510431"/>
              <a:ext cx="69529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LAE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0DC902CE-50FC-4FDA-8C73-8B65DD0ECB9E}"/>
              </a:ext>
            </a:extLst>
          </p:cNvPr>
          <p:cNvSpPr txBox="1"/>
          <p:nvPr/>
        </p:nvSpPr>
        <p:spPr>
          <a:xfrm>
            <a:off x="8857804" y="1786253"/>
            <a:ext cx="275166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300" b="1" i="0" dirty="0">
                <a:solidFill>
                  <a:srgbClr val="000000"/>
                </a:solidFill>
                <a:effectLst/>
                <a:latin typeface="NimbusRomNo9L-Medi"/>
              </a:rPr>
              <a:t>Fig. 5</a:t>
            </a:r>
            <a:r>
              <a:rPr lang="en-US" altLang="zh-CN" sz="2300" b="0" i="0" dirty="0">
                <a:solidFill>
                  <a:srgbClr val="000000"/>
                </a:solidFill>
                <a:effectLst/>
                <a:latin typeface="NimbusRomNo9L-Regu"/>
              </a:rPr>
              <a:t>: Visual demonstrations of the restricted images</a:t>
            </a:r>
            <a:endParaRPr lang="zh-CN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8598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 descr="d:\我的文档\桌面\A-4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" descr="d:\我的文档\桌面\A-4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73820"/>
            <a:ext cx="20732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​​ 4"/>
          <p:cNvSpPr>
            <a:spLocks noChangeArrowheads="1"/>
          </p:cNvSpPr>
          <p:nvPr/>
        </p:nvSpPr>
        <p:spPr bwMode="auto">
          <a:xfrm>
            <a:off x="0" y="836614"/>
            <a:ext cx="12192000" cy="158749"/>
          </a:xfrm>
          <a:prstGeom prst="rect">
            <a:avLst/>
          </a:prstGeom>
          <a:solidFill>
            <a:srgbClr val="00561F"/>
          </a:solidFill>
          <a:ln>
            <a:noFill/>
          </a:ln>
          <a:effectLst>
            <a:outerShdw blurRad="63500" dist="26940" dir="54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​​ 7"/>
          <p:cNvSpPr>
            <a:spLocks noChangeArrowheads="1"/>
          </p:cNvSpPr>
          <p:nvPr/>
        </p:nvSpPr>
        <p:spPr bwMode="auto">
          <a:xfrm>
            <a:off x="0" y="1044576"/>
            <a:ext cx="12191999" cy="45719"/>
          </a:xfrm>
          <a:prstGeom prst="rect">
            <a:avLst/>
          </a:prstGeom>
          <a:solidFill>
            <a:srgbClr val="00561F"/>
          </a:solidFill>
          <a:ln>
            <a:noFill/>
          </a:ln>
          <a:effectLst>
            <a:outerShdw blurRad="63500" dist="26940" dir="54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9B7AB4-ED4F-4203-85B7-A599CBC07529}"/>
              </a:ext>
            </a:extLst>
          </p:cNvPr>
          <p:cNvSpPr txBox="1"/>
          <p:nvPr/>
        </p:nvSpPr>
        <p:spPr>
          <a:xfrm>
            <a:off x="275691" y="2151727"/>
            <a:ext cx="11640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Thank you</a:t>
            </a:r>
          </a:p>
          <a:p>
            <a:pPr algn="ctr"/>
            <a:r>
              <a:rPr lang="en-US" altLang="zh-CN" sz="8000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for listening!</a:t>
            </a:r>
            <a:endParaRPr lang="zh-CN" altLang="en-US" sz="8000" dirty="0"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4" name="矩形 2"/>
          <p:cNvSpPr>
            <a:spLocks noChangeArrowheads="1"/>
          </p:cNvSpPr>
          <p:nvPr/>
        </p:nvSpPr>
        <p:spPr bwMode="auto">
          <a:xfrm>
            <a:off x="264468" y="184429"/>
            <a:ext cx="4103340" cy="47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Motivation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​​ 7"/>
          <p:cNvSpPr>
            <a:spLocks noChangeArrowheads="1"/>
          </p:cNvSpPr>
          <p:nvPr/>
        </p:nvSpPr>
        <p:spPr bwMode="auto">
          <a:xfrm>
            <a:off x="-1894" y="737564"/>
            <a:ext cx="12191999" cy="45719"/>
          </a:xfrm>
          <a:prstGeom prst="rect">
            <a:avLst/>
          </a:prstGeom>
          <a:solidFill>
            <a:srgbClr val="00561F"/>
          </a:solidFill>
          <a:ln>
            <a:noFill/>
          </a:ln>
          <a:effectLst>
            <a:outerShdw blurRad="63500" dist="26940" dir="54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FB8DB3D-59A3-4871-B535-6C49B602EDAB}"/>
              </a:ext>
            </a:extLst>
          </p:cNvPr>
          <p:cNvGrpSpPr/>
          <p:nvPr/>
        </p:nvGrpSpPr>
        <p:grpSpPr>
          <a:xfrm>
            <a:off x="191345" y="1045430"/>
            <a:ext cx="5276359" cy="3786547"/>
            <a:chOff x="713223" y="1156348"/>
            <a:chExt cx="5276359" cy="3786547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6BA558A-8A55-4A3E-A17D-BAE7D3E8D083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5027" y="1503413"/>
              <a:ext cx="1310400" cy="1299600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AB9C24B4-F9E3-42DF-BFB9-B8DC5AE6C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8368" y="3289723"/>
              <a:ext cx="1309713" cy="1301115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005667C5-1C88-45FA-8305-4580671EB2BB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8639" y="1474832"/>
              <a:ext cx="1310400" cy="1299600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17310FA9-80EE-4D4F-84B1-E0EDA5CB7519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68639" y="3294614"/>
              <a:ext cx="1310400" cy="1299600"/>
            </a:xfrm>
            <a:prstGeom prst="rect">
              <a:avLst/>
            </a:prstGeom>
          </p:spPr>
        </p:pic>
        <p:cxnSp>
          <p:nvCxnSpPr>
            <p:cNvPr id="41" name="肘形连接符 23">
              <a:extLst>
                <a:ext uri="{FF2B5EF4-FFF2-40B4-BE49-F238E27FC236}">
                  <a16:creationId xmlns:a16="http://schemas.microsoft.com/office/drawing/2014/main" id="{7044C21D-A0B5-405F-8BE6-313DE56E3171}"/>
                </a:ext>
              </a:extLst>
            </p:cNvPr>
            <p:cNvCxnSpPr>
              <a:cxnSpLocks/>
              <a:stCxn id="37" idx="1"/>
              <a:endCxn id="38" idx="1"/>
            </p:cNvCxnSpPr>
            <p:nvPr/>
          </p:nvCxnSpPr>
          <p:spPr>
            <a:xfrm rot="10800000" flipV="1">
              <a:off x="1988369" y="2153213"/>
              <a:ext cx="6659" cy="1787068"/>
            </a:xfrm>
            <a:prstGeom prst="bentConnector3">
              <a:avLst>
                <a:gd name="adj1" fmla="val 3532948"/>
              </a:avLst>
            </a:prstGeom>
            <a:ln w="34925">
              <a:solidFill>
                <a:schemeClr val="tx1"/>
              </a:solidFill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6CD9093-08C8-4D43-ACDD-F9D3FC1E8455}"/>
                </a:ext>
              </a:extLst>
            </p:cNvPr>
            <p:cNvSpPr txBox="1"/>
            <p:nvPr/>
          </p:nvSpPr>
          <p:spPr>
            <a:xfrm>
              <a:off x="713223" y="2674035"/>
              <a:ext cx="1015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Add </a:t>
              </a:r>
            </a:p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adversarial </a:t>
              </a:r>
              <a:b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noise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4EC474F5-CBC0-4593-8D31-3F2FC70710BD}"/>
                </a:ext>
              </a:extLst>
            </p:cNvPr>
            <p:cNvSpPr txBox="1"/>
            <p:nvPr/>
          </p:nvSpPr>
          <p:spPr>
            <a:xfrm>
              <a:off x="2026059" y="1167055"/>
              <a:ext cx="156348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Original image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5511C5A3-512D-489C-80FC-5C2AC1FCDD99}"/>
                </a:ext>
              </a:extLst>
            </p:cNvPr>
            <p:cNvSpPr txBox="1"/>
            <p:nvPr/>
          </p:nvSpPr>
          <p:spPr>
            <a:xfrm>
              <a:off x="1865350" y="4617121"/>
              <a:ext cx="164924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Adversarial image 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4D1AB6FC-2BCF-413E-A5E4-D1BFFE2534F1}"/>
                </a:ext>
              </a:extLst>
            </p:cNvPr>
            <p:cNvSpPr txBox="1"/>
            <p:nvPr/>
          </p:nvSpPr>
          <p:spPr>
            <a:xfrm>
              <a:off x="4336417" y="1156348"/>
              <a:ext cx="165316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Deepfake output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AAEC6A3-C7DB-4889-8887-C69F53EB4CA3}"/>
                </a:ext>
              </a:extLst>
            </p:cNvPr>
            <p:cNvSpPr txBox="1"/>
            <p:nvPr/>
          </p:nvSpPr>
          <p:spPr>
            <a:xfrm>
              <a:off x="4359577" y="4635118"/>
              <a:ext cx="160684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Protected output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109AC4F1-130C-443E-BDC5-0333DCFF0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04742" y="1737039"/>
              <a:ext cx="1054835" cy="2756503"/>
            </a:xfrm>
            <a:prstGeom prst="rect">
              <a:avLst/>
            </a:prstGeom>
          </p:spPr>
        </p:pic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DAE9685-5E26-43B5-A2E3-7B43F32A0BEC}"/>
              </a:ext>
            </a:extLst>
          </p:cNvPr>
          <p:cNvGrpSpPr/>
          <p:nvPr/>
        </p:nvGrpSpPr>
        <p:grpSpPr>
          <a:xfrm>
            <a:off x="5782360" y="1040942"/>
            <a:ext cx="5942288" cy="3793248"/>
            <a:chOff x="5998384" y="1163934"/>
            <a:chExt cx="5942288" cy="3793248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A778AA3-D1D3-4A4F-9DBB-D041FB568972}"/>
                </a:ext>
              </a:extLst>
            </p:cNvPr>
            <p:cNvSpPr txBox="1"/>
            <p:nvPr/>
          </p:nvSpPr>
          <p:spPr>
            <a:xfrm>
              <a:off x="7977149" y="1163934"/>
              <a:ext cx="13104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Original Image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7C02E21F-5EF3-49DD-94B3-90DEF2FF4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98384" y="1498218"/>
              <a:ext cx="5791073" cy="3080701"/>
            </a:xfrm>
            <a:prstGeom prst="rect">
              <a:avLst/>
            </a:prstGeom>
          </p:spPr>
        </p:pic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A498E8D3-500F-4A38-93B2-2E20327D5B76}"/>
                </a:ext>
              </a:extLst>
            </p:cNvPr>
            <p:cNvSpPr txBox="1"/>
            <p:nvPr/>
          </p:nvSpPr>
          <p:spPr>
            <a:xfrm>
              <a:off x="7849718" y="4649405"/>
              <a:ext cx="210388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Reconstructed input 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6B3B53A3-4AD0-4179-BEF7-43162DDE9409}"/>
                </a:ext>
              </a:extLst>
            </p:cNvPr>
            <p:cNvSpPr txBox="1"/>
            <p:nvPr/>
          </p:nvSpPr>
          <p:spPr>
            <a:xfrm>
              <a:off x="10385988" y="4635116"/>
              <a:ext cx="14034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Protected output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0057E1FD-72D5-4A2C-8F4F-014864BDD0EB}"/>
                </a:ext>
              </a:extLst>
            </p:cNvPr>
            <p:cNvSpPr txBox="1"/>
            <p:nvPr/>
          </p:nvSpPr>
          <p:spPr>
            <a:xfrm>
              <a:off x="10377186" y="1170408"/>
              <a:ext cx="156348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Deepfake Output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044063F4-0941-4DB9-BDEF-DBCB79496E93}"/>
              </a:ext>
            </a:extLst>
          </p:cNvPr>
          <p:cNvSpPr txBox="1"/>
          <p:nvPr/>
        </p:nvSpPr>
        <p:spPr>
          <a:xfrm>
            <a:off x="1487933" y="5034855"/>
            <a:ext cx="39566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Proactive Defense with adding noise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endParaRPr lang="zh-CN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2CE623B-EC24-49AD-AEE2-35367C11DBE7}"/>
              </a:ext>
            </a:extLst>
          </p:cNvPr>
          <p:cNvSpPr txBox="1"/>
          <p:nvPr/>
        </p:nvSpPr>
        <p:spPr>
          <a:xfrm>
            <a:off x="8982748" y="4986315"/>
            <a:ext cx="1926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LAE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endParaRPr lang="zh-CN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5CB9780-17A9-43D3-B816-C58C375822B4}"/>
              </a:ext>
            </a:extLst>
          </p:cNvPr>
          <p:cNvSpPr txBox="1"/>
          <p:nvPr/>
        </p:nvSpPr>
        <p:spPr>
          <a:xfrm>
            <a:off x="93007" y="5712646"/>
            <a:ext cx="10250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Yeh, et al.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 as the best defense: Nullifying image-to-image translation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gans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limit-aware adversarial attack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ICCV,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He, et al.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Defeating deepfakes via adversarial visual reconstruction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ACM MM,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2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4" name="矩形 2"/>
          <p:cNvSpPr>
            <a:spLocks noChangeArrowheads="1"/>
          </p:cNvSpPr>
          <p:nvPr/>
        </p:nvSpPr>
        <p:spPr bwMode="auto">
          <a:xfrm>
            <a:off x="264468" y="184429"/>
            <a:ext cx="4103340" cy="47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Method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​​ 7"/>
          <p:cNvSpPr>
            <a:spLocks noChangeArrowheads="1"/>
          </p:cNvSpPr>
          <p:nvPr/>
        </p:nvSpPr>
        <p:spPr bwMode="auto">
          <a:xfrm>
            <a:off x="-1894" y="737564"/>
            <a:ext cx="12191999" cy="45719"/>
          </a:xfrm>
          <a:prstGeom prst="rect">
            <a:avLst/>
          </a:prstGeom>
          <a:solidFill>
            <a:srgbClr val="00561F"/>
          </a:solidFill>
          <a:ln>
            <a:noFill/>
          </a:ln>
          <a:effectLst>
            <a:outerShdw blurRad="63500" dist="26940" dir="54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B7EF6D14-DC07-447D-9B37-7DE084FB0FD6}"/>
              </a:ext>
            </a:extLst>
          </p:cNvPr>
          <p:cNvSpPr txBox="1"/>
          <p:nvPr/>
        </p:nvSpPr>
        <p:spPr>
          <a:xfrm>
            <a:off x="354315" y="1222229"/>
            <a:ext cx="4580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Idea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zh-CN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EA1EAB3-037D-49FA-91F9-218237BC81C2}"/>
              </a:ext>
            </a:extLst>
          </p:cNvPr>
          <p:cNvSpPr txBox="1"/>
          <p:nvPr/>
        </p:nvSpPr>
        <p:spPr>
          <a:xfrm>
            <a:off x="354315" y="2568365"/>
            <a:ext cx="38562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Facial Image Encoding</a:t>
            </a:r>
          </a:p>
          <a:p>
            <a:pPr marL="514350" indent="-514350">
              <a:buFont typeface="+mj-ea"/>
              <a:buAutoNum type="circleNumDbPlain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Latent Optimization</a:t>
            </a:r>
          </a:p>
          <a:p>
            <a:pPr marL="514350" indent="-514350">
              <a:buFont typeface="+mj-ea"/>
              <a:buAutoNum type="circleNumDbPlain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 Fine-Tuning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4656BC-3C3F-489D-88C2-836D292B1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53" y="1319431"/>
            <a:ext cx="7981458" cy="42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4" name="矩形 2"/>
          <p:cNvSpPr>
            <a:spLocks noChangeArrowheads="1"/>
          </p:cNvSpPr>
          <p:nvPr/>
        </p:nvSpPr>
        <p:spPr bwMode="auto">
          <a:xfrm>
            <a:off x="264468" y="184429"/>
            <a:ext cx="4103340" cy="47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Motivation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​​ 7"/>
          <p:cNvSpPr>
            <a:spLocks noChangeArrowheads="1"/>
          </p:cNvSpPr>
          <p:nvPr/>
        </p:nvSpPr>
        <p:spPr bwMode="auto">
          <a:xfrm>
            <a:off x="-1894" y="737564"/>
            <a:ext cx="12191999" cy="45719"/>
          </a:xfrm>
          <a:prstGeom prst="rect">
            <a:avLst/>
          </a:prstGeom>
          <a:solidFill>
            <a:srgbClr val="00561F"/>
          </a:solidFill>
          <a:ln>
            <a:noFill/>
          </a:ln>
          <a:effectLst>
            <a:outerShdw blurRad="63500" dist="26940" dir="54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524CA0-8F3C-4F27-A7B8-A3FE675A9DC5}"/>
              </a:ext>
            </a:extLst>
          </p:cNvPr>
          <p:cNvSpPr txBox="1"/>
          <p:nvPr/>
        </p:nvSpPr>
        <p:spPr>
          <a:xfrm>
            <a:off x="354315" y="2568365"/>
            <a:ext cx="38562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Facial Image Encoding</a:t>
            </a:r>
          </a:p>
          <a:p>
            <a:pPr marL="514350" indent="-514350">
              <a:buFont typeface="+mj-ea"/>
              <a:buAutoNum type="circleNumDbPlain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98534E3-F6CA-4E58-ACB2-8B47EA698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53" y="1319431"/>
            <a:ext cx="7981458" cy="424074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D2A5465-C924-46B8-9A80-BB499002D814}"/>
              </a:ext>
            </a:extLst>
          </p:cNvPr>
          <p:cNvSpPr/>
          <p:nvPr/>
        </p:nvSpPr>
        <p:spPr>
          <a:xfrm>
            <a:off x="4061023" y="1498209"/>
            <a:ext cx="3296380" cy="183583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F6D24C6-6A5C-4703-8740-5823747E6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3405948"/>
            <a:ext cx="1842363" cy="47498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B504E89-0B0D-40A4-9A77-3572907EF862}"/>
              </a:ext>
            </a:extLst>
          </p:cNvPr>
          <p:cNvSpPr txBox="1"/>
          <p:nvPr/>
        </p:nvSpPr>
        <p:spPr>
          <a:xfrm>
            <a:off x="2969629" y="345548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(1)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30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4" name="矩形 2"/>
          <p:cNvSpPr>
            <a:spLocks noChangeArrowheads="1"/>
          </p:cNvSpPr>
          <p:nvPr/>
        </p:nvSpPr>
        <p:spPr bwMode="auto">
          <a:xfrm>
            <a:off x="264468" y="184429"/>
            <a:ext cx="4103340" cy="47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Motivation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​​ 7"/>
          <p:cNvSpPr>
            <a:spLocks noChangeArrowheads="1"/>
          </p:cNvSpPr>
          <p:nvPr/>
        </p:nvSpPr>
        <p:spPr bwMode="auto">
          <a:xfrm>
            <a:off x="-1894" y="737564"/>
            <a:ext cx="12191999" cy="45719"/>
          </a:xfrm>
          <a:prstGeom prst="rect">
            <a:avLst/>
          </a:prstGeom>
          <a:solidFill>
            <a:srgbClr val="00561F"/>
          </a:solidFill>
          <a:ln>
            <a:noFill/>
          </a:ln>
          <a:effectLst>
            <a:outerShdw blurRad="63500" dist="26940" dir="54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16ABD09-068D-4F69-838A-BA95B2960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214" y="1319431"/>
            <a:ext cx="7981458" cy="424074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BC1BFA6-4400-4550-A1EC-2F446F5A2249}"/>
              </a:ext>
            </a:extLst>
          </p:cNvPr>
          <p:cNvSpPr/>
          <p:nvPr/>
        </p:nvSpPr>
        <p:spPr>
          <a:xfrm>
            <a:off x="6244723" y="1536894"/>
            <a:ext cx="5234513" cy="183583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2DE36C5-AB86-4B84-B950-F3AF6858513C}"/>
              </a:ext>
            </a:extLst>
          </p:cNvPr>
          <p:cNvSpPr txBox="1"/>
          <p:nvPr/>
        </p:nvSpPr>
        <p:spPr>
          <a:xfrm>
            <a:off x="123177" y="1013916"/>
            <a:ext cx="38562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 startAt="2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Latent Optimization</a:t>
            </a:r>
          </a:p>
          <a:p>
            <a:pPr marL="514350" indent="-514350">
              <a:buFont typeface="+mj-ea"/>
              <a:buAutoNum type="circleNumDbPlain" startAt="2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ECDFFC-57AD-4114-B335-F4752AE59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77" y="2492896"/>
            <a:ext cx="3191848" cy="2954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47C01F-57DF-462D-945F-88561E7D9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8" y="3356992"/>
            <a:ext cx="3744416" cy="2454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E989A1C-3645-4684-83E8-EE4E9F7F2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52" y="4221088"/>
            <a:ext cx="2664296" cy="2815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60005BF-4AF0-42AB-87D3-5CBA0C1DB4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76" y="5108602"/>
            <a:ext cx="1853183" cy="48063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A10A315-5672-4777-97F8-46D7917FDA04}"/>
              </a:ext>
            </a:extLst>
          </p:cNvPr>
          <p:cNvSpPr txBox="1"/>
          <p:nvPr/>
        </p:nvSpPr>
        <p:spPr>
          <a:xfrm>
            <a:off x="3251016" y="516425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(5)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2A15C03-E585-4737-9551-DD1C50874BF0}"/>
              </a:ext>
            </a:extLst>
          </p:cNvPr>
          <p:cNvSpPr txBox="1"/>
          <p:nvPr/>
        </p:nvSpPr>
        <p:spPr>
          <a:xfrm>
            <a:off x="3234027" y="414908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(4)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957769C-F38F-4DB7-9A28-D6ADFB7A2D39}"/>
              </a:ext>
            </a:extLst>
          </p:cNvPr>
          <p:cNvSpPr txBox="1"/>
          <p:nvPr/>
        </p:nvSpPr>
        <p:spPr>
          <a:xfrm>
            <a:off x="3903087" y="328498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(3)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F4AFB94-48CA-447A-A244-728A403CA8E2}"/>
              </a:ext>
            </a:extLst>
          </p:cNvPr>
          <p:cNvSpPr txBox="1"/>
          <p:nvPr/>
        </p:nvSpPr>
        <p:spPr>
          <a:xfrm>
            <a:off x="3536654" y="244769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(2)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81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4" name="矩形 2"/>
          <p:cNvSpPr>
            <a:spLocks noChangeArrowheads="1"/>
          </p:cNvSpPr>
          <p:nvPr/>
        </p:nvSpPr>
        <p:spPr bwMode="auto">
          <a:xfrm>
            <a:off x="264468" y="184429"/>
            <a:ext cx="4103340" cy="47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Motivation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​​ 7"/>
          <p:cNvSpPr>
            <a:spLocks noChangeArrowheads="1"/>
          </p:cNvSpPr>
          <p:nvPr/>
        </p:nvSpPr>
        <p:spPr bwMode="auto">
          <a:xfrm>
            <a:off x="-1894" y="737564"/>
            <a:ext cx="12191999" cy="45719"/>
          </a:xfrm>
          <a:prstGeom prst="rect">
            <a:avLst/>
          </a:prstGeom>
          <a:solidFill>
            <a:srgbClr val="00561F"/>
          </a:solidFill>
          <a:ln>
            <a:noFill/>
          </a:ln>
          <a:effectLst>
            <a:outerShdw blurRad="63500" dist="26940" dir="54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EF20161-DE96-4318-AF6C-AB8E65459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53" y="1319431"/>
            <a:ext cx="7981458" cy="424074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6B8FA5F-8AFF-44A0-981F-51B727E2DE09}"/>
              </a:ext>
            </a:extLst>
          </p:cNvPr>
          <p:cNvSpPr/>
          <p:nvPr/>
        </p:nvSpPr>
        <p:spPr>
          <a:xfrm>
            <a:off x="4753547" y="3386796"/>
            <a:ext cx="6184084" cy="183583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6F77D4-7E5B-4461-A3BE-9F57C39747A5}"/>
              </a:ext>
            </a:extLst>
          </p:cNvPr>
          <p:cNvSpPr txBox="1"/>
          <p:nvPr/>
        </p:nvSpPr>
        <p:spPr>
          <a:xfrm>
            <a:off x="388024" y="1319431"/>
            <a:ext cx="38562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 startAt="3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 Fine-Tuning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205F48-4549-4FD4-9588-E011C90F0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42" y="3439802"/>
            <a:ext cx="4085441" cy="28084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B991AB2-D257-4CBA-AF36-27D3AFEF6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00" y="4759573"/>
            <a:ext cx="1800200" cy="4630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E3F41A8-F8CA-48CA-A196-A930581FCDE6}"/>
              </a:ext>
            </a:extLst>
          </p:cNvPr>
          <p:cNvSpPr txBox="1"/>
          <p:nvPr/>
        </p:nvSpPr>
        <p:spPr>
          <a:xfrm>
            <a:off x="3969942" y="472547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(7)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B42264-4CCB-4624-84E2-13924B92559F}"/>
              </a:ext>
            </a:extLst>
          </p:cNvPr>
          <p:cNvSpPr txBox="1"/>
          <p:nvPr/>
        </p:nvSpPr>
        <p:spPr>
          <a:xfrm>
            <a:off x="3978179" y="384958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(6)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750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4" name="矩形 2"/>
          <p:cNvSpPr>
            <a:spLocks noChangeArrowheads="1"/>
          </p:cNvSpPr>
          <p:nvPr/>
        </p:nvSpPr>
        <p:spPr bwMode="auto">
          <a:xfrm>
            <a:off x="264468" y="184429"/>
            <a:ext cx="9863980" cy="47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Quantitative result of defense methods in </a:t>
            </a:r>
            <a:r>
              <a:rPr lang="en-US" altLang="zh-CN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StarGAN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​​ 7"/>
          <p:cNvSpPr>
            <a:spLocks noChangeArrowheads="1"/>
          </p:cNvSpPr>
          <p:nvPr/>
        </p:nvSpPr>
        <p:spPr bwMode="auto">
          <a:xfrm>
            <a:off x="-1894" y="737564"/>
            <a:ext cx="12191999" cy="45719"/>
          </a:xfrm>
          <a:prstGeom prst="rect">
            <a:avLst/>
          </a:prstGeom>
          <a:solidFill>
            <a:srgbClr val="00561F"/>
          </a:solidFill>
          <a:ln>
            <a:noFill/>
          </a:ln>
          <a:effectLst>
            <a:outerShdw blurRad="63500" dist="26940" dir="54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51E7C42-1282-4892-A45B-E9EAE0E7B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412776"/>
            <a:ext cx="9211751" cy="37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4" name="矩形 2"/>
          <p:cNvSpPr>
            <a:spLocks noChangeArrowheads="1"/>
          </p:cNvSpPr>
          <p:nvPr/>
        </p:nvSpPr>
        <p:spPr bwMode="auto">
          <a:xfrm>
            <a:off x="264468" y="184429"/>
            <a:ext cx="4103340" cy="47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Visualization of </a:t>
            </a:r>
            <a:r>
              <a:rPr lang="en-US" altLang="zh-CN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StarGAN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​​ 7"/>
          <p:cNvSpPr>
            <a:spLocks noChangeArrowheads="1"/>
          </p:cNvSpPr>
          <p:nvPr/>
        </p:nvSpPr>
        <p:spPr bwMode="auto">
          <a:xfrm>
            <a:off x="-1894" y="737564"/>
            <a:ext cx="12191999" cy="45719"/>
          </a:xfrm>
          <a:prstGeom prst="rect">
            <a:avLst/>
          </a:prstGeom>
          <a:solidFill>
            <a:srgbClr val="00561F"/>
          </a:solidFill>
          <a:ln>
            <a:noFill/>
          </a:ln>
          <a:effectLst>
            <a:outerShdw blurRad="63500" dist="26940" dir="54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4BC374-6725-4F7C-BD97-788AAB0DD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88" y="980728"/>
            <a:ext cx="7422762" cy="4752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76D9384-1815-43A4-A213-0E093418B293}"/>
                  </a:ext>
                </a:extLst>
              </p:cNvPr>
              <p:cNvSpPr txBox="1"/>
              <p:nvPr/>
            </p:nvSpPr>
            <p:spPr>
              <a:xfrm>
                <a:off x="7680176" y="2112838"/>
                <a:ext cx="4136730" cy="2632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100" b="1" i="0" dirty="0">
                    <a:solidFill>
                      <a:srgbClr val="000000"/>
                    </a:solidFill>
                    <a:effectLst/>
                    <a:latin typeface="NimbusRomNo9L-Medi"/>
                  </a:rPr>
                  <a:t>Fig. 3</a:t>
                </a:r>
                <a:r>
                  <a:rPr lang="en-US" altLang="zh-CN" sz="21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: Example of reconstruction and defense against </a:t>
                </a:r>
                <a:r>
                  <a:rPr lang="en-US" altLang="zh-CN" sz="2100" b="0" i="0" dirty="0" err="1">
                    <a:solidFill>
                      <a:srgbClr val="000000"/>
                    </a:solidFill>
                    <a:effectLst/>
                    <a:latin typeface="NimbusRomNo9L-Regu"/>
                  </a:rPr>
                  <a:t>StarGAN</a:t>
                </a:r>
                <a:r>
                  <a:rPr lang="en-US" altLang="zh-CN" sz="21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attribute editing. The first column presents the input image, i.e., original image, adversarial noise-added image, and reconstructed images by LAE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1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1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𝐿𝑂𝐹𝑇</m:t>
                        </m:r>
                      </m:e>
                      <m:sup>
                        <m:r>
                          <a:rPr lang="en-US" altLang="zh-CN" sz="21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𝐴𝐹</m:t>
                        </m:r>
                      </m:sup>
                    </m:sSup>
                  </m:oMath>
                </a14:m>
                <a:r>
                  <a:rPr lang="en-US" altLang="zh-CN" sz="2100" b="0" i="1" dirty="0">
                    <a:solidFill>
                      <a:srgbClr val="000000"/>
                    </a:solidFill>
                    <a:effectLst/>
                    <a:latin typeface="CMMI7"/>
                  </a:rPr>
                  <a:t> </a:t>
                </a:r>
                <a:r>
                  <a:rPr lang="en-US" altLang="zh-CN" sz="21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.</a:t>
                </a:r>
                <a:r>
                  <a:rPr lang="en-US" altLang="zh-CN" sz="2100" dirty="0"/>
                  <a:t> </a:t>
                </a: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76D9384-1815-43A4-A213-0E093418B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76" y="2112838"/>
                <a:ext cx="4136730" cy="2632324"/>
              </a:xfrm>
              <a:prstGeom prst="rect">
                <a:avLst/>
              </a:prstGeom>
              <a:blipFill>
                <a:blip r:embed="rId4"/>
                <a:stretch>
                  <a:fillRect l="-1770" t="-1624" r="-17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2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4" name="矩形 2"/>
          <p:cNvSpPr>
            <a:spLocks noChangeArrowheads="1"/>
          </p:cNvSpPr>
          <p:nvPr/>
        </p:nvSpPr>
        <p:spPr bwMode="auto">
          <a:xfrm>
            <a:off x="264468" y="184429"/>
            <a:ext cx="6551612" cy="47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Visualization of </a:t>
            </a:r>
            <a:r>
              <a:rPr lang="en-US" altLang="zh-CN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GANimation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​​ 7"/>
          <p:cNvSpPr>
            <a:spLocks noChangeArrowheads="1"/>
          </p:cNvSpPr>
          <p:nvPr/>
        </p:nvSpPr>
        <p:spPr bwMode="auto">
          <a:xfrm>
            <a:off x="-1894" y="737564"/>
            <a:ext cx="12191999" cy="45719"/>
          </a:xfrm>
          <a:prstGeom prst="rect">
            <a:avLst/>
          </a:prstGeom>
          <a:solidFill>
            <a:srgbClr val="00561F"/>
          </a:solidFill>
          <a:ln>
            <a:noFill/>
          </a:ln>
          <a:effectLst>
            <a:outerShdw blurRad="63500" dist="26940" dir="54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10281A-C9CC-426F-975E-19DD357A9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052736"/>
            <a:ext cx="5797083" cy="49325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062DE10-092D-43B0-8CB8-3151D6BB87CB}"/>
              </a:ext>
            </a:extLst>
          </p:cNvPr>
          <p:cNvSpPr txBox="1"/>
          <p:nvPr/>
        </p:nvSpPr>
        <p:spPr>
          <a:xfrm>
            <a:off x="7176120" y="1484784"/>
            <a:ext cx="3816424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300" b="1" i="0" dirty="0">
                <a:solidFill>
                  <a:srgbClr val="000000"/>
                </a:solidFill>
                <a:effectLst/>
                <a:latin typeface="NimbusRomNo9L-Medi"/>
              </a:rPr>
              <a:t>Fig. 4</a:t>
            </a:r>
            <a:r>
              <a:rPr lang="en-US" altLang="zh-CN" sz="2300" b="0" i="0" dirty="0">
                <a:solidFill>
                  <a:srgbClr val="000000"/>
                </a:solidFill>
                <a:effectLst/>
                <a:latin typeface="NimbusRomNo9L-Regu"/>
              </a:rPr>
              <a:t>: Visual demonstrations of defense against </a:t>
            </a:r>
            <a:r>
              <a:rPr lang="en-US" altLang="zh-CN" sz="2300" b="0" i="0" dirty="0" err="1">
                <a:solidFill>
                  <a:srgbClr val="000000"/>
                </a:solidFill>
                <a:effectLst/>
                <a:latin typeface="NimbusRomNo9L-Regu"/>
              </a:rPr>
              <a:t>GANimation</a:t>
            </a:r>
            <a:r>
              <a:rPr lang="en-US" altLang="zh-CN" sz="2300" b="0" i="0" dirty="0">
                <a:solidFill>
                  <a:srgbClr val="000000"/>
                </a:solidFill>
                <a:effectLst/>
                <a:latin typeface="NimbusRomNo9L-Regu"/>
              </a:rPr>
              <a:t>: The first row displays target expressions, the second row displays modifications on the original image, and the remaining rows present modifications on images using three different defense methods.</a:t>
            </a:r>
            <a:r>
              <a:rPr lang="en-US" altLang="zh-CN" sz="2300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72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5_默认设计模板">
  <a:themeElements>
    <a:clrScheme name="15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1_默认设计模板">
  <a:themeElements>
    <a:clrScheme name="15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6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11252</TotalTime>
  <Words>310</Words>
  <Application>Microsoft Office PowerPoint</Application>
  <PresentationFormat>宽屏</PresentationFormat>
  <Paragraphs>72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CMMI7</vt:lpstr>
      <vt:lpstr>NimbusRomNo9L-Medi</vt:lpstr>
      <vt:lpstr>NimbusRomNo9L-Regu</vt:lpstr>
      <vt:lpstr>华文宋体</vt:lpstr>
      <vt:lpstr>Arial</vt:lpstr>
      <vt:lpstr>Calibri</vt:lpstr>
      <vt:lpstr>Calibri Light</vt:lpstr>
      <vt:lpstr>Cambria Math</vt:lpstr>
      <vt:lpstr>Times New Roman</vt:lpstr>
      <vt:lpstr>Wingdings</vt:lpstr>
      <vt:lpstr>15_默认设计模板</vt:lpstr>
      <vt:lpstr>31_默认设计模板</vt:lpstr>
      <vt:lpstr>16_默认设计模板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Key Lab</dc:creator>
  <cp:lastModifiedBy>sysu</cp:lastModifiedBy>
  <cp:revision>4274</cp:revision>
  <dcterms:created xsi:type="dcterms:W3CDTF">2010-08-04T08:29:00Z</dcterms:created>
  <dcterms:modified xsi:type="dcterms:W3CDTF">2024-04-12T00:21:02Z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5F7BA3B2B1D34867860F8F77C9E1493F</vt:lpwstr>
  </property>
</Properties>
</file>