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7" r:id="rId10"/>
    <p:sldId id="274" r:id="rId11"/>
    <p:sldId id="275" r:id="rId12"/>
    <p:sldId id="266" r:id="rId13"/>
    <p:sldId id="271" r:id="rId14"/>
    <p:sldId id="279" r:id="rId15"/>
    <p:sldId id="278" r:id="rId16"/>
    <p:sldId id="273" r:id="rId17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98" autoAdjust="0"/>
  </p:normalViewPr>
  <p:slideViewPr>
    <p:cSldViewPr snapToGrid="0" snapToObjects="1">
      <p:cViewPr varScale="1">
        <p:scale>
          <a:sx n="110" d="100"/>
          <a:sy n="110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29D7E-E7BE-2C4C-940D-FB529D46658F}" type="datetimeFigureOut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0D1A2-628F-CE4A-AE07-AEA489D9058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48720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A14D3-FC8A-514E-BC38-C82E72B89DE8}" type="datetimeFigureOut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D186C-7A44-CB46-BA93-C8D69DA0FAF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6391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D186C-7A44-CB46-BA93-C8D69DA0FAF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28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562B-6D13-A04E-9AF7-9EF827F068AF}" type="datetime1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0B57-05EE-154A-84E9-A98CCEC6B701}" type="datetime1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508A-2C82-B94F-BEB0-5FF637FB63AE}" type="datetime1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DFC6-AC03-0843-B952-1CE3F1D09DAD}" type="datetime1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74F9-3066-0E40-85C3-E8F7E8CC83B2}" type="datetime1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FA51-A2F0-D345-8038-05A678156BEB}" type="datetime1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D485-3E6A-0442-9BC5-806B0E0CC99D}" type="datetime1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5BCF-9158-6B4A-B9E2-509C038D1B33}" type="datetime1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612-10E0-C140-B58F-BF53141323F9}" type="datetime1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405C-5D5B-C64D-8F6C-8CCDE49B7E0F}" type="datetime1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3457-99A5-BA46-9008-05F70566D32F}" type="datetime1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3C36AF0-62AA-F546-BAF7-158275736B67}" type="datetime1">
              <a:rPr kumimoji="1" lang="zh-CN" altLang="en-US" smtClean="0"/>
              <a:t>16-10-14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759E71D-55CF-8349-9E6D-341015CB05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056446"/>
            <a:ext cx="7772400" cy="2872585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The influence of 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syllable </a:t>
            </a:r>
            <a:r>
              <a:rPr lang="en-US" altLang="zh-CN" sz="4000" dirty="0"/>
              <a:t>structure and prosodic strengthening 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on </a:t>
            </a:r>
            <a:r>
              <a:rPr lang="en-US" altLang="zh-CN" sz="4000" dirty="0"/>
              <a:t>consonant production 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in </a:t>
            </a:r>
            <a:r>
              <a:rPr lang="en-US" altLang="zh-CN" sz="4000" dirty="0"/>
              <a:t>Shanghai Chinese </a:t>
            </a: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570021"/>
            <a:ext cx="6400800" cy="1472365"/>
          </a:xfrm>
        </p:spPr>
        <p:txBody>
          <a:bodyPr/>
          <a:lstStyle/>
          <a:p>
            <a:r>
              <a:rPr lang="en-US" altLang="zh-CN" dirty="0" err="1" smtClean="0"/>
              <a:t>Bijun</a:t>
            </a:r>
            <a:r>
              <a:rPr lang="en-US" altLang="zh-CN" dirty="0" smtClean="0"/>
              <a:t> </a:t>
            </a:r>
            <a:r>
              <a:rPr lang="en-US" altLang="zh-CN" dirty="0"/>
              <a:t>Ling, </a:t>
            </a:r>
            <a:r>
              <a:rPr lang="en-US" altLang="zh-CN" dirty="0" err="1"/>
              <a:t>Jie</a:t>
            </a:r>
            <a:r>
              <a:rPr lang="en-US" altLang="zh-CN" dirty="0"/>
              <a:t> Liang </a:t>
            </a:r>
            <a:endParaRPr lang="en-US" altLang="zh-CN" dirty="0" smtClean="0"/>
          </a:p>
          <a:p>
            <a:r>
              <a:rPr lang="en-US" altLang="zh-CN" dirty="0" err="1"/>
              <a:t>Tongji</a:t>
            </a:r>
            <a:r>
              <a:rPr lang="en-US" altLang="zh-CN" dirty="0"/>
              <a:t> University </a:t>
            </a:r>
            <a:endParaRPr lang="en-US" altLang="zh-CN" dirty="0" smtClean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1</a:t>
            </a:fld>
            <a:endParaRPr kumimoji="1" lang="zh-CN" altLang="en-US"/>
          </a:p>
        </p:txBody>
      </p:sp>
      <p:pic>
        <p:nvPicPr>
          <p:cNvPr id="6" name="Picture 4" descr="tj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87" y="5871260"/>
            <a:ext cx="2072813" cy="57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48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3. Results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The effect of consonant type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/>
              <a:t>The effect of </a:t>
            </a:r>
            <a:r>
              <a:rPr kumimoji="1" lang="en-US" altLang="zh-CN" dirty="0" smtClean="0"/>
              <a:t>articulation </a:t>
            </a:r>
            <a:r>
              <a:rPr kumimoji="1" lang="en-US" altLang="zh-CN" dirty="0"/>
              <a:t>position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10</a:t>
            </a:fld>
            <a:endParaRPr kumimoji="1" lang="zh-CN" altLang="en-US"/>
          </a:p>
        </p:txBody>
      </p:sp>
      <p:pic>
        <p:nvPicPr>
          <p:cNvPr id="7" name="图片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3" b="18260"/>
          <a:stretch/>
        </p:blipFill>
        <p:spPr bwMode="auto">
          <a:xfrm>
            <a:off x="940145" y="2231332"/>
            <a:ext cx="4393855" cy="1255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图片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2" b="12980"/>
          <a:stretch/>
        </p:blipFill>
        <p:spPr bwMode="auto">
          <a:xfrm>
            <a:off x="940144" y="4343919"/>
            <a:ext cx="5490674" cy="1601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115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3. Results</a:t>
            </a:r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 effect of syllable </a:t>
            </a:r>
            <a:r>
              <a:rPr kumimoji="1" lang="en-US" altLang="zh-CN" dirty="0" smtClean="0"/>
              <a:t>structure</a:t>
            </a:r>
            <a:endParaRPr kumimoji="1"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zh-CN" dirty="0" smtClean="0"/>
              <a:t>Duration: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r>
              <a:rPr kumimoji="1" lang="en-US" altLang="zh-CN" dirty="0" smtClean="0"/>
              <a:t>Intensity:</a:t>
            </a:r>
          </a:p>
          <a:p>
            <a:pPr marL="0" indent="0">
              <a:buNone/>
            </a:pPr>
            <a:r>
              <a:rPr kumimoji="1" lang="en-US" altLang="zh-CN" sz="2000" dirty="0" smtClean="0"/>
              <a:t>[</a:t>
            </a:r>
            <a:r>
              <a:rPr kumimoji="1" lang="en-US" altLang="zh-CN" sz="2000" dirty="0"/>
              <a:t>CV]&lt;[</a:t>
            </a:r>
            <a:r>
              <a:rPr kumimoji="1" lang="en-US" altLang="zh-CN" sz="2000" dirty="0" err="1"/>
              <a:t>CVʔ</a:t>
            </a:r>
            <a:r>
              <a:rPr kumimoji="1" lang="en-US" altLang="zh-CN" sz="2000" dirty="0"/>
              <a:t>]</a:t>
            </a:r>
            <a:r>
              <a:rPr kumimoji="1" lang="zh-CN" altLang="zh-CN" sz="2000" dirty="0"/>
              <a:t> </a:t>
            </a:r>
            <a:endParaRPr kumimoji="1" lang="en-US" altLang="zh-CN" sz="2000" dirty="0" smtClean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Fig 1: Mean VOT, vowel duration and ratio at the effect of consonant type, articulation position and syllable structure 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6" name="图片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0" b="35268"/>
          <a:stretch/>
        </p:blipFill>
        <p:spPr bwMode="auto">
          <a:xfrm>
            <a:off x="651169" y="2993481"/>
            <a:ext cx="3574468" cy="1093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内容占位符 6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6380" b="-63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051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3. Results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Fig 2: Mean difference (F-</a:t>
            </a:r>
            <a:r>
              <a:rPr lang="en-US" altLang="zh-CN" dirty="0" err="1"/>
              <a:t>nonF</a:t>
            </a:r>
            <a:r>
              <a:rPr lang="en-US" altLang="zh-CN" dirty="0"/>
              <a:t>) of VOT, vowel duration and Ratio at the effect of consonant type, and syllable structure 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effect of focus condition</a:t>
            </a:r>
            <a:endParaRPr lang="en-US" altLang="zh-CN" dirty="0"/>
          </a:p>
        </p:txBody>
      </p:sp>
      <p:pic>
        <p:nvPicPr>
          <p:cNvPr id="14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506" b="-10506"/>
          <a:stretch>
            <a:fillRect/>
          </a:stretch>
        </p:blipFill>
        <p:spPr/>
      </p:pic>
      <p:sp>
        <p:nvSpPr>
          <p:cNvPr id="16" name="内容占位符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kumimoji="1" lang="en-US" altLang="zh-CN" dirty="0" smtClean="0"/>
              <a:t>Duration: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r>
              <a:rPr kumimoji="1" lang="en-US" altLang="zh-CN" dirty="0" smtClean="0"/>
              <a:t>Intensity:</a:t>
            </a:r>
          </a:p>
          <a:p>
            <a:pPr marL="0" indent="0">
              <a:buNone/>
            </a:pPr>
            <a:r>
              <a:rPr kumimoji="1" lang="en-US" altLang="zh-CN" sz="2000" dirty="0"/>
              <a:t>[F]&gt;[</a:t>
            </a:r>
            <a:r>
              <a:rPr kumimoji="1" lang="en-US" altLang="zh-CN" sz="2000" dirty="0" err="1"/>
              <a:t>nonF</a:t>
            </a:r>
            <a:r>
              <a:rPr kumimoji="1" lang="en-US" altLang="zh-CN" sz="2000" dirty="0" smtClean="0"/>
              <a:t>]</a:t>
            </a:r>
            <a:endParaRPr kumimoji="1" lang="zh-CN" altLang="en-US" sz="2000" dirty="0"/>
          </a:p>
        </p:txBody>
      </p:sp>
      <p:sp>
        <p:nvSpPr>
          <p:cNvPr id="20" name="幻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12</a:t>
            </a:fld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11151" t="27132" r="12145"/>
          <a:stretch/>
        </p:blipFill>
        <p:spPr>
          <a:xfrm>
            <a:off x="4754880" y="2932545"/>
            <a:ext cx="3186546" cy="130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6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4. Discussion &amp; 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C</a:t>
            </a:r>
            <a:r>
              <a:rPr lang="en-US" altLang="zh-CN" sz="2400" dirty="0" smtClean="0"/>
              <a:t>onsonant type</a:t>
            </a: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Syllable </a:t>
            </a:r>
            <a:r>
              <a:rPr lang="en-US" altLang="zh-CN" sz="2400" dirty="0"/>
              <a:t>structure 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8" name="图片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2" b="15083"/>
          <a:stretch/>
        </p:blipFill>
        <p:spPr bwMode="auto">
          <a:xfrm>
            <a:off x="674815" y="4647196"/>
            <a:ext cx="3820985" cy="1273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图片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45" b="18928"/>
          <a:stretch/>
        </p:blipFill>
        <p:spPr bwMode="auto">
          <a:xfrm>
            <a:off x="722736" y="2263326"/>
            <a:ext cx="3773064" cy="1175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976418"/>
            <a:ext cx="3915555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0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 smtClean="0"/>
              <a:t>The duration of consonant and vowel of syllables with nasal initial /m/ (Ling &amp; Liang 2015)</a:t>
            </a:r>
            <a:endParaRPr kumimoji="1" lang="zh-CN" altLang="en-US" sz="2800" dirty="0"/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idx="1"/>
          </p:nvPr>
        </p:nvPicPr>
        <p:blipFill>
          <a:blip r:embed="rId2"/>
          <a:srcRect t="-2603" b="-2603"/>
          <a:stretch>
            <a:fillRect/>
          </a:stretch>
        </p:blipFill>
        <p:spPr/>
      </p:pic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4856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4. Discussion &amp; 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Focus condition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7" name="图片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7" b="15886"/>
          <a:stretch/>
        </p:blipFill>
        <p:spPr bwMode="auto">
          <a:xfrm>
            <a:off x="731585" y="2395832"/>
            <a:ext cx="3764215" cy="1259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0" y="3972964"/>
            <a:ext cx="6803159" cy="2203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64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7912"/>
          </a:xfrm>
        </p:spPr>
        <p:txBody>
          <a:bodyPr>
            <a:prstTxWarp prst="textArchUpPour">
              <a:avLst/>
            </a:prstTxWarp>
          </a:bodyPr>
          <a:lstStyle/>
          <a:p>
            <a:pPr marL="0" indent="0">
              <a:buNone/>
            </a:pPr>
            <a:r>
              <a:rPr kumimoji="1" lang="en-US" altLang="zh-CN" dirty="0">
                <a:solidFill>
                  <a:srgbClr val="3366FF"/>
                </a:solidFill>
              </a:rPr>
              <a:t>Thank you</a:t>
            </a:r>
            <a:r>
              <a:rPr kumimoji="1" lang="en-US" altLang="zh-CN" dirty="0" smtClean="0">
                <a:solidFill>
                  <a:srgbClr val="3366FF"/>
                </a:solidFill>
              </a:rPr>
              <a:t>!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23205" y="4541047"/>
            <a:ext cx="3318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   </a:t>
            </a:r>
            <a:r>
              <a:rPr kumimoji="1" lang="en-US" altLang="zh-CN" sz="2800" dirty="0" err="1" smtClean="0"/>
              <a:t>lingbijun@me.com</a:t>
            </a:r>
            <a:endParaRPr kumimoji="1" lang="zh-CN" altLang="en-US" sz="2800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169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1. Introduction</a:t>
            </a:r>
          </a:p>
          <a:p>
            <a:pPr marL="0" indent="0">
              <a:buNone/>
            </a:pPr>
            <a:r>
              <a:rPr kumimoji="1" lang="en-US" altLang="zh-CN" sz="2000" i="1" dirty="0" smtClean="0"/>
              <a:t>1.1 Consonant types in SHC</a:t>
            </a:r>
          </a:p>
          <a:p>
            <a:pPr marL="0" indent="0">
              <a:buNone/>
            </a:pPr>
            <a:r>
              <a:rPr kumimoji="1" lang="en-US" altLang="zh-CN" sz="2000" i="1" dirty="0" smtClean="0"/>
              <a:t>1.2 VOT &amp; prosodic strengthening</a:t>
            </a:r>
          </a:p>
          <a:p>
            <a:pPr marL="0" indent="0">
              <a:buNone/>
            </a:pPr>
            <a:r>
              <a:rPr kumimoji="1" lang="en-US" altLang="zh-CN" sz="2000" i="1" dirty="0" smtClean="0"/>
              <a:t>1.3 Research questi</a:t>
            </a:r>
            <a:r>
              <a:rPr kumimoji="1" lang="en-US" altLang="zh-CN" i="1" dirty="0" smtClean="0"/>
              <a:t>ons</a:t>
            </a:r>
          </a:p>
          <a:p>
            <a:r>
              <a:rPr kumimoji="1" lang="en-US" altLang="zh-CN" dirty="0" smtClean="0"/>
              <a:t>2. Methodology</a:t>
            </a:r>
          </a:p>
          <a:p>
            <a:pPr marL="0" indent="0">
              <a:buNone/>
            </a:pPr>
            <a:r>
              <a:rPr kumimoji="1" lang="en-US" altLang="zh-CN" sz="2000" i="1" dirty="0" smtClean="0"/>
              <a:t>2.1 Stimuli</a:t>
            </a:r>
          </a:p>
          <a:p>
            <a:pPr marL="0" indent="0">
              <a:buNone/>
            </a:pPr>
            <a:r>
              <a:rPr kumimoji="1" lang="en-US" altLang="zh-CN" sz="2000" i="1" dirty="0" smtClean="0"/>
              <a:t>2.2 Recording procedure &amp; acoustic measuremen</a:t>
            </a:r>
            <a:r>
              <a:rPr kumimoji="1" lang="en-US" altLang="zh-CN" i="1" dirty="0" smtClean="0"/>
              <a:t>t</a:t>
            </a:r>
          </a:p>
          <a:p>
            <a:r>
              <a:rPr kumimoji="1" lang="en-US" altLang="zh-CN" dirty="0" smtClean="0"/>
              <a:t>3. Results</a:t>
            </a:r>
            <a:endParaRPr kumimoji="1" lang="en-US" altLang="zh-CN" i="1" dirty="0" smtClean="0"/>
          </a:p>
          <a:p>
            <a:pPr marL="0" indent="0">
              <a:buNone/>
            </a:pPr>
            <a:r>
              <a:rPr kumimoji="1" lang="en-US" altLang="zh-CN" sz="2000" i="1" dirty="0" smtClean="0"/>
              <a:t>3.1 Duration analysis</a:t>
            </a:r>
          </a:p>
          <a:p>
            <a:pPr marL="0" indent="0">
              <a:buNone/>
            </a:pPr>
            <a:r>
              <a:rPr kumimoji="1" lang="en-US" altLang="zh-CN" sz="2000" i="1" dirty="0" smtClean="0"/>
              <a:t>3.2 Intensity a</a:t>
            </a:r>
            <a:r>
              <a:rPr kumimoji="1" lang="en-US" altLang="zh-CN" i="1" dirty="0" smtClean="0"/>
              <a:t>nalysis</a:t>
            </a:r>
          </a:p>
          <a:p>
            <a:r>
              <a:rPr kumimoji="1" lang="en-US" altLang="zh-CN" dirty="0" smtClean="0"/>
              <a:t>4. Discussion &amp; conclusion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007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1. 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1.1 Consonant types in SHC</a:t>
            </a:r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Table </a:t>
            </a:r>
            <a:r>
              <a:rPr lang="en-US" altLang="zh-CN" dirty="0"/>
              <a:t>1. Consonant types and tonal registers in SHC </a:t>
            </a:r>
            <a:endParaRPr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pic>
        <p:nvPicPr>
          <p:cNvPr id="4" name="图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2" b="13927"/>
          <a:stretch/>
        </p:blipFill>
        <p:spPr bwMode="auto">
          <a:xfrm>
            <a:off x="771520" y="2979417"/>
            <a:ext cx="6635075" cy="2029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706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1. </a:t>
            </a:r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VOT </a:t>
            </a:r>
            <a:r>
              <a:rPr lang="en-US" altLang="zh-CN" dirty="0"/>
              <a:t>varies to some </a:t>
            </a:r>
            <a:r>
              <a:rPr lang="en-US" altLang="zh-CN" dirty="0" smtClean="0"/>
              <a:t>extent </a:t>
            </a:r>
            <a:r>
              <a:rPr lang="en-US" altLang="zh-CN" dirty="0"/>
              <a:t>with several factors: </a:t>
            </a:r>
          </a:p>
          <a:p>
            <a:pPr marL="457200" indent="-457200">
              <a:buAutoNum type="arabicParenBoth"/>
            </a:pPr>
            <a:r>
              <a:rPr lang="en-US" altLang="zh-CN" dirty="0" smtClean="0"/>
              <a:t>Place </a:t>
            </a:r>
            <a:r>
              <a:rPr lang="en-US" altLang="zh-CN" dirty="0"/>
              <a:t>of articulation. </a:t>
            </a:r>
            <a:endParaRPr lang="en-US" altLang="zh-CN" dirty="0" smtClean="0"/>
          </a:p>
          <a:p>
            <a:pPr marL="457200" indent="-457200">
              <a:buAutoNum type="arabicParenBoth"/>
            </a:pPr>
            <a:r>
              <a:rPr lang="en-US" altLang="zh-CN" dirty="0" smtClean="0"/>
              <a:t>Vowel </a:t>
            </a:r>
            <a:r>
              <a:rPr lang="en-US" altLang="zh-CN" dirty="0"/>
              <a:t>duration. </a:t>
            </a:r>
            <a:endParaRPr lang="en-US" altLang="zh-CN" dirty="0" smtClean="0"/>
          </a:p>
          <a:p>
            <a:pPr marL="457200" indent="-457200">
              <a:buFont typeface="Arial" pitchFamily="34" charset="0"/>
              <a:buAutoNum type="arabicParenBoth"/>
            </a:pPr>
            <a:r>
              <a:rPr lang="en-US" altLang="zh-CN" dirty="0" smtClean="0"/>
              <a:t>Prosodic </a:t>
            </a:r>
            <a:r>
              <a:rPr lang="en-US" altLang="zh-CN" dirty="0"/>
              <a:t>effects </a:t>
            </a:r>
            <a:r>
              <a:rPr lang="en-US" altLang="zh-CN" dirty="0" smtClean="0"/>
              <a:t>(boundaries</a:t>
            </a:r>
            <a:r>
              <a:rPr lang="en-US" altLang="zh-CN" dirty="0"/>
              <a:t>, accent and lexical stress)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kumimoji="1" lang="en-US" altLang="zh-CN" dirty="0"/>
              <a:t>1.2 VOT &amp; prosodic </a:t>
            </a:r>
            <a:r>
              <a:rPr kumimoji="1" lang="en-US" altLang="zh-CN" dirty="0" smtClean="0"/>
              <a:t>strengthening</a:t>
            </a:r>
            <a:r>
              <a:rPr lang="en-US" altLang="zh-CN" dirty="0" smtClean="0"/>
              <a:t>: </a:t>
            </a:r>
          </a:p>
          <a:p>
            <a:pPr marL="0" indent="0">
              <a:buNone/>
            </a:pPr>
            <a:r>
              <a:rPr lang="en-US" altLang="zh-CN" dirty="0"/>
              <a:t>I</a:t>
            </a:r>
            <a:r>
              <a:rPr lang="en-US" altLang="zh-CN" dirty="0" smtClean="0"/>
              <a:t>n </a:t>
            </a:r>
            <a:r>
              <a:rPr lang="en-US" altLang="zh-CN" dirty="0" err="1"/>
              <a:t>prosodically</a:t>
            </a:r>
            <a:r>
              <a:rPr lang="en-US" altLang="zh-CN" dirty="0"/>
              <a:t> stronger </a:t>
            </a:r>
            <a:r>
              <a:rPr lang="en-US" altLang="zh-CN" dirty="0" smtClean="0"/>
              <a:t>locations, </a:t>
            </a:r>
            <a:r>
              <a:rPr lang="en-US" altLang="zh-CN" dirty="0"/>
              <a:t>the VOT of </a:t>
            </a:r>
            <a:r>
              <a:rPr lang="en-US" altLang="zh-CN" dirty="0" smtClean="0"/>
              <a:t>/</a:t>
            </a:r>
            <a:r>
              <a:rPr lang="en-US" altLang="zh-CN" dirty="0"/>
              <a:t>t/ was </a:t>
            </a:r>
            <a:r>
              <a:rPr lang="en-US" altLang="zh-CN" dirty="0">
                <a:solidFill>
                  <a:srgbClr val="FF0000"/>
                </a:solidFill>
              </a:rPr>
              <a:t>shortened</a:t>
            </a:r>
            <a:r>
              <a:rPr lang="en-US" altLang="zh-CN" dirty="0"/>
              <a:t> in Dutch while it was </a:t>
            </a:r>
            <a:r>
              <a:rPr lang="en-US" altLang="zh-CN" dirty="0" smtClean="0">
                <a:solidFill>
                  <a:srgbClr val="FF0000"/>
                </a:solidFill>
              </a:rPr>
              <a:t>lengthened</a:t>
            </a:r>
            <a:r>
              <a:rPr lang="en-US" altLang="zh-CN" dirty="0" smtClean="0"/>
              <a:t> in </a:t>
            </a:r>
            <a:r>
              <a:rPr lang="en-US" altLang="zh-CN" dirty="0"/>
              <a:t>English. </a:t>
            </a:r>
          </a:p>
          <a:p>
            <a:pPr marL="0" indent="0">
              <a:buNone/>
            </a:pPr>
            <a:r>
              <a:rPr lang="en-US" altLang="zh-CN" dirty="0" smtClean="0"/>
              <a:t>[</a:t>
            </a:r>
            <a:r>
              <a:rPr lang="en-US" altLang="zh-CN" dirty="0"/>
              <a:t>Cho 2005, 2007]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020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1. </a:t>
            </a:r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polarization hypothesis </a:t>
            </a:r>
            <a:r>
              <a:rPr lang="en-US" altLang="zh-CN" dirty="0" smtClean="0"/>
              <a:t>[Keating 1984]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             </a:t>
            </a:r>
            <a:r>
              <a:rPr lang="en-US" altLang="zh-CN" dirty="0" smtClean="0">
                <a:solidFill>
                  <a:srgbClr val="3366FF"/>
                </a:solidFill>
              </a:rPr>
              <a:t>ENGLISH                            DUTCH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3366FF"/>
                </a:solidFill>
              </a:rPr>
              <a:t> </a:t>
            </a:r>
            <a:r>
              <a:rPr lang="en-US" altLang="zh-CN" dirty="0" smtClean="0">
                <a:solidFill>
                  <a:srgbClr val="3366FF"/>
                </a:solidFill>
              </a:rPr>
              <a:t>                   VOT </a:t>
            </a:r>
            <a:r>
              <a:rPr lang="en-US" altLang="zh-CN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         </a:t>
            </a:r>
            <a:r>
              <a:rPr lang="en-US" altLang="zh-CN" dirty="0">
                <a:solidFill>
                  <a:srgbClr val="3366FF"/>
                </a:solidFill>
              </a:rPr>
              <a:t>VOT </a:t>
            </a:r>
            <a:r>
              <a:rPr lang="en-US" altLang="zh-CN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altLang="zh-CN" dirty="0" smtClean="0">
              <a:solidFill>
                <a:srgbClr val="3366FF"/>
              </a:solidFill>
            </a:endParaRPr>
          </a:p>
          <a:p>
            <a:r>
              <a:rPr lang="en-US" altLang="zh-CN" dirty="0" err="1" smtClean="0"/>
              <a:t>Prosodically</a:t>
            </a:r>
            <a:r>
              <a:rPr lang="en-US" altLang="zh-CN" dirty="0" smtClean="0"/>
              <a:t> </a:t>
            </a:r>
            <a:r>
              <a:rPr lang="en-US" altLang="zh-CN" dirty="0"/>
              <a:t>driven enhancement of phonological contrast is determined by phonetic implementation of these language-specific phonetic </a:t>
            </a:r>
            <a:r>
              <a:rPr lang="en-US" altLang="zh-CN" dirty="0" smtClean="0"/>
              <a:t>features.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104591"/>
            <a:ext cx="5270500" cy="1809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476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1. 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 smtClean="0"/>
              <a:t>1.3 Research questions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457200" indent="-457200">
              <a:buAutoNum type="arabicParenBoth"/>
            </a:pPr>
            <a:r>
              <a:rPr lang="en-US" altLang="zh-CN" dirty="0" smtClean="0"/>
              <a:t>How </a:t>
            </a:r>
            <a:r>
              <a:rPr lang="en-US" altLang="zh-CN" dirty="0"/>
              <a:t>would the three-way contrast in stops be realized and enhanced at phonetic level? </a:t>
            </a:r>
          </a:p>
          <a:p>
            <a:pPr marL="457200" indent="-457200">
              <a:buAutoNum type="arabicParenBoth"/>
            </a:pPr>
            <a:r>
              <a:rPr lang="en-US" altLang="zh-CN" dirty="0" smtClean="0"/>
              <a:t>Since </a:t>
            </a:r>
            <a:r>
              <a:rPr lang="en-US" altLang="zh-CN" dirty="0"/>
              <a:t>there are two syllable structures ([CV] </a:t>
            </a:r>
            <a:r>
              <a:rPr lang="en-US" altLang="zh-CN" dirty="0" err="1"/>
              <a:t>vs</a:t>
            </a:r>
            <a:r>
              <a:rPr lang="en-US" altLang="zh-CN" dirty="0"/>
              <a:t> [</a:t>
            </a:r>
            <a:r>
              <a:rPr lang="en-US" altLang="zh-CN" dirty="0" err="1"/>
              <a:t>CVʔ</a:t>
            </a:r>
            <a:r>
              <a:rPr lang="en-US" altLang="zh-CN" dirty="0"/>
              <a:t>]) corresponding to long vowels and short vowels respectively, how would the syllable structure influence the consonant production, especially the VOT? 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038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2. Methodology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 l="-37539" r="-37539"/>
          <a:stretch>
            <a:fillRect/>
          </a:stretch>
        </p:blipFill>
        <p:spPr/>
      </p:pic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645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2. Methodology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5 male speakers between the ages of 25 to </a:t>
            </a:r>
            <a:r>
              <a:rPr lang="en-US" altLang="zh-CN" dirty="0" smtClean="0"/>
              <a:t>35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36 words *5 speakers *2 prominence conditions *3 times =1080 tokens. </a:t>
            </a:r>
            <a:endParaRPr lang="en-US" altLang="zh-CN" dirty="0" smtClean="0"/>
          </a:p>
          <a:p>
            <a:r>
              <a:rPr lang="en-US" altLang="zh-CN" dirty="0" smtClean="0"/>
              <a:t>Measurements:</a:t>
            </a:r>
          </a:p>
          <a:p>
            <a:pPr marL="0" indent="0">
              <a:buNone/>
            </a:pPr>
            <a:r>
              <a:rPr lang="en-US" altLang="zh-CN" dirty="0" smtClean="0"/>
              <a:t>Duration: </a:t>
            </a:r>
          </a:p>
          <a:p>
            <a:pPr>
              <a:buFont typeface="Wingdings" charset="2"/>
              <a:buChar char="ü"/>
            </a:pPr>
            <a:r>
              <a:rPr lang="en-US" altLang="zh-CN" dirty="0" smtClean="0"/>
              <a:t>VOT</a:t>
            </a:r>
          </a:p>
          <a:p>
            <a:pPr>
              <a:buFont typeface="Wingdings" charset="2"/>
              <a:buChar char="ü"/>
            </a:pPr>
            <a:r>
              <a:rPr lang="en-US" altLang="zh-CN" dirty="0" err="1" smtClean="0"/>
              <a:t>D</a:t>
            </a:r>
            <a:r>
              <a:rPr lang="en-US" altLang="zh-CN" baseline="-25000" dirty="0" err="1" smtClean="0"/>
              <a:t>vowel</a:t>
            </a:r>
            <a:endParaRPr lang="en-US" altLang="zh-CN" baseline="-25000" dirty="0" smtClean="0"/>
          </a:p>
          <a:p>
            <a:pPr marL="0" indent="0">
              <a:buNone/>
            </a:pPr>
            <a:r>
              <a:rPr lang="en-US" altLang="zh-CN" dirty="0" smtClean="0"/>
              <a:t>Mean </a:t>
            </a:r>
            <a:r>
              <a:rPr lang="en-US" altLang="zh-CN" dirty="0" smtClean="0"/>
              <a:t>intensity: </a:t>
            </a:r>
          </a:p>
          <a:p>
            <a:pPr>
              <a:buFont typeface="Wingdings" charset="2"/>
              <a:buChar char="ü"/>
            </a:pPr>
            <a:r>
              <a:rPr lang="en-US" altLang="zh-CN" dirty="0" smtClean="0"/>
              <a:t>I</a:t>
            </a:r>
            <a:r>
              <a:rPr lang="en-US" altLang="zh-CN" baseline="-25000" dirty="0" smtClean="0"/>
              <a:t>cons</a:t>
            </a:r>
          </a:p>
          <a:p>
            <a:pPr>
              <a:buFont typeface="Wingdings" charset="2"/>
              <a:buChar char="ü"/>
            </a:pPr>
            <a:r>
              <a:rPr lang="en-US" altLang="zh-CN" dirty="0" err="1" smtClean="0"/>
              <a:t>I</a:t>
            </a:r>
            <a:r>
              <a:rPr lang="en-US" altLang="zh-CN" baseline="-25000" dirty="0" err="1" smtClean="0"/>
              <a:t>vowel</a:t>
            </a:r>
            <a:endParaRPr lang="en-US" altLang="zh-CN" baseline="-25000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图片 3" descr="praa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19400"/>
            <a:ext cx="5486400" cy="3657600"/>
          </a:xfrm>
          <a:prstGeom prst="rect">
            <a:avLst/>
          </a:prstGeom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389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2. Methodology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Repeated measurement </a:t>
            </a:r>
            <a:r>
              <a:rPr lang="en-US" altLang="zh-CN" dirty="0" smtClean="0"/>
              <a:t>ANOVAs</a:t>
            </a:r>
          </a:p>
          <a:p>
            <a:pPr marL="0" indent="0">
              <a:buNone/>
            </a:pPr>
            <a:r>
              <a:rPr lang="en-US" altLang="zh-CN" i="1" dirty="0" smtClean="0"/>
              <a:t>Duration (</a:t>
            </a:r>
            <a:r>
              <a:rPr lang="en-US" altLang="zh-CN" i="1" dirty="0"/>
              <a:t>VOT, vowel duration and ratio) </a:t>
            </a:r>
            <a:endParaRPr lang="en-US" altLang="zh-CN" i="1" dirty="0" smtClean="0"/>
          </a:p>
          <a:p>
            <a:pPr marL="0" indent="0">
              <a:buNone/>
            </a:pPr>
            <a:r>
              <a:rPr lang="en-US" altLang="zh-CN" i="1" dirty="0" smtClean="0"/>
              <a:t>Intensity (</a:t>
            </a:r>
            <a:r>
              <a:rPr lang="en-US" altLang="zh-CN" i="1" dirty="0" err="1"/>
              <a:t>Iconso</a:t>
            </a:r>
            <a:r>
              <a:rPr lang="en-US" altLang="zh-CN" i="1" dirty="0"/>
              <a:t> &amp; </a:t>
            </a:r>
            <a:r>
              <a:rPr lang="en-US" altLang="zh-CN" i="1" dirty="0" err="1"/>
              <a:t>Ivowel</a:t>
            </a:r>
            <a:r>
              <a:rPr lang="en-US" altLang="zh-CN" i="1" dirty="0"/>
              <a:t>) </a:t>
            </a:r>
            <a:endParaRPr lang="en-US" altLang="zh-CN" i="1" dirty="0" smtClean="0"/>
          </a:p>
          <a:p>
            <a:pPr marL="0" indent="0">
              <a:buNone/>
            </a:pPr>
            <a:endParaRPr lang="en-US" altLang="zh-CN" i="1" dirty="0" smtClean="0"/>
          </a:p>
          <a:p>
            <a:pPr marL="0" indent="0">
              <a:buNone/>
            </a:pPr>
            <a:r>
              <a:rPr lang="en-US" altLang="zh-CN" dirty="0" smtClean="0"/>
              <a:t>Within</a:t>
            </a:r>
            <a:r>
              <a:rPr lang="en-US" altLang="zh-CN" dirty="0"/>
              <a:t>-subject </a:t>
            </a:r>
            <a:r>
              <a:rPr lang="en-US" altLang="zh-CN" dirty="0" smtClean="0"/>
              <a:t>factors:</a:t>
            </a:r>
          </a:p>
          <a:p>
            <a:pPr marL="0" indent="0">
              <a:buNone/>
            </a:pPr>
            <a:r>
              <a:rPr lang="en-US" altLang="zh-CN" i="1" dirty="0"/>
              <a:t>t</a:t>
            </a:r>
            <a:r>
              <a:rPr lang="en-US" altLang="zh-CN" i="1" dirty="0" smtClean="0"/>
              <a:t>he consonant </a:t>
            </a:r>
            <a:r>
              <a:rPr lang="en-US" altLang="zh-CN" i="1" dirty="0"/>
              <a:t>type </a:t>
            </a:r>
            <a:r>
              <a:rPr lang="en-US" altLang="zh-CN" i="1" dirty="0" smtClean="0"/>
              <a:t>([</a:t>
            </a:r>
            <a:r>
              <a:rPr lang="en-US" altLang="zh-CN" i="1" dirty="0"/>
              <a:t>B], </a:t>
            </a:r>
            <a:r>
              <a:rPr lang="en-US" altLang="zh-CN" i="1" dirty="0" smtClean="0"/>
              <a:t>[</a:t>
            </a:r>
            <a:r>
              <a:rPr lang="en-US" altLang="zh-CN" i="1" dirty="0"/>
              <a:t>U] </a:t>
            </a:r>
            <a:r>
              <a:rPr lang="en-US" altLang="zh-CN" i="1" dirty="0" err="1"/>
              <a:t>vs</a:t>
            </a:r>
            <a:r>
              <a:rPr lang="en-US" altLang="zh-CN" i="1" dirty="0"/>
              <a:t> </a:t>
            </a:r>
            <a:r>
              <a:rPr lang="en-US" altLang="zh-CN" i="1" dirty="0" smtClean="0"/>
              <a:t>[</a:t>
            </a:r>
            <a:r>
              <a:rPr lang="en-US" altLang="zh-CN" i="1" dirty="0"/>
              <a:t>A]) </a:t>
            </a:r>
          </a:p>
          <a:p>
            <a:pPr marL="0" indent="0">
              <a:buNone/>
            </a:pPr>
            <a:r>
              <a:rPr lang="en-US" altLang="zh-CN" i="1" dirty="0"/>
              <a:t>a</a:t>
            </a:r>
            <a:r>
              <a:rPr lang="en-US" altLang="zh-CN" i="1" dirty="0" smtClean="0"/>
              <a:t>rticulation </a:t>
            </a:r>
            <a:r>
              <a:rPr lang="en-US" altLang="zh-CN" i="1" dirty="0"/>
              <a:t>position </a:t>
            </a:r>
            <a:r>
              <a:rPr lang="en-US" altLang="zh-CN" i="1" dirty="0" smtClean="0"/>
              <a:t>([</a:t>
            </a:r>
            <a:r>
              <a:rPr lang="en-US" altLang="zh-CN" i="1" dirty="0"/>
              <a:t>P], </a:t>
            </a:r>
            <a:r>
              <a:rPr lang="en-US" altLang="zh-CN" i="1" dirty="0" smtClean="0"/>
              <a:t>[</a:t>
            </a:r>
            <a:r>
              <a:rPr lang="en-US" altLang="zh-CN" i="1" dirty="0"/>
              <a:t>T] </a:t>
            </a:r>
            <a:r>
              <a:rPr lang="en-US" altLang="zh-CN" i="1" dirty="0" err="1"/>
              <a:t>vs</a:t>
            </a:r>
            <a:r>
              <a:rPr lang="en-US" altLang="zh-CN" i="1" dirty="0"/>
              <a:t> </a:t>
            </a:r>
            <a:r>
              <a:rPr lang="en-US" altLang="zh-CN" i="1" dirty="0" smtClean="0"/>
              <a:t>[</a:t>
            </a:r>
            <a:r>
              <a:rPr lang="en-US" altLang="zh-CN" i="1" dirty="0"/>
              <a:t>K]</a:t>
            </a:r>
            <a:r>
              <a:rPr lang="en-US" altLang="zh-CN" i="1" dirty="0" smtClean="0"/>
              <a:t>)</a:t>
            </a:r>
          </a:p>
          <a:p>
            <a:pPr marL="0" indent="0">
              <a:buNone/>
            </a:pPr>
            <a:endParaRPr lang="en-US" altLang="zh-CN" i="1" dirty="0" smtClean="0"/>
          </a:p>
          <a:p>
            <a:pPr marL="0" indent="0">
              <a:buNone/>
            </a:pPr>
            <a:r>
              <a:rPr lang="en-US" altLang="zh-CN" dirty="0" smtClean="0"/>
              <a:t>Between</a:t>
            </a:r>
            <a:r>
              <a:rPr lang="en-US" altLang="zh-CN" dirty="0"/>
              <a:t>-subject factors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i="1" dirty="0" smtClean="0"/>
              <a:t>Syllable </a:t>
            </a:r>
            <a:r>
              <a:rPr lang="en-US" altLang="zh-CN" i="1" dirty="0"/>
              <a:t>structure </a:t>
            </a:r>
            <a:r>
              <a:rPr lang="en-US" altLang="zh-CN" i="1" dirty="0" smtClean="0"/>
              <a:t>([</a:t>
            </a:r>
            <a:r>
              <a:rPr lang="en-US" altLang="zh-CN" i="1" dirty="0"/>
              <a:t>CV] </a:t>
            </a:r>
            <a:r>
              <a:rPr lang="en-US" altLang="zh-CN" i="1" dirty="0" err="1"/>
              <a:t>vs</a:t>
            </a:r>
            <a:r>
              <a:rPr lang="en-US" altLang="zh-CN" i="1" dirty="0"/>
              <a:t> </a:t>
            </a:r>
            <a:r>
              <a:rPr lang="en-US" altLang="zh-CN" i="1" dirty="0" smtClean="0"/>
              <a:t>[</a:t>
            </a:r>
            <a:r>
              <a:rPr lang="en-US" altLang="zh-CN" i="1" dirty="0" err="1"/>
              <a:t>CVʔ</a:t>
            </a:r>
            <a:r>
              <a:rPr lang="en-US" altLang="zh-CN" i="1" dirty="0"/>
              <a:t>]</a:t>
            </a:r>
            <a:r>
              <a:rPr lang="en-US" altLang="zh-CN" i="1" dirty="0" smtClean="0"/>
              <a:t>)</a:t>
            </a:r>
            <a:endParaRPr lang="en-US" altLang="zh-CN" i="1" dirty="0"/>
          </a:p>
          <a:p>
            <a:pPr marL="0" indent="0">
              <a:buNone/>
            </a:pPr>
            <a:r>
              <a:rPr lang="en-US" altLang="zh-CN" i="1" dirty="0" smtClean="0"/>
              <a:t>Prominence </a:t>
            </a:r>
            <a:r>
              <a:rPr lang="en-US" altLang="zh-CN" i="1" dirty="0"/>
              <a:t>condition </a:t>
            </a:r>
            <a:r>
              <a:rPr lang="en-US" altLang="zh-CN" i="1" dirty="0" smtClean="0"/>
              <a:t>([</a:t>
            </a:r>
            <a:r>
              <a:rPr lang="en-US" altLang="zh-CN" i="1" dirty="0"/>
              <a:t>F] </a:t>
            </a:r>
            <a:r>
              <a:rPr lang="en-US" altLang="zh-CN" i="1" dirty="0" err="1"/>
              <a:t>vs</a:t>
            </a:r>
            <a:r>
              <a:rPr lang="en-US" altLang="zh-CN" i="1" dirty="0"/>
              <a:t> </a:t>
            </a:r>
            <a:r>
              <a:rPr lang="en-US" altLang="zh-CN" i="1" dirty="0" smtClean="0"/>
              <a:t>[</a:t>
            </a:r>
            <a:r>
              <a:rPr lang="en-US" altLang="zh-CN" i="1" dirty="0" err="1"/>
              <a:t>nF</a:t>
            </a:r>
            <a:r>
              <a:rPr lang="en-US" altLang="zh-CN" i="1" dirty="0"/>
              <a:t>]) </a:t>
            </a:r>
            <a:endParaRPr lang="en-US" altLang="zh-CN" i="1" dirty="0" smtClean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71D-55CF-8349-9E6D-341015CB053A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4738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">
  <a:themeElements>
    <a:clrScheme name="清晰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清晰.thmx</Template>
  <TotalTime>554</TotalTime>
  <Words>518</Words>
  <Application>Microsoft Macintosh PowerPoint</Application>
  <PresentationFormat>全屏显示(4:3)</PresentationFormat>
  <Paragraphs>126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清晰</vt:lpstr>
      <vt:lpstr>The influence of  syllable structure and prosodic strengthening  on consonant production  in Shanghai Chinese </vt:lpstr>
      <vt:lpstr>Outline</vt:lpstr>
      <vt:lpstr>1. Introduction</vt:lpstr>
      <vt:lpstr>1. Introduction</vt:lpstr>
      <vt:lpstr>1. Introduction</vt:lpstr>
      <vt:lpstr>1. Introduction</vt:lpstr>
      <vt:lpstr>2. Methodology</vt:lpstr>
      <vt:lpstr>2. Methodology</vt:lpstr>
      <vt:lpstr>2. Methodology</vt:lpstr>
      <vt:lpstr>3. Results</vt:lpstr>
      <vt:lpstr>3. Results</vt:lpstr>
      <vt:lpstr>3. Results</vt:lpstr>
      <vt:lpstr>4. Discussion &amp; conclusion</vt:lpstr>
      <vt:lpstr>The duration of consonant and vowel of syllables with nasal initial /m/ (Ling &amp; Liang 2015)</vt:lpstr>
      <vt:lpstr>4. Discussion &amp; conclusion</vt:lpstr>
      <vt:lpstr>PowerPoint 演示文稿</vt:lpstr>
    </vt:vector>
  </TitlesOfParts>
  <Company>上海伊斯德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syllable structure and prosodic strengthening  on consonant production in Shanghai Chinese </dc:title>
  <dc:creator>高 洁健</dc:creator>
  <cp:lastModifiedBy>高 洁健</cp:lastModifiedBy>
  <cp:revision>115</cp:revision>
  <dcterms:created xsi:type="dcterms:W3CDTF">2016-10-08T01:33:53Z</dcterms:created>
  <dcterms:modified xsi:type="dcterms:W3CDTF">2016-10-14T07:17:38Z</dcterms:modified>
</cp:coreProperties>
</file>