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2" r:id="rId7"/>
    <p:sldId id="263" r:id="rId8"/>
    <p:sldId id="264" r:id="rId9"/>
    <p:sldId id="265"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autoAdjust="0"/>
  </p:normalViewPr>
  <p:slideViewPr>
    <p:cSldViewPr snapToGrid="0">
      <p:cViewPr varScale="1">
        <p:scale>
          <a:sx n="66" d="100"/>
          <a:sy n="66" d="100"/>
        </p:scale>
        <p:origin x="466" y="43"/>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439A7D00-3F19-47CA-B2CD-7342C3E0EAFF}" type="datetimeFigureOut">
              <a:rPr lang="tr-TR" smtClean="0"/>
              <a:t>02.10.2017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7DE1736-A290-4AB2-AEBD-100B50A95389}" type="slidenum">
              <a:rPr lang="tr-TR" smtClean="0"/>
              <a:t>‹#›</a:t>
            </a:fld>
            <a:endParaRPr lang="tr-TR"/>
          </a:p>
        </p:txBody>
      </p:sp>
    </p:spTree>
    <p:extLst>
      <p:ext uri="{BB962C8B-B14F-4D97-AF65-F5344CB8AC3E}">
        <p14:creationId xmlns:p14="http://schemas.microsoft.com/office/powerpoint/2010/main" val="1200748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39A7D00-3F19-47CA-B2CD-7342C3E0EAFF}" type="datetimeFigureOut">
              <a:rPr lang="tr-TR" smtClean="0"/>
              <a:t>02.10.2017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7DE1736-A290-4AB2-AEBD-100B50A95389}" type="slidenum">
              <a:rPr lang="tr-TR" smtClean="0"/>
              <a:t>‹#›</a:t>
            </a:fld>
            <a:endParaRPr lang="tr-TR"/>
          </a:p>
        </p:txBody>
      </p:sp>
    </p:spTree>
    <p:extLst>
      <p:ext uri="{BB962C8B-B14F-4D97-AF65-F5344CB8AC3E}">
        <p14:creationId xmlns:p14="http://schemas.microsoft.com/office/powerpoint/2010/main" val="4075916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39A7D00-3F19-47CA-B2CD-7342C3E0EAFF}" type="datetimeFigureOut">
              <a:rPr lang="tr-TR" smtClean="0"/>
              <a:t>02.10.2017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7DE1736-A290-4AB2-AEBD-100B50A95389}" type="slidenum">
              <a:rPr lang="tr-TR" smtClean="0"/>
              <a:t>‹#›</a:t>
            </a:fld>
            <a:endParaRPr lang="tr-TR"/>
          </a:p>
        </p:txBody>
      </p:sp>
    </p:spTree>
    <p:extLst>
      <p:ext uri="{BB962C8B-B14F-4D97-AF65-F5344CB8AC3E}">
        <p14:creationId xmlns:p14="http://schemas.microsoft.com/office/powerpoint/2010/main" val="2371911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39A7D00-3F19-47CA-B2CD-7342C3E0EAFF}" type="datetimeFigureOut">
              <a:rPr lang="tr-TR" smtClean="0"/>
              <a:t>02.10.2017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7DE1736-A290-4AB2-AEBD-100B50A95389}" type="slidenum">
              <a:rPr lang="tr-TR" smtClean="0"/>
              <a:t>‹#›</a:t>
            </a:fld>
            <a:endParaRPr lang="tr-TR"/>
          </a:p>
        </p:txBody>
      </p:sp>
    </p:spTree>
    <p:extLst>
      <p:ext uri="{BB962C8B-B14F-4D97-AF65-F5344CB8AC3E}">
        <p14:creationId xmlns:p14="http://schemas.microsoft.com/office/powerpoint/2010/main" val="3044523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439A7D00-3F19-47CA-B2CD-7342C3E0EAFF}" type="datetimeFigureOut">
              <a:rPr lang="tr-TR" smtClean="0"/>
              <a:t>02.10.2017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7DE1736-A290-4AB2-AEBD-100B50A95389}" type="slidenum">
              <a:rPr lang="tr-TR" smtClean="0"/>
              <a:t>‹#›</a:t>
            </a:fld>
            <a:endParaRPr lang="tr-TR"/>
          </a:p>
        </p:txBody>
      </p:sp>
    </p:spTree>
    <p:extLst>
      <p:ext uri="{BB962C8B-B14F-4D97-AF65-F5344CB8AC3E}">
        <p14:creationId xmlns:p14="http://schemas.microsoft.com/office/powerpoint/2010/main" val="3793316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439A7D00-3F19-47CA-B2CD-7342C3E0EAFF}" type="datetimeFigureOut">
              <a:rPr lang="tr-TR" smtClean="0"/>
              <a:t>02.10.2017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7DE1736-A290-4AB2-AEBD-100B50A95389}" type="slidenum">
              <a:rPr lang="tr-TR" smtClean="0"/>
              <a:t>‹#›</a:t>
            </a:fld>
            <a:endParaRPr lang="tr-TR"/>
          </a:p>
        </p:txBody>
      </p:sp>
    </p:spTree>
    <p:extLst>
      <p:ext uri="{BB962C8B-B14F-4D97-AF65-F5344CB8AC3E}">
        <p14:creationId xmlns:p14="http://schemas.microsoft.com/office/powerpoint/2010/main" val="3542034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439A7D00-3F19-47CA-B2CD-7342C3E0EAFF}" type="datetimeFigureOut">
              <a:rPr lang="tr-TR" smtClean="0"/>
              <a:t>02.10.2017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7DE1736-A290-4AB2-AEBD-100B50A95389}" type="slidenum">
              <a:rPr lang="tr-TR" smtClean="0"/>
              <a:t>‹#›</a:t>
            </a:fld>
            <a:endParaRPr lang="tr-TR"/>
          </a:p>
        </p:txBody>
      </p:sp>
    </p:spTree>
    <p:extLst>
      <p:ext uri="{BB962C8B-B14F-4D97-AF65-F5344CB8AC3E}">
        <p14:creationId xmlns:p14="http://schemas.microsoft.com/office/powerpoint/2010/main" val="1870888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439A7D00-3F19-47CA-B2CD-7342C3E0EAFF}" type="datetimeFigureOut">
              <a:rPr lang="tr-TR" smtClean="0"/>
              <a:t>02.10.2017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7DE1736-A290-4AB2-AEBD-100B50A95389}" type="slidenum">
              <a:rPr lang="tr-TR" smtClean="0"/>
              <a:t>‹#›</a:t>
            </a:fld>
            <a:endParaRPr lang="tr-TR"/>
          </a:p>
        </p:txBody>
      </p:sp>
    </p:spTree>
    <p:extLst>
      <p:ext uri="{BB962C8B-B14F-4D97-AF65-F5344CB8AC3E}">
        <p14:creationId xmlns:p14="http://schemas.microsoft.com/office/powerpoint/2010/main" val="577325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39A7D00-3F19-47CA-B2CD-7342C3E0EAFF}" type="datetimeFigureOut">
              <a:rPr lang="tr-TR" smtClean="0"/>
              <a:t>02.10.2017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7DE1736-A290-4AB2-AEBD-100B50A95389}" type="slidenum">
              <a:rPr lang="tr-TR" smtClean="0"/>
              <a:t>‹#›</a:t>
            </a:fld>
            <a:endParaRPr lang="tr-TR"/>
          </a:p>
        </p:txBody>
      </p:sp>
    </p:spTree>
    <p:extLst>
      <p:ext uri="{BB962C8B-B14F-4D97-AF65-F5344CB8AC3E}">
        <p14:creationId xmlns:p14="http://schemas.microsoft.com/office/powerpoint/2010/main" val="2603419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439A7D00-3F19-47CA-B2CD-7342C3E0EAFF}" type="datetimeFigureOut">
              <a:rPr lang="tr-TR" smtClean="0"/>
              <a:t>02.10.2017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7DE1736-A290-4AB2-AEBD-100B50A95389}" type="slidenum">
              <a:rPr lang="tr-TR" smtClean="0"/>
              <a:t>‹#›</a:t>
            </a:fld>
            <a:endParaRPr lang="tr-TR"/>
          </a:p>
        </p:txBody>
      </p:sp>
    </p:spTree>
    <p:extLst>
      <p:ext uri="{BB962C8B-B14F-4D97-AF65-F5344CB8AC3E}">
        <p14:creationId xmlns:p14="http://schemas.microsoft.com/office/powerpoint/2010/main" val="1036037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439A7D00-3F19-47CA-B2CD-7342C3E0EAFF}" type="datetimeFigureOut">
              <a:rPr lang="tr-TR" smtClean="0"/>
              <a:t>02.10.2017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7DE1736-A290-4AB2-AEBD-100B50A95389}" type="slidenum">
              <a:rPr lang="tr-TR" smtClean="0"/>
              <a:t>‹#›</a:t>
            </a:fld>
            <a:endParaRPr lang="tr-TR"/>
          </a:p>
        </p:txBody>
      </p:sp>
    </p:spTree>
    <p:extLst>
      <p:ext uri="{BB962C8B-B14F-4D97-AF65-F5344CB8AC3E}">
        <p14:creationId xmlns:p14="http://schemas.microsoft.com/office/powerpoint/2010/main" val="2295238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9A7D00-3F19-47CA-B2CD-7342C3E0EAFF}" type="datetimeFigureOut">
              <a:rPr lang="tr-TR" smtClean="0"/>
              <a:t>02.10.2017</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DE1736-A290-4AB2-AEBD-100B50A95389}" type="slidenum">
              <a:rPr lang="tr-TR" smtClean="0"/>
              <a:t>‹#›</a:t>
            </a:fld>
            <a:endParaRPr lang="tr-TR"/>
          </a:p>
        </p:txBody>
      </p:sp>
    </p:spTree>
    <p:extLst>
      <p:ext uri="{BB962C8B-B14F-4D97-AF65-F5344CB8AC3E}">
        <p14:creationId xmlns:p14="http://schemas.microsoft.com/office/powerpoint/2010/main" val="3227305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ehmet.koc@bilecik.edu.tr" TargetMode="External"/><Relationship Id="rId2" Type="http://schemas.openxmlformats.org/officeDocument/2006/relationships/hyperlink" Target="mailto:atalaybarkan@anadolu.edu.t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802296" y="1139685"/>
            <a:ext cx="9144000" cy="2199861"/>
          </a:xfrm>
        </p:spPr>
        <p:txBody>
          <a:bodyPr>
            <a:normAutofit fontScale="90000"/>
          </a:bodyPr>
          <a:lstStyle/>
          <a:p>
            <a:pPr>
              <a:lnSpc>
                <a:spcPct val="150000"/>
              </a:lnSpc>
              <a:spcBef>
                <a:spcPts val="600"/>
              </a:spcBef>
            </a:pPr>
            <a:r>
              <a:rPr lang="tr-TR" sz="3600" b="1" smtClean="0">
                <a:latin typeface="Times New Roman" panose="02020603050405020304" pitchFamily="18" charset="0"/>
                <a:cs typeface="Times New Roman" panose="02020603050405020304" pitchFamily="18" charset="0"/>
              </a:rPr>
              <a:t/>
            </a:r>
            <a:br>
              <a:rPr lang="tr-TR" sz="3600" b="1" smtClean="0">
                <a:latin typeface="Times New Roman" panose="02020603050405020304" pitchFamily="18" charset="0"/>
                <a:cs typeface="Times New Roman" panose="02020603050405020304" pitchFamily="18" charset="0"/>
              </a:rPr>
            </a:br>
            <a:r>
              <a:rPr lang="tr-TR" sz="3600" b="1">
                <a:latin typeface="Times New Roman" panose="02020603050405020304" pitchFamily="18" charset="0"/>
                <a:cs typeface="Times New Roman" panose="02020603050405020304" pitchFamily="18" charset="0"/>
              </a:rPr>
              <a:t/>
            </a:r>
            <a:br>
              <a:rPr lang="tr-TR" sz="3600" b="1">
                <a:latin typeface="Times New Roman" panose="02020603050405020304" pitchFamily="18" charset="0"/>
                <a:cs typeface="Times New Roman" panose="02020603050405020304" pitchFamily="18" charset="0"/>
              </a:rPr>
            </a:br>
            <a:r>
              <a:rPr lang="en-US" sz="3600" b="1" smtClean="0">
                <a:latin typeface="Times New Roman" panose="02020603050405020304" pitchFamily="18" charset="0"/>
                <a:cs typeface="Times New Roman" panose="02020603050405020304" pitchFamily="18" charset="0"/>
              </a:rPr>
              <a:t>Fisher’s </a:t>
            </a:r>
            <a:r>
              <a:rPr lang="en-US" sz="3600" b="1">
                <a:latin typeface="Times New Roman" panose="02020603050405020304" pitchFamily="18" charset="0"/>
                <a:cs typeface="Times New Roman" panose="02020603050405020304" pitchFamily="18" charset="0"/>
              </a:rPr>
              <a:t>Linear Discriminant Analysis and Its Use in </a:t>
            </a:r>
            <a:r>
              <a:rPr lang="en-US" sz="3600" b="1" smtClean="0">
                <a:latin typeface="Times New Roman" panose="02020603050405020304" pitchFamily="18" charset="0"/>
                <a:cs typeface="Times New Roman" panose="02020603050405020304" pitchFamily="18" charset="0"/>
              </a:rPr>
              <a:t>Feature </a:t>
            </a:r>
            <a:r>
              <a:rPr lang="en-US" sz="3600" b="1">
                <a:latin typeface="Times New Roman" panose="02020603050405020304" pitchFamily="18" charset="0"/>
                <a:cs typeface="Times New Roman" panose="02020603050405020304" pitchFamily="18" charset="0"/>
              </a:rPr>
              <a:t>Selection</a:t>
            </a:r>
            <a:r>
              <a:rPr lang="tr-TR" sz="3600">
                <a:latin typeface="Times New Roman" panose="02020603050405020304" pitchFamily="18" charset="0"/>
                <a:cs typeface="Times New Roman" panose="02020603050405020304" pitchFamily="18" charset="0"/>
              </a:rPr>
              <a:t/>
            </a:r>
            <a:br>
              <a:rPr lang="tr-TR" sz="3600">
                <a:latin typeface="Times New Roman" panose="02020603050405020304" pitchFamily="18" charset="0"/>
                <a:cs typeface="Times New Roman" panose="02020603050405020304" pitchFamily="18" charset="0"/>
              </a:rPr>
            </a:br>
            <a:r>
              <a:rPr lang="en-US" sz="3600" b="1">
                <a:latin typeface="Times New Roman" panose="02020603050405020304" pitchFamily="18" charset="0"/>
                <a:cs typeface="Times New Roman" panose="02020603050405020304" pitchFamily="18" charset="0"/>
              </a:rPr>
              <a:t>for Undergraduates and </a:t>
            </a:r>
            <a:r>
              <a:rPr lang="en-US" sz="3600" b="1" smtClean="0">
                <a:latin typeface="Times New Roman" panose="02020603050405020304" pitchFamily="18" charset="0"/>
                <a:cs typeface="Times New Roman" panose="02020603050405020304" pitchFamily="18" charset="0"/>
              </a:rPr>
              <a:t>Graduates</a:t>
            </a:r>
            <a:endParaRPr lang="tr-TR">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1537252" y="3946595"/>
            <a:ext cx="9144000" cy="903701"/>
          </a:xfrm>
        </p:spPr>
        <p:txBody>
          <a:bodyPr/>
          <a:lstStyle/>
          <a:p>
            <a:r>
              <a:rPr lang="en-US" smtClean="0">
                <a:latin typeface="Times New Roman" panose="02020603050405020304" pitchFamily="18" charset="0"/>
                <a:cs typeface="Times New Roman" panose="02020603050405020304" pitchFamily="18" charset="0"/>
              </a:rPr>
              <a:t>Atalay </a:t>
            </a:r>
            <a:r>
              <a:rPr lang="en-US" dirty="0">
                <a:latin typeface="Times New Roman" panose="02020603050405020304" pitchFamily="18" charset="0"/>
                <a:cs typeface="Times New Roman" panose="02020603050405020304" pitchFamily="18" charset="0"/>
              </a:rPr>
              <a:t>Barkana, Mehmet </a:t>
            </a:r>
            <a:r>
              <a:rPr lang="en-US" dirty="0" err="1">
                <a:latin typeface="Times New Roman" panose="02020603050405020304" pitchFamily="18" charset="0"/>
                <a:cs typeface="Times New Roman" panose="02020603050405020304" pitchFamily="18" charset="0"/>
              </a:rPr>
              <a:t>Koc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Ozen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Yelbasi</a:t>
            </a:r>
            <a:endParaRPr lang="tr-TR"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Emails: </a:t>
            </a:r>
            <a:r>
              <a:rPr lang="en-US" sz="1800" u="sng" dirty="0">
                <a:latin typeface="Times New Roman" panose="02020603050405020304" pitchFamily="18" charset="0"/>
                <a:cs typeface="Times New Roman" panose="02020603050405020304" pitchFamily="18" charset="0"/>
                <a:hlinkClick r:id="rId2"/>
              </a:rPr>
              <a:t>atalaybarkan@anadolu.edu.tr</a:t>
            </a:r>
            <a:r>
              <a:rPr lang="en-US" sz="1800" dirty="0">
                <a:latin typeface="Times New Roman" panose="02020603050405020304" pitchFamily="18" charset="0"/>
                <a:cs typeface="Times New Roman" panose="02020603050405020304" pitchFamily="18" charset="0"/>
              </a:rPr>
              <a:t>, </a:t>
            </a:r>
            <a:r>
              <a:rPr lang="en-US" sz="1800" u="sng" dirty="0">
                <a:latin typeface="Times New Roman" panose="02020603050405020304" pitchFamily="18" charset="0"/>
                <a:cs typeface="Times New Roman" panose="02020603050405020304" pitchFamily="18" charset="0"/>
                <a:hlinkClick r:id="rId3"/>
              </a:rPr>
              <a:t>mehmet.koc@bilecik.edu.tr</a:t>
            </a:r>
            <a:r>
              <a:rPr lang="en-US" sz="1800" u="sng" dirty="0">
                <a:latin typeface="Times New Roman" panose="020206030504050203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rPr>
              <a:t> </a:t>
            </a:r>
            <a:r>
              <a:rPr lang="en-US" sz="1800" u="sng" dirty="0" smtClean="0">
                <a:solidFill>
                  <a:schemeClr val="accent1">
                    <a:lumMod val="75000"/>
                  </a:schemeClr>
                </a:solidFill>
                <a:latin typeface="Times New Roman" panose="02020603050405020304" pitchFamily="18" charset="0"/>
                <a:cs typeface="Times New Roman" panose="02020603050405020304" pitchFamily="18" charset="0"/>
              </a:rPr>
              <a:t>oyelbasi@anadolu.edu.tr</a:t>
            </a:r>
            <a:endParaRPr lang="tr-TR" sz="1800" dirty="0">
              <a:solidFill>
                <a:schemeClr val="accent1">
                  <a:lumMod val="75000"/>
                </a:schemeClr>
              </a:solidFill>
              <a:latin typeface="Times New Roman" panose="02020603050405020304" pitchFamily="18" charset="0"/>
              <a:cs typeface="Times New Roman" panose="02020603050405020304" pitchFamily="18" charset="0"/>
            </a:endParaRPr>
          </a:p>
          <a:p>
            <a:endParaRPr lang="tr-TR" dirty="0" smtClean="0"/>
          </a:p>
          <a:p>
            <a:endParaRPr lang="tr-TR" dirty="0"/>
          </a:p>
          <a:p>
            <a:endParaRPr lang="tr-TR" dirty="0" smtClean="0"/>
          </a:p>
          <a:p>
            <a:endParaRPr lang="tr-TR" dirty="0"/>
          </a:p>
          <a:p>
            <a:endParaRPr lang="tr-TR" dirty="0" smtClean="0"/>
          </a:p>
          <a:p>
            <a:endParaRPr lang="tr-TR" dirty="0"/>
          </a:p>
        </p:txBody>
      </p:sp>
    </p:spTree>
    <p:extLst>
      <p:ext uri="{BB962C8B-B14F-4D97-AF65-F5344CB8AC3E}">
        <p14:creationId xmlns:p14="http://schemas.microsoft.com/office/powerpoint/2010/main" val="30907385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a:spLocks noGrp="1"/>
              </p:cNvSpPr>
              <p:nvPr>
                <p:ph idx="4294967295"/>
              </p:nvPr>
            </p:nvSpPr>
            <p:spPr>
              <a:xfrm>
                <a:off x="720000" y="720000"/>
                <a:ext cx="10800000" cy="5692456"/>
              </a:xfrm>
            </p:spPr>
            <p:txBody>
              <a:bodyPr wrap="square" lIns="0" tIns="0" rIns="0" bIns="0" anchor="t" anchorCtr="0">
                <a:spAutoFit/>
              </a:bodyPr>
              <a:lstStyle/>
              <a:p>
                <a:pPr marL="0" indent="0">
                  <a:lnSpc>
                    <a:spcPct val="150000"/>
                  </a:lnSpc>
                  <a:spcBef>
                    <a:spcPts val="0"/>
                  </a:spcBef>
                  <a:buNone/>
                  <a:tabLst>
                    <a:tab pos="450850" algn="l"/>
                  </a:tabLst>
                </a:pPr>
                <a:r>
                  <a:rPr lang="tr-TR" sz="2000" b="1" smtClean="0">
                    <a:solidFill>
                      <a:srgbClr val="00B0F0"/>
                    </a:solidFill>
                    <a:latin typeface="Times New Roman" panose="02020603050405020304" pitchFamily="18" charset="0"/>
                    <a:cs typeface="Times New Roman" panose="02020603050405020304" pitchFamily="18" charset="0"/>
                  </a:rPr>
                  <a:t>1.2  </a:t>
                </a:r>
                <a:r>
                  <a:rPr lang="en-US" sz="2000" b="1" smtClean="0">
                    <a:solidFill>
                      <a:srgbClr val="00B0F0"/>
                    </a:solidFill>
                    <a:latin typeface="Times New Roman" panose="02020603050405020304" pitchFamily="18" charset="0"/>
                    <a:cs typeface="Times New Roman" panose="02020603050405020304" pitchFamily="18" charset="0"/>
                  </a:rPr>
                  <a:t>Three </a:t>
                </a:r>
                <a:r>
                  <a:rPr lang="en-US" sz="2000" b="1">
                    <a:solidFill>
                      <a:srgbClr val="00B0F0"/>
                    </a:solidFill>
                    <a:latin typeface="Times New Roman" panose="02020603050405020304" pitchFamily="18" charset="0"/>
                    <a:cs typeface="Times New Roman" panose="02020603050405020304" pitchFamily="18" charset="0"/>
                  </a:rPr>
                  <a:t>Data Problem toward </a:t>
                </a:r>
                <a:r>
                  <a:rPr lang="en-US" sz="2000" b="1" smtClean="0">
                    <a:solidFill>
                      <a:srgbClr val="00B0F0"/>
                    </a:solidFill>
                    <a:latin typeface="Times New Roman" panose="02020603050405020304" pitchFamily="18" charset="0"/>
                    <a:cs typeface="Times New Roman" panose="02020603050405020304" pitchFamily="18" charset="0"/>
                  </a:rPr>
                  <a:t>Covariance</a:t>
                </a:r>
                <a:r>
                  <a:rPr lang="tr-TR" sz="2000" b="1" smtClean="0">
                    <a:solidFill>
                      <a:srgbClr val="00B0F0"/>
                    </a:solidFill>
                    <a:latin typeface="Times New Roman" panose="02020603050405020304" pitchFamily="18" charset="0"/>
                    <a:cs typeface="Times New Roman" panose="02020603050405020304" pitchFamily="18" charset="0"/>
                  </a:rPr>
                  <a:t> </a:t>
                </a:r>
                <a:endParaRPr lang="tr-TR" sz="2000" b="1">
                  <a:solidFill>
                    <a:srgbClr val="00B0F0"/>
                  </a:solidFill>
                  <a:latin typeface="Times New Roman" panose="02020603050405020304" pitchFamily="18" charset="0"/>
                  <a:cs typeface="Times New Roman" panose="02020603050405020304" pitchFamily="18" charset="0"/>
                </a:endParaRPr>
              </a:p>
              <a:p>
                <a:pPr marL="0" indent="0">
                  <a:buNone/>
                </a:pPr>
                <a:r>
                  <a:rPr lang="en-US" sz="2000" smtClean="0">
                    <a:latin typeface="Times New Roman" panose="02020603050405020304" pitchFamily="18" charset="0"/>
                    <a:cs typeface="Times New Roman" panose="02020603050405020304" pitchFamily="18" charset="0"/>
                  </a:rPr>
                  <a:t>Let </a:t>
                </a:r>
                <a14:m>
                  <m:oMath xmlns:m="http://schemas.openxmlformats.org/officeDocument/2006/math">
                    <m:sSub>
                      <m:sSubPr>
                        <m:ctrlPr>
                          <a:rPr lang="tr-TR" sz="2000" b="1"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1</m:t>
                        </m:r>
                      </m:sub>
                    </m:sSub>
                    <m:r>
                      <a:rPr lang="en-US" sz="2000" b="1" i="1">
                        <a:latin typeface="Cambria Math" panose="02040503050406030204" pitchFamily="18" charset="0"/>
                      </a:rPr>
                      <m:t>, </m:t>
                    </m:r>
                    <m:sSub>
                      <m:sSubPr>
                        <m:ctrlPr>
                          <a:rPr lang="tr-TR" sz="2000" b="1"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2</m:t>
                        </m:r>
                      </m:sub>
                    </m:sSub>
                    <m:r>
                      <a:rPr lang="en-US" sz="2000" b="1" i="1">
                        <a:latin typeface="Cambria Math" panose="02040503050406030204" pitchFamily="18" charset="0"/>
                      </a:rPr>
                      <m:t>,</m:t>
                    </m:r>
                    <m:sSub>
                      <m:sSubPr>
                        <m:ctrlPr>
                          <a:rPr lang="tr-TR" sz="2000" b="1"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3</m:t>
                        </m:r>
                      </m:sub>
                    </m:sSub>
                    <m:r>
                      <m:rPr>
                        <m:sty m:val="p"/>
                      </m:rPr>
                      <a:rPr lang="en-US" sz="2000">
                        <a:latin typeface="Cambria Math" panose="02040503050406030204" pitchFamily="18" charset="0"/>
                      </a:rPr>
                      <m:t>ϵ</m:t>
                    </m:r>
                    <m:sSup>
                      <m:sSupPr>
                        <m:ctrlPr>
                          <a:rPr lang="tr-TR" sz="2000" b="1" i="1">
                            <a:latin typeface="Cambria Math" panose="02040503050406030204" pitchFamily="18" charset="0"/>
                          </a:rPr>
                        </m:ctrlPr>
                      </m:sSupPr>
                      <m:e>
                        <m:r>
                          <a:rPr lang="en-US" sz="2000" b="1" i="1">
                            <a:latin typeface="Cambria Math" panose="02040503050406030204" pitchFamily="18" charset="0"/>
                          </a:rPr>
                          <m:t>ℝ</m:t>
                        </m:r>
                      </m:e>
                      <m:sup>
                        <m:r>
                          <a:rPr lang="en-US" sz="2000" i="1">
                            <a:latin typeface="Cambria Math" panose="02040503050406030204" pitchFamily="18" charset="0"/>
                          </a:rPr>
                          <m:t>2×1</m:t>
                        </m:r>
                      </m:sup>
                    </m:sSup>
                  </m:oMath>
                </a14:m>
                <a:r>
                  <a:rPr lang="en-US" sz="2000">
                    <a:latin typeface="Times New Roman" panose="02020603050405020304" pitchFamily="18" charset="0"/>
                    <a:cs typeface="Times New Roman" panose="02020603050405020304" pitchFamily="18" charset="0"/>
                  </a:rPr>
                  <a:t> belong to the same class </a:t>
                </a:r>
                <a14:m>
                  <m:oMath xmlns:m="http://schemas.openxmlformats.org/officeDocument/2006/math">
                    <m:r>
                      <a:rPr lang="en-US" sz="2000" i="1">
                        <a:latin typeface="Cambria Math" panose="02040503050406030204" pitchFamily="18" charset="0"/>
                      </a:rPr>
                      <m:t>𝐶</m:t>
                    </m:r>
                  </m:oMath>
                </a14:m>
                <a:r>
                  <a:rPr lang="en-US" sz="2000" smtClean="0">
                    <a:latin typeface="Times New Roman" panose="02020603050405020304" pitchFamily="18" charset="0"/>
                    <a:cs typeface="Times New Roman" panose="02020603050405020304" pitchFamily="18" charset="0"/>
                  </a:rPr>
                  <a:t>.</a:t>
                </a:r>
                <a:endParaRPr lang="tr-TR" sz="2000" smtClean="0">
                  <a:latin typeface="Times New Roman" panose="02020603050405020304" pitchFamily="18" charset="0"/>
                  <a:cs typeface="Times New Roman" panose="02020603050405020304" pitchFamily="18" charset="0"/>
                </a:endParaRPr>
              </a:p>
              <a:p>
                <a:pPr marL="0" indent="0">
                  <a:buNone/>
                </a:pPr>
                <a:endParaRPr lang="tr-TR" sz="2000">
                  <a:latin typeface="Times New Roman" panose="02020603050405020304" pitchFamily="18" charset="0"/>
                  <a:cs typeface="Times New Roman" panose="02020603050405020304" pitchFamily="18" charset="0"/>
                </a:endParaRPr>
              </a:p>
              <a:p>
                <a:pPr marL="0" indent="0">
                  <a:buNone/>
                </a:pPr>
                <a:endParaRPr lang="tr-TR" sz="2000" smtClean="0">
                  <a:latin typeface="Times New Roman" panose="02020603050405020304" pitchFamily="18" charset="0"/>
                  <a:cs typeface="Times New Roman" panose="02020603050405020304" pitchFamily="18" charset="0"/>
                </a:endParaRPr>
              </a:p>
              <a:p>
                <a:pPr marL="0" indent="0">
                  <a:buNone/>
                </a:pPr>
                <a:endParaRPr lang="tr-TR" sz="2000">
                  <a:latin typeface="Times New Roman" panose="02020603050405020304" pitchFamily="18" charset="0"/>
                  <a:cs typeface="Times New Roman" panose="02020603050405020304" pitchFamily="18" charset="0"/>
                </a:endParaRPr>
              </a:p>
              <a:p>
                <a:pPr marL="0" indent="0">
                  <a:buNone/>
                </a:pPr>
                <a:endParaRPr lang="tr-TR" sz="2000" smtClean="0">
                  <a:latin typeface="Times New Roman" panose="02020603050405020304" pitchFamily="18" charset="0"/>
                  <a:cs typeface="Times New Roman" panose="02020603050405020304" pitchFamily="18" charset="0"/>
                </a:endParaRPr>
              </a:p>
              <a:p>
                <a:pPr marL="0" indent="0">
                  <a:buNone/>
                </a:pPr>
                <a:endParaRPr lang="tr-TR" sz="2000">
                  <a:latin typeface="Times New Roman" panose="02020603050405020304" pitchFamily="18" charset="0"/>
                  <a:cs typeface="Times New Roman" panose="02020603050405020304" pitchFamily="18" charset="0"/>
                </a:endParaRPr>
              </a:p>
              <a:p>
                <a:pPr marL="0" indent="0">
                  <a:buNone/>
                </a:pPr>
                <a:endParaRPr lang="tr-TR" sz="2000" smtClean="0">
                  <a:latin typeface="Times New Roman" panose="02020603050405020304" pitchFamily="18" charset="0"/>
                  <a:cs typeface="Times New Roman" panose="02020603050405020304" pitchFamily="18" charset="0"/>
                </a:endParaRPr>
              </a:p>
              <a:p>
                <a:pPr marL="0" indent="0">
                  <a:lnSpc>
                    <a:spcPct val="150000"/>
                  </a:lnSpc>
                  <a:spcBef>
                    <a:spcPts val="600"/>
                  </a:spcBef>
                  <a:buNone/>
                </a:pPr>
                <a:endParaRPr lang="tr-TR" sz="2000" smtClean="0">
                  <a:latin typeface="Times New Roman" panose="02020603050405020304" pitchFamily="18" charset="0"/>
                  <a:cs typeface="Times New Roman" panose="02020603050405020304" pitchFamily="18" charset="0"/>
                </a:endParaRPr>
              </a:p>
              <a:p>
                <a:pPr marL="0" indent="0">
                  <a:lnSpc>
                    <a:spcPct val="150000"/>
                  </a:lnSpc>
                  <a:spcBef>
                    <a:spcPts val="600"/>
                  </a:spcBef>
                  <a:buNone/>
                </a:pPr>
                <a:r>
                  <a:rPr lang="en-US" sz="2000" smtClean="0">
                    <a:latin typeface="Times New Roman" panose="02020603050405020304" pitchFamily="18" charset="0"/>
                    <a:cs typeface="Times New Roman" panose="02020603050405020304" pitchFamily="18" charset="0"/>
                  </a:rPr>
                  <a:t>The </a:t>
                </a:r>
                <a:r>
                  <a:rPr lang="en-US" sz="2000">
                    <a:latin typeface="Times New Roman" panose="02020603050405020304" pitchFamily="18" charset="0"/>
                    <a:cs typeface="Times New Roman" panose="02020603050405020304" pitchFamily="18" charset="0"/>
                  </a:rPr>
                  <a:t>basis vectors of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1</m:t>
                        </m:r>
                      </m:sub>
                    </m:sSub>
                  </m:oMath>
                </a14:m>
                <a:r>
                  <a:rPr lang="en-US" sz="2000">
                    <a:latin typeface="Times New Roman" panose="02020603050405020304" pitchFamily="18" charset="0"/>
                    <a:cs typeface="Times New Roman" panose="02020603050405020304" pitchFamily="18" charset="0"/>
                  </a:rPr>
                  <a:t>  and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2</m:t>
                        </m:r>
                      </m:sub>
                    </m:sSub>
                  </m:oMath>
                </a14:m>
                <a:r>
                  <a:rPr lang="en-US" sz="2000">
                    <a:latin typeface="Times New Roman" panose="02020603050405020304" pitchFamily="18" charset="0"/>
                    <a:cs typeface="Times New Roman" panose="02020603050405020304" pitchFamily="18" charset="0"/>
                  </a:rPr>
                  <a:t> axis are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𝒆</m:t>
                        </m:r>
                      </m:e>
                      <m:sub>
                        <m:r>
                          <a:rPr lang="en-US" sz="2000" i="1">
                            <a:latin typeface="Cambria Math" panose="02040503050406030204" pitchFamily="18" charset="0"/>
                          </a:rPr>
                          <m:t>1</m:t>
                        </m:r>
                      </m:sub>
                    </m:sSub>
                  </m:oMath>
                </a14:m>
                <a:r>
                  <a:rPr lang="en-US" sz="2000">
                    <a:latin typeface="Times New Roman" panose="02020603050405020304" pitchFamily="18" charset="0"/>
                    <a:cs typeface="Times New Roman" panose="02020603050405020304" pitchFamily="18" charset="0"/>
                  </a:rPr>
                  <a:t> and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𝒆</m:t>
                        </m:r>
                      </m:e>
                      <m:sub>
                        <m:r>
                          <a:rPr lang="en-US" sz="2000" i="1">
                            <a:latin typeface="Cambria Math" panose="02040503050406030204" pitchFamily="18" charset="0"/>
                          </a:rPr>
                          <m:t>2</m:t>
                        </m:r>
                      </m:sub>
                    </m:sSub>
                  </m:oMath>
                </a14:m>
                <a:r>
                  <a:rPr lang="en-US" sz="2000">
                    <a:latin typeface="Times New Roman" panose="02020603050405020304" pitchFamily="18" charset="0"/>
                    <a:cs typeface="Times New Roman" panose="02020603050405020304" pitchFamily="18" charset="0"/>
                  </a:rPr>
                  <a:t>. The basis vectors of  </a:t>
                </a:r>
                <a14:m>
                  <m:oMath xmlns:m="http://schemas.openxmlformats.org/officeDocument/2006/math">
                    <m:sSubSup>
                      <m:sSubSupPr>
                        <m:ctrlPr>
                          <a:rPr lang="tr-TR"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1</m:t>
                        </m:r>
                      </m:sub>
                      <m:sup>
                        <m:r>
                          <a:rPr lang="en-US" sz="2000" i="1">
                            <a:latin typeface="Cambria Math" panose="02040503050406030204" pitchFamily="18" charset="0"/>
                          </a:rPr>
                          <m:t>′</m:t>
                        </m:r>
                      </m:sup>
                    </m:sSubSup>
                  </m:oMath>
                </a14:m>
                <a:r>
                  <a:rPr lang="en-US" sz="2000">
                    <a:latin typeface="Times New Roman" panose="02020603050405020304" pitchFamily="18" charset="0"/>
                    <a:cs typeface="Times New Roman" panose="02020603050405020304" pitchFamily="18" charset="0"/>
                  </a:rPr>
                  <a:t>  and </a:t>
                </a:r>
                <a14:m>
                  <m:oMath xmlns:m="http://schemas.openxmlformats.org/officeDocument/2006/math">
                    <m:sSubSup>
                      <m:sSubSupPr>
                        <m:ctrlPr>
                          <a:rPr lang="tr-TR"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2</m:t>
                        </m:r>
                      </m:sub>
                      <m:sup>
                        <m:r>
                          <a:rPr lang="en-US" sz="2000" i="1">
                            <a:latin typeface="Cambria Math" panose="02040503050406030204" pitchFamily="18" charset="0"/>
                          </a:rPr>
                          <m:t>′</m:t>
                        </m:r>
                      </m:sup>
                    </m:sSubSup>
                  </m:oMath>
                </a14:m>
                <a:r>
                  <a:rPr lang="en-US" sz="2000">
                    <a:latin typeface="Times New Roman" panose="02020603050405020304" pitchFamily="18" charset="0"/>
                    <a:cs typeface="Times New Roman" panose="02020603050405020304" pitchFamily="18" charset="0"/>
                  </a:rPr>
                  <a:t> axes are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1</m:t>
                        </m:r>
                      </m:sub>
                    </m:sSub>
                  </m:oMath>
                </a14:m>
                <a:r>
                  <a:rPr lang="en-US" sz="2000">
                    <a:latin typeface="Times New Roman" panose="02020603050405020304" pitchFamily="18" charset="0"/>
                    <a:cs typeface="Times New Roman" panose="02020603050405020304" pitchFamily="18" charset="0"/>
                  </a:rPr>
                  <a:t> and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2</m:t>
                        </m:r>
                      </m:sub>
                    </m:sSub>
                  </m:oMath>
                </a14:m>
                <a:r>
                  <a:rPr lang="en-US" sz="2000">
                    <a:latin typeface="Times New Roman" panose="02020603050405020304" pitchFamily="18" charset="0"/>
                    <a:cs typeface="Times New Roman" panose="02020603050405020304" pitchFamily="18" charset="0"/>
                  </a:rPr>
                  <a:t>. In the figure above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𝑑𝑖𝑓</m:t>
                        </m:r>
                        <m:sSub>
                          <m:sSubPr>
                            <m:ctrlPr>
                              <a:rPr lang="tr-TR" sz="2000" i="1">
                                <a:latin typeface="Cambria Math" panose="02040503050406030204" pitchFamily="18" charset="0"/>
                              </a:rPr>
                            </m:ctrlPr>
                          </m:sSubPr>
                          <m:e>
                            <m:r>
                              <a:rPr lang="en-US" sz="2000" i="1">
                                <a:latin typeface="Cambria Math" panose="02040503050406030204" pitchFamily="18" charset="0"/>
                              </a:rPr>
                              <m:t>𝑓</m:t>
                            </m:r>
                          </m:e>
                          <m:sub>
                            <m:r>
                              <a:rPr lang="en-US" sz="2000" i="1">
                                <a:latin typeface="Cambria Math" panose="02040503050406030204" pitchFamily="18" charset="0"/>
                              </a:rPr>
                              <m:t>𝑖</m:t>
                            </m:r>
                          </m:sub>
                        </m:sSub>
                      </m:sub>
                    </m:sSub>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𝑖</m:t>
                        </m:r>
                      </m:sub>
                    </m:sSub>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𝑎𝑣𝑒</m:t>
                        </m:r>
                      </m:sub>
                    </m:sSub>
                  </m:oMath>
                </a14:m>
                <a:r>
                  <a:rPr lang="en-US" sz="2000">
                    <a:latin typeface="Times New Roman" panose="02020603050405020304" pitchFamily="18" charset="0"/>
                    <a:cs typeface="Times New Roman" panose="02020603050405020304" pitchFamily="18" charset="0"/>
                  </a:rPr>
                  <a:t> for </a:t>
                </a:r>
                <a14:m>
                  <m:oMath xmlns:m="http://schemas.openxmlformats.org/officeDocument/2006/math">
                    <m:r>
                      <a:rPr lang="en-US" sz="2000" i="1">
                        <a:latin typeface="Cambria Math" panose="02040503050406030204" pitchFamily="18" charset="0"/>
                      </a:rPr>
                      <m:t>𝑖</m:t>
                    </m:r>
                    <m:r>
                      <a:rPr lang="en-US" sz="2000" i="1">
                        <a:latin typeface="Cambria Math" panose="02040503050406030204" pitchFamily="18" charset="0"/>
                      </a:rPr>
                      <m:t>=1,2,3</m:t>
                    </m:r>
                  </m:oMath>
                </a14:m>
                <a:r>
                  <a:rPr lang="en-US" sz="2000">
                    <a:latin typeface="Times New Roman" panose="02020603050405020304" pitchFamily="18" charset="0"/>
                    <a:cs typeface="Times New Roman" panose="02020603050405020304" pitchFamily="18" charset="0"/>
                  </a:rPr>
                  <a:t>. </a:t>
                </a:r>
                <a:endParaRPr lang="tr-TR" sz="2000">
                  <a:latin typeface="Times New Roman" panose="02020603050405020304" pitchFamily="18" charset="0"/>
                  <a:cs typeface="Times New Roman" panose="02020603050405020304" pitchFamily="18" charset="0"/>
                </a:endParaRPr>
              </a:p>
              <a:p>
                <a:pPr marL="0" indent="0">
                  <a:buNone/>
                </a:pPr>
                <a:endParaRPr lang="tr-TR" sz="2000" smtClean="0">
                  <a:latin typeface="Times New Roman" panose="02020603050405020304" pitchFamily="18" charset="0"/>
                  <a:cs typeface="Times New Roman" panose="02020603050405020304" pitchFamily="18" charset="0"/>
                </a:endParaRPr>
              </a:p>
              <a:p>
                <a:pPr marL="0" indent="0">
                  <a:buNone/>
                </a:pPr>
                <a:endParaRPr lang="tr-TR" sz="2000">
                  <a:latin typeface="Times New Roman" panose="02020603050405020304" pitchFamily="18" charset="0"/>
                  <a:cs typeface="Times New Roman" panose="02020603050405020304" pitchFamily="18" charset="0"/>
                </a:endParaRPr>
              </a:p>
            </p:txBody>
          </p:sp>
        </mc:Choice>
        <mc:Fallback xmlns="">
          <p:sp>
            <p:nvSpPr>
              <p:cNvPr id="3" name="İçerik Yer Tutucusu 2"/>
              <p:cNvSpPr>
                <a:spLocks noGrp="1" noRot="1" noChangeAspect="1" noMove="1" noResize="1" noEditPoints="1" noAdjustHandles="1" noChangeArrowheads="1" noChangeShapeType="1" noTextEdit="1"/>
              </p:cNvSpPr>
              <p:nvPr>
                <p:ph idx="4294967295"/>
              </p:nvPr>
            </p:nvSpPr>
            <p:spPr>
              <a:xfrm>
                <a:off x="720000" y="720000"/>
                <a:ext cx="10800000" cy="5692456"/>
              </a:xfrm>
              <a:blipFill>
                <a:blip r:embed="rId2"/>
                <a:stretch>
                  <a:fillRect l="-1411"/>
                </a:stretch>
              </a:blipFill>
            </p:spPr>
            <p:txBody>
              <a:bodyPr/>
              <a:lstStyle/>
              <a:p>
                <a:r>
                  <a:rPr lang="tr-TR">
                    <a:noFill/>
                  </a:rPr>
                  <a:t> </a:t>
                </a:r>
              </a:p>
            </p:txBody>
          </p:sp>
        </mc:Fallback>
      </mc:AlternateContent>
      <p:pic>
        <p:nvPicPr>
          <p:cNvPr id="4" name="Resim 3"/>
          <p:cNvPicPr/>
          <p:nvPr/>
        </p:nvPicPr>
        <p:blipFill>
          <a:blip r:embed="rId3">
            <a:extLst>
              <a:ext uri="{28A0092B-C50C-407E-A947-70E740481C1C}">
                <a14:useLocalDpi xmlns:a14="http://schemas.microsoft.com/office/drawing/2010/main" val="0"/>
              </a:ext>
            </a:extLst>
          </a:blip>
          <a:srcRect/>
          <a:stretch>
            <a:fillRect/>
          </a:stretch>
        </p:blipFill>
        <p:spPr bwMode="auto">
          <a:xfrm>
            <a:off x="4140070" y="1998427"/>
            <a:ext cx="4916296" cy="2466240"/>
          </a:xfrm>
          <a:prstGeom prst="rect">
            <a:avLst/>
          </a:prstGeom>
          <a:noFill/>
          <a:ln>
            <a:noFill/>
          </a:ln>
        </p:spPr>
      </p:pic>
    </p:spTree>
    <p:extLst>
      <p:ext uri="{BB962C8B-B14F-4D97-AF65-F5344CB8AC3E}">
        <p14:creationId xmlns:p14="http://schemas.microsoft.com/office/powerpoint/2010/main" val="14050200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a:spLocks noGrp="1"/>
              </p:cNvSpPr>
              <p:nvPr>
                <p:ph idx="4294967295"/>
              </p:nvPr>
            </p:nvSpPr>
            <p:spPr>
              <a:xfrm>
                <a:off x="720000" y="720000"/>
                <a:ext cx="10800000" cy="6166112"/>
              </a:xfrm>
            </p:spPr>
            <p:txBody>
              <a:bodyPr wrap="square" lIns="0" tIns="0" rIns="0" bIns="0" anchor="t" anchorCtr="0">
                <a:spAutoFit/>
              </a:bodyPr>
              <a:lstStyle/>
              <a:p>
                <a:pPr marL="0" indent="0" algn="just">
                  <a:lnSpc>
                    <a:spcPct val="150000"/>
                  </a:lnSpc>
                  <a:spcBef>
                    <a:spcPts val="600"/>
                  </a:spcBef>
                  <a:buNone/>
                </a:pPr>
                <a:r>
                  <a:rPr lang="en-US" sz="2000">
                    <a:latin typeface="Times New Roman" panose="02020603050405020304" pitchFamily="18" charset="0"/>
                    <a:cs typeface="Times New Roman" panose="02020603050405020304" pitchFamily="18" charset="0"/>
                  </a:rPr>
                  <a:t>From our previous experience, the projection of a difference vector,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𝑑𝑖𝑓</m:t>
                        </m:r>
                        <m:sSub>
                          <m:sSubPr>
                            <m:ctrlPr>
                              <a:rPr lang="tr-TR" sz="2000" i="1">
                                <a:latin typeface="Cambria Math" panose="02040503050406030204" pitchFamily="18" charset="0"/>
                              </a:rPr>
                            </m:ctrlPr>
                          </m:sSubPr>
                          <m:e>
                            <m:r>
                              <a:rPr lang="en-US" sz="2000" i="1">
                                <a:latin typeface="Cambria Math" panose="02040503050406030204" pitchFamily="18" charset="0"/>
                              </a:rPr>
                              <m:t>𝑓</m:t>
                            </m:r>
                          </m:e>
                          <m:sub>
                            <m:r>
                              <a:rPr lang="en-US" sz="2000" i="1">
                                <a:latin typeface="Cambria Math" panose="02040503050406030204" pitchFamily="18" charset="0"/>
                              </a:rPr>
                              <m:t>𝑖</m:t>
                            </m:r>
                          </m:sub>
                        </m:sSub>
                      </m:sub>
                    </m:sSub>
                  </m:oMath>
                </a14:m>
                <a:r>
                  <a:rPr lang="en-US" sz="2000">
                    <a:latin typeface="Times New Roman" panose="02020603050405020304" pitchFamily="18" charset="0"/>
                    <a:cs typeface="Times New Roman" panose="02020603050405020304" pitchFamily="18" charset="0"/>
                  </a:rPr>
                  <a:t>, onto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𝑗</m:t>
                        </m:r>
                      </m:sub>
                    </m:sSub>
                  </m:oMath>
                </a14:m>
                <a:r>
                  <a:rPr lang="en-US" sz="2000">
                    <a:latin typeface="Times New Roman" panose="02020603050405020304" pitchFamily="18" charset="0"/>
                    <a:cs typeface="Times New Roman" panose="02020603050405020304" pitchFamily="18" charset="0"/>
                  </a:rPr>
                  <a:t> for </a:t>
                </a:r>
                <a14:m>
                  <m:oMath xmlns:m="http://schemas.openxmlformats.org/officeDocument/2006/math">
                    <m:r>
                      <a:rPr lang="en-US" sz="2000" i="1">
                        <a:latin typeface="Cambria Math" panose="02040503050406030204" pitchFamily="18" charset="0"/>
                      </a:rPr>
                      <m:t>𝑗</m:t>
                    </m:r>
                    <m:r>
                      <a:rPr lang="en-US" sz="2000" i="1">
                        <a:latin typeface="Cambria Math" panose="02040503050406030204" pitchFamily="18" charset="0"/>
                      </a:rPr>
                      <m:t>=1,2</m:t>
                    </m:r>
                  </m:oMath>
                </a14:m>
                <a:r>
                  <a:rPr lang="en-US" sz="2000">
                    <a:latin typeface="Times New Roman" panose="02020603050405020304" pitchFamily="18" charset="0"/>
                    <a:cs typeface="Times New Roman" panose="02020603050405020304" pitchFamily="18" charset="0"/>
                  </a:rPr>
                  <a:t> has a length square of  </a:t>
                </a:r>
                <a14:m>
                  <m:oMath xmlns:m="http://schemas.openxmlformats.org/officeDocument/2006/math">
                    <m:sSubSup>
                      <m:sSubSupPr>
                        <m:ctrlPr>
                          <a:rPr lang="tr-TR" sz="2000" i="1">
                            <a:latin typeface="Cambria Math" panose="02040503050406030204" pitchFamily="18" charset="0"/>
                          </a:rPr>
                        </m:ctrlPr>
                      </m:sSubSupPr>
                      <m:e>
                        <m:r>
                          <a:rPr lang="en-US" sz="2000" i="1">
                            <a:latin typeface="Cambria Math" panose="02040503050406030204" pitchFamily="18" charset="0"/>
                          </a:rPr>
                          <m:t>𝑙</m:t>
                        </m:r>
                      </m:e>
                      <m:sub>
                        <m:r>
                          <a:rPr lang="en-US" sz="2000" i="1">
                            <a:latin typeface="Cambria Math" panose="02040503050406030204" pitchFamily="18" charset="0"/>
                          </a:rPr>
                          <m:t>𝑖</m:t>
                        </m:r>
                        <m:r>
                          <a:rPr lang="en-US" sz="2000" i="1">
                            <a:latin typeface="Cambria Math" panose="02040503050406030204" pitchFamily="18" charset="0"/>
                          </a:rPr>
                          <m:t>,</m:t>
                        </m:r>
                        <m:r>
                          <a:rPr lang="en-US" sz="2000" i="1">
                            <a:latin typeface="Cambria Math" panose="02040503050406030204" pitchFamily="18" charset="0"/>
                          </a:rPr>
                          <m:t>𝑗</m:t>
                        </m:r>
                      </m:sub>
                      <m:sup>
                        <m:r>
                          <a:rPr lang="en-US" sz="2000" i="1">
                            <a:latin typeface="Cambria Math" panose="02040503050406030204" pitchFamily="18" charset="0"/>
                          </a:rPr>
                          <m:t>2</m:t>
                        </m:r>
                      </m:sup>
                    </m:sSubSup>
                    <m:r>
                      <a:rPr lang="en-US" sz="2000" i="1">
                        <a:latin typeface="Cambria Math" panose="02040503050406030204" pitchFamily="18" charset="0"/>
                      </a:rPr>
                      <m:t>=</m:t>
                    </m:r>
                    <m:sSubSup>
                      <m:sSubSupPr>
                        <m:ctrlPr>
                          <a:rPr lang="tr-TR" sz="2000" i="1">
                            <a:latin typeface="Cambria Math" panose="02040503050406030204" pitchFamily="18" charset="0"/>
                          </a:rPr>
                        </m:ctrlPr>
                      </m:sSubSupPr>
                      <m:e>
                        <m:r>
                          <a:rPr lang="en-US" sz="2000" b="1" i="1">
                            <a:latin typeface="Cambria Math" panose="02040503050406030204" pitchFamily="18" charset="0"/>
                          </a:rPr>
                          <m:t>𝒘</m:t>
                        </m:r>
                      </m:e>
                      <m:sub>
                        <m:r>
                          <a:rPr lang="en-US" sz="2000" i="1">
                            <a:latin typeface="Cambria Math" panose="02040503050406030204" pitchFamily="18" charset="0"/>
                          </a:rPr>
                          <m:t>𝑗</m:t>
                        </m:r>
                      </m:sub>
                      <m:sup>
                        <m:r>
                          <a:rPr lang="en-US" sz="2000" i="1">
                            <a:latin typeface="Cambria Math" panose="02040503050406030204" pitchFamily="18" charset="0"/>
                          </a:rPr>
                          <m:t>𝑇</m:t>
                        </m:r>
                      </m:sup>
                    </m:sSubSup>
                    <m:d>
                      <m:dPr>
                        <m:ctrlPr>
                          <a:rPr lang="tr-TR" sz="2000" i="1">
                            <a:latin typeface="Cambria Math" panose="02040503050406030204" pitchFamily="18" charset="0"/>
                          </a:rPr>
                        </m:ctrlPr>
                      </m:dPr>
                      <m:e>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𝑑𝑖𝑓</m:t>
                            </m:r>
                            <m:sSub>
                              <m:sSubPr>
                                <m:ctrlPr>
                                  <a:rPr lang="tr-TR" sz="2000" i="1">
                                    <a:latin typeface="Cambria Math" panose="02040503050406030204" pitchFamily="18" charset="0"/>
                                  </a:rPr>
                                </m:ctrlPr>
                              </m:sSubPr>
                              <m:e>
                                <m:r>
                                  <a:rPr lang="en-US" sz="2000" i="1">
                                    <a:latin typeface="Cambria Math" panose="02040503050406030204" pitchFamily="18" charset="0"/>
                                  </a:rPr>
                                  <m:t>𝑓</m:t>
                                </m:r>
                              </m:e>
                              <m:sub>
                                <m:r>
                                  <a:rPr lang="en-US" sz="2000" i="1">
                                    <a:latin typeface="Cambria Math" panose="02040503050406030204" pitchFamily="18" charset="0"/>
                                  </a:rPr>
                                  <m:t>𝑖</m:t>
                                </m:r>
                              </m:sub>
                            </m:sSub>
                          </m:sub>
                        </m:sSub>
                        <m:sSubSup>
                          <m:sSubSupPr>
                            <m:ctrlPr>
                              <a:rPr lang="tr-TR" sz="2000" i="1">
                                <a:latin typeface="Cambria Math" panose="02040503050406030204" pitchFamily="18" charset="0"/>
                              </a:rPr>
                            </m:ctrlPr>
                          </m:sSubSupPr>
                          <m:e>
                            <m:r>
                              <a:rPr lang="en-US" sz="2000" b="1" i="1">
                                <a:latin typeface="Cambria Math" panose="02040503050406030204" pitchFamily="18" charset="0"/>
                              </a:rPr>
                              <m:t>𝒂</m:t>
                            </m:r>
                          </m:e>
                          <m:sub>
                            <m:r>
                              <a:rPr lang="en-US" sz="2000" i="1">
                                <a:latin typeface="Cambria Math" panose="02040503050406030204" pitchFamily="18" charset="0"/>
                              </a:rPr>
                              <m:t>𝑑𝑖𝑓</m:t>
                            </m:r>
                            <m:sSub>
                              <m:sSubPr>
                                <m:ctrlPr>
                                  <a:rPr lang="tr-TR" sz="2000" i="1">
                                    <a:latin typeface="Cambria Math" panose="02040503050406030204" pitchFamily="18" charset="0"/>
                                  </a:rPr>
                                </m:ctrlPr>
                              </m:sSubPr>
                              <m:e>
                                <m:r>
                                  <a:rPr lang="en-US" sz="2000" i="1">
                                    <a:latin typeface="Cambria Math" panose="02040503050406030204" pitchFamily="18" charset="0"/>
                                  </a:rPr>
                                  <m:t>𝑓</m:t>
                                </m:r>
                              </m:e>
                              <m:sub>
                                <m:r>
                                  <a:rPr lang="en-US" sz="2000" i="1">
                                    <a:latin typeface="Cambria Math" panose="02040503050406030204" pitchFamily="18" charset="0"/>
                                  </a:rPr>
                                  <m:t>𝑖</m:t>
                                </m:r>
                              </m:sub>
                            </m:sSub>
                          </m:sub>
                          <m:sup>
                            <m:r>
                              <a:rPr lang="en-US" sz="2000" i="1">
                                <a:latin typeface="Cambria Math" panose="02040503050406030204" pitchFamily="18" charset="0"/>
                              </a:rPr>
                              <m:t>𝑇</m:t>
                            </m:r>
                          </m:sup>
                        </m:sSubSup>
                      </m:e>
                    </m:d>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𝑗</m:t>
                        </m:r>
                      </m:sub>
                    </m:sSub>
                  </m:oMath>
                </a14:m>
                <a:r>
                  <a:rPr lang="en-US" sz="2000">
                    <a:latin typeface="Times New Roman" panose="02020603050405020304" pitchFamily="18" charset="0"/>
                    <a:cs typeface="Times New Roman" panose="02020603050405020304" pitchFamily="18" charset="0"/>
                  </a:rPr>
                  <a:t> for </a:t>
                </a:r>
                <a14:m>
                  <m:oMath xmlns:m="http://schemas.openxmlformats.org/officeDocument/2006/math">
                    <m:r>
                      <a:rPr lang="en-US" sz="2000" i="1">
                        <a:latin typeface="Cambria Math" panose="02040503050406030204" pitchFamily="18" charset="0"/>
                      </a:rPr>
                      <m:t>𝑖</m:t>
                    </m:r>
                    <m:r>
                      <a:rPr lang="en-US" sz="2000" i="1">
                        <a:latin typeface="Cambria Math" panose="02040503050406030204" pitchFamily="18" charset="0"/>
                      </a:rPr>
                      <m:t>=1,2,3</m:t>
                    </m:r>
                  </m:oMath>
                </a14:m>
                <a:r>
                  <a:rPr lang="en-US" sz="2000">
                    <a:latin typeface="Times New Roman" panose="02020603050405020304" pitchFamily="18" charset="0"/>
                    <a:cs typeface="Times New Roman" panose="02020603050405020304" pitchFamily="18" charset="0"/>
                  </a:rPr>
                  <a:t> and </a:t>
                </a:r>
                <a14:m>
                  <m:oMath xmlns:m="http://schemas.openxmlformats.org/officeDocument/2006/math">
                    <m:r>
                      <a:rPr lang="en-US" sz="2000" i="1">
                        <a:latin typeface="Cambria Math" panose="02040503050406030204" pitchFamily="18" charset="0"/>
                      </a:rPr>
                      <m:t>𝑗</m:t>
                    </m:r>
                    <m:r>
                      <a:rPr lang="en-US" sz="2000" i="1">
                        <a:latin typeface="Cambria Math" panose="02040503050406030204" pitchFamily="18" charset="0"/>
                      </a:rPr>
                      <m:t>=1,2</m:t>
                    </m:r>
                  </m:oMath>
                </a14:m>
                <a:r>
                  <a:rPr lang="en-US" sz="2000">
                    <a:latin typeface="Times New Roman" panose="02020603050405020304" pitchFamily="18" charset="0"/>
                    <a:cs typeface="Times New Roman" panose="02020603050405020304" pitchFamily="18" charset="0"/>
                  </a:rPr>
                  <a:t>. Then the sum of the squares is</a:t>
                </a: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14:m>
                  <m:oMathPara xmlns:m="http://schemas.openxmlformats.org/officeDocument/2006/math">
                    <m:oMathParaPr>
                      <m:jc m:val="centerGroup"/>
                    </m:oMathParaPr>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𝑆</m:t>
                          </m:r>
                        </m:e>
                        <m:sub>
                          <m:r>
                            <a:rPr lang="en-US" sz="2000" i="1">
                              <a:latin typeface="Cambria Math" panose="02040503050406030204" pitchFamily="18" charset="0"/>
                            </a:rPr>
                            <m:t>𝑗</m:t>
                          </m:r>
                        </m:sub>
                      </m:sSub>
                      <m:r>
                        <a:rPr lang="en-US" sz="2000" i="1">
                          <a:latin typeface="Cambria Math" panose="02040503050406030204" pitchFamily="18" charset="0"/>
                        </a:rPr>
                        <m:t>=</m:t>
                      </m:r>
                      <m:nary>
                        <m:naryPr>
                          <m:chr m:val="∑"/>
                          <m:limLoc m:val="subSup"/>
                          <m:ctrlPr>
                            <a:rPr lang="tr-TR" sz="2000" i="1">
                              <a:latin typeface="Cambria Math" panose="02040503050406030204" pitchFamily="18" charset="0"/>
                            </a:rPr>
                          </m:ctrlPr>
                        </m:naryPr>
                        <m:sub>
                          <m:r>
                            <a:rPr lang="en-US" sz="2000" i="1">
                              <a:latin typeface="Cambria Math" panose="02040503050406030204" pitchFamily="18" charset="0"/>
                            </a:rPr>
                            <m:t>𝑖</m:t>
                          </m:r>
                          <m:r>
                            <a:rPr lang="en-US" sz="2000" i="1">
                              <a:latin typeface="Cambria Math" panose="02040503050406030204" pitchFamily="18" charset="0"/>
                            </a:rPr>
                            <m:t>=1</m:t>
                          </m:r>
                        </m:sub>
                        <m:sup>
                          <m:r>
                            <a:rPr lang="en-US" sz="2000" i="1">
                              <a:latin typeface="Cambria Math" panose="02040503050406030204" pitchFamily="18" charset="0"/>
                            </a:rPr>
                            <m:t>3</m:t>
                          </m:r>
                        </m:sup>
                        <m:e>
                          <m:sSubSup>
                            <m:sSubSupPr>
                              <m:ctrlPr>
                                <a:rPr lang="tr-TR" sz="2000" i="1">
                                  <a:latin typeface="Cambria Math" panose="02040503050406030204" pitchFamily="18" charset="0"/>
                                </a:rPr>
                              </m:ctrlPr>
                            </m:sSubSupPr>
                            <m:e>
                              <m:r>
                                <a:rPr lang="en-US" sz="2000" i="1">
                                  <a:latin typeface="Cambria Math" panose="02040503050406030204" pitchFamily="18" charset="0"/>
                                </a:rPr>
                                <m:t>𝑙</m:t>
                              </m:r>
                            </m:e>
                            <m:sub>
                              <m:r>
                                <a:rPr lang="en-US" sz="2000" i="1">
                                  <a:latin typeface="Cambria Math" panose="02040503050406030204" pitchFamily="18" charset="0"/>
                                </a:rPr>
                                <m:t>𝑖</m:t>
                              </m:r>
                              <m:r>
                                <a:rPr lang="en-US" sz="2000" i="1">
                                  <a:latin typeface="Cambria Math" panose="02040503050406030204" pitchFamily="18" charset="0"/>
                                </a:rPr>
                                <m:t>,</m:t>
                              </m:r>
                              <m:r>
                                <a:rPr lang="en-US" sz="2000" i="1">
                                  <a:latin typeface="Cambria Math" panose="02040503050406030204" pitchFamily="18" charset="0"/>
                                </a:rPr>
                                <m:t>𝑗</m:t>
                              </m:r>
                            </m:sub>
                            <m:sup>
                              <m:r>
                                <a:rPr lang="en-US" sz="2000" i="1">
                                  <a:latin typeface="Cambria Math" panose="02040503050406030204" pitchFamily="18" charset="0"/>
                                </a:rPr>
                                <m:t>2</m:t>
                              </m:r>
                            </m:sup>
                          </m:sSubSup>
                        </m:e>
                      </m:nary>
                      <m:r>
                        <a:rPr lang="en-US" sz="2000" i="1">
                          <a:latin typeface="Cambria Math" panose="02040503050406030204" pitchFamily="18" charset="0"/>
                        </a:rPr>
                        <m:t>=</m:t>
                      </m:r>
                      <m:sSubSup>
                        <m:sSubSupPr>
                          <m:ctrlPr>
                            <a:rPr lang="tr-TR" sz="2000" i="1">
                              <a:latin typeface="Cambria Math" panose="02040503050406030204" pitchFamily="18" charset="0"/>
                            </a:rPr>
                          </m:ctrlPr>
                        </m:sSubSupPr>
                        <m:e>
                          <m:r>
                            <a:rPr lang="en-US" sz="2000" b="1" i="1">
                              <a:latin typeface="Cambria Math" panose="02040503050406030204" pitchFamily="18" charset="0"/>
                            </a:rPr>
                            <m:t>𝒘</m:t>
                          </m:r>
                        </m:e>
                        <m:sub>
                          <m:r>
                            <a:rPr lang="en-US" sz="2000" i="1">
                              <a:latin typeface="Cambria Math" panose="02040503050406030204" pitchFamily="18" charset="0"/>
                            </a:rPr>
                            <m:t>𝑗</m:t>
                          </m:r>
                        </m:sub>
                        <m:sup>
                          <m:r>
                            <a:rPr lang="en-US" sz="2000" i="1">
                              <a:latin typeface="Cambria Math" panose="02040503050406030204" pitchFamily="18" charset="0"/>
                            </a:rPr>
                            <m:t>𝑇</m:t>
                          </m:r>
                        </m:sup>
                      </m:sSubSup>
                      <m:d>
                        <m:dPr>
                          <m:ctrlPr>
                            <a:rPr lang="tr-TR" sz="2000" i="1">
                              <a:latin typeface="Cambria Math" panose="02040503050406030204" pitchFamily="18" charset="0"/>
                            </a:rPr>
                          </m:ctrlPr>
                        </m:dPr>
                        <m:e>
                          <m:nary>
                            <m:naryPr>
                              <m:chr m:val="∑"/>
                              <m:limLoc m:val="subSup"/>
                              <m:ctrlPr>
                                <a:rPr lang="tr-TR" sz="2000" i="1">
                                  <a:latin typeface="Cambria Math" panose="02040503050406030204" pitchFamily="18" charset="0"/>
                                </a:rPr>
                              </m:ctrlPr>
                            </m:naryPr>
                            <m:sub>
                              <m:r>
                                <a:rPr lang="en-US" sz="2000" i="1">
                                  <a:latin typeface="Cambria Math" panose="02040503050406030204" pitchFamily="18" charset="0"/>
                                </a:rPr>
                                <m:t>𝑖</m:t>
                              </m:r>
                              <m:r>
                                <a:rPr lang="en-US" sz="2000" i="1">
                                  <a:latin typeface="Cambria Math" panose="02040503050406030204" pitchFamily="18" charset="0"/>
                                </a:rPr>
                                <m:t>=1</m:t>
                              </m:r>
                            </m:sub>
                            <m:sup>
                              <m:r>
                                <a:rPr lang="en-US" sz="2000" i="1">
                                  <a:latin typeface="Cambria Math" panose="02040503050406030204" pitchFamily="18" charset="0"/>
                                </a:rPr>
                                <m:t>3</m:t>
                              </m:r>
                            </m:sup>
                            <m:e>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𝑑𝑖𝑓</m:t>
                                  </m:r>
                                  <m:sSub>
                                    <m:sSubPr>
                                      <m:ctrlPr>
                                        <a:rPr lang="tr-TR" sz="2000" i="1">
                                          <a:latin typeface="Cambria Math" panose="02040503050406030204" pitchFamily="18" charset="0"/>
                                        </a:rPr>
                                      </m:ctrlPr>
                                    </m:sSubPr>
                                    <m:e>
                                      <m:r>
                                        <a:rPr lang="en-US" sz="2000" i="1">
                                          <a:latin typeface="Cambria Math" panose="02040503050406030204" pitchFamily="18" charset="0"/>
                                        </a:rPr>
                                        <m:t>𝑓</m:t>
                                      </m:r>
                                    </m:e>
                                    <m:sub>
                                      <m:r>
                                        <a:rPr lang="en-US" sz="2000" i="1">
                                          <a:latin typeface="Cambria Math" panose="02040503050406030204" pitchFamily="18" charset="0"/>
                                        </a:rPr>
                                        <m:t>𝑖</m:t>
                                      </m:r>
                                    </m:sub>
                                  </m:sSub>
                                </m:sub>
                              </m:sSub>
                              <m:sSubSup>
                                <m:sSubSupPr>
                                  <m:ctrlPr>
                                    <a:rPr lang="tr-TR" sz="2000" i="1">
                                      <a:latin typeface="Cambria Math" panose="02040503050406030204" pitchFamily="18" charset="0"/>
                                    </a:rPr>
                                  </m:ctrlPr>
                                </m:sSubSupPr>
                                <m:e>
                                  <m:r>
                                    <a:rPr lang="en-US" sz="2000" b="1" i="1">
                                      <a:latin typeface="Cambria Math" panose="02040503050406030204" pitchFamily="18" charset="0"/>
                                    </a:rPr>
                                    <m:t>𝒂</m:t>
                                  </m:r>
                                </m:e>
                                <m:sub>
                                  <m:r>
                                    <a:rPr lang="en-US" sz="2000" i="1">
                                      <a:latin typeface="Cambria Math" panose="02040503050406030204" pitchFamily="18" charset="0"/>
                                    </a:rPr>
                                    <m:t>𝑑𝑖𝑓</m:t>
                                  </m:r>
                                  <m:sSub>
                                    <m:sSubPr>
                                      <m:ctrlPr>
                                        <a:rPr lang="tr-TR" sz="2000" i="1">
                                          <a:latin typeface="Cambria Math" panose="02040503050406030204" pitchFamily="18" charset="0"/>
                                        </a:rPr>
                                      </m:ctrlPr>
                                    </m:sSubPr>
                                    <m:e>
                                      <m:r>
                                        <a:rPr lang="en-US" sz="2000" i="1">
                                          <a:latin typeface="Cambria Math" panose="02040503050406030204" pitchFamily="18" charset="0"/>
                                        </a:rPr>
                                        <m:t>𝑓</m:t>
                                      </m:r>
                                    </m:e>
                                    <m:sub>
                                      <m:r>
                                        <a:rPr lang="en-US" sz="2000" i="1">
                                          <a:latin typeface="Cambria Math" panose="02040503050406030204" pitchFamily="18" charset="0"/>
                                        </a:rPr>
                                        <m:t>𝑖</m:t>
                                      </m:r>
                                    </m:sub>
                                  </m:sSub>
                                </m:sub>
                                <m:sup>
                                  <m:r>
                                    <a:rPr lang="en-US" sz="2000" i="1">
                                      <a:latin typeface="Cambria Math" panose="02040503050406030204" pitchFamily="18" charset="0"/>
                                    </a:rPr>
                                    <m:t>𝑇</m:t>
                                  </m:r>
                                </m:sup>
                              </m:sSubSup>
                            </m:e>
                          </m:nary>
                        </m:e>
                      </m:d>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𝑗</m:t>
                          </m:r>
                        </m:sub>
                      </m:sSub>
                      <m:r>
                        <a:rPr lang="en-US" sz="2000" i="1">
                          <a:latin typeface="Cambria Math" panose="02040503050406030204" pitchFamily="18" charset="0"/>
                        </a:rPr>
                        <m:t>,  </m:t>
                      </m:r>
                      <m:r>
                        <a:rPr lang="en-US" sz="2000" i="1">
                          <a:latin typeface="Cambria Math" panose="02040503050406030204" pitchFamily="18" charset="0"/>
                        </a:rPr>
                        <m:t>𝑗</m:t>
                      </m:r>
                      <m:r>
                        <a:rPr lang="en-US" sz="2000" i="1">
                          <a:latin typeface="Cambria Math" panose="02040503050406030204" pitchFamily="18" charset="0"/>
                        </a:rPr>
                        <m:t>=1,2</m:t>
                      </m:r>
                    </m:oMath>
                  </m:oMathPara>
                </a14:m>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en-US" sz="2000">
                    <a:latin typeface="Times New Roman" panose="02020603050405020304" pitchFamily="18" charset="0"/>
                    <a:cs typeface="Times New Roman" panose="02020603050405020304" pitchFamily="18" charset="0"/>
                  </a:rPr>
                  <a:t>The summation in parenthesis is called the </a:t>
                </a:r>
                <a:r>
                  <a:rPr lang="en-US" sz="2000" i="1">
                    <a:latin typeface="Times New Roman" panose="02020603050405020304" pitchFamily="18" charset="0"/>
                    <a:cs typeface="Times New Roman" panose="02020603050405020304" pitchFamily="18" charset="0"/>
                  </a:rPr>
                  <a:t>covariance matrix</a:t>
                </a:r>
                <a:r>
                  <a:rPr lang="en-US" sz="2000">
                    <a:latin typeface="Times New Roman" panose="02020603050405020304" pitchFamily="18" charset="0"/>
                    <a:cs typeface="Times New Roman" panose="02020603050405020304" pitchFamily="18" charset="0"/>
                  </a:rPr>
                  <a:t> (or </a:t>
                </a:r>
                <a:r>
                  <a:rPr lang="en-US" sz="2000" i="1">
                    <a:latin typeface="Times New Roman" panose="02020603050405020304" pitchFamily="18" charset="0"/>
                    <a:cs typeface="Times New Roman" panose="02020603050405020304" pitchFamily="18" charset="0"/>
                  </a:rPr>
                  <a:t>within-class scatter matrix</a:t>
                </a:r>
                <a:r>
                  <a:rPr lang="en-US" sz="2000">
                    <a:latin typeface="Times New Roman" panose="02020603050405020304" pitchFamily="18" charset="0"/>
                    <a:cs typeface="Times New Roman" panose="02020603050405020304" pitchFamily="18" charset="0"/>
                  </a:rPr>
                  <a:t>) </a:t>
                </a:r>
                <a14:m>
                  <m:oMath xmlns:m="http://schemas.openxmlformats.org/officeDocument/2006/math">
                    <m:r>
                      <a:rPr lang="en-US" sz="2000" b="1" i="1">
                        <a:latin typeface="Cambria Math" panose="02040503050406030204" pitchFamily="18" charset="0"/>
                      </a:rPr>
                      <m:t>𝚽</m:t>
                    </m:r>
                  </m:oMath>
                </a14:m>
                <a:r>
                  <a:rPr lang="en-US" sz="2000">
                    <a:latin typeface="Times New Roman" panose="02020603050405020304" pitchFamily="18" charset="0"/>
                    <a:cs typeface="Times New Roman" panose="02020603050405020304" pitchFamily="18" charset="0"/>
                  </a:rPr>
                  <a:t> of class </a:t>
                </a:r>
                <a14:m>
                  <m:oMath xmlns:m="http://schemas.openxmlformats.org/officeDocument/2006/math">
                    <m:r>
                      <a:rPr lang="en-US" sz="2000" i="1">
                        <a:latin typeface="Cambria Math" panose="02040503050406030204" pitchFamily="18" charset="0"/>
                      </a:rPr>
                      <m:t>𝐶</m:t>
                    </m:r>
                  </m:oMath>
                </a14:m>
                <a:r>
                  <a:rPr lang="en-US" sz="2000">
                    <a:latin typeface="Times New Roman" panose="02020603050405020304" pitchFamily="18" charset="0"/>
                    <a:cs typeface="Times New Roman" panose="02020603050405020304" pitchFamily="18" charset="0"/>
                  </a:rPr>
                  <a:t>. </a:t>
                </a:r>
                <a:r>
                  <a:rPr lang="en-US" sz="2000" smtClean="0">
                    <a:latin typeface="Times New Roman" panose="02020603050405020304" pitchFamily="18" charset="0"/>
                    <a:cs typeface="Times New Roman" panose="02020603050405020304" pitchFamily="18" charset="0"/>
                  </a:rPr>
                  <a:t>The </a:t>
                </a:r>
                <a:r>
                  <a:rPr lang="en-US" sz="2000">
                    <a:latin typeface="Times New Roman" panose="02020603050405020304" pitchFamily="18" charset="0"/>
                    <a:cs typeface="Times New Roman" panose="02020603050405020304" pitchFamily="18" charset="0"/>
                  </a:rPr>
                  <a:t>metric to be minimized (or maximized) including the constraint is</a:t>
                </a: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14:m>
                  <m:oMathPara xmlns:m="http://schemas.openxmlformats.org/officeDocument/2006/math">
                    <m:oMathParaPr>
                      <m:jc m:val="centerGroup"/>
                    </m:oMathParaPr>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𝑀</m:t>
                          </m:r>
                        </m:e>
                        <m:sub>
                          <m:r>
                            <a:rPr lang="en-US" sz="2000" i="1">
                              <a:latin typeface="Cambria Math" panose="02040503050406030204" pitchFamily="18" charset="0"/>
                            </a:rPr>
                            <m:t>𝑗</m:t>
                          </m:r>
                        </m:sub>
                      </m:sSub>
                      <m:r>
                        <a:rPr lang="en-US" sz="2000" i="1">
                          <a:latin typeface="Cambria Math" panose="02040503050406030204" pitchFamily="18" charset="0"/>
                        </a:rPr>
                        <m:t>=</m:t>
                      </m:r>
                      <m:sSubSup>
                        <m:sSubSupPr>
                          <m:ctrlPr>
                            <a:rPr lang="tr-TR" sz="2000" i="1">
                              <a:latin typeface="Cambria Math" panose="02040503050406030204" pitchFamily="18" charset="0"/>
                            </a:rPr>
                          </m:ctrlPr>
                        </m:sSubSupPr>
                        <m:e>
                          <m:r>
                            <a:rPr lang="en-US" sz="2000" b="1" i="1">
                              <a:latin typeface="Cambria Math" panose="02040503050406030204" pitchFamily="18" charset="0"/>
                            </a:rPr>
                            <m:t>𝒘</m:t>
                          </m:r>
                        </m:e>
                        <m:sub>
                          <m:r>
                            <a:rPr lang="en-US" sz="2000" i="1">
                              <a:latin typeface="Cambria Math" panose="02040503050406030204" pitchFamily="18" charset="0"/>
                            </a:rPr>
                            <m:t>𝑗</m:t>
                          </m:r>
                        </m:sub>
                        <m:sup>
                          <m:r>
                            <a:rPr lang="en-US" sz="2000" i="1">
                              <a:latin typeface="Cambria Math" panose="02040503050406030204" pitchFamily="18" charset="0"/>
                            </a:rPr>
                            <m:t>𝑇</m:t>
                          </m:r>
                        </m:sup>
                      </m:sSubSup>
                      <m:r>
                        <a:rPr lang="en-US" sz="2000" b="1" i="1">
                          <a:latin typeface="Cambria Math" panose="02040503050406030204" pitchFamily="18" charset="0"/>
                        </a:rPr>
                        <m:t>𝚽</m:t>
                      </m:r>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𝑗</m:t>
                          </m:r>
                        </m:sub>
                      </m:sSub>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i="1">
                              <a:latin typeface="Cambria Math" panose="02040503050406030204" pitchFamily="18" charset="0"/>
                            </a:rPr>
                            <m:t>𝜆</m:t>
                          </m:r>
                        </m:e>
                        <m:sub>
                          <m:r>
                            <a:rPr lang="en-US" sz="2000" i="1">
                              <a:latin typeface="Cambria Math" panose="02040503050406030204" pitchFamily="18" charset="0"/>
                            </a:rPr>
                            <m:t>𝑗</m:t>
                          </m:r>
                        </m:sub>
                      </m:sSub>
                      <m:d>
                        <m:dPr>
                          <m:ctrlPr>
                            <a:rPr lang="tr-TR" sz="2000" i="1">
                              <a:latin typeface="Cambria Math" panose="02040503050406030204" pitchFamily="18" charset="0"/>
                            </a:rPr>
                          </m:ctrlPr>
                        </m:dPr>
                        <m:e>
                          <m:r>
                            <a:rPr lang="en-US" sz="2000" i="1">
                              <a:latin typeface="Cambria Math" panose="02040503050406030204" pitchFamily="18" charset="0"/>
                            </a:rPr>
                            <m:t>1−</m:t>
                          </m:r>
                          <m:sSubSup>
                            <m:sSubSupPr>
                              <m:ctrlPr>
                                <a:rPr lang="tr-TR" sz="2000" i="1">
                                  <a:latin typeface="Cambria Math" panose="02040503050406030204" pitchFamily="18" charset="0"/>
                                </a:rPr>
                              </m:ctrlPr>
                            </m:sSubSupPr>
                            <m:e>
                              <m:r>
                                <a:rPr lang="en-US" sz="2000" b="1" i="1">
                                  <a:latin typeface="Cambria Math" panose="02040503050406030204" pitchFamily="18" charset="0"/>
                                </a:rPr>
                                <m:t>𝒘</m:t>
                              </m:r>
                            </m:e>
                            <m:sub>
                              <m:r>
                                <a:rPr lang="en-US" sz="2000" i="1">
                                  <a:latin typeface="Cambria Math" panose="02040503050406030204" pitchFamily="18" charset="0"/>
                                </a:rPr>
                                <m:t>𝑗</m:t>
                              </m:r>
                            </m:sub>
                            <m:sup>
                              <m:r>
                                <a:rPr lang="en-US" sz="2000" i="1">
                                  <a:latin typeface="Cambria Math" panose="02040503050406030204" pitchFamily="18" charset="0"/>
                                </a:rPr>
                                <m:t>𝑇</m:t>
                              </m:r>
                            </m:sup>
                          </m:sSubSup>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𝑗</m:t>
                              </m:r>
                            </m:sub>
                          </m:sSub>
                        </m:e>
                      </m:d>
                      <m:r>
                        <a:rPr lang="en-US" sz="2000" i="1">
                          <a:latin typeface="Cambria Math" panose="02040503050406030204" pitchFamily="18" charset="0"/>
                        </a:rPr>
                        <m:t>,  </m:t>
                      </m:r>
                      <m:r>
                        <a:rPr lang="en-US" sz="2000" i="1">
                          <a:latin typeface="Cambria Math" panose="02040503050406030204" pitchFamily="18" charset="0"/>
                        </a:rPr>
                        <m:t>𝑗</m:t>
                      </m:r>
                      <m:r>
                        <a:rPr lang="en-US" sz="2000" i="1">
                          <a:latin typeface="Cambria Math" panose="02040503050406030204" pitchFamily="18" charset="0"/>
                        </a:rPr>
                        <m:t>=1,2</m:t>
                      </m:r>
                    </m:oMath>
                  </m:oMathPara>
                </a14:m>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en-US" sz="2000">
                    <a:latin typeface="Times New Roman" panose="02020603050405020304" pitchFamily="18" charset="0"/>
                    <a:cs typeface="Times New Roman" panose="02020603050405020304" pitchFamily="18" charset="0"/>
                  </a:rPr>
                  <a:t>The critical points can be found by taking the first order derivatives:</a:t>
                </a: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14:m>
                  <m:oMathPara xmlns:m="http://schemas.openxmlformats.org/officeDocument/2006/math">
                    <m:oMathParaPr>
                      <m:jc m:val="centerGroup"/>
                    </m:oMathParaPr>
                    <m:oMath xmlns:m="http://schemas.openxmlformats.org/officeDocument/2006/math">
                      <m:f>
                        <m:fPr>
                          <m:ctrlPr>
                            <a:rPr lang="tr-TR" sz="2000" i="1">
                              <a:latin typeface="Cambria Math" panose="02040503050406030204" pitchFamily="18" charset="0"/>
                            </a:rPr>
                          </m:ctrlPr>
                        </m:fPr>
                        <m:num>
                          <m:r>
                            <a:rPr lang="en-US" sz="2000" i="1">
                              <a:latin typeface="Cambria Math" panose="02040503050406030204" pitchFamily="18" charset="0"/>
                            </a:rPr>
                            <m:t>𝑑</m:t>
                          </m:r>
                          <m:sSub>
                            <m:sSubPr>
                              <m:ctrlPr>
                                <a:rPr lang="tr-TR" sz="2000" i="1">
                                  <a:latin typeface="Cambria Math" panose="02040503050406030204" pitchFamily="18" charset="0"/>
                                </a:rPr>
                              </m:ctrlPr>
                            </m:sSubPr>
                            <m:e>
                              <m:r>
                                <a:rPr lang="en-US" sz="2000" i="1">
                                  <a:latin typeface="Cambria Math" panose="02040503050406030204" pitchFamily="18" charset="0"/>
                                </a:rPr>
                                <m:t>𝑀</m:t>
                              </m:r>
                            </m:e>
                            <m:sub>
                              <m:r>
                                <a:rPr lang="en-US" sz="2000" i="1">
                                  <a:latin typeface="Cambria Math" panose="02040503050406030204" pitchFamily="18" charset="0"/>
                                </a:rPr>
                                <m:t>𝑗</m:t>
                              </m:r>
                            </m:sub>
                          </m:sSub>
                        </m:num>
                        <m:den>
                          <m:r>
                            <a:rPr lang="en-US" sz="2000" i="1">
                              <a:latin typeface="Cambria Math" panose="02040503050406030204" pitchFamily="18" charset="0"/>
                            </a:rPr>
                            <m:t>𝑑</m:t>
                          </m:r>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𝑗</m:t>
                              </m:r>
                            </m:sub>
                          </m:sSub>
                        </m:den>
                      </m:f>
                      <m:r>
                        <a:rPr lang="en-US" sz="2000" i="1">
                          <a:latin typeface="Cambria Math" panose="02040503050406030204" pitchFamily="18" charset="0"/>
                        </a:rPr>
                        <m:t>=2</m:t>
                      </m:r>
                      <m:d>
                        <m:dPr>
                          <m:begChr m:val="["/>
                          <m:endChr m:val="]"/>
                          <m:ctrlPr>
                            <a:rPr lang="tr-TR" sz="2000" i="1">
                              <a:latin typeface="Cambria Math" panose="02040503050406030204" pitchFamily="18" charset="0"/>
                            </a:rPr>
                          </m:ctrlPr>
                        </m:dPr>
                        <m:e>
                          <m:r>
                            <a:rPr lang="en-US" sz="2000" b="1" i="1">
                              <a:latin typeface="Cambria Math" panose="02040503050406030204" pitchFamily="18" charset="0"/>
                            </a:rPr>
                            <m:t>𝚽</m:t>
                          </m:r>
                          <m:r>
                            <a:rPr lang="en-US" sz="2000" b="1" i="1">
                              <a:latin typeface="Cambria Math" panose="02040503050406030204" pitchFamily="18" charset="0"/>
                            </a:rPr>
                            <m:t>−</m:t>
                          </m:r>
                          <m:sSub>
                            <m:sSubPr>
                              <m:ctrlPr>
                                <a:rPr lang="tr-TR" sz="2000" i="1">
                                  <a:latin typeface="Cambria Math" panose="02040503050406030204" pitchFamily="18" charset="0"/>
                                </a:rPr>
                              </m:ctrlPr>
                            </m:sSubPr>
                            <m:e>
                              <m:r>
                                <a:rPr lang="en-US" sz="2000" i="1">
                                  <a:latin typeface="Cambria Math" panose="02040503050406030204" pitchFamily="18" charset="0"/>
                                </a:rPr>
                                <m:t>𝜆</m:t>
                              </m:r>
                            </m:e>
                            <m:sub>
                              <m:r>
                                <a:rPr lang="en-US" sz="2000" i="1">
                                  <a:latin typeface="Cambria Math" panose="02040503050406030204" pitchFamily="18" charset="0"/>
                                </a:rPr>
                                <m:t>𝑗</m:t>
                              </m:r>
                            </m:sub>
                          </m:sSub>
                          <m:r>
                            <a:rPr lang="en-US" sz="2000" b="1" i="1">
                              <a:latin typeface="Cambria Math" panose="02040503050406030204" pitchFamily="18" charset="0"/>
                            </a:rPr>
                            <m:t>𝑰</m:t>
                          </m:r>
                        </m:e>
                      </m:d>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𝑗</m:t>
                          </m:r>
                        </m:sub>
                      </m:sSub>
                      <m:r>
                        <a:rPr lang="en-US" sz="2000" i="1">
                          <a:latin typeface="Cambria Math" panose="02040503050406030204" pitchFamily="18" charset="0"/>
                        </a:rPr>
                        <m:t>=</m:t>
                      </m:r>
                      <m:r>
                        <a:rPr lang="en-US" sz="2000" b="1" i="1">
                          <a:latin typeface="Cambria Math" panose="02040503050406030204" pitchFamily="18" charset="0"/>
                        </a:rPr>
                        <m:t>𝟎</m:t>
                      </m:r>
                      <m:r>
                        <a:rPr lang="en-US" sz="2000" i="1">
                          <a:latin typeface="Cambria Math" panose="02040503050406030204" pitchFamily="18" charset="0"/>
                        </a:rPr>
                        <m:t>,  </m:t>
                      </m:r>
                      <m:r>
                        <a:rPr lang="en-US" sz="2000" i="1">
                          <a:latin typeface="Cambria Math" panose="02040503050406030204" pitchFamily="18" charset="0"/>
                        </a:rPr>
                        <m:t>𝑗</m:t>
                      </m:r>
                      <m:r>
                        <a:rPr lang="en-US" sz="2000" i="1">
                          <a:latin typeface="Cambria Math" panose="02040503050406030204" pitchFamily="18" charset="0"/>
                        </a:rPr>
                        <m:t>=1,2</m:t>
                      </m:r>
                    </m:oMath>
                  </m:oMathPara>
                </a14:m>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endParaRPr lang="tr-TR" sz="2000" smtClean="0">
                  <a:latin typeface="Times New Roman" panose="02020603050405020304" pitchFamily="18" charset="0"/>
                  <a:cs typeface="Times New Roman" panose="02020603050405020304" pitchFamily="18" charset="0"/>
                </a:endParaRPr>
              </a:p>
              <a:p>
                <a:pPr marL="0" indent="0">
                  <a:buNone/>
                </a:pPr>
                <a:endParaRPr lang="tr-TR" sz="2000">
                  <a:latin typeface="Times New Roman" panose="02020603050405020304" pitchFamily="18" charset="0"/>
                  <a:cs typeface="Times New Roman" panose="02020603050405020304" pitchFamily="18" charset="0"/>
                </a:endParaRPr>
              </a:p>
            </p:txBody>
          </p:sp>
        </mc:Choice>
        <mc:Fallback xmlns="">
          <p:sp>
            <p:nvSpPr>
              <p:cNvPr id="3" name="İçerik Yer Tutucusu 2"/>
              <p:cNvSpPr>
                <a:spLocks noGrp="1" noRot="1" noChangeAspect="1" noMove="1" noResize="1" noEditPoints="1" noAdjustHandles="1" noChangeArrowheads="1" noChangeShapeType="1" noTextEdit="1"/>
              </p:cNvSpPr>
              <p:nvPr>
                <p:ph idx="4294967295"/>
              </p:nvPr>
            </p:nvSpPr>
            <p:spPr>
              <a:xfrm>
                <a:off x="720000" y="720000"/>
                <a:ext cx="10800000" cy="6166112"/>
              </a:xfrm>
              <a:blipFill>
                <a:blip r:embed="rId2"/>
                <a:stretch>
                  <a:fillRect l="-1411" r="-1467"/>
                </a:stretch>
              </a:blipFill>
            </p:spPr>
            <p:txBody>
              <a:bodyPr/>
              <a:lstStyle/>
              <a:p>
                <a:r>
                  <a:rPr lang="tr-TR">
                    <a:noFill/>
                  </a:rPr>
                  <a:t> </a:t>
                </a:r>
              </a:p>
            </p:txBody>
          </p:sp>
        </mc:Fallback>
      </mc:AlternateContent>
    </p:spTree>
    <p:extLst>
      <p:ext uri="{BB962C8B-B14F-4D97-AF65-F5344CB8AC3E}">
        <p14:creationId xmlns:p14="http://schemas.microsoft.com/office/powerpoint/2010/main" val="7209688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txBox="1">
                <a:spLocks/>
              </p:cNvSpPr>
              <p:nvPr/>
            </p:nvSpPr>
            <p:spPr>
              <a:xfrm>
                <a:off x="720000" y="720000"/>
                <a:ext cx="10800000" cy="3992247"/>
              </a:xfrm>
              <a:prstGeom prst="rect">
                <a:avLst/>
              </a:prstGeom>
            </p:spPr>
            <p:txBody>
              <a:bodyPr vert="horz" wrap="square" lIns="0" tIns="0" rIns="0" bIns="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600"/>
                  </a:spcBef>
                  <a:buNone/>
                </a:pPr>
                <a:r>
                  <a:rPr lang="en-US" sz="2000" b="1" smtClean="0">
                    <a:solidFill>
                      <a:srgbClr val="FF0000"/>
                    </a:solidFill>
                    <a:latin typeface="Times New Roman" panose="02020603050405020304" pitchFamily="18" charset="0"/>
                    <a:cs typeface="Times New Roman" panose="02020603050405020304" pitchFamily="18" charset="0"/>
                  </a:rPr>
                  <a:t>Example</a:t>
                </a:r>
                <a:r>
                  <a:rPr lang="en-US" sz="2000" b="1">
                    <a:solidFill>
                      <a:srgbClr val="FF0000"/>
                    </a:solidFill>
                    <a:latin typeface="Times New Roman" panose="02020603050405020304" pitchFamily="18" charset="0"/>
                    <a:cs typeface="Times New Roman" panose="02020603050405020304" pitchFamily="18" charset="0"/>
                  </a:rPr>
                  <a:t>:</a:t>
                </a:r>
                <a:r>
                  <a:rPr lang="en-US" sz="2000">
                    <a:solidFill>
                      <a:srgbClr val="FF0000"/>
                    </a:solidFill>
                    <a:latin typeface="Times New Roman" panose="02020603050405020304" pitchFamily="18" charset="0"/>
                    <a:cs typeface="Times New Roman" panose="02020603050405020304" pitchFamily="18" charset="0"/>
                  </a:rPr>
                  <a:t> </a:t>
                </a:r>
                <a:endParaRPr lang="tr-TR" sz="2000" smtClean="0">
                  <a:solidFill>
                    <a:srgbClr val="FF0000"/>
                  </a:solidFill>
                  <a:latin typeface="Times New Roman" panose="02020603050405020304" pitchFamily="18" charset="0"/>
                  <a:cs typeface="Times New Roman" panose="02020603050405020304" pitchFamily="18" charset="0"/>
                </a:endParaRPr>
              </a:p>
              <a:p>
                <a:pPr marL="0" indent="0">
                  <a:lnSpc>
                    <a:spcPct val="150000"/>
                  </a:lnSpc>
                  <a:spcBef>
                    <a:spcPts val="600"/>
                  </a:spcBef>
                  <a:buNone/>
                </a:pPr>
                <a:r>
                  <a:rPr lang="en-US" sz="2000" smtClean="0">
                    <a:latin typeface="Times New Roman" panose="02020603050405020304" pitchFamily="18" charset="0"/>
                    <a:cs typeface="Times New Roman" panose="02020603050405020304" pitchFamily="18" charset="0"/>
                  </a:rPr>
                  <a:t>Let</a:t>
                </a:r>
                <a:r>
                  <a:rPr lang="tr-TR" sz="2000" smtClean="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the feature vectors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1</m:t>
                        </m:r>
                      </m:sub>
                    </m:sSub>
                    <m:r>
                      <a:rPr lang="en-US" sz="2000" i="1">
                        <a:latin typeface="Cambria Math" panose="02040503050406030204" pitchFamily="18" charset="0"/>
                      </a:rPr>
                      <m:t>=</m:t>
                    </m:r>
                    <m:sSup>
                      <m:sSupPr>
                        <m:ctrlPr>
                          <a:rPr lang="tr-TR" sz="2000" i="1">
                            <a:latin typeface="Cambria Math" panose="02040503050406030204" pitchFamily="18" charset="0"/>
                          </a:rPr>
                        </m:ctrlPr>
                      </m:sSupPr>
                      <m:e>
                        <m:d>
                          <m:dPr>
                            <m:begChr m:val="["/>
                            <m:endChr m:val="]"/>
                            <m:ctrlPr>
                              <a:rPr lang="tr-TR" sz="2000" i="1">
                                <a:latin typeface="Cambria Math" panose="02040503050406030204" pitchFamily="18" charset="0"/>
                              </a:rPr>
                            </m:ctrlPr>
                          </m:dPr>
                          <m:e>
                            <m:m>
                              <m:mPr>
                                <m:mcs>
                                  <m:mc>
                                    <m:mcPr>
                                      <m:count m:val="2"/>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1</m:t>
                                  </m:r>
                                </m:e>
                                <m:e>
                                  <m:r>
                                    <a:rPr lang="en-US" sz="2000" i="1">
                                      <a:latin typeface="Cambria Math" panose="02040503050406030204" pitchFamily="18" charset="0"/>
                                    </a:rPr>
                                    <m:t>1</m:t>
                                  </m:r>
                                </m:e>
                              </m:mr>
                            </m:m>
                          </m:e>
                        </m:d>
                      </m:e>
                      <m:sup>
                        <m:r>
                          <a:rPr lang="en-US" sz="2000" i="1">
                            <a:latin typeface="Cambria Math" panose="02040503050406030204" pitchFamily="18" charset="0"/>
                          </a:rPr>
                          <m:t>𝑇</m:t>
                        </m:r>
                      </m:sup>
                    </m:sSup>
                  </m:oMath>
                </a14:m>
                <a:r>
                  <a:rPr lang="en-US" sz="2000">
                    <a:latin typeface="Times New Roman" panose="02020603050405020304" pitchFamily="18" charset="0"/>
                    <a:cs typeface="Times New Roman" panose="02020603050405020304" pitchFamily="18" charset="0"/>
                  </a:rPr>
                  <a:t>,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2</m:t>
                        </m:r>
                      </m:sub>
                    </m:sSub>
                    <m:r>
                      <a:rPr lang="en-US" sz="2000" i="1">
                        <a:latin typeface="Cambria Math" panose="02040503050406030204" pitchFamily="18" charset="0"/>
                      </a:rPr>
                      <m:t>=</m:t>
                    </m:r>
                    <m:sSup>
                      <m:sSupPr>
                        <m:ctrlPr>
                          <a:rPr lang="tr-TR" sz="2000" i="1">
                            <a:latin typeface="Cambria Math" panose="02040503050406030204" pitchFamily="18" charset="0"/>
                          </a:rPr>
                        </m:ctrlPr>
                      </m:sSupPr>
                      <m:e>
                        <m:d>
                          <m:dPr>
                            <m:begChr m:val="["/>
                            <m:endChr m:val="]"/>
                            <m:ctrlPr>
                              <a:rPr lang="tr-TR" sz="2000" i="1">
                                <a:latin typeface="Cambria Math" panose="02040503050406030204" pitchFamily="18" charset="0"/>
                              </a:rPr>
                            </m:ctrlPr>
                          </m:dPr>
                          <m:e>
                            <m:m>
                              <m:mPr>
                                <m:mcs>
                                  <m:mc>
                                    <m:mcPr>
                                      <m:count m:val="2"/>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5</m:t>
                                  </m:r>
                                </m:e>
                                <m:e>
                                  <m:r>
                                    <a:rPr lang="en-US" sz="2000" i="1">
                                      <a:latin typeface="Cambria Math" panose="02040503050406030204" pitchFamily="18" charset="0"/>
                                    </a:rPr>
                                    <m:t>1</m:t>
                                  </m:r>
                                </m:e>
                              </m:mr>
                            </m:m>
                          </m:e>
                        </m:d>
                      </m:e>
                      <m:sup>
                        <m:r>
                          <a:rPr lang="en-US" sz="2000" i="1">
                            <a:latin typeface="Cambria Math" panose="02040503050406030204" pitchFamily="18" charset="0"/>
                          </a:rPr>
                          <m:t>𝑇</m:t>
                        </m:r>
                      </m:sup>
                    </m:sSup>
                  </m:oMath>
                </a14:m>
                <a:r>
                  <a:rPr lang="en-US" sz="2000">
                    <a:latin typeface="Times New Roman" panose="02020603050405020304" pitchFamily="18" charset="0"/>
                    <a:cs typeface="Times New Roman" panose="02020603050405020304" pitchFamily="18" charset="0"/>
                  </a:rPr>
                  <a:t>,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3</m:t>
                        </m:r>
                      </m:sub>
                    </m:sSub>
                    <m:r>
                      <a:rPr lang="en-US" sz="2000" i="1">
                        <a:latin typeface="Cambria Math" panose="02040503050406030204" pitchFamily="18" charset="0"/>
                      </a:rPr>
                      <m:t>=</m:t>
                    </m:r>
                    <m:sSup>
                      <m:sSupPr>
                        <m:ctrlPr>
                          <a:rPr lang="tr-TR" sz="2000" i="1">
                            <a:latin typeface="Cambria Math" panose="02040503050406030204" pitchFamily="18" charset="0"/>
                          </a:rPr>
                        </m:ctrlPr>
                      </m:sSupPr>
                      <m:e>
                        <m:d>
                          <m:dPr>
                            <m:begChr m:val="["/>
                            <m:endChr m:val="]"/>
                            <m:ctrlPr>
                              <a:rPr lang="tr-TR" sz="2000" i="1">
                                <a:latin typeface="Cambria Math" panose="02040503050406030204" pitchFamily="18" charset="0"/>
                              </a:rPr>
                            </m:ctrlPr>
                          </m:dPr>
                          <m:e>
                            <m:m>
                              <m:mPr>
                                <m:mcs>
                                  <m:mc>
                                    <m:mcPr>
                                      <m:count m:val="2"/>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3</m:t>
                                  </m:r>
                                </m:e>
                                <m:e>
                                  <m:r>
                                    <a:rPr lang="en-US" sz="2000" i="1">
                                      <a:latin typeface="Cambria Math" panose="02040503050406030204" pitchFamily="18" charset="0"/>
                                    </a:rPr>
                                    <m:t>4</m:t>
                                  </m:r>
                                </m:e>
                              </m:mr>
                            </m:m>
                          </m:e>
                        </m:d>
                      </m:e>
                      <m:sup>
                        <m:r>
                          <a:rPr lang="en-US" sz="2000" i="1">
                            <a:latin typeface="Cambria Math" panose="02040503050406030204" pitchFamily="18" charset="0"/>
                          </a:rPr>
                          <m:t>𝑇</m:t>
                        </m:r>
                      </m:sup>
                    </m:sSup>
                  </m:oMath>
                </a14:m>
                <a:r>
                  <a:rPr lang="en-US" sz="2000">
                    <a:latin typeface="Times New Roman" panose="02020603050405020304" pitchFamily="18" charset="0"/>
                    <a:cs typeface="Times New Roman" panose="02020603050405020304" pitchFamily="18" charset="0"/>
                  </a:rPr>
                  <a:t> be the feature vectors of the same class. The average of the class is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𝑎𝑣𝑒</m:t>
                        </m:r>
                      </m:sub>
                    </m:sSub>
                    <m:r>
                      <a:rPr lang="en-US" sz="2000" i="1">
                        <a:latin typeface="Cambria Math" panose="02040503050406030204" pitchFamily="18" charset="0"/>
                      </a:rPr>
                      <m:t>=</m:t>
                    </m:r>
                    <m:sSup>
                      <m:sSupPr>
                        <m:ctrlPr>
                          <a:rPr lang="tr-TR" sz="2000" i="1">
                            <a:latin typeface="Cambria Math" panose="02040503050406030204" pitchFamily="18" charset="0"/>
                          </a:rPr>
                        </m:ctrlPr>
                      </m:sSupPr>
                      <m:e>
                        <m:d>
                          <m:dPr>
                            <m:begChr m:val="["/>
                            <m:endChr m:val="]"/>
                            <m:ctrlPr>
                              <a:rPr lang="tr-TR" sz="2000" i="1">
                                <a:latin typeface="Cambria Math" panose="02040503050406030204" pitchFamily="18" charset="0"/>
                              </a:rPr>
                            </m:ctrlPr>
                          </m:dPr>
                          <m:e>
                            <m:m>
                              <m:mPr>
                                <m:mcs>
                                  <m:mc>
                                    <m:mcPr>
                                      <m:count m:val="2"/>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3</m:t>
                                  </m:r>
                                </m:e>
                                <m:e>
                                  <m:r>
                                    <a:rPr lang="en-US" sz="2000" i="1">
                                      <a:latin typeface="Cambria Math" panose="02040503050406030204" pitchFamily="18" charset="0"/>
                                    </a:rPr>
                                    <m:t>2</m:t>
                                  </m:r>
                                </m:e>
                              </m:mr>
                            </m:m>
                          </m:e>
                        </m:d>
                      </m:e>
                      <m:sup>
                        <m:r>
                          <a:rPr lang="en-US" sz="2000" i="1">
                            <a:latin typeface="Cambria Math" panose="02040503050406030204" pitchFamily="18" charset="0"/>
                          </a:rPr>
                          <m:t>𝑇</m:t>
                        </m:r>
                      </m:sup>
                    </m:sSup>
                  </m:oMath>
                </a14:m>
                <a:r>
                  <a:rPr lang="en-US" sz="2000">
                    <a:latin typeface="Times New Roman" panose="02020603050405020304" pitchFamily="18" charset="0"/>
                    <a:cs typeface="Times New Roman" panose="02020603050405020304" pitchFamily="18" charset="0"/>
                  </a:rPr>
                  <a:t>.</a:t>
                </a:r>
                <a:endParaRPr lang="tr-TR" sz="2000">
                  <a:latin typeface="Times New Roman" panose="02020603050405020304" pitchFamily="18" charset="0"/>
                  <a:cs typeface="Times New Roman" panose="02020603050405020304" pitchFamily="18" charset="0"/>
                </a:endParaRPr>
              </a:p>
              <a:p>
                <a:pPr marL="0" indent="0">
                  <a:lnSpc>
                    <a:spcPct val="150000"/>
                  </a:lnSpc>
                  <a:spcBef>
                    <a:spcPts val="600"/>
                  </a:spcBef>
                  <a:buNone/>
                </a:pPr>
                <a:r>
                  <a:rPr lang="en-US" sz="2000">
                    <a:latin typeface="Times New Roman" panose="02020603050405020304" pitchFamily="18" charset="0"/>
                    <a:cs typeface="Times New Roman" panose="02020603050405020304" pitchFamily="18" charset="0"/>
                  </a:rPr>
                  <a:t>The difference vectors are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𝑑𝑖𝑓</m:t>
                        </m:r>
                        <m:sSub>
                          <m:sSubPr>
                            <m:ctrlPr>
                              <a:rPr lang="tr-TR" sz="2000" i="1">
                                <a:latin typeface="Cambria Math" panose="02040503050406030204" pitchFamily="18" charset="0"/>
                              </a:rPr>
                            </m:ctrlPr>
                          </m:sSubPr>
                          <m:e>
                            <m:r>
                              <a:rPr lang="en-US" sz="2000" i="1">
                                <a:latin typeface="Cambria Math" panose="02040503050406030204" pitchFamily="18" charset="0"/>
                              </a:rPr>
                              <m:t>𝑓</m:t>
                            </m:r>
                          </m:e>
                          <m:sub>
                            <m:r>
                              <a:rPr lang="en-US" sz="2000" i="1">
                                <a:latin typeface="Cambria Math" panose="02040503050406030204" pitchFamily="18" charset="0"/>
                              </a:rPr>
                              <m:t>1</m:t>
                            </m:r>
                          </m:sub>
                        </m:sSub>
                      </m:sub>
                    </m:sSub>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1"/>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−2</m:t>
                              </m:r>
                            </m:e>
                          </m:mr>
                          <m:mr>
                            <m:e>
                              <m:r>
                                <a:rPr lang="en-US" sz="2000" i="1">
                                  <a:latin typeface="Cambria Math" panose="02040503050406030204" pitchFamily="18" charset="0"/>
                                </a:rPr>
                                <m:t>−1</m:t>
                              </m:r>
                            </m:e>
                          </m:mr>
                        </m:m>
                      </m:e>
                    </m:d>
                  </m:oMath>
                </a14:m>
                <a:r>
                  <a:rPr lang="en-US" sz="2000">
                    <a:latin typeface="Times New Roman" panose="02020603050405020304" pitchFamily="18" charset="0"/>
                    <a:cs typeface="Times New Roman" panose="02020603050405020304" pitchFamily="18" charset="0"/>
                  </a:rPr>
                  <a:t>,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𝑑𝑖𝑓</m:t>
                        </m:r>
                        <m:sSub>
                          <m:sSubPr>
                            <m:ctrlPr>
                              <a:rPr lang="tr-TR" sz="2000" i="1">
                                <a:latin typeface="Cambria Math" panose="02040503050406030204" pitchFamily="18" charset="0"/>
                              </a:rPr>
                            </m:ctrlPr>
                          </m:sSubPr>
                          <m:e>
                            <m:r>
                              <a:rPr lang="en-US" sz="2000" i="1">
                                <a:latin typeface="Cambria Math" panose="02040503050406030204" pitchFamily="18" charset="0"/>
                              </a:rPr>
                              <m:t>𝑓</m:t>
                            </m:r>
                          </m:e>
                          <m:sub>
                            <m:r>
                              <a:rPr lang="en-US" sz="2000" i="1">
                                <a:latin typeface="Cambria Math" panose="02040503050406030204" pitchFamily="18" charset="0"/>
                              </a:rPr>
                              <m:t>2</m:t>
                            </m:r>
                          </m:sub>
                        </m:sSub>
                      </m:sub>
                    </m:sSub>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1"/>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2</m:t>
                              </m:r>
                            </m:e>
                          </m:mr>
                          <m:mr>
                            <m:e>
                              <m:r>
                                <a:rPr lang="en-US" sz="2000" i="1">
                                  <a:latin typeface="Cambria Math" panose="02040503050406030204" pitchFamily="18" charset="0"/>
                                </a:rPr>
                                <m:t>−1</m:t>
                              </m:r>
                            </m:e>
                          </m:mr>
                        </m:m>
                      </m:e>
                    </m:d>
                  </m:oMath>
                </a14:m>
                <a:r>
                  <a:rPr lang="en-US" sz="2000">
                    <a:latin typeface="Times New Roman" panose="02020603050405020304" pitchFamily="18" charset="0"/>
                    <a:cs typeface="Times New Roman" panose="02020603050405020304" pitchFamily="18" charset="0"/>
                  </a:rPr>
                  <a:t>, and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𝑑𝑖𝑓</m:t>
                        </m:r>
                        <m:sSub>
                          <m:sSubPr>
                            <m:ctrlPr>
                              <a:rPr lang="tr-TR" sz="2000" i="1">
                                <a:latin typeface="Cambria Math" panose="02040503050406030204" pitchFamily="18" charset="0"/>
                              </a:rPr>
                            </m:ctrlPr>
                          </m:sSubPr>
                          <m:e>
                            <m:r>
                              <a:rPr lang="en-US" sz="2000" i="1">
                                <a:latin typeface="Cambria Math" panose="02040503050406030204" pitchFamily="18" charset="0"/>
                              </a:rPr>
                              <m:t>𝑓</m:t>
                            </m:r>
                          </m:e>
                          <m:sub>
                            <m:r>
                              <a:rPr lang="en-US" sz="2000" i="1">
                                <a:latin typeface="Cambria Math" panose="02040503050406030204" pitchFamily="18" charset="0"/>
                              </a:rPr>
                              <m:t>3</m:t>
                            </m:r>
                          </m:sub>
                        </m:sSub>
                      </m:sub>
                    </m:sSub>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1"/>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0</m:t>
                              </m:r>
                            </m:e>
                          </m:mr>
                          <m:mr>
                            <m:e>
                              <m:r>
                                <a:rPr lang="en-US" sz="2000" i="1">
                                  <a:latin typeface="Cambria Math" panose="02040503050406030204" pitchFamily="18" charset="0"/>
                                </a:rPr>
                                <m:t>2</m:t>
                              </m:r>
                            </m:e>
                          </m:mr>
                        </m:m>
                      </m:e>
                    </m:d>
                  </m:oMath>
                </a14:m>
                <a:r>
                  <a:rPr lang="en-US" sz="2000">
                    <a:latin typeface="Times New Roman" panose="02020603050405020304" pitchFamily="18" charset="0"/>
                    <a:cs typeface="Times New Roman" panose="02020603050405020304" pitchFamily="18" charset="0"/>
                  </a:rPr>
                  <a:t>. By using difference vectors the covariance matrix can be calculated as below:</a:t>
                </a:r>
                <a:endParaRPr lang="tr-TR" sz="2000">
                  <a:latin typeface="Times New Roman" panose="02020603050405020304" pitchFamily="18" charset="0"/>
                  <a:cs typeface="Times New Roman" panose="02020603050405020304" pitchFamily="18" charset="0"/>
                </a:endParaRPr>
              </a:p>
              <a:p>
                <a:pPr marL="0" indent="0">
                  <a:lnSpc>
                    <a:spcPct val="150000"/>
                  </a:lnSpc>
                  <a:spcBef>
                    <a:spcPts val="600"/>
                  </a:spcBef>
                  <a:buNone/>
                </a:pPr>
                <a14:m>
                  <m:oMathPara xmlns:m="http://schemas.openxmlformats.org/officeDocument/2006/math">
                    <m:oMathParaPr>
                      <m:jc m:val="centerGroup"/>
                    </m:oMathParaPr>
                    <m:oMath xmlns:m="http://schemas.openxmlformats.org/officeDocument/2006/math">
                      <m:r>
                        <a:rPr lang="en-US" sz="2000" b="1" i="1">
                          <a:latin typeface="Cambria Math" panose="02040503050406030204" pitchFamily="18" charset="0"/>
                        </a:rPr>
                        <m:t>𝚽</m:t>
                      </m:r>
                      <m:r>
                        <a:rPr lang="en-US" sz="2000" b="1">
                          <a:latin typeface="Cambria Math" panose="02040503050406030204" pitchFamily="18" charset="0"/>
                        </a:rPr>
                        <m:t>=</m:t>
                      </m:r>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𝑑𝑖𝑓</m:t>
                          </m:r>
                          <m:sSub>
                            <m:sSubPr>
                              <m:ctrlPr>
                                <a:rPr lang="tr-TR" sz="2000" i="1">
                                  <a:latin typeface="Cambria Math" panose="02040503050406030204" pitchFamily="18" charset="0"/>
                                </a:rPr>
                              </m:ctrlPr>
                            </m:sSubPr>
                            <m:e>
                              <m:r>
                                <a:rPr lang="en-US" sz="2000" i="1">
                                  <a:latin typeface="Cambria Math" panose="02040503050406030204" pitchFamily="18" charset="0"/>
                                </a:rPr>
                                <m:t>𝑓</m:t>
                              </m:r>
                            </m:e>
                            <m:sub>
                              <m:r>
                                <a:rPr lang="en-US" sz="2000" i="1">
                                  <a:latin typeface="Cambria Math" panose="02040503050406030204" pitchFamily="18" charset="0"/>
                                </a:rPr>
                                <m:t>1</m:t>
                              </m:r>
                            </m:sub>
                          </m:sSub>
                        </m:sub>
                      </m:sSub>
                      <m:sSubSup>
                        <m:sSubSupPr>
                          <m:ctrlPr>
                            <a:rPr lang="tr-TR" sz="2000" i="1">
                              <a:latin typeface="Cambria Math" panose="02040503050406030204" pitchFamily="18" charset="0"/>
                            </a:rPr>
                          </m:ctrlPr>
                        </m:sSubSupPr>
                        <m:e>
                          <m:r>
                            <a:rPr lang="en-US" sz="2000" b="1" i="1">
                              <a:latin typeface="Cambria Math" panose="02040503050406030204" pitchFamily="18" charset="0"/>
                            </a:rPr>
                            <m:t>𝒂</m:t>
                          </m:r>
                        </m:e>
                        <m:sub>
                          <m:r>
                            <a:rPr lang="en-US" sz="2000" i="1">
                              <a:latin typeface="Cambria Math" panose="02040503050406030204" pitchFamily="18" charset="0"/>
                            </a:rPr>
                            <m:t>𝑑𝑖𝑓</m:t>
                          </m:r>
                          <m:sSub>
                            <m:sSubPr>
                              <m:ctrlPr>
                                <a:rPr lang="tr-TR" sz="2000" i="1">
                                  <a:latin typeface="Cambria Math" panose="02040503050406030204" pitchFamily="18" charset="0"/>
                                </a:rPr>
                              </m:ctrlPr>
                            </m:sSubPr>
                            <m:e>
                              <m:r>
                                <a:rPr lang="en-US" sz="2000" i="1">
                                  <a:latin typeface="Cambria Math" panose="02040503050406030204" pitchFamily="18" charset="0"/>
                                </a:rPr>
                                <m:t>𝑓</m:t>
                              </m:r>
                            </m:e>
                            <m:sub>
                              <m:r>
                                <a:rPr lang="en-US" sz="2000" i="1">
                                  <a:latin typeface="Cambria Math" panose="02040503050406030204" pitchFamily="18" charset="0"/>
                                </a:rPr>
                                <m:t>1</m:t>
                              </m:r>
                            </m:sub>
                          </m:sSub>
                        </m:sub>
                        <m:sup>
                          <m:r>
                            <a:rPr lang="en-US" sz="2000" i="1">
                              <a:latin typeface="Cambria Math" panose="02040503050406030204" pitchFamily="18" charset="0"/>
                            </a:rPr>
                            <m:t>𝑇</m:t>
                          </m:r>
                        </m:sup>
                      </m:sSubSup>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𝑑𝑖𝑓</m:t>
                          </m:r>
                          <m:sSub>
                            <m:sSubPr>
                              <m:ctrlPr>
                                <a:rPr lang="tr-TR" sz="2000" i="1">
                                  <a:latin typeface="Cambria Math" panose="02040503050406030204" pitchFamily="18" charset="0"/>
                                </a:rPr>
                              </m:ctrlPr>
                            </m:sSubPr>
                            <m:e>
                              <m:r>
                                <a:rPr lang="en-US" sz="2000" i="1">
                                  <a:latin typeface="Cambria Math" panose="02040503050406030204" pitchFamily="18" charset="0"/>
                                </a:rPr>
                                <m:t>𝑓</m:t>
                              </m:r>
                            </m:e>
                            <m:sub>
                              <m:r>
                                <a:rPr lang="en-US" sz="2000" i="1">
                                  <a:latin typeface="Cambria Math" panose="02040503050406030204" pitchFamily="18" charset="0"/>
                                </a:rPr>
                                <m:t>2</m:t>
                              </m:r>
                            </m:sub>
                          </m:sSub>
                        </m:sub>
                      </m:sSub>
                      <m:sSubSup>
                        <m:sSubSupPr>
                          <m:ctrlPr>
                            <a:rPr lang="tr-TR" sz="2000" i="1">
                              <a:latin typeface="Cambria Math" panose="02040503050406030204" pitchFamily="18" charset="0"/>
                            </a:rPr>
                          </m:ctrlPr>
                        </m:sSubSupPr>
                        <m:e>
                          <m:r>
                            <a:rPr lang="en-US" sz="2000" b="1" i="1">
                              <a:latin typeface="Cambria Math" panose="02040503050406030204" pitchFamily="18" charset="0"/>
                            </a:rPr>
                            <m:t>𝒂</m:t>
                          </m:r>
                        </m:e>
                        <m:sub>
                          <m:r>
                            <a:rPr lang="en-US" sz="2000" i="1">
                              <a:latin typeface="Cambria Math" panose="02040503050406030204" pitchFamily="18" charset="0"/>
                            </a:rPr>
                            <m:t>𝑑𝑖𝑓</m:t>
                          </m:r>
                          <m:sSub>
                            <m:sSubPr>
                              <m:ctrlPr>
                                <a:rPr lang="tr-TR" sz="2000" i="1">
                                  <a:latin typeface="Cambria Math" panose="02040503050406030204" pitchFamily="18" charset="0"/>
                                </a:rPr>
                              </m:ctrlPr>
                            </m:sSubPr>
                            <m:e>
                              <m:r>
                                <a:rPr lang="en-US" sz="2000" i="1">
                                  <a:latin typeface="Cambria Math" panose="02040503050406030204" pitchFamily="18" charset="0"/>
                                </a:rPr>
                                <m:t>𝑓</m:t>
                              </m:r>
                            </m:e>
                            <m:sub>
                              <m:r>
                                <a:rPr lang="en-US" sz="2000" i="1">
                                  <a:latin typeface="Cambria Math" panose="02040503050406030204" pitchFamily="18" charset="0"/>
                                </a:rPr>
                                <m:t>2</m:t>
                              </m:r>
                            </m:sub>
                          </m:sSub>
                        </m:sub>
                        <m:sup>
                          <m:r>
                            <a:rPr lang="en-US" sz="2000" i="1">
                              <a:latin typeface="Cambria Math" panose="02040503050406030204" pitchFamily="18" charset="0"/>
                            </a:rPr>
                            <m:t>𝑇</m:t>
                          </m:r>
                        </m:sup>
                      </m:sSubSup>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𝑑𝑖𝑓</m:t>
                          </m:r>
                          <m:sSub>
                            <m:sSubPr>
                              <m:ctrlPr>
                                <a:rPr lang="tr-TR" sz="2000" i="1">
                                  <a:latin typeface="Cambria Math" panose="02040503050406030204" pitchFamily="18" charset="0"/>
                                </a:rPr>
                              </m:ctrlPr>
                            </m:sSubPr>
                            <m:e>
                              <m:r>
                                <a:rPr lang="en-US" sz="2000" i="1">
                                  <a:latin typeface="Cambria Math" panose="02040503050406030204" pitchFamily="18" charset="0"/>
                                </a:rPr>
                                <m:t>𝑓</m:t>
                              </m:r>
                            </m:e>
                            <m:sub>
                              <m:r>
                                <a:rPr lang="en-US" sz="2000" i="1">
                                  <a:latin typeface="Cambria Math" panose="02040503050406030204" pitchFamily="18" charset="0"/>
                                </a:rPr>
                                <m:t>3</m:t>
                              </m:r>
                            </m:sub>
                          </m:sSub>
                        </m:sub>
                      </m:sSub>
                      <m:sSubSup>
                        <m:sSubSupPr>
                          <m:ctrlPr>
                            <a:rPr lang="tr-TR" sz="2000" i="1">
                              <a:latin typeface="Cambria Math" panose="02040503050406030204" pitchFamily="18" charset="0"/>
                            </a:rPr>
                          </m:ctrlPr>
                        </m:sSubSupPr>
                        <m:e>
                          <m:r>
                            <a:rPr lang="en-US" sz="2000" b="1" i="1">
                              <a:latin typeface="Cambria Math" panose="02040503050406030204" pitchFamily="18" charset="0"/>
                            </a:rPr>
                            <m:t>𝒂</m:t>
                          </m:r>
                        </m:e>
                        <m:sub>
                          <m:r>
                            <a:rPr lang="en-US" sz="2000" i="1">
                              <a:latin typeface="Cambria Math" panose="02040503050406030204" pitchFamily="18" charset="0"/>
                            </a:rPr>
                            <m:t>𝑑𝑖𝑓</m:t>
                          </m:r>
                          <m:sSub>
                            <m:sSubPr>
                              <m:ctrlPr>
                                <a:rPr lang="tr-TR" sz="2000" i="1">
                                  <a:latin typeface="Cambria Math" panose="02040503050406030204" pitchFamily="18" charset="0"/>
                                </a:rPr>
                              </m:ctrlPr>
                            </m:sSubPr>
                            <m:e>
                              <m:r>
                                <a:rPr lang="en-US" sz="2000" i="1">
                                  <a:latin typeface="Cambria Math" panose="02040503050406030204" pitchFamily="18" charset="0"/>
                                </a:rPr>
                                <m:t>𝑓</m:t>
                              </m:r>
                            </m:e>
                            <m:sub>
                              <m:r>
                                <a:rPr lang="en-US" sz="2000" i="1">
                                  <a:latin typeface="Cambria Math" panose="02040503050406030204" pitchFamily="18" charset="0"/>
                                </a:rPr>
                                <m:t>3</m:t>
                              </m:r>
                            </m:sub>
                          </m:sSub>
                        </m:sub>
                        <m:sup>
                          <m:r>
                            <a:rPr lang="en-US" sz="2000" i="1">
                              <a:latin typeface="Cambria Math" panose="02040503050406030204" pitchFamily="18" charset="0"/>
                            </a:rPr>
                            <m:t>𝑇</m:t>
                          </m:r>
                        </m:sup>
                      </m:sSubSup>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2"/>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8</m:t>
                                </m:r>
                              </m:e>
                              <m:e>
                                <m:r>
                                  <a:rPr lang="en-US" sz="2000" i="1">
                                    <a:latin typeface="Cambria Math" panose="02040503050406030204" pitchFamily="18" charset="0"/>
                                  </a:rPr>
                                  <m:t>0</m:t>
                                </m:r>
                              </m:e>
                            </m:mr>
                            <m:mr>
                              <m:e>
                                <m:r>
                                  <a:rPr lang="en-US" sz="2000" i="1">
                                    <a:latin typeface="Cambria Math" panose="02040503050406030204" pitchFamily="18" charset="0"/>
                                  </a:rPr>
                                  <m:t>0</m:t>
                                </m:r>
                              </m:e>
                              <m:e>
                                <m:r>
                                  <a:rPr lang="en-US" sz="2000" i="1">
                                    <a:latin typeface="Cambria Math" panose="02040503050406030204" pitchFamily="18" charset="0"/>
                                  </a:rPr>
                                  <m:t>6</m:t>
                                </m:r>
                              </m:e>
                            </m:mr>
                          </m:m>
                        </m:e>
                      </m:d>
                    </m:oMath>
                  </m:oMathPara>
                </a14:m>
                <a:endParaRPr lang="tr-TR" sz="2000">
                  <a:latin typeface="Times New Roman" panose="02020603050405020304" pitchFamily="18" charset="0"/>
                  <a:cs typeface="Times New Roman" panose="02020603050405020304" pitchFamily="18" charset="0"/>
                </a:endParaRPr>
              </a:p>
              <a:p>
                <a:pPr marL="0" indent="0">
                  <a:lnSpc>
                    <a:spcPct val="150000"/>
                  </a:lnSpc>
                  <a:spcBef>
                    <a:spcPts val="0"/>
                  </a:spcBef>
                  <a:buFont typeface="Arial" panose="020B0604020202020204" pitchFamily="34" charset="0"/>
                  <a:buNone/>
                </a:pPr>
                <a:endParaRPr lang="tr-TR" sz="1900">
                  <a:latin typeface="Times New Roman" panose="02020603050405020304" pitchFamily="18" charset="0"/>
                  <a:cs typeface="Times New Roman" panose="02020603050405020304" pitchFamily="18" charset="0"/>
                </a:endParaRPr>
              </a:p>
            </p:txBody>
          </p:sp>
        </mc:Choice>
        <mc:Fallback xmlns="">
          <p:sp>
            <p:nvSpPr>
              <p:cNvPr id="3" name="İçerik Yer Tutucusu 2"/>
              <p:cNvSpPr txBox="1">
                <a:spLocks noRot="1" noChangeAspect="1" noMove="1" noResize="1" noEditPoints="1" noAdjustHandles="1" noChangeArrowheads="1" noChangeShapeType="1" noTextEdit="1"/>
              </p:cNvSpPr>
              <p:nvPr/>
            </p:nvSpPr>
            <p:spPr>
              <a:xfrm>
                <a:off x="720000" y="720000"/>
                <a:ext cx="10800000" cy="3992247"/>
              </a:xfrm>
              <a:prstGeom prst="rect">
                <a:avLst/>
              </a:prstGeom>
              <a:blipFill>
                <a:blip r:embed="rId2"/>
                <a:stretch>
                  <a:fillRect l="-1411"/>
                </a:stretch>
              </a:blipFill>
            </p:spPr>
            <p:txBody>
              <a:bodyPr/>
              <a:lstStyle/>
              <a:p>
                <a:r>
                  <a:rPr lang="tr-TR">
                    <a:noFill/>
                  </a:rPr>
                  <a:t> </a:t>
                </a:r>
              </a:p>
            </p:txBody>
          </p:sp>
        </mc:Fallback>
      </mc:AlternateContent>
    </p:spTree>
    <p:extLst>
      <p:ext uri="{BB962C8B-B14F-4D97-AF65-F5344CB8AC3E}">
        <p14:creationId xmlns:p14="http://schemas.microsoft.com/office/powerpoint/2010/main" val="3473707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txBox="1">
                <a:spLocks/>
              </p:cNvSpPr>
              <p:nvPr/>
            </p:nvSpPr>
            <p:spPr>
              <a:xfrm>
                <a:off x="720000" y="720000"/>
                <a:ext cx="10800000" cy="4540474"/>
              </a:xfrm>
              <a:prstGeom prst="rect">
                <a:avLst/>
              </a:prstGeom>
            </p:spPr>
            <p:txBody>
              <a:bodyPr vert="horz" wrap="square" lIns="0" tIns="0" rIns="0" bIns="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600"/>
                  </a:spcBef>
                  <a:buNone/>
                </a:pPr>
                <a:r>
                  <a:rPr lang="en-US" sz="2000" b="1" smtClean="0">
                    <a:solidFill>
                      <a:srgbClr val="FF0000"/>
                    </a:solidFill>
                    <a:latin typeface="Times New Roman" panose="02020603050405020304" pitchFamily="18" charset="0"/>
                    <a:cs typeface="Times New Roman" panose="02020603050405020304" pitchFamily="18" charset="0"/>
                  </a:rPr>
                  <a:t>Example</a:t>
                </a:r>
                <a:r>
                  <a:rPr lang="tr-TR" sz="2000" b="1" smtClean="0">
                    <a:solidFill>
                      <a:srgbClr val="FF0000"/>
                    </a:solidFill>
                    <a:latin typeface="Times New Roman" panose="02020603050405020304" pitchFamily="18" charset="0"/>
                    <a:cs typeface="Times New Roman" panose="02020603050405020304" pitchFamily="18" charset="0"/>
                  </a:rPr>
                  <a:t> (continued)</a:t>
                </a:r>
                <a:r>
                  <a:rPr lang="en-US" sz="2000" b="1" smtClean="0">
                    <a:solidFill>
                      <a:srgbClr val="FF0000"/>
                    </a:solidFill>
                    <a:latin typeface="Times New Roman" panose="02020603050405020304" pitchFamily="18" charset="0"/>
                    <a:cs typeface="Times New Roman" panose="02020603050405020304" pitchFamily="18" charset="0"/>
                  </a:rPr>
                  <a:t>:</a:t>
                </a:r>
                <a:r>
                  <a:rPr lang="en-US" sz="2000" smtClean="0">
                    <a:solidFill>
                      <a:srgbClr val="FF0000"/>
                    </a:solidFill>
                    <a:latin typeface="Times New Roman" panose="02020603050405020304" pitchFamily="18" charset="0"/>
                    <a:cs typeface="Times New Roman" panose="02020603050405020304" pitchFamily="18" charset="0"/>
                  </a:rPr>
                  <a:t> </a:t>
                </a:r>
                <a:r>
                  <a:rPr lang="tr-TR" sz="2000" smtClean="0">
                    <a:solidFill>
                      <a:srgbClr val="FF0000"/>
                    </a:solidFill>
                    <a:latin typeface="Times New Roman" panose="02020603050405020304" pitchFamily="18" charset="0"/>
                    <a:cs typeface="Times New Roman" panose="02020603050405020304" pitchFamily="18" charset="0"/>
                  </a:rPr>
                  <a:t> </a:t>
                </a:r>
              </a:p>
              <a:p>
                <a:pPr marL="0" indent="0">
                  <a:lnSpc>
                    <a:spcPct val="150000"/>
                  </a:lnSpc>
                  <a:spcBef>
                    <a:spcPts val="600"/>
                  </a:spcBef>
                  <a:buNone/>
                </a:pPr>
                <a14:m>
                  <m:oMathPara xmlns:m="http://schemas.openxmlformats.org/officeDocument/2006/math">
                    <m:oMathParaPr>
                      <m:jc m:val="centerGroup"/>
                    </m:oMathParaPr>
                    <m:oMath xmlns:m="http://schemas.openxmlformats.org/officeDocument/2006/math">
                      <m:r>
                        <a:rPr lang="en-US" sz="2000" b="1" i="1">
                          <a:latin typeface="Cambria Math" panose="02040503050406030204" pitchFamily="18" charset="0"/>
                        </a:rPr>
                        <m:t>𝚽</m:t>
                      </m:r>
                      <m:r>
                        <a:rPr lang="en-US" sz="2000" b="1">
                          <a:latin typeface="Cambria Math" panose="02040503050406030204" pitchFamily="18" charset="0"/>
                        </a:rPr>
                        <m:t>=</m:t>
                      </m:r>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𝑑𝑖𝑓</m:t>
                          </m:r>
                          <m:sSub>
                            <m:sSubPr>
                              <m:ctrlPr>
                                <a:rPr lang="tr-TR" sz="2000" i="1">
                                  <a:latin typeface="Cambria Math" panose="02040503050406030204" pitchFamily="18" charset="0"/>
                                </a:rPr>
                              </m:ctrlPr>
                            </m:sSubPr>
                            <m:e>
                              <m:r>
                                <a:rPr lang="en-US" sz="2000" i="1">
                                  <a:latin typeface="Cambria Math" panose="02040503050406030204" pitchFamily="18" charset="0"/>
                                </a:rPr>
                                <m:t>𝑓</m:t>
                              </m:r>
                            </m:e>
                            <m:sub>
                              <m:r>
                                <a:rPr lang="en-US" sz="2000" i="1">
                                  <a:latin typeface="Cambria Math" panose="02040503050406030204" pitchFamily="18" charset="0"/>
                                </a:rPr>
                                <m:t>1</m:t>
                              </m:r>
                            </m:sub>
                          </m:sSub>
                        </m:sub>
                      </m:sSub>
                      <m:sSubSup>
                        <m:sSubSupPr>
                          <m:ctrlPr>
                            <a:rPr lang="tr-TR" sz="2000" i="1">
                              <a:latin typeface="Cambria Math" panose="02040503050406030204" pitchFamily="18" charset="0"/>
                            </a:rPr>
                          </m:ctrlPr>
                        </m:sSubSupPr>
                        <m:e>
                          <m:r>
                            <a:rPr lang="en-US" sz="2000" b="1" i="1">
                              <a:latin typeface="Cambria Math" panose="02040503050406030204" pitchFamily="18" charset="0"/>
                            </a:rPr>
                            <m:t>𝒂</m:t>
                          </m:r>
                        </m:e>
                        <m:sub>
                          <m:r>
                            <a:rPr lang="en-US" sz="2000" i="1">
                              <a:latin typeface="Cambria Math" panose="02040503050406030204" pitchFamily="18" charset="0"/>
                            </a:rPr>
                            <m:t>𝑑𝑖𝑓</m:t>
                          </m:r>
                          <m:sSub>
                            <m:sSubPr>
                              <m:ctrlPr>
                                <a:rPr lang="tr-TR" sz="2000" i="1">
                                  <a:latin typeface="Cambria Math" panose="02040503050406030204" pitchFamily="18" charset="0"/>
                                </a:rPr>
                              </m:ctrlPr>
                            </m:sSubPr>
                            <m:e>
                              <m:r>
                                <a:rPr lang="en-US" sz="2000" i="1">
                                  <a:latin typeface="Cambria Math" panose="02040503050406030204" pitchFamily="18" charset="0"/>
                                </a:rPr>
                                <m:t>𝑓</m:t>
                              </m:r>
                            </m:e>
                            <m:sub>
                              <m:r>
                                <a:rPr lang="en-US" sz="2000" i="1">
                                  <a:latin typeface="Cambria Math" panose="02040503050406030204" pitchFamily="18" charset="0"/>
                                </a:rPr>
                                <m:t>1</m:t>
                              </m:r>
                            </m:sub>
                          </m:sSub>
                        </m:sub>
                        <m:sup>
                          <m:r>
                            <a:rPr lang="en-US" sz="2000" i="1">
                              <a:latin typeface="Cambria Math" panose="02040503050406030204" pitchFamily="18" charset="0"/>
                            </a:rPr>
                            <m:t>𝑇</m:t>
                          </m:r>
                        </m:sup>
                      </m:sSubSup>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𝑑𝑖𝑓</m:t>
                          </m:r>
                          <m:sSub>
                            <m:sSubPr>
                              <m:ctrlPr>
                                <a:rPr lang="tr-TR" sz="2000" i="1">
                                  <a:latin typeface="Cambria Math" panose="02040503050406030204" pitchFamily="18" charset="0"/>
                                </a:rPr>
                              </m:ctrlPr>
                            </m:sSubPr>
                            <m:e>
                              <m:r>
                                <a:rPr lang="en-US" sz="2000" i="1">
                                  <a:latin typeface="Cambria Math" panose="02040503050406030204" pitchFamily="18" charset="0"/>
                                </a:rPr>
                                <m:t>𝑓</m:t>
                              </m:r>
                            </m:e>
                            <m:sub>
                              <m:r>
                                <a:rPr lang="en-US" sz="2000" i="1">
                                  <a:latin typeface="Cambria Math" panose="02040503050406030204" pitchFamily="18" charset="0"/>
                                </a:rPr>
                                <m:t>2</m:t>
                              </m:r>
                            </m:sub>
                          </m:sSub>
                        </m:sub>
                      </m:sSub>
                      <m:sSubSup>
                        <m:sSubSupPr>
                          <m:ctrlPr>
                            <a:rPr lang="tr-TR" sz="2000" i="1">
                              <a:latin typeface="Cambria Math" panose="02040503050406030204" pitchFamily="18" charset="0"/>
                            </a:rPr>
                          </m:ctrlPr>
                        </m:sSubSupPr>
                        <m:e>
                          <m:r>
                            <a:rPr lang="en-US" sz="2000" b="1" i="1">
                              <a:latin typeface="Cambria Math" panose="02040503050406030204" pitchFamily="18" charset="0"/>
                            </a:rPr>
                            <m:t>𝒂</m:t>
                          </m:r>
                        </m:e>
                        <m:sub>
                          <m:r>
                            <a:rPr lang="en-US" sz="2000" i="1">
                              <a:latin typeface="Cambria Math" panose="02040503050406030204" pitchFamily="18" charset="0"/>
                            </a:rPr>
                            <m:t>𝑑𝑖𝑓</m:t>
                          </m:r>
                          <m:sSub>
                            <m:sSubPr>
                              <m:ctrlPr>
                                <a:rPr lang="tr-TR" sz="2000" i="1">
                                  <a:latin typeface="Cambria Math" panose="02040503050406030204" pitchFamily="18" charset="0"/>
                                </a:rPr>
                              </m:ctrlPr>
                            </m:sSubPr>
                            <m:e>
                              <m:r>
                                <a:rPr lang="en-US" sz="2000" i="1">
                                  <a:latin typeface="Cambria Math" panose="02040503050406030204" pitchFamily="18" charset="0"/>
                                </a:rPr>
                                <m:t>𝑓</m:t>
                              </m:r>
                            </m:e>
                            <m:sub>
                              <m:r>
                                <a:rPr lang="en-US" sz="2000" i="1">
                                  <a:latin typeface="Cambria Math" panose="02040503050406030204" pitchFamily="18" charset="0"/>
                                </a:rPr>
                                <m:t>2</m:t>
                              </m:r>
                            </m:sub>
                          </m:sSub>
                        </m:sub>
                        <m:sup>
                          <m:r>
                            <a:rPr lang="en-US" sz="2000" i="1">
                              <a:latin typeface="Cambria Math" panose="02040503050406030204" pitchFamily="18" charset="0"/>
                            </a:rPr>
                            <m:t>𝑇</m:t>
                          </m:r>
                        </m:sup>
                      </m:sSubSup>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𝑑𝑖𝑓</m:t>
                          </m:r>
                          <m:sSub>
                            <m:sSubPr>
                              <m:ctrlPr>
                                <a:rPr lang="tr-TR" sz="2000" i="1">
                                  <a:latin typeface="Cambria Math" panose="02040503050406030204" pitchFamily="18" charset="0"/>
                                </a:rPr>
                              </m:ctrlPr>
                            </m:sSubPr>
                            <m:e>
                              <m:r>
                                <a:rPr lang="en-US" sz="2000" i="1">
                                  <a:latin typeface="Cambria Math" panose="02040503050406030204" pitchFamily="18" charset="0"/>
                                </a:rPr>
                                <m:t>𝑓</m:t>
                              </m:r>
                            </m:e>
                            <m:sub>
                              <m:r>
                                <a:rPr lang="en-US" sz="2000" i="1">
                                  <a:latin typeface="Cambria Math" panose="02040503050406030204" pitchFamily="18" charset="0"/>
                                </a:rPr>
                                <m:t>3</m:t>
                              </m:r>
                            </m:sub>
                          </m:sSub>
                        </m:sub>
                      </m:sSub>
                      <m:sSubSup>
                        <m:sSubSupPr>
                          <m:ctrlPr>
                            <a:rPr lang="tr-TR" sz="2000" i="1">
                              <a:latin typeface="Cambria Math" panose="02040503050406030204" pitchFamily="18" charset="0"/>
                            </a:rPr>
                          </m:ctrlPr>
                        </m:sSubSupPr>
                        <m:e>
                          <m:r>
                            <a:rPr lang="en-US" sz="2000" b="1" i="1">
                              <a:latin typeface="Cambria Math" panose="02040503050406030204" pitchFamily="18" charset="0"/>
                            </a:rPr>
                            <m:t>𝒂</m:t>
                          </m:r>
                        </m:e>
                        <m:sub>
                          <m:r>
                            <a:rPr lang="en-US" sz="2000" i="1">
                              <a:latin typeface="Cambria Math" panose="02040503050406030204" pitchFamily="18" charset="0"/>
                            </a:rPr>
                            <m:t>𝑑𝑖𝑓</m:t>
                          </m:r>
                          <m:sSub>
                            <m:sSubPr>
                              <m:ctrlPr>
                                <a:rPr lang="tr-TR" sz="2000" i="1">
                                  <a:latin typeface="Cambria Math" panose="02040503050406030204" pitchFamily="18" charset="0"/>
                                </a:rPr>
                              </m:ctrlPr>
                            </m:sSubPr>
                            <m:e>
                              <m:r>
                                <a:rPr lang="en-US" sz="2000" i="1">
                                  <a:latin typeface="Cambria Math" panose="02040503050406030204" pitchFamily="18" charset="0"/>
                                </a:rPr>
                                <m:t>𝑓</m:t>
                              </m:r>
                            </m:e>
                            <m:sub>
                              <m:r>
                                <a:rPr lang="en-US" sz="2000" i="1">
                                  <a:latin typeface="Cambria Math" panose="02040503050406030204" pitchFamily="18" charset="0"/>
                                </a:rPr>
                                <m:t>3</m:t>
                              </m:r>
                            </m:sub>
                          </m:sSub>
                        </m:sub>
                        <m:sup>
                          <m:r>
                            <a:rPr lang="en-US" sz="2000" i="1">
                              <a:latin typeface="Cambria Math" panose="02040503050406030204" pitchFamily="18" charset="0"/>
                            </a:rPr>
                            <m:t>𝑇</m:t>
                          </m:r>
                        </m:sup>
                      </m:sSubSup>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2"/>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8</m:t>
                                </m:r>
                              </m:e>
                              <m:e>
                                <m:r>
                                  <a:rPr lang="en-US" sz="2000" i="1">
                                    <a:latin typeface="Cambria Math" panose="02040503050406030204" pitchFamily="18" charset="0"/>
                                  </a:rPr>
                                  <m:t>0</m:t>
                                </m:r>
                              </m:e>
                            </m:mr>
                            <m:mr>
                              <m:e>
                                <m:r>
                                  <a:rPr lang="en-US" sz="2000" i="1">
                                    <a:latin typeface="Cambria Math" panose="02040503050406030204" pitchFamily="18" charset="0"/>
                                  </a:rPr>
                                  <m:t>0</m:t>
                                </m:r>
                              </m:e>
                              <m:e>
                                <m:r>
                                  <a:rPr lang="en-US" sz="2000" i="1">
                                    <a:latin typeface="Cambria Math" panose="02040503050406030204" pitchFamily="18" charset="0"/>
                                  </a:rPr>
                                  <m:t>6</m:t>
                                </m:r>
                              </m:e>
                            </m:mr>
                          </m:m>
                        </m:e>
                      </m:d>
                    </m:oMath>
                  </m:oMathPara>
                </a14:m>
                <a:endParaRPr lang="tr-TR" sz="2000" smtClean="0">
                  <a:solidFill>
                    <a:srgbClr val="FF0000"/>
                  </a:solidFill>
                  <a:latin typeface="Times New Roman" panose="02020603050405020304" pitchFamily="18" charset="0"/>
                  <a:cs typeface="Times New Roman" panose="02020603050405020304" pitchFamily="18" charset="0"/>
                </a:endParaRPr>
              </a:p>
              <a:p>
                <a:pPr marL="0" indent="0">
                  <a:lnSpc>
                    <a:spcPct val="150000"/>
                  </a:lnSpc>
                  <a:spcBef>
                    <a:spcPts val="600"/>
                  </a:spcBef>
                  <a:buNone/>
                </a:pPr>
                <a:r>
                  <a:rPr lang="en-US" sz="2000">
                    <a:latin typeface="Times New Roman" panose="02020603050405020304" pitchFamily="18" charset="0"/>
                    <a:cs typeface="Times New Roman" panose="02020603050405020304" pitchFamily="18" charset="0"/>
                  </a:rPr>
                  <a:t>The eigenvalues of </a:t>
                </a:r>
                <a14:m>
                  <m:oMath xmlns:m="http://schemas.openxmlformats.org/officeDocument/2006/math">
                    <m:r>
                      <a:rPr lang="en-US" sz="2000" b="1" i="1">
                        <a:latin typeface="Cambria Math" panose="02040503050406030204" pitchFamily="18" charset="0"/>
                      </a:rPr>
                      <m:t>𝚽</m:t>
                    </m:r>
                  </m:oMath>
                </a14:m>
                <a:r>
                  <a:rPr lang="en-US" sz="2000">
                    <a:latin typeface="Times New Roman" panose="02020603050405020304" pitchFamily="18" charset="0"/>
                    <a:cs typeface="Times New Roman" panose="02020603050405020304" pitchFamily="18" charset="0"/>
                  </a:rPr>
                  <a:t> are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𝜆</m:t>
                        </m:r>
                      </m:e>
                      <m:sub>
                        <m:r>
                          <a:rPr lang="en-US" sz="2000" i="1">
                            <a:latin typeface="Cambria Math" panose="02040503050406030204" pitchFamily="18" charset="0"/>
                          </a:rPr>
                          <m:t>1</m:t>
                        </m:r>
                      </m:sub>
                    </m:sSub>
                    <m:r>
                      <a:rPr lang="en-US" sz="2000" i="1">
                        <a:latin typeface="Cambria Math" panose="02040503050406030204" pitchFamily="18" charset="0"/>
                      </a:rPr>
                      <m:t>=8</m:t>
                    </m:r>
                  </m:oMath>
                </a14:m>
                <a:r>
                  <a:rPr lang="en-US" sz="2000">
                    <a:latin typeface="Times New Roman" panose="02020603050405020304" pitchFamily="18" charset="0"/>
                    <a:cs typeface="Times New Roman" panose="02020603050405020304" pitchFamily="18" charset="0"/>
                  </a:rPr>
                  <a:t> and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𝜆</m:t>
                        </m:r>
                      </m:e>
                      <m:sub>
                        <m:r>
                          <a:rPr lang="en-US" sz="2000" i="1">
                            <a:latin typeface="Cambria Math" panose="02040503050406030204" pitchFamily="18" charset="0"/>
                          </a:rPr>
                          <m:t>2</m:t>
                        </m:r>
                      </m:sub>
                    </m:sSub>
                    <m:r>
                      <a:rPr lang="en-US" sz="2000" i="1">
                        <a:latin typeface="Cambria Math" panose="02040503050406030204" pitchFamily="18" charset="0"/>
                      </a:rPr>
                      <m:t>=6</m:t>
                    </m:r>
                  </m:oMath>
                </a14:m>
                <a:r>
                  <a:rPr lang="en-US" sz="2000">
                    <a:latin typeface="Times New Roman" panose="02020603050405020304" pitchFamily="18" charset="0"/>
                    <a:cs typeface="Times New Roman" panose="02020603050405020304" pitchFamily="18" charset="0"/>
                  </a:rPr>
                  <a:t>. </a:t>
                </a:r>
                <a:endParaRPr lang="tr-TR" sz="2000">
                  <a:latin typeface="Times New Roman" panose="02020603050405020304" pitchFamily="18" charset="0"/>
                  <a:cs typeface="Times New Roman" panose="02020603050405020304" pitchFamily="18" charset="0"/>
                </a:endParaRPr>
              </a:p>
              <a:p>
                <a:pPr marL="0" indent="0">
                  <a:lnSpc>
                    <a:spcPct val="150000"/>
                  </a:lnSpc>
                  <a:spcBef>
                    <a:spcPts val="600"/>
                  </a:spcBef>
                  <a:buNone/>
                </a:pPr>
                <a:r>
                  <a:rPr lang="en-US" sz="2000">
                    <a:latin typeface="Times New Roman" panose="02020603050405020304" pitchFamily="18" charset="0"/>
                    <a:cs typeface="Times New Roman" panose="02020603050405020304" pitchFamily="18" charset="0"/>
                  </a:rPr>
                  <a:t>From </a:t>
                </a:r>
                <a14:m>
                  <m:oMath xmlns:m="http://schemas.openxmlformats.org/officeDocument/2006/math">
                    <m:r>
                      <a:rPr lang="en-US" sz="2000" b="1" i="1">
                        <a:latin typeface="Cambria Math" panose="02040503050406030204" pitchFamily="18" charset="0"/>
                      </a:rPr>
                      <m:t>𝚽</m:t>
                    </m:r>
                    <m:sSub>
                      <m:sSubPr>
                        <m:ctrlPr>
                          <a:rPr lang="tr-TR" sz="2000" i="1">
                            <a:latin typeface="Cambria Math" panose="02040503050406030204" pitchFamily="18" charset="0"/>
                          </a:rPr>
                        </m:ctrlPr>
                      </m:sSubPr>
                      <m:e>
                        <m:r>
                          <a:rPr lang="en-US" sz="2000" b="1" i="1">
                            <a:latin typeface="Cambria Math" panose="02040503050406030204" pitchFamily="18" charset="0"/>
                          </a:rPr>
                          <m:t>𝐰</m:t>
                        </m:r>
                      </m:e>
                      <m:sub>
                        <m:r>
                          <a:rPr lang="en-US" sz="2000">
                            <a:latin typeface="Cambria Math" panose="02040503050406030204" pitchFamily="18" charset="0"/>
                          </a:rPr>
                          <m:t>1</m:t>
                        </m:r>
                      </m:sub>
                    </m:sSub>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i="1">
                            <a:latin typeface="Cambria Math" panose="02040503050406030204" pitchFamily="18" charset="0"/>
                          </a:rPr>
                          <m:t>𝜆</m:t>
                        </m:r>
                      </m:e>
                      <m:sub>
                        <m:r>
                          <a:rPr lang="en-US" sz="2000" i="1">
                            <a:latin typeface="Cambria Math" panose="02040503050406030204" pitchFamily="18" charset="0"/>
                          </a:rPr>
                          <m:t>1</m:t>
                        </m:r>
                      </m:sub>
                    </m:sSub>
                    <m:sSub>
                      <m:sSubPr>
                        <m:ctrlPr>
                          <a:rPr lang="tr-TR" sz="2000" i="1">
                            <a:latin typeface="Cambria Math" panose="02040503050406030204" pitchFamily="18" charset="0"/>
                          </a:rPr>
                        </m:ctrlPr>
                      </m:sSubPr>
                      <m:e>
                        <m:r>
                          <a:rPr lang="en-US" sz="2000" b="1" i="1">
                            <a:latin typeface="Cambria Math" panose="02040503050406030204" pitchFamily="18" charset="0"/>
                          </a:rPr>
                          <m:t>𝐰</m:t>
                        </m:r>
                      </m:e>
                      <m:sub>
                        <m:r>
                          <a:rPr lang="en-US" sz="2000" i="1">
                            <a:latin typeface="Cambria Math" panose="02040503050406030204" pitchFamily="18" charset="0"/>
                          </a:rPr>
                          <m:t>1</m:t>
                        </m:r>
                      </m:sub>
                    </m:sSub>
                  </m:oMath>
                </a14:m>
                <a:r>
                  <a:rPr lang="en-US" sz="2000">
                    <a:latin typeface="Times New Roman" panose="02020603050405020304" pitchFamily="18" charset="0"/>
                    <a:cs typeface="Times New Roman" panose="02020603050405020304" pitchFamily="18" charset="0"/>
                  </a:rPr>
                  <a:t>,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𝐰</m:t>
                        </m:r>
                      </m:e>
                      <m:sub>
                        <m:r>
                          <a:rPr lang="en-US" sz="2000">
                            <a:latin typeface="Cambria Math" panose="02040503050406030204" pitchFamily="18" charset="0"/>
                          </a:rPr>
                          <m:t>1</m:t>
                        </m:r>
                      </m:sub>
                    </m:sSub>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1"/>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1</m:t>
                              </m:r>
                            </m:e>
                          </m:mr>
                          <m:mr>
                            <m:e>
                              <m:r>
                                <a:rPr lang="en-US" sz="2000" i="1">
                                  <a:latin typeface="Cambria Math" panose="02040503050406030204" pitchFamily="18" charset="0"/>
                                </a:rPr>
                                <m:t>0</m:t>
                              </m:r>
                            </m:e>
                          </m:mr>
                        </m:m>
                      </m:e>
                    </m:d>
                  </m:oMath>
                </a14:m>
                <a:r>
                  <a:rPr lang="en-US" sz="2000">
                    <a:latin typeface="Times New Roman" panose="02020603050405020304" pitchFamily="18" charset="0"/>
                    <a:cs typeface="Times New Roman" panose="02020603050405020304" pitchFamily="18" charset="0"/>
                  </a:rPr>
                  <a:t>, and </a:t>
                </a:r>
                <a14:m>
                  <m:oMath xmlns:m="http://schemas.openxmlformats.org/officeDocument/2006/math">
                    <m:r>
                      <a:rPr lang="en-US" sz="2000" b="1" i="1">
                        <a:latin typeface="Cambria Math" panose="02040503050406030204" pitchFamily="18" charset="0"/>
                      </a:rPr>
                      <m:t>𝚽</m:t>
                    </m:r>
                    <m:sSub>
                      <m:sSubPr>
                        <m:ctrlPr>
                          <a:rPr lang="tr-TR" sz="2000" i="1">
                            <a:latin typeface="Cambria Math" panose="02040503050406030204" pitchFamily="18" charset="0"/>
                          </a:rPr>
                        </m:ctrlPr>
                      </m:sSubPr>
                      <m:e>
                        <m:r>
                          <a:rPr lang="en-US" sz="2000" b="1" i="1">
                            <a:latin typeface="Cambria Math" panose="02040503050406030204" pitchFamily="18" charset="0"/>
                          </a:rPr>
                          <m:t>𝐰</m:t>
                        </m:r>
                      </m:e>
                      <m:sub>
                        <m:r>
                          <a:rPr lang="en-US" sz="2000">
                            <a:latin typeface="Cambria Math" panose="02040503050406030204" pitchFamily="18" charset="0"/>
                          </a:rPr>
                          <m:t>2</m:t>
                        </m:r>
                      </m:sub>
                    </m:sSub>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i="1">
                            <a:latin typeface="Cambria Math" panose="02040503050406030204" pitchFamily="18" charset="0"/>
                          </a:rPr>
                          <m:t>𝜆</m:t>
                        </m:r>
                      </m:e>
                      <m:sub>
                        <m:r>
                          <a:rPr lang="en-US" sz="2000" i="1">
                            <a:latin typeface="Cambria Math" panose="02040503050406030204" pitchFamily="18" charset="0"/>
                          </a:rPr>
                          <m:t>2</m:t>
                        </m:r>
                      </m:sub>
                    </m:sSub>
                    <m:sSub>
                      <m:sSubPr>
                        <m:ctrlPr>
                          <a:rPr lang="tr-TR" sz="2000" i="1">
                            <a:latin typeface="Cambria Math" panose="02040503050406030204" pitchFamily="18" charset="0"/>
                          </a:rPr>
                        </m:ctrlPr>
                      </m:sSubPr>
                      <m:e>
                        <m:r>
                          <a:rPr lang="en-US" sz="2000" b="1" i="1">
                            <a:latin typeface="Cambria Math" panose="02040503050406030204" pitchFamily="18" charset="0"/>
                          </a:rPr>
                          <m:t>𝐰</m:t>
                        </m:r>
                      </m:e>
                      <m:sub>
                        <m:r>
                          <a:rPr lang="en-US" sz="2000" i="1">
                            <a:latin typeface="Cambria Math" panose="02040503050406030204" pitchFamily="18" charset="0"/>
                          </a:rPr>
                          <m:t>2</m:t>
                        </m:r>
                      </m:sub>
                    </m:sSub>
                  </m:oMath>
                </a14:m>
                <a:r>
                  <a:rPr lang="en-US" sz="2000">
                    <a:latin typeface="Times New Roman" panose="02020603050405020304" pitchFamily="18" charset="0"/>
                    <a:cs typeface="Times New Roman" panose="02020603050405020304" pitchFamily="18" charset="0"/>
                  </a:rPr>
                  <a:t>,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𝐰</m:t>
                        </m:r>
                      </m:e>
                      <m:sub>
                        <m:r>
                          <a:rPr lang="en-US" sz="2000">
                            <a:latin typeface="Cambria Math" panose="02040503050406030204" pitchFamily="18" charset="0"/>
                          </a:rPr>
                          <m:t>2</m:t>
                        </m:r>
                      </m:sub>
                    </m:sSub>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1"/>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0</m:t>
                              </m:r>
                            </m:e>
                          </m:mr>
                          <m:mr>
                            <m:e>
                              <m:r>
                                <a:rPr lang="en-US" sz="2000" i="1">
                                  <a:latin typeface="Cambria Math" panose="02040503050406030204" pitchFamily="18" charset="0"/>
                                </a:rPr>
                                <m:t>1</m:t>
                              </m:r>
                            </m:e>
                          </m:mr>
                        </m:m>
                      </m:e>
                    </m:d>
                  </m:oMath>
                </a14:m>
                <a:r>
                  <a:rPr lang="en-US" sz="2000">
                    <a:latin typeface="Times New Roman" panose="02020603050405020304" pitchFamily="18" charset="0"/>
                    <a:cs typeface="Times New Roman" panose="02020603050405020304" pitchFamily="18" charset="0"/>
                  </a:rPr>
                  <a:t>. Since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𝐰</m:t>
                        </m:r>
                      </m:e>
                      <m:sub>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b="1" i="1">
                            <a:latin typeface="Cambria Math" panose="02040503050406030204" pitchFamily="18" charset="0"/>
                          </a:rPr>
                          <m:t>𝒆</m:t>
                        </m:r>
                      </m:e>
                      <m:sub>
                        <m:r>
                          <a:rPr lang="en-US" sz="2000" i="1">
                            <a:latin typeface="Cambria Math" panose="02040503050406030204" pitchFamily="18" charset="0"/>
                          </a:rPr>
                          <m:t>1</m:t>
                        </m:r>
                      </m:sub>
                    </m:sSub>
                  </m:oMath>
                </a14:m>
                <a:r>
                  <a:rPr lang="en-US" sz="2000">
                    <a:latin typeface="Times New Roman" panose="02020603050405020304" pitchFamily="18" charset="0"/>
                    <a:cs typeface="Times New Roman" panose="02020603050405020304" pitchFamily="18" charset="0"/>
                  </a:rPr>
                  <a:t> and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𝐰</m:t>
                        </m:r>
                      </m:e>
                      <m:sub>
                        <m:r>
                          <a:rPr lang="en-US" sz="2000" i="1">
                            <a:latin typeface="Cambria Math" panose="02040503050406030204" pitchFamily="18" charset="0"/>
                          </a:rPr>
                          <m:t>2</m:t>
                        </m:r>
                      </m:sub>
                    </m:sSub>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b="1" i="1">
                            <a:latin typeface="Cambria Math" panose="02040503050406030204" pitchFamily="18" charset="0"/>
                          </a:rPr>
                          <m:t>𝒆</m:t>
                        </m:r>
                      </m:e>
                      <m:sub>
                        <m:r>
                          <a:rPr lang="en-US" sz="2000" i="1">
                            <a:latin typeface="Cambria Math" panose="02040503050406030204" pitchFamily="18" charset="0"/>
                          </a:rPr>
                          <m:t>2</m:t>
                        </m:r>
                      </m:sub>
                    </m:sSub>
                  </m:oMath>
                </a14:m>
                <a:r>
                  <a:rPr lang="en-US" sz="2000">
                    <a:latin typeface="Times New Roman" panose="02020603050405020304" pitchFamily="18" charset="0"/>
                    <a:cs typeface="Times New Roman" panose="02020603050405020304" pitchFamily="18" charset="0"/>
                  </a:rPr>
                  <a:t> no axes rotation is necessary.</a:t>
                </a:r>
                <a:endParaRPr lang="tr-TR" sz="2000">
                  <a:latin typeface="Times New Roman" panose="02020603050405020304" pitchFamily="18" charset="0"/>
                  <a:cs typeface="Times New Roman" panose="02020603050405020304" pitchFamily="18" charset="0"/>
                </a:endParaRPr>
              </a:p>
              <a:p>
                <a:pPr marL="0" indent="0">
                  <a:lnSpc>
                    <a:spcPct val="150000"/>
                  </a:lnSpc>
                  <a:spcBef>
                    <a:spcPts val="600"/>
                  </a:spcBef>
                  <a:buNone/>
                </a:pPr>
                <a:r>
                  <a:rPr lang="en-US" sz="2000" smtClean="0">
                    <a:latin typeface="Times New Roman" panose="02020603050405020304" pitchFamily="18" charset="0"/>
                    <a:cs typeface="Times New Roman" panose="02020603050405020304" pitchFamily="18" charset="0"/>
                  </a:rPr>
                  <a:t>The </a:t>
                </a:r>
                <a:r>
                  <a:rPr lang="en-US" sz="2000">
                    <a:latin typeface="Times New Roman" panose="02020603050405020304" pitchFamily="18" charset="0"/>
                    <a:cs typeface="Times New Roman" panose="02020603050405020304" pitchFamily="18" charset="0"/>
                  </a:rPr>
                  <a:t>sum of the largest projection squares of the difference vectors is </a:t>
                </a:r>
                <a14:m>
                  <m:oMath xmlns:m="http://schemas.openxmlformats.org/officeDocument/2006/math">
                    <m:r>
                      <a:rPr lang="en-US" sz="2000" i="1">
                        <a:latin typeface="Cambria Math" panose="02040503050406030204" pitchFamily="18" charset="0"/>
                      </a:rPr>
                      <m:t>𝑠𝑢</m:t>
                    </m:r>
                    <m:sSub>
                      <m:sSubPr>
                        <m:ctrlPr>
                          <a:rPr lang="tr-TR" sz="2000" i="1">
                            <a:latin typeface="Cambria Math" panose="02040503050406030204" pitchFamily="18" charset="0"/>
                          </a:rPr>
                        </m:ctrlPr>
                      </m:sSubPr>
                      <m:e>
                        <m:r>
                          <a:rPr lang="en-US" sz="2000" i="1">
                            <a:latin typeface="Cambria Math" panose="02040503050406030204" pitchFamily="18" charset="0"/>
                          </a:rPr>
                          <m:t>𝑚</m:t>
                        </m:r>
                      </m:e>
                      <m:sub>
                        <m:r>
                          <a:rPr lang="en-US" sz="2000" i="1">
                            <a:latin typeface="Cambria Math" panose="02040503050406030204" pitchFamily="18" charset="0"/>
                          </a:rPr>
                          <m:t>1</m:t>
                        </m:r>
                      </m:sub>
                    </m:sSub>
                    <m:r>
                      <a:rPr lang="en-US" sz="2000" i="1">
                        <a:latin typeface="Cambria Math" panose="02040503050406030204" pitchFamily="18" charset="0"/>
                      </a:rPr>
                      <m:t>=8=</m:t>
                    </m:r>
                    <m:sSup>
                      <m:sSupPr>
                        <m:ctrlPr>
                          <a:rPr lang="tr-TR" sz="2000" i="1">
                            <a:latin typeface="Cambria Math" panose="02040503050406030204" pitchFamily="18" charset="0"/>
                          </a:rPr>
                        </m:ctrlPr>
                      </m:sSupPr>
                      <m:e>
                        <m:r>
                          <a:rPr lang="en-US" sz="2000" i="1">
                            <a:latin typeface="Cambria Math" panose="02040503050406030204" pitchFamily="18" charset="0"/>
                          </a:rPr>
                          <m:t>2</m:t>
                        </m:r>
                      </m:e>
                      <m:sup>
                        <m:r>
                          <a:rPr lang="en-US" sz="2000" i="1">
                            <a:latin typeface="Cambria Math" panose="02040503050406030204" pitchFamily="18" charset="0"/>
                          </a:rPr>
                          <m:t>2</m:t>
                        </m:r>
                      </m:sup>
                    </m:sSup>
                    <m:r>
                      <a:rPr lang="en-US" sz="2000" i="1">
                        <a:latin typeface="Cambria Math" panose="02040503050406030204" pitchFamily="18" charset="0"/>
                      </a:rPr>
                      <m:t>+</m:t>
                    </m:r>
                    <m:sSup>
                      <m:sSupPr>
                        <m:ctrlPr>
                          <a:rPr lang="tr-TR" sz="2000" i="1">
                            <a:latin typeface="Cambria Math" panose="02040503050406030204" pitchFamily="18" charset="0"/>
                          </a:rPr>
                        </m:ctrlPr>
                      </m:sSupPr>
                      <m:e>
                        <m:r>
                          <a:rPr lang="en-US" sz="2000" i="1">
                            <a:latin typeface="Cambria Math" panose="02040503050406030204" pitchFamily="18" charset="0"/>
                          </a:rPr>
                          <m:t>2</m:t>
                        </m:r>
                      </m:e>
                      <m:sup>
                        <m:r>
                          <a:rPr lang="en-US" sz="2000" i="1">
                            <a:latin typeface="Cambria Math" panose="02040503050406030204" pitchFamily="18" charset="0"/>
                          </a:rPr>
                          <m:t>2</m:t>
                        </m:r>
                      </m:sup>
                    </m:sSup>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i="1">
                            <a:latin typeface="Cambria Math" panose="02040503050406030204" pitchFamily="18" charset="0"/>
                          </a:rPr>
                          <m:t>𝜆</m:t>
                        </m:r>
                      </m:e>
                      <m:sub>
                        <m:r>
                          <a:rPr lang="en-US" sz="2000" i="1">
                            <a:latin typeface="Cambria Math" panose="02040503050406030204" pitchFamily="18" charset="0"/>
                          </a:rPr>
                          <m:t>1</m:t>
                        </m:r>
                      </m:sub>
                    </m:sSub>
                  </m:oMath>
                </a14:m>
                <a:r>
                  <a:rPr lang="en-US" sz="2000">
                    <a:latin typeface="Times New Roman" panose="02020603050405020304" pitchFamily="18" charset="0"/>
                    <a:cs typeface="Times New Roman" panose="02020603050405020304" pitchFamily="18" charset="0"/>
                  </a:rPr>
                  <a:t> and the sum of the smallest projection squares of the difference vectors </a:t>
                </a:r>
                <a14:m>
                  <m:oMath xmlns:m="http://schemas.openxmlformats.org/officeDocument/2006/math">
                    <m:r>
                      <a:rPr lang="en-US" sz="2000" i="1">
                        <a:latin typeface="Cambria Math" panose="02040503050406030204" pitchFamily="18" charset="0"/>
                      </a:rPr>
                      <m:t>𝑠𝑢</m:t>
                    </m:r>
                    <m:sSub>
                      <m:sSubPr>
                        <m:ctrlPr>
                          <a:rPr lang="tr-TR" sz="2000" i="1">
                            <a:latin typeface="Cambria Math" panose="02040503050406030204" pitchFamily="18" charset="0"/>
                          </a:rPr>
                        </m:ctrlPr>
                      </m:sSubPr>
                      <m:e>
                        <m:r>
                          <a:rPr lang="en-US" sz="2000" i="1">
                            <a:latin typeface="Cambria Math" panose="02040503050406030204" pitchFamily="18" charset="0"/>
                          </a:rPr>
                          <m:t>𝑚</m:t>
                        </m:r>
                      </m:e>
                      <m:sub>
                        <m:r>
                          <a:rPr lang="en-US" sz="2000" i="1">
                            <a:latin typeface="Cambria Math" panose="02040503050406030204" pitchFamily="18" charset="0"/>
                          </a:rPr>
                          <m:t>2</m:t>
                        </m:r>
                      </m:sub>
                    </m:sSub>
                    <m:r>
                      <a:rPr lang="en-US" sz="2000" i="1">
                        <a:latin typeface="Cambria Math" panose="02040503050406030204" pitchFamily="18" charset="0"/>
                      </a:rPr>
                      <m:t>=6=</m:t>
                    </m:r>
                    <m:sSup>
                      <m:sSupPr>
                        <m:ctrlPr>
                          <a:rPr lang="tr-TR" sz="2000" i="1">
                            <a:latin typeface="Cambria Math" panose="02040503050406030204" pitchFamily="18" charset="0"/>
                          </a:rPr>
                        </m:ctrlPr>
                      </m:sSupPr>
                      <m:e>
                        <m:r>
                          <a:rPr lang="en-US" sz="2000" i="1">
                            <a:latin typeface="Cambria Math" panose="02040503050406030204" pitchFamily="18" charset="0"/>
                          </a:rPr>
                          <m:t>2</m:t>
                        </m:r>
                      </m:e>
                      <m:sup>
                        <m:r>
                          <a:rPr lang="en-US" sz="2000" i="1">
                            <a:latin typeface="Cambria Math" panose="02040503050406030204" pitchFamily="18" charset="0"/>
                          </a:rPr>
                          <m:t>2</m:t>
                        </m:r>
                      </m:sup>
                    </m:sSup>
                    <m:r>
                      <a:rPr lang="en-US" sz="2000" i="1">
                        <a:latin typeface="Cambria Math" panose="02040503050406030204" pitchFamily="18" charset="0"/>
                      </a:rPr>
                      <m:t>+</m:t>
                    </m:r>
                    <m:sSup>
                      <m:sSupPr>
                        <m:ctrlPr>
                          <a:rPr lang="tr-TR" sz="2000" i="1">
                            <a:latin typeface="Cambria Math" panose="02040503050406030204" pitchFamily="18" charset="0"/>
                          </a:rPr>
                        </m:ctrlPr>
                      </m:sSupPr>
                      <m:e>
                        <m:r>
                          <a:rPr lang="en-US" sz="2000" i="1">
                            <a:latin typeface="Cambria Math" panose="02040503050406030204" pitchFamily="18" charset="0"/>
                          </a:rPr>
                          <m:t>1</m:t>
                        </m:r>
                      </m:e>
                      <m:sup>
                        <m:r>
                          <a:rPr lang="en-US" sz="2000" i="1">
                            <a:latin typeface="Cambria Math" panose="02040503050406030204" pitchFamily="18" charset="0"/>
                          </a:rPr>
                          <m:t>2</m:t>
                        </m:r>
                      </m:sup>
                    </m:sSup>
                    <m:r>
                      <a:rPr lang="en-US" sz="2000" i="1">
                        <a:latin typeface="Cambria Math" panose="02040503050406030204" pitchFamily="18" charset="0"/>
                      </a:rPr>
                      <m:t>+</m:t>
                    </m:r>
                    <m:sSup>
                      <m:sSupPr>
                        <m:ctrlPr>
                          <a:rPr lang="tr-TR" sz="2000" i="1">
                            <a:latin typeface="Cambria Math" panose="02040503050406030204" pitchFamily="18" charset="0"/>
                          </a:rPr>
                        </m:ctrlPr>
                      </m:sSupPr>
                      <m:e>
                        <m:r>
                          <a:rPr lang="en-US" sz="2000" i="1">
                            <a:latin typeface="Cambria Math" panose="02040503050406030204" pitchFamily="18" charset="0"/>
                          </a:rPr>
                          <m:t>1</m:t>
                        </m:r>
                      </m:e>
                      <m:sup>
                        <m:r>
                          <a:rPr lang="en-US" sz="2000" i="1">
                            <a:latin typeface="Cambria Math" panose="02040503050406030204" pitchFamily="18" charset="0"/>
                          </a:rPr>
                          <m:t>2</m:t>
                        </m:r>
                      </m:sup>
                    </m:sSup>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i="1">
                            <a:latin typeface="Cambria Math" panose="02040503050406030204" pitchFamily="18" charset="0"/>
                          </a:rPr>
                          <m:t>𝜆</m:t>
                        </m:r>
                      </m:e>
                      <m:sub>
                        <m:r>
                          <a:rPr lang="en-US" sz="2000" i="1">
                            <a:latin typeface="Cambria Math" panose="02040503050406030204" pitchFamily="18" charset="0"/>
                          </a:rPr>
                          <m:t>2</m:t>
                        </m:r>
                      </m:sub>
                    </m:sSub>
                  </m:oMath>
                </a14:m>
                <a:r>
                  <a:rPr lang="en-US" sz="2000">
                    <a:latin typeface="Times New Roman" panose="02020603050405020304" pitchFamily="18" charset="0"/>
                    <a:cs typeface="Times New Roman" panose="02020603050405020304" pitchFamily="18" charset="0"/>
                  </a:rPr>
                  <a:t>. Notice the relation between the sums and the eigenvalues</a:t>
                </a:r>
                <a:r>
                  <a:rPr lang="en-US" sz="2000" smtClean="0">
                    <a:latin typeface="Times New Roman" panose="02020603050405020304" pitchFamily="18" charset="0"/>
                    <a:cs typeface="Times New Roman" panose="02020603050405020304" pitchFamily="18" charset="0"/>
                  </a:rPr>
                  <a:t>.</a:t>
                </a:r>
                <a:endParaRPr lang="tr-TR" sz="2000">
                  <a:latin typeface="Times New Roman" panose="02020603050405020304" pitchFamily="18" charset="0"/>
                  <a:cs typeface="Times New Roman" panose="02020603050405020304" pitchFamily="18" charset="0"/>
                </a:endParaRPr>
              </a:p>
            </p:txBody>
          </p:sp>
        </mc:Choice>
        <mc:Fallback xmlns="">
          <p:sp>
            <p:nvSpPr>
              <p:cNvPr id="3" name="İçerik Yer Tutucusu 2"/>
              <p:cNvSpPr txBox="1">
                <a:spLocks noRot="1" noChangeAspect="1" noMove="1" noResize="1" noEditPoints="1" noAdjustHandles="1" noChangeArrowheads="1" noChangeShapeType="1" noTextEdit="1"/>
              </p:cNvSpPr>
              <p:nvPr/>
            </p:nvSpPr>
            <p:spPr>
              <a:xfrm>
                <a:off x="720000" y="720000"/>
                <a:ext cx="10800000" cy="4540474"/>
              </a:xfrm>
              <a:prstGeom prst="rect">
                <a:avLst/>
              </a:prstGeom>
              <a:blipFill>
                <a:blip r:embed="rId2"/>
                <a:stretch>
                  <a:fillRect l="-1411" r="-564" b="-1342"/>
                </a:stretch>
              </a:blipFill>
            </p:spPr>
            <p:txBody>
              <a:bodyPr/>
              <a:lstStyle/>
              <a:p>
                <a:r>
                  <a:rPr lang="tr-TR">
                    <a:noFill/>
                  </a:rPr>
                  <a:t> </a:t>
                </a:r>
              </a:p>
            </p:txBody>
          </p:sp>
        </mc:Fallback>
      </mc:AlternateContent>
    </p:spTree>
    <p:extLst>
      <p:ext uri="{BB962C8B-B14F-4D97-AF65-F5344CB8AC3E}">
        <p14:creationId xmlns:p14="http://schemas.microsoft.com/office/powerpoint/2010/main" val="33870378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txBox="1">
                <a:spLocks/>
              </p:cNvSpPr>
              <p:nvPr/>
            </p:nvSpPr>
            <p:spPr>
              <a:xfrm>
                <a:off x="720000" y="720000"/>
                <a:ext cx="10800000" cy="4862678"/>
              </a:xfrm>
              <a:prstGeom prst="rect">
                <a:avLst/>
              </a:prstGeom>
            </p:spPr>
            <p:txBody>
              <a:bodyPr vert="horz" wrap="square" lIns="0" tIns="0" rIns="0" bIns="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600"/>
                  </a:spcBef>
                  <a:buNone/>
                </a:pPr>
                <a14:m>
                  <m:oMathPara xmlns:m="http://schemas.openxmlformats.org/officeDocument/2006/math">
                    <m:oMathParaPr>
                      <m:jc m:val="left"/>
                    </m:oMathParaPr>
                    <m:oMath xmlns:m="http://schemas.openxmlformats.org/officeDocument/2006/math">
                      <m:r>
                        <m:rPr>
                          <m:nor/>
                        </m:rPr>
                        <a:rPr lang="en-US" sz="2000" b="1">
                          <a:solidFill>
                            <a:srgbClr val="FF0000"/>
                          </a:solidFill>
                          <a:latin typeface="Times New Roman" panose="02020603050405020304" pitchFamily="18" charset="0"/>
                          <a:cs typeface="Times New Roman" panose="02020603050405020304" pitchFamily="18" charset="0"/>
                        </a:rPr>
                        <m:t>Example</m:t>
                      </m:r>
                      <m:r>
                        <m:rPr>
                          <m:nor/>
                        </m:rPr>
                        <a:rPr lang="tr-TR" sz="2000" b="1">
                          <a:solidFill>
                            <a:srgbClr val="FF0000"/>
                          </a:solidFill>
                          <a:latin typeface="Times New Roman" panose="02020603050405020304" pitchFamily="18" charset="0"/>
                          <a:cs typeface="Times New Roman" panose="02020603050405020304" pitchFamily="18" charset="0"/>
                        </a:rPr>
                        <m:t> (</m:t>
                      </m:r>
                      <m:r>
                        <m:rPr>
                          <m:nor/>
                        </m:rPr>
                        <a:rPr lang="tr-TR" sz="2000" b="1">
                          <a:solidFill>
                            <a:srgbClr val="FF0000"/>
                          </a:solidFill>
                          <a:latin typeface="Times New Roman" panose="02020603050405020304" pitchFamily="18" charset="0"/>
                          <a:cs typeface="Times New Roman" panose="02020603050405020304" pitchFamily="18" charset="0"/>
                        </a:rPr>
                        <m:t>continued</m:t>
                      </m:r>
                      <m:r>
                        <m:rPr>
                          <m:nor/>
                        </m:rPr>
                        <a:rPr lang="tr-TR" sz="2000" b="1">
                          <a:solidFill>
                            <a:srgbClr val="FF0000"/>
                          </a:solidFill>
                          <a:latin typeface="Times New Roman" panose="02020603050405020304" pitchFamily="18" charset="0"/>
                          <a:cs typeface="Times New Roman" panose="02020603050405020304" pitchFamily="18" charset="0"/>
                        </a:rPr>
                        <m:t>)</m:t>
                      </m:r>
                      <m:r>
                        <m:rPr>
                          <m:nor/>
                        </m:rPr>
                        <a:rPr lang="en-US" sz="2000" b="1">
                          <a:solidFill>
                            <a:srgbClr val="FF0000"/>
                          </a:solidFill>
                          <a:latin typeface="Times New Roman" panose="02020603050405020304" pitchFamily="18" charset="0"/>
                          <a:cs typeface="Times New Roman" panose="02020603050405020304" pitchFamily="18" charset="0"/>
                        </a:rPr>
                        <m:t>:</m:t>
                      </m:r>
                      <m:r>
                        <m:rPr>
                          <m:nor/>
                        </m:rPr>
                        <a:rPr lang="en-US" sz="2000">
                          <a:solidFill>
                            <a:srgbClr val="FF0000"/>
                          </a:solidFill>
                          <a:latin typeface="Times New Roman" panose="02020603050405020304" pitchFamily="18" charset="0"/>
                          <a:cs typeface="Times New Roman" panose="02020603050405020304" pitchFamily="18" charset="0"/>
                        </a:rPr>
                        <m:t> </m:t>
                      </m:r>
                      <m:r>
                        <m:rPr>
                          <m:nor/>
                        </m:rPr>
                        <a:rPr lang="tr-TR" sz="2000">
                          <a:solidFill>
                            <a:srgbClr val="FF0000"/>
                          </a:solidFill>
                          <a:latin typeface="Times New Roman" panose="02020603050405020304" pitchFamily="18" charset="0"/>
                          <a:cs typeface="Times New Roman" panose="02020603050405020304" pitchFamily="18" charset="0"/>
                        </a:rPr>
                        <m:t> </m:t>
                      </m:r>
                    </m:oMath>
                  </m:oMathPara>
                </a14:m>
                <a:endParaRPr lang="tr-TR" sz="2000" smtClean="0">
                  <a:solidFill>
                    <a:srgbClr val="FF0000"/>
                  </a:solidFill>
                  <a:latin typeface="Times New Roman" panose="02020603050405020304" pitchFamily="18" charset="0"/>
                  <a:cs typeface="Times New Roman" panose="02020603050405020304" pitchFamily="18" charset="0"/>
                </a:endParaRPr>
              </a:p>
              <a:p>
                <a:pPr marL="0" indent="0">
                  <a:lnSpc>
                    <a:spcPct val="150000"/>
                  </a:lnSpc>
                  <a:spcBef>
                    <a:spcPts val="600"/>
                  </a:spcBef>
                  <a:buNone/>
                </a:pPr>
                <a14:m>
                  <m:oMathPara xmlns:m="http://schemas.openxmlformats.org/officeDocument/2006/math">
                    <m:oMathParaPr>
                      <m:jc m:val="left"/>
                    </m:oMathParaPr>
                    <m:oMath xmlns:m="http://schemas.openxmlformats.org/officeDocument/2006/math">
                      <m:r>
                        <m:rPr>
                          <m:nor/>
                        </m:rPr>
                        <a:rPr lang="en-US" sz="2000" smtClean="0">
                          <a:latin typeface="Times New Roman" panose="02020603050405020304" pitchFamily="18" charset="0"/>
                          <a:cs typeface="Times New Roman" panose="02020603050405020304" pitchFamily="18" charset="0"/>
                        </a:rPr>
                        <m:t>Up</m:t>
                      </m:r>
                      <m:r>
                        <m:rPr>
                          <m:nor/>
                        </m:rPr>
                        <a:rPr lang="en-US" sz="2000" smtClean="0">
                          <a:latin typeface="Times New Roman" panose="02020603050405020304" pitchFamily="18" charset="0"/>
                          <a:cs typeface="Times New Roman" panose="02020603050405020304" pitchFamily="18" charset="0"/>
                        </a:rPr>
                        <m:t> </m:t>
                      </m:r>
                      <m:r>
                        <m:rPr>
                          <m:nor/>
                        </m:rPr>
                        <a:rPr lang="en-US" sz="2000" smtClean="0">
                          <a:latin typeface="Times New Roman" panose="02020603050405020304" pitchFamily="18" charset="0"/>
                          <a:cs typeface="Times New Roman" panose="02020603050405020304" pitchFamily="18" charset="0"/>
                        </a:rPr>
                        <m:t>to</m:t>
                      </m:r>
                      <m:r>
                        <m:rPr>
                          <m:nor/>
                        </m:rPr>
                        <a:rPr lang="en-US" sz="2000" smtClean="0">
                          <a:latin typeface="Times New Roman" panose="02020603050405020304" pitchFamily="18" charset="0"/>
                          <a:cs typeface="Times New Roman" panose="02020603050405020304" pitchFamily="18" charset="0"/>
                        </a:rPr>
                        <m:t> </m:t>
                      </m:r>
                      <m:r>
                        <m:rPr>
                          <m:nor/>
                        </m:rPr>
                        <a:rPr lang="en-US" sz="2000" smtClean="0">
                          <a:latin typeface="Times New Roman" panose="02020603050405020304" pitchFamily="18" charset="0"/>
                          <a:cs typeface="Times New Roman" panose="02020603050405020304" pitchFamily="18" charset="0"/>
                        </a:rPr>
                        <m:t>this</m:t>
                      </m:r>
                      <m:r>
                        <m:rPr>
                          <m:nor/>
                        </m:rPr>
                        <a:rPr lang="en-US" sz="2000" smtClean="0">
                          <a:latin typeface="Times New Roman" panose="02020603050405020304" pitchFamily="18" charset="0"/>
                          <a:cs typeface="Times New Roman" panose="02020603050405020304" pitchFamily="18" charset="0"/>
                        </a:rPr>
                        <m:t> </m:t>
                      </m:r>
                      <m:r>
                        <m:rPr>
                          <m:nor/>
                        </m:rPr>
                        <a:rPr lang="en-US" sz="2000" smtClean="0">
                          <a:latin typeface="Times New Roman" panose="02020603050405020304" pitchFamily="18" charset="0"/>
                          <a:cs typeface="Times New Roman" panose="02020603050405020304" pitchFamily="18" charset="0"/>
                        </a:rPr>
                        <m:t>point</m:t>
                      </m:r>
                      <m:r>
                        <m:rPr>
                          <m:nor/>
                        </m:rPr>
                        <a:rPr lang="en-US" sz="2000" smtClean="0">
                          <a:latin typeface="Times New Roman" panose="02020603050405020304" pitchFamily="18" charset="0"/>
                          <a:cs typeface="Times New Roman" panose="02020603050405020304" pitchFamily="18" charset="0"/>
                        </a:rPr>
                        <m:t> </m:t>
                      </m:r>
                      <m:r>
                        <m:rPr>
                          <m:nor/>
                        </m:rPr>
                        <a:rPr lang="en-US" sz="2000" smtClean="0">
                          <a:latin typeface="Times New Roman" panose="02020603050405020304" pitchFamily="18" charset="0"/>
                          <a:cs typeface="Times New Roman" panose="02020603050405020304" pitchFamily="18" charset="0"/>
                        </a:rPr>
                        <m:t>we</m:t>
                      </m:r>
                      <m:r>
                        <m:rPr>
                          <m:nor/>
                        </m:rPr>
                        <a:rPr lang="en-US" sz="2000" smtClean="0">
                          <a:latin typeface="Times New Roman" panose="02020603050405020304" pitchFamily="18" charset="0"/>
                          <a:cs typeface="Times New Roman" panose="02020603050405020304" pitchFamily="18" charset="0"/>
                        </a:rPr>
                        <m:t> </m:t>
                      </m:r>
                      <m:r>
                        <m:rPr>
                          <m:nor/>
                        </m:rPr>
                        <a:rPr lang="en-US" sz="2000" smtClean="0">
                          <a:latin typeface="Times New Roman" panose="02020603050405020304" pitchFamily="18" charset="0"/>
                          <a:cs typeface="Times New Roman" panose="02020603050405020304" pitchFamily="18" charset="0"/>
                        </a:rPr>
                        <m:t>have</m:t>
                      </m:r>
                      <m:r>
                        <m:rPr>
                          <m:nor/>
                        </m:rPr>
                        <a:rPr lang="en-US" sz="2000" smtClean="0">
                          <a:latin typeface="Times New Roman" panose="02020603050405020304" pitchFamily="18" charset="0"/>
                          <a:cs typeface="Times New Roman" panose="02020603050405020304" pitchFamily="18" charset="0"/>
                        </a:rPr>
                        <m:t> </m:t>
                      </m:r>
                      <m:r>
                        <m:rPr>
                          <m:nor/>
                        </m:rPr>
                        <a:rPr lang="en-US" sz="2000" smtClean="0">
                          <a:latin typeface="Times New Roman" panose="02020603050405020304" pitchFamily="18" charset="0"/>
                          <a:cs typeface="Times New Roman" panose="02020603050405020304" pitchFamily="18" charset="0"/>
                        </a:rPr>
                        <m:t>not</m:t>
                      </m:r>
                      <m:r>
                        <m:rPr>
                          <m:nor/>
                        </m:rPr>
                        <a:rPr lang="en-US" sz="2000" smtClean="0">
                          <a:latin typeface="Times New Roman" panose="02020603050405020304" pitchFamily="18" charset="0"/>
                          <a:cs typeface="Times New Roman" panose="02020603050405020304" pitchFamily="18" charset="0"/>
                        </a:rPr>
                        <m:t> </m:t>
                      </m:r>
                      <m:r>
                        <m:rPr>
                          <m:nor/>
                        </m:rPr>
                        <a:rPr lang="en-US" sz="2000" smtClean="0">
                          <a:latin typeface="Times New Roman" panose="02020603050405020304" pitchFamily="18" charset="0"/>
                          <a:cs typeface="Times New Roman" panose="02020603050405020304" pitchFamily="18" charset="0"/>
                        </a:rPr>
                        <m:t>used</m:t>
                      </m:r>
                      <m:r>
                        <m:rPr>
                          <m:nor/>
                        </m:rPr>
                        <a:rPr lang="en-US" sz="2000" smtClean="0">
                          <a:latin typeface="Times New Roman" panose="02020603050405020304" pitchFamily="18" charset="0"/>
                          <a:cs typeface="Times New Roman" panose="02020603050405020304" pitchFamily="18" charset="0"/>
                        </a:rPr>
                        <m:t> </m:t>
                      </m:r>
                      <m:r>
                        <m:rPr>
                          <m:nor/>
                        </m:rPr>
                        <a:rPr lang="en-US" sz="2000" smtClean="0">
                          <a:latin typeface="Times New Roman" panose="02020603050405020304" pitchFamily="18" charset="0"/>
                          <a:cs typeface="Times New Roman" panose="02020603050405020304" pitchFamily="18" charset="0"/>
                        </a:rPr>
                        <m:t>any</m:t>
                      </m:r>
                      <m:r>
                        <m:rPr>
                          <m:nor/>
                        </m:rPr>
                        <a:rPr lang="en-US" sz="2000" smtClean="0">
                          <a:latin typeface="Times New Roman" panose="02020603050405020304" pitchFamily="18" charset="0"/>
                          <a:cs typeface="Times New Roman" panose="02020603050405020304" pitchFamily="18" charset="0"/>
                        </a:rPr>
                        <m:t> </m:t>
                      </m:r>
                      <m:r>
                        <m:rPr>
                          <m:nor/>
                        </m:rPr>
                        <a:rPr lang="en-US" sz="2000" smtClean="0">
                          <a:latin typeface="Times New Roman" panose="02020603050405020304" pitchFamily="18" charset="0"/>
                          <a:cs typeface="Times New Roman" panose="02020603050405020304" pitchFamily="18" charset="0"/>
                        </a:rPr>
                        <m:t>scaling</m:t>
                      </m:r>
                      <m:r>
                        <m:rPr>
                          <m:nor/>
                        </m:rPr>
                        <a:rPr lang="en-US" sz="2000" smtClean="0">
                          <a:latin typeface="Times New Roman" panose="02020603050405020304" pitchFamily="18" charset="0"/>
                          <a:cs typeface="Times New Roman" panose="02020603050405020304" pitchFamily="18" charset="0"/>
                        </a:rPr>
                        <m:t> </m:t>
                      </m:r>
                      <m:r>
                        <m:rPr>
                          <m:nor/>
                        </m:rPr>
                        <a:rPr lang="en-US" sz="2000" smtClean="0">
                          <a:latin typeface="Times New Roman" panose="02020603050405020304" pitchFamily="18" charset="0"/>
                          <a:cs typeface="Times New Roman" panose="02020603050405020304" pitchFamily="18" charset="0"/>
                        </a:rPr>
                        <m:t>for</m:t>
                      </m:r>
                      <m:r>
                        <m:rPr>
                          <m:nor/>
                        </m:rPr>
                        <a:rPr lang="en-US" sz="2000" smtClean="0">
                          <a:latin typeface="Times New Roman" panose="02020603050405020304" pitchFamily="18" charset="0"/>
                          <a:cs typeface="Times New Roman" panose="02020603050405020304" pitchFamily="18" charset="0"/>
                        </a:rPr>
                        <m:t> </m:t>
                      </m:r>
                      <m:r>
                        <m:rPr>
                          <m:nor/>
                        </m:rPr>
                        <a:rPr lang="en-US" sz="2000" smtClean="0">
                          <a:latin typeface="Times New Roman" panose="02020603050405020304" pitchFamily="18" charset="0"/>
                          <a:cs typeface="Times New Roman" panose="02020603050405020304" pitchFamily="18" charset="0"/>
                        </a:rPr>
                        <m:t>the</m:t>
                      </m:r>
                      <m:r>
                        <m:rPr>
                          <m:nor/>
                        </m:rPr>
                        <a:rPr lang="en-US" sz="2000" smtClean="0">
                          <a:latin typeface="Times New Roman" panose="02020603050405020304" pitchFamily="18" charset="0"/>
                          <a:cs typeface="Times New Roman" panose="02020603050405020304" pitchFamily="18" charset="0"/>
                        </a:rPr>
                        <m:t> (</m:t>
                      </m:r>
                      <m:r>
                        <m:rPr>
                          <m:nor/>
                        </m:rPr>
                        <a:rPr lang="en-US" sz="2000" smtClean="0">
                          <a:latin typeface="Times New Roman" panose="02020603050405020304" pitchFamily="18" charset="0"/>
                          <a:cs typeface="Times New Roman" panose="02020603050405020304" pitchFamily="18" charset="0"/>
                        </a:rPr>
                        <m:t>within</m:t>
                      </m:r>
                      <m:r>
                        <m:rPr>
                          <m:nor/>
                        </m:rPr>
                        <a:rPr lang="en-US" sz="2000" smtClean="0">
                          <a:latin typeface="Times New Roman" panose="02020603050405020304" pitchFamily="18" charset="0"/>
                          <a:cs typeface="Times New Roman" panose="02020603050405020304" pitchFamily="18" charset="0"/>
                        </a:rPr>
                        <m:t>−</m:t>
                      </m:r>
                      <m:r>
                        <m:rPr>
                          <m:nor/>
                        </m:rPr>
                        <a:rPr lang="en-US" sz="2000" smtClean="0">
                          <a:latin typeface="Times New Roman" panose="02020603050405020304" pitchFamily="18" charset="0"/>
                          <a:cs typeface="Times New Roman" panose="02020603050405020304" pitchFamily="18" charset="0"/>
                        </a:rPr>
                        <m:t>class</m:t>
                      </m:r>
                      <m:r>
                        <m:rPr>
                          <m:nor/>
                        </m:rPr>
                        <a:rPr lang="en-US" sz="2000" smtClean="0">
                          <a:latin typeface="Times New Roman" panose="02020603050405020304" pitchFamily="18" charset="0"/>
                          <a:cs typeface="Times New Roman" panose="02020603050405020304" pitchFamily="18" charset="0"/>
                        </a:rPr>
                        <m:t>) </m:t>
                      </m:r>
                      <m:r>
                        <m:rPr>
                          <m:nor/>
                        </m:rPr>
                        <a:rPr lang="en-US" sz="2000" smtClean="0">
                          <a:latin typeface="Times New Roman" panose="02020603050405020304" pitchFamily="18" charset="0"/>
                          <a:cs typeface="Times New Roman" panose="02020603050405020304" pitchFamily="18" charset="0"/>
                        </a:rPr>
                        <m:t>covariance</m:t>
                      </m:r>
                      <m:r>
                        <m:rPr>
                          <m:nor/>
                        </m:rPr>
                        <a:rPr lang="en-US" sz="2000" smtClean="0">
                          <a:latin typeface="Times New Roman" panose="02020603050405020304" pitchFamily="18" charset="0"/>
                          <a:cs typeface="Times New Roman" panose="02020603050405020304" pitchFamily="18" charset="0"/>
                        </a:rPr>
                        <m:t> </m:t>
                      </m:r>
                      <m:r>
                        <m:rPr>
                          <m:nor/>
                        </m:rPr>
                        <a:rPr lang="en-US" sz="2000" smtClean="0">
                          <a:latin typeface="Times New Roman" panose="02020603050405020304" pitchFamily="18" charset="0"/>
                          <a:cs typeface="Times New Roman" panose="02020603050405020304" pitchFamily="18" charset="0"/>
                        </a:rPr>
                        <m:t>matrix</m:t>
                      </m:r>
                      <m:r>
                        <m:rPr>
                          <m:nor/>
                        </m:rPr>
                        <a:rPr lang="en-US" sz="2000" smtClean="0">
                          <a:latin typeface="Times New Roman" panose="02020603050405020304" pitchFamily="18" charset="0"/>
                          <a:cs typeface="Times New Roman" panose="02020603050405020304" pitchFamily="18" charset="0"/>
                        </a:rPr>
                        <m:t>. </m:t>
                      </m:r>
                      <m:r>
                        <m:rPr>
                          <m:nor/>
                        </m:rPr>
                        <a:rPr lang="en-US" sz="2000" smtClean="0">
                          <a:latin typeface="Times New Roman" panose="02020603050405020304" pitchFamily="18" charset="0"/>
                          <a:cs typeface="Times New Roman" panose="02020603050405020304" pitchFamily="18" charset="0"/>
                        </a:rPr>
                        <m:t>It</m:t>
                      </m:r>
                      <m:r>
                        <m:rPr>
                          <m:nor/>
                        </m:rPr>
                        <a:rPr lang="en-US" sz="2000" smtClean="0">
                          <a:latin typeface="Times New Roman" panose="02020603050405020304" pitchFamily="18" charset="0"/>
                          <a:cs typeface="Times New Roman" panose="02020603050405020304" pitchFamily="18" charset="0"/>
                        </a:rPr>
                        <m:t> </m:t>
                      </m:r>
                      <m:r>
                        <m:rPr>
                          <m:nor/>
                        </m:rPr>
                        <a:rPr lang="en-US" sz="2000" smtClean="0">
                          <a:latin typeface="Times New Roman" panose="02020603050405020304" pitchFamily="18" charset="0"/>
                          <a:cs typeface="Times New Roman" panose="02020603050405020304" pitchFamily="18" charset="0"/>
                        </a:rPr>
                        <m:t>can</m:t>
                      </m:r>
                      <m:r>
                        <m:rPr>
                          <m:nor/>
                        </m:rPr>
                        <a:rPr lang="en-US" sz="2000" smtClean="0">
                          <a:latin typeface="Times New Roman" panose="02020603050405020304" pitchFamily="18" charset="0"/>
                          <a:cs typeface="Times New Roman" panose="02020603050405020304" pitchFamily="18" charset="0"/>
                        </a:rPr>
                        <m:t> </m:t>
                      </m:r>
                      <m:r>
                        <m:rPr>
                          <m:nor/>
                        </m:rPr>
                        <a:rPr lang="en-US" sz="2000" smtClean="0">
                          <a:latin typeface="Times New Roman" panose="02020603050405020304" pitchFamily="18" charset="0"/>
                          <a:cs typeface="Times New Roman" panose="02020603050405020304" pitchFamily="18" charset="0"/>
                        </a:rPr>
                        <m:t>be</m:t>
                      </m:r>
                      <m:r>
                        <m:rPr>
                          <m:nor/>
                        </m:rPr>
                        <a:rPr lang="en-US" sz="2000" smtClean="0">
                          <a:latin typeface="Times New Roman" panose="02020603050405020304" pitchFamily="18" charset="0"/>
                          <a:cs typeface="Times New Roman" panose="02020603050405020304" pitchFamily="18" charset="0"/>
                        </a:rPr>
                        <m:t> </m:t>
                      </m:r>
                      <m:r>
                        <m:rPr>
                          <m:nor/>
                        </m:rPr>
                        <a:rPr lang="en-US" sz="2000" smtClean="0">
                          <a:latin typeface="Times New Roman" panose="02020603050405020304" pitchFamily="18" charset="0"/>
                          <a:cs typeface="Times New Roman" panose="02020603050405020304" pitchFamily="18" charset="0"/>
                        </a:rPr>
                        <m:t>a</m:t>
                      </m:r>
                      <m:r>
                        <m:rPr>
                          <m:nor/>
                        </m:rPr>
                        <a:rPr lang="en-US" sz="2000" smtClean="0">
                          <a:latin typeface="Times New Roman" panose="02020603050405020304" pitchFamily="18" charset="0"/>
                          <a:cs typeface="Times New Roman" panose="02020603050405020304" pitchFamily="18" charset="0"/>
                        </a:rPr>
                        <m:t> </m:t>
                      </m:r>
                      <m:r>
                        <m:rPr>
                          <m:nor/>
                        </m:rPr>
                        <a:rPr lang="en-US" sz="2000" smtClean="0">
                          <a:latin typeface="Times New Roman" panose="02020603050405020304" pitchFamily="18" charset="0"/>
                          <a:cs typeface="Times New Roman" panose="02020603050405020304" pitchFamily="18" charset="0"/>
                        </a:rPr>
                        <m:t>better</m:t>
                      </m:r>
                      <m:r>
                        <m:rPr>
                          <m:nor/>
                        </m:rPr>
                        <a:rPr lang="en-US" sz="2000" smtClean="0">
                          <a:latin typeface="Times New Roman" panose="02020603050405020304" pitchFamily="18" charset="0"/>
                          <a:cs typeface="Times New Roman" panose="02020603050405020304" pitchFamily="18" charset="0"/>
                        </a:rPr>
                        <m:t> </m:t>
                      </m:r>
                      <m:r>
                        <m:rPr>
                          <m:nor/>
                        </m:rPr>
                        <a:rPr lang="en-US" sz="2000" smtClean="0">
                          <a:latin typeface="Times New Roman" panose="02020603050405020304" pitchFamily="18" charset="0"/>
                          <a:cs typeface="Times New Roman" panose="02020603050405020304" pitchFamily="18" charset="0"/>
                        </a:rPr>
                        <m:t>idea</m:t>
                      </m:r>
                      <m:r>
                        <m:rPr>
                          <m:nor/>
                        </m:rPr>
                        <a:rPr lang="en-US" sz="2000" smtClean="0">
                          <a:latin typeface="Times New Roman" panose="02020603050405020304" pitchFamily="18" charset="0"/>
                          <a:cs typeface="Times New Roman" panose="02020603050405020304" pitchFamily="18" charset="0"/>
                        </a:rPr>
                        <m:t> </m:t>
                      </m:r>
                      <m:r>
                        <m:rPr>
                          <m:nor/>
                        </m:rPr>
                        <a:rPr lang="en-US" sz="2000" smtClean="0">
                          <a:latin typeface="Times New Roman" panose="02020603050405020304" pitchFamily="18" charset="0"/>
                          <a:cs typeface="Times New Roman" panose="02020603050405020304" pitchFamily="18" charset="0"/>
                        </a:rPr>
                        <m:t>to</m:t>
                      </m:r>
                      <m:r>
                        <m:rPr>
                          <m:nor/>
                        </m:rPr>
                        <a:rPr lang="en-US" sz="2000" smtClean="0">
                          <a:latin typeface="Times New Roman" panose="02020603050405020304" pitchFamily="18" charset="0"/>
                          <a:cs typeface="Times New Roman" panose="02020603050405020304" pitchFamily="18" charset="0"/>
                        </a:rPr>
                        <m:t> </m:t>
                      </m:r>
                      <m:r>
                        <m:rPr>
                          <m:nor/>
                        </m:rPr>
                        <a:rPr lang="en-US" sz="2000" smtClean="0">
                          <a:latin typeface="Times New Roman" panose="02020603050405020304" pitchFamily="18" charset="0"/>
                          <a:cs typeface="Times New Roman" panose="02020603050405020304" pitchFamily="18" charset="0"/>
                        </a:rPr>
                        <m:t>calculate</m:t>
                      </m:r>
                      <m:r>
                        <m:rPr>
                          <m:nor/>
                        </m:rPr>
                        <a:rPr lang="en-US" sz="2000" smtClean="0">
                          <a:latin typeface="Times New Roman" panose="02020603050405020304" pitchFamily="18" charset="0"/>
                          <a:cs typeface="Times New Roman" panose="02020603050405020304" pitchFamily="18" charset="0"/>
                        </a:rPr>
                        <m:t> </m:t>
                      </m:r>
                      <m:r>
                        <m:rPr>
                          <m:nor/>
                        </m:rPr>
                        <a:rPr lang="en-US" sz="2000" smtClean="0">
                          <a:latin typeface="Times New Roman" panose="02020603050405020304" pitchFamily="18" charset="0"/>
                          <a:cs typeface="Times New Roman" panose="02020603050405020304" pitchFamily="18" charset="0"/>
                        </a:rPr>
                        <m:t>it</m:t>
                      </m:r>
                      <m:r>
                        <m:rPr>
                          <m:nor/>
                        </m:rPr>
                        <a:rPr lang="en-US" sz="2000" smtClean="0">
                          <a:latin typeface="Times New Roman" panose="02020603050405020304" pitchFamily="18" charset="0"/>
                          <a:cs typeface="Times New Roman" panose="02020603050405020304" pitchFamily="18" charset="0"/>
                        </a:rPr>
                        <m:t> </m:t>
                      </m:r>
                      <m:r>
                        <m:rPr>
                          <m:nor/>
                        </m:rPr>
                        <a:rPr lang="en-US" sz="2000" smtClean="0">
                          <a:latin typeface="Times New Roman" panose="02020603050405020304" pitchFamily="18" charset="0"/>
                          <a:cs typeface="Times New Roman" panose="02020603050405020304" pitchFamily="18" charset="0"/>
                        </a:rPr>
                        <m:t>on</m:t>
                      </m:r>
                      <m:r>
                        <m:rPr>
                          <m:nor/>
                        </m:rPr>
                        <a:rPr lang="en-US" sz="2000" smtClean="0">
                          <a:latin typeface="Times New Roman" panose="02020603050405020304" pitchFamily="18" charset="0"/>
                          <a:cs typeface="Times New Roman" panose="02020603050405020304" pitchFamily="18" charset="0"/>
                        </a:rPr>
                        <m:t> </m:t>
                      </m:r>
                      <m:r>
                        <m:rPr>
                          <m:nor/>
                        </m:rPr>
                        <a:rPr lang="en-US" sz="2000" smtClean="0">
                          <a:latin typeface="Times New Roman" panose="02020603050405020304" pitchFamily="18" charset="0"/>
                          <a:cs typeface="Times New Roman" panose="02020603050405020304" pitchFamily="18" charset="0"/>
                        </a:rPr>
                        <m:t>a</m:t>
                      </m:r>
                      <m:r>
                        <m:rPr>
                          <m:nor/>
                        </m:rPr>
                        <a:rPr lang="en-US" sz="2000" smtClean="0">
                          <a:latin typeface="Times New Roman" panose="02020603050405020304" pitchFamily="18" charset="0"/>
                          <a:cs typeface="Times New Roman" panose="02020603050405020304" pitchFamily="18" charset="0"/>
                        </a:rPr>
                        <m:t> </m:t>
                      </m:r>
                      <m:r>
                        <m:rPr>
                          <m:nor/>
                        </m:rPr>
                        <a:rPr lang="en-US" sz="2000" smtClean="0">
                          <a:latin typeface="Times New Roman" panose="02020603050405020304" pitchFamily="18" charset="0"/>
                          <a:cs typeface="Times New Roman" panose="02020603050405020304" pitchFamily="18" charset="0"/>
                        </a:rPr>
                        <m:t>per</m:t>
                      </m:r>
                      <m:r>
                        <m:rPr>
                          <m:nor/>
                        </m:rPr>
                        <a:rPr lang="en-US" sz="2000" smtClean="0">
                          <a:latin typeface="Times New Roman" panose="02020603050405020304" pitchFamily="18" charset="0"/>
                          <a:cs typeface="Times New Roman" panose="02020603050405020304" pitchFamily="18" charset="0"/>
                        </a:rPr>
                        <m:t>−</m:t>
                      </m:r>
                      <m:r>
                        <m:rPr>
                          <m:nor/>
                        </m:rPr>
                        <a:rPr lang="en-US" sz="2000" smtClean="0">
                          <a:latin typeface="Times New Roman" panose="02020603050405020304" pitchFamily="18" charset="0"/>
                          <a:cs typeface="Times New Roman" panose="02020603050405020304" pitchFamily="18" charset="0"/>
                        </a:rPr>
                        <m:t>data</m:t>
                      </m:r>
                      <m:r>
                        <m:rPr>
                          <m:nor/>
                        </m:rPr>
                        <a:rPr lang="en-US" sz="2000" smtClean="0">
                          <a:latin typeface="Times New Roman" panose="02020603050405020304" pitchFamily="18" charset="0"/>
                          <a:cs typeface="Times New Roman" panose="02020603050405020304" pitchFamily="18" charset="0"/>
                        </a:rPr>
                        <m:t> </m:t>
                      </m:r>
                      <m:r>
                        <m:rPr>
                          <m:nor/>
                        </m:rPr>
                        <a:rPr lang="en-US" sz="2000" smtClean="0">
                          <a:latin typeface="Times New Roman" panose="02020603050405020304" pitchFamily="18" charset="0"/>
                          <a:cs typeface="Times New Roman" panose="02020603050405020304" pitchFamily="18" charset="0"/>
                        </a:rPr>
                        <m:t>basis</m:t>
                      </m:r>
                      <m:r>
                        <m:rPr>
                          <m:nor/>
                        </m:rPr>
                        <a:rPr lang="en-US" sz="2000" smtClean="0">
                          <a:latin typeface="Times New Roman" panose="02020603050405020304" pitchFamily="18" charset="0"/>
                          <a:cs typeface="Times New Roman" panose="02020603050405020304" pitchFamily="18" charset="0"/>
                        </a:rPr>
                        <m:t>, </m:t>
                      </m:r>
                      <m:r>
                        <m:rPr>
                          <m:nor/>
                        </m:rPr>
                        <a:rPr lang="en-US" sz="2000" smtClean="0">
                          <a:latin typeface="Times New Roman" panose="02020603050405020304" pitchFamily="18" charset="0"/>
                          <a:cs typeface="Times New Roman" panose="02020603050405020304" pitchFamily="18" charset="0"/>
                        </a:rPr>
                        <m:t>that</m:t>
                      </m:r>
                      <m:r>
                        <m:rPr>
                          <m:nor/>
                        </m:rPr>
                        <a:rPr lang="en-US" sz="2000" smtClean="0">
                          <a:latin typeface="Times New Roman" panose="02020603050405020304" pitchFamily="18" charset="0"/>
                          <a:cs typeface="Times New Roman" panose="02020603050405020304" pitchFamily="18" charset="0"/>
                        </a:rPr>
                        <m:t> </m:t>
                      </m:r>
                      <m:r>
                        <m:rPr>
                          <m:nor/>
                        </m:rPr>
                        <a:rPr lang="en-US" sz="2000" smtClean="0">
                          <a:latin typeface="Times New Roman" panose="02020603050405020304" pitchFamily="18" charset="0"/>
                          <a:cs typeface="Times New Roman" panose="02020603050405020304" pitchFamily="18" charset="0"/>
                        </a:rPr>
                        <m:t>is</m:t>
                      </m:r>
                      <m:r>
                        <m:rPr>
                          <m:nor/>
                        </m:rPr>
                        <a:rPr lang="en-US" sz="2000" smtClean="0">
                          <a:latin typeface="Times New Roman" panose="02020603050405020304" pitchFamily="18" charset="0"/>
                          <a:cs typeface="Times New Roman" panose="02020603050405020304" pitchFamily="18" charset="0"/>
                        </a:rPr>
                        <m:t>,</m:t>
                      </m:r>
                    </m:oMath>
                  </m:oMathPara>
                </a14:m>
                <a:endParaRPr lang="tr-TR" sz="2000" smtClean="0">
                  <a:latin typeface="Times New Roman" panose="02020603050405020304" pitchFamily="18" charset="0"/>
                  <a:cs typeface="Times New Roman" panose="02020603050405020304" pitchFamily="18" charset="0"/>
                </a:endParaRPr>
              </a:p>
              <a:p>
                <a:pPr marL="0" indent="0">
                  <a:lnSpc>
                    <a:spcPct val="150000"/>
                  </a:lnSpc>
                  <a:spcBef>
                    <a:spcPts val="600"/>
                  </a:spcBef>
                  <a:buNone/>
                </a:pPr>
                <a14:m>
                  <m:oMathPara xmlns:m="http://schemas.openxmlformats.org/officeDocument/2006/math">
                    <m:oMathParaPr>
                      <m:jc m:val="centerGroup"/>
                    </m:oMathParaPr>
                    <m:oMath xmlns:m="http://schemas.openxmlformats.org/officeDocument/2006/math">
                      <m:r>
                        <a:rPr lang="en-US" sz="2000" b="1" i="1">
                          <a:latin typeface="Cambria Math" panose="02040503050406030204" pitchFamily="18" charset="0"/>
                        </a:rPr>
                        <m:t>𝚽</m:t>
                      </m:r>
                      <m:r>
                        <a:rPr lang="en-US" sz="2000" b="1">
                          <a:latin typeface="Cambria Math" panose="02040503050406030204" pitchFamily="18" charset="0"/>
                        </a:rPr>
                        <m:t>=</m:t>
                      </m:r>
                      <m:f>
                        <m:fPr>
                          <m:ctrlPr>
                            <a:rPr lang="tr-TR" sz="2000" i="1">
                              <a:latin typeface="Cambria Math" panose="02040503050406030204" pitchFamily="18" charset="0"/>
                            </a:rPr>
                          </m:ctrlPr>
                        </m:fPr>
                        <m:num>
                          <m:r>
                            <a:rPr lang="en-US" sz="2000">
                              <a:latin typeface="Cambria Math" panose="02040503050406030204" pitchFamily="18" charset="0"/>
                            </a:rPr>
                            <m:t>1</m:t>
                          </m:r>
                        </m:num>
                        <m:den>
                          <m:r>
                            <a:rPr lang="en-US" sz="2000" i="1">
                              <a:latin typeface="Cambria Math" panose="02040503050406030204" pitchFamily="18" charset="0"/>
                            </a:rPr>
                            <m:t>𝑚</m:t>
                          </m:r>
                        </m:den>
                      </m:f>
                      <m:nary>
                        <m:naryPr>
                          <m:chr m:val="∑"/>
                          <m:limLoc m:val="undOvr"/>
                          <m:ctrlPr>
                            <a:rPr lang="tr-TR" sz="2000" i="1">
                              <a:latin typeface="Cambria Math" panose="02040503050406030204" pitchFamily="18" charset="0"/>
                            </a:rPr>
                          </m:ctrlPr>
                        </m:naryPr>
                        <m:sub>
                          <m:r>
                            <a:rPr lang="en-US" sz="2000" i="1">
                              <a:latin typeface="Cambria Math" panose="02040503050406030204" pitchFamily="18" charset="0"/>
                            </a:rPr>
                            <m:t>𝑖</m:t>
                          </m:r>
                          <m:r>
                            <a:rPr lang="en-US" sz="2000" i="1">
                              <a:latin typeface="Cambria Math" panose="02040503050406030204" pitchFamily="18" charset="0"/>
                            </a:rPr>
                            <m:t>=1</m:t>
                          </m:r>
                        </m:sub>
                        <m:sup>
                          <m:r>
                            <a:rPr lang="en-US" sz="2000" i="1">
                              <a:latin typeface="Cambria Math" panose="02040503050406030204" pitchFamily="18" charset="0"/>
                            </a:rPr>
                            <m:t>𝑚</m:t>
                          </m:r>
                        </m:sup>
                        <m:e>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𝑑𝑖𝑓</m:t>
                              </m:r>
                              <m:sSub>
                                <m:sSubPr>
                                  <m:ctrlPr>
                                    <a:rPr lang="tr-TR" sz="2000" i="1">
                                      <a:latin typeface="Cambria Math" panose="02040503050406030204" pitchFamily="18" charset="0"/>
                                    </a:rPr>
                                  </m:ctrlPr>
                                </m:sSubPr>
                                <m:e>
                                  <m:r>
                                    <a:rPr lang="en-US" sz="2000" i="1">
                                      <a:latin typeface="Cambria Math" panose="02040503050406030204" pitchFamily="18" charset="0"/>
                                    </a:rPr>
                                    <m:t>𝑓</m:t>
                                  </m:r>
                                </m:e>
                                <m:sub>
                                  <m:r>
                                    <a:rPr lang="en-US" sz="2000" i="1">
                                      <a:latin typeface="Cambria Math" panose="02040503050406030204" pitchFamily="18" charset="0"/>
                                    </a:rPr>
                                    <m:t>𝑖</m:t>
                                  </m:r>
                                </m:sub>
                              </m:sSub>
                            </m:sub>
                          </m:sSub>
                          <m:sSubSup>
                            <m:sSubSupPr>
                              <m:ctrlPr>
                                <a:rPr lang="tr-TR" sz="2000" i="1">
                                  <a:latin typeface="Cambria Math" panose="02040503050406030204" pitchFamily="18" charset="0"/>
                                </a:rPr>
                              </m:ctrlPr>
                            </m:sSubSupPr>
                            <m:e>
                              <m:r>
                                <a:rPr lang="en-US" sz="2000" b="1" i="1">
                                  <a:latin typeface="Cambria Math" panose="02040503050406030204" pitchFamily="18" charset="0"/>
                                </a:rPr>
                                <m:t>𝒂</m:t>
                              </m:r>
                            </m:e>
                            <m:sub>
                              <m:r>
                                <a:rPr lang="en-US" sz="2000" i="1">
                                  <a:latin typeface="Cambria Math" panose="02040503050406030204" pitchFamily="18" charset="0"/>
                                </a:rPr>
                                <m:t>𝑑𝑖𝑓</m:t>
                              </m:r>
                              <m:sSub>
                                <m:sSubPr>
                                  <m:ctrlPr>
                                    <a:rPr lang="tr-TR" sz="2000" i="1">
                                      <a:latin typeface="Cambria Math" panose="02040503050406030204" pitchFamily="18" charset="0"/>
                                    </a:rPr>
                                  </m:ctrlPr>
                                </m:sSubPr>
                                <m:e>
                                  <m:r>
                                    <a:rPr lang="en-US" sz="2000" i="1">
                                      <a:latin typeface="Cambria Math" panose="02040503050406030204" pitchFamily="18" charset="0"/>
                                    </a:rPr>
                                    <m:t>𝑓</m:t>
                                  </m:r>
                                </m:e>
                                <m:sub>
                                  <m:r>
                                    <a:rPr lang="en-US" sz="2000" i="1">
                                      <a:latin typeface="Cambria Math" panose="02040503050406030204" pitchFamily="18" charset="0"/>
                                    </a:rPr>
                                    <m:t>𝑖</m:t>
                                  </m:r>
                                </m:sub>
                              </m:sSub>
                            </m:sub>
                            <m:sup>
                              <m:r>
                                <a:rPr lang="en-US" sz="2000" i="1">
                                  <a:latin typeface="Cambria Math" panose="02040503050406030204" pitchFamily="18" charset="0"/>
                                </a:rPr>
                                <m:t>𝑇</m:t>
                              </m:r>
                            </m:sup>
                          </m:sSubSup>
                        </m:e>
                      </m:nary>
                    </m:oMath>
                  </m:oMathPara>
                </a14:m>
                <a:endParaRPr lang="tr-TR" sz="2000" smtClean="0">
                  <a:latin typeface="Times New Roman" panose="02020603050405020304" pitchFamily="18" charset="0"/>
                  <a:cs typeface="Times New Roman" panose="02020603050405020304" pitchFamily="18" charset="0"/>
                </a:endParaRPr>
              </a:p>
              <a:p>
                <a:pPr marL="0" indent="0">
                  <a:lnSpc>
                    <a:spcPct val="150000"/>
                  </a:lnSpc>
                  <a:spcBef>
                    <a:spcPts val="600"/>
                  </a:spcBef>
                  <a:buNone/>
                </a:pPr>
                <a:r>
                  <a:rPr lang="en-US" sz="2000">
                    <a:latin typeface="Times New Roman" panose="02020603050405020304" pitchFamily="18" charset="0"/>
                    <a:cs typeface="Times New Roman" panose="02020603050405020304" pitchFamily="18" charset="0"/>
                  </a:rPr>
                  <a:t>where </a:t>
                </a:r>
                <a14:m>
                  <m:oMath xmlns:m="http://schemas.openxmlformats.org/officeDocument/2006/math">
                    <m:r>
                      <a:rPr lang="en-US" sz="2000" i="1">
                        <a:latin typeface="Cambria Math" panose="02040503050406030204" pitchFamily="18" charset="0"/>
                      </a:rPr>
                      <m:t>𝑚</m:t>
                    </m:r>
                  </m:oMath>
                </a14:m>
                <a:r>
                  <a:rPr lang="en-US" sz="2000">
                    <a:latin typeface="Times New Roman" panose="02020603050405020304" pitchFamily="18" charset="0"/>
                    <a:cs typeface="Times New Roman" panose="02020603050405020304" pitchFamily="18" charset="0"/>
                  </a:rPr>
                  <a:t> is the number of data in class </a:t>
                </a:r>
                <a14:m>
                  <m:oMath xmlns:m="http://schemas.openxmlformats.org/officeDocument/2006/math">
                    <m:r>
                      <a:rPr lang="en-US" sz="2000" i="1">
                        <a:latin typeface="Cambria Math" panose="02040503050406030204" pitchFamily="18" charset="0"/>
                      </a:rPr>
                      <m:t>𝐶</m:t>
                    </m:r>
                  </m:oMath>
                </a14:m>
                <a:r>
                  <a:rPr lang="en-US" sz="2000" smtClean="0">
                    <a:latin typeface="Times New Roman" panose="02020603050405020304" pitchFamily="18" charset="0"/>
                    <a:cs typeface="Times New Roman" panose="02020603050405020304" pitchFamily="18" charset="0"/>
                  </a:rPr>
                  <a:t>.</a:t>
                </a:r>
                <a:endParaRPr lang="tr-TR" sz="2000" smtClean="0">
                  <a:latin typeface="Times New Roman" panose="02020603050405020304" pitchFamily="18" charset="0"/>
                  <a:cs typeface="Times New Roman" panose="02020603050405020304" pitchFamily="18" charset="0"/>
                </a:endParaRPr>
              </a:p>
              <a:p>
                <a:pPr marL="0" indent="0" algn="ctr">
                  <a:lnSpc>
                    <a:spcPct val="150000"/>
                  </a:lnSpc>
                  <a:spcBef>
                    <a:spcPts val="600"/>
                  </a:spcBef>
                  <a:buNone/>
                </a:pPr>
                <a:r>
                  <a:rPr lang="en-US" sz="200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𝑎𝑣𝑒</m:t>
                        </m:r>
                      </m:sub>
                    </m:sSub>
                    <m:r>
                      <a:rPr lang="en-US" sz="2000" i="1">
                        <a:latin typeface="Cambria Math" panose="02040503050406030204" pitchFamily="18" charset="0"/>
                      </a:rPr>
                      <m:t>=</m:t>
                    </m:r>
                    <m:f>
                      <m:fPr>
                        <m:ctrlPr>
                          <a:rPr lang="tr-TR" sz="2000" i="1">
                            <a:latin typeface="Cambria Math" panose="02040503050406030204" pitchFamily="18" charset="0"/>
                          </a:rPr>
                        </m:ctrlPr>
                      </m:fPr>
                      <m:num>
                        <m:r>
                          <a:rPr lang="en-US" sz="2000">
                            <a:latin typeface="Cambria Math" panose="02040503050406030204" pitchFamily="18" charset="0"/>
                          </a:rPr>
                          <m:t>1</m:t>
                        </m:r>
                      </m:num>
                      <m:den>
                        <m:r>
                          <m:rPr>
                            <m:sty m:val="p"/>
                          </m:rPr>
                          <a:rPr lang="en-US" sz="2000">
                            <a:latin typeface="Cambria Math" panose="02040503050406030204" pitchFamily="18" charset="0"/>
                          </a:rPr>
                          <m:t>m</m:t>
                        </m:r>
                      </m:den>
                    </m:f>
                    <m:nary>
                      <m:naryPr>
                        <m:chr m:val="∑"/>
                        <m:limLoc m:val="undOvr"/>
                        <m:ctrlPr>
                          <a:rPr lang="tr-TR" sz="2000" i="1">
                            <a:latin typeface="Cambria Math" panose="02040503050406030204" pitchFamily="18" charset="0"/>
                          </a:rPr>
                        </m:ctrlPr>
                      </m:naryPr>
                      <m:sub>
                        <m:r>
                          <a:rPr lang="en-US" sz="2000" i="1">
                            <a:latin typeface="Cambria Math" panose="02040503050406030204" pitchFamily="18" charset="0"/>
                          </a:rPr>
                          <m:t>𝑖</m:t>
                        </m:r>
                        <m:r>
                          <a:rPr lang="en-US" sz="2000" i="1">
                            <a:latin typeface="Cambria Math" panose="02040503050406030204" pitchFamily="18" charset="0"/>
                          </a:rPr>
                          <m:t>=1</m:t>
                        </m:r>
                      </m:sub>
                      <m:sup>
                        <m:r>
                          <a:rPr lang="en-US" sz="2000" i="1">
                            <a:latin typeface="Cambria Math" panose="02040503050406030204" pitchFamily="18" charset="0"/>
                          </a:rPr>
                          <m:t>𝑚</m:t>
                        </m:r>
                      </m:sup>
                      <m:e>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𝑖</m:t>
                            </m:r>
                          </m:sub>
                        </m:sSub>
                      </m:e>
                    </m:nary>
                  </m:oMath>
                </a14:m>
                <a:r>
                  <a:rPr lang="en-US" sz="2000">
                    <a:latin typeface="Times New Roman" panose="02020603050405020304" pitchFamily="18" charset="0"/>
                    <a:cs typeface="Times New Roman" panose="02020603050405020304" pitchFamily="18" charset="0"/>
                  </a:rPr>
                  <a:t> and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𝑑𝑖𝑓</m:t>
                        </m:r>
                        <m:sSub>
                          <m:sSubPr>
                            <m:ctrlPr>
                              <a:rPr lang="tr-TR" sz="2000" i="1">
                                <a:latin typeface="Cambria Math" panose="02040503050406030204" pitchFamily="18" charset="0"/>
                              </a:rPr>
                            </m:ctrlPr>
                          </m:sSubPr>
                          <m:e>
                            <m:r>
                              <a:rPr lang="en-US" sz="2000" i="1">
                                <a:latin typeface="Cambria Math" panose="02040503050406030204" pitchFamily="18" charset="0"/>
                              </a:rPr>
                              <m:t>𝑓</m:t>
                            </m:r>
                          </m:e>
                          <m:sub>
                            <m:r>
                              <a:rPr lang="en-US" sz="2000" i="1">
                                <a:latin typeface="Cambria Math" panose="02040503050406030204" pitchFamily="18" charset="0"/>
                              </a:rPr>
                              <m:t>𝑖</m:t>
                            </m:r>
                          </m:sub>
                        </m:sSub>
                      </m:sub>
                    </m:sSub>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𝑖</m:t>
                        </m:r>
                      </m:sub>
                    </m:sSub>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𝑎𝑣𝑒</m:t>
                        </m:r>
                      </m:sub>
                    </m:sSub>
                  </m:oMath>
                </a14:m>
                <a:r>
                  <a:rPr lang="en-US" sz="2000">
                    <a:latin typeface="Times New Roman" panose="02020603050405020304" pitchFamily="18" charset="0"/>
                    <a:cs typeface="Times New Roman" panose="02020603050405020304" pitchFamily="18" charset="0"/>
                  </a:rPr>
                  <a:t> for </a:t>
                </a:r>
                <a14:m>
                  <m:oMath xmlns:m="http://schemas.openxmlformats.org/officeDocument/2006/math">
                    <m:r>
                      <a:rPr lang="en-US" sz="2000" i="1">
                        <a:latin typeface="Cambria Math" panose="02040503050406030204" pitchFamily="18" charset="0"/>
                      </a:rPr>
                      <m:t>𝑖</m:t>
                    </m:r>
                    <m:r>
                      <a:rPr lang="en-US" sz="2000" i="1">
                        <a:latin typeface="Cambria Math" panose="02040503050406030204" pitchFamily="18" charset="0"/>
                      </a:rPr>
                      <m:t>=1,2,…,</m:t>
                    </m:r>
                    <m:r>
                      <a:rPr lang="en-US" sz="2000" i="1">
                        <a:latin typeface="Cambria Math" panose="02040503050406030204" pitchFamily="18" charset="0"/>
                      </a:rPr>
                      <m:t>𝑚</m:t>
                    </m:r>
                  </m:oMath>
                </a14:m>
                <a:r>
                  <a:rPr lang="en-US" sz="2000">
                    <a:latin typeface="Times New Roman" panose="02020603050405020304" pitchFamily="18" charset="0"/>
                    <a:cs typeface="Times New Roman" panose="02020603050405020304" pitchFamily="18" charset="0"/>
                  </a:rPr>
                  <a:t>.</a:t>
                </a:r>
                <a:endParaRPr lang="tr-TR" sz="2000">
                  <a:latin typeface="Times New Roman" panose="02020603050405020304" pitchFamily="18" charset="0"/>
                  <a:cs typeface="Times New Roman" panose="02020603050405020304" pitchFamily="18" charset="0"/>
                </a:endParaRPr>
              </a:p>
              <a:p>
                <a:pPr marL="0" indent="0">
                  <a:lnSpc>
                    <a:spcPct val="150000"/>
                  </a:lnSpc>
                  <a:spcBef>
                    <a:spcPts val="600"/>
                  </a:spcBef>
                  <a:buNone/>
                </a:pPr>
                <a14:m>
                  <m:oMathPara xmlns:m="http://schemas.openxmlformats.org/officeDocument/2006/math">
                    <m:oMathParaPr>
                      <m:jc m:val="centerGroup"/>
                    </m:oMathParaPr>
                    <m:oMath xmlns:m="http://schemas.openxmlformats.org/officeDocument/2006/math">
                      <m:r>
                        <m:rPr>
                          <m:nor/>
                        </m:rPr>
                        <a:rPr lang="en-US" sz="2000" smtClean="0">
                          <a:latin typeface="Times New Roman" panose="02020603050405020304" pitchFamily="18" charset="0"/>
                          <a:cs typeface="Times New Roman" panose="02020603050405020304" pitchFamily="18" charset="0"/>
                        </a:rPr>
                        <m:t>No</m:t>
                      </m:r>
                      <m:r>
                        <m:rPr>
                          <m:nor/>
                        </m:rPr>
                        <a:rPr lang="en-US" sz="2000">
                          <a:latin typeface="Times New Roman" panose="02020603050405020304" pitchFamily="18" charset="0"/>
                          <a:cs typeface="Times New Roman" panose="02020603050405020304" pitchFamily="18" charset="0"/>
                        </a:rPr>
                        <m:t>te</m:t>
                      </m:r>
                      <m:r>
                        <m:rPr>
                          <m:nor/>
                        </m:rPr>
                        <a:rPr lang="en-US" sz="2000">
                          <a:latin typeface="Times New Roman" panose="02020603050405020304" pitchFamily="18" charset="0"/>
                          <a:cs typeface="Times New Roman" panose="02020603050405020304" pitchFamily="18" charset="0"/>
                        </a:rPr>
                        <m:t> </m:t>
                      </m:r>
                      <m:r>
                        <m:rPr>
                          <m:nor/>
                        </m:rPr>
                        <a:rPr lang="en-US" sz="2000">
                          <a:latin typeface="Times New Roman" panose="02020603050405020304" pitchFamily="18" charset="0"/>
                          <a:cs typeface="Times New Roman" panose="02020603050405020304" pitchFamily="18" charset="0"/>
                        </a:rPr>
                        <m:t>that</m:t>
                      </m:r>
                      <m:r>
                        <m:rPr>
                          <m:nor/>
                        </m:rPr>
                        <a:rPr lang="en-US" sz="2000">
                          <a:latin typeface="Times New Roman" panose="02020603050405020304" pitchFamily="18" charset="0"/>
                          <a:cs typeface="Times New Roman" panose="02020603050405020304" pitchFamily="18" charset="0"/>
                        </a:rPr>
                        <m:t> </m:t>
                      </m:r>
                      <m:r>
                        <m:rPr>
                          <m:nor/>
                        </m:rPr>
                        <a:rPr lang="en-US" sz="2000">
                          <a:latin typeface="Times New Roman" panose="02020603050405020304" pitchFamily="18" charset="0"/>
                          <a:cs typeface="Times New Roman" panose="02020603050405020304" pitchFamily="18" charset="0"/>
                        </a:rPr>
                        <m:t>the</m:t>
                      </m:r>
                      <m:r>
                        <m:rPr>
                          <m:nor/>
                        </m:rPr>
                        <a:rPr lang="en-US" sz="2000">
                          <a:latin typeface="Times New Roman" panose="02020603050405020304" pitchFamily="18" charset="0"/>
                          <a:cs typeface="Times New Roman" panose="02020603050405020304" pitchFamily="18" charset="0"/>
                        </a:rPr>
                        <m:t> </m:t>
                      </m:r>
                      <m:r>
                        <m:rPr>
                          <m:nor/>
                        </m:rPr>
                        <a:rPr lang="en-US" sz="2000">
                          <a:latin typeface="Times New Roman" panose="02020603050405020304" pitchFamily="18" charset="0"/>
                          <a:cs typeface="Times New Roman" panose="02020603050405020304" pitchFamily="18" charset="0"/>
                        </a:rPr>
                        <m:t>zero</m:t>
                      </m:r>
                      <m:r>
                        <m:rPr>
                          <m:nor/>
                        </m:rPr>
                        <a:rPr lang="en-US" sz="2000">
                          <a:latin typeface="Times New Roman" panose="02020603050405020304" pitchFamily="18" charset="0"/>
                          <a:cs typeface="Times New Roman" panose="02020603050405020304" pitchFamily="18" charset="0"/>
                        </a:rPr>
                        <m:t> </m:t>
                      </m:r>
                      <m:r>
                        <m:rPr>
                          <m:nor/>
                        </m:rPr>
                        <a:rPr lang="en-US" sz="2000">
                          <a:latin typeface="Times New Roman" panose="02020603050405020304" pitchFamily="18" charset="0"/>
                          <a:cs typeface="Times New Roman" panose="02020603050405020304" pitchFamily="18" charset="0"/>
                        </a:rPr>
                        <m:t>eigenvalues</m:t>
                      </m:r>
                      <m:r>
                        <m:rPr>
                          <m:nor/>
                        </m:rPr>
                        <a:rPr lang="en-US" sz="2000">
                          <a:latin typeface="Times New Roman" panose="02020603050405020304" pitchFamily="18" charset="0"/>
                          <a:cs typeface="Times New Roman" panose="02020603050405020304" pitchFamily="18" charset="0"/>
                        </a:rPr>
                        <m:t> </m:t>
                      </m:r>
                      <m:r>
                        <m:rPr>
                          <m:nor/>
                        </m:rPr>
                        <a:rPr lang="en-US" sz="2000">
                          <a:latin typeface="Times New Roman" panose="02020603050405020304" pitchFamily="18" charset="0"/>
                          <a:cs typeface="Times New Roman" panose="02020603050405020304" pitchFamily="18" charset="0"/>
                        </a:rPr>
                        <m:t>of</m:t>
                      </m:r>
                      <m:r>
                        <m:rPr>
                          <m:nor/>
                        </m:rPr>
                        <a:rPr lang="en-US" sz="2000">
                          <a:latin typeface="Times New Roman" panose="02020603050405020304" pitchFamily="18" charset="0"/>
                          <a:cs typeface="Times New Roman" panose="02020603050405020304" pitchFamily="18" charset="0"/>
                        </a:rPr>
                        <m:t> </m:t>
                      </m:r>
                      <m:r>
                        <a:rPr lang="en-US" sz="2000" b="1" i="1">
                          <a:latin typeface="Cambria Math" panose="02040503050406030204" pitchFamily="18" charset="0"/>
                        </a:rPr>
                        <m:t>𝚽</m:t>
                      </m:r>
                      <m:r>
                        <m:rPr>
                          <m:nor/>
                        </m:rPr>
                        <a:rPr lang="en-US" sz="2000">
                          <a:latin typeface="Times New Roman" panose="02020603050405020304" pitchFamily="18" charset="0"/>
                          <a:cs typeface="Times New Roman" panose="02020603050405020304" pitchFamily="18" charset="0"/>
                        </a:rPr>
                        <m:t> </m:t>
                      </m:r>
                      <m:r>
                        <m:rPr>
                          <m:nor/>
                        </m:rPr>
                        <a:rPr lang="en-US" sz="2000">
                          <a:latin typeface="Times New Roman" panose="02020603050405020304" pitchFamily="18" charset="0"/>
                          <a:cs typeface="Times New Roman" panose="02020603050405020304" pitchFamily="18" charset="0"/>
                        </a:rPr>
                        <m:t>indicate</m:t>
                      </m:r>
                      <m:r>
                        <m:rPr>
                          <m:nor/>
                        </m:rPr>
                        <a:rPr lang="en-US" sz="2000">
                          <a:latin typeface="Times New Roman" panose="02020603050405020304" pitchFamily="18" charset="0"/>
                          <a:cs typeface="Times New Roman" panose="02020603050405020304" pitchFamily="18" charset="0"/>
                        </a:rPr>
                        <m:t> </m:t>
                      </m:r>
                      <m:r>
                        <m:rPr>
                          <m:nor/>
                        </m:rPr>
                        <a:rPr lang="en-US" sz="2000">
                          <a:latin typeface="Times New Roman" panose="02020603050405020304" pitchFamily="18" charset="0"/>
                          <a:cs typeface="Times New Roman" panose="02020603050405020304" pitchFamily="18" charset="0"/>
                        </a:rPr>
                        <m:t>the</m:t>
                      </m:r>
                      <m:r>
                        <m:rPr>
                          <m:nor/>
                        </m:rPr>
                        <a:rPr lang="en-US" sz="2000">
                          <a:latin typeface="Times New Roman" panose="02020603050405020304" pitchFamily="18" charset="0"/>
                          <a:cs typeface="Times New Roman" panose="02020603050405020304" pitchFamily="18" charset="0"/>
                        </a:rPr>
                        <m:t> </m:t>
                      </m:r>
                      <m:r>
                        <m:rPr>
                          <m:nor/>
                        </m:rPr>
                        <a:rPr lang="en-US" sz="2000">
                          <a:latin typeface="Times New Roman" panose="02020603050405020304" pitchFamily="18" charset="0"/>
                          <a:cs typeface="Times New Roman" panose="02020603050405020304" pitchFamily="18" charset="0"/>
                        </a:rPr>
                        <m:t>directions</m:t>
                      </m:r>
                      <m:r>
                        <m:rPr>
                          <m:nor/>
                        </m:rPr>
                        <a:rPr lang="en-US" sz="2000">
                          <a:latin typeface="Times New Roman" panose="02020603050405020304" pitchFamily="18" charset="0"/>
                          <a:cs typeface="Times New Roman" panose="02020603050405020304" pitchFamily="18" charset="0"/>
                        </a:rPr>
                        <m:t> </m:t>
                      </m:r>
                      <m:r>
                        <m:rPr>
                          <m:nor/>
                        </m:rPr>
                        <a:rPr lang="en-US" sz="2000">
                          <a:latin typeface="Times New Roman" panose="02020603050405020304" pitchFamily="18" charset="0"/>
                          <a:cs typeface="Times New Roman" panose="02020603050405020304" pitchFamily="18" charset="0"/>
                        </a:rPr>
                        <m:t>of</m:t>
                      </m:r>
                      <m:r>
                        <m:rPr>
                          <m:nor/>
                        </m:rPr>
                        <a:rPr lang="en-US" sz="2000">
                          <a:latin typeface="Times New Roman" panose="02020603050405020304" pitchFamily="18" charset="0"/>
                          <a:cs typeface="Times New Roman" panose="02020603050405020304" pitchFamily="18" charset="0"/>
                        </a:rPr>
                        <m:t> </m:t>
                      </m:r>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𝑗</m:t>
                          </m:r>
                        </m:sub>
                      </m:sSub>
                      <m:r>
                        <m:rPr>
                          <m:nor/>
                        </m:rPr>
                        <a:rPr lang="en-US" sz="2000">
                          <a:latin typeface="Times New Roman" panose="02020603050405020304" pitchFamily="18" charset="0"/>
                          <a:cs typeface="Times New Roman" panose="02020603050405020304" pitchFamily="18" charset="0"/>
                        </a:rPr>
                        <m:t>’</m:t>
                      </m:r>
                      <m:r>
                        <m:rPr>
                          <m:nor/>
                        </m:rPr>
                        <a:rPr lang="en-US" sz="2000">
                          <a:latin typeface="Times New Roman" panose="02020603050405020304" pitchFamily="18" charset="0"/>
                          <a:cs typeface="Times New Roman" panose="02020603050405020304" pitchFamily="18" charset="0"/>
                        </a:rPr>
                        <m:t>s</m:t>
                      </m:r>
                      <m:r>
                        <m:rPr>
                          <m:nor/>
                        </m:rPr>
                        <a:rPr lang="en-US" sz="2000">
                          <a:latin typeface="Times New Roman" panose="02020603050405020304" pitchFamily="18" charset="0"/>
                          <a:cs typeface="Times New Roman" panose="02020603050405020304" pitchFamily="18" charset="0"/>
                        </a:rPr>
                        <m:t> </m:t>
                      </m:r>
                      <m:r>
                        <m:rPr>
                          <m:nor/>
                        </m:rPr>
                        <a:rPr lang="en-US" sz="2000">
                          <a:latin typeface="Times New Roman" panose="02020603050405020304" pitchFamily="18" charset="0"/>
                          <a:cs typeface="Times New Roman" panose="02020603050405020304" pitchFamily="18" charset="0"/>
                        </a:rPr>
                        <m:t>where</m:t>
                      </m:r>
                      <m:r>
                        <m:rPr>
                          <m:nor/>
                        </m:rPr>
                        <a:rPr lang="en-US" sz="2000">
                          <a:latin typeface="Times New Roman" panose="02020603050405020304" pitchFamily="18" charset="0"/>
                          <a:cs typeface="Times New Roman" panose="02020603050405020304" pitchFamily="18" charset="0"/>
                        </a:rPr>
                        <m:t> </m:t>
                      </m:r>
                      <m:r>
                        <m:rPr>
                          <m:nor/>
                        </m:rPr>
                        <a:rPr lang="en-US" sz="2000">
                          <a:latin typeface="Times New Roman" panose="02020603050405020304" pitchFamily="18" charset="0"/>
                          <a:cs typeface="Times New Roman" panose="02020603050405020304" pitchFamily="18" charset="0"/>
                        </a:rPr>
                        <m:t>the</m:t>
                      </m:r>
                      <m:r>
                        <m:rPr>
                          <m:nor/>
                        </m:rPr>
                        <a:rPr lang="en-US" sz="2000">
                          <a:latin typeface="Times New Roman" panose="02020603050405020304" pitchFamily="18" charset="0"/>
                          <a:cs typeface="Times New Roman" panose="02020603050405020304" pitchFamily="18" charset="0"/>
                        </a:rPr>
                        <m:t> </m:t>
                      </m:r>
                      <m:r>
                        <m:rPr>
                          <m:nor/>
                        </m:rPr>
                        <a:rPr lang="en-US" sz="2000">
                          <a:latin typeface="Times New Roman" panose="02020603050405020304" pitchFamily="18" charset="0"/>
                          <a:cs typeface="Times New Roman" panose="02020603050405020304" pitchFamily="18" charset="0"/>
                        </a:rPr>
                        <m:t>lengths</m:t>
                      </m:r>
                      <m:r>
                        <m:rPr>
                          <m:nor/>
                        </m:rPr>
                        <a:rPr lang="en-US" sz="2000">
                          <a:latin typeface="Times New Roman" panose="02020603050405020304" pitchFamily="18" charset="0"/>
                          <a:cs typeface="Times New Roman" panose="02020603050405020304" pitchFamily="18" charset="0"/>
                        </a:rPr>
                        <m:t> </m:t>
                      </m:r>
                      <m:r>
                        <m:rPr>
                          <m:nor/>
                        </m:rPr>
                        <a:rPr lang="en-US" sz="2000">
                          <a:latin typeface="Times New Roman" panose="02020603050405020304" pitchFamily="18" charset="0"/>
                          <a:cs typeface="Times New Roman" panose="02020603050405020304" pitchFamily="18" charset="0"/>
                        </a:rPr>
                        <m:t>of</m:t>
                      </m:r>
                      <m:r>
                        <m:rPr>
                          <m:nor/>
                        </m:rPr>
                        <a:rPr lang="en-US" sz="2000">
                          <a:latin typeface="Times New Roman" panose="02020603050405020304" pitchFamily="18" charset="0"/>
                          <a:cs typeface="Times New Roman" panose="02020603050405020304" pitchFamily="18" charset="0"/>
                        </a:rPr>
                        <m:t> </m:t>
                      </m:r>
                      <m:r>
                        <m:rPr>
                          <m:nor/>
                        </m:rPr>
                        <a:rPr lang="en-US" sz="2000">
                          <a:latin typeface="Times New Roman" panose="02020603050405020304" pitchFamily="18" charset="0"/>
                          <a:cs typeface="Times New Roman" panose="02020603050405020304" pitchFamily="18" charset="0"/>
                        </a:rPr>
                        <m:t>projections</m:t>
                      </m:r>
                      <m:r>
                        <m:rPr>
                          <m:nor/>
                        </m:rPr>
                        <a:rPr lang="en-US" sz="2000">
                          <a:latin typeface="Times New Roman" panose="02020603050405020304" pitchFamily="18" charset="0"/>
                          <a:cs typeface="Times New Roman" panose="02020603050405020304" pitchFamily="18" charset="0"/>
                        </a:rPr>
                        <m:t> </m:t>
                      </m:r>
                      <m:r>
                        <m:rPr>
                          <m:nor/>
                        </m:rPr>
                        <a:rPr lang="en-US" sz="2000">
                          <a:latin typeface="Times New Roman" panose="02020603050405020304" pitchFamily="18" charset="0"/>
                          <a:cs typeface="Times New Roman" panose="02020603050405020304" pitchFamily="18" charset="0"/>
                        </a:rPr>
                        <m:t>are</m:t>
                      </m:r>
                      <m:r>
                        <m:rPr>
                          <m:nor/>
                        </m:rPr>
                        <a:rPr lang="en-US" sz="2000">
                          <a:latin typeface="Times New Roman" panose="02020603050405020304" pitchFamily="18" charset="0"/>
                          <a:cs typeface="Times New Roman" panose="02020603050405020304" pitchFamily="18" charset="0"/>
                        </a:rPr>
                        <m:t> </m:t>
                      </m:r>
                      <m:r>
                        <m:rPr>
                          <m:nor/>
                        </m:rPr>
                        <a:rPr lang="en-US" sz="2000">
                          <a:latin typeface="Times New Roman" panose="02020603050405020304" pitchFamily="18" charset="0"/>
                          <a:cs typeface="Times New Roman" panose="02020603050405020304" pitchFamily="18" charset="0"/>
                        </a:rPr>
                        <m:t>all</m:t>
                      </m:r>
                      <m:r>
                        <m:rPr>
                          <m:nor/>
                        </m:rPr>
                        <a:rPr lang="en-US" sz="2000">
                          <a:latin typeface="Times New Roman" panose="02020603050405020304" pitchFamily="18" charset="0"/>
                          <a:cs typeface="Times New Roman" panose="02020603050405020304" pitchFamily="18" charset="0"/>
                        </a:rPr>
                        <m:t> </m:t>
                      </m:r>
                      <m:r>
                        <m:rPr>
                          <m:nor/>
                        </m:rPr>
                        <a:rPr lang="en-US" sz="2000">
                          <a:latin typeface="Times New Roman" panose="02020603050405020304" pitchFamily="18" charset="0"/>
                          <a:cs typeface="Times New Roman" panose="02020603050405020304" pitchFamily="18" charset="0"/>
                        </a:rPr>
                        <m:t>zeros</m:t>
                      </m:r>
                      <m:r>
                        <m:rPr>
                          <m:nor/>
                        </m:rPr>
                        <a:rPr lang="en-US" sz="2000">
                          <a:latin typeface="Times New Roman" panose="02020603050405020304" pitchFamily="18" charset="0"/>
                          <a:cs typeface="Times New Roman" panose="02020603050405020304" pitchFamily="18" charset="0"/>
                        </a:rPr>
                        <m:t>.</m:t>
                      </m:r>
                    </m:oMath>
                  </m:oMathPara>
                </a14:m>
                <a:endParaRPr lang="tr-TR" sz="2000">
                  <a:latin typeface="Times New Roman" panose="02020603050405020304" pitchFamily="18" charset="0"/>
                  <a:cs typeface="Times New Roman" panose="02020603050405020304" pitchFamily="18" charset="0"/>
                </a:endParaRPr>
              </a:p>
            </p:txBody>
          </p:sp>
        </mc:Choice>
        <mc:Fallback xmlns="">
          <p:sp>
            <p:nvSpPr>
              <p:cNvPr id="3" name="İçerik Yer Tutucusu 2"/>
              <p:cNvSpPr txBox="1">
                <a:spLocks noRot="1" noChangeAspect="1" noMove="1" noResize="1" noEditPoints="1" noAdjustHandles="1" noChangeArrowheads="1" noChangeShapeType="1" noTextEdit="1"/>
              </p:cNvSpPr>
              <p:nvPr/>
            </p:nvSpPr>
            <p:spPr>
              <a:xfrm>
                <a:off x="720000" y="720000"/>
                <a:ext cx="10800000" cy="4862678"/>
              </a:xfrm>
              <a:prstGeom prst="rect">
                <a:avLst/>
              </a:prstGeom>
              <a:blipFill>
                <a:blip r:embed="rId2"/>
                <a:stretch>
                  <a:fillRect l="-1411"/>
                </a:stretch>
              </a:blipFill>
            </p:spPr>
            <p:txBody>
              <a:bodyPr/>
              <a:lstStyle/>
              <a:p>
                <a:r>
                  <a:rPr lang="tr-TR">
                    <a:noFill/>
                  </a:rPr>
                  <a:t> </a:t>
                </a:r>
              </a:p>
            </p:txBody>
          </p:sp>
        </mc:Fallback>
      </mc:AlternateContent>
    </p:spTree>
    <p:extLst>
      <p:ext uri="{BB962C8B-B14F-4D97-AF65-F5344CB8AC3E}">
        <p14:creationId xmlns:p14="http://schemas.microsoft.com/office/powerpoint/2010/main" val="42037956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a:spLocks noGrp="1"/>
              </p:cNvSpPr>
              <p:nvPr>
                <p:ph idx="4294967295"/>
              </p:nvPr>
            </p:nvSpPr>
            <p:spPr>
              <a:xfrm>
                <a:off x="720000" y="720000"/>
                <a:ext cx="10800000" cy="5584029"/>
              </a:xfrm>
            </p:spPr>
            <p:txBody>
              <a:bodyPr wrap="square" lIns="0" tIns="0" rIns="0" bIns="0" anchor="t" anchorCtr="0">
                <a:spAutoFit/>
              </a:bodyPr>
              <a:lstStyle/>
              <a:p>
                <a:pPr marL="457200" indent="-457200" defTabSz="358775">
                  <a:lnSpc>
                    <a:spcPct val="150000"/>
                  </a:lnSpc>
                  <a:spcBef>
                    <a:spcPts val="0"/>
                  </a:spcBef>
                  <a:buFont typeface="+mj-lt"/>
                  <a:buAutoNum type="arabicPeriod" startAt="2"/>
                  <a:tabLst>
                    <a:tab pos="450850" algn="l"/>
                  </a:tabLst>
                </a:pPr>
                <a:r>
                  <a:rPr lang="en-US" sz="2000" b="1" smtClean="0">
                    <a:solidFill>
                      <a:srgbClr val="00B0F0"/>
                    </a:solidFill>
                    <a:latin typeface="Times New Roman" panose="02020603050405020304" pitchFamily="18" charset="0"/>
                    <a:cs typeface="Times New Roman" panose="02020603050405020304" pitchFamily="18" charset="0"/>
                  </a:rPr>
                  <a:t>Fisher’s </a:t>
                </a:r>
                <a:r>
                  <a:rPr lang="en-US" sz="2000" b="1">
                    <a:solidFill>
                      <a:srgbClr val="00B0F0"/>
                    </a:solidFill>
                    <a:latin typeface="Times New Roman" panose="02020603050405020304" pitchFamily="18" charset="0"/>
                    <a:cs typeface="Times New Roman" panose="02020603050405020304" pitchFamily="18" charset="0"/>
                  </a:rPr>
                  <a:t>Metric and Its </a:t>
                </a:r>
                <a:r>
                  <a:rPr lang="en-US" sz="2000" b="1" smtClean="0">
                    <a:solidFill>
                      <a:srgbClr val="00B0F0"/>
                    </a:solidFill>
                    <a:latin typeface="Times New Roman" panose="02020603050405020304" pitchFamily="18" charset="0"/>
                    <a:cs typeface="Times New Roman" panose="02020603050405020304" pitchFamily="18" charset="0"/>
                  </a:rPr>
                  <a:t>Maximization</a:t>
                </a:r>
                <a:endParaRPr lang="tr-TR" sz="2000" b="1" smtClean="0">
                  <a:solidFill>
                    <a:srgbClr val="00B0F0"/>
                  </a:solidFill>
                  <a:latin typeface="Times New Roman" panose="02020603050405020304" pitchFamily="18" charset="0"/>
                  <a:cs typeface="Times New Roman" panose="02020603050405020304" pitchFamily="18" charset="0"/>
                </a:endParaRPr>
              </a:p>
              <a:p>
                <a:pPr marL="0" indent="0">
                  <a:lnSpc>
                    <a:spcPct val="150000"/>
                  </a:lnSpc>
                  <a:spcBef>
                    <a:spcPts val="600"/>
                  </a:spcBef>
                  <a:buNone/>
                </a:pPr>
                <a:r>
                  <a:rPr lang="en-US" sz="2000" smtClean="0">
                    <a:latin typeface="Times New Roman" panose="02020603050405020304" pitchFamily="18" charset="0"/>
                    <a:cs typeface="Times New Roman" panose="02020603050405020304" pitchFamily="18" charset="0"/>
                  </a:rPr>
                  <a:t>Suppose </a:t>
                </a:r>
                <a:r>
                  <a:rPr lang="en-US" sz="2000">
                    <a:latin typeface="Times New Roman" panose="02020603050405020304" pitchFamily="18" charset="0"/>
                    <a:cs typeface="Times New Roman" panose="02020603050405020304" pitchFamily="18" charset="0"/>
                  </a:rPr>
                  <a:t>that we have </a:t>
                </a:r>
                <a14:m>
                  <m:oMath xmlns:m="http://schemas.openxmlformats.org/officeDocument/2006/math">
                    <m:r>
                      <a:rPr lang="en-US" sz="2000" i="1">
                        <a:latin typeface="Cambria Math" panose="02040503050406030204" pitchFamily="18" charset="0"/>
                      </a:rPr>
                      <m:t>𝑚</m:t>
                    </m:r>
                  </m:oMath>
                </a14:m>
                <a:r>
                  <a:rPr lang="en-US" sz="2000">
                    <a:latin typeface="Times New Roman" panose="02020603050405020304" pitchFamily="18" charset="0"/>
                    <a:cs typeface="Times New Roman" panose="02020603050405020304" pitchFamily="18" charset="0"/>
                  </a:rPr>
                  <a:t> data in each one of the </a:t>
                </a:r>
                <a14:m>
                  <m:oMath xmlns:m="http://schemas.openxmlformats.org/officeDocument/2006/math">
                    <m:r>
                      <a:rPr lang="en-US" sz="2000" i="1">
                        <a:latin typeface="Cambria Math" panose="02040503050406030204" pitchFamily="18" charset="0"/>
                      </a:rPr>
                      <m:t>𝐶</m:t>
                    </m:r>
                  </m:oMath>
                </a14:m>
                <a:r>
                  <a:rPr lang="en-US" sz="2000">
                    <a:latin typeface="Times New Roman" panose="02020603050405020304" pitchFamily="18" charset="0"/>
                    <a:cs typeface="Times New Roman" panose="02020603050405020304" pitchFamily="18" charset="0"/>
                  </a:rPr>
                  <a:t> classes. From our previous derivation the within-class covariance (or scatter) matrix for each class will be </a:t>
                </a:r>
                <a:endParaRPr lang="tr-TR" sz="2000">
                  <a:latin typeface="Times New Roman" panose="02020603050405020304" pitchFamily="18" charset="0"/>
                  <a:cs typeface="Times New Roman" panose="02020603050405020304" pitchFamily="18" charset="0"/>
                </a:endParaRPr>
              </a:p>
              <a:p>
                <a:pPr marL="0" indent="0">
                  <a:lnSpc>
                    <a:spcPct val="150000"/>
                  </a:lnSpc>
                  <a:spcBef>
                    <a:spcPts val="600"/>
                  </a:spcBef>
                  <a:buNone/>
                </a:pPr>
                <a14:m>
                  <m:oMathPara xmlns:m="http://schemas.openxmlformats.org/officeDocument/2006/math">
                    <m:oMathParaPr>
                      <m:jc m:val="centerGroup"/>
                    </m:oMathParaPr>
                    <m:oMath xmlns:m="http://schemas.openxmlformats.org/officeDocument/2006/math">
                      <m:sSup>
                        <m:sSupPr>
                          <m:ctrlPr>
                            <a:rPr lang="tr-TR" sz="2000" b="1" i="1">
                              <a:latin typeface="Cambria Math" panose="02040503050406030204" pitchFamily="18" charset="0"/>
                            </a:rPr>
                          </m:ctrlPr>
                        </m:sSupPr>
                        <m:e>
                          <m:r>
                            <a:rPr lang="en-US" sz="2000" b="1" i="1">
                              <a:latin typeface="Cambria Math" panose="02040503050406030204" pitchFamily="18" charset="0"/>
                            </a:rPr>
                            <m:t>𝚽</m:t>
                          </m:r>
                        </m:e>
                        <m:sup>
                          <m:r>
                            <a:rPr lang="en-US" sz="2000" i="1">
                              <a:latin typeface="Cambria Math" panose="02040503050406030204" pitchFamily="18" charset="0"/>
                            </a:rPr>
                            <m:t>𝑘</m:t>
                          </m:r>
                        </m:sup>
                      </m:sSup>
                      <m:r>
                        <a:rPr lang="en-US" sz="2000" i="1">
                          <a:latin typeface="Cambria Math" panose="02040503050406030204" pitchFamily="18" charset="0"/>
                        </a:rPr>
                        <m:t>=</m:t>
                      </m:r>
                      <m:f>
                        <m:fPr>
                          <m:ctrlPr>
                            <a:rPr lang="tr-TR"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𝑚</m:t>
                          </m:r>
                        </m:den>
                      </m:f>
                      <m:nary>
                        <m:naryPr>
                          <m:chr m:val="∑"/>
                          <m:limLoc m:val="undOvr"/>
                          <m:ctrlPr>
                            <a:rPr lang="tr-TR" sz="2000" i="1">
                              <a:latin typeface="Cambria Math" panose="02040503050406030204" pitchFamily="18" charset="0"/>
                            </a:rPr>
                          </m:ctrlPr>
                        </m:naryPr>
                        <m:sub>
                          <m:r>
                            <a:rPr lang="en-US" sz="2000" i="1">
                              <a:latin typeface="Cambria Math" panose="02040503050406030204" pitchFamily="18" charset="0"/>
                            </a:rPr>
                            <m:t>𝑖</m:t>
                          </m:r>
                          <m:r>
                            <a:rPr lang="en-US" sz="2000" i="1">
                              <a:latin typeface="Cambria Math" panose="02040503050406030204" pitchFamily="18" charset="0"/>
                            </a:rPr>
                            <m:t>=1</m:t>
                          </m:r>
                        </m:sub>
                        <m:sup>
                          <m:r>
                            <a:rPr lang="en-US" sz="2000" i="1">
                              <a:latin typeface="Cambria Math" panose="02040503050406030204" pitchFamily="18" charset="0"/>
                            </a:rPr>
                            <m:t>𝑚</m:t>
                          </m:r>
                        </m:sup>
                        <m:e>
                          <m:d>
                            <m:dPr>
                              <m:ctrlPr>
                                <a:rPr lang="tr-TR" sz="2000" i="1">
                                  <a:latin typeface="Cambria Math" panose="02040503050406030204" pitchFamily="18" charset="0"/>
                                </a:rPr>
                              </m:ctrlPr>
                            </m:dPr>
                            <m:e>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𝑘𝑖</m:t>
                                  </m:r>
                                </m:sub>
                              </m:sSub>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𝑎𝑣𝑒</m:t>
                                  </m:r>
                                  <m:r>
                                    <a:rPr lang="en-US" sz="2000" i="1">
                                      <a:latin typeface="Cambria Math" panose="02040503050406030204" pitchFamily="18" charset="0"/>
                                    </a:rPr>
                                    <m:t>,</m:t>
                                  </m:r>
                                  <m:r>
                                    <a:rPr lang="en-US" sz="2000" i="1">
                                      <a:latin typeface="Cambria Math" panose="02040503050406030204" pitchFamily="18" charset="0"/>
                                    </a:rPr>
                                    <m:t>𝑘</m:t>
                                  </m:r>
                                </m:sub>
                              </m:sSub>
                            </m:e>
                          </m:d>
                          <m:sSup>
                            <m:sSupPr>
                              <m:ctrlPr>
                                <a:rPr lang="tr-TR" sz="2000" i="1">
                                  <a:latin typeface="Cambria Math" panose="02040503050406030204" pitchFamily="18" charset="0"/>
                                </a:rPr>
                              </m:ctrlPr>
                            </m:sSupPr>
                            <m:e>
                              <m:d>
                                <m:dPr>
                                  <m:ctrlPr>
                                    <a:rPr lang="tr-TR" sz="2000" i="1">
                                      <a:latin typeface="Cambria Math" panose="02040503050406030204" pitchFamily="18" charset="0"/>
                                    </a:rPr>
                                  </m:ctrlPr>
                                </m:dPr>
                                <m:e>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𝑘𝑖</m:t>
                                      </m:r>
                                    </m:sub>
                                  </m:sSub>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𝑎𝑣𝑒</m:t>
                                      </m:r>
                                      <m:r>
                                        <a:rPr lang="en-US" sz="2000" i="1">
                                          <a:latin typeface="Cambria Math" panose="02040503050406030204" pitchFamily="18" charset="0"/>
                                        </a:rPr>
                                        <m:t>,</m:t>
                                      </m:r>
                                      <m:r>
                                        <a:rPr lang="en-US" sz="2000" i="1">
                                          <a:latin typeface="Cambria Math" panose="02040503050406030204" pitchFamily="18" charset="0"/>
                                        </a:rPr>
                                        <m:t>𝑘</m:t>
                                      </m:r>
                                    </m:sub>
                                  </m:sSub>
                                </m:e>
                              </m:d>
                            </m:e>
                            <m:sup>
                              <m:r>
                                <a:rPr lang="en-US" sz="2000" i="1">
                                  <a:latin typeface="Cambria Math" panose="02040503050406030204" pitchFamily="18" charset="0"/>
                                </a:rPr>
                                <m:t>𝑇</m:t>
                              </m:r>
                            </m:sup>
                          </m:sSup>
                        </m:e>
                      </m:nary>
                      <m:r>
                        <a:rPr lang="en-US" sz="2000" i="1">
                          <a:latin typeface="Cambria Math" panose="02040503050406030204" pitchFamily="18" charset="0"/>
                        </a:rPr>
                        <m:t>,   </m:t>
                      </m:r>
                      <m:r>
                        <a:rPr lang="en-US" sz="2000" i="1">
                          <a:latin typeface="Cambria Math" panose="02040503050406030204" pitchFamily="18" charset="0"/>
                        </a:rPr>
                        <m:t>𝑘</m:t>
                      </m:r>
                      <m:r>
                        <a:rPr lang="en-US" sz="2000" i="1">
                          <a:latin typeface="Cambria Math" panose="02040503050406030204" pitchFamily="18" charset="0"/>
                        </a:rPr>
                        <m:t>=1,2,…,</m:t>
                      </m:r>
                      <m:r>
                        <a:rPr lang="en-US" sz="2000" i="1">
                          <a:latin typeface="Cambria Math" panose="02040503050406030204" pitchFamily="18" charset="0"/>
                        </a:rPr>
                        <m:t>𝐶</m:t>
                      </m:r>
                    </m:oMath>
                  </m:oMathPara>
                </a14:m>
                <a:endParaRPr lang="tr-TR" sz="2000">
                  <a:latin typeface="Times New Roman" panose="02020603050405020304" pitchFamily="18" charset="0"/>
                  <a:cs typeface="Times New Roman" panose="02020603050405020304" pitchFamily="18" charset="0"/>
                </a:endParaRPr>
              </a:p>
              <a:p>
                <a:pPr marL="0" indent="0">
                  <a:lnSpc>
                    <a:spcPct val="150000"/>
                  </a:lnSpc>
                  <a:spcBef>
                    <a:spcPts val="600"/>
                  </a:spcBef>
                  <a:buNone/>
                </a:pPr>
                <a:r>
                  <a:rPr lang="en-US" sz="2000">
                    <a:latin typeface="Times New Roman" panose="02020603050405020304" pitchFamily="18" charset="0"/>
                    <a:cs typeface="Times New Roman" panose="02020603050405020304" pitchFamily="18" charset="0"/>
                  </a:rPr>
                  <a:t>where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𝑘𝑖</m:t>
                        </m:r>
                      </m:sub>
                    </m:sSub>
                  </m:oMath>
                </a14:m>
                <a:r>
                  <a:rPr lang="en-US" sz="2000">
                    <a:latin typeface="Times New Roman" panose="02020603050405020304" pitchFamily="18" charset="0"/>
                    <a:cs typeface="Times New Roman" panose="02020603050405020304" pitchFamily="18" charset="0"/>
                  </a:rPr>
                  <a:t> is the </a:t>
                </a:r>
                <a14:m>
                  <m:oMath xmlns:m="http://schemas.openxmlformats.org/officeDocument/2006/math">
                    <m:r>
                      <a:rPr lang="en-US" sz="2000" i="1">
                        <a:latin typeface="Cambria Math" panose="02040503050406030204" pitchFamily="18" charset="0"/>
                      </a:rPr>
                      <m:t>𝑖𝑡h</m:t>
                    </m:r>
                  </m:oMath>
                </a14:m>
                <a:r>
                  <a:rPr lang="en-US" sz="2000">
                    <a:latin typeface="Times New Roman" panose="02020603050405020304" pitchFamily="18" charset="0"/>
                    <a:cs typeface="Times New Roman" panose="02020603050405020304" pitchFamily="18" charset="0"/>
                  </a:rPr>
                  <a:t> data in the </a:t>
                </a:r>
                <a14:m>
                  <m:oMath xmlns:m="http://schemas.openxmlformats.org/officeDocument/2006/math">
                    <m:r>
                      <a:rPr lang="en-US" sz="2000" i="1">
                        <a:latin typeface="Cambria Math" panose="02040503050406030204" pitchFamily="18" charset="0"/>
                      </a:rPr>
                      <m:t>𝑘𝑡h</m:t>
                    </m:r>
                  </m:oMath>
                </a14:m>
                <a:r>
                  <a:rPr lang="en-US" sz="2000">
                    <a:latin typeface="Times New Roman" panose="02020603050405020304" pitchFamily="18" charset="0"/>
                    <a:cs typeface="Times New Roman" panose="02020603050405020304" pitchFamily="18" charset="0"/>
                  </a:rPr>
                  <a:t> class and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𝑎𝑣𝑒</m:t>
                        </m:r>
                        <m:r>
                          <a:rPr lang="en-US" sz="2000" i="1">
                            <a:latin typeface="Cambria Math" panose="02040503050406030204" pitchFamily="18" charset="0"/>
                          </a:rPr>
                          <m:t>,</m:t>
                        </m:r>
                        <m:r>
                          <a:rPr lang="en-US" sz="2000" i="1">
                            <a:latin typeface="Cambria Math" panose="02040503050406030204" pitchFamily="18" charset="0"/>
                          </a:rPr>
                          <m:t>𝑘</m:t>
                        </m:r>
                      </m:sub>
                    </m:sSub>
                  </m:oMath>
                </a14:m>
                <a:r>
                  <a:rPr lang="en-US" sz="2000">
                    <a:latin typeface="Times New Roman" panose="02020603050405020304" pitchFamily="18" charset="0"/>
                    <a:cs typeface="Times New Roman" panose="02020603050405020304" pitchFamily="18" charset="0"/>
                  </a:rPr>
                  <a:t>is the average  of the </a:t>
                </a:r>
                <a14:m>
                  <m:oMath xmlns:m="http://schemas.openxmlformats.org/officeDocument/2006/math">
                    <m:r>
                      <a:rPr lang="en-US" sz="2000" i="1">
                        <a:latin typeface="Cambria Math" panose="02040503050406030204" pitchFamily="18" charset="0"/>
                      </a:rPr>
                      <m:t>𝑘𝑡h</m:t>
                    </m:r>
                  </m:oMath>
                </a14:m>
                <a:r>
                  <a:rPr lang="en-US" sz="2000">
                    <a:latin typeface="Times New Roman" panose="02020603050405020304" pitchFamily="18" charset="0"/>
                    <a:cs typeface="Times New Roman" panose="02020603050405020304" pitchFamily="18" charset="0"/>
                  </a:rPr>
                  <a:t> class.</a:t>
                </a:r>
                <a:endParaRPr lang="tr-TR" sz="2000">
                  <a:latin typeface="Times New Roman" panose="02020603050405020304" pitchFamily="18" charset="0"/>
                  <a:cs typeface="Times New Roman" panose="02020603050405020304" pitchFamily="18" charset="0"/>
                </a:endParaRPr>
              </a:p>
              <a:p>
                <a:pPr marL="0" indent="0">
                  <a:lnSpc>
                    <a:spcPct val="150000"/>
                  </a:lnSpc>
                  <a:spcBef>
                    <a:spcPts val="600"/>
                  </a:spcBef>
                  <a:buNone/>
                </a:pPr>
                <a:r>
                  <a:rPr lang="en-US" sz="2000" smtClean="0">
                    <a:latin typeface="Times New Roman" panose="02020603050405020304" pitchFamily="18" charset="0"/>
                    <a:cs typeface="Times New Roman" panose="02020603050405020304" pitchFamily="18" charset="0"/>
                  </a:rPr>
                  <a:t>The </a:t>
                </a:r>
                <a:r>
                  <a:rPr lang="en-US" sz="2000">
                    <a:latin typeface="Times New Roman" panose="02020603050405020304" pitchFamily="18" charset="0"/>
                    <a:cs typeface="Times New Roman" panose="02020603050405020304" pitchFamily="18" charset="0"/>
                  </a:rPr>
                  <a:t>average sum of the within-class covariance matrix is </a:t>
                </a:r>
                <a:endParaRPr lang="tr-TR" sz="2000">
                  <a:latin typeface="Times New Roman" panose="02020603050405020304" pitchFamily="18" charset="0"/>
                  <a:cs typeface="Times New Roman" panose="02020603050405020304" pitchFamily="18" charset="0"/>
                </a:endParaRPr>
              </a:p>
              <a:p>
                <a:pPr marL="0" indent="0">
                  <a:lnSpc>
                    <a:spcPct val="150000"/>
                  </a:lnSpc>
                  <a:spcBef>
                    <a:spcPts val="600"/>
                  </a:spcBef>
                  <a:buNone/>
                </a:pPr>
                <a14:m>
                  <m:oMathPara xmlns:m="http://schemas.openxmlformats.org/officeDocument/2006/math">
                    <m:oMathParaPr>
                      <m:jc m:val="centerGroup"/>
                    </m:oMathParaPr>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sSub>
                            <m:sSubPr>
                              <m:ctrlPr>
                                <a:rPr lang="tr-TR" sz="2000" i="1">
                                  <a:latin typeface="Cambria Math" panose="02040503050406030204" pitchFamily="18" charset="0"/>
                                </a:rPr>
                              </m:ctrlPr>
                            </m:sSubPr>
                            <m:e>
                              <m:r>
                                <a:rPr lang="en-US" sz="2000" i="1">
                                  <a:latin typeface="Cambria Math" panose="02040503050406030204" pitchFamily="18" charset="0"/>
                                </a:rPr>
                                <m:t>𝑊</m:t>
                              </m:r>
                            </m:e>
                            <m:sub>
                              <m:r>
                                <a:rPr lang="en-US" sz="2000" i="1">
                                  <a:latin typeface="Cambria Math" panose="02040503050406030204" pitchFamily="18" charset="0"/>
                                </a:rPr>
                                <m:t>𝑇</m:t>
                              </m:r>
                            </m:sub>
                          </m:sSub>
                        </m:sub>
                      </m:sSub>
                      <m:r>
                        <a:rPr lang="en-US" sz="2000" i="1">
                          <a:latin typeface="Cambria Math" panose="02040503050406030204" pitchFamily="18" charset="0"/>
                        </a:rPr>
                        <m:t>=</m:t>
                      </m:r>
                      <m:f>
                        <m:fPr>
                          <m:ctrlPr>
                            <a:rPr lang="tr-TR"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𝐶</m:t>
                          </m:r>
                        </m:den>
                      </m:f>
                      <m:nary>
                        <m:naryPr>
                          <m:chr m:val="∑"/>
                          <m:limLoc m:val="undOvr"/>
                          <m:ctrlPr>
                            <a:rPr lang="tr-TR" sz="2000" i="1">
                              <a:latin typeface="Cambria Math" panose="02040503050406030204" pitchFamily="18" charset="0"/>
                            </a:rPr>
                          </m:ctrlPr>
                        </m:naryPr>
                        <m:sub>
                          <m:r>
                            <a:rPr lang="en-US" sz="2000" i="1">
                              <a:latin typeface="Cambria Math" panose="02040503050406030204" pitchFamily="18" charset="0"/>
                            </a:rPr>
                            <m:t>𝑘</m:t>
                          </m:r>
                          <m:r>
                            <a:rPr lang="en-US" sz="2000" i="1">
                              <a:latin typeface="Cambria Math" panose="02040503050406030204" pitchFamily="18" charset="0"/>
                            </a:rPr>
                            <m:t>=1</m:t>
                          </m:r>
                        </m:sub>
                        <m:sup>
                          <m:r>
                            <a:rPr lang="en-US" sz="2000" i="1">
                              <a:latin typeface="Cambria Math" panose="02040503050406030204" pitchFamily="18" charset="0"/>
                            </a:rPr>
                            <m:t>𝐶</m:t>
                          </m:r>
                        </m:sup>
                        <m:e>
                          <m:sSub>
                            <m:sSubPr>
                              <m:ctrlPr>
                                <a:rPr lang="tr-TR" sz="2000" b="1"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𝑘</m:t>
                              </m:r>
                            </m:sub>
                          </m:sSub>
                          <m:r>
                            <a:rPr lang="en-US" sz="2000" i="1">
                              <a:latin typeface="Cambria Math" panose="02040503050406030204" pitchFamily="18" charset="0"/>
                            </a:rPr>
                            <m:t>=</m:t>
                          </m:r>
                          <m:f>
                            <m:fPr>
                              <m:ctrlPr>
                                <a:rPr lang="tr-TR"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𝐶</m:t>
                              </m:r>
                            </m:den>
                          </m:f>
                          <m:d>
                            <m:dPr>
                              <m:ctrlPr>
                                <a:rPr lang="tr-TR" sz="2000" i="1">
                                  <a:latin typeface="Cambria Math" panose="02040503050406030204" pitchFamily="18" charset="0"/>
                                </a:rPr>
                              </m:ctrlPr>
                            </m:dPr>
                            <m:e>
                              <m:sSup>
                                <m:sSupPr>
                                  <m:ctrlPr>
                                    <a:rPr lang="tr-TR" sz="2000" b="1" i="1">
                                      <a:latin typeface="Cambria Math" panose="02040503050406030204" pitchFamily="18" charset="0"/>
                                    </a:rPr>
                                  </m:ctrlPr>
                                </m:sSupPr>
                                <m:e>
                                  <m:r>
                                    <a:rPr lang="en-US" sz="2000" b="1" i="1">
                                      <a:latin typeface="Cambria Math" panose="02040503050406030204" pitchFamily="18" charset="0"/>
                                    </a:rPr>
                                    <m:t>𝚽</m:t>
                                  </m:r>
                                </m:e>
                                <m:sup>
                                  <m:r>
                                    <a:rPr lang="en-US" sz="2000">
                                      <a:latin typeface="Cambria Math" panose="02040503050406030204" pitchFamily="18" charset="0"/>
                                    </a:rPr>
                                    <m:t>1</m:t>
                                  </m:r>
                                </m:sup>
                              </m:sSup>
                              <m:r>
                                <a:rPr lang="en-US" sz="2000" i="1">
                                  <a:latin typeface="Cambria Math" panose="02040503050406030204" pitchFamily="18" charset="0"/>
                                </a:rPr>
                                <m:t>+</m:t>
                              </m:r>
                              <m:sSup>
                                <m:sSupPr>
                                  <m:ctrlPr>
                                    <a:rPr lang="tr-TR" sz="2000" b="1" i="1">
                                      <a:latin typeface="Cambria Math" panose="02040503050406030204" pitchFamily="18" charset="0"/>
                                    </a:rPr>
                                  </m:ctrlPr>
                                </m:sSupPr>
                                <m:e>
                                  <m:r>
                                    <a:rPr lang="en-US" sz="2000" b="1" i="1">
                                      <a:latin typeface="Cambria Math" panose="02040503050406030204" pitchFamily="18" charset="0"/>
                                    </a:rPr>
                                    <m:t>𝚽</m:t>
                                  </m:r>
                                </m:e>
                                <m:sup>
                                  <m:r>
                                    <a:rPr lang="en-US" sz="2000">
                                      <a:latin typeface="Cambria Math" panose="02040503050406030204" pitchFamily="18" charset="0"/>
                                    </a:rPr>
                                    <m:t>2</m:t>
                                  </m:r>
                                </m:sup>
                              </m:sSup>
                              <m:r>
                                <a:rPr lang="en-US" sz="2000" i="1">
                                  <a:latin typeface="Cambria Math" panose="02040503050406030204" pitchFamily="18" charset="0"/>
                                </a:rPr>
                                <m:t>+…+</m:t>
                              </m:r>
                              <m:sSup>
                                <m:sSupPr>
                                  <m:ctrlPr>
                                    <a:rPr lang="tr-TR" sz="2000" b="1" i="1">
                                      <a:latin typeface="Cambria Math" panose="02040503050406030204" pitchFamily="18" charset="0"/>
                                    </a:rPr>
                                  </m:ctrlPr>
                                </m:sSupPr>
                                <m:e>
                                  <m:r>
                                    <a:rPr lang="en-US" sz="2000" b="1" i="1">
                                      <a:latin typeface="Cambria Math" panose="02040503050406030204" pitchFamily="18" charset="0"/>
                                    </a:rPr>
                                    <m:t>𝚽</m:t>
                                  </m:r>
                                </m:e>
                                <m:sup>
                                  <m:r>
                                    <a:rPr lang="en-US" sz="2000" i="1">
                                      <a:latin typeface="Cambria Math" panose="02040503050406030204" pitchFamily="18" charset="0"/>
                                    </a:rPr>
                                    <m:t>𝐶</m:t>
                                  </m:r>
                                </m:sup>
                              </m:sSup>
                            </m:e>
                          </m:d>
                        </m:e>
                      </m:nary>
                    </m:oMath>
                  </m:oMathPara>
                </a14:m>
                <a:endParaRPr lang="tr-TR" sz="2000" b="1" smtClean="0">
                  <a:solidFill>
                    <a:srgbClr val="00B0F0"/>
                  </a:solidFill>
                  <a:latin typeface="Times New Roman" panose="02020603050405020304" pitchFamily="18" charset="0"/>
                  <a:cs typeface="Times New Roman" panose="02020603050405020304" pitchFamily="18" charset="0"/>
                </a:endParaRPr>
              </a:p>
              <a:p>
                <a:pPr marL="0" indent="0" defTabSz="358775">
                  <a:lnSpc>
                    <a:spcPct val="150000"/>
                  </a:lnSpc>
                  <a:spcBef>
                    <a:spcPts val="0"/>
                  </a:spcBef>
                  <a:buNone/>
                  <a:tabLst>
                    <a:tab pos="450850" algn="l"/>
                  </a:tabLst>
                </a:pPr>
                <a:endParaRPr lang="tr-TR" sz="2000" b="1">
                  <a:solidFill>
                    <a:srgbClr val="00B0F0"/>
                  </a:solidFill>
                  <a:latin typeface="Times New Roman" panose="02020603050405020304" pitchFamily="18" charset="0"/>
                  <a:cs typeface="Times New Roman" panose="02020603050405020304" pitchFamily="18" charset="0"/>
                </a:endParaRPr>
              </a:p>
            </p:txBody>
          </p:sp>
        </mc:Choice>
        <mc:Fallback xmlns="">
          <p:sp>
            <p:nvSpPr>
              <p:cNvPr id="3" name="İçerik Yer Tutucusu 2"/>
              <p:cNvSpPr>
                <a:spLocks noGrp="1" noRot="1" noChangeAspect="1" noMove="1" noResize="1" noEditPoints="1" noAdjustHandles="1" noChangeArrowheads="1" noChangeShapeType="1" noTextEdit="1"/>
              </p:cNvSpPr>
              <p:nvPr>
                <p:ph idx="4294967295"/>
              </p:nvPr>
            </p:nvSpPr>
            <p:spPr>
              <a:xfrm>
                <a:off x="720000" y="720000"/>
                <a:ext cx="10800000" cy="5584029"/>
              </a:xfrm>
              <a:blipFill>
                <a:blip r:embed="rId2"/>
                <a:stretch>
                  <a:fillRect l="-1411" r="-226"/>
                </a:stretch>
              </a:blipFill>
            </p:spPr>
            <p:txBody>
              <a:bodyPr/>
              <a:lstStyle/>
              <a:p>
                <a:r>
                  <a:rPr lang="tr-TR">
                    <a:noFill/>
                  </a:rPr>
                  <a:t> </a:t>
                </a:r>
              </a:p>
            </p:txBody>
          </p:sp>
        </mc:Fallback>
      </mc:AlternateContent>
    </p:spTree>
    <p:extLst>
      <p:ext uri="{BB962C8B-B14F-4D97-AF65-F5344CB8AC3E}">
        <p14:creationId xmlns:p14="http://schemas.microsoft.com/office/powerpoint/2010/main" val="21572705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a:spLocks noGrp="1"/>
              </p:cNvSpPr>
              <p:nvPr>
                <p:ph idx="4294967295"/>
              </p:nvPr>
            </p:nvSpPr>
            <p:spPr>
              <a:xfrm>
                <a:off x="720000" y="720000"/>
                <a:ext cx="10800000" cy="5359609"/>
              </a:xfrm>
            </p:spPr>
            <p:txBody>
              <a:bodyPr wrap="square" lIns="0" tIns="0" rIns="0" bIns="0" anchor="t" anchorCtr="0">
                <a:spAutoFit/>
              </a:bodyPr>
              <a:lstStyle/>
              <a:p>
                <a:pPr marL="0" indent="0" algn="just">
                  <a:lnSpc>
                    <a:spcPct val="150000"/>
                  </a:lnSpc>
                  <a:spcBef>
                    <a:spcPts val="600"/>
                  </a:spcBef>
                  <a:buNone/>
                </a:pPr>
                <a:r>
                  <a:rPr lang="en-US" sz="2000" smtClean="0">
                    <a:latin typeface="Times New Roman" panose="02020603050405020304" pitchFamily="18" charset="0"/>
                    <a:cs typeface="Times New Roman" panose="02020603050405020304" pitchFamily="18" charset="0"/>
                  </a:rPr>
                  <a:t>Still </a:t>
                </a:r>
                <a:r>
                  <a:rPr lang="en-US" sz="2000">
                    <a:latin typeface="Times New Roman" panose="02020603050405020304" pitchFamily="18" charset="0"/>
                    <a:cs typeface="Times New Roman" panose="02020603050405020304" pitchFamily="18" charset="0"/>
                  </a:rPr>
                  <a:t>the metric of </a:t>
                </a:r>
                <a14:m>
                  <m:oMath xmlns:m="http://schemas.openxmlformats.org/officeDocument/2006/math">
                    <m:sSubSup>
                      <m:sSubSupPr>
                        <m:ctrlPr>
                          <a:rPr lang="tr-TR" sz="2000" i="1">
                            <a:latin typeface="Cambria Math" panose="02040503050406030204" pitchFamily="18" charset="0"/>
                          </a:rPr>
                        </m:ctrlPr>
                      </m:sSubSupPr>
                      <m:e>
                        <m:r>
                          <a:rPr lang="en-US" sz="2000" b="1" i="1">
                            <a:latin typeface="Cambria Math" panose="02040503050406030204" pitchFamily="18" charset="0"/>
                          </a:rPr>
                          <m:t>𝐰</m:t>
                        </m:r>
                      </m:e>
                      <m:sub>
                        <m:r>
                          <a:rPr lang="en-US" sz="2000" i="1">
                            <a:latin typeface="Cambria Math" panose="02040503050406030204" pitchFamily="18" charset="0"/>
                          </a:rPr>
                          <m:t>𝑗</m:t>
                        </m:r>
                      </m:sub>
                      <m:sup>
                        <m:r>
                          <a:rPr lang="en-US" sz="2000" i="1">
                            <a:latin typeface="Cambria Math" panose="02040503050406030204" pitchFamily="18" charset="0"/>
                          </a:rPr>
                          <m:t>𝑇</m:t>
                        </m:r>
                      </m:sup>
                    </m:sSubSup>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sSub>
                          <m:sSubPr>
                            <m:ctrlPr>
                              <a:rPr lang="tr-TR" sz="2000" i="1">
                                <a:latin typeface="Cambria Math" panose="02040503050406030204" pitchFamily="18" charset="0"/>
                              </a:rPr>
                            </m:ctrlPr>
                          </m:sSubPr>
                          <m:e>
                            <m:r>
                              <a:rPr lang="en-US" sz="2000" i="1">
                                <a:latin typeface="Cambria Math" panose="02040503050406030204" pitchFamily="18" charset="0"/>
                              </a:rPr>
                              <m:t>𝑊</m:t>
                            </m:r>
                          </m:e>
                          <m:sub>
                            <m:r>
                              <a:rPr lang="en-US" sz="2000" i="1">
                                <a:latin typeface="Cambria Math" panose="02040503050406030204" pitchFamily="18" charset="0"/>
                              </a:rPr>
                              <m:t>𝑇</m:t>
                            </m:r>
                          </m:sub>
                        </m:sSub>
                      </m:sub>
                    </m:sSub>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𝑗</m:t>
                        </m:r>
                      </m:sub>
                    </m:sSub>
                  </m:oMath>
                </a14:m>
                <a:r>
                  <a:rPr lang="en-US" sz="2000">
                    <a:latin typeface="Times New Roman" panose="02020603050405020304" pitchFamily="18" charset="0"/>
                    <a:cs typeface="Times New Roman" panose="02020603050405020304" pitchFamily="18" charset="0"/>
                  </a:rPr>
                  <a:t>will yield the directional vectors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𝑗</m:t>
                        </m:r>
                      </m:sub>
                    </m:sSub>
                    <m:r>
                      <a:rPr lang="en-US" sz="2000" i="1">
                        <a:latin typeface="Cambria Math" panose="02040503050406030204" pitchFamily="18" charset="0"/>
                      </a:rPr>
                      <m:t> </m:t>
                    </m:r>
                  </m:oMath>
                </a14:m>
                <a:r>
                  <a:rPr lang="en-US" sz="2000">
                    <a:latin typeface="Times New Roman" panose="02020603050405020304" pitchFamily="18" charset="0"/>
                    <a:cs typeface="Times New Roman" panose="02020603050405020304" pitchFamily="18" charset="0"/>
                  </a:rPr>
                  <a:t>where the length square sum of the projections of all the data in all classes. It can be maximized or minimized by including the constraints.</a:t>
                </a: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tr-TR" sz="2000" smtClean="0">
                    <a:latin typeface="Times New Roman" panose="02020603050405020304" pitchFamily="18" charset="0"/>
                    <a:cs typeface="Times New Roman" panose="02020603050405020304" pitchFamily="18" charset="0"/>
                  </a:rPr>
                  <a:t>	</a:t>
                </a:r>
                <a:r>
                  <a:rPr lang="en-US" sz="2000" smtClean="0">
                    <a:latin typeface="Times New Roman" panose="02020603050405020304" pitchFamily="18" charset="0"/>
                    <a:cs typeface="Times New Roman" panose="02020603050405020304" pitchFamily="18" charset="0"/>
                  </a:rPr>
                  <a:t>In </a:t>
                </a:r>
                <a:r>
                  <a:rPr lang="en-US" sz="2000">
                    <a:latin typeface="Times New Roman" panose="02020603050405020304" pitchFamily="18" charset="0"/>
                    <a:cs typeface="Times New Roman" panose="02020603050405020304" pitchFamily="18" charset="0"/>
                  </a:rPr>
                  <a:t>Fisher’s LDA, there will be another metric included that gives importance on how the class centers are scattered in the feature vector space. For that, another covariance matrix between the class centers must be calculated. This is called the between-class </a:t>
                </a:r>
                <a:r>
                  <a:rPr lang="en-US" sz="2000" smtClean="0">
                    <a:latin typeface="Times New Roman" panose="02020603050405020304" pitchFamily="18" charset="0"/>
                    <a:cs typeface="Times New Roman" panose="02020603050405020304" pitchFamily="18" charset="0"/>
                  </a:rPr>
                  <a:t>covariance</a:t>
                </a:r>
                <a:r>
                  <a:rPr lang="tr-TR" sz="2000" smtClean="0">
                    <a:latin typeface="Times New Roman" panose="02020603050405020304" pitchFamily="18" charset="0"/>
                    <a:cs typeface="Times New Roman" panose="02020603050405020304" pitchFamily="18" charset="0"/>
                  </a:rPr>
                  <a:t> </a:t>
                </a:r>
                <a:r>
                  <a:rPr lang="en-US" sz="2000" smtClean="0">
                    <a:latin typeface="Times New Roman" panose="02020603050405020304" pitchFamily="18" charset="0"/>
                    <a:cs typeface="Times New Roman" panose="02020603050405020304" pitchFamily="18" charset="0"/>
                  </a:rPr>
                  <a:t>(</a:t>
                </a:r>
                <a:r>
                  <a:rPr lang="en-US" sz="2000">
                    <a:latin typeface="Times New Roman" panose="02020603050405020304" pitchFamily="18" charset="0"/>
                    <a:cs typeface="Times New Roman" panose="02020603050405020304" pitchFamily="18" charset="0"/>
                  </a:rPr>
                  <a:t>scatter) matrix: </a:t>
                </a: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14:m>
                  <m:oMathPara xmlns:m="http://schemas.openxmlformats.org/officeDocument/2006/math">
                    <m:oMathParaPr>
                      <m:jc m:val="centerGroup"/>
                    </m:oMathParaPr>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sub>
                      </m:sSub>
                      <m:r>
                        <a:rPr lang="en-US" sz="2000" i="1">
                          <a:latin typeface="Cambria Math" panose="02040503050406030204" pitchFamily="18" charset="0"/>
                        </a:rPr>
                        <m:t>=</m:t>
                      </m:r>
                      <m:f>
                        <m:fPr>
                          <m:ctrlPr>
                            <a:rPr lang="tr-TR"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𝑚</m:t>
                          </m:r>
                        </m:den>
                      </m:f>
                      <m:nary>
                        <m:naryPr>
                          <m:chr m:val="∑"/>
                          <m:limLoc m:val="undOvr"/>
                          <m:ctrlPr>
                            <a:rPr lang="tr-TR" sz="2000" i="1">
                              <a:latin typeface="Cambria Math" panose="02040503050406030204" pitchFamily="18" charset="0"/>
                            </a:rPr>
                          </m:ctrlPr>
                        </m:naryPr>
                        <m:sub>
                          <m:r>
                            <a:rPr lang="en-US" sz="2000" i="1">
                              <a:latin typeface="Cambria Math" panose="02040503050406030204" pitchFamily="18" charset="0"/>
                            </a:rPr>
                            <m:t>𝑘</m:t>
                          </m:r>
                          <m:r>
                            <a:rPr lang="en-US" sz="2000" i="1">
                              <a:latin typeface="Cambria Math" panose="02040503050406030204" pitchFamily="18" charset="0"/>
                            </a:rPr>
                            <m:t>=1</m:t>
                          </m:r>
                        </m:sub>
                        <m:sup>
                          <m:r>
                            <a:rPr lang="en-US" sz="2000" i="1">
                              <a:latin typeface="Cambria Math" panose="02040503050406030204" pitchFamily="18" charset="0"/>
                            </a:rPr>
                            <m:t>𝐶</m:t>
                          </m:r>
                        </m:sup>
                        <m:e>
                          <m:d>
                            <m:dPr>
                              <m:ctrlPr>
                                <a:rPr lang="tr-TR" sz="2000" i="1">
                                  <a:latin typeface="Cambria Math" panose="02040503050406030204" pitchFamily="18" charset="0"/>
                                </a:rPr>
                              </m:ctrlPr>
                            </m:dPr>
                            <m:e>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𝑎𝑣𝑒</m:t>
                                  </m:r>
                                  <m:r>
                                    <a:rPr lang="en-US" sz="2000" i="1">
                                      <a:latin typeface="Cambria Math" panose="02040503050406030204" pitchFamily="18" charset="0"/>
                                    </a:rPr>
                                    <m:t>,</m:t>
                                  </m:r>
                                  <m:r>
                                    <a:rPr lang="en-US" sz="2000" i="1">
                                      <a:latin typeface="Cambria Math" panose="02040503050406030204" pitchFamily="18" charset="0"/>
                                    </a:rPr>
                                    <m:t>𝑘</m:t>
                                  </m:r>
                                </m:sub>
                              </m:sSub>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𝑡𝑜𝑡𝑎</m:t>
                                  </m:r>
                                  <m:sSub>
                                    <m:sSubPr>
                                      <m:ctrlPr>
                                        <a:rPr lang="tr-TR" sz="2000" i="1">
                                          <a:latin typeface="Cambria Math" panose="02040503050406030204" pitchFamily="18" charset="0"/>
                                        </a:rPr>
                                      </m:ctrlPr>
                                    </m:sSubPr>
                                    <m:e>
                                      <m:r>
                                        <a:rPr lang="en-US" sz="2000" i="1">
                                          <a:latin typeface="Cambria Math" panose="02040503050406030204" pitchFamily="18" charset="0"/>
                                        </a:rPr>
                                        <m:t>𝑙</m:t>
                                      </m:r>
                                    </m:e>
                                    <m:sub>
                                      <m:r>
                                        <a:rPr lang="en-US" sz="2000" i="1">
                                          <a:latin typeface="Cambria Math" panose="02040503050406030204" pitchFamily="18" charset="0"/>
                                        </a:rPr>
                                        <m:t>𝑎𝑣𝑒</m:t>
                                      </m:r>
                                    </m:sub>
                                  </m:sSub>
                                </m:sub>
                              </m:sSub>
                            </m:e>
                          </m:d>
                          <m:sSup>
                            <m:sSupPr>
                              <m:ctrlPr>
                                <a:rPr lang="tr-TR" sz="2000" i="1">
                                  <a:latin typeface="Cambria Math" panose="02040503050406030204" pitchFamily="18" charset="0"/>
                                </a:rPr>
                              </m:ctrlPr>
                            </m:sSupPr>
                            <m:e>
                              <m:d>
                                <m:dPr>
                                  <m:ctrlPr>
                                    <a:rPr lang="tr-TR" sz="2000" i="1">
                                      <a:latin typeface="Cambria Math" panose="02040503050406030204" pitchFamily="18" charset="0"/>
                                    </a:rPr>
                                  </m:ctrlPr>
                                </m:dPr>
                                <m:e>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𝑎𝑣𝑒</m:t>
                                      </m:r>
                                      <m:r>
                                        <a:rPr lang="en-US" sz="2000" i="1">
                                          <a:latin typeface="Cambria Math" panose="02040503050406030204" pitchFamily="18" charset="0"/>
                                        </a:rPr>
                                        <m:t>,</m:t>
                                      </m:r>
                                      <m:r>
                                        <a:rPr lang="en-US" sz="2000" i="1">
                                          <a:latin typeface="Cambria Math" panose="02040503050406030204" pitchFamily="18" charset="0"/>
                                        </a:rPr>
                                        <m:t>𝑘</m:t>
                                      </m:r>
                                    </m:sub>
                                  </m:sSub>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𝑡𝑜𝑡𝑎</m:t>
                                      </m:r>
                                      <m:sSub>
                                        <m:sSubPr>
                                          <m:ctrlPr>
                                            <a:rPr lang="tr-TR" sz="2000" i="1">
                                              <a:latin typeface="Cambria Math" panose="02040503050406030204" pitchFamily="18" charset="0"/>
                                            </a:rPr>
                                          </m:ctrlPr>
                                        </m:sSubPr>
                                        <m:e>
                                          <m:r>
                                            <a:rPr lang="en-US" sz="2000" i="1">
                                              <a:latin typeface="Cambria Math" panose="02040503050406030204" pitchFamily="18" charset="0"/>
                                            </a:rPr>
                                            <m:t>𝑙</m:t>
                                          </m:r>
                                        </m:e>
                                        <m:sub>
                                          <m:r>
                                            <a:rPr lang="en-US" sz="2000" i="1">
                                              <a:latin typeface="Cambria Math" panose="02040503050406030204" pitchFamily="18" charset="0"/>
                                            </a:rPr>
                                            <m:t>𝑎𝑣𝑒</m:t>
                                          </m:r>
                                        </m:sub>
                                      </m:sSub>
                                    </m:sub>
                                  </m:sSub>
                                </m:e>
                              </m:d>
                            </m:e>
                            <m:sup>
                              <m:r>
                                <a:rPr lang="en-US" sz="2000" i="1">
                                  <a:latin typeface="Cambria Math" panose="02040503050406030204" pitchFamily="18" charset="0"/>
                                </a:rPr>
                                <m:t>𝑇</m:t>
                              </m:r>
                            </m:sup>
                          </m:sSup>
                        </m:e>
                      </m:nary>
                    </m:oMath>
                  </m:oMathPara>
                </a14:m>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en-US" sz="2000">
                    <a:latin typeface="Times New Roman" panose="02020603050405020304" pitchFamily="18" charset="0"/>
                    <a:cs typeface="Times New Roman" panose="02020603050405020304" pitchFamily="18" charset="0"/>
                  </a:rPr>
                  <a:t>where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𝑡𝑜𝑡𝑎</m:t>
                        </m:r>
                        <m:sSub>
                          <m:sSubPr>
                            <m:ctrlPr>
                              <a:rPr lang="tr-TR" sz="2000" i="1">
                                <a:latin typeface="Cambria Math" panose="02040503050406030204" pitchFamily="18" charset="0"/>
                              </a:rPr>
                            </m:ctrlPr>
                          </m:sSubPr>
                          <m:e>
                            <m:r>
                              <a:rPr lang="en-US" sz="2000" i="1">
                                <a:latin typeface="Cambria Math" panose="02040503050406030204" pitchFamily="18" charset="0"/>
                              </a:rPr>
                              <m:t>𝑙</m:t>
                            </m:r>
                          </m:e>
                          <m:sub>
                            <m:r>
                              <a:rPr lang="en-US" sz="2000" i="1">
                                <a:latin typeface="Cambria Math" panose="02040503050406030204" pitchFamily="18" charset="0"/>
                              </a:rPr>
                              <m:t>𝑎𝑣𝑒</m:t>
                            </m:r>
                          </m:sub>
                        </m:sSub>
                      </m:sub>
                    </m:sSub>
                  </m:oMath>
                </a14:m>
                <a:r>
                  <a:rPr lang="en-US" sz="2000">
                    <a:latin typeface="Times New Roman" panose="02020603050405020304" pitchFamily="18" charset="0"/>
                    <a:cs typeface="Times New Roman" panose="02020603050405020304" pitchFamily="18" charset="0"/>
                  </a:rPr>
                  <a:t> is the average vector of all average feature vectors in all classes.</a:t>
                </a: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endParaRPr lang="tr-TR" sz="2000" b="1" smtClean="0">
                  <a:solidFill>
                    <a:srgbClr val="00B0F0"/>
                  </a:solidFill>
                  <a:latin typeface="Times New Roman" panose="02020603050405020304" pitchFamily="18" charset="0"/>
                  <a:cs typeface="Times New Roman" panose="02020603050405020304" pitchFamily="18" charset="0"/>
                </a:endParaRPr>
              </a:p>
              <a:p>
                <a:pPr marL="0" indent="0" algn="just" defTabSz="358775">
                  <a:lnSpc>
                    <a:spcPct val="150000"/>
                  </a:lnSpc>
                  <a:spcBef>
                    <a:spcPts val="0"/>
                  </a:spcBef>
                  <a:buNone/>
                  <a:tabLst>
                    <a:tab pos="450850" algn="l"/>
                  </a:tabLst>
                </a:pPr>
                <a:endParaRPr lang="tr-TR" sz="2000" b="1">
                  <a:solidFill>
                    <a:srgbClr val="00B0F0"/>
                  </a:solidFill>
                  <a:latin typeface="Times New Roman" panose="02020603050405020304" pitchFamily="18" charset="0"/>
                  <a:cs typeface="Times New Roman" panose="02020603050405020304" pitchFamily="18" charset="0"/>
                </a:endParaRPr>
              </a:p>
            </p:txBody>
          </p:sp>
        </mc:Choice>
        <mc:Fallback xmlns="">
          <p:sp>
            <p:nvSpPr>
              <p:cNvPr id="3" name="İçerik Yer Tutucusu 2"/>
              <p:cNvSpPr>
                <a:spLocks noGrp="1" noRot="1" noChangeAspect="1" noMove="1" noResize="1" noEditPoints="1" noAdjustHandles="1" noChangeArrowheads="1" noChangeShapeType="1" noTextEdit="1"/>
              </p:cNvSpPr>
              <p:nvPr>
                <p:ph idx="4294967295"/>
              </p:nvPr>
            </p:nvSpPr>
            <p:spPr>
              <a:xfrm>
                <a:off x="720000" y="720000"/>
                <a:ext cx="10800000" cy="5359609"/>
              </a:xfrm>
              <a:blipFill>
                <a:blip r:embed="rId2"/>
                <a:stretch>
                  <a:fillRect l="-1411" r="-1467"/>
                </a:stretch>
              </a:blipFill>
            </p:spPr>
            <p:txBody>
              <a:bodyPr/>
              <a:lstStyle/>
              <a:p>
                <a:r>
                  <a:rPr lang="tr-TR">
                    <a:noFill/>
                  </a:rPr>
                  <a:t> </a:t>
                </a:r>
              </a:p>
            </p:txBody>
          </p:sp>
        </mc:Fallback>
      </mc:AlternateContent>
    </p:spTree>
    <p:extLst>
      <p:ext uri="{BB962C8B-B14F-4D97-AF65-F5344CB8AC3E}">
        <p14:creationId xmlns:p14="http://schemas.microsoft.com/office/powerpoint/2010/main" val="9088818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a:spLocks noGrp="1"/>
              </p:cNvSpPr>
              <p:nvPr>
                <p:ph idx="4294967295"/>
              </p:nvPr>
            </p:nvSpPr>
            <p:spPr>
              <a:xfrm>
                <a:off x="720000" y="720000"/>
                <a:ext cx="10800000" cy="4560287"/>
              </a:xfrm>
            </p:spPr>
            <p:txBody>
              <a:bodyPr wrap="square" lIns="0" tIns="0" rIns="0" bIns="0" anchor="t" anchorCtr="0">
                <a:spAutoFit/>
              </a:bodyPr>
              <a:lstStyle/>
              <a:p>
                <a:pPr marL="0" indent="0" algn="just">
                  <a:lnSpc>
                    <a:spcPct val="150000"/>
                  </a:lnSpc>
                  <a:spcBef>
                    <a:spcPts val="600"/>
                  </a:spcBef>
                  <a:buNone/>
                </a:pPr>
                <a:r>
                  <a:rPr lang="en-US" sz="2000" smtClean="0">
                    <a:latin typeface="Times New Roman" panose="02020603050405020304" pitchFamily="18" charset="0"/>
                    <a:cs typeface="Times New Roman" panose="02020603050405020304" pitchFamily="18" charset="0"/>
                  </a:rPr>
                  <a:t>For </a:t>
                </a:r>
                <a:r>
                  <a:rPr lang="en-US" sz="2000">
                    <a:latin typeface="Times New Roman" panose="02020603050405020304" pitchFamily="18" charset="0"/>
                    <a:cs typeface="Times New Roman" panose="02020603050405020304" pitchFamily="18" charset="0"/>
                  </a:rPr>
                  <a:t>a good separation between all classes, one must look for the directional vectors that maximize the sum of the length squares between all the class centers and their averages.</a:t>
                </a: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en-US" sz="2000">
                    <a:latin typeface="Times New Roman" panose="02020603050405020304" pitchFamily="18" charset="0"/>
                    <a:cs typeface="Times New Roman" panose="02020603050405020304" pitchFamily="18" charset="0"/>
                  </a:rPr>
                  <a:t>Fisher (Fisher,1936) combined the metrics considering </a:t>
                </a:r>
                <a14:m>
                  <m:oMath xmlns:m="http://schemas.openxmlformats.org/officeDocument/2006/math">
                    <m:sSubSup>
                      <m:sSubSupPr>
                        <m:ctrlPr>
                          <a:rPr lang="tr-TR" sz="2000" i="1">
                            <a:latin typeface="Cambria Math" panose="02040503050406030204" pitchFamily="18" charset="0"/>
                          </a:rPr>
                        </m:ctrlPr>
                      </m:sSubSupPr>
                      <m:e>
                        <m:r>
                          <a:rPr lang="en-US" sz="2000" b="1" i="1">
                            <a:latin typeface="Cambria Math" panose="02040503050406030204" pitchFamily="18" charset="0"/>
                          </a:rPr>
                          <m:t>𝐰</m:t>
                        </m:r>
                      </m:e>
                      <m:sub>
                        <m:r>
                          <a:rPr lang="en-US" sz="2000" i="1">
                            <a:latin typeface="Cambria Math" panose="02040503050406030204" pitchFamily="18" charset="0"/>
                          </a:rPr>
                          <m:t>𝑗</m:t>
                        </m:r>
                      </m:sub>
                      <m:sup>
                        <m:r>
                          <a:rPr lang="en-US" sz="2000" i="1">
                            <a:latin typeface="Cambria Math" panose="02040503050406030204" pitchFamily="18" charset="0"/>
                          </a:rPr>
                          <m:t>𝑇</m:t>
                        </m:r>
                      </m:sup>
                    </m:sSubSup>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sSub>
                          <m:sSubPr>
                            <m:ctrlPr>
                              <a:rPr lang="tr-TR" sz="2000" i="1">
                                <a:latin typeface="Cambria Math" panose="02040503050406030204" pitchFamily="18" charset="0"/>
                              </a:rPr>
                            </m:ctrlPr>
                          </m:sSubPr>
                          <m:e>
                            <m:r>
                              <a:rPr lang="en-US" sz="2000" i="1">
                                <a:latin typeface="Cambria Math" panose="02040503050406030204" pitchFamily="18" charset="0"/>
                              </a:rPr>
                              <m:t>𝑊</m:t>
                            </m:r>
                          </m:e>
                          <m:sub>
                            <m:r>
                              <a:rPr lang="en-US" sz="2000" i="1">
                                <a:latin typeface="Cambria Math" panose="02040503050406030204" pitchFamily="18" charset="0"/>
                              </a:rPr>
                              <m:t>𝑇</m:t>
                            </m:r>
                          </m:sub>
                        </m:sSub>
                      </m:sub>
                    </m:sSub>
                    <m:sSub>
                      <m:sSubPr>
                        <m:ctrlPr>
                          <a:rPr lang="tr-TR" sz="2000" i="1">
                            <a:latin typeface="Cambria Math" panose="02040503050406030204" pitchFamily="18" charset="0"/>
                          </a:rPr>
                        </m:ctrlPr>
                      </m:sSubPr>
                      <m:e>
                        <m:r>
                          <a:rPr lang="en-US" sz="2000" b="1" i="1">
                            <a:latin typeface="Cambria Math" panose="02040503050406030204" pitchFamily="18" charset="0"/>
                          </a:rPr>
                          <m:t>𝐰</m:t>
                        </m:r>
                      </m:e>
                      <m:sub>
                        <m:r>
                          <a:rPr lang="en-US" sz="2000" i="1">
                            <a:latin typeface="Cambria Math" panose="02040503050406030204" pitchFamily="18" charset="0"/>
                          </a:rPr>
                          <m:t>𝑗</m:t>
                        </m:r>
                      </m:sub>
                    </m:sSub>
                  </m:oMath>
                </a14:m>
                <a:r>
                  <a:rPr lang="en-US" sz="2000">
                    <a:latin typeface="Times New Roman" panose="02020603050405020304" pitchFamily="18" charset="0"/>
                    <a:cs typeface="Times New Roman" panose="02020603050405020304" pitchFamily="18" charset="0"/>
                  </a:rPr>
                  <a:t> and </a:t>
                </a:r>
                <a14:m>
                  <m:oMath xmlns:m="http://schemas.openxmlformats.org/officeDocument/2006/math">
                    <m:sSubSup>
                      <m:sSubSupPr>
                        <m:ctrlPr>
                          <a:rPr lang="tr-TR" sz="2000" i="1">
                            <a:latin typeface="Cambria Math" panose="02040503050406030204" pitchFamily="18" charset="0"/>
                          </a:rPr>
                        </m:ctrlPr>
                      </m:sSubSupPr>
                      <m:e>
                        <m:r>
                          <a:rPr lang="en-US" sz="2000" b="1" i="1">
                            <a:latin typeface="Cambria Math" panose="02040503050406030204" pitchFamily="18" charset="0"/>
                          </a:rPr>
                          <m:t>𝐰</m:t>
                        </m:r>
                      </m:e>
                      <m:sub>
                        <m:r>
                          <a:rPr lang="en-US" sz="2000" i="1">
                            <a:latin typeface="Cambria Math" panose="02040503050406030204" pitchFamily="18" charset="0"/>
                          </a:rPr>
                          <m:t>𝑗</m:t>
                        </m:r>
                      </m:sub>
                      <m:sup>
                        <m:r>
                          <a:rPr lang="en-US" sz="2000" i="1">
                            <a:latin typeface="Cambria Math" panose="02040503050406030204" pitchFamily="18" charset="0"/>
                          </a:rPr>
                          <m:t>𝑇</m:t>
                        </m:r>
                      </m:sup>
                    </m:sSubSup>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sub>
                    </m:sSub>
                    <m:sSub>
                      <m:sSubPr>
                        <m:ctrlPr>
                          <a:rPr lang="tr-TR" sz="2000" i="1">
                            <a:latin typeface="Cambria Math" panose="02040503050406030204" pitchFamily="18" charset="0"/>
                          </a:rPr>
                        </m:ctrlPr>
                      </m:sSubPr>
                      <m:e>
                        <m:r>
                          <a:rPr lang="en-US" sz="2000" b="1" i="1">
                            <a:latin typeface="Cambria Math" panose="02040503050406030204" pitchFamily="18" charset="0"/>
                          </a:rPr>
                          <m:t>𝐰</m:t>
                        </m:r>
                      </m:e>
                      <m:sub>
                        <m:r>
                          <a:rPr lang="en-US" sz="2000" i="1">
                            <a:latin typeface="Cambria Math" panose="02040503050406030204" pitchFamily="18" charset="0"/>
                          </a:rPr>
                          <m:t>𝑗</m:t>
                        </m:r>
                      </m:sub>
                    </m:sSub>
                  </m:oMath>
                </a14:m>
                <a:r>
                  <a:rPr lang="en-US" sz="2000">
                    <a:latin typeface="Times New Roman" panose="02020603050405020304" pitchFamily="18" charset="0"/>
                    <a:cs typeface="Times New Roman" panose="02020603050405020304" pitchFamily="18" charset="0"/>
                  </a:rPr>
                  <a:t> by stating the maximization of </a:t>
                </a: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𝐽</m:t>
                      </m:r>
                      <m:r>
                        <a:rPr lang="en-US" sz="2000" i="1">
                          <a:latin typeface="Cambria Math" panose="02040503050406030204" pitchFamily="18" charset="0"/>
                        </a:rPr>
                        <m:t>=</m:t>
                      </m:r>
                      <m:f>
                        <m:fPr>
                          <m:ctrlPr>
                            <a:rPr lang="tr-TR" sz="2000" i="1">
                              <a:latin typeface="Cambria Math" panose="02040503050406030204" pitchFamily="18" charset="0"/>
                            </a:rPr>
                          </m:ctrlPr>
                        </m:fPr>
                        <m:num>
                          <m:sSup>
                            <m:sSupPr>
                              <m:ctrlPr>
                                <a:rPr lang="tr-TR" sz="2000" i="1">
                                  <a:latin typeface="Cambria Math" panose="02040503050406030204" pitchFamily="18" charset="0"/>
                                </a:rPr>
                              </m:ctrlPr>
                            </m:sSupPr>
                            <m:e>
                              <m:r>
                                <a:rPr lang="en-US" sz="2000" b="1" i="1">
                                  <a:latin typeface="Cambria Math" panose="02040503050406030204" pitchFamily="18" charset="0"/>
                                </a:rPr>
                                <m:t>𝐰</m:t>
                              </m:r>
                            </m:e>
                            <m:sup>
                              <m:r>
                                <m:rPr>
                                  <m:sty m:val="p"/>
                                </m:rPr>
                                <a:rPr lang="en-US" sz="2000">
                                  <a:latin typeface="Cambria Math" panose="02040503050406030204" pitchFamily="18" charset="0"/>
                                </a:rPr>
                                <m:t>T</m:t>
                              </m:r>
                            </m:sup>
                          </m:sSup>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sub>
                          </m:sSub>
                          <m:r>
                            <a:rPr lang="en-US" sz="2000" b="1" i="1">
                              <a:latin typeface="Cambria Math" panose="02040503050406030204" pitchFamily="18" charset="0"/>
                            </a:rPr>
                            <m:t>𝐰</m:t>
                          </m:r>
                        </m:num>
                        <m:den>
                          <m:sSup>
                            <m:sSupPr>
                              <m:ctrlPr>
                                <a:rPr lang="tr-TR" sz="2000" i="1">
                                  <a:latin typeface="Cambria Math" panose="02040503050406030204" pitchFamily="18" charset="0"/>
                                </a:rPr>
                              </m:ctrlPr>
                            </m:sSupPr>
                            <m:e>
                              <m:r>
                                <a:rPr lang="en-US" sz="2000" b="1" i="1">
                                  <a:latin typeface="Cambria Math" panose="02040503050406030204" pitchFamily="18" charset="0"/>
                                </a:rPr>
                                <m:t>𝐰</m:t>
                              </m:r>
                            </m:e>
                            <m:sup>
                              <m:r>
                                <m:rPr>
                                  <m:sty m:val="p"/>
                                </m:rPr>
                                <a:rPr lang="en-US" sz="2000">
                                  <a:latin typeface="Cambria Math" panose="02040503050406030204" pitchFamily="18" charset="0"/>
                                </a:rPr>
                                <m:t>T</m:t>
                              </m:r>
                            </m:sup>
                          </m:sSup>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sSub>
                                <m:sSubPr>
                                  <m:ctrlPr>
                                    <a:rPr lang="tr-TR" sz="2000" i="1">
                                      <a:latin typeface="Cambria Math" panose="02040503050406030204" pitchFamily="18" charset="0"/>
                                    </a:rPr>
                                  </m:ctrlPr>
                                </m:sSubPr>
                                <m:e>
                                  <m:r>
                                    <a:rPr lang="en-US" sz="2000" i="1">
                                      <a:latin typeface="Cambria Math" panose="02040503050406030204" pitchFamily="18" charset="0"/>
                                    </a:rPr>
                                    <m:t>𝑊</m:t>
                                  </m:r>
                                </m:e>
                                <m:sub>
                                  <m:r>
                                    <a:rPr lang="en-US" sz="2000" i="1">
                                      <a:latin typeface="Cambria Math" panose="02040503050406030204" pitchFamily="18" charset="0"/>
                                    </a:rPr>
                                    <m:t>𝑇</m:t>
                                  </m:r>
                                </m:sub>
                              </m:sSub>
                            </m:sub>
                          </m:sSub>
                          <m:r>
                            <a:rPr lang="en-US" sz="2000" b="1" i="1">
                              <a:latin typeface="Cambria Math" panose="02040503050406030204" pitchFamily="18" charset="0"/>
                            </a:rPr>
                            <m:t>𝐰</m:t>
                          </m:r>
                        </m:den>
                      </m:f>
                    </m:oMath>
                  </m:oMathPara>
                </a14:m>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en-US" sz="2000" smtClean="0">
                    <a:latin typeface="Times New Roman" panose="02020603050405020304" pitchFamily="18" charset="0"/>
                    <a:cs typeface="Times New Roman" panose="02020603050405020304" pitchFamily="18" charset="0"/>
                  </a:rPr>
                  <a:t>Here, </a:t>
                </a:r>
                <a14:m>
                  <m:oMath xmlns:m="http://schemas.openxmlformats.org/officeDocument/2006/math">
                    <m:r>
                      <a:rPr lang="en-US" sz="2000" b="1" i="1">
                        <a:latin typeface="Cambria Math" panose="02040503050406030204" pitchFamily="18" charset="0"/>
                      </a:rPr>
                      <m:t>𝐰</m:t>
                    </m:r>
                  </m:oMath>
                </a14:m>
                <a:r>
                  <a:rPr lang="en-US" sz="2000" b="1">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 is a directional vector which maximizes the numerator while minimizing the denominator. Both may not be satisfied simultaneously for any choice of </a:t>
                </a:r>
                <a14:m>
                  <m:oMath xmlns:m="http://schemas.openxmlformats.org/officeDocument/2006/math">
                    <m:r>
                      <a:rPr lang="en-US" sz="2000" b="1" i="1">
                        <a:latin typeface="Cambria Math" panose="02040503050406030204" pitchFamily="18" charset="0"/>
                      </a:rPr>
                      <m:t>𝐰</m:t>
                    </m:r>
                  </m:oMath>
                </a14:m>
                <a:r>
                  <a:rPr lang="en-US" sz="2000">
                    <a:latin typeface="Times New Roman" panose="02020603050405020304" pitchFamily="18" charset="0"/>
                    <a:cs typeface="Times New Roman" panose="02020603050405020304" pitchFamily="18" charset="0"/>
                  </a:rPr>
                  <a:t>, therefore we will settle for the best possible solution.</a:t>
                </a:r>
                <a:endParaRPr lang="tr-TR" sz="2000" b="1">
                  <a:solidFill>
                    <a:srgbClr val="00B0F0"/>
                  </a:solidFill>
                  <a:latin typeface="Times New Roman" panose="02020603050405020304" pitchFamily="18" charset="0"/>
                  <a:cs typeface="Times New Roman" panose="02020603050405020304" pitchFamily="18" charset="0"/>
                </a:endParaRPr>
              </a:p>
            </p:txBody>
          </p:sp>
        </mc:Choice>
        <mc:Fallback xmlns="">
          <p:sp>
            <p:nvSpPr>
              <p:cNvPr id="3" name="İçerik Yer Tutucusu 2"/>
              <p:cNvSpPr>
                <a:spLocks noGrp="1" noRot="1" noChangeAspect="1" noMove="1" noResize="1" noEditPoints="1" noAdjustHandles="1" noChangeArrowheads="1" noChangeShapeType="1" noTextEdit="1"/>
              </p:cNvSpPr>
              <p:nvPr>
                <p:ph idx="4294967295"/>
              </p:nvPr>
            </p:nvSpPr>
            <p:spPr>
              <a:xfrm>
                <a:off x="720000" y="720000"/>
                <a:ext cx="10800000" cy="4560287"/>
              </a:xfrm>
              <a:blipFill>
                <a:blip r:embed="rId2"/>
                <a:stretch>
                  <a:fillRect l="-1411" r="-1467" b="-936"/>
                </a:stretch>
              </a:blipFill>
            </p:spPr>
            <p:txBody>
              <a:bodyPr/>
              <a:lstStyle/>
              <a:p>
                <a:r>
                  <a:rPr lang="tr-TR">
                    <a:noFill/>
                  </a:rPr>
                  <a:t> </a:t>
                </a:r>
              </a:p>
            </p:txBody>
          </p:sp>
        </mc:Fallback>
      </mc:AlternateContent>
    </p:spTree>
    <p:extLst>
      <p:ext uri="{BB962C8B-B14F-4D97-AF65-F5344CB8AC3E}">
        <p14:creationId xmlns:p14="http://schemas.microsoft.com/office/powerpoint/2010/main" val="14715212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a:spLocks noGrp="1"/>
              </p:cNvSpPr>
              <p:nvPr>
                <p:ph idx="4294967295"/>
              </p:nvPr>
            </p:nvSpPr>
            <p:spPr>
              <a:xfrm>
                <a:off x="720000" y="720000"/>
                <a:ext cx="10800000" cy="5236690"/>
              </a:xfrm>
            </p:spPr>
            <p:txBody>
              <a:bodyPr wrap="square" lIns="0" tIns="0" rIns="0" bIns="0" anchor="t" anchorCtr="0">
                <a:spAutoFit/>
              </a:bodyPr>
              <a:lstStyle/>
              <a:p>
                <a:pPr marL="0" indent="0">
                  <a:lnSpc>
                    <a:spcPct val="150000"/>
                  </a:lnSpc>
                  <a:spcBef>
                    <a:spcPts val="600"/>
                  </a:spcBef>
                  <a:buNone/>
                </a:pPr>
                <a:r>
                  <a:rPr lang="en-US" sz="2000">
                    <a:latin typeface="Times New Roman" panose="02020603050405020304" pitchFamily="18" charset="0"/>
                    <a:cs typeface="Times New Roman" panose="02020603050405020304" pitchFamily="18" charset="0"/>
                  </a:rPr>
                  <a:t>For finding the critical point to maximize </a:t>
                </a:r>
                <a14:m>
                  <m:oMath xmlns:m="http://schemas.openxmlformats.org/officeDocument/2006/math">
                    <m:r>
                      <a:rPr lang="en-US" sz="2000" i="1">
                        <a:latin typeface="Cambria Math" panose="02040503050406030204" pitchFamily="18" charset="0"/>
                      </a:rPr>
                      <m:t>𝐽</m:t>
                    </m:r>
                  </m:oMath>
                </a14:m>
                <a:r>
                  <a:rPr lang="en-US" sz="2000">
                    <a:latin typeface="Times New Roman" panose="02020603050405020304" pitchFamily="18" charset="0"/>
                    <a:cs typeface="Times New Roman" panose="02020603050405020304" pitchFamily="18" charset="0"/>
                  </a:rPr>
                  <a:t>, we do not need any constraints and the subscript </a:t>
                </a:r>
                <a14:m>
                  <m:oMath xmlns:m="http://schemas.openxmlformats.org/officeDocument/2006/math">
                    <m:r>
                      <a:rPr lang="en-US" sz="2000" i="1">
                        <a:latin typeface="Cambria Math" panose="02040503050406030204" pitchFamily="18" charset="0"/>
                      </a:rPr>
                      <m:t>𝑗</m:t>
                    </m:r>
                  </m:oMath>
                </a14:m>
                <a:r>
                  <a:rPr lang="en-US" sz="2000">
                    <a:latin typeface="Times New Roman" panose="02020603050405020304" pitchFamily="18" charset="0"/>
                    <a:cs typeface="Times New Roman" panose="02020603050405020304" pitchFamily="18" charset="0"/>
                  </a:rPr>
                  <a:t> will not be used for the moment,</a:t>
                </a:r>
                <a:endParaRPr lang="tr-TR" sz="2000">
                  <a:latin typeface="Times New Roman" panose="02020603050405020304" pitchFamily="18" charset="0"/>
                  <a:cs typeface="Times New Roman" panose="02020603050405020304" pitchFamily="18" charset="0"/>
                </a:endParaRPr>
              </a:p>
              <a:p>
                <a:pPr marL="0" indent="0">
                  <a:lnSpc>
                    <a:spcPct val="150000"/>
                  </a:lnSpc>
                  <a:spcBef>
                    <a:spcPts val="600"/>
                  </a:spcBef>
                  <a:buNone/>
                </a:pPr>
                <a14:m>
                  <m:oMathPara xmlns:m="http://schemas.openxmlformats.org/officeDocument/2006/math">
                    <m:oMathParaPr>
                      <m:jc m:val="centerGroup"/>
                    </m:oMathParaPr>
                    <m:oMath xmlns:m="http://schemas.openxmlformats.org/officeDocument/2006/math">
                      <m:f>
                        <m:fPr>
                          <m:ctrlPr>
                            <a:rPr lang="tr-TR" sz="2000" i="1">
                              <a:latin typeface="Cambria Math" panose="02040503050406030204" pitchFamily="18" charset="0"/>
                            </a:rPr>
                          </m:ctrlPr>
                        </m:fPr>
                        <m:num>
                          <m:r>
                            <a:rPr lang="en-US" sz="2000" i="1">
                              <a:latin typeface="Cambria Math" panose="02040503050406030204" pitchFamily="18" charset="0"/>
                            </a:rPr>
                            <m:t>𝑑𝐽</m:t>
                          </m:r>
                        </m:num>
                        <m:den>
                          <m:r>
                            <a:rPr lang="en-US" sz="2000" i="1">
                              <a:latin typeface="Cambria Math" panose="02040503050406030204" pitchFamily="18" charset="0"/>
                            </a:rPr>
                            <m:t>𝑑</m:t>
                          </m:r>
                          <m:r>
                            <a:rPr lang="en-US" sz="2000" b="1" i="1">
                              <a:latin typeface="Cambria Math" panose="02040503050406030204" pitchFamily="18" charset="0"/>
                            </a:rPr>
                            <m:t>𝐰</m:t>
                          </m:r>
                        </m:den>
                      </m:f>
                      <m:r>
                        <a:rPr lang="en-US" sz="2000" b="1">
                          <a:latin typeface="Cambria Math" panose="02040503050406030204" pitchFamily="18" charset="0"/>
                        </a:rPr>
                        <m:t>=</m:t>
                      </m:r>
                      <m:f>
                        <m:fPr>
                          <m:ctrlPr>
                            <a:rPr lang="tr-TR" sz="2000" i="1">
                              <a:latin typeface="Cambria Math" panose="02040503050406030204" pitchFamily="18" charset="0"/>
                            </a:rPr>
                          </m:ctrlPr>
                        </m:fPr>
                        <m:num>
                          <m:r>
                            <a:rPr lang="en-US" sz="2000" i="1">
                              <a:latin typeface="Cambria Math" panose="02040503050406030204" pitchFamily="18" charset="0"/>
                            </a:rPr>
                            <m:t>2</m:t>
                          </m:r>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sub>
                          </m:sSub>
                          <m:r>
                            <a:rPr lang="en-US" sz="2000" b="1" i="1">
                              <a:latin typeface="Cambria Math" panose="02040503050406030204" pitchFamily="18" charset="0"/>
                            </a:rPr>
                            <m:t>𝐰</m:t>
                          </m:r>
                          <m:d>
                            <m:dPr>
                              <m:ctrlPr>
                                <a:rPr lang="tr-TR" sz="2000" b="1" i="1">
                                  <a:latin typeface="Cambria Math" panose="02040503050406030204" pitchFamily="18" charset="0"/>
                                </a:rPr>
                              </m:ctrlPr>
                            </m:dPr>
                            <m:e>
                              <m:sSup>
                                <m:sSupPr>
                                  <m:ctrlPr>
                                    <a:rPr lang="tr-TR" sz="2000" i="1">
                                      <a:latin typeface="Cambria Math" panose="02040503050406030204" pitchFamily="18" charset="0"/>
                                    </a:rPr>
                                  </m:ctrlPr>
                                </m:sSupPr>
                                <m:e>
                                  <m:r>
                                    <a:rPr lang="en-US" sz="2000" b="1" i="1">
                                      <a:latin typeface="Cambria Math" panose="02040503050406030204" pitchFamily="18" charset="0"/>
                                    </a:rPr>
                                    <m:t>𝐰</m:t>
                                  </m:r>
                                </m:e>
                                <m:sup>
                                  <m:r>
                                    <m:rPr>
                                      <m:sty m:val="p"/>
                                    </m:rPr>
                                    <a:rPr lang="en-US" sz="2000">
                                      <a:latin typeface="Cambria Math" panose="02040503050406030204" pitchFamily="18" charset="0"/>
                                    </a:rPr>
                                    <m:t>T</m:t>
                                  </m:r>
                                </m:sup>
                              </m:sSup>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sSub>
                                    <m:sSubPr>
                                      <m:ctrlPr>
                                        <a:rPr lang="tr-TR" sz="2000" i="1">
                                          <a:latin typeface="Cambria Math" panose="02040503050406030204" pitchFamily="18" charset="0"/>
                                        </a:rPr>
                                      </m:ctrlPr>
                                    </m:sSubPr>
                                    <m:e>
                                      <m:r>
                                        <a:rPr lang="en-US" sz="2000" i="1">
                                          <a:latin typeface="Cambria Math" panose="02040503050406030204" pitchFamily="18" charset="0"/>
                                        </a:rPr>
                                        <m:t>𝑊</m:t>
                                      </m:r>
                                    </m:e>
                                    <m:sub>
                                      <m:r>
                                        <a:rPr lang="en-US" sz="2000" i="1">
                                          <a:latin typeface="Cambria Math" panose="02040503050406030204" pitchFamily="18" charset="0"/>
                                        </a:rPr>
                                        <m:t>𝑇</m:t>
                                      </m:r>
                                    </m:sub>
                                  </m:sSub>
                                </m:sub>
                              </m:sSub>
                              <m:r>
                                <a:rPr lang="en-US" sz="2000" b="1" i="1">
                                  <a:latin typeface="Cambria Math" panose="02040503050406030204" pitchFamily="18" charset="0"/>
                                </a:rPr>
                                <m:t>𝐰</m:t>
                              </m:r>
                            </m:e>
                          </m:d>
                          <m:r>
                            <a:rPr lang="en-US" sz="2000" b="1" i="1">
                              <a:latin typeface="Cambria Math" panose="02040503050406030204" pitchFamily="18" charset="0"/>
                            </a:rPr>
                            <m:t>−</m:t>
                          </m:r>
                          <m:r>
                            <a:rPr lang="en-US" sz="2000" i="1">
                              <a:latin typeface="Cambria Math" panose="02040503050406030204" pitchFamily="18" charset="0"/>
                            </a:rPr>
                            <m:t>2</m:t>
                          </m:r>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sSub>
                                <m:sSubPr>
                                  <m:ctrlPr>
                                    <a:rPr lang="tr-TR" sz="2000" i="1">
                                      <a:latin typeface="Cambria Math" panose="02040503050406030204" pitchFamily="18" charset="0"/>
                                    </a:rPr>
                                  </m:ctrlPr>
                                </m:sSubPr>
                                <m:e>
                                  <m:r>
                                    <a:rPr lang="en-US" sz="2000" i="1">
                                      <a:latin typeface="Cambria Math" panose="02040503050406030204" pitchFamily="18" charset="0"/>
                                    </a:rPr>
                                    <m:t>𝑊</m:t>
                                  </m:r>
                                </m:e>
                                <m:sub>
                                  <m:r>
                                    <a:rPr lang="en-US" sz="2000" i="1">
                                      <a:latin typeface="Cambria Math" panose="02040503050406030204" pitchFamily="18" charset="0"/>
                                    </a:rPr>
                                    <m:t>𝑇</m:t>
                                  </m:r>
                                </m:sub>
                              </m:sSub>
                            </m:sub>
                          </m:sSub>
                          <m:r>
                            <a:rPr lang="en-US" sz="2000" b="1" i="1">
                              <a:latin typeface="Cambria Math" panose="02040503050406030204" pitchFamily="18" charset="0"/>
                            </a:rPr>
                            <m:t>𝐰</m:t>
                          </m:r>
                          <m:d>
                            <m:dPr>
                              <m:ctrlPr>
                                <a:rPr lang="tr-TR" sz="2000" b="1" i="1">
                                  <a:latin typeface="Cambria Math" panose="02040503050406030204" pitchFamily="18" charset="0"/>
                                </a:rPr>
                              </m:ctrlPr>
                            </m:dPr>
                            <m:e>
                              <m:sSup>
                                <m:sSupPr>
                                  <m:ctrlPr>
                                    <a:rPr lang="tr-TR" sz="2000" i="1">
                                      <a:latin typeface="Cambria Math" panose="02040503050406030204" pitchFamily="18" charset="0"/>
                                    </a:rPr>
                                  </m:ctrlPr>
                                </m:sSupPr>
                                <m:e>
                                  <m:r>
                                    <a:rPr lang="en-US" sz="2000" b="1" i="1">
                                      <a:latin typeface="Cambria Math" panose="02040503050406030204" pitchFamily="18" charset="0"/>
                                    </a:rPr>
                                    <m:t>𝐰</m:t>
                                  </m:r>
                                </m:e>
                                <m:sup>
                                  <m:r>
                                    <m:rPr>
                                      <m:sty m:val="p"/>
                                    </m:rPr>
                                    <a:rPr lang="en-US" sz="2000">
                                      <a:latin typeface="Cambria Math" panose="02040503050406030204" pitchFamily="18" charset="0"/>
                                    </a:rPr>
                                    <m:t>T</m:t>
                                  </m:r>
                                </m:sup>
                              </m:sSup>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sub>
                              </m:sSub>
                              <m:r>
                                <a:rPr lang="en-US" sz="2000" b="1" i="1">
                                  <a:latin typeface="Cambria Math" panose="02040503050406030204" pitchFamily="18" charset="0"/>
                                </a:rPr>
                                <m:t>𝐰</m:t>
                              </m:r>
                            </m:e>
                          </m:d>
                        </m:num>
                        <m:den>
                          <m:d>
                            <m:dPr>
                              <m:ctrlPr>
                                <a:rPr lang="tr-TR" sz="2000" b="1" i="1">
                                  <a:latin typeface="Cambria Math" panose="02040503050406030204" pitchFamily="18" charset="0"/>
                                </a:rPr>
                              </m:ctrlPr>
                            </m:dPr>
                            <m:e>
                              <m:sSup>
                                <m:sSupPr>
                                  <m:ctrlPr>
                                    <a:rPr lang="tr-TR" sz="2000" i="1">
                                      <a:latin typeface="Cambria Math" panose="02040503050406030204" pitchFamily="18" charset="0"/>
                                    </a:rPr>
                                  </m:ctrlPr>
                                </m:sSupPr>
                                <m:e>
                                  <m:r>
                                    <a:rPr lang="en-US" sz="2000" b="1" i="1">
                                      <a:latin typeface="Cambria Math" panose="02040503050406030204" pitchFamily="18" charset="0"/>
                                    </a:rPr>
                                    <m:t>𝐰</m:t>
                                  </m:r>
                                </m:e>
                                <m:sup>
                                  <m:r>
                                    <m:rPr>
                                      <m:sty m:val="p"/>
                                    </m:rPr>
                                    <a:rPr lang="en-US" sz="2000">
                                      <a:latin typeface="Cambria Math" panose="02040503050406030204" pitchFamily="18" charset="0"/>
                                    </a:rPr>
                                    <m:t>T</m:t>
                                  </m:r>
                                </m:sup>
                              </m:sSup>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sSub>
                                    <m:sSubPr>
                                      <m:ctrlPr>
                                        <a:rPr lang="tr-TR" sz="2000" i="1">
                                          <a:latin typeface="Cambria Math" panose="02040503050406030204" pitchFamily="18" charset="0"/>
                                        </a:rPr>
                                      </m:ctrlPr>
                                    </m:sSubPr>
                                    <m:e>
                                      <m:r>
                                        <a:rPr lang="en-US" sz="2000" i="1">
                                          <a:latin typeface="Cambria Math" panose="02040503050406030204" pitchFamily="18" charset="0"/>
                                        </a:rPr>
                                        <m:t>𝑊</m:t>
                                      </m:r>
                                    </m:e>
                                    <m:sub>
                                      <m:r>
                                        <a:rPr lang="en-US" sz="2000" i="1">
                                          <a:latin typeface="Cambria Math" panose="02040503050406030204" pitchFamily="18" charset="0"/>
                                        </a:rPr>
                                        <m:t>𝑇</m:t>
                                      </m:r>
                                    </m:sub>
                                  </m:sSub>
                                </m:sub>
                              </m:sSub>
                              <m:r>
                                <a:rPr lang="en-US" sz="2000" b="1" i="1">
                                  <a:latin typeface="Cambria Math" panose="02040503050406030204" pitchFamily="18" charset="0"/>
                                </a:rPr>
                                <m:t>𝐰</m:t>
                              </m:r>
                            </m:e>
                          </m:d>
                          <m:d>
                            <m:dPr>
                              <m:ctrlPr>
                                <a:rPr lang="tr-TR" sz="2000" b="1" i="1">
                                  <a:latin typeface="Cambria Math" panose="02040503050406030204" pitchFamily="18" charset="0"/>
                                </a:rPr>
                              </m:ctrlPr>
                            </m:dPr>
                            <m:e>
                              <m:sSup>
                                <m:sSupPr>
                                  <m:ctrlPr>
                                    <a:rPr lang="tr-TR" sz="2000" i="1">
                                      <a:latin typeface="Cambria Math" panose="02040503050406030204" pitchFamily="18" charset="0"/>
                                    </a:rPr>
                                  </m:ctrlPr>
                                </m:sSupPr>
                                <m:e>
                                  <m:r>
                                    <a:rPr lang="en-US" sz="2000" b="1" i="1">
                                      <a:latin typeface="Cambria Math" panose="02040503050406030204" pitchFamily="18" charset="0"/>
                                    </a:rPr>
                                    <m:t>𝐰</m:t>
                                  </m:r>
                                </m:e>
                                <m:sup>
                                  <m:r>
                                    <m:rPr>
                                      <m:sty m:val="p"/>
                                    </m:rPr>
                                    <a:rPr lang="en-US" sz="2000">
                                      <a:latin typeface="Cambria Math" panose="02040503050406030204" pitchFamily="18" charset="0"/>
                                    </a:rPr>
                                    <m:t>T</m:t>
                                  </m:r>
                                </m:sup>
                              </m:sSup>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sSub>
                                    <m:sSubPr>
                                      <m:ctrlPr>
                                        <a:rPr lang="tr-TR" sz="2000" i="1">
                                          <a:latin typeface="Cambria Math" panose="02040503050406030204" pitchFamily="18" charset="0"/>
                                        </a:rPr>
                                      </m:ctrlPr>
                                    </m:sSubPr>
                                    <m:e>
                                      <m:r>
                                        <a:rPr lang="en-US" sz="2000" i="1">
                                          <a:latin typeface="Cambria Math" panose="02040503050406030204" pitchFamily="18" charset="0"/>
                                        </a:rPr>
                                        <m:t>𝑊</m:t>
                                      </m:r>
                                    </m:e>
                                    <m:sub>
                                      <m:r>
                                        <a:rPr lang="en-US" sz="2000" i="1">
                                          <a:latin typeface="Cambria Math" panose="02040503050406030204" pitchFamily="18" charset="0"/>
                                        </a:rPr>
                                        <m:t>𝑇</m:t>
                                      </m:r>
                                    </m:sub>
                                  </m:sSub>
                                </m:sub>
                              </m:sSub>
                              <m:r>
                                <a:rPr lang="en-US" sz="2000" b="1" i="1">
                                  <a:latin typeface="Cambria Math" panose="02040503050406030204" pitchFamily="18" charset="0"/>
                                </a:rPr>
                                <m:t>𝐰</m:t>
                              </m:r>
                            </m:e>
                          </m:d>
                        </m:den>
                      </m:f>
                      <m:r>
                        <a:rPr lang="en-US" sz="2000" i="1">
                          <a:latin typeface="Cambria Math" panose="02040503050406030204" pitchFamily="18" charset="0"/>
                        </a:rPr>
                        <m:t>=</m:t>
                      </m:r>
                      <m:r>
                        <a:rPr lang="en-US" sz="2000" b="1" i="1">
                          <a:latin typeface="Cambria Math" panose="02040503050406030204" pitchFamily="18" charset="0"/>
                        </a:rPr>
                        <m:t>𝟎</m:t>
                      </m:r>
                    </m:oMath>
                  </m:oMathPara>
                </a14:m>
                <a:endParaRPr lang="tr-TR" sz="2000">
                  <a:latin typeface="Times New Roman" panose="02020603050405020304" pitchFamily="18" charset="0"/>
                  <a:cs typeface="Times New Roman" panose="02020603050405020304" pitchFamily="18" charset="0"/>
                </a:endParaRPr>
              </a:p>
              <a:p>
                <a:pPr marL="0" indent="0">
                  <a:lnSpc>
                    <a:spcPct val="150000"/>
                  </a:lnSpc>
                  <a:spcBef>
                    <a:spcPts val="600"/>
                  </a:spcBef>
                  <a:buNone/>
                </a:pPr>
                <a:r>
                  <a:rPr lang="en-US" sz="2000">
                    <a:latin typeface="Times New Roman" panose="02020603050405020304" pitchFamily="18" charset="0"/>
                    <a:cs typeface="Times New Roman" panose="02020603050405020304" pitchFamily="18" charset="0"/>
                  </a:rPr>
                  <a:t>By rearranging the expression,</a:t>
                </a:r>
                <a:endParaRPr lang="tr-TR" sz="2000">
                  <a:latin typeface="Times New Roman" panose="02020603050405020304" pitchFamily="18" charset="0"/>
                  <a:cs typeface="Times New Roman" panose="02020603050405020304" pitchFamily="18" charset="0"/>
                </a:endParaRPr>
              </a:p>
              <a:p>
                <a:pPr marL="0" indent="0">
                  <a:lnSpc>
                    <a:spcPct val="150000"/>
                  </a:lnSpc>
                  <a:spcBef>
                    <a:spcPts val="600"/>
                  </a:spcBef>
                  <a:buNone/>
                </a:pPr>
                <a14:m>
                  <m:oMathPara xmlns:m="http://schemas.openxmlformats.org/officeDocument/2006/math">
                    <m:oMathParaPr>
                      <m:jc m:val="centerGroup"/>
                    </m:oMathParaPr>
                    <m:oMath xmlns:m="http://schemas.openxmlformats.org/officeDocument/2006/math">
                      <m:f>
                        <m:fPr>
                          <m:ctrlPr>
                            <a:rPr lang="tr-TR" sz="2000" i="1">
                              <a:latin typeface="Cambria Math" panose="02040503050406030204" pitchFamily="18" charset="0"/>
                            </a:rPr>
                          </m:ctrlPr>
                        </m:fPr>
                        <m:num>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sub>
                          </m:sSub>
                          <m:r>
                            <a:rPr lang="en-US" sz="2000" b="1" i="1">
                              <a:latin typeface="Cambria Math" panose="02040503050406030204" pitchFamily="18" charset="0"/>
                            </a:rPr>
                            <m:t>𝐰</m:t>
                          </m:r>
                        </m:num>
                        <m:den>
                          <m:sSup>
                            <m:sSupPr>
                              <m:ctrlPr>
                                <a:rPr lang="tr-TR" sz="2000" i="1">
                                  <a:latin typeface="Cambria Math" panose="02040503050406030204" pitchFamily="18" charset="0"/>
                                </a:rPr>
                              </m:ctrlPr>
                            </m:sSupPr>
                            <m:e>
                              <m:r>
                                <a:rPr lang="en-US" sz="2000" b="1" i="1">
                                  <a:latin typeface="Cambria Math" panose="02040503050406030204" pitchFamily="18" charset="0"/>
                                </a:rPr>
                                <m:t>𝐰</m:t>
                              </m:r>
                            </m:e>
                            <m:sup>
                              <m:r>
                                <m:rPr>
                                  <m:sty m:val="p"/>
                                </m:rPr>
                                <a:rPr lang="en-US" sz="2000">
                                  <a:latin typeface="Cambria Math" panose="02040503050406030204" pitchFamily="18" charset="0"/>
                                </a:rPr>
                                <m:t>T</m:t>
                              </m:r>
                            </m:sup>
                          </m:sSup>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sSub>
                                <m:sSubPr>
                                  <m:ctrlPr>
                                    <a:rPr lang="tr-TR" sz="2000" i="1">
                                      <a:latin typeface="Cambria Math" panose="02040503050406030204" pitchFamily="18" charset="0"/>
                                    </a:rPr>
                                  </m:ctrlPr>
                                </m:sSubPr>
                                <m:e>
                                  <m:r>
                                    <a:rPr lang="en-US" sz="2000" i="1">
                                      <a:latin typeface="Cambria Math" panose="02040503050406030204" pitchFamily="18" charset="0"/>
                                    </a:rPr>
                                    <m:t>𝑊</m:t>
                                  </m:r>
                                </m:e>
                                <m:sub>
                                  <m:r>
                                    <a:rPr lang="en-US" sz="2000" i="1">
                                      <a:latin typeface="Cambria Math" panose="02040503050406030204" pitchFamily="18" charset="0"/>
                                    </a:rPr>
                                    <m:t>𝑇</m:t>
                                  </m:r>
                                </m:sub>
                              </m:sSub>
                            </m:sub>
                          </m:sSub>
                          <m:r>
                            <a:rPr lang="en-US" sz="2000" b="1" i="1">
                              <a:latin typeface="Cambria Math" panose="02040503050406030204" pitchFamily="18" charset="0"/>
                            </a:rPr>
                            <m:t>𝐰</m:t>
                          </m:r>
                        </m:den>
                      </m:f>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sSub>
                            <m:sSubPr>
                              <m:ctrlPr>
                                <a:rPr lang="tr-TR" sz="2000" i="1">
                                  <a:latin typeface="Cambria Math" panose="02040503050406030204" pitchFamily="18" charset="0"/>
                                </a:rPr>
                              </m:ctrlPr>
                            </m:sSubPr>
                            <m:e>
                              <m:r>
                                <a:rPr lang="en-US" sz="2000" i="1">
                                  <a:latin typeface="Cambria Math" panose="02040503050406030204" pitchFamily="18" charset="0"/>
                                </a:rPr>
                                <m:t>𝑊</m:t>
                              </m:r>
                            </m:e>
                            <m:sub>
                              <m:r>
                                <a:rPr lang="en-US" sz="2000" i="1">
                                  <a:latin typeface="Cambria Math" panose="02040503050406030204" pitchFamily="18" charset="0"/>
                                </a:rPr>
                                <m:t>𝑇</m:t>
                              </m:r>
                            </m:sub>
                          </m:sSub>
                        </m:sub>
                      </m:sSub>
                      <m:r>
                        <a:rPr lang="en-US" sz="2000" b="1" i="1">
                          <a:latin typeface="Cambria Math" panose="02040503050406030204" pitchFamily="18" charset="0"/>
                        </a:rPr>
                        <m:t>𝐰</m:t>
                      </m:r>
                      <m:f>
                        <m:fPr>
                          <m:ctrlPr>
                            <a:rPr lang="tr-TR" sz="2000" i="1">
                              <a:latin typeface="Cambria Math" panose="02040503050406030204" pitchFamily="18" charset="0"/>
                            </a:rPr>
                          </m:ctrlPr>
                        </m:fPr>
                        <m:num>
                          <m:f>
                            <m:fPr>
                              <m:ctrlPr>
                                <a:rPr lang="tr-TR" sz="2000" i="1">
                                  <a:latin typeface="Cambria Math" panose="02040503050406030204" pitchFamily="18" charset="0"/>
                                </a:rPr>
                              </m:ctrlPr>
                            </m:fPr>
                            <m:num>
                              <m:sSup>
                                <m:sSupPr>
                                  <m:ctrlPr>
                                    <a:rPr lang="tr-TR" sz="2000" i="1">
                                      <a:latin typeface="Cambria Math" panose="02040503050406030204" pitchFamily="18" charset="0"/>
                                    </a:rPr>
                                  </m:ctrlPr>
                                </m:sSupPr>
                                <m:e>
                                  <m:r>
                                    <a:rPr lang="en-US" sz="2000" b="1" i="1">
                                      <a:latin typeface="Cambria Math" panose="02040503050406030204" pitchFamily="18" charset="0"/>
                                    </a:rPr>
                                    <m:t>𝐰</m:t>
                                  </m:r>
                                </m:e>
                                <m:sup>
                                  <m:r>
                                    <m:rPr>
                                      <m:sty m:val="p"/>
                                    </m:rPr>
                                    <a:rPr lang="en-US" sz="2000">
                                      <a:latin typeface="Cambria Math" panose="02040503050406030204" pitchFamily="18" charset="0"/>
                                    </a:rPr>
                                    <m:t>T</m:t>
                                  </m:r>
                                </m:sup>
                              </m:sSup>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sub>
                              </m:sSub>
                              <m:r>
                                <a:rPr lang="en-US" sz="2000" b="1" i="1">
                                  <a:latin typeface="Cambria Math" panose="02040503050406030204" pitchFamily="18" charset="0"/>
                                </a:rPr>
                                <m:t>𝐰</m:t>
                              </m:r>
                            </m:num>
                            <m:den>
                              <m:sSup>
                                <m:sSupPr>
                                  <m:ctrlPr>
                                    <a:rPr lang="tr-TR" sz="2000" i="1">
                                      <a:latin typeface="Cambria Math" panose="02040503050406030204" pitchFamily="18" charset="0"/>
                                    </a:rPr>
                                  </m:ctrlPr>
                                </m:sSupPr>
                                <m:e>
                                  <m:r>
                                    <a:rPr lang="en-US" sz="2000" b="1" i="1">
                                      <a:latin typeface="Cambria Math" panose="02040503050406030204" pitchFamily="18" charset="0"/>
                                    </a:rPr>
                                    <m:t>𝐰</m:t>
                                  </m:r>
                                </m:e>
                                <m:sup>
                                  <m:r>
                                    <m:rPr>
                                      <m:sty m:val="p"/>
                                    </m:rPr>
                                    <a:rPr lang="en-US" sz="2000">
                                      <a:latin typeface="Cambria Math" panose="02040503050406030204" pitchFamily="18" charset="0"/>
                                    </a:rPr>
                                    <m:t>T</m:t>
                                  </m:r>
                                </m:sup>
                              </m:sSup>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sSub>
                                    <m:sSubPr>
                                      <m:ctrlPr>
                                        <a:rPr lang="tr-TR" sz="2000" i="1">
                                          <a:latin typeface="Cambria Math" panose="02040503050406030204" pitchFamily="18" charset="0"/>
                                        </a:rPr>
                                      </m:ctrlPr>
                                    </m:sSubPr>
                                    <m:e>
                                      <m:r>
                                        <a:rPr lang="en-US" sz="2000" i="1">
                                          <a:latin typeface="Cambria Math" panose="02040503050406030204" pitchFamily="18" charset="0"/>
                                        </a:rPr>
                                        <m:t>𝑊</m:t>
                                      </m:r>
                                    </m:e>
                                    <m:sub>
                                      <m:r>
                                        <a:rPr lang="en-US" sz="2000" i="1">
                                          <a:latin typeface="Cambria Math" panose="02040503050406030204" pitchFamily="18" charset="0"/>
                                        </a:rPr>
                                        <m:t>𝑇</m:t>
                                      </m:r>
                                    </m:sub>
                                  </m:sSub>
                                </m:sub>
                              </m:sSub>
                              <m:r>
                                <a:rPr lang="en-US" sz="2000" b="1" i="1">
                                  <a:latin typeface="Cambria Math" panose="02040503050406030204" pitchFamily="18" charset="0"/>
                                </a:rPr>
                                <m:t>𝐰</m:t>
                              </m:r>
                            </m:den>
                          </m:f>
                        </m:num>
                        <m:den>
                          <m:sSup>
                            <m:sSupPr>
                              <m:ctrlPr>
                                <a:rPr lang="tr-TR" sz="2000" i="1">
                                  <a:latin typeface="Cambria Math" panose="02040503050406030204" pitchFamily="18" charset="0"/>
                                </a:rPr>
                              </m:ctrlPr>
                            </m:sSupPr>
                            <m:e>
                              <m:r>
                                <a:rPr lang="en-US" sz="2000" b="1">
                                  <a:latin typeface="Cambria Math" panose="02040503050406030204" pitchFamily="18" charset="0"/>
                                </a:rPr>
                                <m:t>  </m:t>
                              </m:r>
                              <m:r>
                                <a:rPr lang="en-US" sz="2000" b="1" i="1">
                                  <a:latin typeface="Cambria Math" panose="02040503050406030204" pitchFamily="18" charset="0"/>
                                </a:rPr>
                                <m:t>𝐰</m:t>
                              </m:r>
                            </m:e>
                            <m:sup>
                              <m:r>
                                <m:rPr>
                                  <m:sty m:val="p"/>
                                </m:rPr>
                                <a:rPr lang="en-US" sz="2000">
                                  <a:latin typeface="Cambria Math" panose="02040503050406030204" pitchFamily="18" charset="0"/>
                                </a:rPr>
                                <m:t>T</m:t>
                              </m:r>
                            </m:sup>
                          </m:sSup>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sSub>
                                <m:sSubPr>
                                  <m:ctrlPr>
                                    <a:rPr lang="tr-TR" sz="2000" i="1">
                                      <a:latin typeface="Cambria Math" panose="02040503050406030204" pitchFamily="18" charset="0"/>
                                    </a:rPr>
                                  </m:ctrlPr>
                                </m:sSubPr>
                                <m:e>
                                  <m:r>
                                    <a:rPr lang="en-US" sz="2000" i="1">
                                      <a:latin typeface="Cambria Math" panose="02040503050406030204" pitchFamily="18" charset="0"/>
                                    </a:rPr>
                                    <m:t>𝑊</m:t>
                                  </m:r>
                                </m:e>
                                <m:sub>
                                  <m:r>
                                    <a:rPr lang="en-US" sz="2000" i="1">
                                      <a:latin typeface="Cambria Math" panose="02040503050406030204" pitchFamily="18" charset="0"/>
                                    </a:rPr>
                                    <m:t>𝑇</m:t>
                                  </m:r>
                                </m:sub>
                              </m:sSub>
                            </m:sub>
                          </m:sSub>
                          <m:r>
                            <a:rPr lang="en-US" sz="2000" b="1" i="1">
                              <a:latin typeface="Cambria Math" panose="02040503050406030204" pitchFamily="18" charset="0"/>
                            </a:rPr>
                            <m:t>𝐰</m:t>
                          </m:r>
                          <m:r>
                            <a:rPr lang="en-US" sz="2000" b="1">
                              <a:latin typeface="Cambria Math" panose="02040503050406030204" pitchFamily="18" charset="0"/>
                            </a:rPr>
                            <m:t>  </m:t>
                          </m:r>
                        </m:den>
                      </m:f>
                      <m:r>
                        <a:rPr lang="en-US" sz="2000" b="1">
                          <a:latin typeface="Cambria Math" panose="02040503050406030204" pitchFamily="18" charset="0"/>
                        </a:rPr>
                        <m:t>=</m:t>
                      </m:r>
                      <m:r>
                        <a:rPr lang="en-US" sz="2000" b="1" i="1">
                          <a:latin typeface="Cambria Math" panose="02040503050406030204" pitchFamily="18" charset="0"/>
                        </a:rPr>
                        <m:t>𝟎</m:t>
                      </m:r>
                    </m:oMath>
                  </m:oMathPara>
                </a14:m>
                <a:endParaRPr lang="tr-TR" sz="2000">
                  <a:latin typeface="Times New Roman" panose="02020603050405020304" pitchFamily="18" charset="0"/>
                  <a:cs typeface="Times New Roman" panose="02020603050405020304" pitchFamily="18" charset="0"/>
                </a:endParaRPr>
              </a:p>
              <a:p>
                <a:pPr marL="0" indent="0">
                  <a:lnSpc>
                    <a:spcPct val="150000"/>
                  </a:lnSpc>
                  <a:spcBef>
                    <a:spcPts val="600"/>
                  </a:spcBef>
                  <a:buNone/>
                </a:pPr>
                <a:r>
                  <a:rPr lang="en-US" sz="2000">
                    <a:latin typeface="Times New Roman" panose="02020603050405020304" pitchFamily="18" charset="0"/>
                    <a:cs typeface="Times New Roman" panose="02020603050405020304" pitchFamily="18" charset="0"/>
                  </a:rPr>
                  <a:t>After getting rid of </a:t>
                </a:r>
                <a14:m>
                  <m:oMath xmlns:m="http://schemas.openxmlformats.org/officeDocument/2006/math">
                    <m:sSup>
                      <m:sSupPr>
                        <m:ctrlPr>
                          <a:rPr lang="tr-TR" sz="2000" i="1">
                            <a:latin typeface="Cambria Math" panose="02040503050406030204" pitchFamily="18" charset="0"/>
                          </a:rPr>
                        </m:ctrlPr>
                      </m:sSupPr>
                      <m:e>
                        <m:r>
                          <a:rPr lang="en-US" sz="2000" b="1" i="1">
                            <a:latin typeface="Cambria Math" panose="02040503050406030204" pitchFamily="18" charset="0"/>
                          </a:rPr>
                          <m:t>𝐰</m:t>
                        </m:r>
                      </m:e>
                      <m:sup>
                        <m:r>
                          <m:rPr>
                            <m:sty m:val="p"/>
                          </m:rPr>
                          <a:rPr lang="en-US" sz="2000">
                            <a:latin typeface="Cambria Math" panose="02040503050406030204" pitchFamily="18" charset="0"/>
                          </a:rPr>
                          <m:t>T</m:t>
                        </m:r>
                      </m:sup>
                    </m:sSup>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sSub>
                          <m:sSubPr>
                            <m:ctrlPr>
                              <a:rPr lang="tr-TR" sz="2000" i="1">
                                <a:latin typeface="Cambria Math" panose="02040503050406030204" pitchFamily="18" charset="0"/>
                              </a:rPr>
                            </m:ctrlPr>
                          </m:sSubPr>
                          <m:e>
                            <m:r>
                              <a:rPr lang="en-US" sz="2000" i="1">
                                <a:latin typeface="Cambria Math" panose="02040503050406030204" pitchFamily="18" charset="0"/>
                              </a:rPr>
                              <m:t>𝑊</m:t>
                            </m:r>
                          </m:e>
                          <m:sub>
                            <m:r>
                              <a:rPr lang="en-US" sz="2000" i="1">
                                <a:latin typeface="Cambria Math" panose="02040503050406030204" pitchFamily="18" charset="0"/>
                              </a:rPr>
                              <m:t>𝑇</m:t>
                            </m:r>
                          </m:sub>
                        </m:sSub>
                      </m:sub>
                    </m:sSub>
                    <m:r>
                      <a:rPr lang="en-US" sz="2000" b="1" i="1">
                        <a:latin typeface="Cambria Math" panose="02040503050406030204" pitchFamily="18" charset="0"/>
                      </a:rPr>
                      <m:t>𝐰</m:t>
                    </m:r>
                  </m:oMath>
                </a14:m>
                <a:r>
                  <a:rPr lang="en-US" sz="2000">
                    <a:latin typeface="Times New Roman" panose="02020603050405020304" pitchFamily="18" charset="0"/>
                    <a:cs typeface="Times New Roman" panose="02020603050405020304" pitchFamily="18" charset="0"/>
                  </a:rPr>
                  <a:t> in the denominator, the expression reduces to</a:t>
                </a:r>
                <a:endParaRPr lang="tr-TR" sz="2000">
                  <a:latin typeface="Times New Roman" panose="02020603050405020304" pitchFamily="18" charset="0"/>
                  <a:cs typeface="Times New Roman" panose="02020603050405020304" pitchFamily="18" charset="0"/>
                </a:endParaRPr>
              </a:p>
              <a:p>
                <a:pPr marL="0" indent="0">
                  <a:lnSpc>
                    <a:spcPct val="150000"/>
                  </a:lnSpc>
                  <a:spcBef>
                    <a:spcPts val="600"/>
                  </a:spcBef>
                  <a:buNone/>
                </a:pPr>
                <a14:m>
                  <m:oMathPara xmlns:m="http://schemas.openxmlformats.org/officeDocument/2006/math">
                    <m:oMathParaPr>
                      <m:jc m:val="centerGroup"/>
                    </m:oMathParaPr>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sub>
                      </m:sSub>
                      <m:r>
                        <a:rPr lang="en-US" sz="2000" b="1" i="1">
                          <a:latin typeface="Cambria Math" panose="02040503050406030204" pitchFamily="18" charset="0"/>
                        </a:rPr>
                        <m:t>𝐰</m:t>
                      </m:r>
                      <m:r>
                        <a:rPr lang="en-US" sz="2000" b="1" i="1">
                          <a:latin typeface="Cambria Math" panose="02040503050406030204" pitchFamily="18" charset="0"/>
                        </a:rPr>
                        <m:t>−</m:t>
                      </m:r>
                      <m:r>
                        <a:rPr lang="en-US" sz="2000" i="1">
                          <a:latin typeface="Cambria Math" panose="02040503050406030204" pitchFamily="18" charset="0"/>
                        </a:rPr>
                        <m:t>𝐽</m:t>
                      </m:r>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sSub>
                            <m:sSubPr>
                              <m:ctrlPr>
                                <a:rPr lang="tr-TR" sz="2000" i="1">
                                  <a:latin typeface="Cambria Math" panose="02040503050406030204" pitchFamily="18" charset="0"/>
                                </a:rPr>
                              </m:ctrlPr>
                            </m:sSubPr>
                            <m:e>
                              <m:r>
                                <a:rPr lang="en-US" sz="2000" i="1">
                                  <a:latin typeface="Cambria Math" panose="02040503050406030204" pitchFamily="18" charset="0"/>
                                </a:rPr>
                                <m:t>𝑊</m:t>
                              </m:r>
                            </m:e>
                            <m:sub>
                              <m:r>
                                <a:rPr lang="en-US" sz="2000" i="1">
                                  <a:latin typeface="Cambria Math" panose="02040503050406030204" pitchFamily="18" charset="0"/>
                                </a:rPr>
                                <m:t>𝑇</m:t>
                              </m:r>
                            </m:sub>
                          </m:sSub>
                        </m:sub>
                      </m:sSub>
                      <m:r>
                        <a:rPr lang="en-US" sz="2000" b="1" i="1">
                          <a:latin typeface="Cambria Math" panose="02040503050406030204" pitchFamily="18" charset="0"/>
                        </a:rPr>
                        <m:t>𝐰</m:t>
                      </m:r>
                      <m:r>
                        <a:rPr lang="en-US" sz="2000" b="1" i="1">
                          <a:latin typeface="Cambria Math" panose="02040503050406030204" pitchFamily="18" charset="0"/>
                        </a:rPr>
                        <m:t>=</m:t>
                      </m:r>
                      <m:r>
                        <a:rPr lang="en-US" sz="2000" b="1" i="1">
                          <a:latin typeface="Cambria Math" panose="02040503050406030204" pitchFamily="18" charset="0"/>
                        </a:rPr>
                        <m:t>𝟎</m:t>
                      </m:r>
                    </m:oMath>
                  </m:oMathPara>
                </a14:m>
                <a:endParaRPr lang="tr-TR" sz="2000">
                  <a:latin typeface="Times New Roman" panose="02020603050405020304" pitchFamily="18" charset="0"/>
                  <a:cs typeface="Times New Roman" panose="02020603050405020304" pitchFamily="18" charset="0"/>
                </a:endParaRPr>
              </a:p>
            </p:txBody>
          </p:sp>
        </mc:Choice>
        <mc:Fallback xmlns="">
          <p:sp>
            <p:nvSpPr>
              <p:cNvPr id="3" name="İçerik Yer Tutucusu 2"/>
              <p:cNvSpPr>
                <a:spLocks noGrp="1" noRot="1" noChangeAspect="1" noMove="1" noResize="1" noEditPoints="1" noAdjustHandles="1" noChangeArrowheads="1" noChangeShapeType="1" noTextEdit="1"/>
              </p:cNvSpPr>
              <p:nvPr>
                <p:ph idx="4294967295"/>
              </p:nvPr>
            </p:nvSpPr>
            <p:spPr>
              <a:xfrm>
                <a:off x="720000" y="720000"/>
                <a:ext cx="10800000" cy="5236690"/>
              </a:xfrm>
              <a:blipFill>
                <a:blip r:embed="rId2"/>
                <a:stretch>
                  <a:fillRect l="-1411" r="-1242"/>
                </a:stretch>
              </a:blipFill>
            </p:spPr>
            <p:txBody>
              <a:bodyPr/>
              <a:lstStyle/>
              <a:p>
                <a:r>
                  <a:rPr lang="tr-TR">
                    <a:noFill/>
                  </a:rPr>
                  <a:t> </a:t>
                </a:r>
              </a:p>
            </p:txBody>
          </p:sp>
        </mc:Fallback>
      </mc:AlternateContent>
    </p:spTree>
    <p:extLst>
      <p:ext uri="{BB962C8B-B14F-4D97-AF65-F5344CB8AC3E}">
        <p14:creationId xmlns:p14="http://schemas.microsoft.com/office/powerpoint/2010/main" val="32611644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a:spLocks noGrp="1"/>
              </p:cNvSpPr>
              <p:nvPr>
                <p:ph idx="4294967295"/>
              </p:nvPr>
            </p:nvSpPr>
            <p:spPr>
              <a:xfrm>
                <a:off x="720000" y="720000"/>
                <a:ext cx="10800000" cy="5781263"/>
              </a:xfrm>
            </p:spPr>
            <p:txBody>
              <a:bodyPr wrap="square" lIns="0" tIns="0" rIns="0" bIns="0" anchor="t" anchorCtr="0">
                <a:spAutoFit/>
              </a:bodyPr>
              <a:lstStyle/>
              <a:p>
                <a:pPr marL="0" indent="0">
                  <a:lnSpc>
                    <a:spcPct val="150000"/>
                  </a:lnSpc>
                  <a:spcBef>
                    <a:spcPts val="600"/>
                  </a:spcBef>
                  <a:buNone/>
                </a:pPr>
                <a:r>
                  <a:rPr lang="en-US" sz="2000">
                    <a:latin typeface="Times New Roman" panose="02020603050405020304" pitchFamily="18" charset="0"/>
                    <a:cs typeface="Times New Roman" panose="02020603050405020304" pitchFamily="18" charset="0"/>
                  </a:rPr>
                  <a:t>If the inverse of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sSub>
                          <m:sSubPr>
                            <m:ctrlPr>
                              <a:rPr lang="tr-TR" sz="2000" i="1">
                                <a:latin typeface="Cambria Math" panose="02040503050406030204" pitchFamily="18" charset="0"/>
                              </a:rPr>
                            </m:ctrlPr>
                          </m:sSubPr>
                          <m:e>
                            <m:r>
                              <a:rPr lang="en-US" sz="2000" i="1">
                                <a:latin typeface="Cambria Math" panose="02040503050406030204" pitchFamily="18" charset="0"/>
                              </a:rPr>
                              <m:t>𝑊</m:t>
                            </m:r>
                          </m:e>
                          <m:sub>
                            <m:r>
                              <a:rPr lang="en-US" sz="2000" i="1">
                                <a:latin typeface="Cambria Math" panose="02040503050406030204" pitchFamily="18" charset="0"/>
                              </a:rPr>
                              <m:t>𝑇</m:t>
                            </m:r>
                          </m:sub>
                        </m:sSub>
                      </m:sub>
                    </m:sSub>
                  </m:oMath>
                </a14:m>
                <a:r>
                  <a:rPr lang="en-US" sz="2000">
                    <a:latin typeface="Times New Roman" panose="02020603050405020304" pitchFamily="18" charset="0"/>
                    <a:cs typeface="Times New Roman" panose="02020603050405020304" pitchFamily="18" charset="0"/>
                  </a:rPr>
                  <a:t> exists, then we have</a:t>
                </a:r>
                <a:endParaRPr lang="tr-TR" sz="2000">
                  <a:latin typeface="Times New Roman" panose="02020603050405020304" pitchFamily="18" charset="0"/>
                  <a:cs typeface="Times New Roman" panose="02020603050405020304" pitchFamily="18" charset="0"/>
                </a:endParaRPr>
              </a:p>
              <a:p>
                <a:pPr marL="0" indent="0">
                  <a:lnSpc>
                    <a:spcPct val="150000"/>
                  </a:lnSpc>
                  <a:spcBef>
                    <a:spcPts val="600"/>
                  </a:spcBef>
                  <a:buNone/>
                </a:pPr>
                <a14:m>
                  <m:oMathPara xmlns:m="http://schemas.openxmlformats.org/officeDocument/2006/math">
                    <m:oMathParaPr>
                      <m:jc m:val="centerGroup"/>
                    </m:oMathParaPr>
                    <m:oMath xmlns:m="http://schemas.openxmlformats.org/officeDocument/2006/math">
                      <m:d>
                        <m:dPr>
                          <m:ctrlPr>
                            <a:rPr lang="tr-TR" sz="2000" i="1">
                              <a:latin typeface="Cambria Math" panose="02040503050406030204" pitchFamily="18" charset="0"/>
                            </a:rPr>
                          </m:ctrlPr>
                        </m:dPr>
                        <m:e>
                          <m:sSubSup>
                            <m:sSubSupPr>
                              <m:ctrlPr>
                                <a:rPr lang="tr-TR" sz="2000" i="1">
                                  <a:latin typeface="Cambria Math" panose="02040503050406030204" pitchFamily="18" charset="0"/>
                                </a:rPr>
                              </m:ctrlPr>
                            </m:sSubSupPr>
                            <m:e>
                              <m:r>
                                <a:rPr lang="en-US" sz="2000" b="1" i="1">
                                  <a:latin typeface="Cambria Math" panose="02040503050406030204" pitchFamily="18" charset="0"/>
                                </a:rPr>
                                <m:t>𝚽</m:t>
                              </m:r>
                            </m:e>
                            <m:sub>
                              <m:sSub>
                                <m:sSubPr>
                                  <m:ctrlPr>
                                    <a:rPr lang="tr-TR" sz="2000" i="1">
                                      <a:latin typeface="Cambria Math" panose="02040503050406030204" pitchFamily="18" charset="0"/>
                                    </a:rPr>
                                  </m:ctrlPr>
                                </m:sSubPr>
                                <m:e>
                                  <m:r>
                                    <a:rPr lang="en-US" sz="2000" i="1">
                                      <a:latin typeface="Cambria Math" panose="02040503050406030204" pitchFamily="18" charset="0"/>
                                    </a:rPr>
                                    <m:t>𝑊</m:t>
                                  </m:r>
                                </m:e>
                                <m:sub>
                                  <m:r>
                                    <a:rPr lang="en-US" sz="2000" i="1">
                                      <a:latin typeface="Cambria Math" panose="02040503050406030204" pitchFamily="18" charset="0"/>
                                    </a:rPr>
                                    <m:t>𝑇</m:t>
                                  </m:r>
                                </m:sub>
                              </m:sSub>
                            </m:sub>
                            <m:sup>
                              <m:r>
                                <a:rPr lang="en-US" sz="2000" i="1">
                                  <a:latin typeface="Cambria Math" panose="02040503050406030204" pitchFamily="18" charset="0"/>
                                </a:rPr>
                                <m:t>−1</m:t>
                              </m:r>
                            </m:sup>
                          </m:sSubSup>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sub>
                          </m:sSub>
                          <m:r>
                            <a:rPr lang="en-US" sz="2000" i="1">
                              <a:latin typeface="Cambria Math" panose="02040503050406030204" pitchFamily="18" charset="0"/>
                            </a:rPr>
                            <m:t>−</m:t>
                          </m:r>
                          <m:r>
                            <a:rPr lang="en-US" sz="2000" i="1">
                              <a:latin typeface="Cambria Math" panose="02040503050406030204" pitchFamily="18" charset="0"/>
                            </a:rPr>
                            <m:t>𝐽</m:t>
                          </m:r>
                          <m:r>
                            <a:rPr lang="en-US" sz="2000" b="1" i="1">
                              <a:latin typeface="Cambria Math" panose="02040503050406030204" pitchFamily="18" charset="0"/>
                            </a:rPr>
                            <m:t>𝑰</m:t>
                          </m:r>
                        </m:e>
                      </m:d>
                      <m:r>
                        <a:rPr lang="en-US" sz="2000" b="1" i="1">
                          <a:latin typeface="Cambria Math" panose="02040503050406030204" pitchFamily="18" charset="0"/>
                        </a:rPr>
                        <m:t>𝒘</m:t>
                      </m:r>
                      <m:r>
                        <a:rPr lang="en-US" sz="2000" b="1" i="1">
                          <a:latin typeface="Cambria Math" panose="02040503050406030204" pitchFamily="18" charset="0"/>
                        </a:rPr>
                        <m:t>=</m:t>
                      </m:r>
                      <m:r>
                        <a:rPr lang="en-US" sz="2000" b="1" i="1">
                          <a:latin typeface="Cambria Math" panose="02040503050406030204" pitchFamily="18" charset="0"/>
                        </a:rPr>
                        <m:t>𝟎</m:t>
                      </m:r>
                    </m:oMath>
                  </m:oMathPara>
                </a14:m>
                <a:endParaRPr lang="tr-TR" sz="2000">
                  <a:latin typeface="Times New Roman" panose="02020603050405020304" pitchFamily="18" charset="0"/>
                  <a:cs typeface="Times New Roman" panose="02020603050405020304" pitchFamily="18" charset="0"/>
                </a:endParaRPr>
              </a:p>
              <a:p>
                <a:pPr marL="0" indent="0">
                  <a:lnSpc>
                    <a:spcPct val="150000"/>
                  </a:lnSpc>
                  <a:spcBef>
                    <a:spcPts val="600"/>
                  </a:spcBef>
                  <a:buNone/>
                </a:pPr>
                <a:r>
                  <a:rPr lang="en-US" sz="2000">
                    <a:latin typeface="Times New Roman" panose="02020603050405020304" pitchFamily="18" charset="0"/>
                    <a:cs typeface="Times New Roman" panose="02020603050405020304" pitchFamily="18" charset="0"/>
                  </a:rPr>
                  <a:t>This equation is an eigenvalue-eigenvector problem where </a:t>
                </a:r>
                <a14:m>
                  <m:oMath xmlns:m="http://schemas.openxmlformats.org/officeDocument/2006/math">
                    <m:r>
                      <a:rPr lang="en-US" sz="2000" i="1">
                        <a:latin typeface="Cambria Math" panose="02040503050406030204" pitchFamily="18" charset="0"/>
                      </a:rPr>
                      <m:t>𝐽</m:t>
                    </m:r>
                    <m:r>
                      <a:rPr lang="en-US" sz="2000" i="1">
                        <a:latin typeface="Cambria Math" panose="02040503050406030204" pitchFamily="18" charset="0"/>
                      </a:rPr>
                      <m:t>=</m:t>
                    </m:r>
                    <m:r>
                      <a:rPr lang="en-US" sz="2000" i="1">
                        <a:latin typeface="Cambria Math" panose="02040503050406030204" pitchFamily="18" charset="0"/>
                      </a:rPr>
                      <m:t>𝜆</m:t>
                    </m:r>
                  </m:oMath>
                </a14:m>
                <a:r>
                  <a:rPr lang="en-US" sz="2000">
                    <a:latin typeface="Times New Roman" panose="02020603050405020304" pitchFamily="18" charset="0"/>
                    <a:cs typeface="Times New Roman" panose="02020603050405020304" pitchFamily="18" charset="0"/>
                  </a:rPr>
                  <a:t>. The eigenvector of </a:t>
                </a:r>
                <a14:m>
                  <m:oMath xmlns:m="http://schemas.openxmlformats.org/officeDocument/2006/math">
                    <m:sSubSup>
                      <m:sSubSupPr>
                        <m:ctrlPr>
                          <a:rPr lang="tr-TR" sz="2000" i="1">
                            <a:latin typeface="Cambria Math" panose="02040503050406030204" pitchFamily="18" charset="0"/>
                          </a:rPr>
                        </m:ctrlPr>
                      </m:sSubSupPr>
                      <m:e>
                        <m:r>
                          <a:rPr lang="en-US" sz="2000" b="1" i="1">
                            <a:latin typeface="Cambria Math" panose="02040503050406030204" pitchFamily="18" charset="0"/>
                          </a:rPr>
                          <m:t>𝚽</m:t>
                        </m:r>
                      </m:e>
                      <m:sub>
                        <m:sSub>
                          <m:sSubPr>
                            <m:ctrlPr>
                              <a:rPr lang="tr-TR" sz="2000" i="1">
                                <a:latin typeface="Cambria Math" panose="02040503050406030204" pitchFamily="18" charset="0"/>
                              </a:rPr>
                            </m:ctrlPr>
                          </m:sSubPr>
                          <m:e>
                            <m:r>
                              <a:rPr lang="en-US" sz="2000" i="1">
                                <a:latin typeface="Cambria Math" panose="02040503050406030204" pitchFamily="18" charset="0"/>
                              </a:rPr>
                              <m:t>𝑊</m:t>
                            </m:r>
                          </m:e>
                          <m:sub>
                            <m:r>
                              <a:rPr lang="en-US" sz="2000" i="1">
                                <a:latin typeface="Cambria Math" panose="02040503050406030204" pitchFamily="18" charset="0"/>
                              </a:rPr>
                              <m:t>𝑇</m:t>
                            </m:r>
                          </m:sub>
                        </m:sSub>
                      </m:sub>
                      <m:sup>
                        <m:r>
                          <a:rPr lang="en-US" sz="2000" i="1">
                            <a:latin typeface="Cambria Math" panose="02040503050406030204" pitchFamily="18" charset="0"/>
                          </a:rPr>
                          <m:t>−1</m:t>
                        </m:r>
                      </m:sup>
                    </m:sSubSup>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sub>
                    </m:sSub>
                  </m:oMath>
                </a14:m>
                <a:r>
                  <a:rPr lang="en-US" sz="2000">
                    <a:latin typeface="Times New Roman" panose="02020603050405020304" pitchFamily="18" charset="0"/>
                    <a:cs typeface="Times New Roman" panose="02020603050405020304" pitchFamily="18" charset="0"/>
                  </a:rPr>
                  <a:t> belonging to its largest eigenvalue will maximize </a:t>
                </a:r>
                <a14:m>
                  <m:oMath xmlns:m="http://schemas.openxmlformats.org/officeDocument/2006/math">
                    <m:r>
                      <a:rPr lang="en-US" sz="2000" i="1">
                        <a:latin typeface="Cambria Math" panose="02040503050406030204" pitchFamily="18" charset="0"/>
                      </a:rPr>
                      <m:t>𝐽</m:t>
                    </m:r>
                  </m:oMath>
                </a14:m>
                <a:r>
                  <a:rPr lang="en-US" sz="2000" smtClean="0">
                    <a:latin typeface="Times New Roman" panose="02020603050405020304" pitchFamily="18" charset="0"/>
                    <a:cs typeface="Times New Roman" panose="02020603050405020304" pitchFamily="18" charset="0"/>
                  </a:rPr>
                  <a:t>.</a:t>
                </a:r>
                <a:endParaRPr lang="tr-TR" sz="2000" smtClean="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en-US" sz="2000">
                    <a:latin typeface="Times New Roman" panose="02020603050405020304" pitchFamily="18" charset="0"/>
                    <a:cs typeface="Times New Roman" panose="02020603050405020304" pitchFamily="18" charset="0"/>
                  </a:rPr>
                  <a:t>The next question is that “</a:t>
                </a:r>
                <a:r>
                  <a:rPr lang="en-US" sz="2000" i="1">
                    <a:latin typeface="Times New Roman" panose="02020603050405020304" pitchFamily="18" charset="0"/>
                    <a:cs typeface="Times New Roman" panose="02020603050405020304" pitchFamily="18" charset="0"/>
                  </a:rPr>
                  <a:t>can we state Fisher’s LDA metric in any other way?</a:t>
                </a:r>
                <a:r>
                  <a:rPr lang="en-US" sz="2000">
                    <a:latin typeface="Times New Roman" panose="02020603050405020304" pitchFamily="18" charset="0"/>
                    <a:cs typeface="Times New Roman" panose="02020603050405020304" pitchFamily="18" charset="0"/>
                  </a:rPr>
                  <a:t>”</a:t>
                </a: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en-US" sz="2000">
                    <a:latin typeface="Times New Roman" panose="02020603050405020304" pitchFamily="18" charset="0"/>
                    <a:cs typeface="Times New Roman" panose="02020603050405020304" pitchFamily="18" charset="0"/>
                  </a:rPr>
                  <a:t>What about the combination of the numerator and denominator metrics of </a:t>
                </a:r>
                <a14:m>
                  <m:oMath xmlns:m="http://schemas.openxmlformats.org/officeDocument/2006/math">
                    <m:r>
                      <a:rPr lang="en-US" sz="2000" i="1">
                        <a:latin typeface="Cambria Math" panose="02040503050406030204" pitchFamily="18" charset="0"/>
                      </a:rPr>
                      <m:t>𝐽</m:t>
                    </m:r>
                  </m:oMath>
                </a14:m>
                <a:r>
                  <a:rPr lang="en-US" sz="2000">
                    <a:latin typeface="Times New Roman" panose="02020603050405020304" pitchFamily="18" charset="0"/>
                    <a:cs typeface="Times New Roman" panose="02020603050405020304" pitchFamily="18" charset="0"/>
                  </a:rPr>
                  <a:t> by having a subtraction (Fukunaga, 1990) </a:t>
                </a: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14:m>
                  <m:oMathPara xmlns:m="http://schemas.openxmlformats.org/officeDocument/2006/math">
                    <m:oMathParaPr>
                      <m:jc m:val="centerGroup"/>
                    </m:oMathParaPr>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𝐽</m:t>
                          </m:r>
                        </m:e>
                        <m:sub>
                          <m:r>
                            <a:rPr lang="en-US" sz="2000" i="1">
                              <a:latin typeface="Cambria Math" panose="02040503050406030204" pitchFamily="18" charset="0"/>
                            </a:rPr>
                            <m:t>𝑐𝑜𝑚𝑏𝑖𝑛𝑒𝑑</m:t>
                          </m:r>
                        </m:sub>
                      </m:sSub>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i="1">
                              <a:latin typeface="Cambria Math" panose="02040503050406030204" pitchFamily="18" charset="0"/>
                            </a:rPr>
                            <m:t>𝐽</m:t>
                          </m:r>
                        </m:e>
                        <m:sub>
                          <m:r>
                            <a:rPr lang="en-US" sz="2000" i="1">
                              <a:latin typeface="Cambria Math" panose="02040503050406030204" pitchFamily="18" charset="0"/>
                            </a:rPr>
                            <m:t>𝑐</m:t>
                          </m:r>
                        </m:sub>
                      </m:sSub>
                      <m:r>
                        <a:rPr lang="en-US" sz="2000" i="1">
                          <a:latin typeface="Cambria Math" panose="02040503050406030204" pitchFamily="18" charset="0"/>
                        </a:rPr>
                        <m:t>=</m:t>
                      </m:r>
                      <m:sSup>
                        <m:sSupPr>
                          <m:ctrlPr>
                            <a:rPr lang="tr-TR" sz="2000" i="1">
                              <a:latin typeface="Cambria Math" panose="02040503050406030204" pitchFamily="18" charset="0"/>
                            </a:rPr>
                          </m:ctrlPr>
                        </m:sSupPr>
                        <m:e>
                          <m:r>
                            <a:rPr lang="en-US" sz="2000" b="1" i="1">
                              <a:latin typeface="Cambria Math" panose="02040503050406030204" pitchFamily="18" charset="0"/>
                            </a:rPr>
                            <m:t>𝐰</m:t>
                          </m:r>
                        </m:e>
                        <m:sup>
                          <m:r>
                            <m:rPr>
                              <m:sty m:val="p"/>
                            </m:rPr>
                            <a:rPr lang="en-US" sz="2000">
                              <a:latin typeface="Cambria Math" panose="02040503050406030204" pitchFamily="18" charset="0"/>
                            </a:rPr>
                            <m:t>T</m:t>
                          </m:r>
                        </m:sup>
                      </m:sSup>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sub>
                      </m:sSub>
                      <m:r>
                        <a:rPr lang="en-US" sz="2000" b="1" i="1">
                          <a:latin typeface="Cambria Math" panose="02040503050406030204" pitchFamily="18" charset="0"/>
                        </a:rPr>
                        <m:t>𝐰</m:t>
                      </m:r>
                      <m:r>
                        <a:rPr lang="en-US" sz="2000" b="1" i="1">
                          <a:latin typeface="Cambria Math" panose="02040503050406030204" pitchFamily="18" charset="0"/>
                        </a:rPr>
                        <m:t>−</m:t>
                      </m:r>
                      <m:r>
                        <a:rPr lang="en-US" sz="2000" i="1">
                          <a:latin typeface="Cambria Math" panose="02040503050406030204" pitchFamily="18" charset="0"/>
                        </a:rPr>
                        <m:t>𝜂</m:t>
                      </m:r>
                      <m:sSup>
                        <m:sSupPr>
                          <m:ctrlPr>
                            <a:rPr lang="tr-TR" sz="2000" i="1">
                              <a:latin typeface="Cambria Math" panose="02040503050406030204" pitchFamily="18" charset="0"/>
                            </a:rPr>
                          </m:ctrlPr>
                        </m:sSupPr>
                        <m:e>
                          <m:r>
                            <a:rPr lang="en-US" sz="2000" b="1" i="1">
                              <a:latin typeface="Cambria Math" panose="02040503050406030204" pitchFamily="18" charset="0"/>
                            </a:rPr>
                            <m:t>𝐰</m:t>
                          </m:r>
                        </m:e>
                        <m:sup>
                          <m:r>
                            <m:rPr>
                              <m:sty m:val="p"/>
                            </m:rPr>
                            <a:rPr lang="en-US" sz="2000">
                              <a:latin typeface="Cambria Math" panose="02040503050406030204" pitchFamily="18" charset="0"/>
                            </a:rPr>
                            <m:t>T</m:t>
                          </m:r>
                        </m:sup>
                      </m:sSup>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sSub>
                            <m:sSubPr>
                              <m:ctrlPr>
                                <a:rPr lang="tr-TR" sz="2000" i="1">
                                  <a:latin typeface="Cambria Math" panose="02040503050406030204" pitchFamily="18" charset="0"/>
                                </a:rPr>
                              </m:ctrlPr>
                            </m:sSubPr>
                            <m:e>
                              <m:r>
                                <a:rPr lang="en-US" sz="2000" i="1">
                                  <a:latin typeface="Cambria Math" panose="02040503050406030204" pitchFamily="18" charset="0"/>
                                </a:rPr>
                                <m:t>𝑊</m:t>
                              </m:r>
                            </m:e>
                            <m:sub>
                              <m:r>
                                <a:rPr lang="en-US" sz="2000" i="1">
                                  <a:latin typeface="Cambria Math" panose="02040503050406030204" pitchFamily="18" charset="0"/>
                                </a:rPr>
                                <m:t>𝑇</m:t>
                              </m:r>
                            </m:sub>
                          </m:sSub>
                        </m:sub>
                      </m:sSub>
                      <m:r>
                        <a:rPr lang="en-US" sz="2000" b="1" i="1">
                          <a:latin typeface="Cambria Math" panose="02040503050406030204" pitchFamily="18" charset="0"/>
                        </a:rPr>
                        <m:t>𝐰</m:t>
                      </m:r>
                    </m:oMath>
                  </m:oMathPara>
                </a14:m>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en-US" sz="2000">
                    <a:latin typeface="Times New Roman" panose="02020603050405020304" pitchFamily="18" charset="0"/>
                    <a:cs typeface="Times New Roman" panose="02020603050405020304" pitchFamily="18" charset="0"/>
                  </a:rPr>
                  <a:t>where</a:t>
                </a:r>
                <a:r>
                  <a:rPr lang="en-US" sz="2000" b="1">
                    <a:latin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rPr>
                      <m:t>𝜂</m:t>
                    </m:r>
                  </m:oMath>
                </a14:m>
                <a:r>
                  <a:rPr lang="en-US" sz="2000">
                    <a:latin typeface="Times New Roman" panose="02020603050405020304" pitchFamily="18" charset="0"/>
                    <a:cs typeface="Times New Roman" panose="02020603050405020304" pitchFamily="18" charset="0"/>
                  </a:rPr>
                  <a:t> is a positive number.</a:t>
                </a:r>
                <a:endParaRPr lang="tr-TR" sz="2000">
                  <a:latin typeface="Times New Roman" panose="02020603050405020304" pitchFamily="18" charset="0"/>
                  <a:cs typeface="Times New Roman" panose="02020603050405020304" pitchFamily="18" charset="0"/>
                </a:endParaRPr>
              </a:p>
              <a:p>
                <a:pPr marL="0" indent="0">
                  <a:lnSpc>
                    <a:spcPct val="150000"/>
                  </a:lnSpc>
                  <a:spcBef>
                    <a:spcPts val="600"/>
                  </a:spcBef>
                  <a:buNone/>
                </a:pPr>
                <a:endParaRPr lang="tr-TR" sz="2000">
                  <a:latin typeface="Times New Roman" panose="02020603050405020304" pitchFamily="18" charset="0"/>
                  <a:cs typeface="Times New Roman" panose="02020603050405020304" pitchFamily="18" charset="0"/>
                </a:endParaRPr>
              </a:p>
              <a:p>
                <a:pPr marL="0" indent="0">
                  <a:lnSpc>
                    <a:spcPct val="150000"/>
                  </a:lnSpc>
                  <a:spcBef>
                    <a:spcPts val="600"/>
                  </a:spcBef>
                  <a:buNone/>
                </a:pPr>
                <a:endParaRPr lang="tr-TR" sz="2000">
                  <a:latin typeface="Times New Roman" panose="02020603050405020304" pitchFamily="18" charset="0"/>
                  <a:cs typeface="Times New Roman" panose="02020603050405020304" pitchFamily="18" charset="0"/>
                </a:endParaRPr>
              </a:p>
            </p:txBody>
          </p:sp>
        </mc:Choice>
        <mc:Fallback xmlns="">
          <p:sp>
            <p:nvSpPr>
              <p:cNvPr id="3" name="İçerik Yer Tutucusu 2"/>
              <p:cNvSpPr>
                <a:spLocks noGrp="1" noRot="1" noChangeAspect="1" noMove="1" noResize="1" noEditPoints="1" noAdjustHandles="1" noChangeArrowheads="1" noChangeShapeType="1" noTextEdit="1"/>
              </p:cNvSpPr>
              <p:nvPr>
                <p:ph idx="4294967295"/>
              </p:nvPr>
            </p:nvSpPr>
            <p:spPr>
              <a:xfrm>
                <a:off x="720000" y="720000"/>
                <a:ext cx="10800000" cy="5781263"/>
              </a:xfrm>
              <a:blipFill>
                <a:blip r:embed="rId2"/>
                <a:stretch>
                  <a:fillRect l="-1411" r="-1467"/>
                </a:stretch>
              </a:blipFill>
            </p:spPr>
            <p:txBody>
              <a:bodyPr/>
              <a:lstStyle/>
              <a:p>
                <a:r>
                  <a:rPr lang="tr-TR">
                    <a:noFill/>
                  </a:rPr>
                  <a:t> </a:t>
                </a:r>
              </a:p>
            </p:txBody>
          </p:sp>
        </mc:Fallback>
      </mc:AlternateContent>
    </p:spTree>
    <p:extLst>
      <p:ext uri="{BB962C8B-B14F-4D97-AF65-F5344CB8AC3E}">
        <p14:creationId xmlns:p14="http://schemas.microsoft.com/office/powerpoint/2010/main" val="41420939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305878" y="1335294"/>
            <a:ext cx="7378148" cy="4351338"/>
          </a:xfrm>
        </p:spPr>
        <p:txBody>
          <a:bodyPr/>
          <a:lstStyle/>
          <a:p>
            <a:pPr marL="0" indent="0">
              <a:lnSpc>
                <a:spcPct val="150000"/>
              </a:lnSpc>
              <a:spcBef>
                <a:spcPts val="600"/>
              </a:spcBef>
              <a:buNone/>
            </a:pPr>
            <a:r>
              <a:rPr lang="en-US" b="1">
                <a:latin typeface="Times New Roman" panose="02020603050405020304" pitchFamily="18" charset="0"/>
                <a:cs typeface="Times New Roman" panose="02020603050405020304" pitchFamily="18" charset="0"/>
              </a:rPr>
              <a:t>Main topics covered:</a:t>
            </a:r>
            <a:endParaRPr lang="tr-TR" b="1">
              <a:latin typeface="Times New Roman" panose="02020603050405020304" pitchFamily="18" charset="0"/>
              <a:cs typeface="Times New Roman" panose="02020603050405020304" pitchFamily="18" charset="0"/>
            </a:endParaRPr>
          </a:p>
          <a:p>
            <a:pPr marL="514350" lvl="0" indent="-514350">
              <a:lnSpc>
                <a:spcPct val="150000"/>
              </a:lnSpc>
              <a:spcBef>
                <a:spcPts val="600"/>
              </a:spcBef>
              <a:buFont typeface="+mj-lt"/>
              <a:buAutoNum type="arabicPeriod"/>
            </a:pPr>
            <a:r>
              <a:rPr lang="en-US">
                <a:latin typeface="Times New Roman" panose="02020603050405020304" pitchFamily="18" charset="0"/>
                <a:cs typeface="Times New Roman" panose="02020603050405020304" pitchFamily="18" charset="0"/>
              </a:rPr>
              <a:t>Introductory Derivations before Fisher’s LDA</a:t>
            </a:r>
            <a:endParaRPr lang="tr-TR">
              <a:latin typeface="Times New Roman" panose="02020603050405020304" pitchFamily="18" charset="0"/>
              <a:cs typeface="Times New Roman" panose="02020603050405020304" pitchFamily="18" charset="0"/>
            </a:endParaRPr>
          </a:p>
          <a:p>
            <a:pPr marL="514350" lvl="0" indent="-514350">
              <a:lnSpc>
                <a:spcPct val="150000"/>
              </a:lnSpc>
              <a:spcBef>
                <a:spcPts val="600"/>
              </a:spcBef>
              <a:buFont typeface="+mj-lt"/>
              <a:buAutoNum type="arabicPeriod"/>
            </a:pPr>
            <a:r>
              <a:rPr lang="en-US">
                <a:latin typeface="Times New Roman" panose="02020603050405020304" pitchFamily="18" charset="0"/>
                <a:cs typeface="Times New Roman" panose="02020603050405020304" pitchFamily="18" charset="0"/>
              </a:rPr>
              <a:t>Fisher’s Metric and Its Maximization</a:t>
            </a:r>
            <a:endParaRPr lang="tr-TR">
              <a:latin typeface="Times New Roman" panose="02020603050405020304" pitchFamily="18" charset="0"/>
              <a:cs typeface="Times New Roman" panose="02020603050405020304" pitchFamily="18" charset="0"/>
            </a:endParaRPr>
          </a:p>
          <a:p>
            <a:pPr marL="514350" lvl="0" indent="-514350">
              <a:lnSpc>
                <a:spcPct val="150000"/>
              </a:lnSpc>
              <a:spcBef>
                <a:spcPts val="600"/>
              </a:spcBef>
              <a:buFont typeface="+mj-lt"/>
              <a:buAutoNum type="arabicPeriod"/>
            </a:pPr>
            <a:r>
              <a:rPr lang="en-US">
                <a:latin typeface="Times New Roman" panose="02020603050405020304" pitchFamily="18" charset="0"/>
                <a:cs typeface="Times New Roman" panose="02020603050405020304" pitchFamily="18" charset="0"/>
              </a:rPr>
              <a:t>Traces in Fisher’s LDA</a:t>
            </a:r>
            <a:endParaRPr lang="tr-TR">
              <a:latin typeface="Times New Roman" panose="02020603050405020304" pitchFamily="18" charset="0"/>
              <a:cs typeface="Times New Roman" panose="02020603050405020304" pitchFamily="18" charset="0"/>
            </a:endParaRPr>
          </a:p>
          <a:p>
            <a:pPr marL="514350" lvl="0" indent="-514350">
              <a:lnSpc>
                <a:spcPct val="150000"/>
              </a:lnSpc>
              <a:spcBef>
                <a:spcPts val="600"/>
              </a:spcBef>
              <a:buFont typeface="+mj-lt"/>
              <a:buAutoNum type="arabicPeriod"/>
            </a:pPr>
            <a:r>
              <a:rPr lang="en-US">
                <a:latin typeface="Times New Roman" panose="02020603050405020304" pitchFamily="18" charset="0"/>
                <a:cs typeface="Times New Roman" panose="02020603050405020304" pitchFamily="18" charset="0"/>
              </a:rPr>
              <a:t>Weighted Features for Feature Selection</a:t>
            </a:r>
            <a:endParaRPr lang="tr-TR">
              <a:latin typeface="Times New Roman" panose="02020603050405020304" pitchFamily="18" charset="0"/>
              <a:cs typeface="Times New Roman" panose="02020603050405020304" pitchFamily="18" charset="0"/>
            </a:endParaRPr>
          </a:p>
          <a:p>
            <a:pPr marL="0" indent="0">
              <a:buNone/>
            </a:pPr>
            <a:endParaRPr lang="tr-TR"/>
          </a:p>
        </p:txBody>
      </p:sp>
    </p:spTree>
    <p:extLst>
      <p:ext uri="{BB962C8B-B14F-4D97-AF65-F5344CB8AC3E}">
        <p14:creationId xmlns:p14="http://schemas.microsoft.com/office/powerpoint/2010/main" val="14328312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a:spLocks noGrp="1"/>
              </p:cNvSpPr>
              <p:nvPr>
                <p:ph idx="4294967295"/>
              </p:nvPr>
            </p:nvSpPr>
            <p:spPr>
              <a:xfrm>
                <a:off x="720000" y="720000"/>
                <a:ext cx="10800000" cy="5213350"/>
              </a:xfrm>
            </p:spPr>
            <p:txBody>
              <a:bodyPr wrap="square" lIns="0" tIns="0" rIns="0" bIns="0" anchor="t" anchorCtr="0">
                <a:spAutoFit/>
              </a:bodyPr>
              <a:lstStyle/>
              <a:p>
                <a:pPr marL="0" indent="0" algn="just">
                  <a:lnSpc>
                    <a:spcPct val="150000"/>
                  </a:lnSpc>
                  <a:spcBef>
                    <a:spcPts val="600"/>
                  </a:spcBef>
                  <a:buNone/>
                </a:pP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𝐽</m:t>
                        </m:r>
                      </m:e>
                      <m:sub>
                        <m:r>
                          <a:rPr lang="en-US" sz="2000" i="1">
                            <a:latin typeface="Cambria Math" panose="02040503050406030204" pitchFamily="18" charset="0"/>
                          </a:rPr>
                          <m:t>𝑐</m:t>
                        </m:r>
                      </m:sub>
                    </m:sSub>
                  </m:oMath>
                </a14:m>
                <a:r>
                  <a:rPr lang="en-US" sz="2000">
                    <a:latin typeface="Times New Roman" panose="02020603050405020304" pitchFamily="18" charset="0"/>
                    <a:cs typeface="Times New Roman" panose="02020603050405020304" pitchFamily="18" charset="0"/>
                  </a:rPr>
                  <a:t> must be maximized. The critical point of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𝐽</m:t>
                        </m:r>
                      </m:e>
                      <m:sub>
                        <m:r>
                          <a:rPr lang="en-US" sz="2000" i="1">
                            <a:latin typeface="Cambria Math" panose="02040503050406030204" pitchFamily="18" charset="0"/>
                          </a:rPr>
                          <m:t>𝑐</m:t>
                        </m:r>
                      </m:sub>
                    </m:sSub>
                  </m:oMath>
                </a14:m>
                <a:r>
                  <a:rPr lang="en-US" sz="2000">
                    <a:latin typeface="Times New Roman" panose="02020603050405020304" pitchFamily="18" charset="0"/>
                    <a:cs typeface="Times New Roman" panose="02020603050405020304" pitchFamily="18" charset="0"/>
                  </a:rPr>
                  <a:t> can be calculated without constraints on </a:t>
                </a:r>
                <a14:m>
                  <m:oMath xmlns:m="http://schemas.openxmlformats.org/officeDocument/2006/math">
                    <m:r>
                      <a:rPr lang="en-US" sz="2000" b="1" i="1">
                        <a:latin typeface="Cambria Math" panose="02040503050406030204" pitchFamily="18" charset="0"/>
                      </a:rPr>
                      <m:t>𝐰</m:t>
                    </m:r>
                  </m:oMath>
                </a14:m>
                <a:r>
                  <a:rPr lang="en-US" sz="2000">
                    <a:latin typeface="Times New Roman" panose="02020603050405020304" pitchFamily="18" charset="0"/>
                    <a:cs typeface="Times New Roman" panose="02020603050405020304" pitchFamily="18" charset="0"/>
                  </a:rPr>
                  <a:t>, </a:t>
                </a: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14:m>
                  <m:oMathPara xmlns:m="http://schemas.openxmlformats.org/officeDocument/2006/math">
                    <m:oMathParaPr>
                      <m:jc m:val="centerGroup"/>
                    </m:oMathParaPr>
                    <m:oMath xmlns:m="http://schemas.openxmlformats.org/officeDocument/2006/math">
                      <m:f>
                        <m:fPr>
                          <m:ctrlPr>
                            <a:rPr lang="tr-TR" sz="2000" i="1">
                              <a:latin typeface="Cambria Math" panose="02040503050406030204" pitchFamily="18" charset="0"/>
                            </a:rPr>
                          </m:ctrlPr>
                        </m:fPr>
                        <m:num>
                          <m:r>
                            <a:rPr lang="en-US" sz="2000" i="1">
                              <a:latin typeface="Cambria Math" panose="02040503050406030204" pitchFamily="18" charset="0"/>
                            </a:rPr>
                            <m:t>𝑑</m:t>
                          </m:r>
                          <m:sSub>
                            <m:sSubPr>
                              <m:ctrlPr>
                                <a:rPr lang="tr-TR" sz="2000" i="1">
                                  <a:latin typeface="Cambria Math" panose="02040503050406030204" pitchFamily="18" charset="0"/>
                                </a:rPr>
                              </m:ctrlPr>
                            </m:sSubPr>
                            <m:e>
                              <m:r>
                                <a:rPr lang="en-US" sz="2000" i="1">
                                  <a:latin typeface="Cambria Math" panose="02040503050406030204" pitchFamily="18" charset="0"/>
                                </a:rPr>
                                <m:t>𝐽</m:t>
                              </m:r>
                            </m:e>
                            <m:sub>
                              <m:r>
                                <a:rPr lang="en-US" sz="2000" i="1">
                                  <a:latin typeface="Cambria Math" panose="02040503050406030204" pitchFamily="18" charset="0"/>
                                </a:rPr>
                                <m:t>𝑐</m:t>
                              </m:r>
                            </m:sub>
                          </m:sSub>
                        </m:num>
                        <m:den>
                          <m:r>
                            <a:rPr lang="en-US" sz="2000" i="1">
                              <a:latin typeface="Cambria Math" panose="02040503050406030204" pitchFamily="18" charset="0"/>
                            </a:rPr>
                            <m:t>𝑑</m:t>
                          </m:r>
                          <m:r>
                            <a:rPr lang="en-US" sz="2000" b="1" i="1">
                              <a:latin typeface="Cambria Math" panose="02040503050406030204" pitchFamily="18" charset="0"/>
                            </a:rPr>
                            <m:t>𝐰</m:t>
                          </m:r>
                        </m:den>
                      </m:f>
                      <m:r>
                        <a:rPr lang="en-US" sz="2000" i="1">
                          <a:latin typeface="Cambria Math" panose="02040503050406030204" pitchFamily="18" charset="0"/>
                        </a:rPr>
                        <m:t>=2</m:t>
                      </m:r>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sub>
                      </m:sSub>
                      <m:r>
                        <a:rPr lang="en-US" sz="2000" b="1" i="1">
                          <a:latin typeface="Cambria Math" panose="02040503050406030204" pitchFamily="18" charset="0"/>
                        </a:rPr>
                        <m:t>𝐰</m:t>
                      </m:r>
                      <m:r>
                        <a:rPr lang="en-US" sz="2000" b="1" i="1">
                          <a:latin typeface="Cambria Math" panose="02040503050406030204" pitchFamily="18" charset="0"/>
                        </a:rPr>
                        <m:t>−</m:t>
                      </m:r>
                      <m:r>
                        <a:rPr lang="en-US" sz="2000">
                          <a:latin typeface="Cambria Math" panose="02040503050406030204" pitchFamily="18" charset="0"/>
                        </a:rPr>
                        <m:t>2</m:t>
                      </m:r>
                      <m:r>
                        <a:rPr lang="en-US" sz="2000" i="1">
                          <a:latin typeface="Cambria Math" panose="02040503050406030204" pitchFamily="18" charset="0"/>
                        </a:rPr>
                        <m:t>𝜂</m:t>
                      </m:r>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sSub>
                            <m:sSubPr>
                              <m:ctrlPr>
                                <a:rPr lang="tr-TR" sz="2000" i="1">
                                  <a:latin typeface="Cambria Math" panose="02040503050406030204" pitchFamily="18" charset="0"/>
                                </a:rPr>
                              </m:ctrlPr>
                            </m:sSubPr>
                            <m:e>
                              <m:r>
                                <a:rPr lang="en-US" sz="2000" i="1">
                                  <a:latin typeface="Cambria Math" panose="02040503050406030204" pitchFamily="18" charset="0"/>
                                </a:rPr>
                                <m:t>𝑊</m:t>
                              </m:r>
                            </m:e>
                            <m:sub>
                              <m:r>
                                <a:rPr lang="en-US" sz="2000" i="1">
                                  <a:latin typeface="Cambria Math" panose="02040503050406030204" pitchFamily="18" charset="0"/>
                                </a:rPr>
                                <m:t>𝑇</m:t>
                              </m:r>
                            </m:sub>
                          </m:sSub>
                        </m:sub>
                      </m:sSub>
                      <m:r>
                        <a:rPr lang="en-US" sz="2000" b="1" i="1">
                          <a:latin typeface="Cambria Math" panose="02040503050406030204" pitchFamily="18" charset="0"/>
                        </a:rPr>
                        <m:t>𝐰</m:t>
                      </m:r>
                      <m:r>
                        <a:rPr lang="en-US" sz="2000" b="1" i="1">
                          <a:latin typeface="Cambria Math" panose="02040503050406030204" pitchFamily="18" charset="0"/>
                        </a:rPr>
                        <m:t>=</m:t>
                      </m:r>
                      <m:r>
                        <a:rPr lang="en-US" sz="2000" b="1" i="1">
                          <a:latin typeface="Cambria Math" panose="02040503050406030204" pitchFamily="18" charset="0"/>
                        </a:rPr>
                        <m:t>𝟎</m:t>
                      </m:r>
                    </m:oMath>
                  </m:oMathPara>
                </a14:m>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14:m>
                  <m:oMathPara xmlns:m="http://schemas.openxmlformats.org/officeDocument/2006/math">
                    <m:oMathParaPr>
                      <m:jc m:val="centerGroup"/>
                    </m:oMathParaPr>
                    <m:oMath xmlns:m="http://schemas.openxmlformats.org/officeDocument/2006/math">
                      <m:d>
                        <m:dPr>
                          <m:ctrlPr>
                            <a:rPr lang="tr-TR" sz="2000" i="1">
                              <a:latin typeface="Cambria Math" panose="02040503050406030204" pitchFamily="18" charset="0"/>
                            </a:rPr>
                          </m:ctrlPr>
                        </m:dPr>
                        <m:e>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sub>
                          </m:sSub>
                          <m:r>
                            <a:rPr lang="en-US" sz="2000" b="1" i="1">
                              <a:latin typeface="Cambria Math" panose="02040503050406030204" pitchFamily="18" charset="0"/>
                            </a:rPr>
                            <m:t>−</m:t>
                          </m:r>
                          <m:r>
                            <a:rPr lang="en-US" sz="2000" i="1">
                              <a:latin typeface="Cambria Math" panose="02040503050406030204" pitchFamily="18" charset="0"/>
                            </a:rPr>
                            <m:t>𝜂</m:t>
                          </m:r>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sSub>
                                <m:sSubPr>
                                  <m:ctrlPr>
                                    <a:rPr lang="tr-TR" sz="2000" i="1">
                                      <a:latin typeface="Cambria Math" panose="02040503050406030204" pitchFamily="18" charset="0"/>
                                    </a:rPr>
                                  </m:ctrlPr>
                                </m:sSubPr>
                                <m:e>
                                  <m:r>
                                    <a:rPr lang="en-US" sz="2000" i="1">
                                      <a:latin typeface="Cambria Math" panose="02040503050406030204" pitchFamily="18" charset="0"/>
                                    </a:rPr>
                                    <m:t>𝑊</m:t>
                                  </m:r>
                                </m:e>
                                <m:sub>
                                  <m:r>
                                    <a:rPr lang="en-US" sz="2000" i="1">
                                      <a:latin typeface="Cambria Math" panose="02040503050406030204" pitchFamily="18" charset="0"/>
                                    </a:rPr>
                                    <m:t>𝑇</m:t>
                                  </m:r>
                                </m:sub>
                              </m:sSub>
                            </m:sub>
                          </m:sSub>
                        </m:e>
                      </m:d>
                      <m:r>
                        <a:rPr lang="en-US" sz="2000" b="1" i="1">
                          <a:latin typeface="Cambria Math" panose="02040503050406030204" pitchFamily="18" charset="0"/>
                        </a:rPr>
                        <m:t>𝐰</m:t>
                      </m:r>
                      <m:r>
                        <a:rPr lang="en-US" sz="2000" b="1" i="1">
                          <a:latin typeface="Cambria Math" panose="02040503050406030204" pitchFamily="18" charset="0"/>
                        </a:rPr>
                        <m:t>=</m:t>
                      </m:r>
                      <m:r>
                        <a:rPr lang="en-US" sz="2000" b="1" i="1">
                          <a:latin typeface="Cambria Math" panose="02040503050406030204" pitchFamily="18" charset="0"/>
                        </a:rPr>
                        <m:t>𝟎</m:t>
                      </m:r>
                    </m:oMath>
                  </m:oMathPara>
                </a14:m>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en-US" sz="2000">
                    <a:latin typeface="Times New Roman" panose="02020603050405020304" pitchFamily="18" charset="0"/>
                    <a:cs typeface="Times New Roman" panose="02020603050405020304" pitchFamily="18" charset="0"/>
                  </a:rPr>
                  <a:t>Premultiplying with </a:t>
                </a:r>
                <a14:m>
                  <m:oMath xmlns:m="http://schemas.openxmlformats.org/officeDocument/2006/math">
                    <m:sSubSup>
                      <m:sSubSupPr>
                        <m:ctrlPr>
                          <a:rPr lang="tr-TR" sz="2000" i="1">
                            <a:latin typeface="Cambria Math" panose="02040503050406030204" pitchFamily="18" charset="0"/>
                          </a:rPr>
                        </m:ctrlPr>
                      </m:sSubSupPr>
                      <m:e>
                        <m:r>
                          <a:rPr lang="en-US" sz="2000" b="1" i="1">
                            <a:latin typeface="Cambria Math" panose="02040503050406030204" pitchFamily="18" charset="0"/>
                          </a:rPr>
                          <m:t>𝚽</m:t>
                        </m:r>
                      </m:e>
                      <m:sub>
                        <m:sSub>
                          <m:sSubPr>
                            <m:ctrlPr>
                              <a:rPr lang="tr-TR" sz="2000" i="1">
                                <a:latin typeface="Cambria Math" panose="02040503050406030204" pitchFamily="18" charset="0"/>
                              </a:rPr>
                            </m:ctrlPr>
                          </m:sSubPr>
                          <m:e>
                            <m:r>
                              <a:rPr lang="en-US" sz="2000" i="1">
                                <a:latin typeface="Cambria Math" panose="02040503050406030204" pitchFamily="18" charset="0"/>
                              </a:rPr>
                              <m:t>𝑊</m:t>
                            </m:r>
                          </m:e>
                          <m:sub>
                            <m:r>
                              <a:rPr lang="en-US" sz="2000" i="1">
                                <a:latin typeface="Cambria Math" panose="02040503050406030204" pitchFamily="18" charset="0"/>
                              </a:rPr>
                              <m:t>𝑇</m:t>
                            </m:r>
                          </m:sub>
                        </m:sSub>
                      </m:sub>
                      <m:sup>
                        <m:r>
                          <a:rPr lang="en-US" sz="2000" i="1">
                            <a:latin typeface="Cambria Math" panose="02040503050406030204" pitchFamily="18" charset="0"/>
                          </a:rPr>
                          <m:t>−1</m:t>
                        </m:r>
                      </m:sup>
                    </m:sSubSup>
                  </m:oMath>
                </a14:m>
                <a:r>
                  <a:rPr lang="en-US" sz="2000">
                    <a:latin typeface="Times New Roman" panose="02020603050405020304" pitchFamily="18" charset="0"/>
                    <a:cs typeface="Times New Roman" panose="02020603050405020304" pitchFamily="18" charset="0"/>
                  </a:rPr>
                  <a:t> if it exists gives,</a:t>
                </a: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14:m>
                  <m:oMathPara xmlns:m="http://schemas.openxmlformats.org/officeDocument/2006/math">
                    <m:oMathParaPr>
                      <m:jc m:val="centerGroup"/>
                    </m:oMathParaPr>
                    <m:oMath xmlns:m="http://schemas.openxmlformats.org/officeDocument/2006/math">
                      <m:d>
                        <m:dPr>
                          <m:ctrlPr>
                            <a:rPr lang="tr-TR" sz="2000" i="1">
                              <a:latin typeface="Cambria Math" panose="02040503050406030204" pitchFamily="18" charset="0"/>
                            </a:rPr>
                          </m:ctrlPr>
                        </m:dPr>
                        <m:e>
                          <m:sSubSup>
                            <m:sSubSupPr>
                              <m:ctrlPr>
                                <a:rPr lang="tr-TR" sz="2000" i="1">
                                  <a:latin typeface="Cambria Math" panose="02040503050406030204" pitchFamily="18" charset="0"/>
                                </a:rPr>
                              </m:ctrlPr>
                            </m:sSubSupPr>
                            <m:e>
                              <m:r>
                                <a:rPr lang="en-US" sz="2000" b="1" i="1">
                                  <a:latin typeface="Cambria Math" panose="02040503050406030204" pitchFamily="18" charset="0"/>
                                </a:rPr>
                                <m:t>𝚽</m:t>
                              </m:r>
                            </m:e>
                            <m:sub>
                              <m:sSub>
                                <m:sSubPr>
                                  <m:ctrlPr>
                                    <a:rPr lang="tr-TR" sz="2000" i="1">
                                      <a:latin typeface="Cambria Math" panose="02040503050406030204" pitchFamily="18" charset="0"/>
                                    </a:rPr>
                                  </m:ctrlPr>
                                </m:sSubPr>
                                <m:e>
                                  <m:r>
                                    <a:rPr lang="en-US" sz="2000" i="1">
                                      <a:latin typeface="Cambria Math" panose="02040503050406030204" pitchFamily="18" charset="0"/>
                                    </a:rPr>
                                    <m:t>𝑊</m:t>
                                  </m:r>
                                </m:e>
                                <m:sub>
                                  <m:r>
                                    <a:rPr lang="en-US" sz="2000" i="1">
                                      <a:latin typeface="Cambria Math" panose="02040503050406030204" pitchFamily="18" charset="0"/>
                                    </a:rPr>
                                    <m:t>𝑇</m:t>
                                  </m:r>
                                </m:sub>
                              </m:sSub>
                            </m:sub>
                            <m:sup>
                              <m:r>
                                <a:rPr lang="en-US" sz="2000" i="1">
                                  <a:latin typeface="Cambria Math" panose="02040503050406030204" pitchFamily="18" charset="0"/>
                                </a:rPr>
                                <m:t>−1</m:t>
                              </m:r>
                            </m:sup>
                          </m:sSubSup>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sub>
                          </m:sSub>
                          <m:r>
                            <a:rPr lang="en-US" sz="2000" b="1" i="1">
                              <a:latin typeface="Cambria Math" panose="02040503050406030204" pitchFamily="18" charset="0"/>
                            </a:rPr>
                            <m:t>−</m:t>
                          </m:r>
                          <m:r>
                            <a:rPr lang="en-US" sz="2000" i="1">
                              <a:latin typeface="Cambria Math" panose="02040503050406030204" pitchFamily="18" charset="0"/>
                            </a:rPr>
                            <m:t>𝜂</m:t>
                          </m:r>
                          <m:r>
                            <a:rPr lang="en-US" sz="2000" b="1" i="1">
                              <a:latin typeface="Cambria Math" panose="02040503050406030204" pitchFamily="18" charset="0"/>
                            </a:rPr>
                            <m:t>𝐈</m:t>
                          </m:r>
                        </m:e>
                      </m:d>
                      <m:r>
                        <a:rPr lang="en-US" sz="2000" b="1" i="1">
                          <a:latin typeface="Cambria Math" panose="02040503050406030204" pitchFamily="18" charset="0"/>
                        </a:rPr>
                        <m:t>𝐰</m:t>
                      </m:r>
                      <m:r>
                        <a:rPr lang="en-US" sz="2000" b="1" i="1">
                          <a:latin typeface="Cambria Math" panose="02040503050406030204" pitchFamily="18" charset="0"/>
                        </a:rPr>
                        <m:t>=</m:t>
                      </m:r>
                      <m:r>
                        <a:rPr lang="en-US" sz="2000" b="1" i="1">
                          <a:latin typeface="Cambria Math" panose="02040503050406030204" pitchFamily="18" charset="0"/>
                        </a:rPr>
                        <m:t>𝟎</m:t>
                      </m:r>
                    </m:oMath>
                  </m:oMathPara>
                </a14:m>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14:m>
                  <m:oMath xmlns:m="http://schemas.openxmlformats.org/officeDocument/2006/math">
                    <m:r>
                      <a:rPr lang="en-US" sz="2000" i="1">
                        <a:latin typeface="Cambria Math" panose="02040503050406030204" pitchFamily="18" charset="0"/>
                      </a:rPr>
                      <m:t>𝜂</m:t>
                    </m:r>
                  </m:oMath>
                </a14:m>
                <a:r>
                  <a:rPr lang="en-US" sz="2000">
                    <a:latin typeface="Times New Roman" panose="02020603050405020304" pitchFamily="18" charset="0"/>
                    <a:cs typeface="Times New Roman" panose="02020603050405020304" pitchFamily="18" charset="0"/>
                  </a:rPr>
                  <a:t> must be the eigenvalue of </a:t>
                </a:r>
                <a14:m>
                  <m:oMath xmlns:m="http://schemas.openxmlformats.org/officeDocument/2006/math">
                    <m:sSubSup>
                      <m:sSubSupPr>
                        <m:ctrlPr>
                          <a:rPr lang="tr-TR" sz="2000" i="1">
                            <a:latin typeface="Cambria Math" panose="02040503050406030204" pitchFamily="18" charset="0"/>
                          </a:rPr>
                        </m:ctrlPr>
                      </m:sSubSupPr>
                      <m:e>
                        <m:r>
                          <a:rPr lang="en-US" sz="2000" b="1" i="1">
                            <a:latin typeface="Cambria Math" panose="02040503050406030204" pitchFamily="18" charset="0"/>
                          </a:rPr>
                          <m:t>𝚽</m:t>
                        </m:r>
                      </m:e>
                      <m:sub>
                        <m:sSub>
                          <m:sSubPr>
                            <m:ctrlPr>
                              <a:rPr lang="tr-TR" sz="2000" i="1">
                                <a:latin typeface="Cambria Math" panose="02040503050406030204" pitchFamily="18" charset="0"/>
                              </a:rPr>
                            </m:ctrlPr>
                          </m:sSubPr>
                          <m:e>
                            <m:r>
                              <a:rPr lang="en-US" sz="2000" i="1">
                                <a:latin typeface="Cambria Math" panose="02040503050406030204" pitchFamily="18" charset="0"/>
                              </a:rPr>
                              <m:t>𝑊</m:t>
                            </m:r>
                          </m:e>
                          <m:sub>
                            <m:r>
                              <a:rPr lang="en-US" sz="2000" i="1">
                                <a:latin typeface="Cambria Math" panose="02040503050406030204" pitchFamily="18" charset="0"/>
                              </a:rPr>
                              <m:t>𝑇</m:t>
                            </m:r>
                          </m:sub>
                        </m:sSub>
                      </m:sub>
                      <m:sup>
                        <m:r>
                          <a:rPr lang="en-US" sz="2000" i="1">
                            <a:latin typeface="Cambria Math" panose="02040503050406030204" pitchFamily="18" charset="0"/>
                          </a:rPr>
                          <m:t>−1</m:t>
                        </m:r>
                      </m:sup>
                    </m:sSubSup>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sub>
                    </m:sSub>
                  </m:oMath>
                </a14:m>
                <a:r>
                  <a:rPr lang="en-US" sz="2000">
                    <a:latin typeface="Times New Roman" panose="02020603050405020304" pitchFamily="18" charset="0"/>
                    <a:cs typeface="Times New Roman" panose="02020603050405020304" pitchFamily="18" charset="0"/>
                  </a:rPr>
                  <a:t> as before </a:t>
                </a:r>
                <a14:m>
                  <m:oMath xmlns:m="http://schemas.openxmlformats.org/officeDocument/2006/math">
                    <m:r>
                      <a:rPr lang="en-US" sz="2000" i="1">
                        <a:latin typeface="Cambria Math" panose="02040503050406030204" pitchFamily="18" charset="0"/>
                      </a:rPr>
                      <m:t>𝜂</m:t>
                    </m:r>
                    <m:r>
                      <a:rPr lang="en-US" sz="2000" i="1">
                        <a:latin typeface="Cambria Math" panose="02040503050406030204" pitchFamily="18" charset="0"/>
                      </a:rPr>
                      <m:t>=</m:t>
                    </m:r>
                    <m:r>
                      <a:rPr lang="en-US" sz="2000" i="1">
                        <a:latin typeface="Cambria Math" panose="02040503050406030204" pitchFamily="18" charset="0"/>
                      </a:rPr>
                      <m:t>𝐽</m:t>
                    </m:r>
                  </m:oMath>
                </a14:m>
                <a:r>
                  <a:rPr lang="en-US" sz="2000">
                    <a:latin typeface="Times New Roman" panose="02020603050405020304" pitchFamily="18" charset="0"/>
                    <a:cs typeface="Times New Roman" panose="02020603050405020304" pitchFamily="18" charset="0"/>
                  </a:rPr>
                  <a:t> and </a:t>
                </a:r>
                <a14:m>
                  <m:oMath xmlns:m="http://schemas.openxmlformats.org/officeDocument/2006/math">
                    <m:r>
                      <a:rPr lang="en-US" sz="2000" b="1" i="1">
                        <a:latin typeface="Cambria Math" panose="02040503050406030204" pitchFamily="18" charset="0"/>
                      </a:rPr>
                      <m:t>𝐰</m:t>
                    </m:r>
                  </m:oMath>
                </a14:m>
                <a:r>
                  <a:rPr lang="en-US" sz="2000">
                    <a:latin typeface="Times New Roman" panose="02020603050405020304" pitchFamily="18" charset="0"/>
                    <a:cs typeface="Times New Roman" panose="02020603050405020304" pitchFamily="18" charset="0"/>
                  </a:rPr>
                  <a:t> is the corresponding eigenvector with unit length. </a:t>
                </a: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en-US" sz="2000">
                    <a:latin typeface="Times New Roman" panose="02020603050405020304" pitchFamily="18" charset="0"/>
                    <a:cs typeface="Times New Roman" panose="02020603050405020304" pitchFamily="18" charset="0"/>
                  </a:rPr>
                  <a:t>Note that when </a:t>
                </a:r>
                <a14:m>
                  <m:oMath xmlns:m="http://schemas.openxmlformats.org/officeDocument/2006/math">
                    <m:sSubSup>
                      <m:sSubSupPr>
                        <m:ctrlPr>
                          <a:rPr lang="tr-TR" sz="2000" i="1">
                            <a:latin typeface="Cambria Math" panose="02040503050406030204" pitchFamily="18" charset="0"/>
                          </a:rPr>
                        </m:ctrlPr>
                      </m:sSubSupPr>
                      <m:e>
                        <m:r>
                          <a:rPr lang="en-US" sz="2000" b="1" i="1">
                            <a:latin typeface="Cambria Math" panose="02040503050406030204" pitchFamily="18" charset="0"/>
                          </a:rPr>
                          <m:t>𝚽</m:t>
                        </m:r>
                      </m:e>
                      <m:sub>
                        <m:sSub>
                          <m:sSubPr>
                            <m:ctrlPr>
                              <a:rPr lang="tr-TR" sz="2000" i="1">
                                <a:latin typeface="Cambria Math" panose="02040503050406030204" pitchFamily="18" charset="0"/>
                              </a:rPr>
                            </m:ctrlPr>
                          </m:sSubPr>
                          <m:e>
                            <m:r>
                              <a:rPr lang="en-US" sz="2000" i="1">
                                <a:latin typeface="Cambria Math" panose="02040503050406030204" pitchFamily="18" charset="0"/>
                              </a:rPr>
                              <m:t>𝑊</m:t>
                            </m:r>
                          </m:e>
                          <m:sub>
                            <m:r>
                              <a:rPr lang="en-US" sz="2000" i="1">
                                <a:latin typeface="Cambria Math" panose="02040503050406030204" pitchFamily="18" charset="0"/>
                              </a:rPr>
                              <m:t>𝑇</m:t>
                            </m:r>
                          </m:sub>
                        </m:sSub>
                      </m:sub>
                      <m:sup>
                        <m:r>
                          <a:rPr lang="en-US" sz="2000" i="1">
                            <a:latin typeface="Cambria Math" panose="02040503050406030204" pitchFamily="18" charset="0"/>
                          </a:rPr>
                          <m:t>−1</m:t>
                        </m:r>
                      </m:sup>
                    </m:sSubSup>
                  </m:oMath>
                </a14:m>
                <a:r>
                  <a:rPr lang="en-US" sz="2000">
                    <a:latin typeface="Times New Roman" panose="02020603050405020304" pitchFamily="18" charset="0"/>
                    <a:cs typeface="Times New Roman" panose="02020603050405020304" pitchFamily="18" charset="0"/>
                  </a:rPr>
                  <a:t> does not exist, that is, when at least one of its eigenvalues is zero, the case is called “small sample size” problem and its solution is given by (Cevikalp et al. 2005</a:t>
                </a:r>
                <a:r>
                  <a:rPr lang="en-US" sz="2000" smtClean="0">
                    <a:latin typeface="Times New Roman" panose="02020603050405020304" pitchFamily="18" charset="0"/>
                    <a:cs typeface="Times New Roman" panose="02020603050405020304" pitchFamily="18" charset="0"/>
                  </a:rPr>
                  <a:t>).</a:t>
                </a:r>
                <a:endParaRPr lang="tr-TR" sz="2000">
                  <a:latin typeface="Times New Roman" panose="02020603050405020304" pitchFamily="18" charset="0"/>
                  <a:cs typeface="Times New Roman" panose="02020603050405020304" pitchFamily="18" charset="0"/>
                </a:endParaRPr>
              </a:p>
            </p:txBody>
          </p:sp>
        </mc:Choice>
        <mc:Fallback xmlns="">
          <p:sp>
            <p:nvSpPr>
              <p:cNvPr id="3" name="İçerik Yer Tutucusu 2"/>
              <p:cNvSpPr>
                <a:spLocks noGrp="1" noRot="1" noChangeAspect="1" noMove="1" noResize="1" noEditPoints="1" noAdjustHandles="1" noChangeArrowheads="1" noChangeShapeType="1" noTextEdit="1"/>
              </p:cNvSpPr>
              <p:nvPr>
                <p:ph idx="4294967295"/>
              </p:nvPr>
            </p:nvSpPr>
            <p:spPr>
              <a:xfrm>
                <a:off x="720000" y="720000"/>
                <a:ext cx="10800000" cy="5213350"/>
              </a:xfrm>
              <a:blipFill>
                <a:blip r:embed="rId2"/>
                <a:stretch>
                  <a:fillRect l="-1411" r="-1467" b="-1053"/>
                </a:stretch>
              </a:blipFill>
            </p:spPr>
            <p:txBody>
              <a:bodyPr/>
              <a:lstStyle/>
              <a:p>
                <a:r>
                  <a:rPr lang="tr-TR">
                    <a:noFill/>
                  </a:rPr>
                  <a:t> </a:t>
                </a:r>
              </a:p>
            </p:txBody>
          </p:sp>
        </mc:Fallback>
      </mc:AlternateContent>
    </p:spTree>
    <p:extLst>
      <p:ext uri="{BB962C8B-B14F-4D97-AF65-F5344CB8AC3E}">
        <p14:creationId xmlns:p14="http://schemas.microsoft.com/office/powerpoint/2010/main" val="17059452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a:spLocks noGrp="1"/>
              </p:cNvSpPr>
              <p:nvPr>
                <p:ph idx="4294967295"/>
              </p:nvPr>
            </p:nvSpPr>
            <p:spPr>
              <a:xfrm>
                <a:off x="720000" y="720000"/>
                <a:ext cx="10800000" cy="5439181"/>
              </a:xfrm>
            </p:spPr>
            <p:txBody>
              <a:bodyPr wrap="square" lIns="0" tIns="0" rIns="0" bIns="0" anchor="t" anchorCtr="0">
                <a:spAutoFit/>
              </a:bodyPr>
              <a:lstStyle/>
              <a:p>
                <a:pPr marL="457200" lvl="0" indent="-457200" algn="just" defTabSz="358775">
                  <a:lnSpc>
                    <a:spcPct val="150000"/>
                  </a:lnSpc>
                  <a:spcBef>
                    <a:spcPts val="0"/>
                  </a:spcBef>
                  <a:buFont typeface="+mj-lt"/>
                  <a:buAutoNum type="arabicPeriod" startAt="3"/>
                  <a:tabLst>
                    <a:tab pos="450850" algn="l"/>
                  </a:tabLst>
                </a:pPr>
                <a:r>
                  <a:rPr lang="en-US" sz="2000" b="1" smtClean="0">
                    <a:solidFill>
                      <a:srgbClr val="00B0F0"/>
                    </a:solidFill>
                    <a:latin typeface="Times New Roman" panose="02020603050405020304" pitchFamily="18" charset="0"/>
                    <a:cs typeface="Times New Roman" panose="02020603050405020304" pitchFamily="18" charset="0"/>
                  </a:rPr>
                  <a:t>Traces </a:t>
                </a:r>
                <a:r>
                  <a:rPr lang="en-US" sz="2000" b="1">
                    <a:solidFill>
                      <a:srgbClr val="00B0F0"/>
                    </a:solidFill>
                    <a:latin typeface="Times New Roman" panose="02020603050405020304" pitchFamily="18" charset="0"/>
                    <a:cs typeface="Times New Roman" panose="02020603050405020304" pitchFamily="18" charset="0"/>
                  </a:rPr>
                  <a:t>in Fisher’s </a:t>
                </a:r>
                <a:r>
                  <a:rPr lang="en-US" sz="2000" b="1" smtClean="0">
                    <a:solidFill>
                      <a:srgbClr val="00B0F0"/>
                    </a:solidFill>
                    <a:latin typeface="Times New Roman" panose="02020603050405020304" pitchFamily="18" charset="0"/>
                    <a:cs typeface="Times New Roman" panose="02020603050405020304" pitchFamily="18" charset="0"/>
                  </a:rPr>
                  <a:t>LDA</a:t>
                </a:r>
                <a:endParaRPr lang="tr-TR" sz="2000" b="1">
                  <a:solidFill>
                    <a:srgbClr val="00B0F0"/>
                  </a:solidFill>
                  <a:latin typeface="Times New Roman" panose="02020603050405020304" pitchFamily="18" charset="0"/>
                  <a:cs typeface="Times New Roman" panose="02020603050405020304" pitchFamily="18" charset="0"/>
                </a:endParaRPr>
              </a:p>
              <a:p>
                <a:pPr marL="0" lvl="0" indent="0" algn="just" defTabSz="358775">
                  <a:lnSpc>
                    <a:spcPct val="150000"/>
                  </a:lnSpc>
                  <a:spcBef>
                    <a:spcPts val="0"/>
                  </a:spcBef>
                  <a:buNone/>
                  <a:tabLst>
                    <a:tab pos="450850" algn="l"/>
                  </a:tabLst>
                </a:pPr>
                <a:r>
                  <a:rPr lang="en-US" sz="2000" smtClean="0">
                    <a:latin typeface="Times New Roman" panose="02020603050405020304" pitchFamily="18" charset="0"/>
                    <a:cs typeface="Times New Roman" panose="02020603050405020304" pitchFamily="18" charset="0"/>
                  </a:rPr>
                  <a:t>Remember </a:t>
                </a:r>
                <a:r>
                  <a:rPr lang="en-US" sz="2000">
                    <a:latin typeface="Times New Roman" panose="02020603050405020304" pitchFamily="18" charset="0"/>
                    <a:cs typeface="Times New Roman" panose="02020603050405020304" pitchFamily="18" charset="0"/>
                  </a:rPr>
                  <a:t>that </a:t>
                </a:r>
                <a14:m>
                  <m:oMath xmlns:m="http://schemas.openxmlformats.org/officeDocument/2006/math">
                    <m:r>
                      <a:rPr lang="en-US" sz="2000" i="1">
                        <a:latin typeface="Cambria Math" panose="02040503050406030204" pitchFamily="18" charset="0"/>
                      </a:rPr>
                      <m:t>𝐽</m:t>
                    </m:r>
                    <m:d>
                      <m:dPr>
                        <m:ctrlPr>
                          <a:rPr lang="tr-TR" sz="2000" i="1">
                            <a:latin typeface="Cambria Math" panose="02040503050406030204" pitchFamily="18" charset="0"/>
                          </a:rPr>
                        </m:ctrlPr>
                      </m:dPr>
                      <m:e>
                        <m:sSub>
                          <m:sSubPr>
                            <m:ctrlPr>
                              <a:rPr lang="tr-TR" sz="2000" i="1">
                                <a:latin typeface="Cambria Math" panose="02040503050406030204" pitchFamily="18" charset="0"/>
                              </a:rPr>
                            </m:ctrlPr>
                          </m:sSubPr>
                          <m:e>
                            <m:r>
                              <a:rPr lang="en-US" sz="2000" b="1" i="1">
                                <a:latin typeface="Cambria Math" panose="02040503050406030204" pitchFamily="18" charset="0"/>
                              </a:rPr>
                              <m:t>𝐰</m:t>
                            </m:r>
                          </m:e>
                          <m:sub>
                            <m:r>
                              <m:rPr>
                                <m:sty m:val="p"/>
                              </m:rPr>
                              <a:rPr lang="en-US" sz="2000">
                                <a:latin typeface="Cambria Math" panose="02040503050406030204" pitchFamily="18" charset="0"/>
                              </a:rPr>
                              <m:t>j</m:t>
                            </m:r>
                          </m:sub>
                        </m:sSub>
                      </m:e>
                    </m:d>
                    <m:r>
                      <a:rPr lang="en-US" sz="2000" i="1">
                        <a:latin typeface="Cambria Math" panose="02040503050406030204" pitchFamily="18" charset="0"/>
                      </a:rPr>
                      <m:t>=</m:t>
                    </m:r>
                    <m:f>
                      <m:fPr>
                        <m:ctrlPr>
                          <a:rPr lang="tr-TR" sz="2000" i="1">
                            <a:latin typeface="Cambria Math" panose="02040503050406030204" pitchFamily="18" charset="0"/>
                          </a:rPr>
                        </m:ctrlPr>
                      </m:fPr>
                      <m:num>
                        <m:sSubSup>
                          <m:sSubSupPr>
                            <m:ctrlPr>
                              <a:rPr lang="tr-TR" sz="2000" i="1">
                                <a:latin typeface="Cambria Math" panose="02040503050406030204" pitchFamily="18" charset="0"/>
                              </a:rPr>
                            </m:ctrlPr>
                          </m:sSubSupPr>
                          <m:e>
                            <m:r>
                              <a:rPr lang="en-US" sz="2000" b="1" i="1">
                                <a:latin typeface="Cambria Math" panose="02040503050406030204" pitchFamily="18" charset="0"/>
                              </a:rPr>
                              <m:t>𝒘</m:t>
                            </m:r>
                          </m:e>
                          <m:sub>
                            <m:r>
                              <a:rPr lang="en-US" sz="2000" i="1">
                                <a:latin typeface="Cambria Math" panose="02040503050406030204" pitchFamily="18" charset="0"/>
                              </a:rPr>
                              <m:t>𝑗</m:t>
                            </m:r>
                          </m:sub>
                          <m:sup>
                            <m:r>
                              <a:rPr lang="en-US" sz="2000" b="1" i="1">
                                <a:latin typeface="Cambria Math" panose="02040503050406030204" pitchFamily="18" charset="0"/>
                              </a:rPr>
                              <m:t>𝐓</m:t>
                            </m:r>
                          </m:sup>
                        </m:sSubSup>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sub>
                        </m:sSub>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𝑗</m:t>
                            </m:r>
                          </m:sub>
                        </m:sSub>
                      </m:num>
                      <m:den>
                        <m:sSubSup>
                          <m:sSubSupPr>
                            <m:ctrlPr>
                              <a:rPr lang="tr-TR" sz="2000" i="1">
                                <a:latin typeface="Cambria Math" panose="02040503050406030204" pitchFamily="18" charset="0"/>
                              </a:rPr>
                            </m:ctrlPr>
                          </m:sSubSupPr>
                          <m:e>
                            <m:r>
                              <a:rPr lang="en-US" sz="2000" b="1" i="1">
                                <a:latin typeface="Cambria Math" panose="02040503050406030204" pitchFamily="18" charset="0"/>
                              </a:rPr>
                              <m:t>𝒘</m:t>
                            </m:r>
                          </m:e>
                          <m:sub>
                            <m:r>
                              <a:rPr lang="en-US" sz="2000" i="1">
                                <a:latin typeface="Cambria Math" panose="02040503050406030204" pitchFamily="18" charset="0"/>
                              </a:rPr>
                              <m:t>𝑗</m:t>
                            </m:r>
                          </m:sub>
                          <m:sup>
                            <m:r>
                              <a:rPr lang="en-US" sz="2000" b="1" i="1">
                                <a:latin typeface="Cambria Math" panose="02040503050406030204" pitchFamily="18" charset="0"/>
                              </a:rPr>
                              <m:t>𝐓</m:t>
                            </m:r>
                          </m:sup>
                        </m:sSubSup>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sSub>
                              <m:sSubPr>
                                <m:ctrlPr>
                                  <a:rPr lang="tr-TR" sz="2000" i="1">
                                    <a:latin typeface="Cambria Math" panose="02040503050406030204" pitchFamily="18" charset="0"/>
                                  </a:rPr>
                                </m:ctrlPr>
                              </m:sSubPr>
                              <m:e>
                                <m:r>
                                  <a:rPr lang="en-US" sz="2000" i="1">
                                    <a:latin typeface="Cambria Math" panose="02040503050406030204" pitchFamily="18" charset="0"/>
                                  </a:rPr>
                                  <m:t>𝑊</m:t>
                                </m:r>
                              </m:e>
                              <m:sub>
                                <m:r>
                                  <a:rPr lang="en-US" sz="2000" i="1">
                                    <a:latin typeface="Cambria Math" panose="02040503050406030204" pitchFamily="18" charset="0"/>
                                  </a:rPr>
                                  <m:t>𝑇</m:t>
                                </m:r>
                              </m:sub>
                            </m:sSub>
                          </m:sub>
                        </m:sSub>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𝑗</m:t>
                            </m:r>
                          </m:sub>
                        </m:sSub>
                      </m:den>
                    </m:f>
                  </m:oMath>
                </a14:m>
                <a:r>
                  <a:rPr lang="en-US" sz="2000">
                    <a:latin typeface="Times New Roman" panose="02020603050405020304" pitchFamily="18" charset="0"/>
                    <a:cs typeface="Times New Roman" panose="02020603050405020304" pitchFamily="18" charset="0"/>
                  </a:rPr>
                  <a:t>, that is, </a:t>
                </a:r>
                <a14:m>
                  <m:oMath xmlns:m="http://schemas.openxmlformats.org/officeDocument/2006/math">
                    <m:r>
                      <a:rPr lang="en-US" sz="2000" i="1">
                        <a:latin typeface="Cambria Math" panose="02040503050406030204" pitchFamily="18" charset="0"/>
                      </a:rPr>
                      <m:t>𝐽</m:t>
                    </m:r>
                  </m:oMath>
                </a14:m>
                <a:r>
                  <a:rPr lang="en-US" sz="2000">
                    <a:latin typeface="Times New Roman" panose="02020603050405020304" pitchFamily="18" charset="0"/>
                    <a:cs typeface="Times New Roman" panose="02020603050405020304" pitchFamily="18" charset="0"/>
                  </a:rPr>
                  <a:t> is a function of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𝐰</m:t>
                        </m:r>
                      </m:e>
                      <m:sub>
                        <m:r>
                          <a:rPr lang="en-US" sz="2000" i="1">
                            <a:latin typeface="Cambria Math" panose="02040503050406030204" pitchFamily="18" charset="0"/>
                          </a:rPr>
                          <m:t>𝑗</m:t>
                        </m:r>
                      </m:sub>
                    </m:sSub>
                  </m:oMath>
                </a14:m>
                <a:r>
                  <a:rPr lang="en-US" sz="2000">
                    <a:latin typeface="Times New Roman" panose="02020603050405020304" pitchFamily="18" charset="0"/>
                    <a:cs typeface="Times New Roman" panose="02020603050405020304" pitchFamily="18" charset="0"/>
                  </a:rPr>
                  <a:t> and </a:t>
                </a:r>
                <a14:m>
                  <m:oMath xmlns:m="http://schemas.openxmlformats.org/officeDocument/2006/math">
                    <m:r>
                      <a:rPr lang="en-US" sz="2000" i="1">
                        <a:latin typeface="Cambria Math" panose="02040503050406030204" pitchFamily="18" charset="0"/>
                      </a:rPr>
                      <m:t>𝐽</m:t>
                    </m:r>
                  </m:oMath>
                </a14:m>
                <a:r>
                  <a:rPr lang="en-US" sz="2000">
                    <a:latin typeface="Times New Roman" panose="02020603050405020304" pitchFamily="18" charset="0"/>
                    <a:cs typeface="Times New Roman" panose="02020603050405020304" pitchFamily="18" charset="0"/>
                  </a:rPr>
                  <a:t> is the largest eigenvalue of </a:t>
                </a:r>
                <a14:m>
                  <m:oMath xmlns:m="http://schemas.openxmlformats.org/officeDocument/2006/math">
                    <m:sSubSup>
                      <m:sSubSupPr>
                        <m:ctrlPr>
                          <a:rPr lang="tr-TR" sz="2000" i="1">
                            <a:latin typeface="Cambria Math" panose="02040503050406030204" pitchFamily="18" charset="0"/>
                          </a:rPr>
                        </m:ctrlPr>
                      </m:sSubSupPr>
                      <m:e>
                        <m:r>
                          <a:rPr lang="en-US" sz="2000" b="1" i="1">
                            <a:latin typeface="Cambria Math" panose="02040503050406030204" pitchFamily="18" charset="0"/>
                          </a:rPr>
                          <m:t>𝚽</m:t>
                        </m:r>
                      </m:e>
                      <m:sub>
                        <m:sSub>
                          <m:sSubPr>
                            <m:ctrlPr>
                              <a:rPr lang="tr-TR" sz="2000" i="1">
                                <a:latin typeface="Cambria Math" panose="02040503050406030204" pitchFamily="18" charset="0"/>
                              </a:rPr>
                            </m:ctrlPr>
                          </m:sSubPr>
                          <m:e>
                            <m:r>
                              <a:rPr lang="en-US" sz="2000" i="1">
                                <a:latin typeface="Cambria Math" panose="02040503050406030204" pitchFamily="18" charset="0"/>
                              </a:rPr>
                              <m:t>𝑊</m:t>
                            </m:r>
                          </m:e>
                          <m:sub>
                            <m:r>
                              <a:rPr lang="en-US" sz="2000" i="1">
                                <a:latin typeface="Cambria Math" panose="02040503050406030204" pitchFamily="18" charset="0"/>
                              </a:rPr>
                              <m:t>𝑇</m:t>
                            </m:r>
                          </m:sub>
                        </m:sSub>
                      </m:sub>
                      <m:sup>
                        <m:r>
                          <a:rPr lang="en-US" sz="2000" i="1">
                            <a:latin typeface="Cambria Math" panose="02040503050406030204" pitchFamily="18" charset="0"/>
                          </a:rPr>
                          <m:t>−1</m:t>
                        </m:r>
                      </m:sup>
                    </m:sSubSup>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sub>
                    </m:sSub>
                  </m:oMath>
                </a14:m>
                <a:r>
                  <a:rPr lang="en-US" sz="2000">
                    <a:latin typeface="Times New Roman" panose="02020603050405020304" pitchFamily="18" charset="0"/>
                    <a:cs typeface="Times New Roman" panose="02020603050405020304" pitchFamily="18" charset="0"/>
                  </a:rPr>
                  <a:t>.</a:t>
                </a: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en-US" sz="2000">
                    <a:latin typeface="Times New Roman" panose="02020603050405020304" pitchFamily="18" charset="0"/>
                    <a:cs typeface="Times New Roman" panose="02020603050405020304" pitchFamily="18" charset="0"/>
                  </a:rPr>
                  <a:t>If one wants to consider all the eigenvalues and the eigenvectors of </a:t>
                </a:r>
                <a14:m>
                  <m:oMath xmlns:m="http://schemas.openxmlformats.org/officeDocument/2006/math">
                    <m:sSubSup>
                      <m:sSubSupPr>
                        <m:ctrlPr>
                          <a:rPr lang="tr-TR" sz="2000" i="1">
                            <a:latin typeface="Cambria Math" panose="02040503050406030204" pitchFamily="18" charset="0"/>
                          </a:rPr>
                        </m:ctrlPr>
                      </m:sSubSupPr>
                      <m:e>
                        <m:r>
                          <a:rPr lang="en-US" sz="2000" b="1" i="1">
                            <a:latin typeface="Cambria Math" panose="02040503050406030204" pitchFamily="18" charset="0"/>
                          </a:rPr>
                          <m:t>𝚽</m:t>
                        </m:r>
                      </m:e>
                      <m:sub>
                        <m:sSub>
                          <m:sSubPr>
                            <m:ctrlPr>
                              <a:rPr lang="tr-TR" sz="2000" i="1">
                                <a:latin typeface="Cambria Math" panose="02040503050406030204" pitchFamily="18" charset="0"/>
                              </a:rPr>
                            </m:ctrlPr>
                          </m:sSubPr>
                          <m:e>
                            <m:r>
                              <a:rPr lang="en-US" sz="2000" i="1">
                                <a:latin typeface="Cambria Math" panose="02040503050406030204" pitchFamily="18" charset="0"/>
                              </a:rPr>
                              <m:t>𝑊</m:t>
                            </m:r>
                          </m:e>
                          <m:sub>
                            <m:r>
                              <a:rPr lang="en-US" sz="2000" i="1">
                                <a:latin typeface="Cambria Math" panose="02040503050406030204" pitchFamily="18" charset="0"/>
                              </a:rPr>
                              <m:t>𝑇</m:t>
                            </m:r>
                          </m:sub>
                        </m:sSub>
                      </m:sub>
                      <m:sup>
                        <m:r>
                          <a:rPr lang="en-US" sz="2000" i="1">
                            <a:latin typeface="Cambria Math" panose="02040503050406030204" pitchFamily="18" charset="0"/>
                          </a:rPr>
                          <m:t>−1</m:t>
                        </m:r>
                      </m:sup>
                    </m:sSubSup>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sub>
                    </m:sSub>
                  </m:oMath>
                </a14:m>
                <a:r>
                  <a:rPr lang="en-US" sz="2000">
                    <a:latin typeface="Times New Roman" panose="02020603050405020304" pitchFamily="18" charset="0"/>
                    <a:cs typeface="Times New Roman" panose="02020603050405020304" pitchFamily="18" charset="0"/>
                  </a:rPr>
                  <a:t>, then a matrix of the eigenvectors can be formed as </a:t>
                </a:r>
                <a14:m>
                  <m:oMath xmlns:m="http://schemas.openxmlformats.org/officeDocument/2006/math">
                    <m:r>
                      <a:rPr lang="en-US" sz="2000" b="1" i="1">
                        <a:latin typeface="Cambria Math" panose="02040503050406030204" pitchFamily="18" charset="0"/>
                      </a:rPr>
                      <m:t>𝐖</m:t>
                    </m:r>
                    <m:r>
                      <a:rPr lang="en-US" sz="2000" b="1">
                        <a:latin typeface="Cambria Math" panose="02040503050406030204" pitchFamily="18" charset="0"/>
                      </a:rPr>
                      <m:t>=</m:t>
                    </m:r>
                    <m:d>
                      <m:dPr>
                        <m:begChr m:val="["/>
                        <m:endChr m:val="]"/>
                        <m:ctrlPr>
                          <a:rPr lang="tr-TR" sz="2000" b="1" i="1">
                            <a:latin typeface="Cambria Math" panose="02040503050406030204" pitchFamily="18" charset="0"/>
                          </a:rPr>
                        </m:ctrlPr>
                      </m:dPr>
                      <m:e>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1</m:t>
                            </m:r>
                          </m:sub>
                        </m:sSub>
                        <m:r>
                          <a:rPr lang="en-US" sz="2000" i="1">
                            <a:latin typeface="Cambria Math" panose="02040503050406030204" pitchFamily="18" charset="0"/>
                          </a:rPr>
                          <m:t> ⋮</m:t>
                        </m:r>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2</m:t>
                            </m:r>
                          </m:sub>
                        </m:sSub>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𝑛</m:t>
                            </m:r>
                          </m:sub>
                        </m:sSub>
                      </m:e>
                    </m:d>
                    <m:r>
                      <a:rPr lang="en-US" sz="2000" i="1">
                        <a:latin typeface="Cambria Math" panose="02040503050406030204" pitchFamily="18" charset="0"/>
                      </a:rPr>
                      <m:t>𝜖</m:t>
                    </m:r>
                    <m:sSup>
                      <m:sSupPr>
                        <m:ctrlPr>
                          <a:rPr lang="tr-TR" sz="2000" i="1">
                            <a:latin typeface="Cambria Math" panose="02040503050406030204" pitchFamily="18" charset="0"/>
                          </a:rPr>
                        </m:ctrlPr>
                      </m:sSupPr>
                      <m:e>
                        <m:r>
                          <a:rPr lang="en-US" sz="2000" i="1">
                            <a:latin typeface="Cambria Math" panose="02040503050406030204" pitchFamily="18" charset="0"/>
                          </a:rPr>
                          <m:t>ℝ</m:t>
                        </m:r>
                      </m:e>
                      <m:sup>
                        <m:r>
                          <a:rPr lang="en-US" sz="2000" i="1">
                            <a:latin typeface="Cambria Math" panose="02040503050406030204" pitchFamily="18" charset="0"/>
                          </a:rPr>
                          <m:t>𝑛</m:t>
                        </m:r>
                        <m:r>
                          <a:rPr lang="en-US" sz="2000" i="1">
                            <a:latin typeface="Cambria Math" panose="02040503050406030204" pitchFamily="18" charset="0"/>
                          </a:rPr>
                          <m:t>×</m:t>
                        </m:r>
                        <m:r>
                          <a:rPr lang="en-US" sz="2000" i="1">
                            <a:latin typeface="Cambria Math" panose="02040503050406030204" pitchFamily="18" charset="0"/>
                          </a:rPr>
                          <m:t>𝑛</m:t>
                        </m:r>
                      </m:sup>
                    </m:sSup>
                  </m:oMath>
                </a14:m>
                <a:r>
                  <a:rPr lang="en-US" sz="2000">
                    <a:latin typeface="Times New Roman" panose="02020603050405020304" pitchFamily="18" charset="0"/>
                    <a:cs typeface="Times New Roman" panose="02020603050405020304" pitchFamily="18" charset="0"/>
                  </a:rPr>
                  <a:t>. </a:t>
                </a:r>
                <a:r>
                  <a:rPr lang="tr-TR" sz="2000" smtClean="0">
                    <a:latin typeface="Times New Roman" panose="02020603050405020304" pitchFamily="18" charset="0"/>
                    <a:cs typeface="Times New Roman" panose="02020603050405020304" pitchFamily="18" charset="0"/>
                  </a:rPr>
                  <a:t>                                                </a:t>
                </a:r>
              </a:p>
              <a:p>
                <a:pPr marL="0" indent="0" algn="just">
                  <a:lnSpc>
                    <a:spcPct val="150000"/>
                  </a:lnSpc>
                  <a:spcBef>
                    <a:spcPts val="600"/>
                  </a:spcBef>
                  <a:buNone/>
                </a:pPr>
                <a:r>
                  <a:rPr lang="en-US" sz="2000" smtClean="0">
                    <a:latin typeface="Times New Roman" panose="02020603050405020304" pitchFamily="18" charset="0"/>
                    <a:cs typeface="Times New Roman" panose="02020603050405020304" pitchFamily="18" charset="0"/>
                  </a:rPr>
                  <a:t>Then </a:t>
                </a:r>
                <a14:m>
                  <m:oMath xmlns:m="http://schemas.openxmlformats.org/officeDocument/2006/math">
                    <m:sSup>
                      <m:sSupPr>
                        <m:ctrlPr>
                          <a:rPr lang="tr-TR" sz="2000" i="1">
                            <a:latin typeface="Cambria Math" panose="02040503050406030204" pitchFamily="18" charset="0"/>
                          </a:rPr>
                        </m:ctrlPr>
                      </m:sSupPr>
                      <m:e>
                        <m:r>
                          <a:rPr lang="en-US" sz="2000" b="1" i="1">
                            <a:latin typeface="Cambria Math" panose="02040503050406030204" pitchFamily="18" charset="0"/>
                          </a:rPr>
                          <m:t>𝑾</m:t>
                        </m:r>
                      </m:e>
                      <m:sup>
                        <m:r>
                          <m:rPr>
                            <m:sty m:val="p"/>
                          </m:rPr>
                          <a:rPr lang="en-US" sz="2000">
                            <a:latin typeface="Cambria Math" panose="02040503050406030204" pitchFamily="18" charset="0"/>
                          </a:rPr>
                          <m:t>T</m:t>
                        </m:r>
                      </m:sup>
                    </m:sSup>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sub>
                    </m:sSub>
                    <m:r>
                      <a:rPr lang="en-US" sz="2000" b="1" i="1">
                        <a:latin typeface="Cambria Math" panose="02040503050406030204" pitchFamily="18" charset="0"/>
                      </a:rPr>
                      <m:t>𝑾</m:t>
                    </m:r>
                    <m:r>
                      <a:rPr lang="en-US" sz="2000" b="1">
                        <a:latin typeface="Cambria Math" panose="02040503050406030204" pitchFamily="18" charset="0"/>
                      </a:rPr>
                      <m:t>=</m:t>
                    </m:r>
                    <m:sSup>
                      <m:sSupPr>
                        <m:ctrlPr>
                          <a:rPr lang="tr-TR" sz="2000" b="1" i="1">
                            <a:latin typeface="Cambria Math" panose="02040503050406030204" pitchFamily="18" charset="0"/>
                          </a:rPr>
                        </m:ctrlPr>
                      </m:sSupPr>
                      <m:e>
                        <m:d>
                          <m:dPr>
                            <m:begChr m:val="["/>
                            <m:endChr m:val="]"/>
                            <m:ctrlPr>
                              <a:rPr lang="tr-TR" sz="2000" b="1" i="1">
                                <a:latin typeface="Cambria Math" panose="02040503050406030204" pitchFamily="18" charset="0"/>
                              </a:rPr>
                            </m:ctrlPr>
                          </m:dPr>
                          <m:e>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1</m:t>
                                </m:r>
                              </m:sub>
                            </m:sSub>
                            <m:r>
                              <a:rPr lang="en-US" sz="2000" i="1">
                                <a:latin typeface="Cambria Math" panose="02040503050406030204" pitchFamily="18" charset="0"/>
                              </a:rPr>
                              <m:t> ⋮</m:t>
                            </m:r>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2</m:t>
                                </m:r>
                              </m:sub>
                            </m:sSub>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𝑛</m:t>
                                </m:r>
                              </m:sub>
                            </m:sSub>
                          </m:e>
                        </m:d>
                      </m:e>
                      <m:sup>
                        <m:r>
                          <m:rPr>
                            <m:sty m:val="p"/>
                          </m:rPr>
                          <a:rPr lang="en-US" sz="2000">
                            <a:latin typeface="Cambria Math" panose="02040503050406030204" pitchFamily="18" charset="0"/>
                          </a:rPr>
                          <m:t>T</m:t>
                        </m:r>
                      </m:sup>
                    </m:sSup>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sub>
                    </m:sSub>
                    <m:d>
                      <m:dPr>
                        <m:begChr m:val="["/>
                        <m:endChr m:val="]"/>
                        <m:ctrlPr>
                          <a:rPr lang="tr-TR" sz="2000" b="1" i="1">
                            <a:latin typeface="Cambria Math" panose="02040503050406030204" pitchFamily="18" charset="0"/>
                          </a:rPr>
                        </m:ctrlPr>
                      </m:dPr>
                      <m:e>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1</m:t>
                            </m:r>
                          </m:sub>
                        </m:sSub>
                        <m:r>
                          <a:rPr lang="en-US" sz="2000" i="1">
                            <a:latin typeface="Cambria Math" panose="02040503050406030204" pitchFamily="18" charset="0"/>
                          </a:rPr>
                          <m:t> ⋮</m:t>
                        </m:r>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2</m:t>
                            </m:r>
                          </m:sub>
                        </m:sSub>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𝑛</m:t>
                            </m:r>
                          </m:sub>
                        </m:sSub>
                      </m:e>
                    </m:d>
                  </m:oMath>
                </a14:m>
                <a:r>
                  <a:rPr lang="en-US" sz="2000">
                    <a:latin typeface="Times New Roman" panose="02020603050405020304" pitchFamily="18" charset="0"/>
                    <a:cs typeface="Times New Roman" panose="02020603050405020304" pitchFamily="18" charset="0"/>
                  </a:rPr>
                  <a:t> is an </a:t>
                </a:r>
                <a14:m>
                  <m:oMath xmlns:m="http://schemas.openxmlformats.org/officeDocument/2006/math">
                    <m:r>
                      <a:rPr lang="en-US" sz="2000" i="1">
                        <a:latin typeface="Cambria Math" panose="02040503050406030204" pitchFamily="18" charset="0"/>
                      </a:rPr>
                      <m:t>𝑛</m:t>
                    </m:r>
                    <m:r>
                      <a:rPr lang="en-US" sz="2000" i="1">
                        <a:latin typeface="Cambria Math" panose="02040503050406030204" pitchFamily="18" charset="0"/>
                      </a:rPr>
                      <m:t>×</m:t>
                    </m:r>
                    <m:r>
                      <a:rPr lang="en-US" sz="2000" i="1">
                        <a:latin typeface="Cambria Math" panose="02040503050406030204" pitchFamily="18" charset="0"/>
                      </a:rPr>
                      <m:t>𝑛</m:t>
                    </m:r>
                  </m:oMath>
                </a14:m>
                <a:r>
                  <a:rPr lang="en-US" sz="2000">
                    <a:latin typeface="Times New Roman" panose="02020603050405020304" pitchFamily="18" charset="0"/>
                    <a:cs typeface="Times New Roman" panose="02020603050405020304" pitchFamily="18" charset="0"/>
                  </a:rPr>
                  <a:t> </a:t>
                </a:r>
                <a:r>
                  <a:rPr lang="en-US" sz="2000" smtClean="0">
                    <a:latin typeface="Times New Roman" panose="02020603050405020304" pitchFamily="18" charset="0"/>
                    <a:cs typeface="Times New Roman" panose="02020603050405020304" pitchFamily="18" charset="0"/>
                  </a:rPr>
                  <a:t>matrix.</a:t>
                </a:r>
                <a:r>
                  <a:rPr lang="tr-TR" sz="2000" smtClean="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More precisely</a:t>
                </a:r>
                <a:r>
                  <a:rPr lang="en-US" sz="2000" smtClean="0">
                    <a:latin typeface="Times New Roman" panose="02020603050405020304" pitchFamily="18" charset="0"/>
                    <a:cs typeface="Times New Roman" panose="02020603050405020304" pitchFamily="18" charset="0"/>
                  </a:rPr>
                  <a:t>,</a:t>
                </a:r>
                <a:endParaRPr lang="tr-TR" sz="2000" smtClean="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14:m>
                  <m:oMathPara xmlns:m="http://schemas.openxmlformats.org/officeDocument/2006/math">
                    <m:oMathParaPr>
                      <m:jc m:val="centerGroup"/>
                    </m:oMathParaPr>
                    <m:oMath xmlns:m="http://schemas.openxmlformats.org/officeDocument/2006/math">
                      <m:sSup>
                        <m:sSupPr>
                          <m:ctrlPr>
                            <a:rPr lang="tr-TR" sz="2000" i="1">
                              <a:latin typeface="Cambria Math" panose="02040503050406030204" pitchFamily="18" charset="0"/>
                            </a:rPr>
                          </m:ctrlPr>
                        </m:sSupPr>
                        <m:e>
                          <m:r>
                            <a:rPr lang="en-US" sz="2000" b="1" i="1">
                              <a:latin typeface="Cambria Math" panose="02040503050406030204" pitchFamily="18" charset="0"/>
                            </a:rPr>
                            <m:t>𝐖</m:t>
                          </m:r>
                        </m:e>
                        <m:sup>
                          <m:r>
                            <m:rPr>
                              <m:sty m:val="p"/>
                            </m:rPr>
                            <a:rPr lang="en-US" sz="2000">
                              <a:latin typeface="Cambria Math" panose="02040503050406030204" pitchFamily="18" charset="0"/>
                            </a:rPr>
                            <m:t>T</m:t>
                          </m:r>
                        </m:sup>
                      </m:sSup>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sub>
                      </m:sSub>
                      <m:r>
                        <a:rPr lang="en-US" sz="2000" b="1" i="1">
                          <a:latin typeface="Cambria Math" panose="02040503050406030204" pitchFamily="18" charset="0"/>
                        </a:rPr>
                        <m:t>𝐖</m:t>
                      </m:r>
                      <m:r>
                        <a:rPr lang="en-US" sz="2000" b="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1"/>
                                    <m:mcJc m:val="center"/>
                                  </m:mcPr>
                                </m:mc>
                              </m:mcs>
                              <m:ctrlPr>
                                <a:rPr lang="tr-TR" sz="2000" i="1">
                                  <a:latin typeface="Cambria Math" panose="02040503050406030204" pitchFamily="18" charset="0"/>
                                </a:rPr>
                              </m:ctrlPr>
                            </m:mPr>
                            <m:mr>
                              <m:e>
                                <m:sSubSup>
                                  <m:sSubSupPr>
                                    <m:ctrlPr>
                                      <a:rPr lang="tr-TR" sz="2000" i="1">
                                        <a:latin typeface="Cambria Math" panose="02040503050406030204" pitchFamily="18" charset="0"/>
                                      </a:rPr>
                                    </m:ctrlPr>
                                  </m:sSubSupPr>
                                  <m:e>
                                    <m:r>
                                      <a:rPr lang="en-US" sz="2000" b="1" i="1">
                                        <a:latin typeface="Cambria Math" panose="02040503050406030204" pitchFamily="18" charset="0"/>
                                      </a:rPr>
                                      <m:t>𝒘</m:t>
                                    </m:r>
                                  </m:e>
                                  <m:sub>
                                    <m:r>
                                      <a:rPr lang="en-US" sz="2000" i="1">
                                        <a:latin typeface="Cambria Math" panose="02040503050406030204" pitchFamily="18" charset="0"/>
                                      </a:rPr>
                                      <m:t>1</m:t>
                                    </m:r>
                                  </m:sub>
                                  <m:sup>
                                    <m:r>
                                      <a:rPr lang="en-US" sz="2000" b="1" i="1">
                                        <a:latin typeface="Cambria Math" panose="02040503050406030204" pitchFamily="18" charset="0"/>
                                      </a:rPr>
                                      <m:t>𝐓</m:t>
                                    </m:r>
                                  </m:sup>
                                </m:sSubSup>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sub>
                                </m:sSub>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1</m:t>
                                    </m:r>
                                  </m:sub>
                                </m:sSub>
                                <m:r>
                                  <a:rPr lang="en-US" sz="2000" i="1">
                                    <a:latin typeface="Cambria Math" panose="02040503050406030204" pitchFamily="18" charset="0"/>
                                  </a:rPr>
                                  <m:t>     </m:t>
                                </m:r>
                                <m:sSubSup>
                                  <m:sSubSupPr>
                                    <m:ctrlPr>
                                      <a:rPr lang="tr-TR" sz="2000" i="1">
                                        <a:latin typeface="Cambria Math" panose="02040503050406030204" pitchFamily="18" charset="0"/>
                                      </a:rPr>
                                    </m:ctrlPr>
                                  </m:sSubSupPr>
                                  <m:e>
                                    <m:r>
                                      <a:rPr lang="en-US" sz="2000" b="1" i="1">
                                        <a:latin typeface="Cambria Math" panose="02040503050406030204" pitchFamily="18" charset="0"/>
                                      </a:rPr>
                                      <m:t>𝒘</m:t>
                                    </m:r>
                                  </m:e>
                                  <m:sub>
                                    <m:r>
                                      <a:rPr lang="en-US" sz="2000" i="1">
                                        <a:latin typeface="Cambria Math" panose="02040503050406030204" pitchFamily="18" charset="0"/>
                                      </a:rPr>
                                      <m:t>1</m:t>
                                    </m:r>
                                  </m:sub>
                                  <m:sup>
                                    <m:r>
                                      <a:rPr lang="en-US" sz="2000" b="1" i="1">
                                        <a:latin typeface="Cambria Math" panose="02040503050406030204" pitchFamily="18" charset="0"/>
                                      </a:rPr>
                                      <m:t>𝐓</m:t>
                                    </m:r>
                                  </m:sup>
                                </m:sSubSup>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sub>
                                </m:sSub>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2</m:t>
                                    </m:r>
                                  </m:sub>
                                </m:sSub>
                                <m:r>
                                  <a:rPr lang="en-US" sz="2000" i="1">
                                    <a:latin typeface="Cambria Math" panose="02040503050406030204" pitchFamily="18" charset="0"/>
                                  </a:rPr>
                                  <m:t>    ⋯     </m:t>
                                </m:r>
                                <m:sSubSup>
                                  <m:sSubSupPr>
                                    <m:ctrlPr>
                                      <a:rPr lang="tr-TR" sz="2000" i="1">
                                        <a:latin typeface="Cambria Math" panose="02040503050406030204" pitchFamily="18" charset="0"/>
                                      </a:rPr>
                                    </m:ctrlPr>
                                  </m:sSubSupPr>
                                  <m:e>
                                    <m:r>
                                      <a:rPr lang="en-US" sz="2000" b="1" i="1">
                                        <a:latin typeface="Cambria Math" panose="02040503050406030204" pitchFamily="18" charset="0"/>
                                      </a:rPr>
                                      <m:t>𝒘</m:t>
                                    </m:r>
                                  </m:e>
                                  <m:sub>
                                    <m:r>
                                      <a:rPr lang="en-US" sz="2000" i="1">
                                        <a:latin typeface="Cambria Math" panose="02040503050406030204" pitchFamily="18" charset="0"/>
                                      </a:rPr>
                                      <m:t>1</m:t>
                                    </m:r>
                                  </m:sub>
                                  <m:sup>
                                    <m:r>
                                      <a:rPr lang="en-US" sz="2000" b="1" i="1">
                                        <a:latin typeface="Cambria Math" panose="02040503050406030204" pitchFamily="18" charset="0"/>
                                      </a:rPr>
                                      <m:t>𝐓</m:t>
                                    </m:r>
                                  </m:sup>
                                </m:sSubSup>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sub>
                                </m:sSub>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𝑛</m:t>
                                    </m:r>
                                  </m:sub>
                                </m:sSub>
                                <m:r>
                                  <a:rPr lang="en-US" sz="2000" i="1">
                                    <a:latin typeface="Cambria Math" panose="02040503050406030204" pitchFamily="18" charset="0"/>
                                  </a:rPr>
                                  <m:t> </m:t>
                                </m:r>
                              </m:e>
                            </m:mr>
                            <m:mr>
                              <m:e>
                                <m:sSubSup>
                                  <m:sSubSupPr>
                                    <m:ctrlPr>
                                      <a:rPr lang="tr-TR" sz="2000" i="1">
                                        <a:latin typeface="Cambria Math" panose="02040503050406030204" pitchFamily="18" charset="0"/>
                                      </a:rPr>
                                    </m:ctrlPr>
                                  </m:sSubSupPr>
                                  <m:e>
                                    <m:r>
                                      <a:rPr lang="en-US" sz="2000" b="1" i="1">
                                        <a:latin typeface="Cambria Math" panose="02040503050406030204" pitchFamily="18" charset="0"/>
                                      </a:rPr>
                                      <m:t>𝒘</m:t>
                                    </m:r>
                                  </m:e>
                                  <m:sub>
                                    <m:r>
                                      <a:rPr lang="en-US" sz="2000" i="1">
                                        <a:latin typeface="Cambria Math" panose="02040503050406030204" pitchFamily="18" charset="0"/>
                                      </a:rPr>
                                      <m:t>2</m:t>
                                    </m:r>
                                  </m:sub>
                                  <m:sup>
                                    <m:r>
                                      <a:rPr lang="en-US" sz="2000" b="1" i="1">
                                        <a:latin typeface="Cambria Math" panose="02040503050406030204" pitchFamily="18" charset="0"/>
                                      </a:rPr>
                                      <m:t>𝐓</m:t>
                                    </m:r>
                                  </m:sup>
                                </m:sSubSup>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sub>
                                </m:sSub>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1</m:t>
                                    </m:r>
                                  </m:sub>
                                </m:sSub>
                                <m:r>
                                  <a:rPr lang="en-US" sz="2000" i="1">
                                    <a:latin typeface="Cambria Math" panose="02040503050406030204" pitchFamily="18" charset="0"/>
                                  </a:rPr>
                                  <m:t>     </m:t>
                                </m:r>
                                <m:sSubSup>
                                  <m:sSubSupPr>
                                    <m:ctrlPr>
                                      <a:rPr lang="tr-TR" sz="2000" i="1">
                                        <a:latin typeface="Cambria Math" panose="02040503050406030204" pitchFamily="18" charset="0"/>
                                      </a:rPr>
                                    </m:ctrlPr>
                                  </m:sSubSupPr>
                                  <m:e>
                                    <m:r>
                                      <a:rPr lang="en-US" sz="2000" b="1" i="1">
                                        <a:latin typeface="Cambria Math" panose="02040503050406030204" pitchFamily="18" charset="0"/>
                                      </a:rPr>
                                      <m:t>𝒘</m:t>
                                    </m:r>
                                  </m:e>
                                  <m:sub>
                                    <m:r>
                                      <a:rPr lang="en-US" sz="2000" i="1">
                                        <a:latin typeface="Cambria Math" panose="02040503050406030204" pitchFamily="18" charset="0"/>
                                      </a:rPr>
                                      <m:t>2</m:t>
                                    </m:r>
                                  </m:sub>
                                  <m:sup>
                                    <m:r>
                                      <a:rPr lang="en-US" sz="2000" b="1" i="1">
                                        <a:latin typeface="Cambria Math" panose="02040503050406030204" pitchFamily="18" charset="0"/>
                                      </a:rPr>
                                      <m:t>𝐓</m:t>
                                    </m:r>
                                  </m:sup>
                                </m:sSubSup>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sub>
                                </m:sSub>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2</m:t>
                                    </m:r>
                                  </m:sub>
                                </m:sSub>
                                <m:r>
                                  <a:rPr lang="en-US" sz="2000" i="1">
                                    <a:latin typeface="Cambria Math" panose="02040503050406030204" pitchFamily="18" charset="0"/>
                                  </a:rPr>
                                  <m:t>    ⋯     </m:t>
                                </m:r>
                                <m:sSubSup>
                                  <m:sSubSupPr>
                                    <m:ctrlPr>
                                      <a:rPr lang="tr-TR" sz="2000" i="1">
                                        <a:latin typeface="Cambria Math" panose="02040503050406030204" pitchFamily="18" charset="0"/>
                                      </a:rPr>
                                    </m:ctrlPr>
                                  </m:sSubSupPr>
                                  <m:e>
                                    <m:r>
                                      <a:rPr lang="en-US" sz="2000" b="1" i="1">
                                        <a:latin typeface="Cambria Math" panose="02040503050406030204" pitchFamily="18" charset="0"/>
                                      </a:rPr>
                                      <m:t>𝒘</m:t>
                                    </m:r>
                                  </m:e>
                                  <m:sub>
                                    <m:r>
                                      <a:rPr lang="en-US" sz="2000" i="1">
                                        <a:latin typeface="Cambria Math" panose="02040503050406030204" pitchFamily="18" charset="0"/>
                                      </a:rPr>
                                      <m:t>2</m:t>
                                    </m:r>
                                  </m:sub>
                                  <m:sup>
                                    <m:r>
                                      <a:rPr lang="en-US" sz="2000" b="1" i="1">
                                        <a:latin typeface="Cambria Math" panose="02040503050406030204" pitchFamily="18" charset="0"/>
                                      </a:rPr>
                                      <m:t>𝐓</m:t>
                                    </m:r>
                                  </m:sup>
                                </m:sSubSup>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sub>
                                </m:sSub>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𝑛</m:t>
                                    </m:r>
                                  </m:sub>
                                </m:sSub>
                              </m:e>
                            </m:mr>
                            <m:mr>
                              <m:e>
                                <m:m>
                                  <m:mPr>
                                    <m:mcs>
                                      <m:mc>
                                        <m:mcPr>
                                          <m:count m:val="1"/>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   ⋮                      ⋮              ⋱               ⋮     </m:t>
                                      </m:r>
                                    </m:e>
                                  </m:mr>
                                  <m:mr>
                                    <m:e>
                                      <m:sSubSup>
                                        <m:sSubSupPr>
                                          <m:ctrlPr>
                                            <a:rPr lang="tr-TR" sz="2000" i="1">
                                              <a:latin typeface="Cambria Math" panose="02040503050406030204" pitchFamily="18" charset="0"/>
                                            </a:rPr>
                                          </m:ctrlPr>
                                        </m:sSubSupPr>
                                        <m:e>
                                          <m:r>
                                            <a:rPr lang="en-US" sz="2000" b="1" i="1">
                                              <a:latin typeface="Cambria Math" panose="02040503050406030204" pitchFamily="18" charset="0"/>
                                            </a:rPr>
                                            <m:t>𝒘</m:t>
                                          </m:r>
                                        </m:e>
                                        <m:sub>
                                          <m:r>
                                            <a:rPr lang="en-US" sz="2000" i="1">
                                              <a:latin typeface="Cambria Math" panose="02040503050406030204" pitchFamily="18" charset="0"/>
                                            </a:rPr>
                                            <m:t>𝑛</m:t>
                                          </m:r>
                                        </m:sub>
                                        <m:sup>
                                          <m:r>
                                            <a:rPr lang="en-US" sz="2000" b="1" i="1">
                                              <a:latin typeface="Cambria Math" panose="02040503050406030204" pitchFamily="18" charset="0"/>
                                            </a:rPr>
                                            <m:t>𝐓</m:t>
                                          </m:r>
                                        </m:sup>
                                      </m:sSubSup>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sub>
                                      </m:sSub>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1</m:t>
                                          </m:r>
                                        </m:sub>
                                      </m:sSub>
                                      <m:r>
                                        <a:rPr lang="en-US" sz="2000" i="1">
                                          <a:latin typeface="Cambria Math" panose="02040503050406030204" pitchFamily="18" charset="0"/>
                                        </a:rPr>
                                        <m:t>     </m:t>
                                      </m:r>
                                      <m:sSubSup>
                                        <m:sSubSupPr>
                                          <m:ctrlPr>
                                            <a:rPr lang="tr-TR" sz="2000" i="1">
                                              <a:latin typeface="Cambria Math" panose="02040503050406030204" pitchFamily="18" charset="0"/>
                                            </a:rPr>
                                          </m:ctrlPr>
                                        </m:sSubSupPr>
                                        <m:e>
                                          <m:r>
                                            <a:rPr lang="en-US" sz="2000" b="1" i="1">
                                              <a:latin typeface="Cambria Math" panose="02040503050406030204" pitchFamily="18" charset="0"/>
                                            </a:rPr>
                                            <m:t>𝒘</m:t>
                                          </m:r>
                                        </m:e>
                                        <m:sub>
                                          <m:r>
                                            <a:rPr lang="en-US" sz="2000" i="1">
                                              <a:latin typeface="Cambria Math" panose="02040503050406030204" pitchFamily="18" charset="0"/>
                                            </a:rPr>
                                            <m:t>𝑛</m:t>
                                          </m:r>
                                        </m:sub>
                                        <m:sup>
                                          <m:r>
                                            <a:rPr lang="en-US" sz="2000" b="1" i="1">
                                              <a:latin typeface="Cambria Math" panose="02040503050406030204" pitchFamily="18" charset="0"/>
                                            </a:rPr>
                                            <m:t>𝐓</m:t>
                                          </m:r>
                                        </m:sup>
                                      </m:sSubSup>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sub>
                                      </m:sSub>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2</m:t>
                                          </m:r>
                                        </m:sub>
                                      </m:sSub>
                                      <m:r>
                                        <a:rPr lang="en-US" sz="2000" i="1">
                                          <a:latin typeface="Cambria Math" panose="02040503050406030204" pitchFamily="18" charset="0"/>
                                        </a:rPr>
                                        <m:t>    ⋯     </m:t>
                                      </m:r>
                                      <m:sSubSup>
                                        <m:sSubSupPr>
                                          <m:ctrlPr>
                                            <a:rPr lang="tr-TR" sz="2000" i="1">
                                              <a:latin typeface="Cambria Math" panose="02040503050406030204" pitchFamily="18" charset="0"/>
                                            </a:rPr>
                                          </m:ctrlPr>
                                        </m:sSubSupPr>
                                        <m:e>
                                          <m:r>
                                            <a:rPr lang="en-US" sz="2000" b="1" i="1">
                                              <a:latin typeface="Cambria Math" panose="02040503050406030204" pitchFamily="18" charset="0"/>
                                            </a:rPr>
                                            <m:t>𝒘</m:t>
                                          </m:r>
                                        </m:e>
                                        <m:sub>
                                          <m:r>
                                            <a:rPr lang="en-US" sz="2000" i="1">
                                              <a:latin typeface="Cambria Math" panose="02040503050406030204" pitchFamily="18" charset="0"/>
                                            </a:rPr>
                                            <m:t>𝑛</m:t>
                                          </m:r>
                                        </m:sub>
                                        <m:sup>
                                          <m:r>
                                            <a:rPr lang="en-US" sz="2000" b="1" i="1">
                                              <a:latin typeface="Cambria Math" panose="02040503050406030204" pitchFamily="18" charset="0"/>
                                            </a:rPr>
                                            <m:t>𝐓</m:t>
                                          </m:r>
                                        </m:sup>
                                      </m:sSubSup>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sub>
                                      </m:sSub>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𝑛</m:t>
                                          </m:r>
                                        </m:sub>
                                      </m:sSub>
                                    </m:e>
                                  </m:mr>
                                </m:m>
                              </m:e>
                            </m:mr>
                          </m:m>
                        </m:e>
                      </m:d>
                    </m:oMath>
                  </m:oMathPara>
                </a14:m>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en-US" sz="2000">
                    <a:latin typeface="Times New Roman" panose="02020603050405020304" pitchFamily="18" charset="0"/>
                    <a:cs typeface="Times New Roman" panose="02020603050405020304" pitchFamily="18" charset="0"/>
                  </a:rPr>
                  <a:t>What is important is the sum of diagonal elements in the above expression. </a:t>
                </a:r>
                <a:endParaRPr lang="tr-TR" sz="2000" b="1">
                  <a:solidFill>
                    <a:srgbClr val="00B0F0"/>
                  </a:solidFill>
                  <a:latin typeface="Times New Roman" panose="02020603050405020304" pitchFamily="18" charset="0"/>
                  <a:cs typeface="Times New Roman" panose="02020603050405020304" pitchFamily="18" charset="0"/>
                </a:endParaRPr>
              </a:p>
            </p:txBody>
          </p:sp>
        </mc:Choice>
        <mc:Fallback xmlns="">
          <p:sp>
            <p:nvSpPr>
              <p:cNvPr id="3" name="İçerik Yer Tutucusu 2"/>
              <p:cNvSpPr>
                <a:spLocks noGrp="1" noRot="1" noChangeAspect="1" noMove="1" noResize="1" noEditPoints="1" noAdjustHandles="1" noChangeArrowheads="1" noChangeShapeType="1" noTextEdit="1"/>
              </p:cNvSpPr>
              <p:nvPr>
                <p:ph idx="4294967295"/>
              </p:nvPr>
            </p:nvSpPr>
            <p:spPr>
              <a:xfrm>
                <a:off x="720000" y="720000"/>
                <a:ext cx="10800000" cy="5439181"/>
              </a:xfrm>
              <a:blipFill>
                <a:blip r:embed="rId2"/>
                <a:stretch>
                  <a:fillRect l="-1411" r="-1467" b="-1794"/>
                </a:stretch>
              </a:blipFill>
            </p:spPr>
            <p:txBody>
              <a:bodyPr/>
              <a:lstStyle/>
              <a:p>
                <a:r>
                  <a:rPr lang="tr-TR">
                    <a:noFill/>
                  </a:rPr>
                  <a:t> </a:t>
                </a:r>
              </a:p>
            </p:txBody>
          </p:sp>
        </mc:Fallback>
      </mc:AlternateContent>
    </p:spTree>
    <p:extLst>
      <p:ext uri="{BB962C8B-B14F-4D97-AF65-F5344CB8AC3E}">
        <p14:creationId xmlns:p14="http://schemas.microsoft.com/office/powerpoint/2010/main" val="38221674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a:spLocks noGrp="1"/>
              </p:cNvSpPr>
              <p:nvPr>
                <p:ph idx="4294967295"/>
              </p:nvPr>
            </p:nvSpPr>
            <p:spPr>
              <a:xfrm>
                <a:off x="720000" y="720000"/>
                <a:ext cx="10800000" cy="5863656"/>
              </a:xfrm>
            </p:spPr>
            <p:txBody>
              <a:bodyPr wrap="square" lIns="0" tIns="0" rIns="0" bIns="0" anchor="t" anchorCtr="0">
                <a:spAutoFit/>
              </a:bodyPr>
              <a:lstStyle/>
              <a:p>
                <a:pPr marL="0" indent="0">
                  <a:lnSpc>
                    <a:spcPct val="100000"/>
                  </a:lnSpc>
                  <a:spcBef>
                    <a:spcPts val="600"/>
                  </a:spcBef>
                  <a:buNone/>
                </a:pPr>
                <a:r>
                  <a:rPr lang="en-US" sz="2000">
                    <a:latin typeface="Times New Roman" panose="02020603050405020304" pitchFamily="18" charset="0"/>
                    <a:cs typeface="Times New Roman" panose="02020603050405020304" pitchFamily="18" charset="0"/>
                  </a:rPr>
                  <a:t>Since the trace of </a:t>
                </a:r>
                <a14:m>
                  <m:oMath xmlns:m="http://schemas.openxmlformats.org/officeDocument/2006/math">
                    <m:sSup>
                      <m:sSupPr>
                        <m:ctrlPr>
                          <a:rPr lang="tr-TR" sz="2000" i="1">
                            <a:latin typeface="Cambria Math" panose="02040503050406030204" pitchFamily="18" charset="0"/>
                          </a:rPr>
                        </m:ctrlPr>
                      </m:sSupPr>
                      <m:e>
                        <m:r>
                          <a:rPr lang="en-US" sz="2000" b="1" i="1">
                            <a:latin typeface="Cambria Math" panose="02040503050406030204" pitchFamily="18" charset="0"/>
                          </a:rPr>
                          <m:t>𝑾</m:t>
                        </m:r>
                      </m:e>
                      <m:sup>
                        <m:r>
                          <m:rPr>
                            <m:sty m:val="p"/>
                          </m:rPr>
                          <a:rPr lang="en-US" sz="2000">
                            <a:latin typeface="Cambria Math" panose="02040503050406030204" pitchFamily="18" charset="0"/>
                          </a:rPr>
                          <m:t>T</m:t>
                        </m:r>
                      </m:sup>
                    </m:sSup>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sub>
                    </m:sSub>
                    <m:r>
                      <a:rPr lang="en-US" sz="2000" b="1" i="1">
                        <a:latin typeface="Cambria Math" panose="02040503050406030204" pitchFamily="18" charset="0"/>
                      </a:rPr>
                      <m:t>𝑾</m:t>
                    </m:r>
                  </m:oMath>
                </a14:m>
                <a:r>
                  <a:rPr lang="en-US" sz="2000" b="1">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 is the </a:t>
                </a:r>
                <a:r>
                  <a:rPr lang="en-US" sz="2000" smtClean="0">
                    <a:latin typeface="Times New Roman" panose="02020603050405020304" pitchFamily="18" charset="0"/>
                    <a:cs typeface="Times New Roman" panose="02020603050405020304" pitchFamily="18" charset="0"/>
                  </a:rPr>
                  <a:t>following</a:t>
                </a:r>
                <a:r>
                  <a:rPr lang="tr-TR" sz="2000" smtClean="0">
                    <a:latin typeface="Times New Roman" panose="02020603050405020304" pitchFamily="18" charset="0"/>
                    <a:cs typeface="Times New Roman" panose="02020603050405020304" pitchFamily="18" charset="0"/>
                  </a:rPr>
                  <a:t>,</a:t>
                </a:r>
                <a:endParaRPr lang="tr-TR" sz="2000">
                  <a:latin typeface="Times New Roman" panose="02020603050405020304" pitchFamily="18" charset="0"/>
                  <a:cs typeface="Times New Roman" panose="02020603050405020304" pitchFamily="18" charset="0"/>
                </a:endParaRPr>
              </a:p>
              <a:p>
                <a:pPr marL="0" indent="0">
                  <a:lnSpc>
                    <a:spcPct val="100000"/>
                  </a:lnSpc>
                  <a:spcBef>
                    <a:spcPts val="600"/>
                  </a:spcBef>
                  <a:buNone/>
                </a:pPr>
                <a14:m>
                  <m:oMathPara xmlns:m="http://schemas.openxmlformats.org/officeDocument/2006/math">
                    <m:oMathParaPr>
                      <m:jc m:val="centerGroup"/>
                    </m:oMathParaPr>
                    <m:oMath xmlns:m="http://schemas.openxmlformats.org/officeDocument/2006/math">
                      <m:r>
                        <m:rPr>
                          <m:sty m:val="p"/>
                        </m:rPr>
                        <a:rPr lang="en-US" sz="2000">
                          <a:latin typeface="Cambria Math" panose="02040503050406030204" pitchFamily="18" charset="0"/>
                        </a:rPr>
                        <m:t>Tr</m:t>
                      </m:r>
                      <m:d>
                        <m:dPr>
                          <m:begChr m:val="["/>
                          <m:endChr m:val="]"/>
                          <m:ctrlPr>
                            <a:rPr lang="tr-TR" sz="2000" i="1">
                              <a:latin typeface="Cambria Math" panose="02040503050406030204" pitchFamily="18" charset="0"/>
                            </a:rPr>
                          </m:ctrlPr>
                        </m:dPr>
                        <m:e>
                          <m:sSup>
                            <m:sSupPr>
                              <m:ctrlPr>
                                <a:rPr lang="tr-TR" sz="2000" i="1">
                                  <a:latin typeface="Cambria Math" panose="02040503050406030204" pitchFamily="18" charset="0"/>
                                </a:rPr>
                              </m:ctrlPr>
                            </m:sSupPr>
                            <m:e>
                              <m:r>
                                <a:rPr lang="en-US" sz="2000" b="1" i="1">
                                  <a:latin typeface="Cambria Math" panose="02040503050406030204" pitchFamily="18" charset="0"/>
                                </a:rPr>
                                <m:t>𝑾</m:t>
                              </m:r>
                            </m:e>
                            <m:sup>
                              <m:r>
                                <m:rPr>
                                  <m:sty m:val="p"/>
                                </m:rPr>
                                <a:rPr lang="en-US" sz="2000">
                                  <a:latin typeface="Cambria Math" panose="02040503050406030204" pitchFamily="18" charset="0"/>
                                </a:rPr>
                                <m:t>T</m:t>
                              </m:r>
                            </m:sup>
                          </m:sSup>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sub>
                          </m:sSub>
                          <m:r>
                            <a:rPr lang="en-US" sz="2000" b="1" i="1">
                              <a:latin typeface="Cambria Math" panose="02040503050406030204" pitchFamily="18" charset="0"/>
                            </a:rPr>
                            <m:t>𝑾</m:t>
                          </m:r>
                        </m:e>
                      </m:d>
                      <m:r>
                        <a:rPr lang="en-US" sz="2000" i="1">
                          <a:latin typeface="Cambria Math" panose="02040503050406030204" pitchFamily="18" charset="0"/>
                        </a:rPr>
                        <m:t>=</m:t>
                      </m:r>
                      <m:sSubSup>
                        <m:sSubSupPr>
                          <m:ctrlPr>
                            <a:rPr lang="tr-TR" sz="2000" i="1">
                              <a:latin typeface="Cambria Math" panose="02040503050406030204" pitchFamily="18" charset="0"/>
                            </a:rPr>
                          </m:ctrlPr>
                        </m:sSubSupPr>
                        <m:e>
                          <m:r>
                            <a:rPr lang="en-US" sz="2000" b="1" i="1">
                              <a:latin typeface="Cambria Math" panose="02040503050406030204" pitchFamily="18" charset="0"/>
                            </a:rPr>
                            <m:t>𝒘</m:t>
                          </m:r>
                        </m:e>
                        <m:sub>
                          <m:r>
                            <a:rPr lang="en-US" sz="2000" i="1">
                              <a:latin typeface="Cambria Math" panose="02040503050406030204" pitchFamily="18" charset="0"/>
                            </a:rPr>
                            <m:t>1</m:t>
                          </m:r>
                        </m:sub>
                        <m:sup>
                          <m:r>
                            <a:rPr lang="en-US" sz="2000" b="1" i="1">
                              <a:latin typeface="Cambria Math" panose="02040503050406030204" pitchFamily="18" charset="0"/>
                            </a:rPr>
                            <m:t>𝐓</m:t>
                          </m:r>
                        </m:sup>
                      </m:sSubSup>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sub>
                      </m:sSub>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1</m:t>
                          </m:r>
                        </m:sub>
                      </m:sSub>
                      <m:r>
                        <a:rPr lang="en-US" sz="2000" i="1">
                          <a:latin typeface="Cambria Math" panose="02040503050406030204" pitchFamily="18" charset="0"/>
                        </a:rPr>
                        <m:t>+</m:t>
                      </m:r>
                      <m:sSubSup>
                        <m:sSubSupPr>
                          <m:ctrlPr>
                            <a:rPr lang="tr-TR" sz="2000" i="1">
                              <a:latin typeface="Cambria Math" panose="02040503050406030204" pitchFamily="18" charset="0"/>
                            </a:rPr>
                          </m:ctrlPr>
                        </m:sSubSupPr>
                        <m:e>
                          <m:r>
                            <a:rPr lang="en-US" sz="2000" b="1" i="1">
                              <a:latin typeface="Cambria Math" panose="02040503050406030204" pitchFamily="18" charset="0"/>
                            </a:rPr>
                            <m:t>𝒘</m:t>
                          </m:r>
                        </m:e>
                        <m:sub>
                          <m:r>
                            <a:rPr lang="en-US" sz="2000" i="1">
                              <a:latin typeface="Cambria Math" panose="02040503050406030204" pitchFamily="18" charset="0"/>
                            </a:rPr>
                            <m:t>2</m:t>
                          </m:r>
                        </m:sub>
                        <m:sup>
                          <m:r>
                            <a:rPr lang="en-US" sz="2000" b="1" i="1">
                              <a:latin typeface="Cambria Math" panose="02040503050406030204" pitchFamily="18" charset="0"/>
                            </a:rPr>
                            <m:t>𝐓</m:t>
                          </m:r>
                        </m:sup>
                      </m:sSubSup>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sub>
                      </m:sSub>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2</m:t>
                          </m:r>
                        </m:sub>
                      </m:sSub>
                      <m:r>
                        <a:rPr lang="en-US" sz="2000" i="1">
                          <a:latin typeface="Cambria Math" panose="02040503050406030204" pitchFamily="18" charset="0"/>
                        </a:rPr>
                        <m:t>+⋯+</m:t>
                      </m:r>
                      <m:sSubSup>
                        <m:sSubSupPr>
                          <m:ctrlPr>
                            <a:rPr lang="tr-TR" sz="2000" i="1">
                              <a:latin typeface="Cambria Math" panose="02040503050406030204" pitchFamily="18" charset="0"/>
                            </a:rPr>
                          </m:ctrlPr>
                        </m:sSubSupPr>
                        <m:e>
                          <m:r>
                            <a:rPr lang="en-US" sz="2000" b="1" i="1">
                              <a:latin typeface="Cambria Math" panose="02040503050406030204" pitchFamily="18" charset="0"/>
                            </a:rPr>
                            <m:t>𝒘</m:t>
                          </m:r>
                        </m:e>
                        <m:sub>
                          <m:r>
                            <a:rPr lang="en-US" sz="2000" i="1">
                              <a:latin typeface="Cambria Math" panose="02040503050406030204" pitchFamily="18" charset="0"/>
                            </a:rPr>
                            <m:t>𝑛</m:t>
                          </m:r>
                        </m:sub>
                        <m:sup>
                          <m:r>
                            <a:rPr lang="en-US" sz="2000" b="1" i="1">
                              <a:latin typeface="Cambria Math" panose="02040503050406030204" pitchFamily="18" charset="0"/>
                            </a:rPr>
                            <m:t>𝐓</m:t>
                          </m:r>
                        </m:sup>
                      </m:sSubSup>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sub>
                      </m:sSub>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𝑛</m:t>
                          </m:r>
                        </m:sub>
                      </m:sSub>
                      <m:r>
                        <a:rPr lang="en-US" sz="2000" i="1">
                          <a:latin typeface="Cambria Math" panose="02040503050406030204" pitchFamily="18" charset="0"/>
                        </a:rPr>
                        <m:t>=</m:t>
                      </m:r>
                      <m:nary>
                        <m:naryPr>
                          <m:chr m:val="∑"/>
                          <m:limLoc m:val="undOvr"/>
                          <m:ctrlPr>
                            <a:rPr lang="tr-TR" sz="2000" i="1">
                              <a:latin typeface="Cambria Math" panose="02040503050406030204" pitchFamily="18" charset="0"/>
                            </a:rPr>
                          </m:ctrlPr>
                        </m:naryPr>
                        <m:sub>
                          <m:r>
                            <a:rPr lang="en-US" sz="2000" i="1">
                              <a:latin typeface="Cambria Math" panose="02040503050406030204" pitchFamily="18" charset="0"/>
                            </a:rPr>
                            <m:t>𝑖</m:t>
                          </m:r>
                          <m:r>
                            <a:rPr lang="en-US" sz="2000" i="1">
                              <a:latin typeface="Cambria Math" panose="02040503050406030204" pitchFamily="18" charset="0"/>
                            </a:rPr>
                            <m:t>=1</m:t>
                          </m:r>
                        </m:sub>
                        <m:sup>
                          <m:r>
                            <a:rPr lang="en-US" sz="2000" i="1">
                              <a:latin typeface="Cambria Math" panose="02040503050406030204" pitchFamily="18" charset="0"/>
                            </a:rPr>
                            <m:t>𝑛</m:t>
                          </m:r>
                        </m:sup>
                        <m:e>
                          <m:sSubSup>
                            <m:sSubSupPr>
                              <m:ctrlPr>
                                <a:rPr lang="tr-TR" sz="2000" i="1">
                                  <a:latin typeface="Cambria Math" panose="02040503050406030204" pitchFamily="18" charset="0"/>
                                </a:rPr>
                              </m:ctrlPr>
                            </m:sSubSupPr>
                            <m:e>
                              <m:r>
                                <a:rPr lang="en-US" sz="2000" b="1" i="1">
                                  <a:latin typeface="Cambria Math" panose="02040503050406030204" pitchFamily="18" charset="0"/>
                                </a:rPr>
                                <m:t>𝒘</m:t>
                              </m:r>
                            </m:e>
                            <m:sub>
                              <m:r>
                                <a:rPr lang="en-US" sz="2000" i="1">
                                  <a:latin typeface="Cambria Math" panose="02040503050406030204" pitchFamily="18" charset="0"/>
                                </a:rPr>
                                <m:t>𝑖</m:t>
                              </m:r>
                            </m:sub>
                            <m:sup>
                              <m:r>
                                <a:rPr lang="en-US" sz="2000" b="1" i="1">
                                  <a:latin typeface="Cambria Math" panose="02040503050406030204" pitchFamily="18" charset="0"/>
                                </a:rPr>
                                <m:t>𝐓</m:t>
                              </m:r>
                            </m:sup>
                          </m:sSubSup>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sub>
                          </m:sSub>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𝑖</m:t>
                              </m:r>
                            </m:sub>
                          </m:sSub>
                        </m:e>
                      </m:nary>
                    </m:oMath>
                  </m:oMathPara>
                </a14:m>
                <a:endParaRPr lang="tr-TR" sz="2000">
                  <a:latin typeface="Times New Roman" panose="02020603050405020304" pitchFamily="18" charset="0"/>
                  <a:cs typeface="Times New Roman" panose="02020603050405020304" pitchFamily="18" charset="0"/>
                </a:endParaRPr>
              </a:p>
              <a:p>
                <a:pPr marL="0" indent="0">
                  <a:lnSpc>
                    <a:spcPct val="100000"/>
                  </a:lnSpc>
                  <a:spcBef>
                    <a:spcPts val="600"/>
                  </a:spcBef>
                  <a:buNone/>
                </a:pPr>
                <a:r>
                  <a:rPr lang="tr-TR" sz="2000">
                    <a:latin typeface="Times New Roman" panose="02020603050405020304" pitchFamily="18" charset="0"/>
                    <a:cs typeface="Times New Roman" panose="02020603050405020304" pitchFamily="18" charset="0"/>
                  </a:rPr>
                  <a:t>t</a:t>
                </a:r>
                <a:r>
                  <a:rPr lang="en-US" sz="2000" smtClean="0">
                    <a:latin typeface="Times New Roman" panose="02020603050405020304" pitchFamily="18" charset="0"/>
                    <a:cs typeface="Times New Roman" panose="02020603050405020304" pitchFamily="18" charset="0"/>
                  </a:rPr>
                  <a:t>hen </a:t>
                </a:r>
                <a:r>
                  <a:rPr lang="en-US" sz="2000">
                    <a:latin typeface="Times New Roman" panose="02020603050405020304" pitchFamily="18" charset="0"/>
                    <a:cs typeface="Times New Roman" panose="02020603050405020304" pitchFamily="18" charset="0"/>
                  </a:rPr>
                  <a:t>the new form of Fisher’s LDA is</a:t>
                </a:r>
                <a:endParaRPr lang="tr-TR" sz="2000">
                  <a:latin typeface="Times New Roman" panose="02020603050405020304" pitchFamily="18" charset="0"/>
                  <a:cs typeface="Times New Roman" panose="02020603050405020304" pitchFamily="18" charset="0"/>
                </a:endParaRPr>
              </a:p>
              <a:p>
                <a:pPr marL="0" indent="0">
                  <a:lnSpc>
                    <a:spcPct val="100000"/>
                  </a:lnSpc>
                  <a:spcBef>
                    <a:spcPts val="600"/>
                  </a:spcBef>
                  <a:buNone/>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𝐽</m:t>
                      </m:r>
                      <m:d>
                        <m:dPr>
                          <m:ctrlPr>
                            <a:rPr lang="tr-TR" sz="2000" i="1">
                              <a:latin typeface="Cambria Math" panose="02040503050406030204" pitchFamily="18" charset="0"/>
                            </a:rPr>
                          </m:ctrlPr>
                        </m:dPr>
                        <m:e>
                          <m:r>
                            <a:rPr lang="en-US" sz="2000" b="1" i="1">
                              <a:latin typeface="Cambria Math" panose="02040503050406030204" pitchFamily="18" charset="0"/>
                            </a:rPr>
                            <m:t>𝒘</m:t>
                          </m:r>
                        </m:e>
                      </m:d>
                      <m:r>
                        <a:rPr lang="en-US" sz="2000" i="1">
                          <a:latin typeface="Cambria Math" panose="02040503050406030204" pitchFamily="18" charset="0"/>
                        </a:rPr>
                        <m:t>=</m:t>
                      </m:r>
                      <m:f>
                        <m:fPr>
                          <m:ctrlPr>
                            <a:rPr lang="tr-TR" sz="2000" i="1">
                              <a:latin typeface="Cambria Math" panose="02040503050406030204" pitchFamily="18" charset="0"/>
                            </a:rPr>
                          </m:ctrlPr>
                        </m:fPr>
                        <m:num>
                          <m:r>
                            <m:rPr>
                              <m:sty m:val="p"/>
                            </m:rPr>
                            <a:rPr lang="en-US" sz="2000">
                              <a:latin typeface="Cambria Math" panose="02040503050406030204" pitchFamily="18" charset="0"/>
                            </a:rPr>
                            <m:t>Tr</m:t>
                          </m:r>
                          <m:d>
                            <m:dPr>
                              <m:begChr m:val="["/>
                              <m:endChr m:val="]"/>
                              <m:ctrlPr>
                                <a:rPr lang="tr-TR" sz="2000" i="1">
                                  <a:latin typeface="Cambria Math" panose="02040503050406030204" pitchFamily="18" charset="0"/>
                                </a:rPr>
                              </m:ctrlPr>
                            </m:dPr>
                            <m:e>
                              <m:sSup>
                                <m:sSupPr>
                                  <m:ctrlPr>
                                    <a:rPr lang="tr-TR" sz="2000" i="1">
                                      <a:latin typeface="Cambria Math" panose="02040503050406030204" pitchFamily="18" charset="0"/>
                                    </a:rPr>
                                  </m:ctrlPr>
                                </m:sSupPr>
                                <m:e>
                                  <m:r>
                                    <a:rPr lang="en-US" sz="2000" b="1" i="1">
                                      <a:latin typeface="Cambria Math" panose="02040503050406030204" pitchFamily="18" charset="0"/>
                                    </a:rPr>
                                    <m:t>𝑾</m:t>
                                  </m:r>
                                </m:e>
                                <m:sup>
                                  <m:r>
                                    <m:rPr>
                                      <m:sty m:val="p"/>
                                    </m:rPr>
                                    <a:rPr lang="en-US" sz="2000">
                                      <a:latin typeface="Cambria Math" panose="02040503050406030204" pitchFamily="18" charset="0"/>
                                    </a:rPr>
                                    <m:t>T</m:t>
                                  </m:r>
                                </m:sup>
                              </m:sSup>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sub>
                              </m:sSub>
                              <m:r>
                                <a:rPr lang="en-US" sz="2000" b="1" i="1">
                                  <a:latin typeface="Cambria Math" panose="02040503050406030204" pitchFamily="18" charset="0"/>
                                </a:rPr>
                                <m:t>𝑾</m:t>
                              </m:r>
                            </m:e>
                          </m:d>
                        </m:num>
                        <m:den>
                          <m:r>
                            <m:rPr>
                              <m:sty m:val="p"/>
                            </m:rPr>
                            <a:rPr lang="en-US" sz="2000">
                              <a:latin typeface="Cambria Math" panose="02040503050406030204" pitchFamily="18" charset="0"/>
                            </a:rPr>
                            <m:t>Tr</m:t>
                          </m:r>
                          <m:d>
                            <m:dPr>
                              <m:begChr m:val="["/>
                              <m:endChr m:val="]"/>
                              <m:ctrlPr>
                                <a:rPr lang="tr-TR" sz="2000" i="1">
                                  <a:latin typeface="Cambria Math" panose="02040503050406030204" pitchFamily="18" charset="0"/>
                                </a:rPr>
                              </m:ctrlPr>
                            </m:dPr>
                            <m:e>
                              <m:sSup>
                                <m:sSupPr>
                                  <m:ctrlPr>
                                    <a:rPr lang="tr-TR" sz="2000" i="1">
                                      <a:latin typeface="Cambria Math" panose="02040503050406030204" pitchFamily="18" charset="0"/>
                                    </a:rPr>
                                  </m:ctrlPr>
                                </m:sSupPr>
                                <m:e>
                                  <m:r>
                                    <a:rPr lang="en-US" sz="2000" b="1" i="1">
                                      <a:latin typeface="Cambria Math" panose="02040503050406030204" pitchFamily="18" charset="0"/>
                                    </a:rPr>
                                    <m:t>𝑾</m:t>
                                  </m:r>
                                </m:e>
                                <m:sup>
                                  <m:r>
                                    <m:rPr>
                                      <m:sty m:val="p"/>
                                    </m:rPr>
                                    <a:rPr lang="en-US" sz="2000">
                                      <a:latin typeface="Cambria Math" panose="02040503050406030204" pitchFamily="18" charset="0"/>
                                    </a:rPr>
                                    <m:t>T</m:t>
                                  </m:r>
                                </m:sup>
                              </m:sSup>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sSub>
                                    <m:sSubPr>
                                      <m:ctrlPr>
                                        <a:rPr lang="tr-TR" sz="2000" i="1">
                                          <a:latin typeface="Cambria Math" panose="02040503050406030204" pitchFamily="18" charset="0"/>
                                        </a:rPr>
                                      </m:ctrlPr>
                                    </m:sSubPr>
                                    <m:e>
                                      <m:r>
                                        <a:rPr lang="en-US" sz="2000" i="1">
                                          <a:latin typeface="Cambria Math" panose="02040503050406030204" pitchFamily="18" charset="0"/>
                                        </a:rPr>
                                        <m:t>𝑊</m:t>
                                      </m:r>
                                    </m:e>
                                    <m:sub>
                                      <m:r>
                                        <a:rPr lang="en-US" sz="2000" i="1">
                                          <a:latin typeface="Cambria Math" panose="02040503050406030204" pitchFamily="18" charset="0"/>
                                        </a:rPr>
                                        <m:t>𝑇</m:t>
                                      </m:r>
                                    </m:sub>
                                  </m:sSub>
                                </m:sub>
                              </m:sSub>
                              <m:r>
                                <a:rPr lang="en-US" sz="2000" b="1" i="1">
                                  <a:latin typeface="Cambria Math" panose="02040503050406030204" pitchFamily="18" charset="0"/>
                                </a:rPr>
                                <m:t>𝑾</m:t>
                              </m:r>
                            </m:e>
                          </m:d>
                        </m:den>
                      </m:f>
                      <m:r>
                        <a:rPr lang="en-US" sz="2000" i="1">
                          <a:latin typeface="Cambria Math" panose="02040503050406030204" pitchFamily="18" charset="0"/>
                        </a:rPr>
                        <m:t>.</m:t>
                      </m:r>
                    </m:oMath>
                  </m:oMathPara>
                </a14:m>
                <a:endParaRPr lang="tr-TR" sz="2000">
                  <a:latin typeface="Times New Roman" panose="02020603050405020304" pitchFamily="18" charset="0"/>
                  <a:cs typeface="Times New Roman" panose="02020603050405020304" pitchFamily="18" charset="0"/>
                </a:endParaRPr>
              </a:p>
              <a:p>
                <a:pPr marL="0" indent="0">
                  <a:lnSpc>
                    <a:spcPct val="150000"/>
                  </a:lnSpc>
                  <a:spcBef>
                    <a:spcPts val="600"/>
                  </a:spcBef>
                  <a:buNone/>
                </a:pPr>
                <a:r>
                  <a:rPr lang="en-US" sz="2000">
                    <a:latin typeface="Times New Roman" panose="02020603050405020304" pitchFamily="18" charset="0"/>
                    <a:cs typeface="Times New Roman" panose="02020603050405020304" pitchFamily="18" charset="0"/>
                  </a:rPr>
                  <a:t>The critical points for each eigenvalue and eigenvector are the same as before.</a:t>
                </a:r>
                <a:endParaRPr lang="tr-TR" sz="2000">
                  <a:latin typeface="Times New Roman" panose="02020603050405020304" pitchFamily="18" charset="0"/>
                  <a:cs typeface="Times New Roman" panose="02020603050405020304" pitchFamily="18" charset="0"/>
                </a:endParaRPr>
              </a:p>
              <a:p>
                <a:pPr marL="0" indent="0">
                  <a:lnSpc>
                    <a:spcPct val="150000"/>
                  </a:lnSpc>
                  <a:spcBef>
                    <a:spcPts val="600"/>
                  </a:spcBef>
                  <a:buNone/>
                </a:pPr>
                <a14:m>
                  <m:oMathPara xmlns:m="http://schemas.openxmlformats.org/officeDocument/2006/math">
                    <m:oMathParaPr>
                      <m:jc m:val="centerGroup"/>
                    </m:oMathParaPr>
                    <m:oMath xmlns:m="http://schemas.openxmlformats.org/officeDocument/2006/math">
                      <m:f>
                        <m:fPr>
                          <m:ctrlPr>
                            <a:rPr lang="tr-TR" sz="2000" i="1">
                              <a:latin typeface="Cambria Math" panose="02040503050406030204" pitchFamily="18" charset="0"/>
                            </a:rPr>
                          </m:ctrlPr>
                        </m:fPr>
                        <m:num>
                          <m:r>
                            <a:rPr lang="en-US" sz="2000" i="1">
                              <a:latin typeface="Cambria Math" panose="02040503050406030204" pitchFamily="18" charset="0"/>
                            </a:rPr>
                            <m:t>𝜕</m:t>
                          </m:r>
                          <m:r>
                            <a:rPr lang="en-US" sz="2000" i="1">
                              <a:latin typeface="Cambria Math" panose="02040503050406030204" pitchFamily="18" charset="0"/>
                            </a:rPr>
                            <m:t>𝐽</m:t>
                          </m:r>
                          <m:d>
                            <m:dPr>
                              <m:ctrlPr>
                                <a:rPr lang="tr-TR" sz="2000" i="1">
                                  <a:latin typeface="Cambria Math" panose="02040503050406030204" pitchFamily="18" charset="0"/>
                                </a:rPr>
                              </m:ctrlPr>
                            </m:dPr>
                            <m:e>
                              <m:r>
                                <a:rPr lang="en-US" sz="2000" b="1" i="1">
                                  <a:latin typeface="Cambria Math" panose="02040503050406030204" pitchFamily="18" charset="0"/>
                                </a:rPr>
                                <m:t>𝑾</m:t>
                              </m:r>
                            </m:e>
                          </m:d>
                        </m:num>
                        <m:den>
                          <m:r>
                            <a:rPr lang="en-US" sz="2000" i="1">
                              <a:latin typeface="Cambria Math" panose="02040503050406030204" pitchFamily="18" charset="0"/>
                            </a:rPr>
                            <m:t>𝜕</m:t>
                          </m:r>
                          <m:sSub>
                            <m:sSubPr>
                              <m:ctrlPr>
                                <a:rPr lang="tr-TR" sz="2000" b="1"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𝑗</m:t>
                              </m:r>
                            </m:sub>
                          </m:sSub>
                        </m:den>
                      </m:f>
                      <m:r>
                        <a:rPr lang="en-US" sz="2000" i="1">
                          <a:latin typeface="Cambria Math" panose="02040503050406030204" pitchFamily="18" charset="0"/>
                        </a:rPr>
                        <m:t>=</m:t>
                      </m:r>
                      <m:r>
                        <a:rPr lang="en-US" sz="2000" b="1" i="1">
                          <a:latin typeface="Cambria Math" panose="02040503050406030204" pitchFamily="18" charset="0"/>
                        </a:rPr>
                        <m:t>𝟎</m:t>
                      </m:r>
                    </m:oMath>
                  </m:oMathPara>
                </a14:m>
                <a:endParaRPr lang="tr-TR" sz="2000">
                  <a:latin typeface="Times New Roman" panose="02020603050405020304" pitchFamily="18" charset="0"/>
                  <a:cs typeface="Times New Roman" panose="02020603050405020304" pitchFamily="18" charset="0"/>
                </a:endParaRPr>
              </a:p>
              <a:p>
                <a:pPr marL="0" indent="0">
                  <a:lnSpc>
                    <a:spcPct val="150000"/>
                  </a:lnSpc>
                  <a:spcBef>
                    <a:spcPts val="600"/>
                  </a:spcBef>
                  <a:buNone/>
                </a:pPr>
                <a14:m>
                  <m:oMath xmlns:m="http://schemas.openxmlformats.org/officeDocument/2006/math">
                    <m:d>
                      <m:dPr>
                        <m:ctrlPr>
                          <a:rPr lang="tr-TR" sz="2000" i="1">
                            <a:latin typeface="Cambria Math" panose="02040503050406030204" pitchFamily="18" charset="0"/>
                          </a:rPr>
                        </m:ctrlPr>
                      </m:dPr>
                      <m:e>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sub>
                        </m:sSub>
                        <m:r>
                          <a:rPr lang="en-US" sz="2000" b="1" i="1">
                            <a:latin typeface="Cambria Math" panose="02040503050406030204" pitchFamily="18" charset="0"/>
                          </a:rPr>
                          <m:t>−</m:t>
                        </m:r>
                        <m:r>
                          <a:rPr lang="en-US" sz="2000" i="1">
                            <a:latin typeface="Cambria Math" panose="02040503050406030204" pitchFamily="18" charset="0"/>
                          </a:rPr>
                          <m:t>𝐽</m:t>
                        </m:r>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sSub>
                              <m:sSubPr>
                                <m:ctrlPr>
                                  <a:rPr lang="tr-TR" sz="2000" i="1">
                                    <a:latin typeface="Cambria Math" panose="02040503050406030204" pitchFamily="18" charset="0"/>
                                  </a:rPr>
                                </m:ctrlPr>
                              </m:sSubPr>
                              <m:e>
                                <m:r>
                                  <a:rPr lang="en-US" sz="2000" i="1">
                                    <a:latin typeface="Cambria Math" panose="02040503050406030204" pitchFamily="18" charset="0"/>
                                  </a:rPr>
                                  <m:t>𝑊</m:t>
                                </m:r>
                              </m:e>
                              <m:sub>
                                <m:r>
                                  <a:rPr lang="en-US" sz="2000" i="1">
                                    <a:latin typeface="Cambria Math" panose="02040503050406030204" pitchFamily="18" charset="0"/>
                                  </a:rPr>
                                  <m:t>𝑇</m:t>
                                </m:r>
                              </m:sub>
                            </m:sSub>
                          </m:sub>
                        </m:sSub>
                      </m:e>
                    </m:d>
                    <m:sSub>
                      <m:sSubPr>
                        <m:ctrlPr>
                          <a:rPr lang="tr-TR" sz="2000" b="1"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𝑗</m:t>
                        </m:r>
                      </m:sub>
                    </m:sSub>
                    <m:r>
                      <a:rPr lang="en-US" sz="2000" b="1" i="1">
                        <a:latin typeface="Cambria Math" panose="02040503050406030204" pitchFamily="18" charset="0"/>
                      </a:rPr>
                      <m:t>=</m:t>
                    </m:r>
                    <m:r>
                      <a:rPr lang="en-US" sz="2000" b="1" i="1">
                        <a:latin typeface="Cambria Math" panose="02040503050406030204" pitchFamily="18" charset="0"/>
                      </a:rPr>
                      <m:t>𝟎</m:t>
                    </m:r>
                  </m:oMath>
                </a14:m>
                <a:r>
                  <a:rPr lang="en-US" sz="2000">
                    <a:latin typeface="Times New Roman" panose="02020603050405020304" pitchFamily="18" charset="0"/>
                    <a:cs typeface="Times New Roman" panose="02020603050405020304" pitchFamily="18" charset="0"/>
                  </a:rPr>
                  <a:t> and </a:t>
                </a:r>
                <a14:m>
                  <m:oMath xmlns:m="http://schemas.openxmlformats.org/officeDocument/2006/math">
                    <m:r>
                      <a:rPr lang="en-US" sz="2000" i="1">
                        <a:latin typeface="Cambria Math" panose="02040503050406030204" pitchFamily="18" charset="0"/>
                      </a:rPr>
                      <m:t>𝐽</m:t>
                    </m:r>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i="1">
                            <a:latin typeface="Cambria Math" panose="02040503050406030204" pitchFamily="18" charset="0"/>
                          </a:rPr>
                          <m:t>𝜆</m:t>
                        </m:r>
                      </m:e>
                      <m:sub>
                        <m:r>
                          <a:rPr lang="en-US" sz="2000" i="1">
                            <a:latin typeface="Cambria Math" panose="02040503050406030204" pitchFamily="18" charset="0"/>
                          </a:rPr>
                          <m:t>𝑗</m:t>
                        </m:r>
                      </m:sub>
                    </m:sSub>
                  </m:oMath>
                </a14:m>
                <a:r>
                  <a:rPr lang="en-US" sz="2000">
                    <a:latin typeface="Times New Roman" panose="02020603050405020304" pitchFamily="18" charset="0"/>
                    <a:cs typeface="Times New Roman" panose="02020603050405020304" pitchFamily="18" charset="0"/>
                  </a:rPr>
                  <a:t> for </a:t>
                </a:r>
                <a14:m>
                  <m:oMath xmlns:m="http://schemas.openxmlformats.org/officeDocument/2006/math">
                    <m:r>
                      <a:rPr lang="en-US" sz="2000" i="1">
                        <a:latin typeface="Cambria Math" panose="02040503050406030204" pitchFamily="18" charset="0"/>
                      </a:rPr>
                      <m:t>𝑗</m:t>
                    </m:r>
                    <m:r>
                      <a:rPr lang="en-US" sz="2000" i="1">
                        <a:latin typeface="Cambria Math" panose="02040503050406030204" pitchFamily="18" charset="0"/>
                      </a:rPr>
                      <m:t>=1,2,…,</m:t>
                    </m:r>
                    <m:r>
                      <a:rPr lang="en-US" sz="2000" i="1">
                        <a:latin typeface="Cambria Math" panose="02040503050406030204" pitchFamily="18" charset="0"/>
                      </a:rPr>
                      <m:t>𝑛</m:t>
                    </m:r>
                  </m:oMath>
                </a14:m>
                <a:endParaRPr lang="tr-TR" sz="2000">
                  <a:latin typeface="Times New Roman" panose="02020603050405020304" pitchFamily="18" charset="0"/>
                  <a:cs typeface="Times New Roman" panose="02020603050405020304" pitchFamily="18" charset="0"/>
                </a:endParaRPr>
              </a:p>
              <a:p>
                <a:pPr marL="0" indent="0">
                  <a:lnSpc>
                    <a:spcPct val="150000"/>
                  </a:lnSpc>
                  <a:spcBef>
                    <a:spcPts val="600"/>
                  </a:spcBef>
                  <a:buNone/>
                </a:pPr>
                <a:r>
                  <a:rPr lang="en-US" sz="2000">
                    <a:latin typeface="Times New Roman" panose="02020603050405020304" pitchFamily="18" charset="0"/>
                    <a:cs typeface="Times New Roman" panose="02020603050405020304" pitchFamily="18" charset="0"/>
                  </a:rPr>
                  <a:t>Fisher’s LDA is also written in (Fukunaga, 1990) as </a:t>
                </a:r>
                <a14:m>
                  <m:oMath xmlns:m="http://schemas.openxmlformats.org/officeDocument/2006/math">
                    <m:r>
                      <a:rPr lang="en-US" sz="2000" i="1">
                        <a:latin typeface="Cambria Math" panose="02040503050406030204" pitchFamily="18" charset="0"/>
                      </a:rPr>
                      <m:t>𝐽</m:t>
                    </m:r>
                    <m:d>
                      <m:dPr>
                        <m:ctrlPr>
                          <a:rPr lang="tr-TR" sz="2000" i="1">
                            <a:latin typeface="Cambria Math" panose="02040503050406030204" pitchFamily="18" charset="0"/>
                          </a:rPr>
                        </m:ctrlPr>
                      </m:dPr>
                      <m:e>
                        <m:r>
                          <a:rPr lang="en-US" sz="2000" b="1" i="1">
                            <a:latin typeface="Cambria Math" panose="02040503050406030204" pitchFamily="18" charset="0"/>
                          </a:rPr>
                          <m:t>𝑾</m:t>
                        </m:r>
                      </m:e>
                    </m:d>
                    <m:r>
                      <a:rPr lang="en-US" sz="2000" i="1">
                        <a:latin typeface="Cambria Math" panose="02040503050406030204" pitchFamily="18" charset="0"/>
                      </a:rPr>
                      <m:t>=</m:t>
                    </m:r>
                    <m:r>
                      <m:rPr>
                        <m:sty m:val="p"/>
                      </m:rPr>
                      <a:rPr lang="en-US" sz="2000">
                        <a:latin typeface="Cambria Math" panose="02040503050406030204" pitchFamily="18" charset="0"/>
                      </a:rPr>
                      <m:t>Tr</m:t>
                    </m:r>
                    <m:d>
                      <m:dPr>
                        <m:begChr m:val="["/>
                        <m:endChr m:val="]"/>
                        <m:ctrlPr>
                          <a:rPr lang="tr-TR" sz="2000" i="1">
                            <a:latin typeface="Cambria Math" panose="02040503050406030204" pitchFamily="18" charset="0"/>
                          </a:rPr>
                        </m:ctrlPr>
                      </m:dPr>
                      <m:e>
                        <m:sSubSup>
                          <m:sSubSupPr>
                            <m:ctrlPr>
                              <a:rPr lang="tr-TR" sz="2000" b="1" i="1">
                                <a:latin typeface="Cambria Math" panose="02040503050406030204" pitchFamily="18" charset="0"/>
                              </a:rPr>
                            </m:ctrlPr>
                          </m:sSubSupPr>
                          <m:e>
                            <m:r>
                              <a:rPr lang="en-US" sz="2000" b="1" i="1">
                                <a:latin typeface="Cambria Math" panose="02040503050406030204" pitchFamily="18" charset="0"/>
                              </a:rPr>
                              <m:t>𝚽</m:t>
                            </m:r>
                          </m:e>
                          <m:sub>
                            <m:sSub>
                              <m:sSubPr>
                                <m:ctrlPr>
                                  <a:rPr lang="tr-TR" sz="2000" i="1">
                                    <a:latin typeface="Cambria Math" panose="02040503050406030204" pitchFamily="18" charset="0"/>
                                  </a:rPr>
                                </m:ctrlPr>
                              </m:sSubPr>
                              <m:e>
                                <m:r>
                                  <a:rPr lang="en-US" sz="2000" i="1">
                                    <a:latin typeface="Cambria Math" panose="02040503050406030204" pitchFamily="18" charset="0"/>
                                  </a:rPr>
                                  <m:t>𝑊</m:t>
                                </m:r>
                              </m:e>
                              <m:sub>
                                <m:r>
                                  <a:rPr lang="en-US" sz="2000" i="1">
                                    <a:latin typeface="Cambria Math" panose="02040503050406030204" pitchFamily="18" charset="0"/>
                                  </a:rPr>
                                  <m:t>𝑇</m:t>
                                </m:r>
                              </m:sub>
                            </m:sSub>
                          </m:sub>
                          <m:sup>
                            <m:r>
                              <a:rPr lang="en-US" sz="2000" b="1" i="1">
                                <a:latin typeface="Cambria Math" panose="02040503050406030204" pitchFamily="18" charset="0"/>
                              </a:rPr>
                              <m:t>−</m:t>
                            </m:r>
                            <m:r>
                              <a:rPr lang="en-US" sz="2000" i="1">
                                <a:latin typeface="Cambria Math" panose="02040503050406030204" pitchFamily="18" charset="0"/>
                              </a:rPr>
                              <m:t>1</m:t>
                            </m:r>
                          </m:sup>
                        </m:sSubSup>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sub>
                        </m:sSub>
                      </m:e>
                    </m:d>
                  </m:oMath>
                </a14:m>
                <a:r>
                  <a:rPr lang="en-US" sz="2000">
                    <a:latin typeface="Times New Roman" panose="02020603050405020304" pitchFamily="18" charset="0"/>
                    <a:cs typeface="Times New Roman" panose="02020603050405020304" pitchFamily="18" charset="0"/>
                  </a:rPr>
                  <a:t> and </a:t>
                </a:r>
                <a14:m>
                  <m:oMath xmlns:m="http://schemas.openxmlformats.org/officeDocument/2006/math">
                    <m:r>
                      <a:rPr lang="en-US" sz="2000" i="1">
                        <a:latin typeface="Cambria Math" panose="02040503050406030204" pitchFamily="18" charset="0"/>
                      </a:rPr>
                      <m:t>𝐽</m:t>
                    </m:r>
                    <m:d>
                      <m:dPr>
                        <m:ctrlPr>
                          <a:rPr lang="tr-TR" sz="2000" i="1">
                            <a:latin typeface="Cambria Math" panose="02040503050406030204" pitchFamily="18" charset="0"/>
                          </a:rPr>
                        </m:ctrlPr>
                      </m:dPr>
                      <m:e>
                        <m:r>
                          <a:rPr lang="en-US" sz="2000" b="1" i="1">
                            <a:latin typeface="Cambria Math" panose="02040503050406030204" pitchFamily="18" charset="0"/>
                          </a:rPr>
                          <m:t>𝑾</m:t>
                        </m:r>
                      </m:e>
                    </m:d>
                    <m:r>
                      <a:rPr lang="en-US" sz="2000" i="1">
                        <a:latin typeface="Cambria Math" panose="02040503050406030204" pitchFamily="18" charset="0"/>
                      </a:rPr>
                      <m:t>=</m:t>
                    </m:r>
                    <m:r>
                      <m:rPr>
                        <m:sty m:val="p"/>
                      </m:rPr>
                      <a:rPr lang="en-US" sz="2000">
                        <a:latin typeface="Cambria Math" panose="02040503050406030204" pitchFamily="18" charset="0"/>
                      </a:rPr>
                      <m:t>Tr</m:t>
                    </m:r>
                    <m:d>
                      <m:dPr>
                        <m:begChr m:val="["/>
                        <m:endChr m:val="]"/>
                        <m:ctrlPr>
                          <a:rPr lang="tr-TR" sz="2000" i="1">
                            <a:latin typeface="Cambria Math" panose="02040503050406030204" pitchFamily="18" charset="0"/>
                          </a:rPr>
                        </m:ctrlPr>
                      </m:dPr>
                      <m:e>
                        <m:f>
                          <m:fPr>
                            <m:ctrlPr>
                              <a:rPr lang="tr-TR" sz="2000" b="1" i="1">
                                <a:latin typeface="Cambria Math" panose="02040503050406030204" pitchFamily="18" charset="0"/>
                              </a:rPr>
                            </m:ctrlPr>
                          </m:fPr>
                          <m:num>
                            <m:sSup>
                              <m:sSupPr>
                                <m:ctrlPr>
                                  <a:rPr lang="tr-TR" sz="2000" i="1">
                                    <a:latin typeface="Cambria Math" panose="02040503050406030204" pitchFamily="18" charset="0"/>
                                  </a:rPr>
                                </m:ctrlPr>
                              </m:sSupPr>
                              <m:e>
                                <m:r>
                                  <a:rPr lang="en-US" sz="2000" b="1" i="1">
                                    <a:latin typeface="Cambria Math" panose="02040503050406030204" pitchFamily="18" charset="0"/>
                                  </a:rPr>
                                  <m:t>𝑾</m:t>
                                </m:r>
                              </m:e>
                              <m:sup>
                                <m:r>
                                  <m:rPr>
                                    <m:sty m:val="p"/>
                                  </m:rPr>
                                  <a:rPr lang="en-US" sz="2000">
                                    <a:latin typeface="Cambria Math" panose="02040503050406030204" pitchFamily="18" charset="0"/>
                                  </a:rPr>
                                  <m:t>T</m:t>
                                </m:r>
                              </m:sup>
                            </m:sSup>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sub>
                            </m:sSub>
                            <m:r>
                              <a:rPr lang="en-US" sz="2000" b="1" i="1">
                                <a:latin typeface="Cambria Math" panose="02040503050406030204" pitchFamily="18" charset="0"/>
                              </a:rPr>
                              <m:t>𝑾</m:t>
                            </m:r>
                          </m:num>
                          <m:den>
                            <m:sSup>
                              <m:sSupPr>
                                <m:ctrlPr>
                                  <a:rPr lang="tr-TR" sz="2000" i="1">
                                    <a:latin typeface="Cambria Math" panose="02040503050406030204" pitchFamily="18" charset="0"/>
                                  </a:rPr>
                                </m:ctrlPr>
                              </m:sSupPr>
                              <m:e>
                                <m:r>
                                  <a:rPr lang="en-US" sz="2000" b="1" i="1">
                                    <a:latin typeface="Cambria Math" panose="02040503050406030204" pitchFamily="18" charset="0"/>
                                  </a:rPr>
                                  <m:t>𝑾</m:t>
                                </m:r>
                              </m:e>
                              <m:sup>
                                <m:r>
                                  <m:rPr>
                                    <m:sty m:val="p"/>
                                  </m:rPr>
                                  <a:rPr lang="en-US" sz="2000">
                                    <a:latin typeface="Cambria Math" panose="02040503050406030204" pitchFamily="18" charset="0"/>
                                  </a:rPr>
                                  <m:t>T</m:t>
                                </m:r>
                              </m:sup>
                            </m:sSup>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sSub>
                                  <m:sSubPr>
                                    <m:ctrlPr>
                                      <a:rPr lang="tr-TR" sz="2000" i="1">
                                        <a:latin typeface="Cambria Math" panose="02040503050406030204" pitchFamily="18" charset="0"/>
                                      </a:rPr>
                                    </m:ctrlPr>
                                  </m:sSubPr>
                                  <m:e>
                                    <m:r>
                                      <a:rPr lang="en-US" sz="2000" i="1">
                                        <a:latin typeface="Cambria Math" panose="02040503050406030204" pitchFamily="18" charset="0"/>
                                      </a:rPr>
                                      <m:t>𝑊</m:t>
                                    </m:r>
                                  </m:e>
                                  <m:sub>
                                    <m:r>
                                      <a:rPr lang="en-US" sz="2000" i="1">
                                        <a:latin typeface="Cambria Math" panose="02040503050406030204" pitchFamily="18" charset="0"/>
                                      </a:rPr>
                                      <m:t>𝑇</m:t>
                                    </m:r>
                                  </m:sub>
                                </m:sSub>
                              </m:sub>
                            </m:sSub>
                            <m:r>
                              <a:rPr lang="en-US" sz="2000" b="1" i="1">
                                <a:latin typeface="Cambria Math" panose="02040503050406030204" pitchFamily="18" charset="0"/>
                              </a:rPr>
                              <m:t>𝑾</m:t>
                            </m:r>
                          </m:den>
                        </m:f>
                      </m:e>
                    </m:d>
                    <m:r>
                      <a:rPr lang="en-US" sz="2000" i="1">
                        <a:latin typeface="Cambria Math" panose="02040503050406030204" pitchFamily="18" charset="0"/>
                      </a:rPr>
                      <m:t>.</m:t>
                    </m:r>
                  </m:oMath>
                </a14:m>
                <a:endParaRPr lang="tr-TR" sz="2000">
                  <a:latin typeface="Times New Roman" panose="02020603050405020304" pitchFamily="18" charset="0"/>
                  <a:cs typeface="Times New Roman" panose="02020603050405020304" pitchFamily="18" charset="0"/>
                </a:endParaRPr>
              </a:p>
              <a:p>
                <a:pPr marL="0" lvl="0" indent="0" algn="just" defTabSz="358775">
                  <a:lnSpc>
                    <a:spcPct val="150000"/>
                  </a:lnSpc>
                  <a:spcBef>
                    <a:spcPts val="0"/>
                  </a:spcBef>
                  <a:buNone/>
                  <a:tabLst>
                    <a:tab pos="450850" algn="l"/>
                  </a:tabLst>
                </a:pPr>
                <a:endParaRPr lang="tr-TR" sz="2000" b="1">
                  <a:solidFill>
                    <a:srgbClr val="00B0F0"/>
                  </a:solidFill>
                  <a:latin typeface="Times New Roman" panose="02020603050405020304" pitchFamily="18" charset="0"/>
                  <a:cs typeface="Times New Roman" panose="02020603050405020304" pitchFamily="18" charset="0"/>
                </a:endParaRPr>
              </a:p>
            </p:txBody>
          </p:sp>
        </mc:Choice>
        <mc:Fallback xmlns="">
          <p:sp>
            <p:nvSpPr>
              <p:cNvPr id="3" name="İçerik Yer Tutucusu 2"/>
              <p:cNvSpPr>
                <a:spLocks noGrp="1" noRot="1" noChangeAspect="1" noMove="1" noResize="1" noEditPoints="1" noAdjustHandles="1" noChangeArrowheads="1" noChangeShapeType="1" noTextEdit="1"/>
              </p:cNvSpPr>
              <p:nvPr>
                <p:ph idx="4294967295"/>
              </p:nvPr>
            </p:nvSpPr>
            <p:spPr>
              <a:xfrm>
                <a:off x="720000" y="720000"/>
                <a:ext cx="10800000" cy="5863656"/>
              </a:xfrm>
              <a:blipFill>
                <a:blip r:embed="rId2"/>
                <a:stretch>
                  <a:fillRect l="-1411" t="-1247"/>
                </a:stretch>
              </a:blipFill>
            </p:spPr>
            <p:txBody>
              <a:bodyPr/>
              <a:lstStyle/>
              <a:p>
                <a:r>
                  <a:rPr lang="tr-TR">
                    <a:noFill/>
                  </a:rPr>
                  <a:t> </a:t>
                </a:r>
              </a:p>
            </p:txBody>
          </p:sp>
        </mc:Fallback>
      </mc:AlternateContent>
    </p:spTree>
    <p:extLst>
      <p:ext uri="{BB962C8B-B14F-4D97-AF65-F5344CB8AC3E}">
        <p14:creationId xmlns:p14="http://schemas.microsoft.com/office/powerpoint/2010/main" val="40006414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txBox="1">
                <a:spLocks/>
              </p:cNvSpPr>
              <p:nvPr/>
            </p:nvSpPr>
            <p:spPr>
              <a:xfrm>
                <a:off x="720000" y="720000"/>
                <a:ext cx="10800000" cy="2385653"/>
              </a:xfrm>
              <a:prstGeom prst="rect">
                <a:avLst/>
              </a:prstGeom>
            </p:spPr>
            <p:txBody>
              <a:bodyPr vert="horz" wrap="square" lIns="0" tIns="0" rIns="0" bIns="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600"/>
                  </a:spcBef>
                  <a:buNone/>
                </a:pPr>
                <a:r>
                  <a:rPr lang="en-US" sz="2000" b="1" smtClean="0">
                    <a:solidFill>
                      <a:srgbClr val="FF0000"/>
                    </a:solidFill>
                    <a:latin typeface="Times New Roman" panose="02020603050405020304" pitchFamily="18" charset="0"/>
                    <a:cs typeface="Times New Roman" panose="02020603050405020304" pitchFamily="18" charset="0"/>
                  </a:rPr>
                  <a:t>Example</a:t>
                </a:r>
                <a:r>
                  <a:rPr lang="en-US" sz="2000" b="1">
                    <a:solidFill>
                      <a:srgbClr val="FF0000"/>
                    </a:solidFill>
                    <a:latin typeface="Times New Roman" panose="02020603050405020304" pitchFamily="18" charset="0"/>
                    <a:cs typeface="Times New Roman" panose="02020603050405020304" pitchFamily="18" charset="0"/>
                  </a:rPr>
                  <a:t>:</a:t>
                </a:r>
                <a:r>
                  <a:rPr lang="en-US" sz="2000">
                    <a:solidFill>
                      <a:srgbClr val="FF0000"/>
                    </a:solidFill>
                    <a:latin typeface="Times New Roman" panose="02020603050405020304" pitchFamily="18" charset="0"/>
                    <a:cs typeface="Times New Roman" panose="02020603050405020304" pitchFamily="18" charset="0"/>
                  </a:rPr>
                  <a:t> </a:t>
                </a:r>
                <a:endParaRPr lang="tr-TR" sz="2000" smtClean="0">
                  <a:solidFill>
                    <a:srgbClr val="FF0000"/>
                  </a:solidFill>
                  <a:latin typeface="Times New Roman" panose="02020603050405020304" pitchFamily="18" charset="0"/>
                  <a:cs typeface="Times New Roman" panose="02020603050405020304" pitchFamily="18" charset="0"/>
                </a:endParaRPr>
              </a:p>
              <a:p>
                <a:pPr marL="0" indent="0">
                  <a:lnSpc>
                    <a:spcPct val="150000"/>
                  </a:lnSpc>
                  <a:spcBef>
                    <a:spcPts val="600"/>
                  </a:spcBef>
                  <a:buNone/>
                </a:pPr>
                <a:r>
                  <a:rPr lang="en-US" sz="2000">
                    <a:latin typeface="Times New Roman" panose="02020603050405020304" pitchFamily="18" charset="0"/>
                    <a:cs typeface="Times New Roman" panose="02020603050405020304" pitchFamily="18" charset="0"/>
                  </a:rPr>
                  <a:t>Suppose that we have two classes that have 4 data (sample) points in 2D </a:t>
                </a:r>
                <a:r>
                  <a:rPr lang="en-US" sz="2000" smtClean="0">
                    <a:latin typeface="Times New Roman" panose="02020603050405020304" pitchFamily="18" charset="0"/>
                    <a:cs typeface="Times New Roman" panose="02020603050405020304" pitchFamily="18" charset="0"/>
                  </a:rPr>
                  <a:t>space</a:t>
                </a:r>
                <a:r>
                  <a:rPr lang="tr-TR" sz="2000" smtClean="0">
                    <a:latin typeface="Times New Roman" panose="02020603050405020304" pitchFamily="18" charset="0"/>
                    <a:cs typeface="Times New Roman" panose="02020603050405020304" pitchFamily="18" charset="0"/>
                  </a:rPr>
                  <a:t>:</a:t>
                </a:r>
                <a:endParaRPr lang="tr-TR" sz="2000">
                  <a:latin typeface="Times New Roman" panose="02020603050405020304" pitchFamily="18" charset="0"/>
                  <a:cs typeface="Times New Roman" panose="02020603050405020304" pitchFamily="18" charset="0"/>
                </a:endParaRPr>
              </a:p>
              <a:p>
                <a:pPr marL="0" indent="0" algn="ctr">
                  <a:lnSpc>
                    <a:spcPct val="150000"/>
                  </a:lnSpc>
                  <a:spcBef>
                    <a:spcPts val="600"/>
                  </a:spcBef>
                  <a:buNone/>
                </a:pP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1</m:t>
                        </m:r>
                      </m:sub>
                    </m:sSub>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d>
                          <m:dPr>
                            <m:begChr m:val="["/>
                            <m:endChr m:val="]"/>
                            <m:ctrlPr>
                              <a:rPr lang="tr-TR" sz="2000" i="1">
                                <a:latin typeface="Cambria Math" panose="02040503050406030204" pitchFamily="18" charset="0"/>
                              </a:rPr>
                            </m:ctrlPr>
                          </m:dPr>
                          <m:e>
                            <m:m>
                              <m:mPr>
                                <m:mcs>
                                  <m:mc>
                                    <m:mcPr>
                                      <m:count m:val="1"/>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0</m:t>
                                  </m:r>
                                </m:e>
                              </m:mr>
                              <m:mr>
                                <m:e>
                                  <m:r>
                                    <a:rPr lang="en-US" sz="2000" i="1">
                                      <a:latin typeface="Cambria Math" panose="02040503050406030204" pitchFamily="18" charset="0"/>
                                    </a:rPr>
                                    <m:t>4</m:t>
                                  </m:r>
                                </m:e>
                              </m:mr>
                            </m:m>
                          </m:e>
                        </m:d>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1"/>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0</m:t>
                                  </m:r>
                                </m:e>
                              </m:mr>
                              <m:mr>
                                <m:e>
                                  <m:r>
                                    <a:rPr lang="en-US" sz="2000" i="1">
                                      <a:latin typeface="Cambria Math" panose="02040503050406030204" pitchFamily="18" charset="0"/>
                                    </a:rPr>
                                    <m:t>8</m:t>
                                  </m:r>
                                </m:e>
                              </m:mr>
                            </m:m>
                          </m:e>
                        </m:d>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1"/>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2</m:t>
                                  </m:r>
                                </m:e>
                              </m:mr>
                              <m:mr>
                                <m:e>
                                  <m:r>
                                    <a:rPr lang="en-US" sz="2000" i="1">
                                      <a:latin typeface="Cambria Math" panose="02040503050406030204" pitchFamily="18" charset="0"/>
                                    </a:rPr>
                                    <m:t>4</m:t>
                                  </m:r>
                                </m:e>
                              </m:mr>
                            </m:m>
                          </m:e>
                        </m:d>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1"/>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2</m:t>
                                  </m:r>
                                </m:e>
                              </m:mr>
                              <m:mr>
                                <m:e>
                                  <m:r>
                                    <a:rPr lang="en-US" sz="2000" i="1">
                                      <a:latin typeface="Cambria Math" panose="02040503050406030204" pitchFamily="18" charset="0"/>
                                    </a:rPr>
                                    <m:t>8</m:t>
                                  </m:r>
                                </m:e>
                              </m:mr>
                            </m:m>
                          </m:e>
                        </m:d>
                      </m:e>
                    </m:d>
                  </m:oMath>
                </a14:m>
                <a:r>
                  <a:rPr lang="en-US" sz="2000">
                    <a:latin typeface="Times New Roman" panose="02020603050405020304" pitchFamily="18" charset="0"/>
                    <a:cs typeface="Times New Roman" panose="02020603050405020304" pitchFamily="18" charset="0"/>
                  </a:rPr>
                  <a:t> and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2</m:t>
                        </m:r>
                      </m:sub>
                    </m:sSub>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d>
                          <m:dPr>
                            <m:begChr m:val="["/>
                            <m:endChr m:val="]"/>
                            <m:ctrlPr>
                              <a:rPr lang="tr-TR" sz="2000" i="1">
                                <a:latin typeface="Cambria Math" panose="02040503050406030204" pitchFamily="18" charset="0"/>
                              </a:rPr>
                            </m:ctrlPr>
                          </m:dPr>
                          <m:e>
                            <m:m>
                              <m:mPr>
                                <m:mcs>
                                  <m:mc>
                                    <m:mcPr>
                                      <m:count m:val="1"/>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4</m:t>
                                  </m:r>
                                </m:e>
                              </m:mr>
                              <m:mr>
                                <m:e>
                                  <m:r>
                                    <a:rPr lang="en-US" sz="2000" i="1">
                                      <a:latin typeface="Cambria Math" panose="02040503050406030204" pitchFamily="18" charset="0"/>
                                    </a:rPr>
                                    <m:t>0</m:t>
                                  </m:r>
                                </m:e>
                              </m:mr>
                            </m:m>
                          </m:e>
                        </m:d>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1"/>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8</m:t>
                                  </m:r>
                                </m:e>
                              </m:mr>
                              <m:mr>
                                <m:e>
                                  <m:r>
                                    <a:rPr lang="en-US" sz="2000" i="1">
                                      <a:latin typeface="Cambria Math" panose="02040503050406030204" pitchFamily="18" charset="0"/>
                                    </a:rPr>
                                    <m:t>0</m:t>
                                  </m:r>
                                </m:e>
                              </m:mr>
                            </m:m>
                          </m:e>
                        </m:d>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1"/>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4</m:t>
                                  </m:r>
                                </m:e>
                              </m:mr>
                              <m:mr>
                                <m:e>
                                  <m:r>
                                    <a:rPr lang="en-US" sz="2000" i="1">
                                      <a:latin typeface="Cambria Math" panose="02040503050406030204" pitchFamily="18" charset="0"/>
                                    </a:rPr>
                                    <m:t>2</m:t>
                                  </m:r>
                                </m:e>
                              </m:mr>
                            </m:m>
                          </m:e>
                        </m:d>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1"/>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8</m:t>
                                  </m:r>
                                </m:e>
                              </m:mr>
                              <m:mr>
                                <m:e>
                                  <m:r>
                                    <a:rPr lang="en-US" sz="2000" i="1">
                                      <a:latin typeface="Cambria Math" panose="02040503050406030204" pitchFamily="18" charset="0"/>
                                    </a:rPr>
                                    <m:t>2</m:t>
                                  </m:r>
                                </m:e>
                              </m:mr>
                            </m:m>
                          </m:e>
                        </m:d>
                      </m:e>
                    </m:d>
                  </m:oMath>
                </a14:m>
                <a:r>
                  <a:rPr lang="en-US" sz="2000">
                    <a:latin typeface="Times New Roman" panose="02020603050405020304" pitchFamily="18" charset="0"/>
                    <a:cs typeface="Times New Roman" panose="02020603050405020304" pitchFamily="18" charset="0"/>
                  </a:rPr>
                  <a:t>. </a:t>
                </a:r>
                <a:endParaRPr lang="tr-TR" sz="2000" smtClean="0">
                  <a:latin typeface="Times New Roman" panose="02020603050405020304" pitchFamily="18" charset="0"/>
                  <a:cs typeface="Times New Roman" panose="02020603050405020304" pitchFamily="18" charset="0"/>
                </a:endParaRPr>
              </a:p>
              <a:p>
                <a:pPr marL="0" indent="0">
                  <a:lnSpc>
                    <a:spcPct val="150000"/>
                  </a:lnSpc>
                  <a:spcBef>
                    <a:spcPts val="600"/>
                  </a:spcBef>
                  <a:buNone/>
                </a:pPr>
                <a:r>
                  <a:rPr lang="en-US" sz="2000" smtClean="0">
                    <a:latin typeface="Times New Roman" panose="02020603050405020304" pitchFamily="18" charset="0"/>
                    <a:cs typeface="Times New Roman" panose="02020603050405020304" pitchFamily="18" charset="0"/>
                  </a:rPr>
                  <a:t>Data </a:t>
                </a:r>
                <a:r>
                  <a:rPr lang="en-US" sz="2000">
                    <a:latin typeface="Times New Roman" panose="02020603050405020304" pitchFamily="18" charset="0"/>
                    <a:cs typeface="Times New Roman" panose="02020603050405020304" pitchFamily="18" charset="0"/>
                  </a:rPr>
                  <a:t>are shown the figure in the below</a:t>
                </a:r>
                <a:r>
                  <a:rPr lang="en-US" sz="2000" smtClean="0">
                    <a:latin typeface="Times New Roman" panose="02020603050405020304" pitchFamily="18" charset="0"/>
                    <a:cs typeface="Times New Roman" panose="02020603050405020304" pitchFamily="18" charset="0"/>
                  </a:rPr>
                  <a:t>.</a:t>
                </a:r>
                <a:endParaRPr lang="tr-TR" sz="2000">
                  <a:latin typeface="Times New Roman" panose="02020603050405020304" pitchFamily="18" charset="0"/>
                  <a:cs typeface="Times New Roman" panose="02020603050405020304" pitchFamily="18" charset="0"/>
                </a:endParaRPr>
              </a:p>
            </p:txBody>
          </p:sp>
        </mc:Choice>
        <mc:Fallback xmlns="">
          <p:sp>
            <p:nvSpPr>
              <p:cNvPr id="3" name="İçerik Yer Tutucusu 2"/>
              <p:cNvSpPr txBox="1">
                <a:spLocks noRot="1" noChangeAspect="1" noMove="1" noResize="1" noEditPoints="1" noAdjustHandles="1" noChangeArrowheads="1" noChangeShapeType="1" noTextEdit="1"/>
              </p:cNvSpPr>
              <p:nvPr/>
            </p:nvSpPr>
            <p:spPr>
              <a:xfrm>
                <a:off x="720000" y="720000"/>
                <a:ext cx="10800000" cy="2385653"/>
              </a:xfrm>
              <a:prstGeom prst="rect">
                <a:avLst/>
              </a:prstGeom>
              <a:blipFill>
                <a:blip r:embed="rId2"/>
                <a:stretch>
                  <a:fillRect l="-1411" b="-3581"/>
                </a:stretch>
              </a:blipFill>
            </p:spPr>
            <p:txBody>
              <a:bodyPr/>
              <a:lstStyle/>
              <a:p>
                <a:r>
                  <a:rPr lang="tr-TR">
                    <a:noFill/>
                  </a:rPr>
                  <a:t> </a:t>
                </a:r>
              </a:p>
            </p:txBody>
          </p:sp>
        </mc:Fallback>
      </mc:AlternateContent>
      <p:pic>
        <p:nvPicPr>
          <p:cNvPr id="4" name="Resim 3"/>
          <p:cNvPicPr/>
          <p:nvPr/>
        </p:nvPicPr>
        <p:blipFill>
          <a:blip r:embed="rId3">
            <a:extLst>
              <a:ext uri="{28A0092B-C50C-407E-A947-70E740481C1C}">
                <a14:useLocalDpi xmlns:a14="http://schemas.microsoft.com/office/drawing/2010/main" val="0"/>
              </a:ext>
            </a:extLst>
          </a:blip>
          <a:srcRect/>
          <a:stretch>
            <a:fillRect/>
          </a:stretch>
        </p:blipFill>
        <p:spPr bwMode="auto">
          <a:xfrm>
            <a:off x="4273365" y="3748043"/>
            <a:ext cx="2879725" cy="2360295"/>
          </a:xfrm>
          <a:prstGeom prst="rect">
            <a:avLst/>
          </a:prstGeom>
          <a:noFill/>
          <a:ln>
            <a:noFill/>
          </a:ln>
        </p:spPr>
      </p:pic>
    </p:spTree>
    <p:extLst>
      <p:ext uri="{BB962C8B-B14F-4D97-AF65-F5344CB8AC3E}">
        <p14:creationId xmlns:p14="http://schemas.microsoft.com/office/powerpoint/2010/main" val="34186437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txBox="1">
                <a:spLocks/>
              </p:cNvSpPr>
              <p:nvPr/>
            </p:nvSpPr>
            <p:spPr>
              <a:xfrm>
                <a:off x="720000" y="720000"/>
                <a:ext cx="10800000" cy="4692503"/>
              </a:xfrm>
              <a:prstGeom prst="rect">
                <a:avLst/>
              </a:prstGeom>
            </p:spPr>
            <p:txBody>
              <a:bodyPr vert="horz" wrap="square" lIns="0" tIns="0" rIns="0" bIns="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600"/>
                  </a:spcBef>
                  <a:buNone/>
                </a:pPr>
                <a:r>
                  <a:rPr lang="en-US" sz="2000" b="1" smtClean="0">
                    <a:solidFill>
                      <a:srgbClr val="FF0000"/>
                    </a:solidFill>
                    <a:latin typeface="Times New Roman" panose="02020603050405020304" pitchFamily="18" charset="0"/>
                    <a:cs typeface="Times New Roman" panose="02020603050405020304" pitchFamily="18" charset="0"/>
                  </a:rPr>
                  <a:t>Example</a:t>
                </a:r>
                <a:r>
                  <a:rPr lang="tr-TR" sz="2000" b="1" smtClean="0">
                    <a:solidFill>
                      <a:srgbClr val="FF0000"/>
                    </a:solidFill>
                    <a:latin typeface="Times New Roman" panose="02020603050405020304" pitchFamily="18" charset="0"/>
                    <a:cs typeface="Times New Roman" panose="02020603050405020304" pitchFamily="18" charset="0"/>
                  </a:rPr>
                  <a:t> (continued)</a:t>
                </a:r>
                <a:r>
                  <a:rPr lang="en-US" sz="2000" b="1" smtClean="0">
                    <a:solidFill>
                      <a:srgbClr val="FF0000"/>
                    </a:solidFill>
                    <a:latin typeface="Times New Roman" panose="02020603050405020304" pitchFamily="18" charset="0"/>
                    <a:cs typeface="Times New Roman" panose="02020603050405020304" pitchFamily="18" charset="0"/>
                  </a:rPr>
                  <a:t>:</a:t>
                </a:r>
                <a:r>
                  <a:rPr lang="en-US" sz="2000" smtClean="0">
                    <a:solidFill>
                      <a:srgbClr val="FF0000"/>
                    </a:solidFill>
                    <a:latin typeface="Times New Roman" panose="02020603050405020304" pitchFamily="18" charset="0"/>
                    <a:cs typeface="Times New Roman" panose="02020603050405020304" pitchFamily="18" charset="0"/>
                  </a:rPr>
                  <a:t> </a:t>
                </a:r>
                <a:endParaRPr lang="tr-TR" sz="2000" smtClean="0">
                  <a:solidFill>
                    <a:srgbClr val="FF0000"/>
                  </a:solidFill>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en-US" sz="2000">
                    <a:latin typeface="Times New Roman" panose="02020603050405020304" pitchFamily="18" charset="0"/>
                    <a:cs typeface="Times New Roman" panose="02020603050405020304" pitchFamily="18" charset="0"/>
                  </a:rPr>
                  <a:t>The mean of the classes are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𝑎𝑣𝑒</m:t>
                        </m:r>
                        <m:r>
                          <a:rPr lang="en-US" sz="2000" i="1">
                            <a:latin typeface="Cambria Math" panose="02040503050406030204" pitchFamily="18" charset="0"/>
                          </a:rPr>
                          <m:t>,1</m:t>
                        </m:r>
                      </m:sub>
                    </m:sSub>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1"/>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1</m:t>
                              </m:r>
                            </m:e>
                          </m:mr>
                          <m:mr>
                            <m:e>
                              <m:r>
                                <a:rPr lang="en-US" sz="2000" i="1">
                                  <a:latin typeface="Cambria Math" panose="02040503050406030204" pitchFamily="18" charset="0"/>
                                </a:rPr>
                                <m:t>6</m:t>
                              </m:r>
                            </m:e>
                          </m:mr>
                        </m:m>
                      </m:e>
                    </m:d>
                  </m:oMath>
                </a14:m>
                <a:r>
                  <a:rPr lang="en-US" sz="2000">
                    <a:latin typeface="Times New Roman" panose="02020603050405020304" pitchFamily="18" charset="0"/>
                    <a:cs typeface="Times New Roman" panose="02020603050405020304" pitchFamily="18" charset="0"/>
                  </a:rPr>
                  <a:t> and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𝑎𝑣𝑒</m:t>
                        </m:r>
                        <m:r>
                          <a:rPr lang="en-US" sz="2000" i="1">
                            <a:latin typeface="Cambria Math" panose="02040503050406030204" pitchFamily="18" charset="0"/>
                          </a:rPr>
                          <m:t>,2</m:t>
                        </m:r>
                      </m:sub>
                    </m:sSub>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1"/>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6</m:t>
                              </m:r>
                            </m:e>
                          </m:mr>
                          <m:mr>
                            <m:e>
                              <m:r>
                                <a:rPr lang="en-US" sz="2000" i="1">
                                  <a:latin typeface="Cambria Math" panose="02040503050406030204" pitchFamily="18" charset="0"/>
                                </a:rPr>
                                <m:t>1</m:t>
                              </m:r>
                            </m:e>
                          </m:mr>
                        </m:m>
                      </m:e>
                    </m:d>
                  </m:oMath>
                </a14:m>
                <a:r>
                  <a:rPr lang="en-US" sz="2000">
                    <a:latin typeface="Times New Roman" panose="02020603050405020304" pitchFamily="18" charset="0"/>
                    <a:cs typeface="Times New Roman" panose="02020603050405020304" pitchFamily="18" charset="0"/>
                  </a:rPr>
                  <a:t> for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1</m:t>
                        </m:r>
                      </m:sub>
                    </m:sSub>
                  </m:oMath>
                </a14:m>
                <a:r>
                  <a:rPr lang="en-US" sz="2000">
                    <a:latin typeface="Times New Roman" panose="02020603050405020304" pitchFamily="18" charset="0"/>
                    <a:cs typeface="Times New Roman" panose="02020603050405020304" pitchFamily="18" charset="0"/>
                  </a:rPr>
                  <a:t> and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2</m:t>
                        </m:r>
                      </m:sub>
                    </m:sSub>
                  </m:oMath>
                </a14:m>
                <a:r>
                  <a:rPr lang="en-US" sz="2000">
                    <a:latin typeface="Times New Roman" panose="02020603050405020304" pitchFamily="18" charset="0"/>
                    <a:cs typeface="Times New Roman" panose="02020603050405020304" pitchFamily="18" charset="0"/>
                  </a:rPr>
                  <a:t> respectively. The within-class covariance matrices are </a:t>
                </a:r>
                <a14:m>
                  <m:oMath xmlns:m="http://schemas.openxmlformats.org/officeDocument/2006/math">
                    <m:sSup>
                      <m:sSupPr>
                        <m:ctrlPr>
                          <a:rPr lang="tr-TR" sz="2000" i="1">
                            <a:latin typeface="Cambria Math" panose="02040503050406030204" pitchFamily="18" charset="0"/>
                          </a:rPr>
                        </m:ctrlPr>
                      </m:sSupPr>
                      <m:e>
                        <m:r>
                          <a:rPr lang="en-US" sz="2000" b="1" i="1">
                            <a:latin typeface="Cambria Math" panose="02040503050406030204" pitchFamily="18" charset="0"/>
                          </a:rPr>
                          <m:t>𝚽</m:t>
                        </m:r>
                      </m:e>
                      <m:sup>
                        <m:r>
                          <a:rPr lang="en-US" sz="2000">
                            <a:latin typeface="Cambria Math" panose="02040503050406030204" pitchFamily="18" charset="0"/>
                          </a:rPr>
                          <m:t>1</m:t>
                        </m:r>
                      </m:sup>
                    </m:sSup>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2"/>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1</m:t>
                              </m:r>
                            </m:e>
                            <m:e>
                              <m:r>
                                <a:rPr lang="en-US" sz="2000" i="1">
                                  <a:latin typeface="Cambria Math" panose="02040503050406030204" pitchFamily="18" charset="0"/>
                                </a:rPr>
                                <m:t>0</m:t>
                              </m:r>
                            </m:e>
                          </m:mr>
                          <m:mr>
                            <m:e>
                              <m:r>
                                <a:rPr lang="en-US" sz="2000" i="1">
                                  <a:latin typeface="Cambria Math" panose="02040503050406030204" pitchFamily="18" charset="0"/>
                                </a:rPr>
                                <m:t>0</m:t>
                              </m:r>
                            </m:e>
                            <m:e>
                              <m:r>
                                <a:rPr lang="en-US" sz="2000" i="1">
                                  <a:latin typeface="Cambria Math" panose="02040503050406030204" pitchFamily="18" charset="0"/>
                                </a:rPr>
                                <m:t>4</m:t>
                              </m:r>
                            </m:e>
                          </m:mr>
                        </m:m>
                      </m:e>
                    </m:d>
                  </m:oMath>
                </a14:m>
                <a:r>
                  <a:rPr lang="en-US" sz="2000">
                    <a:latin typeface="Times New Roman" panose="02020603050405020304" pitchFamily="18" charset="0"/>
                    <a:cs typeface="Times New Roman" panose="02020603050405020304" pitchFamily="18" charset="0"/>
                  </a:rPr>
                  <a:t> and </a:t>
                </a:r>
                <a14:m>
                  <m:oMath xmlns:m="http://schemas.openxmlformats.org/officeDocument/2006/math">
                    <m:sSup>
                      <m:sSupPr>
                        <m:ctrlPr>
                          <a:rPr lang="tr-TR" sz="2000" i="1">
                            <a:latin typeface="Cambria Math" panose="02040503050406030204" pitchFamily="18" charset="0"/>
                          </a:rPr>
                        </m:ctrlPr>
                      </m:sSupPr>
                      <m:e>
                        <m:r>
                          <a:rPr lang="en-US" sz="2000" b="1" i="1">
                            <a:latin typeface="Cambria Math" panose="02040503050406030204" pitchFamily="18" charset="0"/>
                          </a:rPr>
                          <m:t>𝚽</m:t>
                        </m:r>
                      </m:e>
                      <m:sup>
                        <m:r>
                          <a:rPr lang="en-US" sz="2000">
                            <a:latin typeface="Cambria Math" panose="02040503050406030204" pitchFamily="18" charset="0"/>
                          </a:rPr>
                          <m:t>2</m:t>
                        </m:r>
                      </m:sup>
                    </m:sSup>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2"/>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4</m:t>
                              </m:r>
                            </m:e>
                            <m:e>
                              <m:r>
                                <a:rPr lang="en-US" sz="2000" i="1">
                                  <a:latin typeface="Cambria Math" panose="02040503050406030204" pitchFamily="18" charset="0"/>
                                </a:rPr>
                                <m:t>0</m:t>
                              </m:r>
                            </m:e>
                          </m:mr>
                          <m:mr>
                            <m:e>
                              <m:r>
                                <a:rPr lang="en-US" sz="2000" i="1">
                                  <a:latin typeface="Cambria Math" panose="02040503050406030204" pitchFamily="18" charset="0"/>
                                </a:rPr>
                                <m:t>0</m:t>
                              </m:r>
                            </m:e>
                            <m:e>
                              <m:r>
                                <a:rPr lang="en-US" sz="2000" i="1">
                                  <a:latin typeface="Cambria Math" panose="02040503050406030204" pitchFamily="18" charset="0"/>
                                </a:rPr>
                                <m:t>1</m:t>
                              </m:r>
                            </m:e>
                          </m:mr>
                        </m:m>
                      </m:e>
                    </m:d>
                  </m:oMath>
                </a14:m>
                <a:r>
                  <a:rPr lang="en-US" sz="2000">
                    <a:latin typeface="Times New Roman" panose="02020603050405020304" pitchFamily="18" charset="0"/>
                    <a:cs typeface="Times New Roman" panose="02020603050405020304" pitchFamily="18" charset="0"/>
                  </a:rPr>
                  <a:t> for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1</m:t>
                        </m:r>
                      </m:sub>
                    </m:sSub>
                  </m:oMath>
                </a14:m>
                <a:r>
                  <a:rPr lang="en-US" sz="2000">
                    <a:latin typeface="Times New Roman" panose="02020603050405020304" pitchFamily="18" charset="0"/>
                    <a:cs typeface="Times New Roman" panose="02020603050405020304" pitchFamily="18" charset="0"/>
                  </a:rPr>
                  <a:t> and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2</m:t>
                        </m:r>
                      </m:sub>
                    </m:sSub>
                  </m:oMath>
                </a14:m>
                <a:r>
                  <a:rPr lang="en-US" sz="2000">
                    <a:latin typeface="Times New Roman" panose="02020603050405020304" pitchFamily="18" charset="0"/>
                    <a:cs typeface="Times New Roman" panose="02020603050405020304" pitchFamily="18" charset="0"/>
                  </a:rPr>
                  <a:t> respectively. Then the total within-class covariance matrix is </a:t>
                </a: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14:m>
                  <m:oMathPara xmlns:m="http://schemas.openxmlformats.org/officeDocument/2006/math">
                    <m:oMathParaPr>
                      <m:jc m:val="centerGroup"/>
                    </m:oMathParaPr>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sSub>
                            <m:sSubPr>
                              <m:ctrlPr>
                                <a:rPr lang="tr-TR" sz="2000" i="1">
                                  <a:latin typeface="Cambria Math" panose="02040503050406030204" pitchFamily="18" charset="0"/>
                                </a:rPr>
                              </m:ctrlPr>
                            </m:sSubPr>
                            <m:e>
                              <m:r>
                                <a:rPr lang="en-US" sz="2000" i="1">
                                  <a:latin typeface="Cambria Math" panose="02040503050406030204" pitchFamily="18" charset="0"/>
                                </a:rPr>
                                <m:t>𝑊</m:t>
                              </m:r>
                            </m:e>
                            <m:sub>
                              <m:r>
                                <a:rPr lang="en-US" sz="2000" i="1">
                                  <a:latin typeface="Cambria Math" panose="02040503050406030204" pitchFamily="18" charset="0"/>
                                </a:rPr>
                                <m:t>𝑇</m:t>
                              </m:r>
                            </m:sub>
                          </m:sSub>
                        </m:sub>
                      </m:sSub>
                      <m:r>
                        <a:rPr lang="en-US" sz="2000" i="1">
                          <a:latin typeface="Cambria Math" panose="02040503050406030204" pitchFamily="18" charset="0"/>
                        </a:rPr>
                        <m:t>=</m:t>
                      </m:r>
                      <m:f>
                        <m:fPr>
                          <m:ctrlPr>
                            <a:rPr lang="tr-TR"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d>
                        <m:dPr>
                          <m:begChr m:val="["/>
                          <m:endChr m:val="]"/>
                          <m:ctrlPr>
                            <a:rPr lang="tr-TR" sz="2000" i="1">
                              <a:latin typeface="Cambria Math" panose="02040503050406030204" pitchFamily="18" charset="0"/>
                            </a:rPr>
                          </m:ctrlPr>
                        </m:dPr>
                        <m:e>
                          <m:sSup>
                            <m:sSupPr>
                              <m:ctrlPr>
                                <a:rPr lang="tr-TR" sz="2000" b="1" i="1">
                                  <a:latin typeface="Cambria Math" panose="02040503050406030204" pitchFamily="18" charset="0"/>
                                </a:rPr>
                              </m:ctrlPr>
                            </m:sSupPr>
                            <m:e>
                              <m:r>
                                <a:rPr lang="en-US" sz="2000" b="1" i="1">
                                  <a:latin typeface="Cambria Math" panose="02040503050406030204" pitchFamily="18" charset="0"/>
                                </a:rPr>
                                <m:t>𝚽</m:t>
                              </m:r>
                            </m:e>
                            <m:sup>
                              <m:r>
                                <a:rPr lang="en-US" sz="2000">
                                  <a:latin typeface="Cambria Math" panose="02040503050406030204" pitchFamily="18" charset="0"/>
                                </a:rPr>
                                <m:t>1</m:t>
                              </m:r>
                            </m:sup>
                          </m:sSup>
                          <m:r>
                            <a:rPr lang="en-US" sz="2000" i="1">
                              <a:latin typeface="Cambria Math" panose="02040503050406030204" pitchFamily="18" charset="0"/>
                            </a:rPr>
                            <m:t>+</m:t>
                          </m:r>
                          <m:sSup>
                            <m:sSupPr>
                              <m:ctrlPr>
                                <a:rPr lang="tr-TR" sz="2000" b="1" i="1">
                                  <a:latin typeface="Cambria Math" panose="02040503050406030204" pitchFamily="18" charset="0"/>
                                </a:rPr>
                              </m:ctrlPr>
                            </m:sSupPr>
                            <m:e>
                              <m:r>
                                <a:rPr lang="en-US" sz="2000" b="1" i="1">
                                  <a:latin typeface="Cambria Math" panose="02040503050406030204" pitchFamily="18" charset="0"/>
                                </a:rPr>
                                <m:t>𝚽</m:t>
                              </m:r>
                            </m:e>
                            <m:sup>
                              <m:r>
                                <a:rPr lang="en-US" sz="2000">
                                  <a:latin typeface="Cambria Math" panose="02040503050406030204" pitchFamily="18" charset="0"/>
                                </a:rPr>
                                <m:t>2</m:t>
                              </m:r>
                            </m:sup>
                          </m:sSup>
                        </m:e>
                      </m:d>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2"/>
                                    <m:mcJc m:val="center"/>
                                  </m:mcPr>
                                </m:mc>
                              </m:mcs>
                              <m:ctrlPr>
                                <a:rPr lang="tr-TR" sz="2000" i="1">
                                  <a:latin typeface="Cambria Math" panose="02040503050406030204" pitchFamily="18" charset="0"/>
                                </a:rPr>
                              </m:ctrlPr>
                            </m:mPr>
                            <m:mr>
                              <m:e>
                                <m:box>
                                  <m:boxPr>
                                    <m:ctrlPr>
                                      <a:rPr lang="tr-TR" sz="2000" i="1">
                                        <a:latin typeface="Cambria Math" panose="02040503050406030204" pitchFamily="18" charset="0"/>
                                      </a:rPr>
                                    </m:ctrlPr>
                                  </m:boxPr>
                                  <m:e>
                                    <m:argPr>
                                      <m:argSz m:val="-1"/>
                                    </m:argPr>
                                    <m:f>
                                      <m:fPr>
                                        <m:ctrlPr>
                                          <a:rPr lang="tr-TR" sz="2000" i="1">
                                            <a:latin typeface="Cambria Math" panose="02040503050406030204" pitchFamily="18" charset="0"/>
                                          </a:rPr>
                                        </m:ctrlPr>
                                      </m:fPr>
                                      <m:num>
                                        <m:r>
                                          <a:rPr lang="en-US" sz="2000" i="1">
                                            <a:latin typeface="Cambria Math" panose="02040503050406030204" pitchFamily="18" charset="0"/>
                                          </a:rPr>
                                          <m:t>5</m:t>
                                        </m:r>
                                      </m:num>
                                      <m:den>
                                        <m:r>
                                          <a:rPr lang="en-US" sz="2000" i="1">
                                            <a:latin typeface="Cambria Math" panose="02040503050406030204" pitchFamily="18" charset="0"/>
                                          </a:rPr>
                                          <m:t>2</m:t>
                                        </m:r>
                                      </m:den>
                                    </m:f>
                                  </m:e>
                                </m:box>
                              </m:e>
                              <m:e>
                                <m:r>
                                  <a:rPr lang="en-US" sz="2000" i="1">
                                    <a:latin typeface="Cambria Math" panose="02040503050406030204" pitchFamily="18" charset="0"/>
                                  </a:rPr>
                                  <m:t>0</m:t>
                                </m:r>
                              </m:e>
                            </m:mr>
                            <m:mr>
                              <m:e>
                                <m:r>
                                  <a:rPr lang="en-US" sz="2000" i="1">
                                    <a:latin typeface="Cambria Math" panose="02040503050406030204" pitchFamily="18" charset="0"/>
                                  </a:rPr>
                                  <m:t>0</m:t>
                                </m:r>
                              </m:e>
                              <m:e>
                                <m:box>
                                  <m:boxPr>
                                    <m:ctrlPr>
                                      <a:rPr lang="tr-TR" sz="2000" i="1">
                                        <a:latin typeface="Cambria Math" panose="02040503050406030204" pitchFamily="18" charset="0"/>
                                      </a:rPr>
                                    </m:ctrlPr>
                                  </m:boxPr>
                                  <m:e>
                                    <m:argPr>
                                      <m:argSz m:val="-1"/>
                                    </m:argPr>
                                    <m:f>
                                      <m:fPr>
                                        <m:ctrlPr>
                                          <a:rPr lang="tr-TR" sz="2000" i="1">
                                            <a:latin typeface="Cambria Math" panose="02040503050406030204" pitchFamily="18" charset="0"/>
                                          </a:rPr>
                                        </m:ctrlPr>
                                      </m:fPr>
                                      <m:num>
                                        <m:r>
                                          <a:rPr lang="en-US" sz="2000" i="1">
                                            <a:latin typeface="Cambria Math" panose="02040503050406030204" pitchFamily="18" charset="0"/>
                                          </a:rPr>
                                          <m:t>5</m:t>
                                        </m:r>
                                      </m:num>
                                      <m:den>
                                        <m:r>
                                          <a:rPr lang="en-US" sz="2000" i="1">
                                            <a:latin typeface="Cambria Math" panose="02040503050406030204" pitchFamily="18" charset="0"/>
                                          </a:rPr>
                                          <m:t>2</m:t>
                                        </m:r>
                                      </m:den>
                                    </m:f>
                                  </m:e>
                                </m:box>
                              </m:e>
                            </m:mr>
                          </m:m>
                        </m:e>
                      </m:d>
                    </m:oMath>
                  </m:oMathPara>
                </a14:m>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en-US" sz="2000">
                    <a:latin typeface="Times New Roman" panose="02020603050405020304" pitchFamily="18" charset="0"/>
                    <a:cs typeface="Times New Roman" panose="02020603050405020304" pitchFamily="18" charset="0"/>
                  </a:rPr>
                  <a:t>The average value of all data in two classes is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𝑎𝑣𝑒</m:t>
                        </m:r>
                      </m:sub>
                    </m:sSub>
                    <m:r>
                      <a:rPr lang="en-US" sz="2000" i="1">
                        <a:latin typeface="Cambria Math" panose="02040503050406030204" pitchFamily="18" charset="0"/>
                      </a:rPr>
                      <m:t>=</m:t>
                    </m:r>
                    <m:f>
                      <m:fPr>
                        <m:ctrlPr>
                          <a:rPr lang="tr-TR"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d>
                      <m:dPr>
                        <m:begChr m:val="["/>
                        <m:endChr m:val="]"/>
                        <m:ctrlPr>
                          <a:rPr lang="tr-TR" sz="2000" i="1">
                            <a:latin typeface="Cambria Math" panose="02040503050406030204" pitchFamily="18" charset="0"/>
                          </a:rPr>
                        </m:ctrlPr>
                      </m:dPr>
                      <m:e>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𝑎𝑣</m:t>
                            </m:r>
                            <m:sSub>
                              <m:sSubPr>
                                <m:ctrlPr>
                                  <a:rPr lang="tr-TR"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1</m:t>
                                </m:r>
                              </m:sub>
                            </m:sSub>
                          </m:sub>
                        </m:sSub>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𝑎𝑣</m:t>
                            </m:r>
                            <m:sSub>
                              <m:sSubPr>
                                <m:ctrlPr>
                                  <a:rPr lang="tr-TR"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2</m:t>
                                </m:r>
                              </m:sub>
                            </m:sSub>
                          </m:sub>
                        </m:sSub>
                      </m:e>
                    </m:d>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1"/>
                                  <m:mcJc m:val="center"/>
                                </m:mcPr>
                              </m:mc>
                            </m:mcs>
                            <m:ctrlPr>
                              <a:rPr lang="tr-TR" sz="2000" i="1">
                                <a:latin typeface="Cambria Math" panose="02040503050406030204" pitchFamily="18" charset="0"/>
                              </a:rPr>
                            </m:ctrlPr>
                          </m:mPr>
                          <m:mr>
                            <m:e>
                              <m:f>
                                <m:fPr>
                                  <m:type m:val="lin"/>
                                  <m:ctrlPr>
                                    <a:rPr lang="tr-TR" sz="2000" i="1">
                                      <a:latin typeface="Cambria Math" panose="02040503050406030204" pitchFamily="18" charset="0"/>
                                    </a:rPr>
                                  </m:ctrlPr>
                                </m:fPr>
                                <m:num>
                                  <m:r>
                                    <a:rPr lang="en-US" sz="2000" i="1">
                                      <a:latin typeface="Cambria Math" panose="02040503050406030204" pitchFamily="18" charset="0"/>
                                    </a:rPr>
                                    <m:t>7</m:t>
                                  </m:r>
                                </m:num>
                                <m:den>
                                  <m:r>
                                    <a:rPr lang="en-US" sz="2000" i="1">
                                      <a:latin typeface="Cambria Math" panose="02040503050406030204" pitchFamily="18" charset="0"/>
                                    </a:rPr>
                                    <m:t>2</m:t>
                                  </m:r>
                                </m:den>
                              </m:f>
                            </m:e>
                          </m:mr>
                          <m:mr>
                            <m:e>
                              <m:f>
                                <m:fPr>
                                  <m:type m:val="lin"/>
                                  <m:ctrlPr>
                                    <a:rPr lang="tr-TR" sz="2000" i="1">
                                      <a:latin typeface="Cambria Math" panose="02040503050406030204" pitchFamily="18" charset="0"/>
                                    </a:rPr>
                                  </m:ctrlPr>
                                </m:fPr>
                                <m:num>
                                  <m:r>
                                    <a:rPr lang="en-US" sz="2000" i="1">
                                      <a:latin typeface="Cambria Math" panose="02040503050406030204" pitchFamily="18" charset="0"/>
                                    </a:rPr>
                                    <m:t>7</m:t>
                                  </m:r>
                                </m:num>
                                <m:den>
                                  <m:r>
                                    <a:rPr lang="en-US" sz="2000" i="1">
                                      <a:latin typeface="Cambria Math" panose="02040503050406030204" pitchFamily="18" charset="0"/>
                                    </a:rPr>
                                    <m:t>2</m:t>
                                  </m:r>
                                </m:den>
                              </m:f>
                            </m:e>
                          </m:mr>
                        </m:m>
                      </m:e>
                    </m:d>
                  </m:oMath>
                </a14:m>
                <a:r>
                  <a:rPr lang="en-US" sz="2000">
                    <a:latin typeface="Times New Roman" panose="02020603050405020304" pitchFamily="18" charset="0"/>
                    <a:cs typeface="Times New Roman" panose="02020603050405020304" pitchFamily="18" charset="0"/>
                  </a:rPr>
                  <a:t>. </a:t>
                </a:r>
                <a:endParaRPr lang="tr-TR" sz="2000" smtClean="0">
                  <a:solidFill>
                    <a:srgbClr val="FF0000"/>
                  </a:solidFill>
                  <a:latin typeface="Times New Roman" panose="02020603050405020304" pitchFamily="18" charset="0"/>
                  <a:cs typeface="Times New Roman" panose="02020603050405020304" pitchFamily="18" charset="0"/>
                </a:endParaRPr>
              </a:p>
            </p:txBody>
          </p:sp>
        </mc:Choice>
        <mc:Fallback xmlns="">
          <p:sp>
            <p:nvSpPr>
              <p:cNvPr id="3" name="İçerik Yer Tutucusu 2"/>
              <p:cNvSpPr txBox="1">
                <a:spLocks noRot="1" noChangeAspect="1" noMove="1" noResize="1" noEditPoints="1" noAdjustHandles="1" noChangeArrowheads="1" noChangeShapeType="1" noTextEdit="1"/>
              </p:cNvSpPr>
              <p:nvPr/>
            </p:nvSpPr>
            <p:spPr>
              <a:xfrm>
                <a:off x="720000" y="720000"/>
                <a:ext cx="10800000" cy="4692503"/>
              </a:xfrm>
              <a:prstGeom prst="rect">
                <a:avLst/>
              </a:prstGeom>
              <a:blipFill>
                <a:blip r:embed="rId2"/>
                <a:stretch>
                  <a:fillRect l="-1411" r="-1467"/>
                </a:stretch>
              </a:blipFill>
            </p:spPr>
            <p:txBody>
              <a:bodyPr/>
              <a:lstStyle/>
              <a:p>
                <a:r>
                  <a:rPr lang="tr-TR">
                    <a:noFill/>
                  </a:rPr>
                  <a:t> </a:t>
                </a:r>
              </a:p>
            </p:txBody>
          </p:sp>
        </mc:Fallback>
      </mc:AlternateContent>
    </p:spTree>
    <p:extLst>
      <p:ext uri="{BB962C8B-B14F-4D97-AF65-F5344CB8AC3E}">
        <p14:creationId xmlns:p14="http://schemas.microsoft.com/office/powerpoint/2010/main" val="10983617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txBox="1">
                <a:spLocks/>
              </p:cNvSpPr>
              <p:nvPr/>
            </p:nvSpPr>
            <p:spPr>
              <a:xfrm>
                <a:off x="720000" y="720000"/>
                <a:ext cx="10800000" cy="4692310"/>
              </a:xfrm>
              <a:prstGeom prst="rect">
                <a:avLst/>
              </a:prstGeom>
            </p:spPr>
            <p:txBody>
              <a:bodyPr vert="horz" wrap="square" lIns="0" tIns="0" rIns="0" bIns="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600"/>
                  </a:spcBef>
                  <a:buNone/>
                </a:pPr>
                <a:r>
                  <a:rPr lang="en-US" sz="2000" b="1" smtClean="0">
                    <a:solidFill>
                      <a:srgbClr val="FF0000"/>
                    </a:solidFill>
                    <a:latin typeface="Times New Roman" panose="02020603050405020304" pitchFamily="18" charset="0"/>
                    <a:cs typeface="Times New Roman" panose="02020603050405020304" pitchFamily="18" charset="0"/>
                  </a:rPr>
                  <a:t>Example</a:t>
                </a:r>
                <a:r>
                  <a:rPr lang="tr-TR" sz="2000" b="1" smtClean="0">
                    <a:solidFill>
                      <a:srgbClr val="FF0000"/>
                    </a:solidFill>
                    <a:latin typeface="Times New Roman" panose="02020603050405020304" pitchFamily="18" charset="0"/>
                    <a:cs typeface="Times New Roman" panose="02020603050405020304" pitchFamily="18" charset="0"/>
                  </a:rPr>
                  <a:t> (continued)</a:t>
                </a:r>
                <a:r>
                  <a:rPr lang="en-US" sz="2000" b="1" smtClean="0">
                    <a:solidFill>
                      <a:srgbClr val="FF0000"/>
                    </a:solidFill>
                    <a:latin typeface="Times New Roman" panose="02020603050405020304" pitchFamily="18" charset="0"/>
                    <a:cs typeface="Times New Roman" panose="02020603050405020304" pitchFamily="18" charset="0"/>
                  </a:rPr>
                  <a:t>:</a:t>
                </a:r>
                <a:r>
                  <a:rPr lang="en-US" sz="2000" smtClean="0">
                    <a:solidFill>
                      <a:srgbClr val="FF0000"/>
                    </a:solidFill>
                    <a:latin typeface="Times New Roman" panose="02020603050405020304" pitchFamily="18" charset="0"/>
                    <a:cs typeface="Times New Roman" panose="02020603050405020304" pitchFamily="18" charset="0"/>
                  </a:rPr>
                  <a:t> </a:t>
                </a:r>
                <a:endParaRPr lang="tr-TR" sz="2000" smtClean="0">
                  <a:solidFill>
                    <a:srgbClr val="FF0000"/>
                  </a:solidFill>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en-US" sz="2000">
                    <a:latin typeface="Times New Roman" panose="02020603050405020304" pitchFamily="18" charset="0"/>
                    <a:cs typeface="Times New Roman" panose="02020603050405020304" pitchFamily="18" charset="0"/>
                  </a:rPr>
                  <a:t>The between-class covariance matrix is</a:t>
                </a: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14:m>
                  <m:oMathPara xmlns:m="http://schemas.openxmlformats.org/officeDocument/2006/math">
                    <m:oMathParaPr>
                      <m:jc m:val="centerGroup"/>
                    </m:oMathParaPr>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sub>
                      </m:sSub>
                      <m:r>
                        <a:rPr lang="en-US" sz="2000" i="1">
                          <a:latin typeface="Cambria Math" panose="02040503050406030204" pitchFamily="18" charset="0"/>
                        </a:rPr>
                        <m:t>=</m:t>
                      </m:r>
                      <m:f>
                        <m:fPr>
                          <m:ctrlPr>
                            <a:rPr lang="tr-TR"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d>
                        <m:dPr>
                          <m:begChr m:val="["/>
                          <m:endChr m:val="]"/>
                          <m:ctrlPr>
                            <a:rPr lang="tr-TR" sz="2000" i="1">
                              <a:latin typeface="Cambria Math" panose="02040503050406030204" pitchFamily="18" charset="0"/>
                            </a:rPr>
                          </m:ctrlPr>
                        </m:dPr>
                        <m:e>
                          <m:d>
                            <m:dPr>
                              <m:ctrlPr>
                                <a:rPr lang="tr-TR" sz="2000" i="1">
                                  <a:latin typeface="Cambria Math" panose="02040503050406030204" pitchFamily="18" charset="0"/>
                                </a:rPr>
                              </m:ctrlPr>
                            </m:dPr>
                            <m:e>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𝑎𝑣</m:t>
                                  </m:r>
                                  <m:sSub>
                                    <m:sSubPr>
                                      <m:ctrlPr>
                                        <a:rPr lang="tr-TR"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1</m:t>
                                      </m:r>
                                    </m:sub>
                                  </m:sSub>
                                </m:sub>
                              </m:sSub>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𝑎𝑣𝑒</m:t>
                                  </m:r>
                                </m:sub>
                              </m:sSub>
                            </m:e>
                          </m:d>
                          <m:sSup>
                            <m:sSupPr>
                              <m:ctrlPr>
                                <a:rPr lang="tr-TR" sz="2000" i="1">
                                  <a:latin typeface="Cambria Math" panose="02040503050406030204" pitchFamily="18" charset="0"/>
                                </a:rPr>
                              </m:ctrlPr>
                            </m:sSupPr>
                            <m:e>
                              <m:d>
                                <m:dPr>
                                  <m:ctrlPr>
                                    <a:rPr lang="tr-TR" sz="2000" i="1">
                                      <a:latin typeface="Cambria Math" panose="02040503050406030204" pitchFamily="18" charset="0"/>
                                    </a:rPr>
                                  </m:ctrlPr>
                                </m:dPr>
                                <m:e>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𝑎𝑣</m:t>
                                      </m:r>
                                      <m:sSub>
                                        <m:sSubPr>
                                          <m:ctrlPr>
                                            <a:rPr lang="tr-TR"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1</m:t>
                                          </m:r>
                                        </m:sub>
                                      </m:sSub>
                                    </m:sub>
                                  </m:sSub>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𝑎𝑣𝑒</m:t>
                                      </m:r>
                                    </m:sub>
                                  </m:sSub>
                                </m:e>
                              </m:d>
                            </m:e>
                            <m:sup>
                              <m:r>
                                <a:rPr lang="en-US" sz="2000" i="1">
                                  <a:latin typeface="Cambria Math" panose="02040503050406030204" pitchFamily="18" charset="0"/>
                                </a:rPr>
                                <m:t>𝑇</m:t>
                              </m:r>
                            </m:sup>
                          </m:sSup>
                          <m:r>
                            <a:rPr lang="en-US" sz="2000" i="1">
                              <a:latin typeface="Cambria Math" panose="02040503050406030204" pitchFamily="18" charset="0"/>
                            </a:rPr>
                            <m:t>+</m:t>
                          </m:r>
                          <m:d>
                            <m:dPr>
                              <m:ctrlPr>
                                <a:rPr lang="tr-TR" sz="2000" i="1">
                                  <a:latin typeface="Cambria Math" panose="02040503050406030204" pitchFamily="18" charset="0"/>
                                </a:rPr>
                              </m:ctrlPr>
                            </m:dPr>
                            <m:e>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𝑎𝑣</m:t>
                                  </m:r>
                                  <m:sSub>
                                    <m:sSubPr>
                                      <m:ctrlPr>
                                        <a:rPr lang="tr-TR"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2</m:t>
                                      </m:r>
                                    </m:sub>
                                  </m:sSub>
                                </m:sub>
                              </m:sSub>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𝑎𝑣𝑒</m:t>
                                  </m:r>
                                </m:sub>
                              </m:sSub>
                            </m:e>
                          </m:d>
                          <m:sSup>
                            <m:sSupPr>
                              <m:ctrlPr>
                                <a:rPr lang="tr-TR" sz="2000" i="1">
                                  <a:latin typeface="Cambria Math" panose="02040503050406030204" pitchFamily="18" charset="0"/>
                                </a:rPr>
                              </m:ctrlPr>
                            </m:sSupPr>
                            <m:e>
                              <m:d>
                                <m:dPr>
                                  <m:ctrlPr>
                                    <a:rPr lang="tr-TR" sz="2000" i="1">
                                      <a:latin typeface="Cambria Math" panose="02040503050406030204" pitchFamily="18" charset="0"/>
                                    </a:rPr>
                                  </m:ctrlPr>
                                </m:dPr>
                                <m:e>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𝑎𝑣</m:t>
                                      </m:r>
                                      <m:sSub>
                                        <m:sSubPr>
                                          <m:ctrlPr>
                                            <a:rPr lang="tr-TR"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2</m:t>
                                          </m:r>
                                        </m:sub>
                                      </m:sSub>
                                    </m:sub>
                                  </m:sSub>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𝑎𝑣𝑒</m:t>
                                      </m:r>
                                    </m:sub>
                                  </m:sSub>
                                </m:e>
                              </m:d>
                            </m:e>
                            <m:sup>
                              <m:r>
                                <a:rPr lang="en-US" sz="2000" i="1">
                                  <a:latin typeface="Cambria Math" panose="02040503050406030204" pitchFamily="18" charset="0"/>
                                </a:rPr>
                                <m:t>𝑇</m:t>
                              </m:r>
                            </m:sup>
                          </m:sSup>
                        </m:e>
                      </m:d>
                    </m:oMath>
                  </m:oMathPara>
                </a14:m>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m:t>
                      </m:r>
                      <m:f>
                        <m:fPr>
                          <m:ctrlPr>
                            <a:rPr lang="tr-TR"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4</m:t>
                          </m:r>
                        </m:den>
                      </m:f>
                      <m:d>
                        <m:dPr>
                          <m:begChr m:val="["/>
                          <m:endChr m:val="]"/>
                          <m:ctrlPr>
                            <a:rPr lang="tr-TR" sz="2000" i="1">
                              <a:latin typeface="Cambria Math" panose="02040503050406030204" pitchFamily="18" charset="0"/>
                            </a:rPr>
                          </m:ctrlPr>
                        </m:dPr>
                        <m:e>
                          <m:m>
                            <m:mPr>
                              <m:mcs>
                                <m:mc>
                                  <m:mcPr>
                                    <m:count m:val="2"/>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25</m:t>
                                </m:r>
                              </m:e>
                              <m:e>
                                <m:r>
                                  <a:rPr lang="en-US" sz="2000" i="1">
                                    <a:latin typeface="Cambria Math" panose="02040503050406030204" pitchFamily="18" charset="0"/>
                                  </a:rPr>
                                  <m:t>−25</m:t>
                                </m:r>
                              </m:e>
                            </m:mr>
                            <m:mr>
                              <m:e>
                                <m:r>
                                  <a:rPr lang="en-US" sz="2000" i="1">
                                    <a:latin typeface="Cambria Math" panose="02040503050406030204" pitchFamily="18" charset="0"/>
                                  </a:rPr>
                                  <m:t>−25</m:t>
                                </m:r>
                              </m:e>
                              <m:e>
                                <m:r>
                                  <a:rPr lang="en-US" sz="2000" i="1">
                                    <a:latin typeface="Cambria Math" panose="02040503050406030204" pitchFamily="18" charset="0"/>
                                  </a:rPr>
                                  <m:t>25</m:t>
                                </m:r>
                              </m:e>
                            </m:mr>
                          </m:m>
                        </m:e>
                      </m:d>
                    </m:oMath>
                  </m:oMathPara>
                </a14:m>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en-US" sz="2000">
                    <a:latin typeface="Times New Roman" panose="02020603050405020304" pitchFamily="18" charset="0"/>
                    <a:cs typeface="Times New Roman" panose="02020603050405020304" pitchFamily="18" charset="0"/>
                  </a:rPr>
                  <a:t>and </a:t>
                </a:r>
                <a14:m>
                  <m:oMath xmlns:m="http://schemas.openxmlformats.org/officeDocument/2006/math">
                    <m:sSubSup>
                      <m:sSubSupPr>
                        <m:ctrlPr>
                          <a:rPr lang="tr-TR" sz="2000" i="1">
                            <a:latin typeface="Cambria Math" panose="02040503050406030204" pitchFamily="18" charset="0"/>
                          </a:rPr>
                        </m:ctrlPr>
                      </m:sSubSupPr>
                      <m:e>
                        <m:r>
                          <a:rPr lang="en-US" sz="2000" b="1" i="1">
                            <a:latin typeface="Cambria Math" panose="02040503050406030204" pitchFamily="18" charset="0"/>
                          </a:rPr>
                          <m:t>𝚽</m:t>
                        </m:r>
                      </m:e>
                      <m:sub>
                        <m:sSub>
                          <m:sSubPr>
                            <m:ctrlPr>
                              <a:rPr lang="tr-TR" sz="2000" i="1">
                                <a:latin typeface="Cambria Math" panose="02040503050406030204" pitchFamily="18" charset="0"/>
                              </a:rPr>
                            </m:ctrlPr>
                          </m:sSubPr>
                          <m:e>
                            <m:r>
                              <a:rPr lang="en-US" sz="2000" i="1">
                                <a:latin typeface="Cambria Math" panose="02040503050406030204" pitchFamily="18" charset="0"/>
                              </a:rPr>
                              <m:t>𝑊</m:t>
                            </m:r>
                          </m:e>
                          <m:sub>
                            <m:r>
                              <a:rPr lang="en-US" sz="2000" i="1">
                                <a:latin typeface="Cambria Math" panose="02040503050406030204" pitchFamily="18" charset="0"/>
                              </a:rPr>
                              <m:t>𝑇</m:t>
                            </m:r>
                          </m:sub>
                        </m:sSub>
                      </m:sub>
                      <m:sup>
                        <m:r>
                          <a:rPr lang="en-US" sz="2000" i="1">
                            <a:latin typeface="Cambria Math" panose="02040503050406030204" pitchFamily="18" charset="0"/>
                          </a:rPr>
                          <m:t>−1</m:t>
                        </m:r>
                      </m:sup>
                    </m:sSubSup>
                    <m:r>
                      <a:rPr lang="en-US" sz="2000" i="1">
                        <a:latin typeface="Cambria Math" panose="02040503050406030204" pitchFamily="18" charset="0"/>
                      </a:rPr>
                      <m:t>=2</m:t>
                    </m:r>
                    <m:d>
                      <m:dPr>
                        <m:begChr m:val="["/>
                        <m:endChr m:val="]"/>
                        <m:ctrlPr>
                          <a:rPr lang="tr-TR" sz="2000" i="1">
                            <a:latin typeface="Cambria Math" panose="02040503050406030204" pitchFamily="18" charset="0"/>
                          </a:rPr>
                        </m:ctrlPr>
                      </m:dPr>
                      <m:e>
                        <m:m>
                          <m:mPr>
                            <m:mcs>
                              <m:mc>
                                <m:mcPr>
                                  <m:count m:val="2"/>
                                  <m:mcJc m:val="center"/>
                                </m:mcPr>
                              </m:mc>
                            </m:mcs>
                            <m:ctrlPr>
                              <a:rPr lang="tr-TR" sz="2000" i="1">
                                <a:latin typeface="Cambria Math" panose="02040503050406030204" pitchFamily="18" charset="0"/>
                              </a:rPr>
                            </m:ctrlPr>
                          </m:mPr>
                          <m:mr>
                            <m:e>
                              <m:f>
                                <m:fPr>
                                  <m:type m:val="lin"/>
                                  <m:ctrlPr>
                                    <a:rPr lang="tr-TR"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5</m:t>
                                  </m:r>
                                </m:den>
                              </m:f>
                            </m:e>
                            <m:e>
                              <m:r>
                                <a:rPr lang="en-US" sz="2000" i="1">
                                  <a:latin typeface="Cambria Math" panose="02040503050406030204" pitchFamily="18" charset="0"/>
                                </a:rPr>
                                <m:t>0</m:t>
                              </m:r>
                            </m:e>
                          </m:mr>
                          <m:mr>
                            <m:e>
                              <m:r>
                                <a:rPr lang="en-US" sz="2000" i="1">
                                  <a:latin typeface="Cambria Math" panose="02040503050406030204" pitchFamily="18" charset="0"/>
                                </a:rPr>
                                <m:t>0</m:t>
                              </m:r>
                            </m:e>
                            <m:e>
                              <m:f>
                                <m:fPr>
                                  <m:type m:val="lin"/>
                                  <m:ctrlPr>
                                    <a:rPr lang="tr-TR"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5</m:t>
                                  </m:r>
                                </m:den>
                              </m:f>
                            </m:e>
                          </m:mr>
                        </m:m>
                      </m:e>
                    </m:d>
                  </m:oMath>
                </a14:m>
                <a:r>
                  <a:rPr lang="en-US" sz="2000">
                    <a:latin typeface="Times New Roman" panose="02020603050405020304" pitchFamily="18" charset="0"/>
                    <a:cs typeface="Times New Roman" panose="02020603050405020304" pitchFamily="18" charset="0"/>
                  </a:rPr>
                  <a:t>. Then </a:t>
                </a:r>
                <a14:m>
                  <m:oMath xmlns:m="http://schemas.openxmlformats.org/officeDocument/2006/math">
                    <m:sSubSup>
                      <m:sSubSupPr>
                        <m:ctrlPr>
                          <a:rPr lang="tr-TR" sz="2000" i="1">
                            <a:latin typeface="Cambria Math" panose="02040503050406030204" pitchFamily="18" charset="0"/>
                          </a:rPr>
                        </m:ctrlPr>
                      </m:sSubSupPr>
                      <m:e>
                        <m:r>
                          <a:rPr lang="en-US" sz="2000" b="1" i="1">
                            <a:latin typeface="Cambria Math" panose="02040503050406030204" pitchFamily="18" charset="0"/>
                          </a:rPr>
                          <m:t>𝚽</m:t>
                        </m:r>
                      </m:e>
                      <m:sub>
                        <m:sSub>
                          <m:sSubPr>
                            <m:ctrlPr>
                              <a:rPr lang="tr-TR" sz="2000" i="1">
                                <a:latin typeface="Cambria Math" panose="02040503050406030204" pitchFamily="18" charset="0"/>
                              </a:rPr>
                            </m:ctrlPr>
                          </m:sSubPr>
                          <m:e>
                            <m:r>
                              <a:rPr lang="en-US" sz="2000" i="1">
                                <a:latin typeface="Cambria Math" panose="02040503050406030204" pitchFamily="18" charset="0"/>
                              </a:rPr>
                              <m:t>𝑊</m:t>
                            </m:r>
                          </m:e>
                          <m:sub>
                            <m:r>
                              <a:rPr lang="en-US" sz="2000" i="1">
                                <a:latin typeface="Cambria Math" panose="02040503050406030204" pitchFamily="18" charset="0"/>
                              </a:rPr>
                              <m:t>𝑇</m:t>
                            </m:r>
                          </m:sub>
                        </m:sSub>
                      </m:sub>
                      <m:sup>
                        <m:r>
                          <a:rPr lang="en-US" sz="2000" i="1">
                            <a:latin typeface="Cambria Math" panose="02040503050406030204" pitchFamily="18" charset="0"/>
                          </a:rPr>
                          <m:t>−1</m:t>
                        </m:r>
                      </m:sup>
                    </m:sSubSup>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sub>
                    </m:sSub>
                    <m:r>
                      <a:rPr lang="en-US" sz="2000" i="1">
                        <a:latin typeface="Cambria Math" panose="02040503050406030204" pitchFamily="18" charset="0"/>
                      </a:rPr>
                      <m:t>=</m:t>
                    </m:r>
                    <m:f>
                      <m:fPr>
                        <m:ctrlPr>
                          <a:rPr lang="tr-TR"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d>
                      <m:dPr>
                        <m:begChr m:val="["/>
                        <m:endChr m:val="]"/>
                        <m:ctrlPr>
                          <a:rPr lang="tr-TR" sz="2000" i="1">
                            <a:latin typeface="Cambria Math" panose="02040503050406030204" pitchFamily="18" charset="0"/>
                          </a:rPr>
                        </m:ctrlPr>
                      </m:dPr>
                      <m:e>
                        <m:m>
                          <m:mPr>
                            <m:mcs>
                              <m:mc>
                                <m:mcPr>
                                  <m:count m:val="2"/>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5</m:t>
                              </m:r>
                            </m:e>
                            <m:e>
                              <m:r>
                                <a:rPr lang="en-US" sz="2000" i="1">
                                  <a:latin typeface="Cambria Math" panose="02040503050406030204" pitchFamily="18" charset="0"/>
                                </a:rPr>
                                <m:t>−5</m:t>
                              </m:r>
                            </m:e>
                          </m:mr>
                          <m:mr>
                            <m:e>
                              <m:r>
                                <a:rPr lang="en-US" sz="2000" i="1">
                                  <a:latin typeface="Cambria Math" panose="02040503050406030204" pitchFamily="18" charset="0"/>
                                </a:rPr>
                                <m:t>−5</m:t>
                              </m:r>
                            </m:e>
                            <m:e>
                              <m:r>
                                <a:rPr lang="en-US" sz="2000" i="1">
                                  <a:latin typeface="Cambria Math" panose="02040503050406030204" pitchFamily="18" charset="0"/>
                                </a:rPr>
                                <m:t>5</m:t>
                              </m:r>
                            </m:e>
                          </m:mr>
                        </m:m>
                      </m:e>
                    </m:d>
                  </m:oMath>
                </a14:m>
                <a:r>
                  <a:rPr lang="en-US" sz="2000">
                    <a:latin typeface="Times New Roman" panose="02020603050405020304" pitchFamily="18" charset="0"/>
                    <a:cs typeface="Times New Roman" panose="02020603050405020304" pitchFamily="18" charset="0"/>
                  </a:rPr>
                  <a:t>. The eigenvalues of </a:t>
                </a:r>
                <a14:m>
                  <m:oMath xmlns:m="http://schemas.openxmlformats.org/officeDocument/2006/math">
                    <m:sSubSup>
                      <m:sSubSupPr>
                        <m:ctrlPr>
                          <a:rPr lang="tr-TR" sz="2000" i="1">
                            <a:latin typeface="Cambria Math" panose="02040503050406030204" pitchFamily="18" charset="0"/>
                          </a:rPr>
                        </m:ctrlPr>
                      </m:sSubSupPr>
                      <m:e>
                        <m:r>
                          <a:rPr lang="en-US" sz="2000" b="1" i="1">
                            <a:latin typeface="Cambria Math" panose="02040503050406030204" pitchFamily="18" charset="0"/>
                          </a:rPr>
                          <m:t>𝚽</m:t>
                        </m:r>
                      </m:e>
                      <m:sub>
                        <m:sSub>
                          <m:sSubPr>
                            <m:ctrlPr>
                              <a:rPr lang="tr-TR" sz="2000" i="1">
                                <a:latin typeface="Cambria Math" panose="02040503050406030204" pitchFamily="18" charset="0"/>
                              </a:rPr>
                            </m:ctrlPr>
                          </m:sSubPr>
                          <m:e>
                            <m:r>
                              <a:rPr lang="en-US" sz="2000" i="1">
                                <a:latin typeface="Cambria Math" panose="02040503050406030204" pitchFamily="18" charset="0"/>
                              </a:rPr>
                              <m:t>𝑊</m:t>
                            </m:r>
                          </m:e>
                          <m:sub>
                            <m:r>
                              <a:rPr lang="en-US" sz="2000" i="1">
                                <a:latin typeface="Cambria Math" panose="02040503050406030204" pitchFamily="18" charset="0"/>
                              </a:rPr>
                              <m:t>𝑇</m:t>
                            </m:r>
                          </m:sub>
                        </m:sSub>
                      </m:sub>
                      <m:sup>
                        <m:r>
                          <a:rPr lang="en-US" sz="2000" i="1">
                            <a:latin typeface="Cambria Math" panose="02040503050406030204" pitchFamily="18" charset="0"/>
                          </a:rPr>
                          <m:t>−1</m:t>
                        </m:r>
                      </m:sup>
                    </m:sSubSup>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sub>
                    </m:sSub>
                  </m:oMath>
                </a14:m>
                <a:r>
                  <a:rPr lang="en-US" sz="2000">
                    <a:latin typeface="Times New Roman" panose="02020603050405020304" pitchFamily="18" charset="0"/>
                    <a:cs typeface="Times New Roman" panose="02020603050405020304" pitchFamily="18" charset="0"/>
                  </a:rPr>
                  <a:t>can be calculated by solving the following </a:t>
                </a:r>
                <a:r>
                  <a:rPr lang="en-US" sz="2000" smtClean="0">
                    <a:latin typeface="Times New Roman" panose="02020603050405020304" pitchFamily="18" charset="0"/>
                    <a:cs typeface="Times New Roman" panose="02020603050405020304" pitchFamily="18" charset="0"/>
                  </a:rPr>
                  <a:t>equation</a:t>
                </a:r>
                <a:r>
                  <a:rPr lang="tr-TR" sz="2000" smtClean="0">
                    <a:latin typeface="Times New Roman" panose="02020603050405020304" pitchFamily="18" charset="0"/>
                    <a:cs typeface="Times New Roman" panose="02020603050405020304" pitchFamily="18" charset="0"/>
                  </a:rPr>
                  <a:t>:</a:t>
                </a: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14:m>
                  <m:oMathPara xmlns:m="http://schemas.openxmlformats.org/officeDocument/2006/math">
                    <m:oMathParaPr>
                      <m:jc m:val="centerGroup"/>
                    </m:oMathParaPr>
                    <m:oMath xmlns:m="http://schemas.openxmlformats.org/officeDocument/2006/math">
                      <m:func>
                        <m:funcPr>
                          <m:ctrlPr>
                            <a:rPr lang="tr-TR" sz="2000" i="1">
                              <a:latin typeface="Cambria Math" panose="02040503050406030204" pitchFamily="18" charset="0"/>
                            </a:rPr>
                          </m:ctrlPr>
                        </m:funcPr>
                        <m:fName>
                          <m:r>
                            <m:rPr>
                              <m:sty m:val="p"/>
                            </m:rPr>
                            <a:rPr lang="en-US" sz="2000">
                              <a:latin typeface="Cambria Math" panose="02040503050406030204" pitchFamily="18" charset="0"/>
                            </a:rPr>
                            <m:t>det</m:t>
                          </m:r>
                        </m:fName>
                        <m:e>
                          <m:d>
                            <m:dPr>
                              <m:ctrlPr>
                                <a:rPr lang="tr-TR" sz="2000" i="1">
                                  <a:latin typeface="Cambria Math" panose="02040503050406030204" pitchFamily="18" charset="0"/>
                                </a:rPr>
                              </m:ctrlPr>
                            </m:dPr>
                            <m:e>
                              <m:r>
                                <a:rPr lang="en-US" sz="2000" i="1">
                                  <a:latin typeface="Cambria Math" panose="02040503050406030204" pitchFamily="18" charset="0"/>
                                </a:rPr>
                                <m:t>𝜆</m:t>
                              </m:r>
                              <m:r>
                                <a:rPr lang="en-US" sz="2000" b="1" i="1">
                                  <a:latin typeface="Cambria Math" panose="02040503050406030204" pitchFamily="18" charset="0"/>
                                </a:rPr>
                                <m:t>𝑰</m:t>
                              </m:r>
                              <m:r>
                                <a:rPr lang="en-US" sz="2000" b="1" i="1">
                                  <a:latin typeface="Cambria Math" panose="02040503050406030204" pitchFamily="18" charset="0"/>
                                </a:rPr>
                                <m:t>−</m:t>
                              </m:r>
                              <m:sSubSup>
                                <m:sSubSupPr>
                                  <m:ctrlPr>
                                    <a:rPr lang="tr-TR" sz="2000" i="1">
                                      <a:latin typeface="Cambria Math" panose="02040503050406030204" pitchFamily="18" charset="0"/>
                                    </a:rPr>
                                  </m:ctrlPr>
                                </m:sSubSupPr>
                                <m:e>
                                  <m:r>
                                    <a:rPr lang="en-US" sz="2000" b="1" i="1">
                                      <a:latin typeface="Cambria Math" panose="02040503050406030204" pitchFamily="18" charset="0"/>
                                    </a:rPr>
                                    <m:t>𝚽</m:t>
                                  </m:r>
                                </m:e>
                                <m:sub>
                                  <m:sSub>
                                    <m:sSubPr>
                                      <m:ctrlPr>
                                        <a:rPr lang="tr-TR" sz="2000" i="1">
                                          <a:latin typeface="Cambria Math" panose="02040503050406030204" pitchFamily="18" charset="0"/>
                                        </a:rPr>
                                      </m:ctrlPr>
                                    </m:sSubPr>
                                    <m:e>
                                      <m:r>
                                        <a:rPr lang="en-US" sz="2000" i="1">
                                          <a:latin typeface="Cambria Math" panose="02040503050406030204" pitchFamily="18" charset="0"/>
                                        </a:rPr>
                                        <m:t>𝑊</m:t>
                                      </m:r>
                                    </m:e>
                                    <m:sub>
                                      <m:r>
                                        <a:rPr lang="en-US" sz="2000" i="1">
                                          <a:latin typeface="Cambria Math" panose="02040503050406030204" pitchFamily="18" charset="0"/>
                                        </a:rPr>
                                        <m:t>𝑇</m:t>
                                      </m:r>
                                    </m:sub>
                                  </m:sSub>
                                </m:sub>
                                <m:sup>
                                  <m:r>
                                    <a:rPr lang="en-US" sz="2000" i="1">
                                      <a:latin typeface="Cambria Math" panose="02040503050406030204" pitchFamily="18" charset="0"/>
                                    </a:rPr>
                                    <m:t>−1</m:t>
                                  </m:r>
                                </m:sup>
                              </m:sSubSup>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sub>
                              </m:sSub>
                            </m:e>
                          </m:d>
                          <m:r>
                            <a:rPr lang="en-US" sz="2000" i="1">
                              <a:latin typeface="Cambria Math" panose="02040503050406030204" pitchFamily="18" charset="0"/>
                            </a:rPr>
                            <m:t>=</m:t>
                          </m:r>
                          <m:r>
                            <a:rPr lang="en-US" sz="2000" i="1">
                              <a:latin typeface="Cambria Math" panose="02040503050406030204" pitchFamily="18" charset="0"/>
                            </a:rPr>
                            <m:t>𝜆</m:t>
                          </m:r>
                          <m:d>
                            <m:dPr>
                              <m:ctrlPr>
                                <a:rPr lang="tr-TR" sz="2000" i="1">
                                  <a:latin typeface="Cambria Math" panose="02040503050406030204" pitchFamily="18" charset="0"/>
                                </a:rPr>
                              </m:ctrlPr>
                            </m:dPr>
                            <m:e>
                              <m:r>
                                <a:rPr lang="en-US" sz="2000" i="1">
                                  <a:latin typeface="Cambria Math" panose="02040503050406030204" pitchFamily="18" charset="0"/>
                                </a:rPr>
                                <m:t>𝜆</m:t>
                              </m:r>
                              <m:r>
                                <a:rPr lang="en-US" sz="2000" i="1">
                                  <a:latin typeface="Cambria Math" panose="02040503050406030204" pitchFamily="18" charset="0"/>
                                </a:rPr>
                                <m:t>−5</m:t>
                              </m:r>
                            </m:e>
                          </m:d>
                          <m:r>
                            <a:rPr lang="en-US" sz="2000" i="1">
                              <a:latin typeface="Cambria Math" panose="02040503050406030204" pitchFamily="18" charset="0"/>
                            </a:rPr>
                            <m:t>=0</m:t>
                          </m:r>
                        </m:e>
                      </m:func>
                    </m:oMath>
                  </m:oMathPara>
                </a14:m>
                <a:endParaRPr lang="tr-TR" sz="2000" smtClean="0">
                  <a:solidFill>
                    <a:srgbClr val="FF0000"/>
                  </a:solidFill>
                  <a:latin typeface="Times New Roman" panose="02020603050405020304" pitchFamily="18" charset="0"/>
                  <a:cs typeface="Times New Roman" panose="02020603050405020304" pitchFamily="18" charset="0"/>
                </a:endParaRPr>
              </a:p>
            </p:txBody>
          </p:sp>
        </mc:Choice>
        <mc:Fallback xmlns="">
          <p:sp>
            <p:nvSpPr>
              <p:cNvPr id="3" name="İçerik Yer Tutucusu 2"/>
              <p:cNvSpPr txBox="1">
                <a:spLocks noRot="1" noChangeAspect="1" noMove="1" noResize="1" noEditPoints="1" noAdjustHandles="1" noChangeArrowheads="1" noChangeShapeType="1" noTextEdit="1"/>
              </p:cNvSpPr>
              <p:nvPr/>
            </p:nvSpPr>
            <p:spPr>
              <a:xfrm>
                <a:off x="720000" y="720000"/>
                <a:ext cx="10800000" cy="4692310"/>
              </a:xfrm>
              <a:prstGeom prst="rect">
                <a:avLst/>
              </a:prstGeom>
              <a:blipFill>
                <a:blip r:embed="rId2"/>
                <a:stretch>
                  <a:fillRect l="-1411" r="-1467"/>
                </a:stretch>
              </a:blipFill>
            </p:spPr>
            <p:txBody>
              <a:bodyPr/>
              <a:lstStyle/>
              <a:p>
                <a:r>
                  <a:rPr lang="tr-TR">
                    <a:noFill/>
                  </a:rPr>
                  <a:t> </a:t>
                </a:r>
              </a:p>
            </p:txBody>
          </p:sp>
        </mc:Fallback>
      </mc:AlternateContent>
    </p:spTree>
    <p:extLst>
      <p:ext uri="{BB962C8B-B14F-4D97-AF65-F5344CB8AC3E}">
        <p14:creationId xmlns:p14="http://schemas.microsoft.com/office/powerpoint/2010/main" val="32616248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txBox="1">
                <a:spLocks/>
              </p:cNvSpPr>
              <p:nvPr/>
            </p:nvSpPr>
            <p:spPr>
              <a:xfrm>
                <a:off x="720000" y="720000"/>
                <a:ext cx="10800000" cy="4303486"/>
              </a:xfrm>
              <a:prstGeom prst="rect">
                <a:avLst/>
              </a:prstGeom>
            </p:spPr>
            <p:txBody>
              <a:bodyPr vert="horz" wrap="square" lIns="0" tIns="0" rIns="0" bIns="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600"/>
                  </a:spcBef>
                  <a:buNone/>
                </a:pPr>
                <a:r>
                  <a:rPr lang="en-US" sz="2000" b="1" smtClean="0">
                    <a:solidFill>
                      <a:srgbClr val="FF0000"/>
                    </a:solidFill>
                    <a:latin typeface="Times New Roman" panose="02020603050405020304" pitchFamily="18" charset="0"/>
                    <a:cs typeface="Times New Roman" panose="02020603050405020304" pitchFamily="18" charset="0"/>
                  </a:rPr>
                  <a:t>Example</a:t>
                </a:r>
                <a:r>
                  <a:rPr lang="tr-TR" sz="2000" b="1" smtClean="0">
                    <a:solidFill>
                      <a:srgbClr val="FF0000"/>
                    </a:solidFill>
                    <a:latin typeface="Times New Roman" panose="02020603050405020304" pitchFamily="18" charset="0"/>
                    <a:cs typeface="Times New Roman" panose="02020603050405020304" pitchFamily="18" charset="0"/>
                  </a:rPr>
                  <a:t> (continued)</a:t>
                </a:r>
                <a:r>
                  <a:rPr lang="en-US" sz="2000" b="1" smtClean="0">
                    <a:solidFill>
                      <a:srgbClr val="FF0000"/>
                    </a:solidFill>
                    <a:latin typeface="Times New Roman" panose="02020603050405020304" pitchFamily="18" charset="0"/>
                    <a:cs typeface="Times New Roman" panose="02020603050405020304" pitchFamily="18" charset="0"/>
                  </a:rPr>
                  <a:t>:</a:t>
                </a:r>
                <a:r>
                  <a:rPr lang="en-US" sz="2000" smtClean="0">
                    <a:solidFill>
                      <a:srgbClr val="FF0000"/>
                    </a:solidFill>
                    <a:latin typeface="Times New Roman" panose="02020603050405020304" pitchFamily="18" charset="0"/>
                    <a:cs typeface="Times New Roman" panose="02020603050405020304" pitchFamily="18" charset="0"/>
                  </a:rPr>
                  <a:t> </a:t>
                </a:r>
                <a:endParaRPr lang="tr-TR" sz="2000" smtClean="0">
                  <a:solidFill>
                    <a:srgbClr val="FF0000"/>
                  </a:solidFill>
                  <a:latin typeface="Times New Roman" panose="02020603050405020304" pitchFamily="18" charset="0"/>
                  <a:cs typeface="Times New Roman" panose="02020603050405020304" pitchFamily="18" charset="0"/>
                </a:endParaRPr>
              </a:p>
              <a:p>
                <a:pPr marL="0" indent="0">
                  <a:lnSpc>
                    <a:spcPct val="150000"/>
                  </a:lnSpc>
                  <a:spcBef>
                    <a:spcPts val="600"/>
                  </a:spcBef>
                  <a:buNone/>
                </a:pPr>
                <a14:m>
                  <m:oMathPara xmlns:m="http://schemas.openxmlformats.org/officeDocument/2006/math">
                    <m:oMathParaPr>
                      <m:jc m:val="centerGroup"/>
                    </m:oMathParaPr>
                    <m:oMath xmlns:m="http://schemas.openxmlformats.org/officeDocument/2006/math">
                      <m:func>
                        <m:funcPr>
                          <m:ctrlPr>
                            <a:rPr lang="tr-TR" sz="2000" i="1">
                              <a:latin typeface="Cambria Math" panose="02040503050406030204" pitchFamily="18" charset="0"/>
                            </a:rPr>
                          </m:ctrlPr>
                        </m:funcPr>
                        <m:fName>
                          <m:r>
                            <m:rPr>
                              <m:sty m:val="p"/>
                            </m:rPr>
                            <a:rPr lang="en-US" sz="2000">
                              <a:latin typeface="Cambria Math" panose="02040503050406030204" pitchFamily="18" charset="0"/>
                            </a:rPr>
                            <m:t>det</m:t>
                          </m:r>
                        </m:fName>
                        <m:e>
                          <m:d>
                            <m:dPr>
                              <m:ctrlPr>
                                <a:rPr lang="tr-TR" sz="2000" i="1">
                                  <a:latin typeface="Cambria Math" panose="02040503050406030204" pitchFamily="18" charset="0"/>
                                </a:rPr>
                              </m:ctrlPr>
                            </m:dPr>
                            <m:e>
                              <m:r>
                                <a:rPr lang="en-US" sz="2000" i="1">
                                  <a:latin typeface="Cambria Math" panose="02040503050406030204" pitchFamily="18" charset="0"/>
                                </a:rPr>
                                <m:t>𝜆</m:t>
                              </m:r>
                              <m:r>
                                <a:rPr lang="en-US" sz="2000" b="1" i="1">
                                  <a:latin typeface="Cambria Math" panose="02040503050406030204" pitchFamily="18" charset="0"/>
                                </a:rPr>
                                <m:t>𝑰</m:t>
                              </m:r>
                              <m:r>
                                <a:rPr lang="en-US" sz="2000" b="1" i="1">
                                  <a:latin typeface="Cambria Math" panose="02040503050406030204" pitchFamily="18" charset="0"/>
                                </a:rPr>
                                <m:t>−</m:t>
                              </m:r>
                              <m:sSubSup>
                                <m:sSubSupPr>
                                  <m:ctrlPr>
                                    <a:rPr lang="tr-TR" sz="2000" i="1">
                                      <a:latin typeface="Cambria Math" panose="02040503050406030204" pitchFamily="18" charset="0"/>
                                    </a:rPr>
                                  </m:ctrlPr>
                                </m:sSubSupPr>
                                <m:e>
                                  <m:r>
                                    <a:rPr lang="en-US" sz="2000" b="1" i="1">
                                      <a:latin typeface="Cambria Math" panose="02040503050406030204" pitchFamily="18" charset="0"/>
                                    </a:rPr>
                                    <m:t>𝚽</m:t>
                                  </m:r>
                                </m:e>
                                <m:sub>
                                  <m:sSub>
                                    <m:sSubPr>
                                      <m:ctrlPr>
                                        <a:rPr lang="tr-TR" sz="2000" i="1">
                                          <a:latin typeface="Cambria Math" panose="02040503050406030204" pitchFamily="18" charset="0"/>
                                        </a:rPr>
                                      </m:ctrlPr>
                                    </m:sSubPr>
                                    <m:e>
                                      <m:r>
                                        <a:rPr lang="en-US" sz="2000" i="1">
                                          <a:latin typeface="Cambria Math" panose="02040503050406030204" pitchFamily="18" charset="0"/>
                                        </a:rPr>
                                        <m:t>𝑊</m:t>
                                      </m:r>
                                    </m:e>
                                    <m:sub>
                                      <m:r>
                                        <a:rPr lang="en-US" sz="2000" i="1">
                                          <a:latin typeface="Cambria Math" panose="02040503050406030204" pitchFamily="18" charset="0"/>
                                        </a:rPr>
                                        <m:t>𝑇</m:t>
                                      </m:r>
                                    </m:sub>
                                  </m:sSub>
                                </m:sub>
                                <m:sup>
                                  <m:r>
                                    <a:rPr lang="en-US" sz="2000" i="1">
                                      <a:latin typeface="Cambria Math" panose="02040503050406030204" pitchFamily="18" charset="0"/>
                                    </a:rPr>
                                    <m:t>−1</m:t>
                                  </m:r>
                                </m:sup>
                              </m:sSubSup>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sub>
                              </m:sSub>
                            </m:e>
                          </m:d>
                          <m:r>
                            <a:rPr lang="en-US" sz="2000" i="1">
                              <a:latin typeface="Cambria Math" panose="02040503050406030204" pitchFamily="18" charset="0"/>
                            </a:rPr>
                            <m:t>=</m:t>
                          </m:r>
                          <m:r>
                            <a:rPr lang="en-US" sz="2000" i="1">
                              <a:latin typeface="Cambria Math" panose="02040503050406030204" pitchFamily="18" charset="0"/>
                            </a:rPr>
                            <m:t>𝜆</m:t>
                          </m:r>
                          <m:d>
                            <m:dPr>
                              <m:ctrlPr>
                                <a:rPr lang="tr-TR" sz="2000" i="1">
                                  <a:latin typeface="Cambria Math" panose="02040503050406030204" pitchFamily="18" charset="0"/>
                                </a:rPr>
                              </m:ctrlPr>
                            </m:dPr>
                            <m:e>
                              <m:r>
                                <a:rPr lang="en-US" sz="2000" i="1">
                                  <a:latin typeface="Cambria Math" panose="02040503050406030204" pitchFamily="18" charset="0"/>
                                </a:rPr>
                                <m:t>𝜆</m:t>
                              </m:r>
                              <m:r>
                                <a:rPr lang="en-US" sz="2000" i="1">
                                  <a:latin typeface="Cambria Math" panose="02040503050406030204" pitchFamily="18" charset="0"/>
                                </a:rPr>
                                <m:t>−5</m:t>
                              </m:r>
                            </m:e>
                          </m:d>
                          <m:r>
                            <a:rPr lang="en-US" sz="2000" i="1">
                              <a:latin typeface="Cambria Math" panose="02040503050406030204" pitchFamily="18" charset="0"/>
                            </a:rPr>
                            <m:t>=0</m:t>
                          </m:r>
                        </m:e>
                      </m:func>
                    </m:oMath>
                  </m:oMathPara>
                </a14:m>
                <a:endParaRPr lang="tr-TR" sz="2000" smtClean="0">
                  <a:solidFill>
                    <a:srgbClr val="FF0000"/>
                  </a:solidFill>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en-US" sz="2000" smtClean="0">
                    <a:latin typeface="Times New Roman" panose="02020603050405020304" pitchFamily="18" charset="0"/>
                    <a:cs typeface="Times New Roman" panose="02020603050405020304" pitchFamily="18" charset="0"/>
                  </a:rPr>
                  <a:t>Therefore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𝜆</m:t>
                        </m:r>
                      </m:e>
                      <m:sub>
                        <m:r>
                          <a:rPr lang="en-US" sz="2000" i="1">
                            <a:latin typeface="Cambria Math" panose="02040503050406030204" pitchFamily="18" charset="0"/>
                          </a:rPr>
                          <m:t>1</m:t>
                        </m:r>
                      </m:sub>
                    </m:sSub>
                    <m:r>
                      <a:rPr lang="en-US" sz="2000" i="1">
                        <a:latin typeface="Cambria Math" panose="02040503050406030204" pitchFamily="18" charset="0"/>
                      </a:rPr>
                      <m:t>=5</m:t>
                    </m:r>
                  </m:oMath>
                </a14:m>
                <a:r>
                  <a:rPr lang="en-US" sz="2000">
                    <a:latin typeface="Times New Roman" panose="02020603050405020304" pitchFamily="18" charset="0"/>
                    <a:cs typeface="Times New Roman" panose="02020603050405020304" pitchFamily="18" charset="0"/>
                  </a:rPr>
                  <a:t> and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𝜆</m:t>
                        </m:r>
                      </m:e>
                      <m:sub>
                        <m:r>
                          <a:rPr lang="en-US" sz="2000" i="1">
                            <a:latin typeface="Cambria Math" panose="02040503050406030204" pitchFamily="18" charset="0"/>
                          </a:rPr>
                          <m:t>2</m:t>
                        </m:r>
                      </m:sub>
                    </m:sSub>
                    <m:r>
                      <a:rPr lang="en-US" sz="2000" i="1">
                        <a:latin typeface="Cambria Math" panose="02040503050406030204" pitchFamily="18" charset="0"/>
                      </a:rPr>
                      <m:t>=0</m:t>
                    </m:r>
                  </m:oMath>
                </a14:m>
                <a:r>
                  <a:rPr lang="en-US" sz="2000">
                    <a:latin typeface="Times New Roman" panose="02020603050405020304" pitchFamily="18" charset="0"/>
                    <a:cs typeface="Times New Roman" panose="02020603050405020304" pitchFamily="18" charset="0"/>
                  </a:rPr>
                  <a:t> and for finding eigenvectors</a:t>
                </a: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14:m>
                  <m:oMath xmlns:m="http://schemas.openxmlformats.org/officeDocument/2006/math">
                    <m:sSubSup>
                      <m:sSubSupPr>
                        <m:ctrlPr>
                          <a:rPr lang="tr-TR" sz="2000" i="1">
                            <a:latin typeface="Cambria Math" panose="02040503050406030204" pitchFamily="18" charset="0"/>
                          </a:rPr>
                        </m:ctrlPr>
                      </m:sSubSupPr>
                      <m:e>
                        <m:r>
                          <a:rPr lang="en-US" sz="2000" b="1" i="1">
                            <a:latin typeface="Cambria Math" panose="02040503050406030204" pitchFamily="18" charset="0"/>
                          </a:rPr>
                          <m:t>𝚽</m:t>
                        </m:r>
                      </m:e>
                      <m:sub>
                        <m:sSub>
                          <m:sSubPr>
                            <m:ctrlPr>
                              <a:rPr lang="tr-TR" sz="2000" i="1">
                                <a:latin typeface="Cambria Math" panose="02040503050406030204" pitchFamily="18" charset="0"/>
                              </a:rPr>
                            </m:ctrlPr>
                          </m:sSubPr>
                          <m:e>
                            <m:r>
                              <a:rPr lang="en-US" sz="2000" i="1">
                                <a:latin typeface="Cambria Math" panose="02040503050406030204" pitchFamily="18" charset="0"/>
                              </a:rPr>
                              <m:t>𝑊</m:t>
                            </m:r>
                          </m:e>
                          <m:sub>
                            <m:r>
                              <a:rPr lang="en-US" sz="2000" i="1">
                                <a:latin typeface="Cambria Math" panose="02040503050406030204" pitchFamily="18" charset="0"/>
                              </a:rPr>
                              <m:t>𝑇</m:t>
                            </m:r>
                          </m:sub>
                        </m:sSub>
                      </m:sub>
                      <m:sup>
                        <m:r>
                          <a:rPr lang="en-US" sz="2000" i="1">
                            <a:latin typeface="Cambria Math" panose="02040503050406030204" pitchFamily="18" charset="0"/>
                          </a:rPr>
                          <m:t>−1</m:t>
                        </m:r>
                      </m:sup>
                    </m:sSubSup>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sub>
                    </m:sSub>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1</m:t>
                        </m:r>
                      </m:sub>
                    </m:sSub>
                    <m:r>
                      <a:rPr lang="en-US" sz="2000" i="1">
                        <a:latin typeface="Cambria Math" panose="02040503050406030204" pitchFamily="18" charset="0"/>
                      </a:rPr>
                      <m:t>=5</m:t>
                    </m:r>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1</m:t>
                        </m:r>
                      </m:sub>
                    </m:sSub>
                    <m:r>
                      <a:rPr lang="en-US" sz="2000" i="1">
                        <a:latin typeface="Cambria Math" panose="02040503050406030204" pitchFamily="18" charset="0"/>
                      </a:rPr>
                      <m:t>  ⇒   </m:t>
                    </m:r>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1</m:t>
                        </m:r>
                      </m:sub>
                    </m:sSub>
                    <m:r>
                      <a:rPr lang="en-US" sz="2000" i="1">
                        <a:latin typeface="Cambria Math" panose="02040503050406030204" pitchFamily="18" charset="0"/>
                      </a:rPr>
                      <m:t>=</m:t>
                    </m:r>
                    <m:f>
                      <m:fPr>
                        <m:ctrlPr>
                          <a:rPr lang="tr-TR" sz="2000" i="1">
                            <a:latin typeface="Cambria Math" panose="02040503050406030204" pitchFamily="18" charset="0"/>
                          </a:rPr>
                        </m:ctrlPr>
                      </m:fPr>
                      <m:num>
                        <m:r>
                          <a:rPr lang="en-US" sz="2000" i="1">
                            <a:latin typeface="Cambria Math" panose="02040503050406030204" pitchFamily="18" charset="0"/>
                          </a:rPr>
                          <m:t>1</m:t>
                        </m:r>
                      </m:num>
                      <m:den>
                        <m:rad>
                          <m:radPr>
                            <m:degHide m:val="on"/>
                            <m:ctrlPr>
                              <a:rPr lang="tr-TR" sz="2000" i="1">
                                <a:latin typeface="Cambria Math" panose="02040503050406030204" pitchFamily="18" charset="0"/>
                              </a:rPr>
                            </m:ctrlPr>
                          </m:radPr>
                          <m:deg/>
                          <m:e>
                            <m:r>
                              <a:rPr lang="en-US" sz="2000" i="1">
                                <a:latin typeface="Cambria Math" panose="02040503050406030204" pitchFamily="18" charset="0"/>
                              </a:rPr>
                              <m:t>2</m:t>
                            </m:r>
                          </m:e>
                        </m:rad>
                      </m:den>
                    </m:f>
                    <m:d>
                      <m:dPr>
                        <m:begChr m:val="["/>
                        <m:endChr m:val="]"/>
                        <m:ctrlPr>
                          <a:rPr lang="tr-TR" sz="2000" i="1">
                            <a:latin typeface="Cambria Math" panose="02040503050406030204" pitchFamily="18" charset="0"/>
                          </a:rPr>
                        </m:ctrlPr>
                      </m:dPr>
                      <m:e>
                        <m:m>
                          <m:mPr>
                            <m:mcs>
                              <m:mc>
                                <m:mcPr>
                                  <m:count m:val="1"/>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−1</m:t>
                              </m:r>
                            </m:e>
                          </m:mr>
                          <m:mr>
                            <m:e>
                              <m:r>
                                <a:rPr lang="en-US" sz="2000" i="1">
                                  <a:latin typeface="Cambria Math" panose="02040503050406030204" pitchFamily="18" charset="0"/>
                                </a:rPr>
                                <m:t>1</m:t>
                              </m:r>
                            </m:e>
                          </m:mr>
                        </m:m>
                      </m:e>
                    </m:d>
                  </m:oMath>
                </a14:m>
                <a:r>
                  <a:rPr lang="en-US" sz="2000">
                    <a:latin typeface="Times New Roman" panose="02020603050405020304" pitchFamily="18" charset="0"/>
                    <a:cs typeface="Times New Roman" panose="02020603050405020304" pitchFamily="18" charset="0"/>
                  </a:rPr>
                  <a:t> since </a:t>
                </a:r>
                <a14:m>
                  <m:oMath xmlns:m="http://schemas.openxmlformats.org/officeDocument/2006/math">
                    <m:d>
                      <m:dPr>
                        <m:begChr m:val="|"/>
                        <m:endChr m:val="|"/>
                        <m:ctrlPr>
                          <a:rPr lang="tr-TR" sz="2000" i="1">
                            <a:latin typeface="Cambria Math" panose="02040503050406030204" pitchFamily="18" charset="0"/>
                          </a:rPr>
                        </m:ctrlPr>
                      </m:dPr>
                      <m:e>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1</m:t>
                            </m:r>
                          </m:sub>
                        </m:sSub>
                      </m:e>
                    </m:d>
                    <m:r>
                      <a:rPr lang="en-US" sz="2000" i="1">
                        <a:latin typeface="Cambria Math" panose="02040503050406030204" pitchFamily="18" charset="0"/>
                      </a:rPr>
                      <m:t>=1</m:t>
                    </m:r>
                  </m:oMath>
                </a14:m>
                <a:r>
                  <a:rPr lang="en-US" sz="2000">
                    <a:latin typeface="Times New Roman" panose="02020603050405020304" pitchFamily="18" charset="0"/>
                    <a:cs typeface="Times New Roman" panose="02020603050405020304" pitchFamily="18" charset="0"/>
                  </a:rPr>
                  <a:t>.</a:t>
                </a: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14:m>
                  <m:oMath xmlns:m="http://schemas.openxmlformats.org/officeDocument/2006/math">
                    <m:sSubSup>
                      <m:sSubSupPr>
                        <m:ctrlPr>
                          <a:rPr lang="tr-TR" sz="2000" i="1">
                            <a:latin typeface="Cambria Math" panose="02040503050406030204" pitchFamily="18" charset="0"/>
                          </a:rPr>
                        </m:ctrlPr>
                      </m:sSubSupPr>
                      <m:e>
                        <m:r>
                          <a:rPr lang="en-US" sz="2000" b="1" i="1">
                            <a:latin typeface="Cambria Math" panose="02040503050406030204" pitchFamily="18" charset="0"/>
                          </a:rPr>
                          <m:t>𝚽</m:t>
                        </m:r>
                      </m:e>
                      <m:sub>
                        <m:sSub>
                          <m:sSubPr>
                            <m:ctrlPr>
                              <a:rPr lang="tr-TR" sz="2000" i="1">
                                <a:latin typeface="Cambria Math" panose="02040503050406030204" pitchFamily="18" charset="0"/>
                              </a:rPr>
                            </m:ctrlPr>
                          </m:sSubPr>
                          <m:e>
                            <m:r>
                              <a:rPr lang="en-US" sz="2000" i="1">
                                <a:latin typeface="Cambria Math" panose="02040503050406030204" pitchFamily="18" charset="0"/>
                              </a:rPr>
                              <m:t>𝑊</m:t>
                            </m:r>
                          </m:e>
                          <m:sub>
                            <m:r>
                              <a:rPr lang="en-US" sz="2000" i="1">
                                <a:latin typeface="Cambria Math" panose="02040503050406030204" pitchFamily="18" charset="0"/>
                              </a:rPr>
                              <m:t>𝑇</m:t>
                            </m:r>
                          </m:sub>
                        </m:sSub>
                      </m:sub>
                      <m:sup>
                        <m:r>
                          <a:rPr lang="en-US" sz="2000" i="1">
                            <a:latin typeface="Cambria Math" panose="02040503050406030204" pitchFamily="18" charset="0"/>
                          </a:rPr>
                          <m:t>−1</m:t>
                        </m:r>
                      </m:sup>
                    </m:sSubSup>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sub>
                    </m:sSub>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2</m:t>
                        </m:r>
                      </m:sub>
                    </m:sSub>
                    <m:r>
                      <a:rPr lang="en-US" sz="2000" i="1">
                        <a:latin typeface="Cambria Math" panose="02040503050406030204" pitchFamily="18" charset="0"/>
                      </a:rPr>
                      <m:t>=0</m:t>
                    </m:r>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2</m:t>
                        </m:r>
                      </m:sub>
                    </m:sSub>
                    <m:r>
                      <a:rPr lang="en-US" sz="2000" i="1">
                        <a:latin typeface="Cambria Math" panose="02040503050406030204" pitchFamily="18" charset="0"/>
                      </a:rPr>
                      <m:t>  ⇒   </m:t>
                    </m:r>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2</m:t>
                        </m:r>
                      </m:sub>
                    </m:sSub>
                    <m:r>
                      <a:rPr lang="en-US" sz="2000" i="1">
                        <a:latin typeface="Cambria Math" panose="02040503050406030204" pitchFamily="18" charset="0"/>
                      </a:rPr>
                      <m:t>=</m:t>
                    </m:r>
                    <m:f>
                      <m:fPr>
                        <m:ctrlPr>
                          <a:rPr lang="tr-TR" sz="2000" i="1">
                            <a:latin typeface="Cambria Math" panose="02040503050406030204" pitchFamily="18" charset="0"/>
                          </a:rPr>
                        </m:ctrlPr>
                      </m:fPr>
                      <m:num>
                        <m:r>
                          <a:rPr lang="en-US" sz="2000" i="1">
                            <a:latin typeface="Cambria Math" panose="02040503050406030204" pitchFamily="18" charset="0"/>
                          </a:rPr>
                          <m:t>1</m:t>
                        </m:r>
                      </m:num>
                      <m:den>
                        <m:rad>
                          <m:radPr>
                            <m:degHide m:val="on"/>
                            <m:ctrlPr>
                              <a:rPr lang="tr-TR" sz="2000" i="1">
                                <a:latin typeface="Cambria Math" panose="02040503050406030204" pitchFamily="18" charset="0"/>
                              </a:rPr>
                            </m:ctrlPr>
                          </m:radPr>
                          <m:deg/>
                          <m:e>
                            <m:r>
                              <a:rPr lang="en-US" sz="2000" i="1">
                                <a:latin typeface="Cambria Math" panose="02040503050406030204" pitchFamily="18" charset="0"/>
                              </a:rPr>
                              <m:t>2</m:t>
                            </m:r>
                          </m:e>
                        </m:rad>
                      </m:den>
                    </m:f>
                    <m:d>
                      <m:dPr>
                        <m:begChr m:val="["/>
                        <m:endChr m:val="]"/>
                        <m:ctrlPr>
                          <a:rPr lang="tr-TR" sz="2000" i="1">
                            <a:latin typeface="Cambria Math" panose="02040503050406030204" pitchFamily="18" charset="0"/>
                          </a:rPr>
                        </m:ctrlPr>
                      </m:dPr>
                      <m:e>
                        <m:m>
                          <m:mPr>
                            <m:mcs>
                              <m:mc>
                                <m:mcPr>
                                  <m:count m:val="1"/>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1</m:t>
                              </m:r>
                            </m:e>
                          </m:mr>
                          <m:mr>
                            <m:e>
                              <m:r>
                                <a:rPr lang="en-US" sz="2000" i="1">
                                  <a:latin typeface="Cambria Math" panose="02040503050406030204" pitchFamily="18" charset="0"/>
                                </a:rPr>
                                <m:t>1</m:t>
                              </m:r>
                            </m:e>
                          </m:mr>
                        </m:m>
                      </m:e>
                    </m:d>
                  </m:oMath>
                </a14:m>
                <a:r>
                  <a:rPr lang="en-US" sz="2000">
                    <a:latin typeface="Times New Roman" panose="02020603050405020304" pitchFamily="18" charset="0"/>
                    <a:cs typeface="Times New Roman" panose="02020603050405020304" pitchFamily="18" charset="0"/>
                  </a:rPr>
                  <a:t> since </a:t>
                </a:r>
                <a14:m>
                  <m:oMath xmlns:m="http://schemas.openxmlformats.org/officeDocument/2006/math">
                    <m:d>
                      <m:dPr>
                        <m:begChr m:val="|"/>
                        <m:endChr m:val="|"/>
                        <m:ctrlPr>
                          <a:rPr lang="tr-TR" sz="2000" i="1">
                            <a:latin typeface="Cambria Math" panose="02040503050406030204" pitchFamily="18" charset="0"/>
                          </a:rPr>
                        </m:ctrlPr>
                      </m:dPr>
                      <m:e>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2</m:t>
                            </m:r>
                          </m:sub>
                        </m:sSub>
                      </m:e>
                    </m:d>
                    <m:r>
                      <a:rPr lang="en-US" sz="2000" i="1">
                        <a:latin typeface="Cambria Math" panose="02040503050406030204" pitchFamily="18" charset="0"/>
                      </a:rPr>
                      <m:t>=1</m:t>
                    </m:r>
                  </m:oMath>
                </a14:m>
                <a:r>
                  <a:rPr lang="en-US" sz="2000">
                    <a:latin typeface="Times New Roman" panose="02020603050405020304" pitchFamily="18" charset="0"/>
                    <a:cs typeface="Times New Roman" panose="02020603050405020304" pitchFamily="18" charset="0"/>
                  </a:rPr>
                  <a:t>.</a:t>
                </a: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en-US" sz="2000">
                    <a:latin typeface="Times New Roman" panose="02020603050405020304" pitchFamily="18" charset="0"/>
                    <a:cs typeface="Times New Roman" panose="02020603050405020304" pitchFamily="18" charset="0"/>
                  </a:rPr>
                  <a:t>and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b="1" i="1">
                            <a:latin typeface="Cambria Math" panose="02040503050406030204" pitchFamily="18" charset="0"/>
                          </a:rPr>
                          <m:t>𝟐</m:t>
                        </m:r>
                      </m:sub>
                    </m:sSub>
                    <m:r>
                      <a:rPr lang="en-US" sz="2000" i="1">
                        <a:latin typeface="Cambria Math" panose="02040503050406030204" pitchFamily="18" charset="0"/>
                      </a:rPr>
                      <m:t>=0</m:t>
                    </m:r>
                  </m:oMath>
                </a14:m>
                <a:r>
                  <a:rPr lang="en-US" sz="2000">
                    <a:latin typeface="Times New Roman" panose="02020603050405020304" pitchFamily="18" charset="0"/>
                    <a:cs typeface="Times New Roman" panose="02020603050405020304" pitchFamily="18" charset="0"/>
                  </a:rPr>
                  <a:t>.</a:t>
                </a:r>
                <a:endParaRPr lang="tr-TR" sz="2000">
                  <a:latin typeface="Times New Roman" panose="02020603050405020304" pitchFamily="18" charset="0"/>
                  <a:cs typeface="Times New Roman" panose="02020603050405020304" pitchFamily="18" charset="0"/>
                </a:endParaRPr>
              </a:p>
              <a:p>
                <a:pPr marL="0" indent="0">
                  <a:lnSpc>
                    <a:spcPct val="150000"/>
                  </a:lnSpc>
                  <a:spcBef>
                    <a:spcPts val="600"/>
                  </a:spcBef>
                  <a:buNone/>
                </a:pPr>
                <a:endParaRPr lang="tr-TR" sz="2000" smtClean="0">
                  <a:solidFill>
                    <a:srgbClr val="FF0000"/>
                  </a:solidFill>
                  <a:latin typeface="Times New Roman" panose="02020603050405020304" pitchFamily="18" charset="0"/>
                  <a:cs typeface="Times New Roman" panose="02020603050405020304" pitchFamily="18" charset="0"/>
                </a:endParaRPr>
              </a:p>
            </p:txBody>
          </p:sp>
        </mc:Choice>
        <mc:Fallback xmlns="">
          <p:sp>
            <p:nvSpPr>
              <p:cNvPr id="3" name="İçerik Yer Tutucusu 2"/>
              <p:cNvSpPr txBox="1">
                <a:spLocks noRot="1" noChangeAspect="1" noMove="1" noResize="1" noEditPoints="1" noAdjustHandles="1" noChangeArrowheads="1" noChangeShapeType="1" noTextEdit="1"/>
              </p:cNvSpPr>
              <p:nvPr/>
            </p:nvSpPr>
            <p:spPr>
              <a:xfrm>
                <a:off x="720000" y="720000"/>
                <a:ext cx="10800000" cy="4303486"/>
              </a:xfrm>
              <a:prstGeom prst="rect">
                <a:avLst/>
              </a:prstGeom>
              <a:blipFill>
                <a:blip r:embed="rId2"/>
                <a:stretch>
                  <a:fillRect l="-1411"/>
                </a:stretch>
              </a:blipFill>
            </p:spPr>
            <p:txBody>
              <a:bodyPr/>
              <a:lstStyle/>
              <a:p>
                <a:r>
                  <a:rPr lang="tr-TR">
                    <a:noFill/>
                  </a:rPr>
                  <a:t> </a:t>
                </a:r>
              </a:p>
            </p:txBody>
          </p:sp>
        </mc:Fallback>
      </mc:AlternateContent>
    </p:spTree>
    <p:extLst>
      <p:ext uri="{BB962C8B-B14F-4D97-AF65-F5344CB8AC3E}">
        <p14:creationId xmlns:p14="http://schemas.microsoft.com/office/powerpoint/2010/main" val="27886773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txBox="1">
                <a:spLocks/>
              </p:cNvSpPr>
              <p:nvPr/>
            </p:nvSpPr>
            <p:spPr>
              <a:xfrm>
                <a:off x="720000" y="720000"/>
                <a:ext cx="10800000" cy="5232202"/>
              </a:xfrm>
              <a:prstGeom prst="rect">
                <a:avLst/>
              </a:prstGeom>
            </p:spPr>
            <p:txBody>
              <a:bodyPr vert="horz" wrap="square" lIns="0" tIns="0" rIns="0" bIns="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600"/>
                  </a:spcBef>
                  <a:buNone/>
                </a:pPr>
                <a:r>
                  <a:rPr lang="en-US" sz="2000" b="1" smtClean="0">
                    <a:solidFill>
                      <a:srgbClr val="FF0000"/>
                    </a:solidFill>
                    <a:latin typeface="Times New Roman" panose="02020603050405020304" pitchFamily="18" charset="0"/>
                    <a:cs typeface="Times New Roman" panose="02020603050405020304" pitchFamily="18" charset="0"/>
                  </a:rPr>
                  <a:t>Example</a:t>
                </a:r>
                <a:r>
                  <a:rPr lang="tr-TR" sz="2000" b="1" smtClean="0">
                    <a:solidFill>
                      <a:srgbClr val="FF0000"/>
                    </a:solidFill>
                    <a:latin typeface="Times New Roman" panose="02020603050405020304" pitchFamily="18" charset="0"/>
                    <a:cs typeface="Times New Roman" panose="02020603050405020304" pitchFamily="18" charset="0"/>
                  </a:rPr>
                  <a:t> (continued)</a:t>
                </a:r>
                <a:r>
                  <a:rPr lang="en-US" sz="2000" b="1" smtClean="0">
                    <a:solidFill>
                      <a:srgbClr val="FF0000"/>
                    </a:solidFill>
                    <a:latin typeface="Times New Roman" panose="02020603050405020304" pitchFamily="18" charset="0"/>
                    <a:cs typeface="Times New Roman" panose="02020603050405020304" pitchFamily="18" charset="0"/>
                  </a:rPr>
                  <a:t>:</a:t>
                </a:r>
                <a:r>
                  <a:rPr lang="en-US" sz="2000" smtClean="0">
                    <a:solidFill>
                      <a:srgbClr val="FF0000"/>
                    </a:solidFill>
                    <a:latin typeface="Times New Roman" panose="02020603050405020304" pitchFamily="18" charset="0"/>
                    <a:cs typeface="Times New Roman" panose="02020603050405020304" pitchFamily="18" charset="0"/>
                  </a:rPr>
                  <a:t> </a:t>
                </a:r>
                <a:endParaRPr lang="tr-TR" sz="2000" smtClean="0">
                  <a:solidFill>
                    <a:srgbClr val="FF0000"/>
                  </a:solidFill>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en-US" sz="2000" b="1">
                    <a:latin typeface="Times New Roman" panose="02020603050405020304" pitchFamily="18" charset="0"/>
                    <a:cs typeface="Times New Roman" panose="02020603050405020304" pitchFamily="18" charset="0"/>
                  </a:rPr>
                  <a:t>Geometric interpretation</a:t>
                </a:r>
                <a:r>
                  <a:rPr lang="en-US" sz="2000">
                    <a:latin typeface="Times New Roman" panose="02020603050405020304" pitchFamily="18" charset="0"/>
                    <a:cs typeface="Times New Roman" panose="02020603050405020304" pitchFamily="18" charset="0"/>
                  </a:rPr>
                  <a:t>: </a:t>
                </a:r>
                <a:endParaRPr lang="tr-TR" sz="2000" smtClean="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endParaRPr lang="tr-TR" sz="2000" smtClean="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endParaRPr lang="tr-TR" sz="2000" smtClean="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endParaRPr lang="tr-TR" sz="2000" smtClean="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en-US" sz="2000" smtClean="0">
                    <a:latin typeface="Times New Roman" panose="02020603050405020304" pitchFamily="18" charset="0"/>
                    <a:cs typeface="Times New Roman" panose="02020603050405020304" pitchFamily="18" charset="0"/>
                  </a:rPr>
                  <a:t>Note </a:t>
                </a:r>
                <a:r>
                  <a:rPr lang="en-US" sz="2000">
                    <a:latin typeface="Times New Roman" panose="02020603050405020304" pitchFamily="18" charset="0"/>
                    <a:cs typeface="Times New Roman" panose="02020603050405020304" pitchFamily="18" charset="0"/>
                  </a:rPr>
                  <a:t>that the projection of all data onto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1</m:t>
                        </m:r>
                      </m:sub>
                    </m:sSub>
                  </m:oMath>
                </a14:m>
                <a:r>
                  <a:rPr lang="en-US" sz="2000">
                    <a:latin typeface="Times New Roman" panose="02020603050405020304" pitchFamily="18" charset="0"/>
                    <a:cs typeface="Times New Roman" panose="02020603050405020304" pitchFamily="18" charset="0"/>
                  </a:rPr>
                  <a:t> well-separates the classes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1</m:t>
                        </m:r>
                      </m:sub>
                    </m:sSub>
                  </m:oMath>
                </a14:m>
                <a:r>
                  <a:rPr lang="en-US" sz="2000">
                    <a:latin typeface="Times New Roman" panose="02020603050405020304" pitchFamily="18" charset="0"/>
                    <a:cs typeface="Times New Roman" panose="02020603050405020304" pitchFamily="18" charset="0"/>
                  </a:rPr>
                  <a:t> and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2</m:t>
                        </m:r>
                      </m:sub>
                    </m:sSub>
                  </m:oMath>
                </a14:m>
                <a:r>
                  <a:rPr lang="en-US" sz="2000">
                    <a:latin typeface="Times New Roman" panose="02020603050405020304" pitchFamily="18" charset="0"/>
                    <a:cs typeface="Times New Roman" panose="02020603050405020304" pitchFamily="18" charset="0"/>
                  </a:rPr>
                  <a:t> whereas the projection onto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2</m:t>
                        </m:r>
                      </m:sub>
                    </m:sSub>
                  </m:oMath>
                </a14:m>
                <a:r>
                  <a:rPr lang="en-US" sz="2000">
                    <a:latin typeface="Times New Roman" panose="02020603050405020304" pitchFamily="18" charset="0"/>
                    <a:cs typeface="Times New Roman" panose="02020603050405020304" pitchFamily="18" charset="0"/>
                  </a:rPr>
                  <a:t> causes confusion</a:t>
                </a:r>
                <a:r>
                  <a:rPr lang="en-US" sz="2000" smtClean="0">
                    <a:latin typeface="Times New Roman" panose="02020603050405020304" pitchFamily="18" charset="0"/>
                    <a:cs typeface="Times New Roman" panose="02020603050405020304" pitchFamily="18" charset="0"/>
                  </a:rPr>
                  <a:t>.</a:t>
                </a:r>
                <a:endParaRPr lang="tr-TR" sz="2000" smtClean="0">
                  <a:solidFill>
                    <a:srgbClr val="FF0000"/>
                  </a:solidFill>
                  <a:latin typeface="Times New Roman" panose="02020603050405020304" pitchFamily="18" charset="0"/>
                  <a:cs typeface="Times New Roman" panose="02020603050405020304" pitchFamily="18" charset="0"/>
                </a:endParaRPr>
              </a:p>
            </p:txBody>
          </p:sp>
        </mc:Choice>
        <mc:Fallback xmlns="">
          <p:sp>
            <p:nvSpPr>
              <p:cNvPr id="3" name="İçerik Yer Tutucusu 2"/>
              <p:cNvSpPr txBox="1">
                <a:spLocks noRot="1" noChangeAspect="1" noMove="1" noResize="1" noEditPoints="1" noAdjustHandles="1" noChangeArrowheads="1" noChangeShapeType="1" noTextEdit="1"/>
              </p:cNvSpPr>
              <p:nvPr/>
            </p:nvSpPr>
            <p:spPr>
              <a:xfrm>
                <a:off x="720000" y="720000"/>
                <a:ext cx="10800000" cy="5232202"/>
              </a:xfrm>
              <a:prstGeom prst="rect">
                <a:avLst/>
              </a:prstGeom>
              <a:blipFill>
                <a:blip r:embed="rId2"/>
                <a:stretch>
                  <a:fillRect l="-1411" r="-1467" b="-1049"/>
                </a:stretch>
              </a:blipFill>
            </p:spPr>
            <p:txBody>
              <a:bodyPr/>
              <a:lstStyle/>
              <a:p>
                <a:r>
                  <a:rPr lang="tr-TR">
                    <a:noFill/>
                  </a:rPr>
                  <a:t> </a:t>
                </a:r>
              </a:p>
            </p:txBody>
          </p:sp>
        </mc:Fallback>
      </mc:AlternateContent>
      <p:pic>
        <p:nvPicPr>
          <p:cNvPr id="10" name="Resim 9"/>
          <p:cNvPicPr/>
          <p:nvPr/>
        </p:nvPicPr>
        <p:blipFill>
          <a:blip r:embed="rId3">
            <a:extLst>
              <a:ext uri="{28A0092B-C50C-407E-A947-70E740481C1C}">
                <a14:useLocalDpi xmlns:a14="http://schemas.microsoft.com/office/drawing/2010/main" val="0"/>
              </a:ext>
            </a:extLst>
          </a:blip>
          <a:srcRect/>
          <a:stretch>
            <a:fillRect/>
          </a:stretch>
        </p:blipFill>
        <p:spPr bwMode="auto">
          <a:xfrm>
            <a:off x="3960047" y="1474565"/>
            <a:ext cx="4319905" cy="3355975"/>
          </a:xfrm>
          <a:prstGeom prst="rect">
            <a:avLst/>
          </a:prstGeom>
          <a:noFill/>
          <a:ln>
            <a:noFill/>
          </a:ln>
        </p:spPr>
      </p:pic>
    </p:spTree>
    <p:extLst>
      <p:ext uri="{BB962C8B-B14F-4D97-AF65-F5344CB8AC3E}">
        <p14:creationId xmlns:p14="http://schemas.microsoft.com/office/powerpoint/2010/main" val="16234451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txBox="1">
                <a:spLocks/>
              </p:cNvSpPr>
              <p:nvPr/>
            </p:nvSpPr>
            <p:spPr>
              <a:xfrm>
                <a:off x="720000" y="720000"/>
                <a:ext cx="10800000" cy="3393814"/>
              </a:xfrm>
              <a:prstGeom prst="rect">
                <a:avLst/>
              </a:prstGeom>
            </p:spPr>
            <p:txBody>
              <a:bodyPr vert="horz" wrap="square" lIns="0" tIns="0" rIns="0" bIns="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600"/>
                  </a:spcBef>
                  <a:buNone/>
                </a:pPr>
                <a:r>
                  <a:rPr lang="en-US" sz="2000" b="1" smtClean="0">
                    <a:solidFill>
                      <a:srgbClr val="FF0000"/>
                    </a:solidFill>
                    <a:latin typeface="Times New Roman" panose="02020603050405020304" pitchFamily="18" charset="0"/>
                    <a:cs typeface="Times New Roman" panose="02020603050405020304" pitchFamily="18" charset="0"/>
                  </a:rPr>
                  <a:t>Example</a:t>
                </a:r>
                <a:r>
                  <a:rPr lang="tr-TR" sz="2000" b="1" smtClean="0">
                    <a:solidFill>
                      <a:srgbClr val="FF0000"/>
                    </a:solidFill>
                    <a:latin typeface="Times New Roman" panose="02020603050405020304" pitchFamily="18" charset="0"/>
                    <a:cs typeface="Times New Roman" panose="02020603050405020304" pitchFamily="18" charset="0"/>
                  </a:rPr>
                  <a:t> (continued)</a:t>
                </a:r>
                <a:r>
                  <a:rPr lang="en-US" sz="2000" b="1" smtClean="0">
                    <a:solidFill>
                      <a:srgbClr val="FF0000"/>
                    </a:solidFill>
                    <a:latin typeface="Times New Roman" panose="02020603050405020304" pitchFamily="18" charset="0"/>
                    <a:cs typeface="Times New Roman" panose="02020603050405020304" pitchFamily="18" charset="0"/>
                  </a:rPr>
                  <a:t>:</a:t>
                </a:r>
                <a:endParaRPr lang="tr-TR" sz="2000" b="1" smtClean="0">
                  <a:solidFill>
                    <a:srgbClr val="FF0000"/>
                  </a:solidFill>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en-US" sz="2000">
                    <a:latin typeface="Times New Roman" panose="02020603050405020304" pitchFamily="18" charset="0"/>
                    <a:cs typeface="Times New Roman" panose="02020603050405020304" pitchFamily="18" charset="0"/>
                  </a:rPr>
                  <a:t>Reducing the dimensions of the whole space by using directional vectors is related with subspace methods in Pattern Recognition. In 2D-space finding the lines that separate the classes is called LDA (linear discriminant analysis) where the line is the discriminant line. In higher dimensional spaces we will end up in finding hyperplanes that separate the whole space into two parts. That is given in (Bishop, 1996). The general equation for the discriminant hyperplanes is </a:t>
                </a:r>
                <a14:m>
                  <m:oMath xmlns:m="http://schemas.openxmlformats.org/officeDocument/2006/math">
                    <m:r>
                      <a:rPr lang="en-US" sz="2000" i="1">
                        <a:latin typeface="Cambria Math" panose="02040503050406030204" pitchFamily="18" charset="0"/>
                      </a:rPr>
                      <m:t>𝐷</m:t>
                    </m:r>
                    <m:d>
                      <m:dPr>
                        <m:ctrlPr>
                          <a:rPr lang="tr-TR" sz="2000" i="1">
                            <a:latin typeface="Cambria Math" panose="02040503050406030204" pitchFamily="18" charset="0"/>
                          </a:rPr>
                        </m:ctrlPr>
                      </m:dPr>
                      <m:e>
                        <m:r>
                          <a:rPr lang="en-US" sz="2000" b="1" i="1">
                            <a:latin typeface="Cambria Math" panose="02040503050406030204" pitchFamily="18" charset="0"/>
                          </a:rPr>
                          <m:t>𝐗</m:t>
                        </m:r>
                      </m:e>
                    </m:d>
                    <m:r>
                      <a:rPr lang="en-US" sz="2000" i="1">
                        <a:latin typeface="Cambria Math" panose="02040503050406030204" pitchFamily="18" charset="0"/>
                      </a:rPr>
                      <m:t>=</m:t>
                    </m:r>
                    <m:sSup>
                      <m:sSupPr>
                        <m:ctrlPr>
                          <a:rPr lang="tr-TR" sz="2000" i="1">
                            <a:latin typeface="Cambria Math" panose="02040503050406030204" pitchFamily="18" charset="0"/>
                          </a:rPr>
                        </m:ctrlPr>
                      </m:sSupPr>
                      <m:e>
                        <m:r>
                          <a:rPr lang="en-US" sz="2000" b="1" i="1">
                            <a:latin typeface="Cambria Math" panose="02040503050406030204" pitchFamily="18" charset="0"/>
                          </a:rPr>
                          <m:t>𝒘</m:t>
                        </m:r>
                      </m:e>
                      <m:sup>
                        <m:r>
                          <a:rPr lang="en-US" sz="2000" i="1">
                            <a:latin typeface="Cambria Math" panose="02040503050406030204" pitchFamily="18" charset="0"/>
                          </a:rPr>
                          <m:t>𝑇</m:t>
                        </m:r>
                      </m:sup>
                    </m:sSup>
                    <m:d>
                      <m:dPr>
                        <m:ctrlPr>
                          <a:rPr lang="tr-TR" sz="2000" i="1">
                            <a:latin typeface="Cambria Math" panose="02040503050406030204" pitchFamily="18" charset="0"/>
                          </a:rPr>
                        </m:ctrlPr>
                      </m:dPr>
                      <m:e>
                        <m:r>
                          <a:rPr lang="en-US" sz="2000" b="1" i="1">
                            <a:latin typeface="Cambria Math" panose="02040503050406030204" pitchFamily="18" charset="0"/>
                          </a:rPr>
                          <m:t>𝐗</m:t>
                        </m:r>
                        <m:r>
                          <a:rPr lang="en-US" sz="2000" b="1" i="1">
                            <a:latin typeface="Cambria Math" panose="02040503050406030204" pitchFamily="18" charset="0"/>
                          </a:rPr>
                          <m:t>−</m:t>
                        </m:r>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𝑎𝑣𝑒</m:t>
                            </m:r>
                          </m:sub>
                        </m:sSub>
                      </m:e>
                    </m:d>
                    <m:r>
                      <a:rPr lang="en-US" sz="2000" i="1">
                        <a:latin typeface="Cambria Math" panose="02040503050406030204" pitchFamily="18" charset="0"/>
                      </a:rPr>
                      <m:t>=0.</m:t>
                    </m:r>
                  </m:oMath>
                </a14:m>
                <a:endParaRPr lang="tr-TR" sz="2000">
                  <a:latin typeface="Times New Roman" panose="02020603050405020304" pitchFamily="18" charset="0"/>
                  <a:cs typeface="Times New Roman" panose="02020603050405020304" pitchFamily="18" charset="0"/>
                </a:endParaRPr>
              </a:p>
              <a:p>
                <a:pPr marL="0" indent="0">
                  <a:lnSpc>
                    <a:spcPct val="150000"/>
                  </a:lnSpc>
                  <a:spcBef>
                    <a:spcPts val="600"/>
                  </a:spcBef>
                  <a:buNone/>
                </a:pPr>
                <a:r>
                  <a:rPr lang="en-US" sz="2000" smtClean="0">
                    <a:solidFill>
                      <a:srgbClr val="FF0000"/>
                    </a:solidFill>
                    <a:latin typeface="Times New Roman" panose="02020603050405020304" pitchFamily="18" charset="0"/>
                    <a:cs typeface="Times New Roman" panose="02020603050405020304" pitchFamily="18" charset="0"/>
                  </a:rPr>
                  <a:t> </a:t>
                </a:r>
                <a:endParaRPr lang="tr-TR" sz="2000" smtClean="0">
                  <a:solidFill>
                    <a:srgbClr val="FF0000"/>
                  </a:solidFill>
                  <a:latin typeface="Times New Roman" panose="02020603050405020304" pitchFamily="18" charset="0"/>
                  <a:cs typeface="Times New Roman" panose="02020603050405020304" pitchFamily="18" charset="0"/>
                </a:endParaRPr>
              </a:p>
            </p:txBody>
          </p:sp>
        </mc:Choice>
        <mc:Fallback xmlns="">
          <p:sp>
            <p:nvSpPr>
              <p:cNvPr id="3" name="İçerik Yer Tutucusu 2"/>
              <p:cNvSpPr txBox="1">
                <a:spLocks noRot="1" noChangeAspect="1" noMove="1" noResize="1" noEditPoints="1" noAdjustHandles="1" noChangeArrowheads="1" noChangeShapeType="1" noTextEdit="1"/>
              </p:cNvSpPr>
              <p:nvPr/>
            </p:nvSpPr>
            <p:spPr>
              <a:xfrm>
                <a:off x="720000" y="720000"/>
                <a:ext cx="10800000" cy="3393814"/>
              </a:xfrm>
              <a:prstGeom prst="rect">
                <a:avLst/>
              </a:prstGeom>
              <a:blipFill>
                <a:blip r:embed="rId2"/>
                <a:stretch>
                  <a:fillRect l="-1411" r="-1467"/>
                </a:stretch>
              </a:blipFill>
            </p:spPr>
            <p:txBody>
              <a:bodyPr/>
              <a:lstStyle/>
              <a:p>
                <a:r>
                  <a:rPr lang="tr-TR">
                    <a:noFill/>
                  </a:rPr>
                  <a:t> </a:t>
                </a:r>
              </a:p>
            </p:txBody>
          </p:sp>
        </mc:Fallback>
      </mc:AlternateContent>
    </p:spTree>
    <p:extLst>
      <p:ext uri="{BB962C8B-B14F-4D97-AF65-F5344CB8AC3E}">
        <p14:creationId xmlns:p14="http://schemas.microsoft.com/office/powerpoint/2010/main" val="13998370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txBox="1">
                <a:spLocks/>
              </p:cNvSpPr>
              <p:nvPr/>
            </p:nvSpPr>
            <p:spPr>
              <a:xfrm>
                <a:off x="720000" y="720000"/>
                <a:ext cx="10800000" cy="5559471"/>
              </a:xfrm>
              <a:prstGeom prst="rect">
                <a:avLst/>
              </a:prstGeom>
            </p:spPr>
            <p:txBody>
              <a:bodyPr vert="horz" wrap="square" lIns="0" tIns="0" rIns="0" bIns="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600"/>
                  </a:spcBef>
                  <a:buNone/>
                </a:pPr>
                <a:r>
                  <a:rPr lang="en-US" sz="2000" b="1" smtClean="0">
                    <a:solidFill>
                      <a:srgbClr val="FF0000"/>
                    </a:solidFill>
                    <a:latin typeface="Times New Roman" panose="02020603050405020304" pitchFamily="18" charset="0"/>
                    <a:cs typeface="Times New Roman" panose="02020603050405020304" pitchFamily="18" charset="0"/>
                  </a:rPr>
                  <a:t>Example</a:t>
                </a:r>
                <a:r>
                  <a:rPr lang="tr-TR" sz="2000" b="1" smtClean="0">
                    <a:solidFill>
                      <a:srgbClr val="FF0000"/>
                    </a:solidFill>
                    <a:latin typeface="Times New Roman" panose="02020603050405020304" pitchFamily="18" charset="0"/>
                    <a:cs typeface="Times New Roman" panose="02020603050405020304" pitchFamily="18" charset="0"/>
                  </a:rPr>
                  <a:t> (continued)</a:t>
                </a:r>
                <a:r>
                  <a:rPr lang="en-US" sz="2000" b="1" smtClean="0">
                    <a:solidFill>
                      <a:srgbClr val="FF0000"/>
                    </a:solidFill>
                    <a:latin typeface="Times New Roman" panose="02020603050405020304" pitchFamily="18" charset="0"/>
                    <a:cs typeface="Times New Roman" panose="02020603050405020304" pitchFamily="18" charset="0"/>
                  </a:rPr>
                  <a:t>:</a:t>
                </a:r>
                <a:endParaRPr lang="tr-TR" sz="2000" b="1" smtClean="0">
                  <a:solidFill>
                    <a:srgbClr val="FF0000"/>
                  </a:solidFill>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en-US" sz="2000">
                    <a:latin typeface="Times New Roman" panose="02020603050405020304" pitchFamily="18" charset="0"/>
                    <a:cs typeface="Times New Roman" panose="02020603050405020304" pitchFamily="18" charset="0"/>
                  </a:rPr>
                  <a:t>For the last example, the eigenvector that belongs to the largest eigenvalue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𝜆</m:t>
                        </m:r>
                      </m:e>
                      <m:sub>
                        <m:r>
                          <a:rPr lang="en-US" sz="2000" i="1">
                            <a:latin typeface="Cambria Math" panose="02040503050406030204" pitchFamily="18" charset="0"/>
                          </a:rPr>
                          <m:t>1</m:t>
                        </m:r>
                      </m:sub>
                    </m:sSub>
                    <m:r>
                      <a:rPr lang="en-US" sz="2000" i="1">
                        <a:latin typeface="Cambria Math" panose="02040503050406030204" pitchFamily="18" charset="0"/>
                      </a:rPr>
                      <m:t>=5</m:t>
                    </m:r>
                  </m:oMath>
                </a14:m>
                <a:r>
                  <a:rPr lang="en-US" sz="2000">
                    <a:latin typeface="Times New Roman" panose="02020603050405020304" pitchFamily="18" charset="0"/>
                    <a:cs typeface="Times New Roman" panose="02020603050405020304" pitchFamily="18" charset="0"/>
                  </a:rPr>
                  <a:t> is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1</m:t>
                        </m:r>
                      </m:sub>
                    </m:sSub>
                    <m:r>
                      <a:rPr lang="en-US" sz="2000" i="1">
                        <a:latin typeface="Cambria Math" panose="02040503050406030204" pitchFamily="18" charset="0"/>
                      </a:rPr>
                      <m:t>=</m:t>
                    </m:r>
                    <m:box>
                      <m:boxPr>
                        <m:ctrlPr>
                          <a:rPr lang="tr-TR" sz="2000" i="1">
                            <a:latin typeface="Cambria Math" panose="02040503050406030204" pitchFamily="18" charset="0"/>
                          </a:rPr>
                        </m:ctrlPr>
                      </m:boxPr>
                      <m:e>
                        <m:argPr>
                          <m:argSz m:val="-1"/>
                        </m:argPr>
                        <m:f>
                          <m:fPr>
                            <m:ctrlPr>
                              <a:rPr lang="tr-TR" sz="2000" i="1">
                                <a:latin typeface="Cambria Math" panose="02040503050406030204" pitchFamily="18" charset="0"/>
                              </a:rPr>
                            </m:ctrlPr>
                          </m:fPr>
                          <m:num>
                            <m:r>
                              <a:rPr lang="en-US" sz="2000" i="1">
                                <a:latin typeface="Cambria Math" panose="02040503050406030204" pitchFamily="18" charset="0"/>
                              </a:rPr>
                              <m:t>1</m:t>
                            </m:r>
                          </m:num>
                          <m:den>
                            <m:rad>
                              <m:radPr>
                                <m:degHide m:val="on"/>
                                <m:ctrlPr>
                                  <a:rPr lang="tr-TR" sz="2000" i="1">
                                    <a:latin typeface="Cambria Math" panose="02040503050406030204" pitchFamily="18" charset="0"/>
                                  </a:rPr>
                                </m:ctrlPr>
                              </m:radPr>
                              <m:deg/>
                              <m:e>
                                <m:r>
                                  <a:rPr lang="en-US" sz="2000" i="1">
                                    <a:latin typeface="Cambria Math" panose="02040503050406030204" pitchFamily="18" charset="0"/>
                                  </a:rPr>
                                  <m:t>2</m:t>
                                </m:r>
                              </m:e>
                            </m:rad>
                          </m:den>
                        </m:f>
                      </m:e>
                    </m:box>
                    <m:sSup>
                      <m:sSupPr>
                        <m:ctrlPr>
                          <a:rPr lang="tr-TR" sz="2000" i="1">
                            <a:latin typeface="Cambria Math" panose="02040503050406030204" pitchFamily="18" charset="0"/>
                          </a:rPr>
                        </m:ctrlPr>
                      </m:sSupPr>
                      <m:e>
                        <m:d>
                          <m:dPr>
                            <m:begChr m:val="["/>
                            <m:endChr m:val="]"/>
                            <m:ctrlPr>
                              <a:rPr lang="tr-TR" sz="2000" i="1">
                                <a:latin typeface="Cambria Math" panose="02040503050406030204" pitchFamily="18" charset="0"/>
                              </a:rPr>
                            </m:ctrlPr>
                          </m:dPr>
                          <m:e>
                            <m:m>
                              <m:mPr>
                                <m:mcs>
                                  <m:mc>
                                    <m:mcPr>
                                      <m:count m:val="2"/>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−1</m:t>
                                  </m:r>
                                </m:e>
                                <m:e>
                                  <m:r>
                                    <a:rPr lang="en-US" sz="2000" i="1">
                                      <a:latin typeface="Cambria Math" panose="02040503050406030204" pitchFamily="18" charset="0"/>
                                    </a:rPr>
                                    <m:t>1</m:t>
                                  </m:r>
                                </m:e>
                              </m:mr>
                            </m:m>
                          </m:e>
                        </m:d>
                      </m:e>
                      <m:sup>
                        <m:r>
                          <a:rPr lang="en-US" sz="2000" i="1">
                            <a:latin typeface="Cambria Math" panose="02040503050406030204" pitchFamily="18" charset="0"/>
                          </a:rPr>
                          <m:t>𝑇</m:t>
                        </m:r>
                      </m:sup>
                    </m:sSup>
                  </m:oMath>
                </a14:m>
                <a:r>
                  <a:rPr lang="en-US" sz="2000">
                    <a:latin typeface="Times New Roman" panose="02020603050405020304" pitchFamily="18" charset="0"/>
                    <a:cs typeface="Times New Roman" panose="02020603050405020304" pitchFamily="18" charset="0"/>
                  </a:rPr>
                  <a:t> and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𝑎𝑣𝑒</m:t>
                        </m:r>
                      </m:sub>
                    </m:sSub>
                    <m:r>
                      <a:rPr lang="en-US" sz="2000" i="1">
                        <a:latin typeface="Cambria Math" panose="02040503050406030204" pitchFamily="18" charset="0"/>
                      </a:rPr>
                      <m:t>=</m:t>
                    </m:r>
                    <m:sSup>
                      <m:sSupPr>
                        <m:ctrlPr>
                          <a:rPr lang="tr-TR" sz="2000" i="1">
                            <a:latin typeface="Cambria Math" panose="02040503050406030204" pitchFamily="18" charset="0"/>
                          </a:rPr>
                        </m:ctrlPr>
                      </m:sSupPr>
                      <m:e>
                        <m:d>
                          <m:dPr>
                            <m:begChr m:val="["/>
                            <m:endChr m:val="]"/>
                            <m:ctrlPr>
                              <a:rPr lang="tr-TR" sz="2000" i="1">
                                <a:latin typeface="Cambria Math" panose="02040503050406030204" pitchFamily="18" charset="0"/>
                              </a:rPr>
                            </m:ctrlPr>
                          </m:dPr>
                          <m:e>
                            <m:m>
                              <m:mPr>
                                <m:mcs>
                                  <m:mc>
                                    <m:mcPr>
                                      <m:count m:val="2"/>
                                      <m:mcJc m:val="center"/>
                                    </m:mcPr>
                                  </m:mc>
                                </m:mcs>
                                <m:ctrlPr>
                                  <a:rPr lang="tr-TR" sz="2000" i="1">
                                    <a:latin typeface="Cambria Math" panose="02040503050406030204" pitchFamily="18" charset="0"/>
                                  </a:rPr>
                                </m:ctrlPr>
                              </m:mPr>
                              <m:mr>
                                <m:e>
                                  <m:f>
                                    <m:fPr>
                                      <m:type m:val="lin"/>
                                      <m:ctrlPr>
                                        <a:rPr lang="tr-TR" sz="2000" i="1">
                                          <a:latin typeface="Cambria Math" panose="02040503050406030204" pitchFamily="18" charset="0"/>
                                        </a:rPr>
                                      </m:ctrlPr>
                                    </m:fPr>
                                    <m:num>
                                      <m:r>
                                        <a:rPr lang="en-US" sz="2000" i="1">
                                          <a:latin typeface="Cambria Math" panose="02040503050406030204" pitchFamily="18" charset="0"/>
                                        </a:rPr>
                                        <m:t>7</m:t>
                                      </m:r>
                                    </m:num>
                                    <m:den>
                                      <m:r>
                                        <a:rPr lang="en-US" sz="2000" i="1">
                                          <a:latin typeface="Cambria Math" panose="02040503050406030204" pitchFamily="18" charset="0"/>
                                        </a:rPr>
                                        <m:t>2</m:t>
                                      </m:r>
                                    </m:den>
                                  </m:f>
                                </m:e>
                                <m:e>
                                  <m:f>
                                    <m:fPr>
                                      <m:type m:val="lin"/>
                                      <m:ctrlPr>
                                        <a:rPr lang="tr-TR" sz="2000" i="1">
                                          <a:latin typeface="Cambria Math" panose="02040503050406030204" pitchFamily="18" charset="0"/>
                                        </a:rPr>
                                      </m:ctrlPr>
                                    </m:fPr>
                                    <m:num>
                                      <m:r>
                                        <a:rPr lang="en-US" sz="2000" i="1">
                                          <a:latin typeface="Cambria Math" panose="02040503050406030204" pitchFamily="18" charset="0"/>
                                        </a:rPr>
                                        <m:t>7</m:t>
                                      </m:r>
                                    </m:num>
                                    <m:den>
                                      <m:r>
                                        <a:rPr lang="en-US" sz="2000" i="1">
                                          <a:latin typeface="Cambria Math" panose="02040503050406030204" pitchFamily="18" charset="0"/>
                                        </a:rPr>
                                        <m:t>2</m:t>
                                      </m:r>
                                    </m:den>
                                  </m:f>
                                </m:e>
                              </m:mr>
                            </m:m>
                          </m:e>
                        </m:d>
                      </m:e>
                      <m:sup>
                        <m:r>
                          <a:rPr lang="en-US" sz="2000" i="1">
                            <a:latin typeface="Cambria Math" panose="02040503050406030204" pitchFamily="18" charset="0"/>
                          </a:rPr>
                          <m:t>𝑇</m:t>
                        </m:r>
                      </m:sup>
                    </m:sSup>
                  </m:oMath>
                </a14:m>
                <a:r>
                  <a:rPr lang="en-US" sz="2000">
                    <a:latin typeface="Times New Roman" panose="02020603050405020304" pitchFamily="18" charset="0"/>
                    <a:cs typeface="Times New Roman" panose="02020603050405020304" pitchFamily="18" charset="0"/>
                  </a:rPr>
                  <a:t> with </a:t>
                </a:r>
                <a14:m>
                  <m:oMath xmlns:m="http://schemas.openxmlformats.org/officeDocument/2006/math">
                    <m:r>
                      <a:rPr lang="en-US" sz="2000" b="1" i="1">
                        <a:latin typeface="Cambria Math" panose="02040503050406030204" pitchFamily="18" charset="0"/>
                      </a:rPr>
                      <m:t>𝐗</m:t>
                    </m:r>
                    <m:r>
                      <a:rPr lang="en-US" sz="2000" b="1">
                        <a:latin typeface="Cambria Math" panose="02040503050406030204" pitchFamily="18" charset="0"/>
                      </a:rPr>
                      <m:t>=</m:t>
                    </m:r>
                    <m:sSup>
                      <m:sSupPr>
                        <m:ctrlPr>
                          <a:rPr lang="tr-TR" sz="2000" i="1">
                            <a:latin typeface="Cambria Math" panose="02040503050406030204" pitchFamily="18" charset="0"/>
                          </a:rPr>
                        </m:ctrlPr>
                      </m:sSupPr>
                      <m:e>
                        <m:d>
                          <m:dPr>
                            <m:begChr m:val="["/>
                            <m:endChr m:val="]"/>
                            <m:ctrlPr>
                              <a:rPr lang="tr-TR" sz="2000" i="1">
                                <a:latin typeface="Cambria Math" panose="02040503050406030204" pitchFamily="18" charset="0"/>
                              </a:rPr>
                            </m:ctrlPr>
                          </m:dPr>
                          <m:e>
                            <m:m>
                              <m:mPr>
                                <m:mcs>
                                  <m:mc>
                                    <m:mcPr>
                                      <m:count m:val="2"/>
                                      <m:mcJc m:val="center"/>
                                    </m:mcPr>
                                  </m:mc>
                                </m:mcs>
                                <m:ctrlPr>
                                  <a:rPr lang="tr-TR" sz="2000" i="1">
                                    <a:latin typeface="Cambria Math" panose="02040503050406030204" pitchFamily="18" charset="0"/>
                                  </a:rPr>
                                </m:ctrlPr>
                              </m:mPr>
                              <m:mr>
                                <m:e>
                                  <m:sSub>
                                    <m:sSubPr>
                                      <m:ctrlPr>
                                        <a:rPr lang="tr-TR"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1</m:t>
                                      </m:r>
                                    </m:sub>
                                  </m:sSub>
                                </m:e>
                                <m:e>
                                  <m:sSub>
                                    <m:sSubPr>
                                      <m:ctrlPr>
                                        <a:rPr lang="tr-TR"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2</m:t>
                                      </m:r>
                                    </m:sub>
                                  </m:sSub>
                                </m:e>
                              </m:mr>
                            </m:m>
                          </m:e>
                        </m:d>
                      </m:e>
                      <m:sup>
                        <m:r>
                          <a:rPr lang="en-US" sz="2000" i="1">
                            <a:latin typeface="Cambria Math" panose="02040503050406030204" pitchFamily="18" charset="0"/>
                          </a:rPr>
                          <m:t>𝑇</m:t>
                        </m:r>
                      </m:sup>
                    </m:sSup>
                  </m:oMath>
                </a14:m>
                <a:r>
                  <a:rPr lang="en-US" sz="2000">
                    <a:latin typeface="Times New Roman" panose="02020603050405020304" pitchFamily="18" charset="0"/>
                    <a:cs typeface="Times New Roman" panose="02020603050405020304" pitchFamily="18" charset="0"/>
                  </a:rPr>
                  <a:t>. Then the discriminant line is </a:t>
                </a: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𝐷</m:t>
                      </m:r>
                      <m:d>
                        <m:dPr>
                          <m:ctrlPr>
                            <a:rPr lang="tr-TR" sz="2000" i="1">
                              <a:latin typeface="Cambria Math" panose="02040503050406030204" pitchFamily="18" charset="0"/>
                            </a:rPr>
                          </m:ctrlPr>
                        </m:dPr>
                        <m:e>
                          <m:r>
                            <a:rPr lang="en-US" sz="2000" b="1" i="1">
                              <a:latin typeface="Cambria Math" panose="02040503050406030204" pitchFamily="18" charset="0"/>
                            </a:rPr>
                            <m:t>𝐗</m:t>
                          </m:r>
                        </m:e>
                      </m:d>
                      <m:r>
                        <a:rPr lang="en-US" sz="2000" i="1">
                          <a:latin typeface="Cambria Math" panose="02040503050406030204" pitchFamily="18" charset="0"/>
                        </a:rPr>
                        <m:t>=</m:t>
                      </m:r>
                      <m:sSubSup>
                        <m:sSubSupPr>
                          <m:ctrlPr>
                            <a:rPr lang="tr-TR" sz="2000" i="1">
                              <a:latin typeface="Cambria Math" panose="02040503050406030204" pitchFamily="18" charset="0"/>
                            </a:rPr>
                          </m:ctrlPr>
                        </m:sSubSupPr>
                        <m:e>
                          <m:r>
                            <a:rPr lang="en-US" sz="2000" b="1" i="1">
                              <a:latin typeface="Cambria Math" panose="02040503050406030204" pitchFamily="18" charset="0"/>
                            </a:rPr>
                            <m:t>𝒘</m:t>
                          </m:r>
                        </m:e>
                        <m:sub>
                          <m:r>
                            <a:rPr lang="en-US" sz="2000" i="1">
                              <a:latin typeface="Cambria Math" panose="02040503050406030204" pitchFamily="18" charset="0"/>
                            </a:rPr>
                            <m:t>1</m:t>
                          </m:r>
                        </m:sub>
                        <m:sup>
                          <m:r>
                            <a:rPr lang="en-US" sz="2000" i="1">
                              <a:latin typeface="Cambria Math" panose="02040503050406030204" pitchFamily="18" charset="0"/>
                            </a:rPr>
                            <m:t>𝑇</m:t>
                          </m:r>
                        </m:sup>
                      </m:sSubSup>
                      <m:d>
                        <m:dPr>
                          <m:ctrlPr>
                            <a:rPr lang="tr-TR" sz="2000" i="1">
                              <a:latin typeface="Cambria Math" panose="02040503050406030204" pitchFamily="18" charset="0"/>
                            </a:rPr>
                          </m:ctrlPr>
                        </m:dPr>
                        <m:e>
                          <m:r>
                            <a:rPr lang="en-US" sz="2000" b="1" i="1">
                              <a:latin typeface="Cambria Math" panose="02040503050406030204" pitchFamily="18" charset="0"/>
                            </a:rPr>
                            <m:t>𝐗</m:t>
                          </m:r>
                          <m:r>
                            <a:rPr lang="en-US" sz="2000" b="1" i="1">
                              <a:latin typeface="Cambria Math" panose="02040503050406030204" pitchFamily="18" charset="0"/>
                            </a:rPr>
                            <m:t>−</m:t>
                          </m:r>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𝑎𝑣𝑒</m:t>
                              </m:r>
                            </m:sub>
                          </m:sSub>
                        </m:e>
                      </m:d>
                      <m:r>
                        <a:rPr lang="en-US" sz="2000" i="1">
                          <a:latin typeface="Cambria Math" panose="02040503050406030204" pitchFamily="18" charset="0"/>
                        </a:rPr>
                        <m:t>=0</m:t>
                      </m:r>
                    </m:oMath>
                  </m:oMathPara>
                </a14:m>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14:m>
                  <m:oMathPara xmlns:m="http://schemas.openxmlformats.org/officeDocument/2006/math">
                    <m:oMathParaPr>
                      <m:jc m:val="centerGroup"/>
                    </m:oMathParaPr>
                    <m:oMath xmlns:m="http://schemas.openxmlformats.org/officeDocument/2006/math">
                      <m:f>
                        <m:fPr>
                          <m:ctrlPr>
                            <a:rPr lang="tr-TR" sz="2000" i="1">
                              <a:latin typeface="Cambria Math" panose="02040503050406030204" pitchFamily="18" charset="0"/>
                            </a:rPr>
                          </m:ctrlPr>
                        </m:fPr>
                        <m:num>
                          <m:r>
                            <a:rPr lang="en-US" sz="2000" i="1">
                              <a:latin typeface="Cambria Math" panose="02040503050406030204" pitchFamily="18" charset="0"/>
                            </a:rPr>
                            <m:t>1</m:t>
                          </m:r>
                        </m:num>
                        <m:den>
                          <m:rad>
                            <m:radPr>
                              <m:degHide m:val="on"/>
                              <m:ctrlPr>
                                <a:rPr lang="tr-TR" sz="2000" i="1">
                                  <a:latin typeface="Cambria Math" panose="02040503050406030204" pitchFamily="18" charset="0"/>
                                </a:rPr>
                              </m:ctrlPr>
                            </m:radPr>
                            <m:deg/>
                            <m:e>
                              <m:r>
                                <a:rPr lang="en-US" sz="2000" i="1">
                                  <a:latin typeface="Cambria Math" panose="02040503050406030204" pitchFamily="18" charset="0"/>
                                </a:rPr>
                                <m:t>2</m:t>
                              </m:r>
                            </m:e>
                          </m:rad>
                        </m:den>
                      </m:f>
                      <m:d>
                        <m:dPr>
                          <m:begChr m:val="["/>
                          <m:endChr m:val="]"/>
                          <m:ctrlPr>
                            <a:rPr lang="tr-TR" sz="2000" i="1">
                              <a:latin typeface="Cambria Math" panose="02040503050406030204" pitchFamily="18" charset="0"/>
                            </a:rPr>
                          </m:ctrlPr>
                        </m:dPr>
                        <m:e>
                          <m:m>
                            <m:mPr>
                              <m:mcs>
                                <m:mc>
                                  <m:mcPr>
                                    <m:count m:val="2"/>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−1</m:t>
                                </m:r>
                              </m:e>
                              <m:e>
                                <m:r>
                                  <a:rPr lang="en-US" sz="2000" i="1">
                                    <a:latin typeface="Cambria Math" panose="02040503050406030204" pitchFamily="18" charset="0"/>
                                  </a:rPr>
                                  <m:t>1</m:t>
                                </m:r>
                              </m:e>
                            </m:mr>
                          </m:m>
                        </m:e>
                      </m:d>
                      <m:d>
                        <m:dPr>
                          <m:begChr m:val="["/>
                          <m:endChr m:val="]"/>
                          <m:ctrlPr>
                            <a:rPr lang="tr-TR" sz="2000" i="1">
                              <a:latin typeface="Cambria Math" panose="02040503050406030204" pitchFamily="18" charset="0"/>
                            </a:rPr>
                          </m:ctrlPr>
                        </m:dPr>
                        <m:e>
                          <m:m>
                            <m:mPr>
                              <m:mcs>
                                <m:mc>
                                  <m:mcPr>
                                    <m:count m:val="1"/>
                                    <m:mcJc m:val="center"/>
                                  </m:mcPr>
                                </m:mc>
                              </m:mcs>
                              <m:ctrlPr>
                                <a:rPr lang="tr-TR" sz="2000" i="1">
                                  <a:latin typeface="Cambria Math" panose="02040503050406030204" pitchFamily="18" charset="0"/>
                                </a:rPr>
                              </m:ctrlPr>
                            </m:mPr>
                            <m:mr>
                              <m:e>
                                <m:sSub>
                                  <m:sSubPr>
                                    <m:ctrlPr>
                                      <a:rPr lang="tr-TR"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1</m:t>
                                    </m:r>
                                  </m:sub>
                                </m:sSub>
                                <m:r>
                                  <a:rPr lang="en-US" sz="2000" i="1">
                                    <a:latin typeface="Cambria Math" panose="02040503050406030204" pitchFamily="18" charset="0"/>
                                  </a:rPr>
                                  <m:t>−</m:t>
                                </m:r>
                                <m:f>
                                  <m:fPr>
                                    <m:type m:val="lin"/>
                                    <m:ctrlPr>
                                      <a:rPr lang="tr-TR" sz="2000" i="1">
                                        <a:latin typeface="Cambria Math" panose="02040503050406030204" pitchFamily="18" charset="0"/>
                                      </a:rPr>
                                    </m:ctrlPr>
                                  </m:fPr>
                                  <m:num>
                                    <m:r>
                                      <a:rPr lang="en-US" sz="2000" i="1">
                                        <a:latin typeface="Cambria Math" panose="02040503050406030204" pitchFamily="18" charset="0"/>
                                      </a:rPr>
                                      <m:t>7</m:t>
                                    </m:r>
                                  </m:num>
                                  <m:den>
                                    <m:r>
                                      <a:rPr lang="en-US" sz="2000" i="1">
                                        <a:latin typeface="Cambria Math" panose="02040503050406030204" pitchFamily="18" charset="0"/>
                                      </a:rPr>
                                      <m:t>2</m:t>
                                    </m:r>
                                  </m:den>
                                </m:f>
                              </m:e>
                            </m:mr>
                            <m:mr>
                              <m:e>
                                <m:sSub>
                                  <m:sSubPr>
                                    <m:ctrlPr>
                                      <a:rPr lang="tr-TR"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2</m:t>
                                    </m:r>
                                  </m:sub>
                                </m:sSub>
                                <m:r>
                                  <a:rPr lang="en-US" sz="2000" i="1">
                                    <a:latin typeface="Cambria Math" panose="02040503050406030204" pitchFamily="18" charset="0"/>
                                  </a:rPr>
                                  <m:t>−</m:t>
                                </m:r>
                                <m:f>
                                  <m:fPr>
                                    <m:type m:val="lin"/>
                                    <m:ctrlPr>
                                      <a:rPr lang="tr-TR" sz="2000" i="1">
                                        <a:latin typeface="Cambria Math" panose="02040503050406030204" pitchFamily="18" charset="0"/>
                                      </a:rPr>
                                    </m:ctrlPr>
                                  </m:fPr>
                                  <m:num>
                                    <m:r>
                                      <a:rPr lang="en-US" sz="2000" i="1">
                                        <a:latin typeface="Cambria Math" panose="02040503050406030204" pitchFamily="18" charset="0"/>
                                      </a:rPr>
                                      <m:t>7</m:t>
                                    </m:r>
                                  </m:num>
                                  <m:den>
                                    <m:r>
                                      <a:rPr lang="en-US" sz="2000" i="1">
                                        <a:latin typeface="Cambria Math" panose="02040503050406030204" pitchFamily="18" charset="0"/>
                                      </a:rPr>
                                      <m:t>2</m:t>
                                    </m:r>
                                  </m:den>
                                </m:f>
                              </m:e>
                            </m:mr>
                          </m:m>
                        </m:e>
                      </m:d>
                      <m:r>
                        <a:rPr lang="en-US" sz="2000" i="1">
                          <a:latin typeface="Cambria Math" panose="02040503050406030204" pitchFamily="18" charset="0"/>
                        </a:rPr>
                        <m:t>=0</m:t>
                      </m:r>
                    </m:oMath>
                  </m:oMathPara>
                </a14:m>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𝐷</m:t>
                      </m:r>
                      <m:d>
                        <m:dPr>
                          <m:ctrlPr>
                            <a:rPr lang="tr-TR" sz="2000" i="1">
                              <a:latin typeface="Cambria Math" panose="02040503050406030204" pitchFamily="18" charset="0"/>
                            </a:rPr>
                          </m:ctrlPr>
                        </m:dPr>
                        <m:e>
                          <m:r>
                            <a:rPr lang="en-US" sz="2000" b="1" i="1">
                              <a:latin typeface="Cambria Math" panose="02040503050406030204" pitchFamily="18" charset="0"/>
                            </a:rPr>
                            <m:t>𝐗</m:t>
                          </m:r>
                        </m:e>
                      </m:d>
                      <m:r>
                        <a:rPr lang="en-US" sz="2000" i="1">
                          <a:latin typeface="Cambria Math" panose="02040503050406030204" pitchFamily="18" charset="0"/>
                        </a:rPr>
                        <m:t>=</m:t>
                      </m:r>
                      <m:r>
                        <a:rPr lang="en-US" sz="2000" i="1">
                          <a:latin typeface="Cambria Math" panose="02040503050406030204" pitchFamily="18" charset="0"/>
                        </a:rPr>
                        <m:t>𝐷</m:t>
                      </m:r>
                      <m:d>
                        <m:dPr>
                          <m:ctrlPr>
                            <a:rPr lang="tr-TR" sz="2000" i="1">
                              <a:latin typeface="Cambria Math" panose="02040503050406030204" pitchFamily="18" charset="0"/>
                            </a:rPr>
                          </m:ctrlPr>
                        </m:dPr>
                        <m:e>
                          <m:sSub>
                            <m:sSubPr>
                              <m:ctrlPr>
                                <a:rPr lang="tr-TR"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2</m:t>
                              </m:r>
                            </m:sub>
                          </m:sSub>
                        </m:e>
                      </m:d>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2</m:t>
                          </m:r>
                        </m:sub>
                      </m:sSub>
                      <m:r>
                        <a:rPr lang="en-US" sz="2000" i="1">
                          <a:latin typeface="Cambria Math" panose="02040503050406030204" pitchFamily="18" charset="0"/>
                        </a:rPr>
                        <m:t>=0</m:t>
                      </m:r>
                    </m:oMath>
                  </m:oMathPara>
                </a14:m>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2</m:t>
                        </m:r>
                      </m:sub>
                    </m:sSub>
                  </m:oMath>
                </a14:m>
                <a:r>
                  <a:rPr lang="en-US" sz="2000">
                    <a:latin typeface="Times New Roman" panose="02020603050405020304" pitchFamily="18" charset="0"/>
                    <a:cs typeface="Times New Roman" panose="02020603050405020304" pitchFamily="18" charset="0"/>
                  </a:rPr>
                  <a:t> line separates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1</m:t>
                        </m:r>
                      </m:sub>
                    </m:sSub>
                    <m:sSub>
                      <m:sSubPr>
                        <m:ctrlPr>
                          <a:rPr lang="tr-TR"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2</m:t>
                        </m:r>
                      </m:sub>
                    </m:sSub>
                  </m:oMath>
                </a14:m>
                <a:r>
                  <a:rPr lang="en-US" sz="2000">
                    <a:latin typeface="Times New Roman" panose="02020603050405020304" pitchFamily="18" charset="0"/>
                    <a:cs typeface="Times New Roman" panose="02020603050405020304" pitchFamily="18" charset="0"/>
                  </a:rPr>
                  <a:t>-plane into two parts where the upper part belongs to the data points of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1</m:t>
                        </m:r>
                      </m:sub>
                    </m:sSub>
                  </m:oMath>
                </a14:m>
                <a:r>
                  <a:rPr lang="en-US" sz="2000">
                    <a:latin typeface="Times New Roman" panose="02020603050405020304" pitchFamily="18" charset="0"/>
                    <a:cs typeface="Times New Roman" panose="02020603050405020304" pitchFamily="18" charset="0"/>
                  </a:rPr>
                  <a:t> and the lower part belongs to the data points of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2</m:t>
                        </m:r>
                      </m:sub>
                    </m:sSub>
                  </m:oMath>
                </a14:m>
                <a:r>
                  <a:rPr lang="en-US" sz="2000">
                    <a:latin typeface="Times New Roman" panose="02020603050405020304" pitchFamily="18" charset="0"/>
                    <a:cs typeface="Times New Roman" panose="02020603050405020304" pitchFamily="18" charset="0"/>
                  </a:rPr>
                  <a:t>.</a:t>
                </a:r>
                <a:endParaRPr lang="tr-TR" sz="2000">
                  <a:latin typeface="Times New Roman" panose="02020603050405020304" pitchFamily="18" charset="0"/>
                  <a:cs typeface="Times New Roman" panose="02020603050405020304" pitchFamily="18" charset="0"/>
                </a:endParaRPr>
              </a:p>
              <a:p>
                <a:pPr marL="0" indent="0">
                  <a:lnSpc>
                    <a:spcPct val="150000"/>
                  </a:lnSpc>
                  <a:spcBef>
                    <a:spcPts val="600"/>
                  </a:spcBef>
                  <a:buNone/>
                </a:pPr>
                <a:endParaRPr lang="tr-TR" sz="2000" b="1" smtClean="0">
                  <a:solidFill>
                    <a:srgbClr val="FF0000"/>
                  </a:solidFill>
                  <a:latin typeface="Times New Roman" panose="02020603050405020304" pitchFamily="18" charset="0"/>
                  <a:cs typeface="Times New Roman" panose="02020603050405020304" pitchFamily="18" charset="0"/>
                </a:endParaRPr>
              </a:p>
              <a:p>
                <a:pPr marL="0" indent="0">
                  <a:lnSpc>
                    <a:spcPct val="150000"/>
                  </a:lnSpc>
                  <a:spcBef>
                    <a:spcPts val="600"/>
                  </a:spcBef>
                  <a:buNone/>
                </a:pPr>
                <a:r>
                  <a:rPr lang="en-US" sz="2000" smtClean="0">
                    <a:solidFill>
                      <a:srgbClr val="FF0000"/>
                    </a:solidFill>
                    <a:latin typeface="Times New Roman" panose="02020603050405020304" pitchFamily="18" charset="0"/>
                    <a:cs typeface="Times New Roman" panose="02020603050405020304" pitchFamily="18" charset="0"/>
                  </a:rPr>
                  <a:t> </a:t>
                </a:r>
                <a:endParaRPr lang="tr-TR" sz="2000" smtClean="0">
                  <a:solidFill>
                    <a:srgbClr val="FF0000"/>
                  </a:solidFill>
                  <a:latin typeface="Times New Roman" panose="02020603050405020304" pitchFamily="18" charset="0"/>
                  <a:cs typeface="Times New Roman" panose="02020603050405020304" pitchFamily="18" charset="0"/>
                </a:endParaRPr>
              </a:p>
            </p:txBody>
          </p:sp>
        </mc:Choice>
        <mc:Fallback xmlns="">
          <p:sp>
            <p:nvSpPr>
              <p:cNvPr id="3" name="İçerik Yer Tutucusu 2"/>
              <p:cNvSpPr txBox="1">
                <a:spLocks noRot="1" noChangeAspect="1" noMove="1" noResize="1" noEditPoints="1" noAdjustHandles="1" noChangeArrowheads="1" noChangeShapeType="1" noTextEdit="1"/>
              </p:cNvSpPr>
              <p:nvPr/>
            </p:nvSpPr>
            <p:spPr>
              <a:xfrm>
                <a:off x="720000" y="720000"/>
                <a:ext cx="10800000" cy="5559471"/>
              </a:xfrm>
              <a:prstGeom prst="rect">
                <a:avLst/>
              </a:prstGeom>
              <a:blipFill>
                <a:blip r:embed="rId2"/>
                <a:stretch>
                  <a:fillRect l="-1411" r="-1467"/>
                </a:stretch>
              </a:blipFill>
            </p:spPr>
            <p:txBody>
              <a:bodyPr/>
              <a:lstStyle/>
              <a:p>
                <a:r>
                  <a:rPr lang="tr-TR">
                    <a:noFill/>
                  </a:rPr>
                  <a:t> </a:t>
                </a:r>
              </a:p>
            </p:txBody>
          </p:sp>
        </mc:Fallback>
      </mc:AlternateContent>
    </p:spTree>
    <p:extLst>
      <p:ext uri="{BB962C8B-B14F-4D97-AF65-F5344CB8AC3E}">
        <p14:creationId xmlns:p14="http://schemas.microsoft.com/office/powerpoint/2010/main" val="11281003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a:spLocks noGrp="1"/>
              </p:cNvSpPr>
              <p:nvPr>
                <p:ph idx="4294967295"/>
              </p:nvPr>
            </p:nvSpPr>
            <p:spPr>
              <a:xfrm>
                <a:off x="720000" y="720000"/>
                <a:ext cx="10800000" cy="5995616"/>
              </a:xfrm>
            </p:spPr>
            <p:txBody>
              <a:bodyPr wrap="square" lIns="0" tIns="0" rIns="0" bIns="0" anchor="t" anchorCtr="0">
                <a:spAutoFit/>
              </a:bodyPr>
              <a:lstStyle/>
              <a:p>
                <a:pPr marL="0" lvl="0" indent="0" defTabSz="358775">
                  <a:lnSpc>
                    <a:spcPct val="150000"/>
                  </a:lnSpc>
                  <a:spcBef>
                    <a:spcPts val="0"/>
                  </a:spcBef>
                  <a:buNone/>
                  <a:tabLst>
                    <a:tab pos="450850" algn="l"/>
                  </a:tabLst>
                </a:pPr>
                <a:r>
                  <a:rPr lang="tr-TR" sz="2000" b="1" smtClean="0">
                    <a:solidFill>
                      <a:srgbClr val="00B0F0"/>
                    </a:solidFill>
                    <a:latin typeface="Times New Roman" panose="02020603050405020304" pitchFamily="18" charset="0"/>
                    <a:cs typeface="Times New Roman" panose="02020603050405020304" pitchFamily="18" charset="0"/>
                  </a:rPr>
                  <a:t>1.	</a:t>
                </a:r>
                <a:r>
                  <a:rPr lang="en-US" sz="2000" b="1" smtClean="0">
                    <a:solidFill>
                      <a:srgbClr val="00B0F0"/>
                    </a:solidFill>
                    <a:latin typeface="Times New Roman" panose="02020603050405020304" pitchFamily="18" charset="0"/>
                    <a:cs typeface="Times New Roman" panose="02020603050405020304" pitchFamily="18" charset="0"/>
                  </a:rPr>
                  <a:t>Introductory </a:t>
                </a:r>
                <a:r>
                  <a:rPr lang="en-US" sz="2000" b="1">
                    <a:solidFill>
                      <a:srgbClr val="00B0F0"/>
                    </a:solidFill>
                    <a:latin typeface="Times New Roman" panose="02020603050405020304" pitchFamily="18" charset="0"/>
                    <a:cs typeface="Times New Roman" panose="02020603050405020304" pitchFamily="18" charset="0"/>
                  </a:rPr>
                  <a:t>Derivations before Fisher’s </a:t>
                </a:r>
                <a:r>
                  <a:rPr lang="en-US" sz="2000" b="1" smtClean="0">
                    <a:solidFill>
                      <a:srgbClr val="00B0F0"/>
                    </a:solidFill>
                    <a:latin typeface="Times New Roman" panose="02020603050405020304" pitchFamily="18" charset="0"/>
                    <a:cs typeface="Times New Roman" panose="02020603050405020304" pitchFamily="18" charset="0"/>
                  </a:rPr>
                  <a:t>LDA</a:t>
                </a:r>
                <a:endParaRPr lang="tr-TR" sz="2000" b="1" smtClean="0">
                  <a:solidFill>
                    <a:srgbClr val="00B0F0"/>
                  </a:solidFill>
                  <a:latin typeface="Times New Roman" panose="02020603050405020304" pitchFamily="18" charset="0"/>
                  <a:cs typeface="Times New Roman" panose="02020603050405020304" pitchFamily="18" charset="0"/>
                </a:endParaRPr>
              </a:p>
              <a:p>
                <a:pPr marL="0" lvl="0" indent="0">
                  <a:lnSpc>
                    <a:spcPct val="150000"/>
                  </a:lnSpc>
                  <a:spcBef>
                    <a:spcPts val="0"/>
                  </a:spcBef>
                  <a:buNone/>
                  <a:tabLst>
                    <a:tab pos="450850" algn="l"/>
                  </a:tabLst>
                </a:pPr>
                <a:r>
                  <a:rPr lang="tr-TR" sz="2000" b="1" smtClean="0">
                    <a:solidFill>
                      <a:srgbClr val="00B0F0"/>
                    </a:solidFill>
                    <a:latin typeface="Times New Roman" panose="02020603050405020304" pitchFamily="18" charset="0"/>
                    <a:cs typeface="Times New Roman" panose="02020603050405020304" pitchFamily="18" charset="0"/>
                  </a:rPr>
                  <a:t>1.1 	</a:t>
                </a:r>
                <a:r>
                  <a:rPr lang="en-US" sz="2000" b="1" smtClean="0">
                    <a:solidFill>
                      <a:srgbClr val="00B0F0"/>
                    </a:solidFill>
                    <a:latin typeface="Times New Roman" panose="02020603050405020304" pitchFamily="18" charset="0"/>
                    <a:cs typeface="Times New Roman" panose="02020603050405020304" pitchFamily="18" charset="0"/>
                  </a:rPr>
                  <a:t>Let’s </a:t>
                </a:r>
                <a:r>
                  <a:rPr lang="en-US" sz="2000" b="1">
                    <a:solidFill>
                      <a:srgbClr val="00B0F0"/>
                    </a:solidFill>
                    <a:latin typeface="Times New Roman" panose="02020603050405020304" pitchFamily="18" charset="0"/>
                    <a:cs typeface="Times New Roman" panose="02020603050405020304" pitchFamily="18" charset="0"/>
                  </a:rPr>
                  <a:t>start with a two-data problem</a:t>
                </a:r>
                <a:endParaRPr lang="tr-TR" sz="2000" b="1">
                  <a:solidFill>
                    <a:srgbClr val="00B0F0"/>
                  </a:solidFill>
                  <a:latin typeface="Times New Roman" panose="02020603050405020304" pitchFamily="18" charset="0"/>
                  <a:cs typeface="Times New Roman" panose="02020603050405020304" pitchFamily="18" charset="0"/>
                </a:endParaRPr>
              </a:p>
              <a:p>
                <a:pPr marL="0" indent="0">
                  <a:lnSpc>
                    <a:spcPct val="150000"/>
                  </a:lnSpc>
                  <a:spcBef>
                    <a:spcPts val="0"/>
                  </a:spcBef>
                  <a:buNone/>
                </a:pPr>
                <a:r>
                  <a:rPr lang="en-US" sz="2000" smtClean="0">
                    <a:latin typeface="Times New Roman" panose="02020603050405020304" pitchFamily="18" charset="0"/>
                    <a:cs typeface="Times New Roman" panose="02020603050405020304" pitchFamily="18" charset="0"/>
                  </a:rPr>
                  <a:t>Let’s </a:t>
                </a:r>
                <a:r>
                  <a:rPr lang="en-US" sz="2000">
                    <a:latin typeface="Times New Roman" panose="02020603050405020304" pitchFamily="18" charset="0"/>
                    <a:cs typeface="Times New Roman" panose="02020603050405020304" pitchFamily="18" charset="0"/>
                  </a:rPr>
                  <a:t>suppose that we work in 2D-space and we have two vectors representing two objects belonging to one-class </a:t>
                </a:r>
                <a14:m>
                  <m:oMath xmlns:m="http://schemas.openxmlformats.org/officeDocument/2006/math">
                    <m:r>
                      <a:rPr lang="en-US" sz="2000" i="1">
                        <a:latin typeface="Cambria Math" panose="02040503050406030204" pitchFamily="18" charset="0"/>
                      </a:rPr>
                      <m:t>𝐶</m:t>
                    </m:r>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sSub>
                          <m:sSubPr>
                            <m:ctrlPr>
                              <a:rPr lang="tr-TR" sz="2000" b="1"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1</m:t>
                            </m:r>
                          </m:sub>
                        </m:sSub>
                        <m:r>
                          <a:rPr lang="en-US" sz="2000" b="1" i="1">
                            <a:latin typeface="Cambria Math" panose="02040503050406030204" pitchFamily="18" charset="0"/>
                          </a:rPr>
                          <m:t>,</m:t>
                        </m:r>
                        <m:sSub>
                          <m:sSubPr>
                            <m:ctrlPr>
                              <a:rPr lang="tr-TR" sz="2000" b="1"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2</m:t>
                            </m:r>
                          </m:sub>
                        </m:sSub>
                      </m:e>
                    </m:d>
                  </m:oMath>
                </a14:m>
                <a:r>
                  <a:rPr lang="en-US" sz="2000">
                    <a:latin typeface="Times New Roman" panose="02020603050405020304" pitchFamily="18" charset="0"/>
                    <a:cs typeface="Times New Roman" panose="02020603050405020304" pitchFamily="18" charset="0"/>
                  </a:rPr>
                  <a:t> where </a:t>
                </a:r>
                <a14:m>
                  <m:oMath xmlns:m="http://schemas.openxmlformats.org/officeDocument/2006/math">
                    <m:sSub>
                      <m:sSubPr>
                        <m:ctrlPr>
                          <a:rPr lang="tr-TR" sz="2000" b="1"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1</m:t>
                        </m:r>
                      </m:sub>
                    </m:sSub>
                    <m:r>
                      <a:rPr lang="en-US" sz="2000" b="1" i="1">
                        <a:latin typeface="Cambria Math" panose="02040503050406030204" pitchFamily="18" charset="0"/>
                      </a:rPr>
                      <m:t>=</m:t>
                    </m:r>
                    <m:sSup>
                      <m:sSupPr>
                        <m:ctrlPr>
                          <a:rPr lang="tr-TR" sz="2000" i="1">
                            <a:latin typeface="Cambria Math" panose="02040503050406030204" pitchFamily="18" charset="0"/>
                          </a:rPr>
                        </m:ctrlPr>
                      </m:sSupPr>
                      <m:e>
                        <m:d>
                          <m:dPr>
                            <m:begChr m:val="["/>
                            <m:endChr m:val="]"/>
                            <m:ctrlPr>
                              <a:rPr lang="tr-TR" sz="2000" i="1">
                                <a:latin typeface="Cambria Math" panose="02040503050406030204" pitchFamily="18" charset="0"/>
                              </a:rPr>
                            </m:ctrlPr>
                          </m:dPr>
                          <m:e>
                            <m:m>
                              <m:mPr>
                                <m:mcs>
                                  <m:mc>
                                    <m:mcPr>
                                      <m:count m:val="2"/>
                                      <m:mcJc m:val="center"/>
                                    </m:mcPr>
                                  </m:mc>
                                </m:mcs>
                                <m:ctrlPr>
                                  <a:rPr lang="tr-TR" sz="2000" i="1">
                                    <a:latin typeface="Cambria Math" panose="02040503050406030204" pitchFamily="18" charset="0"/>
                                  </a:rPr>
                                </m:ctrlPr>
                              </m:mPr>
                              <m:mr>
                                <m:e>
                                  <m:sSub>
                                    <m:sSubPr>
                                      <m:ctrlPr>
                                        <a:rPr lang="tr-TR"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11</m:t>
                                      </m:r>
                                    </m:sub>
                                  </m:sSub>
                                </m:e>
                                <m:e>
                                  <m:sSub>
                                    <m:sSubPr>
                                      <m:ctrlPr>
                                        <a:rPr lang="tr-TR"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12</m:t>
                                      </m:r>
                                    </m:sub>
                                  </m:sSub>
                                </m:e>
                              </m:mr>
                            </m:m>
                          </m:e>
                        </m:d>
                      </m:e>
                      <m:sup>
                        <m:r>
                          <a:rPr lang="en-US" sz="2000" i="1">
                            <a:latin typeface="Cambria Math" panose="02040503050406030204" pitchFamily="18" charset="0"/>
                          </a:rPr>
                          <m:t>𝑇</m:t>
                        </m:r>
                      </m:sup>
                    </m:sSup>
                  </m:oMath>
                </a14:m>
                <a:r>
                  <a:rPr lang="en-US" sz="2000">
                    <a:latin typeface="Times New Roman" panose="02020603050405020304" pitchFamily="18" charset="0"/>
                    <a:cs typeface="Times New Roman" panose="02020603050405020304" pitchFamily="18" charset="0"/>
                  </a:rPr>
                  <a:t> and </a:t>
                </a:r>
                <a14:m>
                  <m:oMath xmlns:m="http://schemas.openxmlformats.org/officeDocument/2006/math">
                    <m:sSub>
                      <m:sSubPr>
                        <m:ctrlPr>
                          <a:rPr lang="tr-TR" sz="2000" b="1"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2</m:t>
                        </m:r>
                      </m:sub>
                    </m:sSub>
                    <m:r>
                      <a:rPr lang="en-US" sz="2000" b="1" i="1">
                        <a:latin typeface="Cambria Math" panose="02040503050406030204" pitchFamily="18" charset="0"/>
                      </a:rPr>
                      <m:t>=</m:t>
                    </m:r>
                    <m:sSup>
                      <m:sSupPr>
                        <m:ctrlPr>
                          <a:rPr lang="tr-TR" sz="2000" i="1">
                            <a:latin typeface="Cambria Math" panose="02040503050406030204" pitchFamily="18" charset="0"/>
                          </a:rPr>
                        </m:ctrlPr>
                      </m:sSupPr>
                      <m:e>
                        <m:d>
                          <m:dPr>
                            <m:begChr m:val="["/>
                            <m:endChr m:val="]"/>
                            <m:ctrlPr>
                              <a:rPr lang="tr-TR" sz="2000" i="1">
                                <a:latin typeface="Cambria Math" panose="02040503050406030204" pitchFamily="18" charset="0"/>
                              </a:rPr>
                            </m:ctrlPr>
                          </m:dPr>
                          <m:e>
                            <m:m>
                              <m:mPr>
                                <m:mcs>
                                  <m:mc>
                                    <m:mcPr>
                                      <m:count m:val="2"/>
                                      <m:mcJc m:val="center"/>
                                    </m:mcPr>
                                  </m:mc>
                                </m:mcs>
                                <m:ctrlPr>
                                  <a:rPr lang="tr-TR" sz="2000" i="1">
                                    <a:latin typeface="Cambria Math" panose="02040503050406030204" pitchFamily="18" charset="0"/>
                                  </a:rPr>
                                </m:ctrlPr>
                              </m:mPr>
                              <m:mr>
                                <m:e>
                                  <m:sSub>
                                    <m:sSubPr>
                                      <m:ctrlPr>
                                        <a:rPr lang="tr-TR"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21</m:t>
                                      </m:r>
                                    </m:sub>
                                  </m:sSub>
                                </m:e>
                                <m:e>
                                  <m:sSub>
                                    <m:sSubPr>
                                      <m:ctrlPr>
                                        <a:rPr lang="tr-TR"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22</m:t>
                                      </m:r>
                                    </m:sub>
                                  </m:sSub>
                                </m:e>
                              </m:mr>
                            </m:m>
                          </m:e>
                        </m:d>
                      </m:e>
                      <m:sup>
                        <m:r>
                          <a:rPr lang="en-US" sz="2000" i="1">
                            <a:latin typeface="Cambria Math" panose="02040503050406030204" pitchFamily="18" charset="0"/>
                          </a:rPr>
                          <m:t>𝑇</m:t>
                        </m:r>
                      </m:sup>
                    </m:sSup>
                  </m:oMath>
                </a14:m>
                <a:r>
                  <a:rPr lang="en-US" sz="2000">
                    <a:latin typeface="Times New Roman" panose="02020603050405020304" pitchFamily="18" charset="0"/>
                    <a:cs typeface="Times New Roman" panose="02020603050405020304" pitchFamily="18" charset="0"/>
                  </a:rPr>
                  <a:t> with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11</m:t>
                        </m:r>
                      </m:sub>
                    </m:sSub>
                  </m:oMath>
                </a14:m>
                <a:r>
                  <a:rPr lang="en-US" sz="2000">
                    <a:latin typeface="Times New Roman" panose="02020603050405020304" pitchFamily="18" charset="0"/>
                    <a:cs typeface="Times New Roman" panose="02020603050405020304" pitchFamily="18" charset="0"/>
                  </a:rPr>
                  <a:t> and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21</m:t>
                        </m:r>
                      </m:sub>
                    </m:sSub>
                  </m:oMath>
                </a14:m>
                <a:r>
                  <a:rPr lang="en-US" sz="2000">
                    <a:latin typeface="Times New Roman" panose="02020603050405020304" pitchFamily="18" charset="0"/>
                    <a:cs typeface="Times New Roman" panose="02020603050405020304" pitchFamily="18" charset="0"/>
                  </a:rPr>
                  <a:t> represent the numerical values belonging to one feature;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12</m:t>
                        </m:r>
                      </m:sub>
                    </m:sSub>
                  </m:oMath>
                </a14:m>
                <a:r>
                  <a:rPr lang="en-US" sz="2000">
                    <a:latin typeface="Times New Roman" panose="02020603050405020304" pitchFamily="18" charset="0"/>
                    <a:cs typeface="Times New Roman" panose="02020603050405020304" pitchFamily="18" charset="0"/>
                  </a:rPr>
                  <a:t> and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22</m:t>
                        </m:r>
                      </m:sub>
                    </m:sSub>
                  </m:oMath>
                </a14:m>
                <a:r>
                  <a:rPr lang="en-US" sz="2000">
                    <a:latin typeface="Times New Roman" panose="02020603050405020304" pitchFamily="18" charset="0"/>
                    <a:cs typeface="Times New Roman" panose="02020603050405020304" pitchFamily="18" charset="0"/>
                  </a:rPr>
                  <a:t> are numerical values for another feature for the two objects. For example, the first feature may be the lengths and the second is the widths of the objects in the same class</a:t>
                </a:r>
                <a:r>
                  <a:rPr lang="en-US" sz="2000" smtClean="0">
                    <a:latin typeface="Times New Roman" panose="02020603050405020304" pitchFamily="18" charset="0"/>
                    <a:cs typeface="Times New Roman" panose="02020603050405020304" pitchFamily="18" charset="0"/>
                  </a:rPr>
                  <a:t>.</a:t>
                </a:r>
                <a:r>
                  <a:rPr lang="tr-TR" sz="2000" smtClean="0">
                    <a:latin typeface="Times New Roman" panose="02020603050405020304" pitchFamily="18" charset="0"/>
                    <a:cs typeface="Times New Roman" panose="02020603050405020304" pitchFamily="18" charset="0"/>
                  </a:rPr>
                  <a:t> </a:t>
                </a:r>
                <a:r>
                  <a:rPr lang="en-US" sz="2000" smtClean="0">
                    <a:latin typeface="Times New Roman" panose="02020603050405020304" pitchFamily="18" charset="0"/>
                    <a:cs typeface="Times New Roman" panose="02020603050405020304" pitchFamily="18" charset="0"/>
                  </a:rPr>
                  <a:t>A </a:t>
                </a:r>
                <a:r>
                  <a:rPr lang="en-US" sz="2000">
                    <a:latin typeface="Times New Roman" panose="02020603050405020304" pitchFamily="18" charset="0"/>
                    <a:cs typeface="Times New Roman" panose="02020603050405020304" pitchFamily="18" charset="0"/>
                  </a:rPr>
                  <a:t>geometric interpretation of the vectors in </a:t>
                </a:r>
                <a:r>
                  <a:rPr lang="en-US" sz="2000" smtClean="0">
                    <a:latin typeface="Times New Roman" panose="02020603050405020304" pitchFamily="18" charset="0"/>
                    <a:cs typeface="Times New Roman" panose="02020603050405020304" pitchFamily="18" charset="0"/>
                  </a:rPr>
                  <a:t>2D-space:</a:t>
                </a:r>
              </a:p>
              <a:p>
                <a:pPr marL="0" indent="0">
                  <a:buNone/>
                </a:pPr>
                <a:endParaRPr lang="tr-TR" sz="2000" smtClean="0">
                  <a:latin typeface="Times New Roman" panose="02020603050405020304" pitchFamily="18" charset="0"/>
                  <a:cs typeface="Times New Roman" panose="02020603050405020304" pitchFamily="18" charset="0"/>
                </a:endParaRPr>
              </a:p>
              <a:p>
                <a:pPr marL="0" indent="0">
                  <a:buNone/>
                </a:pPr>
                <a:endParaRPr lang="tr-TR" sz="2000">
                  <a:latin typeface="Times New Roman" panose="02020603050405020304" pitchFamily="18" charset="0"/>
                  <a:cs typeface="Times New Roman" panose="02020603050405020304" pitchFamily="18" charset="0"/>
                </a:endParaRPr>
              </a:p>
              <a:p>
                <a:pPr marL="0" indent="0">
                  <a:buNone/>
                </a:pPr>
                <a:endParaRPr lang="tr-TR" sz="2000" smtClean="0">
                  <a:latin typeface="Times New Roman" panose="02020603050405020304" pitchFamily="18" charset="0"/>
                  <a:cs typeface="Times New Roman" panose="02020603050405020304" pitchFamily="18" charset="0"/>
                </a:endParaRPr>
              </a:p>
              <a:p>
                <a:pPr marL="0" indent="0">
                  <a:buNone/>
                </a:pPr>
                <a:endParaRPr lang="tr-TR" sz="2000" smtClean="0">
                  <a:latin typeface="Times New Roman" panose="02020603050405020304" pitchFamily="18" charset="0"/>
                  <a:cs typeface="Times New Roman" panose="02020603050405020304" pitchFamily="18" charset="0"/>
                </a:endParaRPr>
              </a:p>
              <a:p>
                <a:pPr marL="0" indent="0">
                  <a:buNone/>
                </a:pPr>
                <a:r>
                  <a:rPr lang="en-US" sz="2000" smtClean="0">
                    <a:latin typeface="Times New Roman" panose="02020603050405020304" pitchFamily="18" charset="0"/>
                    <a:cs typeface="Times New Roman" panose="02020603050405020304" pitchFamily="18" charset="0"/>
                  </a:rPr>
                  <a:t>Let </a:t>
                </a:r>
                <a:r>
                  <a:rPr lang="en-US" sz="2000">
                    <a:latin typeface="Times New Roman" panose="02020603050405020304" pitchFamily="18" charset="0"/>
                    <a:cs typeface="Times New Roman" panose="02020603050405020304" pitchFamily="18" charset="0"/>
                  </a:rPr>
                  <a:t>the difference between two vectors be </a:t>
                </a:r>
                <a:endParaRPr lang="tr-TR" sz="200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𝑑𝑖𝑓𝑓</m:t>
                          </m:r>
                        </m:sub>
                      </m:sSub>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2</m:t>
                          </m:r>
                        </m:sub>
                      </m:sSub>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1</m:t>
                          </m:r>
                        </m:sub>
                      </m:sSub>
                    </m:oMath>
                  </m:oMathPara>
                </a14:m>
                <a:endParaRPr lang="tr-TR" sz="2000">
                  <a:latin typeface="Times New Roman" panose="02020603050405020304" pitchFamily="18" charset="0"/>
                  <a:cs typeface="Times New Roman" panose="02020603050405020304" pitchFamily="18" charset="0"/>
                </a:endParaRPr>
              </a:p>
              <a:p>
                <a:pPr marL="0" indent="0">
                  <a:lnSpc>
                    <a:spcPct val="150000"/>
                  </a:lnSpc>
                  <a:spcBef>
                    <a:spcPts val="0"/>
                  </a:spcBef>
                  <a:buNone/>
                </a:pPr>
                <a:endParaRPr lang="tr-TR" sz="1900">
                  <a:latin typeface="Times New Roman" panose="02020603050405020304" pitchFamily="18" charset="0"/>
                  <a:cs typeface="Times New Roman" panose="02020603050405020304" pitchFamily="18" charset="0"/>
                </a:endParaRPr>
              </a:p>
            </p:txBody>
          </p:sp>
        </mc:Choice>
        <mc:Fallback xmlns="">
          <p:sp>
            <p:nvSpPr>
              <p:cNvPr id="3" name="İçerik Yer Tutucusu 2"/>
              <p:cNvSpPr>
                <a:spLocks noGrp="1" noRot="1" noChangeAspect="1" noMove="1" noResize="1" noEditPoints="1" noAdjustHandles="1" noChangeArrowheads="1" noChangeShapeType="1" noTextEdit="1"/>
              </p:cNvSpPr>
              <p:nvPr>
                <p:ph idx="4294967295"/>
              </p:nvPr>
            </p:nvSpPr>
            <p:spPr>
              <a:xfrm>
                <a:off x="720000" y="720000"/>
                <a:ext cx="10800000" cy="5995616"/>
              </a:xfrm>
              <a:blipFill>
                <a:blip r:embed="rId2"/>
                <a:stretch>
                  <a:fillRect l="-1411"/>
                </a:stretch>
              </a:blipFill>
            </p:spPr>
            <p:txBody>
              <a:bodyPr/>
              <a:lstStyle/>
              <a:p>
                <a:r>
                  <a:rPr lang="tr-TR">
                    <a:noFill/>
                  </a:rPr>
                  <a:t> </a:t>
                </a:r>
              </a:p>
            </p:txBody>
          </p:sp>
        </mc:Fallback>
      </mc:AlternateContent>
      <p:pic>
        <p:nvPicPr>
          <p:cNvPr id="7" name="Resim 6"/>
          <p:cNvPicPr/>
          <p:nvPr/>
        </p:nvPicPr>
        <p:blipFill>
          <a:blip r:embed="rId3">
            <a:extLst>
              <a:ext uri="{28A0092B-C50C-407E-A947-70E740481C1C}">
                <a14:useLocalDpi xmlns:a14="http://schemas.microsoft.com/office/drawing/2010/main" val="0"/>
              </a:ext>
            </a:extLst>
          </a:blip>
          <a:srcRect/>
          <a:stretch>
            <a:fillRect/>
          </a:stretch>
        </p:blipFill>
        <p:spPr bwMode="auto">
          <a:xfrm>
            <a:off x="4135891" y="3980890"/>
            <a:ext cx="2699385" cy="1520825"/>
          </a:xfrm>
          <a:prstGeom prst="rect">
            <a:avLst/>
          </a:prstGeom>
          <a:noFill/>
          <a:ln>
            <a:noFill/>
          </a:ln>
        </p:spPr>
      </p:pic>
    </p:spTree>
    <p:extLst>
      <p:ext uri="{BB962C8B-B14F-4D97-AF65-F5344CB8AC3E}">
        <p14:creationId xmlns:p14="http://schemas.microsoft.com/office/powerpoint/2010/main" val="3276981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txBox="1">
                <a:spLocks/>
              </p:cNvSpPr>
              <p:nvPr/>
            </p:nvSpPr>
            <p:spPr>
              <a:xfrm>
                <a:off x="720000" y="720000"/>
                <a:ext cx="10800000" cy="4228017"/>
              </a:xfrm>
              <a:prstGeom prst="rect">
                <a:avLst/>
              </a:prstGeom>
            </p:spPr>
            <p:txBody>
              <a:bodyPr vert="horz" wrap="square" lIns="0" tIns="0" rIns="0" bIns="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600"/>
                  </a:spcBef>
                  <a:buNone/>
                </a:pPr>
                <a:r>
                  <a:rPr lang="en-US" sz="2000" b="1" smtClean="0">
                    <a:solidFill>
                      <a:srgbClr val="FF0000"/>
                    </a:solidFill>
                    <a:latin typeface="Times New Roman" panose="02020603050405020304" pitchFamily="18" charset="0"/>
                    <a:cs typeface="Times New Roman" panose="02020603050405020304" pitchFamily="18" charset="0"/>
                  </a:rPr>
                  <a:t>Example</a:t>
                </a:r>
                <a:r>
                  <a:rPr lang="tr-TR" sz="2000" b="1" smtClean="0">
                    <a:solidFill>
                      <a:srgbClr val="FF0000"/>
                    </a:solidFill>
                    <a:latin typeface="Times New Roman" panose="02020603050405020304" pitchFamily="18" charset="0"/>
                    <a:cs typeface="Times New Roman" panose="02020603050405020304" pitchFamily="18" charset="0"/>
                  </a:rPr>
                  <a:t> (continued)</a:t>
                </a:r>
                <a:r>
                  <a:rPr lang="en-US" sz="2000" b="1" smtClean="0">
                    <a:solidFill>
                      <a:srgbClr val="FF0000"/>
                    </a:solidFill>
                    <a:latin typeface="Times New Roman" panose="02020603050405020304" pitchFamily="18" charset="0"/>
                    <a:cs typeface="Times New Roman" panose="02020603050405020304" pitchFamily="18" charset="0"/>
                  </a:rPr>
                  <a:t>:</a:t>
                </a:r>
                <a:endParaRPr lang="tr-TR" sz="2000" b="1" smtClean="0">
                  <a:solidFill>
                    <a:srgbClr val="FF0000"/>
                  </a:solidFill>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en-US" sz="2000" smtClean="0">
                    <a:latin typeface="Times New Roman" panose="02020603050405020304" pitchFamily="18" charset="0"/>
                    <a:cs typeface="Times New Roman" panose="02020603050405020304" pitchFamily="18" charset="0"/>
                  </a:rPr>
                  <a:t>That </a:t>
                </a:r>
                <a:r>
                  <a:rPr lang="en-US" sz="2000">
                    <a:latin typeface="Times New Roman" panose="02020603050405020304" pitchFamily="18" charset="0"/>
                    <a:cs typeface="Times New Roman" panose="02020603050405020304" pitchFamily="18" charset="0"/>
                  </a:rPr>
                  <a:t>is, if </a:t>
                </a:r>
                <a14:m>
                  <m:oMath xmlns:m="http://schemas.openxmlformats.org/officeDocument/2006/math">
                    <m:r>
                      <a:rPr lang="en-US" sz="2000" i="1">
                        <a:latin typeface="Cambria Math" panose="02040503050406030204" pitchFamily="18" charset="0"/>
                      </a:rPr>
                      <m:t>𝐷</m:t>
                    </m:r>
                    <m:d>
                      <m:dPr>
                        <m:ctrlPr>
                          <a:rPr lang="tr-TR" sz="2000" i="1">
                            <a:latin typeface="Cambria Math" panose="02040503050406030204" pitchFamily="18" charset="0"/>
                          </a:rPr>
                        </m:ctrlPr>
                      </m:dPr>
                      <m:e>
                        <m:r>
                          <a:rPr lang="en-US" sz="2000" b="1" i="1">
                            <a:latin typeface="Cambria Math" panose="02040503050406030204" pitchFamily="18" charset="0"/>
                          </a:rPr>
                          <m:t>𝐗</m:t>
                        </m:r>
                      </m:e>
                    </m:d>
                    <m:r>
                      <a:rPr lang="en-US" sz="2000" i="1">
                        <a:latin typeface="Cambria Math" panose="02040503050406030204" pitchFamily="18" charset="0"/>
                      </a:rPr>
                      <m:t>&gt;0</m:t>
                    </m:r>
                  </m:oMath>
                </a14:m>
                <a:r>
                  <a:rPr lang="en-US" sz="2000">
                    <a:latin typeface="Times New Roman" panose="02020603050405020304" pitchFamily="18" charset="0"/>
                    <a:cs typeface="Times New Roman" panose="02020603050405020304" pitchFamily="18" charset="0"/>
                  </a:rPr>
                  <a:t> for any data point, then that data belongs to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1</m:t>
                        </m:r>
                      </m:sub>
                    </m:sSub>
                  </m:oMath>
                </a14:m>
                <a:r>
                  <a:rPr lang="en-US" sz="2000">
                    <a:latin typeface="Times New Roman" panose="02020603050405020304" pitchFamily="18" charset="0"/>
                    <a:cs typeface="Times New Roman" panose="02020603050405020304" pitchFamily="18" charset="0"/>
                  </a:rPr>
                  <a:t> or else if </a:t>
                </a:r>
                <a14:m>
                  <m:oMath xmlns:m="http://schemas.openxmlformats.org/officeDocument/2006/math">
                    <m:r>
                      <a:rPr lang="en-US" sz="2000" i="1">
                        <a:latin typeface="Cambria Math" panose="02040503050406030204" pitchFamily="18" charset="0"/>
                      </a:rPr>
                      <m:t>𝐷</m:t>
                    </m:r>
                    <m:d>
                      <m:dPr>
                        <m:ctrlPr>
                          <a:rPr lang="tr-TR" sz="2000" i="1">
                            <a:latin typeface="Cambria Math" panose="02040503050406030204" pitchFamily="18" charset="0"/>
                          </a:rPr>
                        </m:ctrlPr>
                      </m:dPr>
                      <m:e>
                        <m:r>
                          <a:rPr lang="en-US" sz="2000" b="1" i="1">
                            <a:latin typeface="Cambria Math" panose="02040503050406030204" pitchFamily="18" charset="0"/>
                          </a:rPr>
                          <m:t>𝐗</m:t>
                        </m:r>
                      </m:e>
                    </m:d>
                    <m:r>
                      <a:rPr lang="en-US" sz="2000" i="1">
                        <a:latin typeface="Cambria Math" panose="02040503050406030204" pitchFamily="18" charset="0"/>
                      </a:rPr>
                      <m:t>&lt;0</m:t>
                    </m:r>
                  </m:oMath>
                </a14:m>
                <a:r>
                  <a:rPr lang="en-US" sz="2000">
                    <a:latin typeface="Times New Roman" panose="02020603050405020304" pitchFamily="18" charset="0"/>
                    <a:cs typeface="Times New Roman" panose="02020603050405020304" pitchFamily="18" charset="0"/>
                  </a:rPr>
                  <a:t> then that data belongs to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2</m:t>
                        </m:r>
                      </m:sub>
                    </m:sSub>
                  </m:oMath>
                </a14:m>
                <a:r>
                  <a:rPr lang="en-US" sz="2000">
                    <a:latin typeface="Times New Roman" panose="02020603050405020304" pitchFamily="18" charset="0"/>
                    <a:cs typeface="Times New Roman" panose="02020603050405020304" pitchFamily="18" charset="0"/>
                  </a:rPr>
                  <a:t>. </a:t>
                </a: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en-US" sz="2000">
                    <a:latin typeface="Times New Roman" panose="02020603050405020304" pitchFamily="18" charset="0"/>
                    <a:cs typeface="Times New Roman" panose="02020603050405020304" pitchFamily="18" charset="0"/>
                  </a:rPr>
                  <a:t>For example  </a:t>
                </a:r>
                <a14:m>
                  <m:oMath xmlns:m="http://schemas.openxmlformats.org/officeDocument/2006/math">
                    <m:r>
                      <a:rPr lang="en-US" sz="2000" i="1">
                        <a:latin typeface="Cambria Math" panose="02040503050406030204" pitchFamily="18" charset="0"/>
                      </a:rPr>
                      <m:t>𝐷</m:t>
                    </m:r>
                    <m:d>
                      <m:dPr>
                        <m:ctrlPr>
                          <a:rPr lang="tr-TR" sz="2000" i="1">
                            <a:latin typeface="Cambria Math" panose="02040503050406030204" pitchFamily="18" charset="0"/>
                          </a:rPr>
                        </m:ctrlPr>
                      </m:dPr>
                      <m:e>
                        <m:r>
                          <a:rPr lang="en-US" sz="2000" b="1" i="1">
                            <a:latin typeface="Cambria Math" panose="02040503050406030204" pitchFamily="18" charset="0"/>
                          </a:rPr>
                          <m:t>𝐗</m:t>
                        </m:r>
                      </m:e>
                    </m:d>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2</m:t>
                        </m:r>
                      </m:sub>
                    </m:sSub>
                  </m:oMath>
                </a14:m>
                <a:r>
                  <a:rPr lang="en-US" sz="2000">
                    <a:latin typeface="Times New Roman" panose="02020603050405020304" pitchFamily="18" charset="0"/>
                    <a:cs typeface="Times New Roman" panose="02020603050405020304" pitchFamily="18" charset="0"/>
                  </a:rPr>
                  <a:t> and if  </a:t>
                </a:r>
                <a14:m>
                  <m:oMath xmlns:m="http://schemas.openxmlformats.org/officeDocument/2006/math">
                    <m:r>
                      <a:rPr lang="en-US" sz="2000" b="1" i="1">
                        <a:latin typeface="Cambria Math" panose="02040503050406030204" pitchFamily="18" charset="0"/>
                      </a:rPr>
                      <m:t>𝐗</m:t>
                    </m:r>
                    <m:r>
                      <a:rPr lang="en-US" sz="2000" b="1">
                        <a:latin typeface="Cambria Math" panose="02040503050406030204" pitchFamily="18" charset="0"/>
                      </a:rPr>
                      <m:t>=</m:t>
                    </m:r>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1</m:t>
                        </m:r>
                      </m:sub>
                    </m:sSub>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1"/>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0</m:t>
                              </m:r>
                            </m:e>
                          </m:mr>
                          <m:mr>
                            <m:e>
                              <m:r>
                                <a:rPr lang="en-US" sz="2000" i="1">
                                  <a:latin typeface="Cambria Math" panose="02040503050406030204" pitchFamily="18" charset="0"/>
                                </a:rPr>
                                <m:t>4</m:t>
                              </m:r>
                            </m:e>
                          </m:mr>
                        </m:m>
                      </m:e>
                    </m:d>
                  </m:oMath>
                </a14:m>
                <a:r>
                  <a:rPr lang="en-US" sz="2000">
                    <a:latin typeface="Times New Roman" panose="02020603050405020304" pitchFamily="18" charset="0"/>
                    <a:cs typeface="Times New Roman" panose="02020603050405020304" pitchFamily="18" charset="0"/>
                  </a:rPr>
                  <a:t>, then </a:t>
                </a:r>
                <a14:m>
                  <m:oMath xmlns:m="http://schemas.openxmlformats.org/officeDocument/2006/math">
                    <m:r>
                      <a:rPr lang="en-US" sz="2000" i="1">
                        <a:latin typeface="Cambria Math" panose="02040503050406030204" pitchFamily="18" charset="0"/>
                      </a:rPr>
                      <m:t>𝐷</m:t>
                    </m:r>
                    <m:d>
                      <m:dPr>
                        <m:ctrlPr>
                          <a:rPr lang="tr-TR" sz="2000" i="1">
                            <a:latin typeface="Cambria Math" panose="02040503050406030204" pitchFamily="18" charset="0"/>
                          </a:rPr>
                        </m:ctrlPr>
                      </m:dPr>
                      <m:e>
                        <m:r>
                          <a:rPr lang="en-US" sz="2000" b="1" i="1">
                            <a:latin typeface="Cambria Math" panose="02040503050406030204" pitchFamily="18" charset="0"/>
                          </a:rPr>
                          <m:t>𝐗</m:t>
                        </m:r>
                      </m:e>
                    </m:d>
                    <m:r>
                      <a:rPr lang="en-US" sz="2000" i="1">
                        <a:latin typeface="Cambria Math" panose="02040503050406030204" pitchFamily="18" charset="0"/>
                      </a:rPr>
                      <m:t>=4&gt;0  </m:t>
                    </m:r>
                    <m:r>
                      <a:rPr lang="en-US" sz="2000" i="1">
                        <a:latin typeface="Cambria Math" panose="02040503050406030204" pitchFamily="18" charset="0"/>
                      </a:rPr>
                      <m:t>𝑎𝑛𝑑</m:t>
                    </m:r>
                  </m:oMath>
                </a14:m>
                <a:r>
                  <a:rPr lang="en-US" sz="2000">
                    <a:latin typeface="Times New Roman" panose="02020603050405020304" pitchFamily="18" charset="0"/>
                    <a:cs typeface="Times New Roman" panose="02020603050405020304" pitchFamily="18" charset="0"/>
                  </a:rPr>
                  <a:t>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1</m:t>
                        </m:r>
                      </m:sub>
                    </m:sSub>
                  </m:oMath>
                </a14:m>
                <a:r>
                  <a:rPr lang="en-US" sz="2000">
                    <a:latin typeface="Times New Roman" panose="02020603050405020304" pitchFamily="18" charset="0"/>
                    <a:cs typeface="Times New Roman" panose="02020603050405020304" pitchFamily="18" charset="0"/>
                  </a:rPr>
                  <a:t> belongs to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1</m:t>
                        </m:r>
                      </m:sub>
                    </m:sSub>
                  </m:oMath>
                </a14:m>
                <a:r>
                  <a:rPr lang="en-US" sz="2000">
                    <a:latin typeface="Times New Roman" panose="02020603050405020304" pitchFamily="18" charset="0"/>
                    <a:cs typeface="Times New Roman" panose="02020603050405020304" pitchFamily="18" charset="0"/>
                  </a:rPr>
                  <a:t>.   </a:t>
                </a:r>
                <a:endParaRPr lang="tr-TR" sz="2000" smtClean="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en-US" sz="2000" smtClean="0">
                    <a:latin typeface="Times New Roman" panose="02020603050405020304" pitchFamily="18" charset="0"/>
                    <a:cs typeface="Times New Roman" panose="02020603050405020304" pitchFamily="18" charset="0"/>
                  </a:rPr>
                  <a:t>If</a:t>
                </a:r>
                <a14:m>
                  <m:oMath xmlns:m="http://schemas.openxmlformats.org/officeDocument/2006/math">
                    <m:r>
                      <a:rPr lang="tr-TR" sz="2000" b="0" i="0" smtClean="0">
                        <a:latin typeface="Cambria Math" panose="02040503050406030204" pitchFamily="18" charset="0"/>
                      </a:rPr>
                      <m:t>  </m:t>
                    </m:r>
                    <m:r>
                      <a:rPr lang="en-US" sz="2000" b="1" i="1">
                        <a:latin typeface="Cambria Math" panose="02040503050406030204" pitchFamily="18" charset="0"/>
                      </a:rPr>
                      <m:t>𝐗</m:t>
                    </m:r>
                    <m:r>
                      <a:rPr lang="en-US" sz="2000" b="1">
                        <a:latin typeface="Cambria Math" panose="02040503050406030204" pitchFamily="18" charset="0"/>
                      </a:rPr>
                      <m:t>=</m:t>
                    </m:r>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5</m:t>
                        </m:r>
                      </m:sub>
                    </m:sSub>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1"/>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4</m:t>
                              </m:r>
                            </m:e>
                          </m:mr>
                          <m:mr>
                            <m:e>
                              <m:r>
                                <a:rPr lang="en-US" sz="2000" i="1">
                                  <a:latin typeface="Cambria Math" panose="02040503050406030204" pitchFamily="18" charset="0"/>
                                </a:rPr>
                                <m:t>0</m:t>
                              </m:r>
                            </m:e>
                          </m:mr>
                        </m:m>
                      </m:e>
                    </m:d>
                  </m:oMath>
                </a14:m>
                <a:r>
                  <a:rPr lang="en-US" sz="2000">
                    <a:latin typeface="Times New Roman" panose="02020603050405020304" pitchFamily="18" charset="0"/>
                    <a:cs typeface="Times New Roman" panose="02020603050405020304" pitchFamily="18" charset="0"/>
                  </a:rPr>
                  <a:t> , then </a:t>
                </a:r>
                <a14:m>
                  <m:oMath xmlns:m="http://schemas.openxmlformats.org/officeDocument/2006/math">
                    <m:r>
                      <a:rPr lang="en-US" sz="2000" i="1">
                        <a:latin typeface="Cambria Math" panose="02040503050406030204" pitchFamily="18" charset="0"/>
                      </a:rPr>
                      <m:t>𝐷</m:t>
                    </m:r>
                    <m:d>
                      <m:dPr>
                        <m:ctrlPr>
                          <a:rPr lang="tr-TR" sz="2000" i="1">
                            <a:latin typeface="Cambria Math" panose="02040503050406030204" pitchFamily="18" charset="0"/>
                          </a:rPr>
                        </m:ctrlPr>
                      </m:dPr>
                      <m:e>
                        <m:r>
                          <a:rPr lang="en-US" sz="2000" b="1" i="1">
                            <a:latin typeface="Cambria Math" panose="02040503050406030204" pitchFamily="18" charset="0"/>
                          </a:rPr>
                          <m:t>𝐗</m:t>
                        </m:r>
                      </m:e>
                    </m:d>
                    <m:r>
                      <a:rPr lang="en-US" sz="2000" i="1">
                        <a:latin typeface="Cambria Math" panose="02040503050406030204" pitchFamily="18" charset="0"/>
                      </a:rPr>
                      <m:t>=−4&lt;0</m:t>
                    </m:r>
                  </m:oMath>
                </a14:m>
                <a:r>
                  <a:rPr lang="en-US" sz="2000">
                    <a:latin typeface="Times New Roman" panose="02020603050405020304" pitchFamily="18" charset="0"/>
                    <a:cs typeface="Times New Roman" panose="02020603050405020304" pitchFamily="18" charset="0"/>
                  </a:rPr>
                  <a:t> and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5</m:t>
                        </m:r>
                      </m:sub>
                    </m:sSub>
                  </m:oMath>
                </a14:m>
                <a:r>
                  <a:rPr lang="en-US" sz="2000">
                    <a:latin typeface="Times New Roman" panose="02020603050405020304" pitchFamily="18" charset="0"/>
                    <a:cs typeface="Times New Roman" panose="02020603050405020304" pitchFamily="18" charset="0"/>
                  </a:rPr>
                  <a:t> belongs to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2</m:t>
                        </m:r>
                      </m:sub>
                    </m:sSub>
                  </m:oMath>
                </a14:m>
                <a:r>
                  <a:rPr lang="en-US" sz="2000">
                    <a:latin typeface="Times New Roman" panose="02020603050405020304" pitchFamily="18" charset="0"/>
                    <a:cs typeface="Times New Roman" panose="02020603050405020304" pitchFamily="18" charset="0"/>
                  </a:rPr>
                  <a:t>.</a:t>
                </a:r>
                <a:endParaRPr lang="tr-TR" sz="2000">
                  <a:latin typeface="Times New Roman" panose="02020603050405020304" pitchFamily="18" charset="0"/>
                  <a:cs typeface="Times New Roman" panose="02020603050405020304" pitchFamily="18" charset="0"/>
                </a:endParaRPr>
              </a:p>
              <a:p>
                <a:pPr marL="0" indent="0">
                  <a:lnSpc>
                    <a:spcPct val="150000"/>
                  </a:lnSpc>
                  <a:spcBef>
                    <a:spcPts val="600"/>
                  </a:spcBef>
                  <a:buNone/>
                </a:pPr>
                <a:endParaRPr lang="tr-TR" sz="2000" b="1" smtClean="0">
                  <a:solidFill>
                    <a:srgbClr val="FF0000"/>
                  </a:solidFill>
                  <a:latin typeface="Times New Roman" panose="02020603050405020304" pitchFamily="18" charset="0"/>
                  <a:cs typeface="Times New Roman" panose="02020603050405020304" pitchFamily="18" charset="0"/>
                </a:endParaRPr>
              </a:p>
              <a:p>
                <a:pPr marL="0" indent="0">
                  <a:lnSpc>
                    <a:spcPct val="150000"/>
                  </a:lnSpc>
                  <a:spcBef>
                    <a:spcPts val="600"/>
                  </a:spcBef>
                  <a:buNone/>
                </a:pPr>
                <a:r>
                  <a:rPr lang="en-US" sz="2000" smtClean="0">
                    <a:solidFill>
                      <a:srgbClr val="FF0000"/>
                    </a:solidFill>
                    <a:latin typeface="Times New Roman" panose="02020603050405020304" pitchFamily="18" charset="0"/>
                    <a:cs typeface="Times New Roman" panose="02020603050405020304" pitchFamily="18" charset="0"/>
                  </a:rPr>
                  <a:t> </a:t>
                </a:r>
                <a:endParaRPr lang="tr-TR" sz="2000" smtClean="0">
                  <a:solidFill>
                    <a:srgbClr val="FF0000"/>
                  </a:solidFill>
                  <a:latin typeface="Times New Roman" panose="02020603050405020304" pitchFamily="18" charset="0"/>
                  <a:cs typeface="Times New Roman" panose="02020603050405020304" pitchFamily="18" charset="0"/>
                </a:endParaRPr>
              </a:p>
            </p:txBody>
          </p:sp>
        </mc:Choice>
        <mc:Fallback xmlns="">
          <p:sp>
            <p:nvSpPr>
              <p:cNvPr id="3" name="İçerik Yer Tutucusu 2"/>
              <p:cNvSpPr txBox="1">
                <a:spLocks noRot="1" noChangeAspect="1" noMove="1" noResize="1" noEditPoints="1" noAdjustHandles="1" noChangeArrowheads="1" noChangeShapeType="1" noTextEdit="1"/>
              </p:cNvSpPr>
              <p:nvPr/>
            </p:nvSpPr>
            <p:spPr>
              <a:xfrm>
                <a:off x="720000" y="720000"/>
                <a:ext cx="10800000" cy="4228017"/>
              </a:xfrm>
              <a:prstGeom prst="rect">
                <a:avLst/>
              </a:prstGeom>
              <a:blipFill>
                <a:blip r:embed="rId2"/>
                <a:stretch>
                  <a:fillRect l="-1411" r="-1467"/>
                </a:stretch>
              </a:blipFill>
            </p:spPr>
            <p:txBody>
              <a:bodyPr/>
              <a:lstStyle/>
              <a:p>
                <a:r>
                  <a:rPr lang="tr-TR">
                    <a:noFill/>
                  </a:rPr>
                  <a:t> </a:t>
                </a:r>
              </a:p>
            </p:txBody>
          </p:sp>
        </mc:Fallback>
      </mc:AlternateContent>
    </p:spTree>
    <p:extLst>
      <p:ext uri="{BB962C8B-B14F-4D97-AF65-F5344CB8AC3E}">
        <p14:creationId xmlns:p14="http://schemas.microsoft.com/office/powerpoint/2010/main" val="1431157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a:spLocks noGrp="1"/>
              </p:cNvSpPr>
              <p:nvPr>
                <p:ph idx="4294967295"/>
              </p:nvPr>
            </p:nvSpPr>
            <p:spPr>
              <a:xfrm>
                <a:off x="720000" y="720000"/>
                <a:ext cx="10800000" cy="5420651"/>
              </a:xfrm>
            </p:spPr>
            <p:txBody>
              <a:bodyPr wrap="square" lIns="0" tIns="0" rIns="0" bIns="0" anchor="t" anchorCtr="0">
                <a:spAutoFit/>
              </a:bodyPr>
              <a:lstStyle/>
              <a:p>
                <a:pPr marL="457200" indent="-457200" algn="just" defTabSz="358775">
                  <a:lnSpc>
                    <a:spcPct val="150000"/>
                  </a:lnSpc>
                  <a:spcBef>
                    <a:spcPts val="0"/>
                  </a:spcBef>
                  <a:buFont typeface="+mj-lt"/>
                  <a:buAutoNum type="arabicPeriod" startAt="4"/>
                  <a:tabLst>
                    <a:tab pos="450850" algn="l"/>
                  </a:tabLst>
                </a:pPr>
                <a:r>
                  <a:rPr lang="en-US" sz="2000" b="1" smtClean="0">
                    <a:solidFill>
                      <a:srgbClr val="00B0F0"/>
                    </a:solidFill>
                    <a:latin typeface="Times New Roman" panose="02020603050405020304" pitchFamily="18" charset="0"/>
                    <a:cs typeface="Times New Roman" panose="02020603050405020304" pitchFamily="18" charset="0"/>
                  </a:rPr>
                  <a:t>Weighted </a:t>
                </a:r>
                <a:r>
                  <a:rPr lang="en-US" sz="2000" b="1">
                    <a:solidFill>
                      <a:srgbClr val="00B0F0"/>
                    </a:solidFill>
                    <a:latin typeface="Times New Roman" panose="02020603050405020304" pitchFamily="18" charset="0"/>
                    <a:cs typeface="Times New Roman" panose="02020603050405020304" pitchFamily="18" charset="0"/>
                  </a:rPr>
                  <a:t>Features for Feature </a:t>
                </a:r>
                <a:r>
                  <a:rPr lang="en-US" sz="2000" b="1" smtClean="0">
                    <a:solidFill>
                      <a:srgbClr val="00B0F0"/>
                    </a:solidFill>
                    <a:latin typeface="Times New Roman" panose="02020603050405020304" pitchFamily="18" charset="0"/>
                    <a:cs typeface="Times New Roman" panose="02020603050405020304" pitchFamily="18" charset="0"/>
                  </a:rPr>
                  <a:t>Selection</a:t>
                </a:r>
                <a:endParaRPr lang="tr-TR" sz="2000" b="1">
                  <a:solidFill>
                    <a:srgbClr val="00B0F0"/>
                  </a:solidFill>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en-US" sz="2000">
                    <a:latin typeface="Times New Roman" panose="02020603050405020304" pitchFamily="18" charset="0"/>
                    <a:cs typeface="Times New Roman" panose="02020603050405020304" pitchFamily="18" charset="0"/>
                  </a:rPr>
                  <a:t>We will try to assign weights to each one of the features, that is, each element in all the feature vectors will be multiplied with a weight factor.  We will use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𝑖</m:t>
                        </m:r>
                      </m:sub>
                    </m:sSub>
                  </m:oMath>
                </a14:m>
                <a:r>
                  <a:rPr lang="en-US" sz="2000">
                    <a:latin typeface="Times New Roman" panose="02020603050405020304" pitchFamily="18" charset="0"/>
                    <a:cs typeface="Times New Roman" panose="02020603050405020304" pitchFamily="18" charset="0"/>
                  </a:rPr>
                  <a:t> (heaviness) for the </a:t>
                </a:r>
                <a:r>
                  <a:rPr lang="en-US" sz="2000" i="1">
                    <a:latin typeface="Times New Roman" panose="02020603050405020304" pitchFamily="18" charset="0"/>
                    <a:cs typeface="Times New Roman" panose="02020603050405020304" pitchFamily="18" charset="0"/>
                  </a:rPr>
                  <a:t>i</a:t>
                </a:r>
                <a:r>
                  <a:rPr lang="en-US" sz="2000" baseline="30000">
                    <a:latin typeface="Times New Roman" panose="02020603050405020304" pitchFamily="18" charset="0"/>
                    <a:cs typeface="Times New Roman" panose="02020603050405020304" pitchFamily="18" charset="0"/>
                  </a:rPr>
                  <a:t>th</a:t>
                </a:r>
                <a:r>
                  <a:rPr lang="en-US" sz="2000">
                    <a:latin typeface="Times New Roman" panose="02020603050405020304" pitchFamily="18" charset="0"/>
                    <a:cs typeface="Times New Roman" panose="02020603050405020304" pitchFamily="18" charset="0"/>
                  </a:rPr>
                  <a:t> feature. For example, if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𝑗</m:t>
                        </m:r>
                      </m:sub>
                    </m:sSub>
                    <m:r>
                      <a:rPr lang="en-US" sz="2000" i="1">
                        <a:latin typeface="Cambria Math" panose="02040503050406030204" pitchFamily="18" charset="0"/>
                      </a:rPr>
                      <m:t>=</m:t>
                    </m:r>
                    <m:sSup>
                      <m:sSupPr>
                        <m:ctrlPr>
                          <a:rPr lang="tr-TR" sz="2000" i="1">
                            <a:latin typeface="Cambria Math" panose="02040503050406030204" pitchFamily="18" charset="0"/>
                          </a:rPr>
                        </m:ctrlPr>
                      </m:sSupPr>
                      <m:e>
                        <m:d>
                          <m:dPr>
                            <m:begChr m:val="["/>
                            <m:endChr m:val="]"/>
                            <m:ctrlPr>
                              <a:rPr lang="tr-TR" sz="2000" i="1">
                                <a:latin typeface="Cambria Math" panose="02040503050406030204" pitchFamily="18" charset="0"/>
                              </a:rPr>
                            </m:ctrlPr>
                          </m:dPr>
                          <m:e>
                            <m:m>
                              <m:mPr>
                                <m:mcs>
                                  <m:mc>
                                    <m:mcPr>
                                      <m:count m:val="2"/>
                                      <m:mcJc m:val="center"/>
                                    </m:mcPr>
                                  </m:mc>
                                </m:mcs>
                                <m:ctrlPr>
                                  <a:rPr lang="tr-TR" sz="2000" i="1">
                                    <a:latin typeface="Cambria Math" panose="02040503050406030204" pitchFamily="18" charset="0"/>
                                  </a:rPr>
                                </m:ctrlPr>
                              </m:mPr>
                              <m:mr>
                                <m:e>
                                  <m:m>
                                    <m:mPr>
                                      <m:mcs>
                                        <m:mc>
                                          <m:mcPr>
                                            <m:count m:val="2"/>
                                            <m:mcJc m:val="center"/>
                                          </m:mcPr>
                                        </m:mc>
                                      </m:mcs>
                                      <m:ctrlPr>
                                        <a:rPr lang="tr-TR" sz="2000" i="1">
                                          <a:latin typeface="Cambria Math" panose="02040503050406030204" pitchFamily="18" charset="0"/>
                                        </a:rPr>
                                      </m:ctrlPr>
                                    </m:mPr>
                                    <m:mr>
                                      <m:e>
                                        <m:sSub>
                                          <m:sSubPr>
                                            <m:ctrlPr>
                                              <a:rPr lang="tr-TR"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1</m:t>
                                            </m:r>
                                            <m:r>
                                              <a:rPr lang="en-US" sz="2000" i="1">
                                                <a:latin typeface="Cambria Math" panose="02040503050406030204" pitchFamily="18" charset="0"/>
                                              </a:rPr>
                                              <m:t>𝑗</m:t>
                                            </m:r>
                                          </m:sub>
                                        </m:sSub>
                                      </m:e>
                                      <m:e>
                                        <m:sSub>
                                          <m:sSubPr>
                                            <m:ctrlPr>
                                              <a:rPr lang="tr-TR"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2</m:t>
                                            </m:r>
                                            <m:r>
                                              <a:rPr lang="en-US" sz="2000" i="1">
                                                <a:latin typeface="Cambria Math" panose="02040503050406030204" pitchFamily="18" charset="0"/>
                                              </a:rPr>
                                              <m:t>𝑗</m:t>
                                            </m:r>
                                          </m:sub>
                                        </m:sSub>
                                      </m:e>
                                    </m:mr>
                                  </m:m>
                                </m:e>
                                <m:e>
                                  <m:m>
                                    <m:mPr>
                                      <m:mcs>
                                        <m:mc>
                                          <m:mcPr>
                                            <m:count m:val="2"/>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m:t>
                                        </m:r>
                                      </m:e>
                                      <m:e>
                                        <m:sSub>
                                          <m:sSubPr>
                                            <m:ctrlPr>
                                              <a:rPr lang="tr-TR"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𝑛𝑗</m:t>
                                            </m:r>
                                          </m:sub>
                                        </m:sSub>
                                      </m:e>
                                    </m:mr>
                                  </m:m>
                                </m:e>
                              </m:mr>
                            </m:m>
                          </m:e>
                        </m:d>
                      </m:e>
                      <m:sup>
                        <m:r>
                          <a:rPr lang="en-US" sz="2000" i="1">
                            <a:latin typeface="Cambria Math" panose="02040503050406030204" pitchFamily="18" charset="0"/>
                          </a:rPr>
                          <m:t>𝑇</m:t>
                        </m:r>
                      </m:sup>
                    </m:sSup>
                  </m:oMath>
                </a14:m>
                <a:r>
                  <a:rPr lang="en-US" sz="2000">
                    <a:latin typeface="Times New Roman" panose="02020603050405020304" pitchFamily="18" charset="0"/>
                    <a:cs typeface="Times New Roman" panose="02020603050405020304" pitchFamily="18" charset="0"/>
                  </a:rPr>
                  <a:t>, the weighted feature vector will be </a:t>
                </a:r>
                <a:endParaRPr lang="tr-TR" sz="2000">
                  <a:latin typeface="Times New Roman" panose="02020603050405020304" pitchFamily="18" charset="0"/>
                  <a:cs typeface="Times New Roman" panose="02020603050405020304" pitchFamily="18" charset="0"/>
                </a:endParaRPr>
              </a:p>
              <a:p>
                <a:pPr marL="0" indent="0" algn="just">
                  <a:lnSpc>
                    <a:spcPct val="100000"/>
                  </a:lnSpc>
                  <a:spcBef>
                    <a:spcPts val="600"/>
                  </a:spcBef>
                  <a:buNone/>
                </a:pPr>
                <a14:m>
                  <m:oMathPara xmlns:m="http://schemas.openxmlformats.org/officeDocument/2006/math">
                    <m:oMathParaPr>
                      <m:jc m:val="centerGroup"/>
                    </m:oMathParaPr>
                    <m:oMath xmlns:m="http://schemas.openxmlformats.org/officeDocument/2006/math">
                      <m:sSup>
                        <m:sSupPr>
                          <m:ctrlPr>
                            <a:rPr lang="tr-TR" sz="2000" i="1">
                              <a:latin typeface="Cambria Math" panose="02040503050406030204" pitchFamily="18" charset="0"/>
                            </a:rPr>
                          </m:ctrlPr>
                        </m:sSupPr>
                        <m:e>
                          <m:d>
                            <m:dPr>
                              <m:begChr m:val="["/>
                              <m:endChr m:val="]"/>
                              <m:ctrlPr>
                                <a:rPr lang="tr-TR" sz="2000" i="1">
                                  <a:latin typeface="Cambria Math" panose="02040503050406030204" pitchFamily="18" charset="0"/>
                                </a:rPr>
                              </m:ctrlPr>
                            </m:dPr>
                            <m:e>
                              <m:m>
                                <m:mPr>
                                  <m:mcs>
                                    <m:mc>
                                      <m:mcPr>
                                        <m:count m:val="2"/>
                                        <m:mcJc m:val="center"/>
                                      </m:mcPr>
                                    </m:mc>
                                  </m:mcs>
                                  <m:ctrlPr>
                                    <a:rPr lang="tr-TR" sz="2000" i="1">
                                      <a:latin typeface="Cambria Math" panose="02040503050406030204" pitchFamily="18" charset="0"/>
                                    </a:rPr>
                                  </m:ctrlPr>
                                </m:mPr>
                                <m:mr>
                                  <m:e>
                                    <m:m>
                                      <m:mPr>
                                        <m:mcs>
                                          <m:mc>
                                            <m:mcPr>
                                              <m:count m:val="2"/>
                                              <m:mcJc m:val="center"/>
                                            </m:mcPr>
                                          </m:mc>
                                        </m:mcs>
                                        <m:ctrlPr>
                                          <a:rPr lang="tr-TR" sz="2000" i="1">
                                            <a:latin typeface="Cambria Math" panose="02040503050406030204" pitchFamily="18" charset="0"/>
                                          </a:rPr>
                                        </m:ctrlPr>
                                      </m:mPr>
                                      <m:mr>
                                        <m:e>
                                          <m:sSub>
                                            <m:sSubPr>
                                              <m:ctrlPr>
                                                <a:rPr lang="tr-TR"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1</m:t>
                                              </m:r>
                                            </m:sub>
                                          </m:sSub>
                                          <m:sSub>
                                            <m:sSubPr>
                                              <m:ctrlPr>
                                                <a:rPr lang="tr-TR"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1</m:t>
                                              </m:r>
                                              <m:r>
                                                <a:rPr lang="en-US" sz="2000" i="1">
                                                  <a:latin typeface="Cambria Math" panose="02040503050406030204" pitchFamily="18" charset="0"/>
                                                </a:rPr>
                                                <m:t>𝑗</m:t>
                                              </m:r>
                                            </m:sub>
                                          </m:sSub>
                                        </m:e>
                                        <m:e>
                                          <m:sSub>
                                            <m:sSubPr>
                                              <m:ctrlPr>
                                                <a:rPr lang="tr-TR"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2</m:t>
                                              </m:r>
                                            </m:sub>
                                          </m:sSub>
                                          <m:sSub>
                                            <m:sSubPr>
                                              <m:ctrlPr>
                                                <a:rPr lang="tr-TR"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2</m:t>
                                              </m:r>
                                              <m:r>
                                                <a:rPr lang="en-US" sz="2000" i="1">
                                                  <a:latin typeface="Cambria Math" panose="02040503050406030204" pitchFamily="18" charset="0"/>
                                                </a:rPr>
                                                <m:t>𝑗</m:t>
                                              </m:r>
                                            </m:sub>
                                          </m:sSub>
                                        </m:e>
                                      </m:mr>
                                    </m:m>
                                  </m:e>
                                  <m:e>
                                    <m:m>
                                      <m:mPr>
                                        <m:mcs>
                                          <m:mc>
                                            <m:mcPr>
                                              <m:count m:val="2"/>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m:t>
                                          </m:r>
                                        </m:e>
                                        <m:e>
                                          <m:sSub>
                                            <m:sSubPr>
                                              <m:ctrlPr>
                                                <a:rPr lang="tr-TR"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𝑛</m:t>
                                              </m:r>
                                            </m:sub>
                                          </m:sSub>
                                          <m:sSub>
                                            <m:sSubPr>
                                              <m:ctrlPr>
                                                <a:rPr lang="tr-TR"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𝑛𝑗</m:t>
                                              </m:r>
                                            </m:sub>
                                          </m:sSub>
                                        </m:e>
                                      </m:mr>
                                    </m:m>
                                  </m:e>
                                </m:mr>
                              </m:m>
                            </m:e>
                          </m:d>
                        </m:e>
                        <m:sup>
                          <m:r>
                            <a:rPr lang="en-US" sz="2000" i="1">
                              <a:latin typeface="Cambria Math" panose="02040503050406030204" pitchFamily="18" charset="0"/>
                            </a:rPr>
                            <m:t>𝑇</m:t>
                          </m:r>
                        </m:sup>
                      </m:sSup>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2"/>
                                    <m:mcJc m:val="center"/>
                                  </m:mcPr>
                                </m:mc>
                              </m:mcs>
                              <m:ctrlPr>
                                <a:rPr lang="tr-TR" sz="2000" i="1">
                                  <a:latin typeface="Cambria Math" panose="02040503050406030204" pitchFamily="18" charset="0"/>
                                </a:rPr>
                              </m:ctrlPr>
                            </m:mPr>
                            <m:mr>
                              <m:e>
                                <m:m>
                                  <m:mPr>
                                    <m:mcs>
                                      <m:mc>
                                        <m:mcPr>
                                          <m:count m:val="2"/>
                                          <m:mcJc m:val="center"/>
                                        </m:mcPr>
                                      </m:mc>
                                    </m:mcs>
                                    <m:ctrlPr>
                                      <a:rPr lang="tr-TR" sz="2000" i="1">
                                        <a:latin typeface="Cambria Math" panose="02040503050406030204" pitchFamily="18" charset="0"/>
                                      </a:rPr>
                                    </m:ctrlPr>
                                  </m:mPr>
                                  <m:mr>
                                    <m:e>
                                      <m:sSub>
                                        <m:sSubPr>
                                          <m:ctrlPr>
                                            <a:rPr lang="tr-TR"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1</m:t>
                                          </m:r>
                                        </m:sub>
                                      </m:sSub>
                                    </m:e>
                                    <m:e>
                                      <m:r>
                                        <a:rPr lang="en-US" sz="2000" i="1">
                                          <a:latin typeface="Cambria Math" panose="02040503050406030204" pitchFamily="18" charset="0"/>
                                        </a:rPr>
                                        <m:t>0</m:t>
                                      </m:r>
                                    </m:e>
                                  </m:mr>
                                  <m:mr>
                                    <m:e>
                                      <m:r>
                                        <a:rPr lang="en-US" sz="2000" i="1">
                                          <a:latin typeface="Cambria Math" panose="02040503050406030204" pitchFamily="18" charset="0"/>
                                        </a:rPr>
                                        <m:t>0</m:t>
                                      </m:r>
                                    </m:e>
                                    <m:e>
                                      <m:sSub>
                                        <m:sSubPr>
                                          <m:ctrlPr>
                                            <a:rPr lang="tr-TR"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2</m:t>
                                          </m:r>
                                        </m:sub>
                                      </m:sSub>
                                    </m:e>
                                  </m:mr>
                                </m:m>
                              </m:e>
                              <m:e>
                                <m:m>
                                  <m:mPr>
                                    <m:mcs>
                                      <m:mc>
                                        <m:mcPr>
                                          <m:count m:val="2"/>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m:t>
                                      </m:r>
                                    </m:e>
                                    <m:e>
                                      <m:r>
                                        <a:rPr lang="en-US" sz="2000" i="1">
                                          <a:latin typeface="Cambria Math" panose="02040503050406030204" pitchFamily="18" charset="0"/>
                                        </a:rPr>
                                        <m:t>0</m:t>
                                      </m:r>
                                    </m:e>
                                  </m:mr>
                                  <m:mr>
                                    <m:e>
                                      <m:r>
                                        <a:rPr lang="en-US" sz="2000" i="1">
                                          <a:latin typeface="Cambria Math" panose="02040503050406030204" pitchFamily="18" charset="0"/>
                                        </a:rPr>
                                        <m:t>⋯</m:t>
                                      </m:r>
                                    </m:e>
                                    <m:e>
                                      <m:r>
                                        <a:rPr lang="en-US" sz="2000" i="1">
                                          <a:latin typeface="Cambria Math" panose="02040503050406030204" pitchFamily="18" charset="0"/>
                                        </a:rPr>
                                        <m:t>0</m:t>
                                      </m:r>
                                    </m:e>
                                  </m:mr>
                                </m:m>
                              </m:e>
                            </m:mr>
                            <m:mr>
                              <m:e>
                                <m:m>
                                  <m:mPr>
                                    <m:mcs>
                                      <m:mc>
                                        <m:mcPr>
                                          <m:count m:val="2"/>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m:t>
                                      </m:r>
                                    </m:e>
                                    <m:e>
                                      <m:r>
                                        <a:rPr lang="en-US" sz="2000" i="1">
                                          <a:latin typeface="Cambria Math" panose="02040503050406030204" pitchFamily="18" charset="0"/>
                                        </a:rPr>
                                        <m:t>⋮</m:t>
                                      </m:r>
                                    </m:e>
                                  </m:mr>
                                  <m:mr>
                                    <m:e>
                                      <m:r>
                                        <a:rPr lang="en-US" sz="2000" i="1">
                                          <a:latin typeface="Cambria Math" panose="02040503050406030204" pitchFamily="18" charset="0"/>
                                        </a:rPr>
                                        <m:t>0</m:t>
                                      </m:r>
                                    </m:e>
                                    <m:e>
                                      <m:r>
                                        <a:rPr lang="en-US" sz="2000" i="1">
                                          <a:latin typeface="Cambria Math" panose="02040503050406030204" pitchFamily="18" charset="0"/>
                                        </a:rPr>
                                        <m:t>0</m:t>
                                      </m:r>
                                    </m:e>
                                  </m:mr>
                                </m:m>
                              </m:e>
                              <m:e>
                                <m:m>
                                  <m:mPr>
                                    <m:mcs>
                                      <m:mc>
                                        <m:mcPr>
                                          <m:count m:val="2"/>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m:t>
                                      </m:r>
                                    </m:e>
                                    <m:e>
                                      <m:r>
                                        <a:rPr lang="en-US" sz="2000" i="1">
                                          <a:latin typeface="Cambria Math" panose="02040503050406030204" pitchFamily="18" charset="0"/>
                                        </a:rPr>
                                        <m:t>⋮</m:t>
                                      </m:r>
                                    </m:e>
                                  </m:mr>
                                  <m:mr>
                                    <m:e>
                                      <m:r>
                                        <a:rPr lang="en-US" sz="2000" i="1">
                                          <a:latin typeface="Cambria Math" panose="02040503050406030204" pitchFamily="18" charset="0"/>
                                        </a:rPr>
                                        <m:t>⋯</m:t>
                                      </m:r>
                                    </m:e>
                                    <m:e>
                                      <m:sSub>
                                        <m:sSubPr>
                                          <m:ctrlPr>
                                            <a:rPr lang="tr-TR"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𝑛</m:t>
                                          </m:r>
                                        </m:sub>
                                      </m:sSub>
                                    </m:e>
                                  </m:mr>
                                </m:m>
                              </m:e>
                            </m:mr>
                          </m:m>
                        </m:e>
                      </m:d>
                      <m:d>
                        <m:dPr>
                          <m:begChr m:val="["/>
                          <m:endChr m:val="]"/>
                          <m:ctrlPr>
                            <a:rPr lang="tr-TR" sz="2000" i="1">
                              <a:latin typeface="Cambria Math" panose="02040503050406030204" pitchFamily="18" charset="0"/>
                            </a:rPr>
                          </m:ctrlPr>
                        </m:dPr>
                        <m:e>
                          <m:m>
                            <m:mPr>
                              <m:mcs>
                                <m:mc>
                                  <m:mcPr>
                                    <m:count m:val="1"/>
                                    <m:mcJc m:val="center"/>
                                  </m:mcPr>
                                </m:mc>
                              </m:mcs>
                              <m:ctrlPr>
                                <a:rPr lang="tr-TR" sz="2000" i="1">
                                  <a:latin typeface="Cambria Math" panose="02040503050406030204" pitchFamily="18" charset="0"/>
                                </a:rPr>
                              </m:ctrlPr>
                            </m:mPr>
                            <m:mr>
                              <m:e>
                                <m:m>
                                  <m:mPr>
                                    <m:mcs>
                                      <m:mc>
                                        <m:mcPr>
                                          <m:count m:val="1"/>
                                          <m:mcJc m:val="center"/>
                                        </m:mcPr>
                                      </m:mc>
                                    </m:mcs>
                                    <m:ctrlPr>
                                      <a:rPr lang="tr-TR" sz="2000" i="1">
                                        <a:latin typeface="Cambria Math" panose="02040503050406030204" pitchFamily="18" charset="0"/>
                                      </a:rPr>
                                    </m:ctrlPr>
                                  </m:mPr>
                                  <m:mr>
                                    <m:e>
                                      <m:sSub>
                                        <m:sSubPr>
                                          <m:ctrlPr>
                                            <a:rPr lang="tr-TR"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1</m:t>
                                          </m:r>
                                          <m:r>
                                            <a:rPr lang="en-US" sz="2000" i="1">
                                              <a:latin typeface="Cambria Math" panose="02040503050406030204" pitchFamily="18" charset="0"/>
                                            </a:rPr>
                                            <m:t>𝑗</m:t>
                                          </m:r>
                                        </m:sub>
                                      </m:sSub>
                                    </m:e>
                                  </m:mr>
                                  <m:mr>
                                    <m:e>
                                      <m:sSub>
                                        <m:sSubPr>
                                          <m:ctrlPr>
                                            <a:rPr lang="tr-TR"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2</m:t>
                                          </m:r>
                                          <m:r>
                                            <a:rPr lang="en-US" sz="2000" i="1">
                                              <a:latin typeface="Cambria Math" panose="02040503050406030204" pitchFamily="18" charset="0"/>
                                            </a:rPr>
                                            <m:t>𝑗</m:t>
                                          </m:r>
                                        </m:sub>
                                      </m:sSub>
                                    </m:e>
                                  </m:mr>
                                </m:m>
                              </m:e>
                            </m:mr>
                            <m:mr>
                              <m:e>
                                <m:m>
                                  <m:mPr>
                                    <m:mcs>
                                      <m:mc>
                                        <m:mcPr>
                                          <m:count m:val="1"/>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m:t>
                                      </m:r>
                                    </m:e>
                                  </m:mr>
                                  <m:mr>
                                    <m:e>
                                      <m:sSub>
                                        <m:sSubPr>
                                          <m:ctrlPr>
                                            <a:rPr lang="tr-TR"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𝑛𝑗</m:t>
                                          </m:r>
                                        </m:sub>
                                      </m:sSub>
                                    </m:e>
                                  </m:mr>
                                </m:m>
                              </m:e>
                            </m:mr>
                          </m:m>
                        </m:e>
                      </m:d>
                      <m:r>
                        <a:rPr lang="en-US" sz="2000" i="1">
                          <a:latin typeface="Cambria Math" panose="02040503050406030204" pitchFamily="18" charset="0"/>
                        </a:rPr>
                        <m:t>=</m:t>
                      </m:r>
                      <m:r>
                        <a:rPr lang="en-US" sz="2000" b="1" i="1">
                          <a:latin typeface="Cambria Math" panose="02040503050406030204" pitchFamily="18" charset="0"/>
                        </a:rPr>
                        <m:t>𝑯</m:t>
                      </m:r>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𝑗</m:t>
                          </m:r>
                        </m:sub>
                      </m:sSub>
                    </m:oMath>
                  </m:oMathPara>
                </a14:m>
                <a:endParaRPr lang="tr-TR" sz="2000" smtClean="0">
                  <a:latin typeface="Times New Roman" panose="02020603050405020304" pitchFamily="18" charset="0"/>
                  <a:cs typeface="Times New Roman" panose="02020603050405020304" pitchFamily="18" charset="0"/>
                </a:endParaRPr>
              </a:p>
              <a:p>
                <a:pPr marL="0" indent="0">
                  <a:lnSpc>
                    <a:spcPct val="150000"/>
                  </a:lnSpc>
                  <a:spcBef>
                    <a:spcPts val="600"/>
                  </a:spcBef>
                  <a:buNone/>
                </a:pPr>
                <a:r>
                  <a:rPr lang="en-US" sz="2000">
                    <a:latin typeface="Times New Roman" panose="02020603050405020304" pitchFamily="18" charset="0"/>
                    <a:cs typeface="Times New Roman" panose="02020603050405020304" pitchFamily="18" charset="0"/>
                  </a:rPr>
                  <a:t>We have </a:t>
                </a:r>
                <a:r>
                  <a:rPr lang="en-US" sz="2000" i="1">
                    <a:latin typeface="Times New Roman" panose="02020603050405020304" pitchFamily="18" charset="0"/>
                    <a:cs typeface="Times New Roman" panose="02020603050405020304" pitchFamily="18" charset="0"/>
                  </a:rPr>
                  <a:t>c</a:t>
                </a:r>
                <a:r>
                  <a:rPr lang="en-US" sz="2000">
                    <a:latin typeface="Times New Roman" panose="02020603050405020304" pitchFamily="18" charset="0"/>
                    <a:cs typeface="Times New Roman" panose="02020603050405020304" pitchFamily="18" charset="0"/>
                  </a:rPr>
                  <a:t> classes for classification, that is,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1</m:t>
                        </m:r>
                      </m:sub>
                    </m:sSub>
                    <m:r>
                      <a:rPr lang="en-US" sz="2000" i="1">
                        <a:latin typeface="Cambria Math" panose="02040503050406030204" pitchFamily="18" charset="0"/>
                      </a:rPr>
                      <m:t>, </m:t>
                    </m:r>
                    <m:sSub>
                      <m:sSubPr>
                        <m:ctrlPr>
                          <a:rPr lang="tr-TR"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2</m:t>
                        </m:r>
                      </m:sub>
                    </m:sSub>
                    <m:r>
                      <a:rPr lang="en-US" sz="2000" i="1">
                        <a:latin typeface="Cambria Math" panose="02040503050406030204" pitchFamily="18" charset="0"/>
                      </a:rPr>
                      <m:t>,…, </m:t>
                    </m:r>
                    <m:sSub>
                      <m:sSubPr>
                        <m:ctrlPr>
                          <a:rPr lang="tr-TR"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𝑐</m:t>
                        </m:r>
                      </m:sub>
                    </m:sSub>
                  </m:oMath>
                </a14:m>
                <a:r>
                  <a:rPr lang="en-US" sz="2000">
                    <a:latin typeface="Times New Roman" panose="02020603050405020304" pitchFamily="18" charset="0"/>
                    <a:cs typeface="Times New Roman" panose="02020603050405020304" pitchFamily="18" charset="0"/>
                  </a:rPr>
                  <a:t>. In each class we assume that we have </a:t>
                </a:r>
                <a:r>
                  <a:rPr lang="en-US" sz="2000" i="1">
                    <a:latin typeface="Times New Roman" panose="02020603050405020304" pitchFamily="18" charset="0"/>
                    <a:cs typeface="Times New Roman" panose="02020603050405020304" pitchFamily="18" charset="0"/>
                  </a:rPr>
                  <a:t>m</a:t>
                </a:r>
                <a:r>
                  <a:rPr lang="en-US" sz="2000">
                    <a:latin typeface="Times New Roman" panose="02020603050405020304" pitchFamily="18" charset="0"/>
                    <a:cs typeface="Times New Roman" panose="02020603050405020304" pitchFamily="18" charset="0"/>
                  </a:rPr>
                  <a:t> feature vectors in </a:t>
                </a:r>
                <a:r>
                  <a:rPr lang="en-US" sz="2000" i="1">
                    <a:latin typeface="Times New Roman" panose="02020603050405020304" pitchFamily="18" charset="0"/>
                    <a:cs typeface="Times New Roman" panose="02020603050405020304" pitchFamily="18" charset="0"/>
                  </a:rPr>
                  <a:t>n</a:t>
                </a:r>
                <a:r>
                  <a:rPr lang="en-US" sz="2000">
                    <a:latin typeface="Times New Roman" panose="02020603050405020304" pitchFamily="18" charset="0"/>
                    <a:cs typeface="Times New Roman" panose="02020603050405020304" pitchFamily="18" charset="0"/>
                  </a:rPr>
                  <a:t> dimensional feature space. That is,</a:t>
                </a:r>
                <a:endParaRPr lang="tr-TR" sz="2000">
                  <a:latin typeface="Times New Roman" panose="02020603050405020304" pitchFamily="18" charset="0"/>
                  <a:cs typeface="Times New Roman" panose="02020603050405020304" pitchFamily="18" charset="0"/>
                </a:endParaRPr>
              </a:p>
              <a:p>
                <a:pPr marL="0" indent="0" algn="ctr">
                  <a:lnSpc>
                    <a:spcPct val="150000"/>
                  </a:lnSpc>
                  <a:spcBef>
                    <a:spcPts val="600"/>
                  </a:spcBef>
                  <a:buNone/>
                </a:pP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𝑖</m:t>
                        </m:r>
                      </m:sub>
                    </m:sSub>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sSubSup>
                          <m:sSubSupPr>
                            <m:ctrlPr>
                              <a:rPr lang="tr-TR" sz="2000" i="1">
                                <a:latin typeface="Cambria Math" panose="02040503050406030204" pitchFamily="18" charset="0"/>
                              </a:rPr>
                            </m:ctrlPr>
                          </m:sSubSupPr>
                          <m:e>
                            <m:r>
                              <a:rPr lang="en-US" sz="2000" b="1" i="1">
                                <a:latin typeface="Cambria Math" panose="02040503050406030204" pitchFamily="18" charset="0"/>
                              </a:rPr>
                              <m:t>𝒂</m:t>
                            </m:r>
                          </m:e>
                          <m:sub>
                            <m:r>
                              <a:rPr lang="en-US" sz="2000" i="1">
                                <a:latin typeface="Cambria Math" panose="02040503050406030204" pitchFamily="18" charset="0"/>
                              </a:rPr>
                              <m:t>1</m:t>
                            </m:r>
                          </m:sub>
                          <m:sup>
                            <m:r>
                              <a:rPr lang="en-US" sz="2000" i="1">
                                <a:latin typeface="Cambria Math" panose="02040503050406030204" pitchFamily="18" charset="0"/>
                              </a:rPr>
                              <m:t>𝑖</m:t>
                            </m:r>
                          </m:sup>
                        </m:sSubSup>
                        <m:r>
                          <a:rPr lang="en-US" sz="2000" i="1">
                            <a:latin typeface="Cambria Math" panose="02040503050406030204" pitchFamily="18" charset="0"/>
                          </a:rPr>
                          <m:t>, </m:t>
                        </m:r>
                        <m:sSubSup>
                          <m:sSubSupPr>
                            <m:ctrlPr>
                              <a:rPr lang="tr-TR" sz="2000" i="1">
                                <a:latin typeface="Cambria Math" panose="02040503050406030204" pitchFamily="18" charset="0"/>
                              </a:rPr>
                            </m:ctrlPr>
                          </m:sSubSupPr>
                          <m:e>
                            <m:r>
                              <a:rPr lang="en-US" sz="2000" b="1" i="1">
                                <a:latin typeface="Cambria Math" panose="02040503050406030204" pitchFamily="18" charset="0"/>
                              </a:rPr>
                              <m:t>𝒂</m:t>
                            </m:r>
                          </m:e>
                          <m:sub>
                            <m:r>
                              <a:rPr lang="en-US" sz="2000" i="1">
                                <a:latin typeface="Cambria Math" panose="02040503050406030204" pitchFamily="18" charset="0"/>
                              </a:rPr>
                              <m:t>2</m:t>
                            </m:r>
                          </m:sub>
                          <m:sup>
                            <m:r>
                              <a:rPr lang="en-US" sz="2000" i="1">
                                <a:latin typeface="Cambria Math" panose="02040503050406030204" pitchFamily="18" charset="0"/>
                              </a:rPr>
                              <m:t>𝑖</m:t>
                            </m:r>
                          </m:sup>
                        </m:sSubSup>
                        <m:r>
                          <a:rPr lang="en-US" sz="2000" i="1">
                            <a:latin typeface="Cambria Math" panose="02040503050406030204" pitchFamily="18" charset="0"/>
                          </a:rPr>
                          <m:t>,…,</m:t>
                        </m:r>
                        <m:sSubSup>
                          <m:sSubSupPr>
                            <m:ctrlPr>
                              <a:rPr lang="tr-TR" sz="2000" i="1">
                                <a:latin typeface="Cambria Math" panose="02040503050406030204" pitchFamily="18" charset="0"/>
                              </a:rPr>
                            </m:ctrlPr>
                          </m:sSubSupPr>
                          <m:e>
                            <m:r>
                              <a:rPr lang="en-US" sz="2000" b="1" i="1">
                                <a:latin typeface="Cambria Math" panose="02040503050406030204" pitchFamily="18" charset="0"/>
                              </a:rPr>
                              <m:t>𝒂</m:t>
                            </m:r>
                          </m:e>
                          <m:sub>
                            <m:r>
                              <a:rPr lang="en-US" sz="2000" i="1">
                                <a:latin typeface="Cambria Math" panose="02040503050406030204" pitchFamily="18" charset="0"/>
                              </a:rPr>
                              <m:t>𝑚</m:t>
                            </m:r>
                          </m:sub>
                          <m:sup>
                            <m:r>
                              <a:rPr lang="en-US" sz="2000" i="1">
                                <a:latin typeface="Cambria Math" panose="02040503050406030204" pitchFamily="18" charset="0"/>
                              </a:rPr>
                              <m:t>𝑖</m:t>
                            </m:r>
                          </m:sup>
                        </m:sSubSup>
                      </m:e>
                    </m:d>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sSubSup>
                          <m:sSubSupPr>
                            <m:ctrlPr>
                              <a:rPr lang="tr-TR" sz="2000" i="1">
                                <a:latin typeface="Cambria Math" panose="02040503050406030204" pitchFamily="18" charset="0"/>
                              </a:rPr>
                            </m:ctrlPr>
                          </m:sSubSupPr>
                          <m:e>
                            <m:r>
                              <a:rPr lang="en-US" sz="2000" b="1" i="1">
                                <a:latin typeface="Cambria Math" panose="02040503050406030204" pitchFamily="18" charset="0"/>
                              </a:rPr>
                              <m:t>𝒂</m:t>
                            </m:r>
                          </m:e>
                          <m:sub>
                            <m:r>
                              <a:rPr lang="en-US" sz="2000" i="1">
                                <a:latin typeface="Cambria Math" panose="02040503050406030204" pitchFamily="18" charset="0"/>
                              </a:rPr>
                              <m:t>𝑗</m:t>
                            </m:r>
                          </m:sub>
                          <m:sup>
                            <m:r>
                              <a:rPr lang="en-US" sz="2000" i="1">
                                <a:latin typeface="Cambria Math" panose="02040503050406030204" pitchFamily="18" charset="0"/>
                              </a:rPr>
                              <m:t>𝑖</m:t>
                            </m:r>
                          </m:sup>
                        </m:sSubSup>
                      </m:e>
                    </m:d>
                    <m:r>
                      <a:rPr lang="en-US" sz="2000" i="1">
                        <a:latin typeface="Cambria Math" panose="02040503050406030204" pitchFamily="18" charset="0"/>
                      </a:rPr>
                      <m:t>, </m:t>
                    </m:r>
                    <m:r>
                      <a:rPr lang="en-US" sz="2000" i="1">
                        <a:latin typeface="Cambria Math" panose="02040503050406030204" pitchFamily="18" charset="0"/>
                      </a:rPr>
                      <m:t>𝑖</m:t>
                    </m:r>
                    <m:r>
                      <a:rPr lang="en-US" sz="2000" i="1">
                        <a:latin typeface="Cambria Math" panose="02040503050406030204" pitchFamily="18" charset="0"/>
                      </a:rPr>
                      <m:t>=1,…,</m:t>
                    </m:r>
                    <m:r>
                      <a:rPr lang="en-US" sz="2000" i="1">
                        <a:latin typeface="Cambria Math" panose="02040503050406030204" pitchFamily="18" charset="0"/>
                      </a:rPr>
                      <m:t>𝑐</m:t>
                    </m:r>
                    <m:r>
                      <a:rPr lang="en-US" sz="2000" i="1">
                        <a:latin typeface="Cambria Math" panose="02040503050406030204" pitchFamily="18" charset="0"/>
                      </a:rPr>
                      <m:t>, </m:t>
                    </m:r>
                    <m:r>
                      <a:rPr lang="en-US" sz="2000" i="1">
                        <a:latin typeface="Cambria Math" panose="02040503050406030204" pitchFamily="18" charset="0"/>
                      </a:rPr>
                      <m:t>𝑗</m:t>
                    </m:r>
                    <m:r>
                      <a:rPr lang="en-US" sz="2000" i="1">
                        <a:latin typeface="Cambria Math" panose="02040503050406030204" pitchFamily="18" charset="0"/>
                      </a:rPr>
                      <m:t>=1,…,</m:t>
                    </m:r>
                    <m:r>
                      <a:rPr lang="en-US" sz="2000" i="1">
                        <a:latin typeface="Cambria Math" panose="02040503050406030204" pitchFamily="18" charset="0"/>
                      </a:rPr>
                      <m:t>𝑚</m:t>
                    </m:r>
                    <m:r>
                      <a:rPr lang="tr-TR" sz="2000" b="0" i="0" smtClean="0">
                        <a:latin typeface="Cambria Math" panose="02040503050406030204" pitchFamily="18" charset="0"/>
                      </a:rPr>
                      <m:t> </m:t>
                    </m:r>
                  </m:oMath>
                </a14:m>
                <a:r>
                  <a:rPr lang="en-US" sz="2000">
                    <a:latin typeface="Times New Roman" panose="02020603050405020304" pitchFamily="18" charset="0"/>
                    <a:cs typeface="Times New Roman" panose="02020603050405020304" pitchFamily="18" charset="0"/>
                  </a:rPr>
                  <a:t>and </a:t>
                </a:r>
                <a14:m>
                  <m:oMath xmlns:m="http://schemas.openxmlformats.org/officeDocument/2006/math">
                    <m:sSubSup>
                      <m:sSubSupPr>
                        <m:ctrlPr>
                          <a:rPr lang="tr-TR" sz="2000" i="1">
                            <a:latin typeface="Cambria Math" panose="02040503050406030204" pitchFamily="18" charset="0"/>
                          </a:rPr>
                        </m:ctrlPr>
                      </m:sSubSupPr>
                      <m:e>
                        <m:r>
                          <a:rPr lang="en-US" sz="2000" b="1" i="1">
                            <a:latin typeface="Cambria Math" panose="02040503050406030204" pitchFamily="18" charset="0"/>
                          </a:rPr>
                          <m:t>𝒂</m:t>
                        </m:r>
                      </m:e>
                      <m:sub>
                        <m:r>
                          <a:rPr lang="en-US" sz="2000" i="1">
                            <a:latin typeface="Cambria Math" panose="02040503050406030204" pitchFamily="18" charset="0"/>
                          </a:rPr>
                          <m:t>𝑗</m:t>
                        </m:r>
                      </m:sub>
                      <m:sup>
                        <m:r>
                          <a:rPr lang="en-US" sz="2000" i="1">
                            <a:latin typeface="Cambria Math" panose="02040503050406030204" pitchFamily="18" charset="0"/>
                          </a:rPr>
                          <m:t>𝑖</m:t>
                        </m:r>
                      </m:sup>
                    </m:sSubSup>
                    <m:r>
                      <a:rPr lang="en-US" sz="2000" i="1">
                        <a:latin typeface="Cambria Math" panose="02040503050406030204" pitchFamily="18" charset="0"/>
                      </a:rPr>
                      <m:t>∈</m:t>
                    </m:r>
                    <m:sSup>
                      <m:sSupPr>
                        <m:ctrlPr>
                          <a:rPr lang="tr-TR" sz="2000" i="1">
                            <a:latin typeface="Cambria Math" panose="02040503050406030204" pitchFamily="18" charset="0"/>
                          </a:rPr>
                        </m:ctrlPr>
                      </m:sSupPr>
                      <m:e>
                        <m:r>
                          <a:rPr lang="en-US" sz="2000" i="1">
                            <a:latin typeface="Cambria Math" panose="02040503050406030204" pitchFamily="18" charset="0"/>
                          </a:rPr>
                          <m:t>ℝ</m:t>
                        </m:r>
                      </m:e>
                      <m:sup>
                        <m:r>
                          <a:rPr lang="en-US" sz="2000" i="1">
                            <a:latin typeface="Cambria Math" panose="02040503050406030204" pitchFamily="18" charset="0"/>
                          </a:rPr>
                          <m:t>𝑛</m:t>
                        </m:r>
                        <m:r>
                          <a:rPr lang="en-US" sz="2000" i="1">
                            <a:latin typeface="Cambria Math" panose="02040503050406030204" pitchFamily="18" charset="0"/>
                          </a:rPr>
                          <m:t>×1</m:t>
                        </m:r>
                      </m:sup>
                    </m:sSup>
                  </m:oMath>
                </a14:m>
                <a:r>
                  <a:rPr lang="en-US" sz="2000" smtClean="0">
                    <a:latin typeface="Times New Roman" panose="02020603050405020304" pitchFamily="18" charset="0"/>
                    <a:cs typeface="Times New Roman" panose="02020603050405020304" pitchFamily="18" charset="0"/>
                  </a:rPr>
                  <a:t>.</a:t>
                </a:r>
                <a:r>
                  <a:rPr lang="tr-TR" sz="2000" smtClean="0">
                    <a:latin typeface="Times New Roman" panose="02020603050405020304" pitchFamily="18" charset="0"/>
                    <a:cs typeface="Times New Roman" panose="02020603050405020304" pitchFamily="18" charset="0"/>
                  </a:rPr>
                  <a:t> </a:t>
                </a:r>
              </a:p>
              <a:p>
                <a:pPr marL="0" indent="0" algn="just">
                  <a:lnSpc>
                    <a:spcPct val="150000"/>
                  </a:lnSpc>
                  <a:spcBef>
                    <a:spcPts val="600"/>
                  </a:spcBef>
                  <a:buNone/>
                </a:pPr>
                <a:r>
                  <a:rPr lang="en-US" sz="2000">
                    <a:latin typeface="Times New Roman" panose="02020603050405020304" pitchFamily="18" charset="0"/>
                    <a:cs typeface="Times New Roman" panose="02020603050405020304" pitchFamily="18" charset="0"/>
                  </a:rPr>
                  <a:t>The classes </a:t>
                </a:r>
                <a:r>
                  <a:rPr lang="en-US" sz="2000" smtClean="0">
                    <a:latin typeface="Times New Roman" panose="02020603050405020304" pitchFamily="18" charset="0"/>
                    <a:cs typeface="Times New Roman" panose="02020603050405020304" pitchFamily="18" charset="0"/>
                  </a:rPr>
                  <a:t>with </a:t>
                </a:r>
                <a:r>
                  <a:rPr lang="en-US" sz="2000">
                    <a:latin typeface="Times New Roman" panose="02020603050405020304" pitchFamily="18" charset="0"/>
                    <a:cs typeface="Times New Roman" panose="02020603050405020304" pitchFamily="18" charset="0"/>
                  </a:rPr>
                  <a:t>the weighted features are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𝑖</m:t>
                        </m:r>
                        <m:r>
                          <a:rPr lang="en-US" sz="2000" i="1">
                            <a:latin typeface="Cambria Math" panose="02040503050406030204" pitchFamily="18" charset="0"/>
                          </a:rPr>
                          <m:t>,</m:t>
                        </m:r>
                        <m:r>
                          <a:rPr lang="en-US" sz="2000" i="1">
                            <a:latin typeface="Cambria Math" panose="02040503050406030204" pitchFamily="18" charset="0"/>
                          </a:rPr>
                          <m:t>𝑤𝑒𝑖𝑔h𝑡𝑒𝑑</m:t>
                        </m:r>
                      </m:sub>
                    </m:sSub>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r>
                          <a:rPr lang="en-US" sz="2000" b="1" i="1">
                            <a:latin typeface="Cambria Math" panose="02040503050406030204" pitchFamily="18" charset="0"/>
                          </a:rPr>
                          <m:t>𝑯</m:t>
                        </m:r>
                        <m:sSubSup>
                          <m:sSubSupPr>
                            <m:ctrlPr>
                              <a:rPr lang="tr-TR" sz="2000" i="1">
                                <a:latin typeface="Cambria Math" panose="02040503050406030204" pitchFamily="18" charset="0"/>
                              </a:rPr>
                            </m:ctrlPr>
                          </m:sSubSupPr>
                          <m:e>
                            <m:r>
                              <a:rPr lang="en-US" sz="2000" b="1" i="1">
                                <a:latin typeface="Cambria Math" panose="02040503050406030204" pitchFamily="18" charset="0"/>
                              </a:rPr>
                              <m:t>𝒂</m:t>
                            </m:r>
                          </m:e>
                          <m:sub>
                            <m:r>
                              <a:rPr lang="en-US" sz="2000" i="1">
                                <a:latin typeface="Cambria Math" panose="02040503050406030204" pitchFamily="18" charset="0"/>
                              </a:rPr>
                              <m:t>𝑗</m:t>
                            </m:r>
                          </m:sub>
                          <m:sup>
                            <m:r>
                              <a:rPr lang="en-US" sz="2000" i="1">
                                <a:latin typeface="Cambria Math" panose="02040503050406030204" pitchFamily="18" charset="0"/>
                              </a:rPr>
                              <m:t>𝑖</m:t>
                            </m:r>
                          </m:sup>
                        </m:sSubSup>
                      </m:e>
                    </m:d>
                  </m:oMath>
                </a14:m>
                <a:r>
                  <a:rPr lang="en-US" sz="2000">
                    <a:latin typeface="Times New Roman" panose="02020603050405020304" pitchFamily="18" charset="0"/>
                    <a:cs typeface="Times New Roman" panose="02020603050405020304" pitchFamily="18" charset="0"/>
                  </a:rPr>
                  <a:t> for </a:t>
                </a:r>
                <a14:m>
                  <m:oMath xmlns:m="http://schemas.openxmlformats.org/officeDocument/2006/math">
                    <m:r>
                      <a:rPr lang="en-US" sz="2000" i="1">
                        <a:latin typeface="Cambria Math" panose="02040503050406030204" pitchFamily="18" charset="0"/>
                      </a:rPr>
                      <m:t>𝑖</m:t>
                    </m:r>
                    <m:r>
                      <a:rPr lang="en-US" sz="2000" i="1">
                        <a:latin typeface="Cambria Math" panose="02040503050406030204" pitchFamily="18" charset="0"/>
                      </a:rPr>
                      <m:t>=1,…,</m:t>
                    </m:r>
                    <m:r>
                      <a:rPr lang="en-US" sz="2000" i="1">
                        <a:latin typeface="Cambria Math" panose="02040503050406030204" pitchFamily="18" charset="0"/>
                      </a:rPr>
                      <m:t>𝑐</m:t>
                    </m:r>
                  </m:oMath>
                </a14:m>
                <a:r>
                  <a:rPr lang="en-US" sz="2000">
                    <a:latin typeface="Times New Roman" panose="02020603050405020304" pitchFamily="18" charset="0"/>
                    <a:cs typeface="Times New Roman" panose="02020603050405020304" pitchFamily="18" charset="0"/>
                  </a:rPr>
                  <a:t> and </a:t>
                </a:r>
                <a14:m>
                  <m:oMath xmlns:m="http://schemas.openxmlformats.org/officeDocument/2006/math">
                    <m:r>
                      <a:rPr lang="en-US" sz="2000" i="1">
                        <a:latin typeface="Cambria Math" panose="02040503050406030204" pitchFamily="18" charset="0"/>
                      </a:rPr>
                      <m:t>𝑗</m:t>
                    </m:r>
                    <m:r>
                      <a:rPr lang="en-US" sz="2000" i="1">
                        <a:latin typeface="Cambria Math" panose="02040503050406030204" pitchFamily="18" charset="0"/>
                      </a:rPr>
                      <m:t>=1,…,</m:t>
                    </m:r>
                    <m:r>
                      <a:rPr lang="en-US" sz="2000" i="1">
                        <a:latin typeface="Cambria Math" panose="02040503050406030204" pitchFamily="18" charset="0"/>
                      </a:rPr>
                      <m:t>𝑚</m:t>
                    </m:r>
                  </m:oMath>
                </a14:m>
                <a:r>
                  <a:rPr lang="en-US" sz="2000">
                    <a:latin typeface="Times New Roman" panose="02020603050405020304" pitchFamily="18" charset="0"/>
                    <a:cs typeface="Times New Roman" panose="02020603050405020304" pitchFamily="18" charset="0"/>
                  </a:rPr>
                  <a:t>.</a:t>
                </a:r>
                <a:endParaRPr lang="tr-TR" sz="2000">
                  <a:latin typeface="Times New Roman" panose="02020603050405020304" pitchFamily="18" charset="0"/>
                  <a:cs typeface="Times New Roman" panose="02020603050405020304" pitchFamily="18" charset="0"/>
                </a:endParaRPr>
              </a:p>
            </p:txBody>
          </p:sp>
        </mc:Choice>
        <mc:Fallback xmlns="">
          <p:sp>
            <p:nvSpPr>
              <p:cNvPr id="3" name="İçerik Yer Tutucusu 2"/>
              <p:cNvSpPr>
                <a:spLocks noGrp="1" noRot="1" noChangeAspect="1" noMove="1" noResize="1" noEditPoints="1" noAdjustHandles="1" noChangeArrowheads="1" noChangeShapeType="1" noTextEdit="1"/>
              </p:cNvSpPr>
              <p:nvPr>
                <p:ph idx="4294967295"/>
              </p:nvPr>
            </p:nvSpPr>
            <p:spPr>
              <a:xfrm>
                <a:off x="720000" y="720000"/>
                <a:ext cx="10800000" cy="5420651"/>
              </a:xfrm>
              <a:blipFill>
                <a:blip r:embed="rId2"/>
                <a:stretch>
                  <a:fillRect l="-1411" r="-1467" b="-450"/>
                </a:stretch>
              </a:blipFill>
            </p:spPr>
            <p:txBody>
              <a:bodyPr/>
              <a:lstStyle/>
              <a:p>
                <a:r>
                  <a:rPr lang="tr-TR">
                    <a:noFill/>
                  </a:rPr>
                  <a:t> </a:t>
                </a:r>
              </a:p>
            </p:txBody>
          </p:sp>
        </mc:Fallback>
      </mc:AlternateContent>
    </p:spTree>
    <p:extLst>
      <p:ext uri="{BB962C8B-B14F-4D97-AF65-F5344CB8AC3E}">
        <p14:creationId xmlns:p14="http://schemas.microsoft.com/office/powerpoint/2010/main" val="13271737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a:spLocks noGrp="1"/>
              </p:cNvSpPr>
              <p:nvPr>
                <p:ph idx="4294967295"/>
              </p:nvPr>
            </p:nvSpPr>
            <p:spPr>
              <a:xfrm>
                <a:off x="720000" y="720000"/>
                <a:ext cx="10800000" cy="5062733"/>
              </a:xfrm>
            </p:spPr>
            <p:txBody>
              <a:bodyPr wrap="square" lIns="0" tIns="0" rIns="0" bIns="0" anchor="t" anchorCtr="0">
                <a:spAutoFit/>
              </a:bodyPr>
              <a:lstStyle/>
              <a:p>
                <a:pPr marL="0" indent="0" algn="just">
                  <a:lnSpc>
                    <a:spcPct val="150000"/>
                  </a:lnSpc>
                  <a:spcBef>
                    <a:spcPts val="600"/>
                  </a:spcBef>
                  <a:buNone/>
                </a:pPr>
                <a:r>
                  <a:rPr lang="en-US" sz="2000">
                    <a:latin typeface="Times New Roman" panose="02020603050405020304" pitchFamily="18" charset="0"/>
                    <a:cs typeface="Times New Roman" panose="02020603050405020304" pitchFamily="18" charset="0"/>
                  </a:rPr>
                  <a:t>The weights for each feature may be constrained to a finite interval: </a:t>
                </a:r>
                <a14:m>
                  <m:oMath xmlns:m="http://schemas.openxmlformats.org/officeDocument/2006/math">
                    <m:d>
                      <m:dPr>
                        <m:begChr m:val="|"/>
                        <m:endChr m:val="|"/>
                        <m:ctrlPr>
                          <a:rPr lang="tr-TR" sz="2000" i="1">
                            <a:latin typeface="Cambria Math" panose="02040503050406030204" pitchFamily="18" charset="0"/>
                          </a:rPr>
                        </m:ctrlPr>
                      </m:dPr>
                      <m:e>
                        <m:sSub>
                          <m:sSubPr>
                            <m:ctrlPr>
                              <a:rPr lang="tr-TR"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𝑘</m:t>
                            </m:r>
                          </m:sub>
                        </m:sSub>
                      </m:e>
                    </m:d>
                    <m:r>
                      <a:rPr lang="en-US" sz="2000" i="1">
                        <a:latin typeface="Cambria Math" panose="02040503050406030204" pitchFamily="18" charset="0"/>
                      </a:rPr>
                      <m:t>≤1</m:t>
                    </m:r>
                  </m:oMath>
                </a14:m>
                <a:r>
                  <a:rPr lang="en-US" sz="2000">
                    <a:latin typeface="Times New Roman" panose="02020603050405020304" pitchFamily="18" charset="0"/>
                    <a:cs typeface="Times New Roman" panose="02020603050405020304" pitchFamily="18" charset="0"/>
                  </a:rPr>
                  <a:t> for </a:t>
                </a:r>
                <a14:m>
                  <m:oMath xmlns:m="http://schemas.openxmlformats.org/officeDocument/2006/math">
                    <m:r>
                      <a:rPr lang="en-US" sz="2000" i="1">
                        <a:latin typeface="Cambria Math" panose="02040503050406030204" pitchFamily="18" charset="0"/>
                      </a:rPr>
                      <m:t>𝑘</m:t>
                    </m:r>
                    <m:r>
                      <a:rPr lang="en-US" sz="2000" i="1">
                        <a:latin typeface="Cambria Math" panose="02040503050406030204" pitchFamily="18" charset="0"/>
                      </a:rPr>
                      <m:t>=1,…,</m:t>
                    </m:r>
                    <m:r>
                      <a:rPr lang="en-US" sz="2000" i="1">
                        <a:latin typeface="Cambria Math" panose="02040503050406030204" pitchFamily="18" charset="0"/>
                      </a:rPr>
                      <m:t>𝑛</m:t>
                    </m:r>
                  </m:oMath>
                </a14:m>
                <a:r>
                  <a:rPr lang="en-US" sz="2000">
                    <a:latin typeface="Times New Roman" panose="02020603050405020304" pitchFamily="18" charset="0"/>
                    <a:cs typeface="Times New Roman" panose="02020603050405020304" pitchFamily="18" charset="0"/>
                  </a:rPr>
                  <a:t>. The covariance matrix must be calculated after this weight assignment. The averages of classes are</a:t>
                </a: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14:m>
                  <m:oMathPara xmlns:m="http://schemas.openxmlformats.org/officeDocument/2006/math">
                    <m:oMathParaPr>
                      <m:jc m:val="centerGroup"/>
                    </m:oMathParaPr>
                    <m:oMath xmlns:m="http://schemas.openxmlformats.org/officeDocument/2006/math">
                      <m:sSubSup>
                        <m:sSubSupPr>
                          <m:ctrlPr>
                            <a:rPr lang="tr-TR" sz="2000" b="1" i="1">
                              <a:latin typeface="Cambria Math" panose="02040503050406030204" pitchFamily="18" charset="0"/>
                            </a:rPr>
                          </m:ctrlPr>
                        </m:sSubSupPr>
                        <m:e>
                          <m:r>
                            <a:rPr lang="en-US" sz="2000" b="1" i="1">
                              <a:latin typeface="Cambria Math" panose="02040503050406030204" pitchFamily="18" charset="0"/>
                            </a:rPr>
                            <m:t>𝒂</m:t>
                          </m:r>
                        </m:e>
                        <m:sub>
                          <m:r>
                            <a:rPr lang="en-US" sz="2000" i="1">
                              <a:latin typeface="Cambria Math" panose="02040503050406030204" pitchFamily="18" charset="0"/>
                            </a:rPr>
                            <m:t>𝑎𝑣𝑒</m:t>
                          </m:r>
                          <m:r>
                            <a:rPr lang="en-US" sz="2000" i="1">
                              <a:latin typeface="Cambria Math" panose="02040503050406030204" pitchFamily="18" charset="0"/>
                            </a:rPr>
                            <m:t>,</m:t>
                          </m:r>
                          <m:r>
                            <a:rPr lang="en-US" sz="2000" i="1">
                              <a:latin typeface="Cambria Math" panose="02040503050406030204" pitchFamily="18" charset="0"/>
                            </a:rPr>
                            <m:t>𝑤𝑒𝑖𝑔h𝑡𝑒𝑑</m:t>
                          </m:r>
                        </m:sub>
                        <m:sup>
                          <m:r>
                            <a:rPr lang="en-US" sz="2000" i="1">
                              <a:latin typeface="Cambria Math" panose="02040503050406030204" pitchFamily="18" charset="0"/>
                            </a:rPr>
                            <m:t>𝑖</m:t>
                          </m:r>
                        </m:sup>
                      </m:sSubSup>
                      <m:r>
                        <a:rPr lang="en-US" sz="2000" b="1" i="1">
                          <a:latin typeface="Cambria Math" panose="02040503050406030204" pitchFamily="18" charset="0"/>
                        </a:rPr>
                        <m:t>=</m:t>
                      </m:r>
                      <m:f>
                        <m:fPr>
                          <m:ctrlPr>
                            <a:rPr lang="tr-TR"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𝑚</m:t>
                          </m:r>
                        </m:den>
                      </m:f>
                      <m:nary>
                        <m:naryPr>
                          <m:chr m:val="∑"/>
                          <m:limLoc m:val="undOvr"/>
                          <m:ctrlPr>
                            <a:rPr lang="tr-TR" sz="2000" i="1">
                              <a:latin typeface="Cambria Math" panose="02040503050406030204" pitchFamily="18" charset="0"/>
                            </a:rPr>
                          </m:ctrlPr>
                        </m:naryPr>
                        <m:sub>
                          <m:r>
                            <a:rPr lang="en-US" sz="2000" i="1">
                              <a:latin typeface="Cambria Math" panose="02040503050406030204" pitchFamily="18" charset="0"/>
                            </a:rPr>
                            <m:t>𝑗</m:t>
                          </m:r>
                          <m:r>
                            <a:rPr lang="en-US" sz="2000" i="1">
                              <a:latin typeface="Cambria Math" panose="02040503050406030204" pitchFamily="18" charset="0"/>
                            </a:rPr>
                            <m:t>=1</m:t>
                          </m:r>
                        </m:sub>
                        <m:sup>
                          <m:r>
                            <a:rPr lang="en-US" sz="2000" i="1">
                              <a:latin typeface="Cambria Math" panose="02040503050406030204" pitchFamily="18" charset="0"/>
                            </a:rPr>
                            <m:t>𝑚</m:t>
                          </m:r>
                        </m:sup>
                        <m:e>
                          <m:r>
                            <a:rPr lang="en-US" sz="2000" b="1" i="1">
                              <a:latin typeface="Cambria Math" panose="02040503050406030204" pitchFamily="18" charset="0"/>
                            </a:rPr>
                            <m:t>𝑯</m:t>
                          </m:r>
                          <m:sSubSup>
                            <m:sSubSupPr>
                              <m:ctrlPr>
                                <a:rPr lang="tr-TR" sz="2000" i="1">
                                  <a:latin typeface="Cambria Math" panose="02040503050406030204" pitchFamily="18" charset="0"/>
                                </a:rPr>
                              </m:ctrlPr>
                            </m:sSubSupPr>
                            <m:e>
                              <m:r>
                                <a:rPr lang="en-US" sz="2000" b="1" i="1">
                                  <a:latin typeface="Cambria Math" panose="02040503050406030204" pitchFamily="18" charset="0"/>
                                </a:rPr>
                                <m:t>𝒂</m:t>
                              </m:r>
                            </m:e>
                            <m:sub>
                              <m:r>
                                <a:rPr lang="en-US" sz="2000" i="1">
                                  <a:latin typeface="Cambria Math" panose="02040503050406030204" pitchFamily="18" charset="0"/>
                                </a:rPr>
                                <m:t>𝑗</m:t>
                              </m:r>
                            </m:sub>
                            <m:sup>
                              <m:r>
                                <a:rPr lang="en-US" sz="2000" i="1">
                                  <a:latin typeface="Cambria Math" panose="02040503050406030204" pitchFamily="18" charset="0"/>
                                </a:rPr>
                                <m:t>𝑖</m:t>
                              </m:r>
                            </m:sup>
                          </m:sSubSup>
                        </m:e>
                      </m:nary>
                      <m:r>
                        <a:rPr lang="en-US" sz="2000" i="1">
                          <a:latin typeface="Cambria Math" panose="02040503050406030204" pitchFamily="18" charset="0"/>
                        </a:rPr>
                        <m:t>=</m:t>
                      </m:r>
                      <m:r>
                        <a:rPr lang="en-US" sz="2000" b="1" i="1">
                          <a:latin typeface="Cambria Math" panose="02040503050406030204" pitchFamily="18" charset="0"/>
                        </a:rPr>
                        <m:t>𝑯</m:t>
                      </m:r>
                      <m:sSubSup>
                        <m:sSubSupPr>
                          <m:ctrlPr>
                            <a:rPr lang="tr-TR" sz="2000" i="1">
                              <a:latin typeface="Cambria Math" panose="02040503050406030204" pitchFamily="18" charset="0"/>
                            </a:rPr>
                          </m:ctrlPr>
                        </m:sSubSupPr>
                        <m:e>
                          <m:r>
                            <a:rPr lang="en-US" sz="2000" b="1" i="1">
                              <a:latin typeface="Cambria Math" panose="02040503050406030204" pitchFamily="18" charset="0"/>
                            </a:rPr>
                            <m:t>𝒂</m:t>
                          </m:r>
                        </m:e>
                        <m:sub>
                          <m:r>
                            <a:rPr lang="en-US" sz="2000" i="1">
                              <a:latin typeface="Cambria Math" panose="02040503050406030204" pitchFamily="18" charset="0"/>
                            </a:rPr>
                            <m:t>𝑎𝑣𝑒</m:t>
                          </m:r>
                        </m:sub>
                        <m:sup>
                          <m:r>
                            <a:rPr lang="en-US" sz="2000" i="1">
                              <a:latin typeface="Cambria Math" panose="02040503050406030204" pitchFamily="18" charset="0"/>
                            </a:rPr>
                            <m:t>𝑖</m:t>
                          </m:r>
                        </m:sup>
                      </m:sSubSup>
                    </m:oMath>
                  </m:oMathPara>
                </a14:m>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en-US" sz="2000">
                    <a:latin typeface="Times New Roman" panose="02020603050405020304" pitchFamily="18" charset="0"/>
                    <a:cs typeface="Times New Roman" panose="02020603050405020304" pitchFamily="18" charset="0"/>
                  </a:rPr>
                  <a:t>Then the difference vector after the weight assignment is</a:t>
                </a: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14:m>
                  <m:oMathPara xmlns:m="http://schemas.openxmlformats.org/officeDocument/2006/math">
                    <m:oMathParaPr>
                      <m:jc m:val="centerGroup"/>
                    </m:oMathParaPr>
                    <m:oMath xmlns:m="http://schemas.openxmlformats.org/officeDocument/2006/math">
                      <m:r>
                        <a:rPr lang="en-US" sz="2000" b="1" i="1">
                          <a:latin typeface="Cambria Math" panose="02040503050406030204" pitchFamily="18" charset="0"/>
                        </a:rPr>
                        <m:t>𝑯</m:t>
                      </m:r>
                      <m:sSubSup>
                        <m:sSubSupPr>
                          <m:ctrlPr>
                            <a:rPr lang="tr-TR" sz="2000" i="1">
                              <a:latin typeface="Cambria Math" panose="02040503050406030204" pitchFamily="18" charset="0"/>
                            </a:rPr>
                          </m:ctrlPr>
                        </m:sSubSupPr>
                        <m:e>
                          <m:r>
                            <a:rPr lang="en-US" sz="2000" b="1" i="1">
                              <a:latin typeface="Cambria Math" panose="02040503050406030204" pitchFamily="18" charset="0"/>
                            </a:rPr>
                            <m:t>𝒂</m:t>
                          </m:r>
                        </m:e>
                        <m:sub>
                          <m:r>
                            <a:rPr lang="en-US" sz="2000" i="1">
                              <a:latin typeface="Cambria Math" panose="02040503050406030204" pitchFamily="18" charset="0"/>
                            </a:rPr>
                            <m:t>𝑗</m:t>
                          </m:r>
                        </m:sub>
                        <m:sup>
                          <m:r>
                            <a:rPr lang="en-US" sz="2000" i="1">
                              <a:latin typeface="Cambria Math" panose="02040503050406030204" pitchFamily="18" charset="0"/>
                            </a:rPr>
                            <m:t>𝑖</m:t>
                          </m:r>
                        </m:sup>
                      </m:sSubSup>
                      <m:r>
                        <a:rPr lang="en-US" sz="2000" i="1">
                          <a:latin typeface="Cambria Math" panose="02040503050406030204" pitchFamily="18" charset="0"/>
                        </a:rPr>
                        <m:t>−</m:t>
                      </m:r>
                      <m:r>
                        <a:rPr lang="en-US" sz="2000" b="1" i="1">
                          <a:latin typeface="Cambria Math" panose="02040503050406030204" pitchFamily="18" charset="0"/>
                        </a:rPr>
                        <m:t> </m:t>
                      </m:r>
                      <m:r>
                        <a:rPr lang="en-US" sz="2000" b="1" i="1">
                          <a:latin typeface="Cambria Math" panose="02040503050406030204" pitchFamily="18" charset="0"/>
                        </a:rPr>
                        <m:t>𝑯</m:t>
                      </m:r>
                      <m:sSubSup>
                        <m:sSubSupPr>
                          <m:ctrlPr>
                            <a:rPr lang="tr-TR" sz="2000" i="1">
                              <a:latin typeface="Cambria Math" panose="02040503050406030204" pitchFamily="18" charset="0"/>
                            </a:rPr>
                          </m:ctrlPr>
                        </m:sSubSupPr>
                        <m:e>
                          <m:r>
                            <a:rPr lang="en-US" sz="2000" b="1" i="1">
                              <a:latin typeface="Cambria Math" panose="02040503050406030204" pitchFamily="18" charset="0"/>
                            </a:rPr>
                            <m:t>𝒂</m:t>
                          </m:r>
                        </m:e>
                        <m:sub>
                          <m:r>
                            <a:rPr lang="en-US" sz="2000" i="1">
                              <a:latin typeface="Cambria Math" panose="02040503050406030204" pitchFamily="18" charset="0"/>
                            </a:rPr>
                            <m:t>𝑎𝑣𝑒</m:t>
                          </m:r>
                        </m:sub>
                        <m:sup>
                          <m:r>
                            <a:rPr lang="en-US" sz="2000" i="1">
                              <a:latin typeface="Cambria Math" panose="02040503050406030204" pitchFamily="18" charset="0"/>
                            </a:rPr>
                            <m:t>𝑖</m:t>
                          </m:r>
                        </m:sup>
                      </m:sSubSup>
                      <m:r>
                        <a:rPr lang="en-US" sz="2000" i="1">
                          <a:latin typeface="Cambria Math" panose="02040503050406030204" pitchFamily="18" charset="0"/>
                        </a:rPr>
                        <m:t>=</m:t>
                      </m:r>
                      <m:r>
                        <a:rPr lang="en-US" sz="2000" b="1" i="1">
                          <a:latin typeface="Cambria Math" panose="02040503050406030204" pitchFamily="18" charset="0"/>
                        </a:rPr>
                        <m:t>𝑯</m:t>
                      </m:r>
                      <m:sSubSup>
                        <m:sSubSupPr>
                          <m:ctrlPr>
                            <a:rPr lang="tr-TR" sz="2000" i="1">
                              <a:latin typeface="Cambria Math" panose="02040503050406030204" pitchFamily="18" charset="0"/>
                            </a:rPr>
                          </m:ctrlPr>
                        </m:sSubSupPr>
                        <m:e>
                          <m:r>
                            <a:rPr lang="en-US" sz="2000" b="1" i="1">
                              <a:latin typeface="Cambria Math" panose="02040503050406030204" pitchFamily="18" charset="0"/>
                            </a:rPr>
                            <m:t>𝒂</m:t>
                          </m:r>
                        </m:e>
                        <m:sub>
                          <m:r>
                            <a:rPr lang="en-US" sz="2000" i="1">
                              <a:latin typeface="Cambria Math" panose="02040503050406030204" pitchFamily="18" charset="0"/>
                            </a:rPr>
                            <m:t>𝑗</m:t>
                          </m:r>
                          <m:r>
                            <a:rPr lang="en-US" sz="2000" i="1">
                              <a:latin typeface="Cambria Math" panose="02040503050406030204" pitchFamily="18" charset="0"/>
                            </a:rPr>
                            <m:t>,</m:t>
                          </m:r>
                          <m:r>
                            <a:rPr lang="en-US" sz="2000" i="1">
                              <a:latin typeface="Cambria Math" panose="02040503050406030204" pitchFamily="18" charset="0"/>
                            </a:rPr>
                            <m:t>𝑑𝑖𝑓</m:t>
                          </m:r>
                        </m:sub>
                        <m:sup>
                          <m:r>
                            <a:rPr lang="en-US" sz="2000" i="1">
                              <a:latin typeface="Cambria Math" panose="02040503050406030204" pitchFamily="18" charset="0"/>
                            </a:rPr>
                            <m:t>𝑖</m:t>
                          </m:r>
                        </m:sup>
                      </m:sSubSup>
                      <m:r>
                        <a:rPr lang="en-US" sz="2000" i="1">
                          <a:latin typeface="Cambria Math" panose="02040503050406030204" pitchFamily="18" charset="0"/>
                        </a:rPr>
                        <m:t>,  </m:t>
                      </m:r>
                      <m:r>
                        <a:rPr lang="en-US" sz="2000" i="1">
                          <a:latin typeface="Cambria Math" panose="02040503050406030204" pitchFamily="18" charset="0"/>
                        </a:rPr>
                        <m:t>𝑖</m:t>
                      </m:r>
                      <m:r>
                        <a:rPr lang="en-US" sz="2000" i="1">
                          <a:latin typeface="Cambria Math" panose="02040503050406030204" pitchFamily="18" charset="0"/>
                        </a:rPr>
                        <m:t>=1,…,</m:t>
                      </m:r>
                      <m:r>
                        <a:rPr lang="en-US" sz="2000" i="1">
                          <a:latin typeface="Cambria Math" panose="02040503050406030204" pitchFamily="18" charset="0"/>
                        </a:rPr>
                        <m:t>𝑐</m:t>
                      </m:r>
                      <m:r>
                        <a:rPr lang="en-US" sz="2000" i="1">
                          <a:latin typeface="Cambria Math" panose="02040503050406030204" pitchFamily="18" charset="0"/>
                        </a:rPr>
                        <m:t>,  </m:t>
                      </m:r>
                      <m:r>
                        <a:rPr lang="en-US" sz="2000" i="1">
                          <a:latin typeface="Cambria Math" panose="02040503050406030204" pitchFamily="18" charset="0"/>
                        </a:rPr>
                        <m:t>𝑗</m:t>
                      </m:r>
                      <m:r>
                        <a:rPr lang="en-US" sz="2000" i="1">
                          <a:latin typeface="Cambria Math" panose="02040503050406030204" pitchFamily="18" charset="0"/>
                        </a:rPr>
                        <m:t>=1,…,</m:t>
                      </m:r>
                      <m:r>
                        <a:rPr lang="en-US" sz="2000" i="1">
                          <a:latin typeface="Cambria Math" panose="02040503050406030204" pitchFamily="18" charset="0"/>
                        </a:rPr>
                        <m:t>𝑚</m:t>
                      </m:r>
                    </m:oMath>
                  </m:oMathPara>
                </a14:m>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en-US" sz="2000">
                    <a:latin typeface="Times New Roman" panose="02020603050405020304" pitchFamily="18" charset="0"/>
                    <a:cs typeface="Times New Roman" panose="02020603050405020304" pitchFamily="18" charset="0"/>
                  </a:rPr>
                  <a:t>The projection of a weighted difference vector onto a unit directional vector,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𝑘</m:t>
                        </m:r>
                      </m:sub>
                    </m:sSub>
                  </m:oMath>
                </a14:m>
                <a:r>
                  <a:rPr lang="en-US" sz="2000">
                    <a:latin typeface="Times New Roman" panose="02020603050405020304" pitchFamily="18" charset="0"/>
                    <a:cs typeface="Times New Roman" panose="02020603050405020304" pitchFamily="18" charset="0"/>
                  </a:rPr>
                  <a:t>, has a length square of </a:t>
                </a: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14:m>
                  <m:oMathPara xmlns:m="http://schemas.openxmlformats.org/officeDocument/2006/math">
                    <m:oMathParaPr>
                      <m:jc m:val="centerGroup"/>
                    </m:oMathParaPr>
                    <m:oMath xmlns:m="http://schemas.openxmlformats.org/officeDocument/2006/math">
                      <m:sSubSup>
                        <m:sSubSupPr>
                          <m:ctrlPr>
                            <a:rPr lang="tr-TR" sz="2000" i="1">
                              <a:latin typeface="Cambria Math" panose="02040503050406030204" pitchFamily="18" charset="0"/>
                            </a:rPr>
                          </m:ctrlPr>
                        </m:sSubSupPr>
                        <m:e>
                          <m:r>
                            <a:rPr lang="tr-TR" sz="2000" i="1">
                              <a:latin typeface="Cambria Math" panose="02040503050406030204" pitchFamily="18" charset="0"/>
                            </a:rPr>
                            <m:t>𝑙</m:t>
                          </m:r>
                        </m:e>
                        <m:sub>
                          <m:r>
                            <a:rPr lang="tr-TR" sz="2000" i="1">
                              <a:latin typeface="Cambria Math" panose="02040503050406030204" pitchFamily="18" charset="0"/>
                            </a:rPr>
                            <m:t>𝑖𝑗𝑘</m:t>
                          </m:r>
                        </m:sub>
                        <m:sup>
                          <m:r>
                            <a:rPr lang="tr-TR" sz="2000" i="1">
                              <a:latin typeface="Cambria Math" panose="02040503050406030204" pitchFamily="18" charset="0"/>
                            </a:rPr>
                            <m:t>2</m:t>
                          </m:r>
                        </m:sup>
                      </m:sSubSup>
                      <m:r>
                        <a:rPr lang="tr-TR" sz="2000" i="1">
                          <a:latin typeface="Cambria Math" panose="02040503050406030204" pitchFamily="18" charset="0"/>
                        </a:rPr>
                        <m:t>=</m:t>
                      </m:r>
                      <m:sSubSup>
                        <m:sSubSupPr>
                          <m:ctrlPr>
                            <a:rPr lang="tr-TR" sz="2000" i="1">
                              <a:latin typeface="Cambria Math" panose="02040503050406030204" pitchFamily="18" charset="0"/>
                            </a:rPr>
                          </m:ctrlPr>
                        </m:sSubSupPr>
                        <m:e>
                          <m:r>
                            <a:rPr lang="tr-TR" sz="2000" b="1" i="1">
                              <a:latin typeface="Cambria Math" panose="02040503050406030204" pitchFamily="18" charset="0"/>
                            </a:rPr>
                            <m:t>𝒘</m:t>
                          </m:r>
                        </m:e>
                        <m:sub>
                          <m:r>
                            <a:rPr lang="tr-TR" sz="2000" i="1">
                              <a:latin typeface="Cambria Math" panose="02040503050406030204" pitchFamily="18" charset="0"/>
                            </a:rPr>
                            <m:t>𝑘</m:t>
                          </m:r>
                        </m:sub>
                        <m:sup>
                          <m:r>
                            <a:rPr lang="tr-TR" sz="2000" i="1">
                              <a:latin typeface="Cambria Math" panose="02040503050406030204" pitchFamily="18" charset="0"/>
                            </a:rPr>
                            <m:t>𝑇</m:t>
                          </m:r>
                        </m:sup>
                      </m:sSubSup>
                      <m:r>
                        <a:rPr lang="tr-TR" sz="2000" b="1" i="1">
                          <a:latin typeface="Cambria Math" panose="02040503050406030204" pitchFamily="18" charset="0"/>
                        </a:rPr>
                        <m:t>𝑯</m:t>
                      </m:r>
                      <m:d>
                        <m:dPr>
                          <m:ctrlPr>
                            <a:rPr lang="tr-TR" sz="2000" i="1">
                              <a:latin typeface="Cambria Math" panose="02040503050406030204" pitchFamily="18" charset="0"/>
                            </a:rPr>
                          </m:ctrlPr>
                        </m:dPr>
                        <m:e>
                          <m:sSubSup>
                            <m:sSubSupPr>
                              <m:ctrlPr>
                                <a:rPr lang="tr-TR" sz="2000" i="1">
                                  <a:latin typeface="Cambria Math" panose="02040503050406030204" pitchFamily="18" charset="0"/>
                                </a:rPr>
                              </m:ctrlPr>
                            </m:sSubSupPr>
                            <m:e>
                              <m:r>
                                <a:rPr lang="en-US" sz="2000" b="1" i="1">
                                  <a:latin typeface="Cambria Math" panose="02040503050406030204" pitchFamily="18" charset="0"/>
                                </a:rPr>
                                <m:t>𝒂</m:t>
                              </m:r>
                            </m:e>
                            <m:sub>
                              <m:r>
                                <a:rPr lang="en-US" sz="2000" i="1">
                                  <a:latin typeface="Cambria Math" panose="02040503050406030204" pitchFamily="18" charset="0"/>
                                </a:rPr>
                                <m:t>𝑗</m:t>
                              </m:r>
                              <m:r>
                                <a:rPr lang="en-US" sz="2000" i="1">
                                  <a:latin typeface="Cambria Math" panose="02040503050406030204" pitchFamily="18" charset="0"/>
                                </a:rPr>
                                <m:t>,</m:t>
                              </m:r>
                              <m:r>
                                <a:rPr lang="en-US" sz="2000" i="1">
                                  <a:latin typeface="Cambria Math" panose="02040503050406030204" pitchFamily="18" charset="0"/>
                                </a:rPr>
                                <m:t>𝑑𝑖𝑓</m:t>
                              </m:r>
                            </m:sub>
                            <m:sup>
                              <m:r>
                                <a:rPr lang="en-US" sz="2000" i="1">
                                  <a:latin typeface="Cambria Math" panose="02040503050406030204" pitchFamily="18" charset="0"/>
                                </a:rPr>
                                <m:t>𝑖</m:t>
                              </m:r>
                            </m:sup>
                          </m:sSubSup>
                          <m:r>
                            <a:rPr lang="en-US" sz="2000" i="1">
                              <a:latin typeface="Cambria Math" panose="02040503050406030204" pitchFamily="18" charset="0"/>
                            </a:rPr>
                            <m:t>−</m:t>
                          </m:r>
                          <m:sSup>
                            <m:sSupPr>
                              <m:ctrlPr>
                                <a:rPr lang="tr-TR" sz="2000" i="1">
                                  <a:latin typeface="Cambria Math" panose="02040503050406030204" pitchFamily="18" charset="0"/>
                                </a:rPr>
                              </m:ctrlPr>
                            </m:sSupPr>
                            <m:e>
                              <m:d>
                                <m:dPr>
                                  <m:ctrlPr>
                                    <a:rPr lang="tr-TR" sz="2000" i="1">
                                      <a:latin typeface="Cambria Math" panose="02040503050406030204" pitchFamily="18" charset="0"/>
                                    </a:rPr>
                                  </m:ctrlPr>
                                </m:dPr>
                                <m:e>
                                  <m:sSubSup>
                                    <m:sSubSupPr>
                                      <m:ctrlPr>
                                        <a:rPr lang="tr-TR" sz="2000" i="1">
                                          <a:latin typeface="Cambria Math" panose="02040503050406030204" pitchFamily="18" charset="0"/>
                                        </a:rPr>
                                      </m:ctrlPr>
                                    </m:sSubSupPr>
                                    <m:e>
                                      <m:r>
                                        <a:rPr lang="en-US" sz="2000" b="1" i="1">
                                          <a:latin typeface="Cambria Math" panose="02040503050406030204" pitchFamily="18" charset="0"/>
                                        </a:rPr>
                                        <m:t>𝒂</m:t>
                                      </m:r>
                                    </m:e>
                                    <m:sub>
                                      <m:r>
                                        <a:rPr lang="en-US" sz="2000" i="1">
                                          <a:latin typeface="Cambria Math" panose="02040503050406030204" pitchFamily="18" charset="0"/>
                                        </a:rPr>
                                        <m:t>𝑗</m:t>
                                      </m:r>
                                      <m:r>
                                        <a:rPr lang="en-US" sz="2000" i="1">
                                          <a:latin typeface="Cambria Math" panose="02040503050406030204" pitchFamily="18" charset="0"/>
                                        </a:rPr>
                                        <m:t>,</m:t>
                                      </m:r>
                                      <m:r>
                                        <a:rPr lang="en-US" sz="2000" i="1">
                                          <a:latin typeface="Cambria Math" panose="02040503050406030204" pitchFamily="18" charset="0"/>
                                        </a:rPr>
                                        <m:t>𝑑𝑖𝑓</m:t>
                                      </m:r>
                                    </m:sub>
                                    <m:sup>
                                      <m:r>
                                        <a:rPr lang="en-US" sz="2000" i="1">
                                          <a:latin typeface="Cambria Math" panose="02040503050406030204" pitchFamily="18" charset="0"/>
                                        </a:rPr>
                                        <m:t>𝑖</m:t>
                                      </m:r>
                                    </m:sup>
                                  </m:sSubSup>
                                </m:e>
                              </m:d>
                            </m:e>
                            <m:sup>
                              <m:r>
                                <a:rPr lang="en-US" sz="2000" i="1">
                                  <a:latin typeface="Cambria Math" panose="02040503050406030204" pitchFamily="18" charset="0"/>
                                </a:rPr>
                                <m:t>𝑇</m:t>
                              </m:r>
                            </m:sup>
                          </m:sSup>
                        </m:e>
                      </m:d>
                      <m:r>
                        <a:rPr lang="tr-TR" sz="2000" b="1" i="1">
                          <a:latin typeface="Cambria Math" panose="02040503050406030204" pitchFamily="18" charset="0"/>
                        </a:rPr>
                        <m:t>𝑯</m:t>
                      </m:r>
                      <m:sSub>
                        <m:sSubPr>
                          <m:ctrlPr>
                            <a:rPr lang="tr-TR" sz="2000" i="1">
                              <a:latin typeface="Cambria Math" panose="02040503050406030204" pitchFamily="18" charset="0"/>
                            </a:rPr>
                          </m:ctrlPr>
                        </m:sSubPr>
                        <m:e>
                          <m:r>
                            <a:rPr lang="tr-TR" sz="2000" b="1" i="1">
                              <a:latin typeface="Cambria Math" panose="02040503050406030204" pitchFamily="18" charset="0"/>
                            </a:rPr>
                            <m:t>𝒘</m:t>
                          </m:r>
                        </m:e>
                        <m:sub>
                          <m:r>
                            <a:rPr lang="tr-TR" sz="2000" i="1">
                              <a:latin typeface="Cambria Math" panose="02040503050406030204" pitchFamily="18" charset="0"/>
                            </a:rPr>
                            <m:t>𝑘</m:t>
                          </m:r>
                        </m:sub>
                      </m:sSub>
                    </m:oMath>
                  </m:oMathPara>
                </a14:m>
                <a:endParaRPr lang="tr-TR" sz="2000">
                  <a:latin typeface="Times New Roman" panose="02020603050405020304" pitchFamily="18" charset="0"/>
                  <a:cs typeface="Times New Roman" panose="02020603050405020304" pitchFamily="18" charset="0"/>
                </a:endParaRPr>
              </a:p>
              <a:p>
                <a:pPr algn="just">
                  <a:lnSpc>
                    <a:spcPct val="150000"/>
                  </a:lnSpc>
                  <a:spcBef>
                    <a:spcPts val="600"/>
                  </a:spcBef>
                </a:pPr>
                <a:endParaRPr lang="tr-TR" sz="2000">
                  <a:latin typeface="Times New Roman" panose="02020603050405020304" pitchFamily="18" charset="0"/>
                  <a:cs typeface="Times New Roman" panose="02020603050405020304" pitchFamily="18" charset="0"/>
                </a:endParaRPr>
              </a:p>
            </p:txBody>
          </p:sp>
        </mc:Choice>
        <mc:Fallback xmlns="">
          <p:sp>
            <p:nvSpPr>
              <p:cNvPr id="3" name="İçerik Yer Tutucusu 2"/>
              <p:cNvSpPr>
                <a:spLocks noGrp="1" noRot="1" noChangeAspect="1" noMove="1" noResize="1" noEditPoints="1" noAdjustHandles="1" noChangeArrowheads="1" noChangeShapeType="1" noTextEdit="1"/>
              </p:cNvSpPr>
              <p:nvPr>
                <p:ph idx="4294967295"/>
              </p:nvPr>
            </p:nvSpPr>
            <p:spPr>
              <a:xfrm>
                <a:off x="720000" y="720000"/>
                <a:ext cx="10800000" cy="5062733"/>
              </a:xfrm>
              <a:blipFill>
                <a:blip r:embed="rId2"/>
                <a:stretch>
                  <a:fillRect l="-1411" r="-1467"/>
                </a:stretch>
              </a:blipFill>
            </p:spPr>
            <p:txBody>
              <a:bodyPr/>
              <a:lstStyle/>
              <a:p>
                <a:r>
                  <a:rPr lang="tr-TR">
                    <a:noFill/>
                  </a:rPr>
                  <a:t> </a:t>
                </a:r>
              </a:p>
            </p:txBody>
          </p:sp>
        </mc:Fallback>
      </mc:AlternateContent>
    </p:spTree>
    <p:extLst>
      <p:ext uri="{BB962C8B-B14F-4D97-AF65-F5344CB8AC3E}">
        <p14:creationId xmlns:p14="http://schemas.microsoft.com/office/powerpoint/2010/main" val="7421381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a:spLocks noGrp="1"/>
              </p:cNvSpPr>
              <p:nvPr>
                <p:ph idx="4294967295"/>
              </p:nvPr>
            </p:nvSpPr>
            <p:spPr>
              <a:xfrm>
                <a:off x="720000" y="720000"/>
                <a:ext cx="10800000" cy="5042791"/>
              </a:xfrm>
            </p:spPr>
            <p:txBody>
              <a:bodyPr wrap="square" lIns="0" tIns="0" rIns="0" bIns="0" anchor="t" anchorCtr="0">
                <a:spAutoFit/>
              </a:bodyPr>
              <a:lstStyle/>
              <a:p>
                <a:pPr marL="0" indent="0" algn="just">
                  <a:lnSpc>
                    <a:spcPct val="150000"/>
                  </a:lnSpc>
                  <a:spcBef>
                    <a:spcPts val="600"/>
                  </a:spcBef>
                  <a:buNone/>
                </a:pPr>
                <a:r>
                  <a:rPr lang="tr-TR" sz="2000">
                    <a:latin typeface="Times New Roman" panose="02020603050405020304" pitchFamily="18" charset="0"/>
                    <a:cs typeface="Times New Roman" panose="02020603050405020304" pitchFamily="18" charset="0"/>
                  </a:rPr>
                  <a:t>The sum of the length squares for the feature vectors in </a:t>
                </a:r>
                <a14:m>
                  <m:oMath xmlns:m="http://schemas.openxmlformats.org/officeDocument/2006/math">
                    <m:sSub>
                      <m:sSubPr>
                        <m:ctrlPr>
                          <a:rPr lang="tr-TR" sz="2000" i="1">
                            <a:latin typeface="Cambria Math" panose="02040503050406030204" pitchFamily="18" charset="0"/>
                          </a:rPr>
                        </m:ctrlPr>
                      </m:sSubPr>
                      <m:e>
                        <m:r>
                          <a:rPr lang="tr-TR" sz="2000" i="1">
                            <a:latin typeface="Cambria Math" panose="02040503050406030204" pitchFamily="18" charset="0"/>
                          </a:rPr>
                          <m:t>𝐶</m:t>
                        </m:r>
                      </m:e>
                      <m:sub>
                        <m:r>
                          <a:rPr lang="tr-TR" sz="2000" i="1">
                            <a:latin typeface="Cambria Math" panose="02040503050406030204" pitchFamily="18" charset="0"/>
                          </a:rPr>
                          <m:t>𝑖</m:t>
                        </m:r>
                      </m:sub>
                    </m:sSub>
                  </m:oMath>
                </a14:m>
                <a:r>
                  <a:rPr lang="tr-TR" sz="2000">
                    <a:latin typeface="Times New Roman" panose="02020603050405020304" pitchFamily="18" charset="0"/>
                    <a:cs typeface="Times New Roman" panose="02020603050405020304" pitchFamily="18" charset="0"/>
                  </a:rPr>
                  <a:t> is</a:t>
                </a:r>
              </a:p>
              <a:p>
                <a:pPr marL="0" indent="0" algn="just">
                  <a:lnSpc>
                    <a:spcPct val="150000"/>
                  </a:lnSpc>
                  <a:spcBef>
                    <a:spcPts val="600"/>
                  </a:spcBef>
                  <a:buNone/>
                </a:pPr>
                <a14:m>
                  <m:oMathPara xmlns:m="http://schemas.openxmlformats.org/officeDocument/2006/math">
                    <m:oMathParaPr>
                      <m:jc m:val="centerGroup"/>
                    </m:oMathParaPr>
                    <m:oMath xmlns:m="http://schemas.openxmlformats.org/officeDocument/2006/math">
                      <m:r>
                        <a:rPr lang="tr-TR" sz="2000" i="1">
                          <a:latin typeface="Cambria Math" panose="02040503050406030204" pitchFamily="18" charset="0"/>
                        </a:rPr>
                        <m:t>𝑆𝑢𝑚</m:t>
                      </m:r>
                      <m:r>
                        <a:rPr lang="tr-TR" sz="2000" i="1">
                          <a:latin typeface="Cambria Math" panose="02040503050406030204" pitchFamily="18" charset="0"/>
                        </a:rPr>
                        <m:t>=</m:t>
                      </m:r>
                      <m:nary>
                        <m:naryPr>
                          <m:chr m:val="∑"/>
                          <m:limLoc m:val="undOvr"/>
                          <m:ctrlPr>
                            <a:rPr lang="tr-TR" sz="2000" i="1">
                              <a:latin typeface="Cambria Math" panose="02040503050406030204" pitchFamily="18" charset="0"/>
                            </a:rPr>
                          </m:ctrlPr>
                        </m:naryPr>
                        <m:sub>
                          <m:r>
                            <a:rPr lang="en-US" sz="2000" i="1">
                              <a:latin typeface="Cambria Math" panose="02040503050406030204" pitchFamily="18" charset="0"/>
                            </a:rPr>
                            <m:t>𝑗</m:t>
                          </m:r>
                          <m:r>
                            <a:rPr lang="en-US" sz="2000" i="1">
                              <a:latin typeface="Cambria Math" panose="02040503050406030204" pitchFamily="18" charset="0"/>
                            </a:rPr>
                            <m:t>=1</m:t>
                          </m:r>
                        </m:sub>
                        <m:sup>
                          <m:r>
                            <a:rPr lang="en-US" sz="2000" i="1">
                              <a:latin typeface="Cambria Math" panose="02040503050406030204" pitchFamily="18" charset="0"/>
                            </a:rPr>
                            <m:t>𝑚</m:t>
                          </m:r>
                        </m:sup>
                        <m:e>
                          <m:sSubSup>
                            <m:sSubSupPr>
                              <m:ctrlPr>
                                <a:rPr lang="tr-TR" sz="2000" i="1">
                                  <a:latin typeface="Cambria Math" panose="02040503050406030204" pitchFamily="18" charset="0"/>
                                </a:rPr>
                              </m:ctrlPr>
                            </m:sSubSupPr>
                            <m:e>
                              <m:r>
                                <a:rPr lang="tr-TR" sz="2000" i="1">
                                  <a:latin typeface="Cambria Math" panose="02040503050406030204" pitchFamily="18" charset="0"/>
                                </a:rPr>
                                <m:t>𝑙</m:t>
                              </m:r>
                            </m:e>
                            <m:sub>
                              <m:r>
                                <a:rPr lang="tr-TR" sz="2000" i="1">
                                  <a:latin typeface="Cambria Math" panose="02040503050406030204" pitchFamily="18" charset="0"/>
                                </a:rPr>
                                <m:t>𝑖𝑗𝑘</m:t>
                              </m:r>
                            </m:sub>
                            <m:sup>
                              <m:r>
                                <a:rPr lang="tr-TR" sz="2000" i="1">
                                  <a:latin typeface="Cambria Math" panose="02040503050406030204" pitchFamily="18" charset="0"/>
                                </a:rPr>
                                <m:t>2</m:t>
                              </m:r>
                            </m:sup>
                          </m:sSubSup>
                        </m:e>
                      </m:nary>
                      <m:r>
                        <a:rPr lang="en-US" sz="2000" i="1">
                          <a:latin typeface="Cambria Math" panose="02040503050406030204" pitchFamily="18" charset="0"/>
                        </a:rPr>
                        <m:t>=</m:t>
                      </m:r>
                      <m:sSubSup>
                        <m:sSubSupPr>
                          <m:ctrlPr>
                            <a:rPr lang="tr-TR" sz="2000" i="1">
                              <a:latin typeface="Cambria Math" panose="02040503050406030204" pitchFamily="18" charset="0"/>
                            </a:rPr>
                          </m:ctrlPr>
                        </m:sSubSupPr>
                        <m:e>
                          <m:r>
                            <a:rPr lang="tr-TR" sz="2000" b="1" i="1">
                              <a:latin typeface="Cambria Math" panose="02040503050406030204" pitchFamily="18" charset="0"/>
                            </a:rPr>
                            <m:t>𝒘</m:t>
                          </m:r>
                        </m:e>
                        <m:sub>
                          <m:r>
                            <a:rPr lang="tr-TR" sz="2000" i="1">
                              <a:latin typeface="Cambria Math" panose="02040503050406030204" pitchFamily="18" charset="0"/>
                            </a:rPr>
                            <m:t>𝑘</m:t>
                          </m:r>
                        </m:sub>
                        <m:sup>
                          <m:r>
                            <a:rPr lang="tr-TR" sz="2000" i="1">
                              <a:latin typeface="Cambria Math" panose="02040503050406030204" pitchFamily="18" charset="0"/>
                            </a:rPr>
                            <m:t>𝑇</m:t>
                          </m:r>
                        </m:sup>
                      </m:sSubSup>
                      <m:r>
                        <a:rPr lang="tr-TR" sz="2000" b="1" i="1">
                          <a:latin typeface="Cambria Math" panose="02040503050406030204" pitchFamily="18" charset="0"/>
                        </a:rPr>
                        <m:t>𝑯</m:t>
                      </m:r>
                      <m:limLow>
                        <m:limLowPr>
                          <m:ctrlPr>
                            <a:rPr lang="tr-TR" sz="2000" i="1">
                              <a:latin typeface="Cambria Math" panose="02040503050406030204" pitchFamily="18" charset="0"/>
                            </a:rPr>
                          </m:ctrlPr>
                        </m:limLowPr>
                        <m:e>
                          <m:groupChr>
                            <m:groupChrPr>
                              <m:chr m:val="⏟"/>
                              <m:ctrlPr>
                                <a:rPr lang="tr-TR" sz="2000" i="1">
                                  <a:latin typeface="Cambria Math" panose="02040503050406030204" pitchFamily="18" charset="0"/>
                                </a:rPr>
                              </m:ctrlPr>
                            </m:groupChrPr>
                            <m:e>
                              <m:d>
                                <m:dPr>
                                  <m:begChr m:val="["/>
                                  <m:endChr m:val="]"/>
                                  <m:ctrlPr>
                                    <a:rPr lang="tr-TR" sz="2000" i="1">
                                      <a:latin typeface="Cambria Math" panose="02040503050406030204" pitchFamily="18" charset="0"/>
                                    </a:rPr>
                                  </m:ctrlPr>
                                </m:dPr>
                                <m:e>
                                  <m:nary>
                                    <m:naryPr>
                                      <m:chr m:val="∑"/>
                                      <m:limLoc m:val="undOvr"/>
                                      <m:ctrlPr>
                                        <a:rPr lang="tr-TR" sz="2000" i="1">
                                          <a:latin typeface="Cambria Math" panose="02040503050406030204" pitchFamily="18" charset="0"/>
                                        </a:rPr>
                                      </m:ctrlPr>
                                    </m:naryPr>
                                    <m:sub>
                                      <m:r>
                                        <a:rPr lang="en-US" sz="2000" i="1">
                                          <a:latin typeface="Cambria Math" panose="02040503050406030204" pitchFamily="18" charset="0"/>
                                        </a:rPr>
                                        <m:t>𝑗</m:t>
                                      </m:r>
                                      <m:r>
                                        <a:rPr lang="en-US" sz="2000" i="1">
                                          <a:latin typeface="Cambria Math" panose="02040503050406030204" pitchFamily="18" charset="0"/>
                                        </a:rPr>
                                        <m:t>=1</m:t>
                                      </m:r>
                                    </m:sub>
                                    <m:sup>
                                      <m:r>
                                        <a:rPr lang="en-US" sz="2000" i="1">
                                          <a:latin typeface="Cambria Math" panose="02040503050406030204" pitchFamily="18" charset="0"/>
                                        </a:rPr>
                                        <m:t>𝑚</m:t>
                                      </m:r>
                                    </m:sup>
                                    <m:e>
                                      <m:d>
                                        <m:dPr>
                                          <m:ctrlPr>
                                            <a:rPr lang="tr-TR" sz="2000" i="1">
                                              <a:latin typeface="Cambria Math" panose="02040503050406030204" pitchFamily="18" charset="0"/>
                                            </a:rPr>
                                          </m:ctrlPr>
                                        </m:dPr>
                                        <m:e>
                                          <m:sSubSup>
                                            <m:sSubSupPr>
                                              <m:ctrlPr>
                                                <a:rPr lang="tr-TR" sz="2000" i="1">
                                                  <a:latin typeface="Cambria Math" panose="02040503050406030204" pitchFamily="18" charset="0"/>
                                                </a:rPr>
                                              </m:ctrlPr>
                                            </m:sSubSupPr>
                                            <m:e>
                                              <m:r>
                                                <a:rPr lang="en-US" sz="2000" b="1" i="1">
                                                  <a:latin typeface="Cambria Math" panose="02040503050406030204" pitchFamily="18" charset="0"/>
                                                </a:rPr>
                                                <m:t>𝒂</m:t>
                                              </m:r>
                                            </m:e>
                                            <m:sub>
                                              <m:r>
                                                <a:rPr lang="en-US" sz="2000" i="1">
                                                  <a:latin typeface="Cambria Math" panose="02040503050406030204" pitchFamily="18" charset="0"/>
                                                </a:rPr>
                                                <m:t>𝑗</m:t>
                                              </m:r>
                                              <m:r>
                                                <a:rPr lang="en-US" sz="2000" i="1">
                                                  <a:latin typeface="Cambria Math" panose="02040503050406030204" pitchFamily="18" charset="0"/>
                                                </a:rPr>
                                                <m:t>,</m:t>
                                              </m:r>
                                              <m:r>
                                                <a:rPr lang="en-US" sz="2000" i="1">
                                                  <a:latin typeface="Cambria Math" panose="02040503050406030204" pitchFamily="18" charset="0"/>
                                                </a:rPr>
                                                <m:t>𝑑𝑖𝑓</m:t>
                                              </m:r>
                                            </m:sub>
                                            <m:sup>
                                              <m:r>
                                                <a:rPr lang="en-US" sz="2000" i="1">
                                                  <a:latin typeface="Cambria Math" panose="02040503050406030204" pitchFamily="18" charset="0"/>
                                                </a:rPr>
                                                <m:t>𝑖</m:t>
                                              </m:r>
                                            </m:sup>
                                          </m:sSubSup>
                                          <m:r>
                                            <a:rPr lang="en-US" sz="2000" i="1">
                                              <a:latin typeface="Cambria Math" panose="02040503050406030204" pitchFamily="18" charset="0"/>
                                            </a:rPr>
                                            <m:t>−</m:t>
                                          </m:r>
                                          <m:sSup>
                                            <m:sSupPr>
                                              <m:ctrlPr>
                                                <a:rPr lang="tr-TR" sz="2000" i="1">
                                                  <a:latin typeface="Cambria Math" panose="02040503050406030204" pitchFamily="18" charset="0"/>
                                                </a:rPr>
                                              </m:ctrlPr>
                                            </m:sSupPr>
                                            <m:e>
                                              <m:d>
                                                <m:dPr>
                                                  <m:ctrlPr>
                                                    <a:rPr lang="tr-TR" sz="2000" i="1">
                                                      <a:latin typeface="Cambria Math" panose="02040503050406030204" pitchFamily="18" charset="0"/>
                                                    </a:rPr>
                                                  </m:ctrlPr>
                                                </m:dPr>
                                                <m:e>
                                                  <m:sSubSup>
                                                    <m:sSubSupPr>
                                                      <m:ctrlPr>
                                                        <a:rPr lang="tr-TR" sz="2000" i="1">
                                                          <a:latin typeface="Cambria Math" panose="02040503050406030204" pitchFamily="18" charset="0"/>
                                                        </a:rPr>
                                                      </m:ctrlPr>
                                                    </m:sSubSupPr>
                                                    <m:e>
                                                      <m:r>
                                                        <a:rPr lang="en-US" sz="2000" b="1" i="1">
                                                          <a:latin typeface="Cambria Math" panose="02040503050406030204" pitchFamily="18" charset="0"/>
                                                        </a:rPr>
                                                        <m:t>𝒂</m:t>
                                                      </m:r>
                                                    </m:e>
                                                    <m:sub>
                                                      <m:r>
                                                        <a:rPr lang="en-US" sz="2000" i="1">
                                                          <a:latin typeface="Cambria Math" panose="02040503050406030204" pitchFamily="18" charset="0"/>
                                                        </a:rPr>
                                                        <m:t>𝑗</m:t>
                                                      </m:r>
                                                      <m:r>
                                                        <a:rPr lang="en-US" sz="2000" i="1">
                                                          <a:latin typeface="Cambria Math" panose="02040503050406030204" pitchFamily="18" charset="0"/>
                                                        </a:rPr>
                                                        <m:t>,</m:t>
                                                      </m:r>
                                                      <m:r>
                                                        <a:rPr lang="en-US" sz="2000" i="1">
                                                          <a:latin typeface="Cambria Math" panose="02040503050406030204" pitchFamily="18" charset="0"/>
                                                        </a:rPr>
                                                        <m:t>𝑑𝑖𝑓</m:t>
                                                      </m:r>
                                                    </m:sub>
                                                    <m:sup>
                                                      <m:r>
                                                        <a:rPr lang="en-US" sz="2000" i="1">
                                                          <a:latin typeface="Cambria Math" panose="02040503050406030204" pitchFamily="18" charset="0"/>
                                                        </a:rPr>
                                                        <m:t>𝑖</m:t>
                                                      </m:r>
                                                    </m:sup>
                                                  </m:sSubSup>
                                                </m:e>
                                              </m:d>
                                            </m:e>
                                            <m:sup>
                                              <m:r>
                                                <a:rPr lang="en-US" sz="2000" i="1">
                                                  <a:latin typeface="Cambria Math" panose="02040503050406030204" pitchFamily="18" charset="0"/>
                                                </a:rPr>
                                                <m:t>𝑇</m:t>
                                              </m:r>
                                            </m:sup>
                                          </m:sSup>
                                        </m:e>
                                      </m:d>
                                    </m:e>
                                  </m:nary>
                                </m:e>
                              </m:d>
                            </m:e>
                          </m:groupChr>
                        </m:e>
                        <m:lim>
                          <m:eqArr>
                            <m:eqArrPr>
                              <m:ctrlPr>
                                <a:rPr lang="tr-TR" sz="2000" i="1">
                                  <a:latin typeface="Cambria Math" panose="02040503050406030204" pitchFamily="18" charset="0"/>
                                </a:rPr>
                              </m:ctrlPr>
                            </m:eqArrPr>
                            <m:e>
                              <m:r>
                                <m:rPr>
                                  <m:sty m:val="p"/>
                                </m:rPr>
                                <a:rPr lang="en-US" sz="2000">
                                  <a:latin typeface="Cambria Math" panose="02040503050406030204" pitchFamily="18" charset="0"/>
                                </a:rPr>
                                <m:t>Within</m:t>
                              </m:r>
                              <m:r>
                                <a:rPr lang="en-US" sz="2000" i="1">
                                  <a:latin typeface="Cambria Math" panose="02040503050406030204" pitchFamily="18" charset="0"/>
                                </a:rPr>
                                <m:t>−</m:t>
                              </m:r>
                              <m:r>
                                <m:rPr>
                                  <m:sty m:val="p"/>
                                </m:rPr>
                                <a:rPr lang="en-US" sz="2000">
                                  <a:latin typeface="Cambria Math" panose="02040503050406030204" pitchFamily="18" charset="0"/>
                                </a:rPr>
                                <m:t>class</m:t>
                              </m:r>
                              <m:r>
                                <a:rPr lang="en-US" sz="2000">
                                  <a:latin typeface="Cambria Math" panose="02040503050406030204" pitchFamily="18" charset="0"/>
                                </a:rPr>
                                <m:t> </m:t>
                              </m:r>
                              <m:r>
                                <m:rPr>
                                  <m:sty m:val="p"/>
                                </m:rPr>
                                <a:rPr lang="en-US" sz="2000">
                                  <a:latin typeface="Cambria Math" panose="02040503050406030204" pitchFamily="18" charset="0"/>
                                </a:rPr>
                                <m:t>covariance</m:t>
                              </m:r>
                              <m:r>
                                <a:rPr lang="en-US" sz="2000">
                                  <a:latin typeface="Cambria Math" panose="02040503050406030204" pitchFamily="18" charset="0"/>
                                </a:rPr>
                                <m:t> </m:t>
                              </m:r>
                              <m:r>
                                <m:rPr>
                                  <m:sty m:val="p"/>
                                </m:rPr>
                                <a:rPr lang="en-US" sz="2000">
                                  <a:latin typeface="Cambria Math" panose="02040503050406030204" pitchFamily="18" charset="0"/>
                                </a:rPr>
                                <m:t>matrix</m:t>
                              </m:r>
                              <m:r>
                                <a:rPr lang="en-US" sz="2000">
                                  <a:latin typeface="Cambria Math" panose="02040503050406030204" pitchFamily="18" charset="0"/>
                                </a:rPr>
                                <m:t> </m:t>
                              </m:r>
                            </m:e>
                            <m:e>
                              <m:r>
                                <m:rPr>
                                  <m:sty m:val="p"/>
                                </m:rPr>
                                <a:rPr lang="en-US" sz="2000">
                                  <a:latin typeface="Cambria Math" panose="02040503050406030204" pitchFamily="18" charset="0"/>
                                </a:rPr>
                                <m:t>with</m:t>
                              </m:r>
                              <m:r>
                                <a:rPr lang="en-US" sz="2000">
                                  <a:latin typeface="Cambria Math" panose="02040503050406030204" pitchFamily="18" charset="0"/>
                                </a:rPr>
                                <m:t> </m:t>
                              </m:r>
                              <m:r>
                                <m:rPr>
                                  <m:sty m:val="p"/>
                                </m:rPr>
                                <a:rPr lang="en-US" sz="2000">
                                  <a:latin typeface="Cambria Math" panose="02040503050406030204" pitchFamily="18" charset="0"/>
                                </a:rPr>
                                <m:t>no</m:t>
                              </m:r>
                              <m:r>
                                <a:rPr lang="en-US" sz="2000">
                                  <a:latin typeface="Cambria Math" panose="02040503050406030204" pitchFamily="18" charset="0"/>
                                </a:rPr>
                                <m:t> </m:t>
                              </m:r>
                              <m:r>
                                <m:rPr>
                                  <m:sty m:val="p"/>
                                </m:rPr>
                                <a:rPr lang="en-US" sz="2000">
                                  <a:latin typeface="Cambria Math" panose="02040503050406030204" pitchFamily="18" charset="0"/>
                                </a:rPr>
                                <m:t>weights</m:t>
                              </m:r>
                            </m:e>
                          </m:eqArr>
                        </m:lim>
                      </m:limLow>
                      <m:r>
                        <a:rPr lang="tr-TR" sz="2000" b="1" i="1">
                          <a:latin typeface="Cambria Math" panose="02040503050406030204" pitchFamily="18" charset="0"/>
                        </a:rPr>
                        <m:t>𝑯</m:t>
                      </m:r>
                      <m:sSub>
                        <m:sSubPr>
                          <m:ctrlPr>
                            <a:rPr lang="tr-TR" sz="2000" i="1">
                              <a:latin typeface="Cambria Math" panose="02040503050406030204" pitchFamily="18" charset="0"/>
                            </a:rPr>
                          </m:ctrlPr>
                        </m:sSubPr>
                        <m:e>
                          <m:r>
                            <a:rPr lang="tr-TR" sz="2000" b="1" i="1">
                              <a:latin typeface="Cambria Math" panose="02040503050406030204" pitchFamily="18" charset="0"/>
                            </a:rPr>
                            <m:t>𝒘</m:t>
                          </m:r>
                        </m:e>
                        <m:sub>
                          <m:r>
                            <a:rPr lang="tr-TR" sz="2000" i="1">
                              <a:latin typeface="Cambria Math" panose="02040503050406030204" pitchFamily="18" charset="0"/>
                            </a:rPr>
                            <m:t>𝑘</m:t>
                          </m:r>
                        </m:sub>
                      </m:sSub>
                    </m:oMath>
                  </m:oMathPara>
                </a14:m>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tr-TR" sz="2000">
                    <a:latin typeface="Times New Roman" panose="02020603050405020304" pitchFamily="18" charset="0"/>
                    <a:cs typeface="Times New Roman" panose="02020603050405020304" pitchFamily="18" charset="0"/>
                  </a:rPr>
                  <a:t>Therefore </a:t>
                </a:r>
                <a14:m>
                  <m:oMath xmlns:m="http://schemas.openxmlformats.org/officeDocument/2006/math">
                    <m:r>
                      <a:rPr lang="tr-TR" sz="2000" i="1">
                        <a:latin typeface="Cambria Math" panose="02040503050406030204" pitchFamily="18" charset="0"/>
                      </a:rPr>
                      <m:t>𝑆𝑢𝑚</m:t>
                    </m:r>
                    <m:r>
                      <a:rPr lang="tr-TR" sz="2000" i="1">
                        <a:latin typeface="Cambria Math" panose="02040503050406030204" pitchFamily="18" charset="0"/>
                      </a:rPr>
                      <m:t>=</m:t>
                    </m:r>
                    <m:sSubSup>
                      <m:sSubSupPr>
                        <m:ctrlPr>
                          <a:rPr lang="tr-TR" sz="2000" i="1">
                            <a:latin typeface="Cambria Math" panose="02040503050406030204" pitchFamily="18" charset="0"/>
                          </a:rPr>
                        </m:ctrlPr>
                      </m:sSubSupPr>
                      <m:e>
                        <m:r>
                          <a:rPr lang="tr-TR" sz="2000" b="1" i="1">
                            <a:latin typeface="Cambria Math" panose="02040503050406030204" pitchFamily="18" charset="0"/>
                          </a:rPr>
                          <m:t>𝒘</m:t>
                        </m:r>
                      </m:e>
                      <m:sub>
                        <m:r>
                          <a:rPr lang="tr-TR" sz="2000" i="1">
                            <a:latin typeface="Cambria Math" panose="02040503050406030204" pitchFamily="18" charset="0"/>
                          </a:rPr>
                          <m:t>𝑘</m:t>
                        </m:r>
                      </m:sub>
                      <m:sup>
                        <m:r>
                          <a:rPr lang="tr-TR" sz="2000" i="1">
                            <a:latin typeface="Cambria Math" panose="02040503050406030204" pitchFamily="18" charset="0"/>
                          </a:rPr>
                          <m:t>𝑇</m:t>
                        </m:r>
                      </m:sup>
                    </m:sSubSup>
                    <m:r>
                      <a:rPr lang="tr-TR" sz="2000" b="1" i="1">
                        <a:latin typeface="Cambria Math" panose="02040503050406030204" pitchFamily="18" charset="0"/>
                      </a:rPr>
                      <m:t>𝑯</m:t>
                    </m:r>
                    <m:sSup>
                      <m:sSupPr>
                        <m:ctrlPr>
                          <a:rPr lang="tr-TR" sz="2000" b="1" i="1">
                            <a:latin typeface="Cambria Math" panose="02040503050406030204" pitchFamily="18" charset="0"/>
                          </a:rPr>
                        </m:ctrlPr>
                      </m:sSupPr>
                      <m:e>
                        <m:r>
                          <a:rPr lang="tr-TR" sz="2000" b="1" i="1">
                            <a:latin typeface="Cambria Math" panose="02040503050406030204" pitchFamily="18" charset="0"/>
                          </a:rPr>
                          <m:t>𝚽</m:t>
                        </m:r>
                      </m:e>
                      <m:sup>
                        <m:r>
                          <a:rPr lang="tr-TR" sz="2000" i="1">
                            <a:latin typeface="Cambria Math" panose="02040503050406030204" pitchFamily="18" charset="0"/>
                          </a:rPr>
                          <m:t>𝑖</m:t>
                        </m:r>
                      </m:sup>
                    </m:sSup>
                    <m:r>
                      <a:rPr lang="tr-TR" sz="2000" b="1" i="1">
                        <a:latin typeface="Cambria Math" panose="02040503050406030204" pitchFamily="18" charset="0"/>
                      </a:rPr>
                      <m:t>𝑯</m:t>
                    </m:r>
                    <m:sSub>
                      <m:sSubPr>
                        <m:ctrlPr>
                          <a:rPr lang="tr-TR" sz="2000" i="1">
                            <a:latin typeface="Cambria Math" panose="02040503050406030204" pitchFamily="18" charset="0"/>
                          </a:rPr>
                        </m:ctrlPr>
                      </m:sSubPr>
                      <m:e>
                        <m:r>
                          <a:rPr lang="tr-TR" sz="2000" b="1" i="1">
                            <a:latin typeface="Cambria Math" panose="02040503050406030204" pitchFamily="18" charset="0"/>
                          </a:rPr>
                          <m:t>𝒘</m:t>
                        </m:r>
                      </m:e>
                      <m:sub>
                        <m:r>
                          <a:rPr lang="tr-TR" sz="2000" i="1">
                            <a:latin typeface="Cambria Math" panose="02040503050406030204" pitchFamily="18" charset="0"/>
                          </a:rPr>
                          <m:t>𝑘</m:t>
                        </m:r>
                      </m:sub>
                    </m:sSub>
                    <m:r>
                      <a:rPr lang="tr-TR" sz="2000" i="1">
                        <a:latin typeface="Cambria Math" panose="02040503050406030204" pitchFamily="18" charset="0"/>
                      </a:rPr>
                      <m:t>=</m:t>
                    </m:r>
                    <m:sSubSup>
                      <m:sSubSupPr>
                        <m:ctrlPr>
                          <a:rPr lang="tr-TR" sz="2000" i="1">
                            <a:latin typeface="Cambria Math" panose="02040503050406030204" pitchFamily="18" charset="0"/>
                          </a:rPr>
                        </m:ctrlPr>
                      </m:sSubSupPr>
                      <m:e>
                        <m:r>
                          <a:rPr lang="tr-TR" sz="2000" b="1" i="1">
                            <a:latin typeface="Cambria Math" panose="02040503050406030204" pitchFamily="18" charset="0"/>
                          </a:rPr>
                          <m:t>𝒘</m:t>
                        </m:r>
                      </m:e>
                      <m:sub>
                        <m:r>
                          <a:rPr lang="tr-TR" sz="2000" i="1">
                            <a:latin typeface="Cambria Math" panose="02040503050406030204" pitchFamily="18" charset="0"/>
                          </a:rPr>
                          <m:t>𝑘</m:t>
                        </m:r>
                      </m:sub>
                      <m:sup>
                        <m:r>
                          <a:rPr lang="tr-TR" sz="2000" i="1">
                            <a:latin typeface="Cambria Math" panose="02040503050406030204" pitchFamily="18" charset="0"/>
                          </a:rPr>
                          <m:t>𝑇</m:t>
                        </m:r>
                      </m:sup>
                    </m:sSubSup>
                    <m:sSubSup>
                      <m:sSubSupPr>
                        <m:ctrlPr>
                          <a:rPr lang="tr-TR" sz="2000" b="1" i="1">
                            <a:latin typeface="Cambria Math" panose="02040503050406030204" pitchFamily="18" charset="0"/>
                          </a:rPr>
                        </m:ctrlPr>
                      </m:sSubSupPr>
                      <m:e>
                        <m:r>
                          <a:rPr lang="tr-TR" sz="2000" b="1" i="1">
                            <a:latin typeface="Cambria Math" panose="02040503050406030204" pitchFamily="18" charset="0"/>
                          </a:rPr>
                          <m:t>𝚽</m:t>
                        </m:r>
                      </m:e>
                      <m:sub>
                        <m:r>
                          <a:rPr lang="tr-TR" sz="2000" i="1">
                            <a:latin typeface="Cambria Math" panose="02040503050406030204" pitchFamily="18" charset="0"/>
                          </a:rPr>
                          <m:t>𝐻</m:t>
                        </m:r>
                      </m:sub>
                      <m:sup>
                        <m:r>
                          <a:rPr lang="tr-TR" sz="2000" i="1">
                            <a:latin typeface="Cambria Math" panose="02040503050406030204" pitchFamily="18" charset="0"/>
                          </a:rPr>
                          <m:t>𝑖</m:t>
                        </m:r>
                      </m:sup>
                    </m:sSubSup>
                    <m:sSub>
                      <m:sSubPr>
                        <m:ctrlPr>
                          <a:rPr lang="tr-TR" sz="2000" i="1">
                            <a:latin typeface="Cambria Math" panose="02040503050406030204" pitchFamily="18" charset="0"/>
                          </a:rPr>
                        </m:ctrlPr>
                      </m:sSubPr>
                      <m:e>
                        <m:r>
                          <a:rPr lang="tr-TR" sz="2000" b="1" i="1">
                            <a:latin typeface="Cambria Math" panose="02040503050406030204" pitchFamily="18" charset="0"/>
                          </a:rPr>
                          <m:t>𝒘</m:t>
                        </m:r>
                      </m:e>
                      <m:sub>
                        <m:r>
                          <a:rPr lang="tr-TR" sz="2000" i="1">
                            <a:latin typeface="Cambria Math" panose="02040503050406030204" pitchFamily="18" charset="0"/>
                          </a:rPr>
                          <m:t>𝑘</m:t>
                        </m:r>
                      </m:sub>
                    </m:sSub>
                  </m:oMath>
                </a14:m>
                <a:r>
                  <a:rPr lang="tr-TR" sz="2000">
                    <a:latin typeface="Times New Roman" panose="02020603050405020304" pitchFamily="18" charset="0"/>
                    <a:cs typeface="Times New Roman" panose="02020603050405020304" pitchFamily="18" charset="0"/>
                  </a:rPr>
                  <a:t>. Total sum of the within-class covariance matrices is</a:t>
                </a:r>
              </a:p>
              <a:p>
                <a:pPr marL="0" indent="0" algn="just">
                  <a:lnSpc>
                    <a:spcPct val="150000"/>
                  </a:lnSpc>
                  <a:spcBef>
                    <a:spcPts val="600"/>
                  </a:spcBef>
                  <a:buNone/>
                </a:pPr>
                <a:r>
                  <a:rPr lang="tr-TR" sz="2000">
                    <a:latin typeface="Times New Roman" panose="02020603050405020304" pitchFamily="18" charset="0"/>
                    <a:cs typeface="Times New Roman" panose="02020603050405020304" pitchFamily="18" charset="0"/>
                  </a:rPr>
                  <a:t>  </a:t>
                </a:r>
                <a14:m>
                  <m:oMath xmlns:m="http://schemas.openxmlformats.org/officeDocument/2006/math">
                    <m:sSub>
                      <m:sSubPr>
                        <m:ctrlPr>
                          <a:rPr lang="tr-TR" sz="2000" b="1" i="1">
                            <a:latin typeface="Cambria Math" panose="02040503050406030204" pitchFamily="18" charset="0"/>
                          </a:rPr>
                        </m:ctrlPr>
                      </m:sSubPr>
                      <m:e>
                        <m:r>
                          <a:rPr lang="tr-TR" sz="2000" b="1" i="1">
                            <a:latin typeface="Cambria Math" panose="02040503050406030204" pitchFamily="18" charset="0"/>
                          </a:rPr>
                          <m:t>𝚽</m:t>
                        </m:r>
                      </m:e>
                      <m:sub>
                        <m:r>
                          <a:rPr lang="tr-TR" sz="2000" i="1">
                            <a:latin typeface="Cambria Math" panose="02040503050406030204" pitchFamily="18" charset="0"/>
                          </a:rPr>
                          <m:t>𝐻</m:t>
                        </m:r>
                        <m:r>
                          <a:rPr lang="tr-TR" sz="2000" i="1">
                            <a:latin typeface="Cambria Math" panose="02040503050406030204" pitchFamily="18" charset="0"/>
                          </a:rPr>
                          <m:t>,</m:t>
                        </m:r>
                        <m:r>
                          <a:rPr lang="tr-TR" sz="2000" i="1">
                            <a:latin typeface="Cambria Math" panose="02040503050406030204" pitchFamily="18" charset="0"/>
                          </a:rPr>
                          <m:t>𝑇𝑜𝑡𝑎𝑙</m:t>
                        </m:r>
                      </m:sub>
                    </m:sSub>
                    <m:r>
                      <a:rPr lang="tr-TR" sz="2000" b="1" i="1">
                        <a:latin typeface="Cambria Math" panose="02040503050406030204" pitchFamily="18" charset="0"/>
                      </a:rPr>
                      <m:t>=</m:t>
                    </m:r>
                    <m:f>
                      <m:fPr>
                        <m:ctrlPr>
                          <a:rPr lang="tr-TR" sz="2000" i="1">
                            <a:latin typeface="Cambria Math" panose="02040503050406030204" pitchFamily="18" charset="0"/>
                          </a:rPr>
                        </m:ctrlPr>
                      </m:fPr>
                      <m:num>
                        <m:r>
                          <a:rPr lang="tr-TR" sz="2000" i="1">
                            <a:latin typeface="Cambria Math" panose="02040503050406030204" pitchFamily="18" charset="0"/>
                          </a:rPr>
                          <m:t>1</m:t>
                        </m:r>
                      </m:num>
                      <m:den>
                        <m:r>
                          <a:rPr lang="tr-TR" sz="2000" i="1">
                            <a:latin typeface="Cambria Math" panose="02040503050406030204" pitchFamily="18" charset="0"/>
                          </a:rPr>
                          <m:t>𝑐</m:t>
                        </m:r>
                      </m:den>
                    </m:f>
                    <m:d>
                      <m:dPr>
                        <m:begChr m:val="["/>
                        <m:endChr m:val="]"/>
                        <m:ctrlPr>
                          <a:rPr lang="tr-TR" sz="2000" i="1">
                            <a:latin typeface="Cambria Math" panose="02040503050406030204" pitchFamily="18" charset="0"/>
                          </a:rPr>
                        </m:ctrlPr>
                      </m:dPr>
                      <m:e>
                        <m:sSubSup>
                          <m:sSubSupPr>
                            <m:ctrlPr>
                              <a:rPr lang="tr-TR" sz="2000" b="1" i="1">
                                <a:latin typeface="Cambria Math" panose="02040503050406030204" pitchFamily="18" charset="0"/>
                              </a:rPr>
                            </m:ctrlPr>
                          </m:sSubSupPr>
                          <m:e>
                            <m:r>
                              <a:rPr lang="tr-TR" sz="2000" b="1" i="1">
                                <a:latin typeface="Cambria Math" panose="02040503050406030204" pitchFamily="18" charset="0"/>
                              </a:rPr>
                              <m:t>𝚽</m:t>
                            </m:r>
                          </m:e>
                          <m:sub>
                            <m:r>
                              <a:rPr lang="tr-TR" sz="2000" i="1">
                                <a:latin typeface="Cambria Math" panose="02040503050406030204" pitchFamily="18" charset="0"/>
                              </a:rPr>
                              <m:t>𝐻</m:t>
                            </m:r>
                          </m:sub>
                          <m:sup>
                            <m:r>
                              <a:rPr lang="tr-TR" sz="2000" i="1">
                                <a:latin typeface="Cambria Math" panose="02040503050406030204" pitchFamily="18" charset="0"/>
                              </a:rPr>
                              <m:t>1</m:t>
                            </m:r>
                          </m:sup>
                        </m:sSubSup>
                        <m:r>
                          <a:rPr lang="tr-TR" sz="2000" i="1">
                            <a:latin typeface="Cambria Math" panose="02040503050406030204" pitchFamily="18" charset="0"/>
                          </a:rPr>
                          <m:t>+</m:t>
                        </m:r>
                        <m:sSubSup>
                          <m:sSubSupPr>
                            <m:ctrlPr>
                              <a:rPr lang="tr-TR" sz="2000" b="1" i="1">
                                <a:latin typeface="Cambria Math" panose="02040503050406030204" pitchFamily="18" charset="0"/>
                              </a:rPr>
                            </m:ctrlPr>
                          </m:sSubSupPr>
                          <m:e>
                            <m:r>
                              <a:rPr lang="tr-TR" sz="2000" b="1" i="1">
                                <a:latin typeface="Cambria Math" panose="02040503050406030204" pitchFamily="18" charset="0"/>
                              </a:rPr>
                              <m:t>𝚽</m:t>
                            </m:r>
                          </m:e>
                          <m:sub>
                            <m:r>
                              <a:rPr lang="tr-TR" sz="2000" i="1">
                                <a:latin typeface="Cambria Math" panose="02040503050406030204" pitchFamily="18" charset="0"/>
                              </a:rPr>
                              <m:t>𝐻</m:t>
                            </m:r>
                          </m:sub>
                          <m:sup>
                            <m:r>
                              <a:rPr lang="tr-TR" sz="2000" i="1">
                                <a:latin typeface="Cambria Math" panose="02040503050406030204" pitchFamily="18" charset="0"/>
                              </a:rPr>
                              <m:t>2</m:t>
                            </m:r>
                          </m:sup>
                        </m:sSubSup>
                        <m:r>
                          <a:rPr lang="tr-TR" sz="2000" i="1">
                            <a:latin typeface="Cambria Math" panose="02040503050406030204" pitchFamily="18" charset="0"/>
                          </a:rPr>
                          <m:t>+⋯+</m:t>
                        </m:r>
                        <m:sSubSup>
                          <m:sSubSupPr>
                            <m:ctrlPr>
                              <a:rPr lang="tr-TR" sz="2000" b="1" i="1">
                                <a:latin typeface="Cambria Math" panose="02040503050406030204" pitchFamily="18" charset="0"/>
                              </a:rPr>
                            </m:ctrlPr>
                          </m:sSubSupPr>
                          <m:e>
                            <m:r>
                              <a:rPr lang="tr-TR" sz="2000" b="1" i="1">
                                <a:latin typeface="Cambria Math" panose="02040503050406030204" pitchFamily="18" charset="0"/>
                              </a:rPr>
                              <m:t>𝚽</m:t>
                            </m:r>
                          </m:e>
                          <m:sub>
                            <m:r>
                              <a:rPr lang="tr-TR" sz="2000" i="1">
                                <a:latin typeface="Cambria Math" panose="02040503050406030204" pitchFamily="18" charset="0"/>
                              </a:rPr>
                              <m:t>𝐻</m:t>
                            </m:r>
                          </m:sub>
                          <m:sup>
                            <m:r>
                              <a:rPr lang="tr-TR" sz="2000" i="1">
                                <a:latin typeface="Cambria Math" panose="02040503050406030204" pitchFamily="18" charset="0"/>
                              </a:rPr>
                              <m:t>𝑐</m:t>
                            </m:r>
                          </m:sup>
                        </m:sSubSup>
                      </m:e>
                    </m:d>
                    <m:r>
                      <a:rPr lang="tr-TR" sz="2000" i="1">
                        <a:latin typeface="Cambria Math" panose="02040503050406030204" pitchFamily="18" charset="0"/>
                      </a:rPr>
                      <m:t>=</m:t>
                    </m:r>
                    <m:f>
                      <m:fPr>
                        <m:ctrlPr>
                          <a:rPr lang="tr-TR" sz="2000" i="1">
                            <a:latin typeface="Cambria Math" panose="02040503050406030204" pitchFamily="18" charset="0"/>
                          </a:rPr>
                        </m:ctrlPr>
                      </m:fPr>
                      <m:num>
                        <m:r>
                          <a:rPr lang="tr-TR" sz="2000" i="1">
                            <a:latin typeface="Cambria Math" panose="02040503050406030204" pitchFamily="18" charset="0"/>
                          </a:rPr>
                          <m:t>1</m:t>
                        </m:r>
                      </m:num>
                      <m:den>
                        <m:r>
                          <a:rPr lang="tr-TR" sz="2000" i="1">
                            <a:latin typeface="Cambria Math" panose="02040503050406030204" pitchFamily="18" charset="0"/>
                          </a:rPr>
                          <m:t>𝑐</m:t>
                        </m:r>
                      </m:den>
                    </m:f>
                    <m:r>
                      <a:rPr lang="tr-TR" sz="2000" b="1" i="1">
                        <a:latin typeface="Cambria Math" panose="02040503050406030204" pitchFamily="18" charset="0"/>
                      </a:rPr>
                      <m:t>𝑯</m:t>
                    </m:r>
                    <m:d>
                      <m:dPr>
                        <m:begChr m:val="["/>
                        <m:endChr m:val="]"/>
                        <m:ctrlPr>
                          <a:rPr lang="tr-TR" sz="2000" i="1">
                            <a:latin typeface="Cambria Math" panose="02040503050406030204" pitchFamily="18" charset="0"/>
                          </a:rPr>
                        </m:ctrlPr>
                      </m:dPr>
                      <m:e>
                        <m:sSubSup>
                          <m:sSubSupPr>
                            <m:ctrlPr>
                              <a:rPr lang="tr-TR" sz="2000" b="1" i="1">
                                <a:latin typeface="Cambria Math" panose="02040503050406030204" pitchFamily="18" charset="0"/>
                              </a:rPr>
                            </m:ctrlPr>
                          </m:sSubSupPr>
                          <m:e>
                            <m:r>
                              <a:rPr lang="tr-TR" sz="2000" b="1" i="1">
                                <a:latin typeface="Cambria Math" panose="02040503050406030204" pitchFamily="18" charset="0"/>
                              </a:rPr>
                              <m:t>𝚽</m:t>
                            </m:r>
                          </m:e>
                          <m:sub/>
                          <m:sup>
                            <m:r>
                              <a:rPr lang="tr-TR" sz="2000" i="1">
                                <a:latin typeface="Cambria Math" panose="02040503050406030204" pitchFamily="18" charset="0"/>
                              </a:rPr>
                              <m:t>1</m:t>
                            </m:r>
                          </m:sup>
                        </m:sSubSup>
                        <m:r>
                          <a:rPr lang="tr-TR" sz="2000" i="1">
                            <a:latin typeface="Cambria Math" panose="02040503050406030204" pitchFamily="18" charset="0"/>
                          </a:rPr>
                          <m:t>+</m:t>
                        </m:r>
                        <m:sSubSup>
                          <m:sSubSupPr>
                            <m:ctrlPr>
                              <a:rPr lang="tr-TR" sz="2000" b="1" i="1">
                                <a:latin typeface="Cambria Math" panose="02040503050406030204" pitchFamily="18" charset="0"/>
                              </a:rPr>
                            </m:ctrlPr>
                          </m:sSubSupPr>
                          <m:e>
                            <m:r>
                              <a:rPr lang="tr-TR" sz="2000" b="1" i="1">
                                <a:latin typeface="Cambria Math" panose="02040503050406030204" pitchFamily="18" charset="0"/>
                              </a:rPr>
                              <m:t>𝚽</m:t>
                            </m:r>
                          </m:e>
                          <m:sub/>
                          <m:sup>
                            <m:r>
                              <a:rPr lang="tr-TR" sz="2000" i="1">
                                <a:latin typeface="Cambria Math" panose="02040503050406030204" pitchFamily="18" charset="0"/>
                              </a:rPr>
                              <m:t>2</m:t>
                            </m:r>
                          </m:sup>
                        </m:sSubSup>
                        <m:r>
                          <a:rPr lang="tr-TR" sz="2000" i="1">
                            <a:latin typeface="Cambria Math" panose="02040503050406030204" pitchFamily="18" charset="0"/>
                          </a:rPr>
                          <m:t>+⋯+</m:t>
                        </m:r>
                        <m:sSubSup>
                          <m:sSubSupPr>
                            <m:ctrlPr>
                              <a:rPr lang="tr-TR" sz="2000" b="1" i="1">
                                <a:latin typeface="Cambria Math" panose="02040503050406030204" pitchFamily="18" charset="0"/>
                              </a:rPr>
                            </m:ctrlPr>
                          </m:sSubSupPr>
                          <m:e>
                            <m:r>
                              <a:rPr lang="tr-TR" sz="2000" b="1" i="1">
                                <a:latin typeface="Cambria Math" panose="02040503050406030204" pitchFamily="18" charset="0"/>
                              </a:rPr>
                              <m:t>𝚽</m:t>
                            </m:r>
                          </m:e>
                          <m:sub/>
                          <m:sup>
                            <m:r>
                              <a:rPr lang="tr-TR" sz="2000" i="1">
                                <a:latin typeface="Cambria Math" panose="02040503050406030204" pitchFamily="18" charset="0"/>
                              </a:rPr>
                              <m:t>𝑐</m:t>
                            </m:r>
                          </m:sup>
                        </m:sSubSup>
                      </m:e>
                    </m:d>
                    <m:r>
                      <a:rPr lang="tr-TR" sz="2000" b="1" i="1">
                        <a:latin typeface="Cambria Math" panose="02040503050406030204" pitchFamily="18" charset="0"/>
                      </a:rPr>
                      <m:t>𝑯</m:t>
                    </m:r>
                    <m:r>
                      <a:rPr lang="tr-TR" sz="2000" b="1" i="1">
                        <a:latin typeface="Cambria Math" panose="02040503050406030204" pitchFamily="18" charset="0"/>
                      </a:rPr>
                      <m:t>=</m:t>
                    </m:r>
                    <m:r>
                      <a:rPr lang="tr-TR" sz="2000" b="1" i="1">
                        <a:latin typeface="Cambria Math" panose="02040503050406030204" pitchFamily="18" charset="0"/>
                      </a:rPr>
                      <m:t>𝑯</m:t>
                    </m:r>
                    <m:sSub>
                      <m:sSubPr>
                        <m:ctrlPr>
                          <a:rPr lang="tr-TR" sz="2000" b="1" i="1">
                            <a:latin typeface="Cambria Math" panose="02040503050406030204" pitchFamily="18" charset="0"/>
                          </a:rPr>
                        </m:ctrlPr>
                      </m:sSubPr>
                      <m:e>
                        <m:r>
                          <a:rPr lang="tr-TR" sz="2000" b="1" i="1">
                            <a:latin typeface="Cambria Math" panose="02040503050406030204" pitchFamily="18" charset="0"/>
                          </a:rPr>
                          <m:t>𝚽</m:t>
                        </m:r>
                      </m:e>
                      <m:sub>
                        <m:r>
                          <a:rPr lang="tr-TR" sz="2000" i="1">
                            <a:latin typeface="Cambria Math" panose="02040503050406030204" pitchFamily="18" charset="0"/>
                          </a:rPr>
                          <m:t>𝑊</m:t>
                        </m:r>
                        <m:r>
                          <a:rPr lang="tr-TR" sz="2000" i="1">
                            <a:latin typeface="Cambria Math" panose="02040503050406030204" pitchFamily="18" charset="0"/>
                          </a:rPr>
                          <m:t>,</m:t>
                        </m:r>
                        <m:r>
                          <a:rPr lang="tr-TR" sz="2000" i="1">
                            <a:latin typeface="Cambria Math" panose="02040503050406030204" pitchFamily="18" charset="0"/>
                          </a:rPr>
                          <m:t>𝑇𝑜𝑡𝑎𝑙</m:t>
                        </m:r>
                      </m:sub>
                    </m:sSub>
                    <m:r>
                      <a:rPr lang="tr-TR" sz="2000" b="1" i="1">
                        <a:latin typeface="Cambria Math" panose="02040503050406030204" pitchFamily="18" charset="0"/>
                      </a:rPr>
                      <m:t>𝑯</m:t>
                    </m:r>
                  </m:oMath>
                </a14:m>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endParaRPr lang="tr-TR" sz="2000">
                  <a:latin typeface="Times New Roman" panose="02020603050405020304" pitchFamily="18" charset="0"/>
                  <a:cs typeface="Times New Roman" panose="02020603050405020304" pitchFamily="18" charset="0"/>
                </a:endParaRPr>
              </a:p>
            </p:txBody>
          </p:sp>
        </mc:Choice>
        <mc:Fallback xmlns="">
          <p:sp>
            <p:nvSpPr>
              <p:cNvPr id="3" name="İçerik Yer Tutucusu 2"/>
              <p:cNvSpPr>
                <a:spLocks noGrp="1" noRot="1" noChangeAspect="1" noMove="1" noResize="1" noEditPoints="1" noAdjustHandles="1" noChangeArrowheads="1" noChangeShapeType="1" noTextEdit="1"/>
              </p:cNvSpPr>
              <p:nvPr>
                <p:ph idx="4294967295"/>
              </p:nvPr>
            </p:nvSpPr>
            <p:spPr>
              <a:xfrm>
                <a:off x="720000" y="720000"/>
                <a:ext cx="10800000" cy="5042791"/>
              </a:xfrm>
              <a:blipFill>
                <a:blip r:embed="rId2"/>
                <a:stretch>
                  <a:fillRect l="-1411"/>
                </a:stretch>
              </a:blipFill>
            </p:spPr>
            <p:txBody>
              <a:bodyPr/>
              <a:lstStyle/>
              <a:p>
                <a:r>
                  <a:rPr lang="tr-TR">
                    <a:noFill/>
                  </a:rPr>
                  <a:t> </a:t>
                </a:r>
              </a:p>
            </p:txBody>
          </p:sp>
        </mc:Fallback>
      </mc:AlternateContent>
    </p:spTree>
    <p:extLst>
      <p:ext uri="{BB962C8B-B14F-4D97-AF65-F5344CB8AC3E}">
        <p14:creationId xmlns:p14="http://schemas.microsoft.com/office/powerpoint/2010/main" val="37118055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a:spLocks noGrp="1"/>
              </p:cNvSpPr>
              <p:nvPr>
                <p:ph idx="4294967295"/>
              </p:nvPr>
            </p:nvSpPr>
            <p:spPr>
              <a:xfrm>
                <a:off x="720000" y="720000"/>
                <a:ext cx="10800000" cy="5146602"/>
              </a:xfrm>
            </p:spPr>
            <p:txBody>
              <a:bodyPr wrap="square" lIns="0" tIns="0" rIns="0" bIns="0" anchor="t" anchorCtr="0">
                <a:spAutoFit/>
              </a:bodyPr>
              <a:lstStyle/>
              <a:p>
                <a:pPr marL="0" indent="0" algn="just">
                  <a:lnSpc>
                    <a:spcPct val="100000"/>
                  </a:lnSpc>
                  <a:spcBef>
                    <a:spcPts val="600"/>
                  </a:spcBef>
                  <a:buNone/>
                </a:pPr>
                <a:r>
                  <a:rPr lang="tr-TR" sz="2000" smtClean="0">
                    <a:latin typeface="Times New Roman" panose="02020603050405020304" pitchFamily="18" charset="0"/>
                    <a:cs typeface="Times New Roman" panose="02020603050405020304" pitchFamily="18" charset="0"/>
                  </a:rPr>
                  <a:t>If </a:t>
                </a:r>
                <a14:m>
                  <m:oMath xmlns:m="http://schemas.openxmlformats.org/officeDocument/2006/math">
                    <m:sSub>
                      <m:sSubPr>
                        <m:ctrlPr>
                          <a:rPr lang="tr-TR" sz="2000" b="1" i="1">
                            <a:latin typeface="Cambria Math" panose="02040503050406030204" pitchFamily="18" charset="0"/>
                          </a:rPr>
                        </m:ctrlPr>
                      </m:sSubPr>
                      <m:e>
                        <m:r>
                          <a:rPr lang="tr-TR" sz="2000" b="1" i="1">
                            <a:latin typeface="Cambria Math" panose="02040503050406030204" pitchFamily="18" charset="0"/>
                          </a:rPr>
                          <m:t>𝚽</m:t>
                        </m:r>
                      </m:e>
                      <m:sub>
                        <m:r>
                          <a:rPr lang="tr-TR" sz="2000" i="1">
                            <a:latin typeface="Cambria Math" panose="02040503050406030204" pitchFamily="18" charset="0"/>
                          </a:rPr>
                          <m:t>𝑊</m:t>
                        </m:r>
                        <m:r>
                          <a:rPr lang="tr-TR" sz="2000" i="1">
                            <a:latin typeface="Cambria Math" panose="02040503050406030204" pitchFamily="18" charset="0"/>
                          </a:rPr>
                          <m:t>,</m:t>
                        </m:r>
                        <m:r>
                          <a:rPr lang="tr-TR" sz="2000" i="1">
                            <a:latin typeface="Cambria Math" panose="02040503050406030204" pitchFamily="18" charset="0"/>
                          </a:rPr>
                          <m:t>𝑇𝑜𝑡𝑎𝑙</m:t>
                        </m:r>
                      </m:sub>
                    </m:sSub>
                    <m:r>
                      <a:rPr lang="tr-TR" sz="2000" b="1"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2"/>
                                  <m:mcJc m:val="center"/>
                                </m:mcPr>
                              </m:mc>
                            </m:mcs>
                            <m:ctrlPr>
                              <a:rPr lang="tr-TR" sz="2000" i="1">
                                <a:latin typeface="Cambria Math" panose="02040503050406030204" pitchFamily="18" charset="0"/>
                              </a:rPr>
                            </m:ctrlPr>
                          </m:mPr>
                          <m:mr>
                            <m:e>
                              <m:m>
                                <m:mPr>
                                  <m:mcs>
                                    <m:mc>
                                      <m:mcPr>
                                        <m:count m:val="2"/>
                                        <m:mcJc m:val="center"/>
                                      </m:mcPr>
                                    </m:mc>
                                  </m:mcs>
                                  <m:ctrlPr>
                                    <a:rPr lang="tr-TR" sz="2000" i="1">
                                      <a:latin typeface="Cambria Math" panose="02040503050406030204" pitchFamily="18" charset="0"/>
                                    </a:rPr>
                                  </m:ctrlPr>
                                </m:mPr>
                                <m:mr>
                                  <m:e>
                                    <m:sSub>
                                      <m:sSubPr>
                                        <m:ctrlPr>
                                          <a:rPr lang="tr-TR" sz="2000" i="1">
                                            <a:latin typeface="Cambria Math" panose="02040503050406030204" pitchFamily="18" charset="0"/>
                                          </a:rPr>
                                        </m:ctrlPr>
                                      </m:sSubPr>
                                      <m:e>
                                        <m:r>
                                          <a:rPr lang="en-US" sz="2000" i="1">
                                            <a:latin typeface="Cambria Math" panose="02040503050406030204" pitchFamily="18" charset="0"/>
                                          </a:rPr>
                                          <m:t>𝑑</m:t>
                                        </m:r>
                                      </m:e>
                                      <m:sub>
                                        <m:r>
                                          <a:rPr lang="en-US" sz="2000" i="1">
                                            <a:latin typeface="Cambria Math" panose="02040503050406030204" pitchFamily="18" charset="0"/>
                                          </a:rPr>
                                          <m:t>11</m:t>
                                        </m:r>
                                      </m:sub>
                                    </m:sSub>
                                  </m:e>
                                  <m:e>
                                    <m:sSub>
                                      <m:sSubPr>
                                        <m:ctrlPr>
                                          <a:rPr lang="tr-TR" sz="2000" i="1">
                                            <a:latin typeface="Cambria Math" panose="02040503050406030204" pitchFamily="18" charset="0"/>
                                          </a:rPr>
                                        </m:ctrlPr>
                                      </m:sSubPr>
                                      <m:e>
                                        <m:r>
                                          <a:rPr lang="en-US" sz="2000" i="1">
                                            <a:latin typeface="Cambria Math" panose="02040503050406030204" pitchFamily="18" charset="0"/>
                                          </a:rPr>
                                          <m:t>𝑑</m:t>
                                        </m:r>
                                      </m:e>
                                      <m:sub>
                                        <m:r>
                                          <a:rPr lang="en-US" sz="2000" i="1">
                                            <a:latin typeface="Cambria Math" panose="02040503050406030204" pitchFamily="18" charset="0"/>
                                          </a:rPr>
                                          <m:t>12</m:t>
                                        </m:r>
                                      </m:sub>
                                    </m:sSub>
                                  </m:e>
                                </m:mr>
                                <m:mr>
                                  <m:e>
                                    <m:sSub>
                                      <m:sSubPr>
                                        <m:ctrlPr>
                                          <a:rPr lang="tr-TR" sz="2000" i="1">
                                            <a:latin typeface="Cambria Math" panose="02040503050406030204" pitchFamily="18" charset="0"/>
                                          </a:rPr>
                                        </m:ctrlPr>
                                      </m:sSubPr>
                                      <m:e>
                                        <m:r>
                                          <a:rPr lang="en-US" sz="2000" i="1">
                                            <a:latin typeface="Cambria Math" panose="02040503050406030204" pitchFamily="18" charset="0"/>
                                          </a:rPr>
                                          <m:t>𝑑</m:t>
                                        </m:r>
                                      </m:e>
                                      <m:sub>
                                        <m:r>
                                          <a:rPr lang="en-US" sz="2000" i="1">
                                            <a:latin typeface="Cambria Math" panose="02040503050406030204" pitchFamily="18" charset="0"/>
                                          </a:rPr>
                                          <m:t>21</m:t>
                                        </m:r>
                                      </m:sub>
                                    </m:sSub>
                                  </m:e>
                                  <m:e>
                                    <m:sSub>
                                      <m:sSubPr>
                                        <m:ctrlPr>
                                          <a:rPr lang="tr-TR" sz="2000" i="1">
                                            <a:latin typeface="Cambria Math" panose="02040503050406030204" pitchFamily="18" charset="0"/>
                                          </a:rPr>
                                        </m:ctrlPr>
                                      </m:sSubPr>
                                      <m:e>
                                        <m:r>
                                          <a:rPr lang="en-US" sz="2000" i="1">
                                            <a:latin typeface="Cambria Math" panose="02040503050406030204" pitchFamily="18" charset="0"/>
                                          </a:rPr>
                                          <m:t>𝑑</m:t>
                                        </m:r>
                                      </m:e>
                                      <m:sub>
                                        <m:r>
                                          <a:rPr lang="en-US" sz="2000" i="1">
                                            <a:latin typeface="Cambria Math" panose="02040503050406030204" pitchFamily="18" charset="0"/>
                                          </a:rPr>
                                          <m:t>22</m:t>
                                        </m:r>
                                      </m:sub>
                                    </m:sSub>
                                  </m:e>
                                </m:mr>
                              </m:m>
                            </m:e>
                            <m:e>
                              <m:m>
                                <m:mPr>
                                  <m:mcs>
                                    <m:mc>
                                      <m:mcPr>
                                        <m:count m:val="2"/>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m:t>
                                    </m:r>
                                  </m:e>
                                  <m:e>
                                    <m:sSub>
                                      <m:sSubPr>
                                        <m:ctrlPr>
                                          <a:rPr lang="tr-TR" sz="2000" i="1">
                                            <a:latin typeface="Cambria Math" panose="02040503050406030204" pitchFamily="18" charset="0"/>
                                          </a:rPr>
                                        </m:ctrlPr>
                                      </m:sSubPr>
                                      <m:e>
                                        <m:r>
                                          <a:rPr lang="en-US" sz="2000" i="1">
                                            <a:latin typeface="Cambria Math" panose="02040503050406030204" pitchFamily="18" charset="0"/>
                                          </a:rPr>
                                          <m:t>𝑑</m:t>
                                        </m:r>
                                      </m:e>
                                      <m:sub>
                                        <m:r>
                                          <a:rPr lang="en-US" sz="2000" i="1">
                                            <a:latin typeface="Cambria Math" panose="02040503050406030204" pitchFamily="18" charset="0"/>
                                          </a:rPr>
                                          <m:t>1</m:t>
                                        </m:r>
                                        <m:r>
                                          <a:rPr lang="en-US" sz="2000" i="1">
                                            <a:latin typeface="Cambria Math" panose="02040503050406030204" pitchFamily="18" charset="0"/>
                                          </a:rPr>
                                          <m:t>𝑛</m:t>
                                        </m:r>
                                      </m:sub>
                                    </m:sSub>
                                  </m:e>
                                </m:mr>
                                <m:mr>
                                  <m:e>
                                    <m:r>
                                      <a:rPr lang="en-US" sz="2000" i="1">
                                        <a:latin typeface="Cambria Math" panose="02040503050406030204" pitchFamily="18" charset="0"/>
                                      </a:rPr>
                                      <m:t>⋯</m:t>
                                    </m:r>
                                  </m:e>
                                  <m:e>
                                    <m:sSub>
                                      <m:sSubPr>
                                        <m:ctrlPr>
                                          <a:rPr lang="tr-TR" sz="2000" i="1">
                                            <a:latin typeface="Cambria Math" panose="02040503050406030204" pitchFamily="18" charset="0"/>
                                          </a:rPr>
                                        </m:ctrlPr>
                                      </m:sSubPr>
                                      <m:e>
                                        <m:r>
                                          <a:rPr lang="en-US" sz="2000" i="1">
                                            <a:latin typeface="Cambria Math" panose="02040503050406030204" pitchFamily="18" charset="0"/>
                                          </a:rPr>
                                          <m:t>𝑑</m:t>
                                        </m:r>
                                      </m:e>
                                      <m:sub>
                                        <m:r>
                                          <a:rPr lang="en-US" sz="2000" i="1">
                                            <a:latin typeface="Cambria Math" panose="02040503050406030204" pitchFamily="18" charset="0"/>
                                          </a:rPr>
                                          <m:t>2</m:t>
                                        </m:r>
                                        <m:r>
                                          <a:rPr lang="en-US" sz="2000" i="1">
                                            <a:latin typeface="Cambria Math" panose="02040503050406030204" pitchFamily="18" charset="0"/>
                                          </a:rPr>
                                          <m:t>𝑛</m:t>
                                        </m:r>
                                      </m:sub>
                                    </m:sSub>
                                  </m:e>
                                </m:mr>
                              </m:m>
                            </m:e>
                          </m:mr>
                          <m:mr>
                            <m:e>
                              <m:m>
                                <m:mPr>
                                  <m:mcs>
                                    <m:mc>
                                      <m:mcPr>
                                        <m:count m:val="2"/>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m:t>
                                    </m:r>
                                  </m:e>
                                  <m:e>
                                    <m:r>
                                      <a:rPr lang="en-US" sz="2000" i="1">
                                        <a:latin typeface="Cambria Math" panose="02040503050406030204" pitchFamily="18" charset="0"/>
                                      </a:rPr>
                                      <m:t>⋮</m:t>
                                    </m:r>
                                  </m:e>
                                </m:mr>
                                <m:mr>
                                  <m:e>
                                    <m:sSub>
                                      <m:sSubPr>
                                        <m:ctrlPr>
                                          <a:rPr lang="tr-TR" sz="2000" i="1">
                                            <a:latin typeface="Cambria Math" panose="02040503050406030204" pitchFamily="18" charset="0"/>
                                          </a:rPr>
                                        </m:ctrlPr>
                                      </m:sSubPr>
                                      <m:e>
                                        <m:r>
                                          <a:rPr lang="en-US" sz="2000" i="1">
                                            <a:latin typeface="Cambria Math" panose="02040503050406030204" pitchFamily="18" charset="0"/>
                                          </a:rPr>
                                          <m:t>𝑑</m:t>
                                        </m:r>
                                      </m:e>
                                      <m:sub>
                                        <m:r>
                                          <a:rPr lang="en-US" sz="2000" i="1">
                                            <a:latin typeface="Cambria Math" panose="02040503050406030204" pitchFamily="18" charset="0"/>
                                          </a:rPr>
                                          <m:t>1</m:t>
                                        </m:r>
                                        <m:r>
                                          <a:rPr lang="en-US" sz="2000" i="1">
                                            <a:latin typeface="Cambria Math" panose="02040503050406030204" pitchFamily="18" charset="0"/>
                                          </a:rPr>
                                          <m:t>𝑛</m:t>
                                        </m:r>
                                      </m:sub>
                                    </m:sSub>
                                  </m:e>
                                  <m:e>
                                    <m:sSub>
                                      <m:sSubPr>
                                        <m:ctrlPr>
                                          <a:rPr lang="tr-TR" sz="2000" i="1">
                                            <a:latin typeface="Cambria Math" panose="02040503050406030204" pitchFamily="18" charset="0"/>
                                          </a:rPr>
                                        </m:ctrlPr>
                                      </m:sSubPr>
                                      <m:e>
                                        <m:r>
                                          <a:rPr lang="en-US" sz="2000" i="1">
                                            <a:latin typeface="Cambria Math" panose="02040503050406030204" pitchFamily="18" charset="0"/>
                                          </a:rPr>
                                          <m:t>𝑑</m:t>
                                        </m:r>
                                      </m:e>
                                      <m:sub>
                                        <m:r>
                                          <a:rPr lang="en-US" sz="2000" i="1">
                                            <a:latin typeface="Cambria Math" panose="02040503050406030204" pitchFamily="18" charset="0"/>
                                          </a:rPr>
                                          <m:t>2</m:t>
                                        </m:r>
                                        <m:r>
                                          <a:rPr lang="en-US" sz="2000" i="1">
                                            <a:latin typeface="Cambria Math" panose="02040503050406030204" pitchFamily="18" charset="0"/>
                                          </a:rPr>
                                          <m:t>𝑛</m:t>
                                        </m:r>
                                      </m:sub>
                                    </m:sSub>
                                  </m:e>
                                </m:mr>
                              </m:m>
                            </m:e>
                            <m:e>
                              <m:m>
                                <m:mPr>
                                  <m:mcs>
                                    <m:mc>
                                      <m:mcPr>
                                        <m:count m:val="2"/>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m:t>
                                    </m:r>
                                  </m:e>
                                  <m:e>
                                    <m:r>
                                      <a:rPr lang="en-US" sz="2000" i="1">
                                        <a:latin typeface="Cambria Math" panose="02040503050406030204" pitchFamily="18" charset="0"/>
                                      </a:rPr>
                                      <m:t>⋮</m:t>
                                    </m:r>
                                  </m:e>
                                </m:mr>
                                <m:mr>
                                  <m:e>
                                    <m:r>
                                      <a:rPr lang="en-US" sz="2000" i="1">
                                        <a:latin typeface="Cambria Math" panose="02040503050406030204" pitchFamily="18" charset="0"/>
                                      </a:rPr>
                                      <m:t>⋯</m:t>
                                    </m:r>
                                  </m:e>
                                  <m:e>
                                    <m:sSub>
                                      <m:sSubPr>
                                        <m:ctrlPr>
                                          <a:rPr lang="tr-TR" sz="2000" i="1">
                                            <a:latin typeface="Cambria Math" panose="02040503050406030204" pitchFamily="18" charset="0"/>
                                          </a:rPr>
                                        </m:ctrlPr>
                                      </m:sSubPr>
                                      <m:e>
                                        <m:r>
                                          <a:rPr lang="en-US" sz="2000" i="1">
                                            <a:latin typeface="Cambria Math" panose="02040503050406030204" pitchFamily="18" charset="0"/>
                                          </a:rPr>
                                          <m:t>𝑑</m:t>
                                        </m:r>
                                      </m:e>
                                      <m:sub>
                                        <m:r>
                                          <a:rPr lang="en-US" sz="2000" i="1">
                                            <a:latin typeface="Cambria Math" panose="02040503050406030204" pitchFamily="18" charset="0"/>
                                          </a:rPr>
                                          <m:t>𝑛𝑛</m:t>
                                        </m:r>
                                      </m:sub>
                                    </m:sSub>
                                  </m:e>
                                </m:mr>
                              </m:m>
                            </m:e>
                          </m:mr>
                        </m:m>
                      </m:e>
                    </m:d>
                  </m:oMath>
                </a14:m>
                <a:r>
                  <a:rPr lang="en-US" sz="2000">
                    <a:latin typeface="Times New Roman" panose="02020603050405020304" pitchFamily="18" charset="0"/>
                    <a:cs typeface="Times New Roman" panose="02020603050405020304" pitchFamily="18" charset="0"/>
                  </a:rPr>
                  <a:t>, then the total weighted within-class will be as below:</a:t>
                </a:r>
                <a:endParaRPr lang="tr-TR" sz="2000">
                  <a:latin typeface="Times New Roman" panose="02020603050405020304" pitchFamily="18" charset="0"/>
                  <a:cs typeface="Times New Roman" panose="02020603050405020304" pitchFamily="18" charset="0"/>
                </a:endParaRPr>
              </a:p>
              <a:p>
                <a:pPr marL="0" indent="0" algn="just">
                  <a:lnSpc>
                    <a:spcPct val="100000"/>
                  </a:lnSpc>
                  <a:spcBef>
                    <a:spcPts val="600"/>
                  </a:spcBef>
                  <a:buNone/>
                </a:pPr>
                <a14:m>
                  <m:oMathPara xmlns:m="http://schemas.openxmlformats.org/officeDocument/2006/math">
                    <m:oMathParaPr>
                      <m:jc m:val="centerGroup"/>
                    </m:oMathParaPr>
                    <m:oMath xmlns:m="http://schemas.openxmlformats.org/officeDocument/2006/math">
                      <m:sSub>
                        <m:sSubPr>
                          <m:ctrlPr>
                            <a:rPr lang="tr-TR" sz="2000" b="1" i="1">
                              <a:latin typeface="Cambria Math" panose="02040503050406030204" pitchFamily="18" charset="0"/>
                            </a:rPr>
                          </m:ctrlPr>
                        </m:sSubPr>
                        <m:e>
                          <m:r>
                            <a:rPr lang="tr-TR" sz="2000" b="1" i="1">
                              <a:latin typeface="Cambria Math" panose="02040503050406030204" pitchFamily="18" charset="0"/>
                            </a:rPr>
                            <m:t>𝚽</m:t>
                          </m:r>
                        </m:e>
                        <m:sub>
                          <m:r>
                            <a:rPr lang="tr-TR" sz="2000" i="1">
                              <a:latin typeface="Cambria Math" panose="02040503050406030204" pitchFamily="18" charset="0"/>
                            </a:rPr>
                            <m:t>𝐻</m:t>
                          </m:r>
                          <m:r>
                            <a:rPr lang="tr-TR" sz="2000" i="1">
                              <a:latin typeface="Cambria Math" panose="02040503050406030204" pitchFamily="18" charset="0"/>
                            </a:rPr>
                            <m:t>,</m:t>
                          </m:r>
                          <m:r>
                            <a:rPr lang="tr-TR" sz="2000" i="1">
                              <a:latin typeface="Cambria Math" panose="02040503050406030204" pitchFamily="18" charset="0"/>
                            </a:rPr>
                            <m:t>𝑇𝑜𝑡𝑎𝑙</m:t>
                          </m:r>
                        </m:sub>
                      </m:sSub>
                      <m:r>
                        <a:rPr lang="tr-TR" sz="2000" b="1"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2"/>
                                    <m:mcJc m:val="center"/>
                                  </m:mcPr>
                                </m:mc>
                              </m:mcs>
                              <m:ctrlPr>
                                <a:rPr lang="tr-TR" sz="2000" i="1">
                                  <a:latin typeface="Cambria Math" panose="02040503050406030204" pitchFamily="18" charset="0"/>
                                </a:rPr>
                              </m:ctrlPr>
                            </m:mPr>
                            <m:mr>
                              <m:e>
                                <m:m>
                                  <m:mPr>
                                    <m:mcs>
                                      <m:mc>
                                        <m:mcPr>
                                          <m:count m:val="2"/>
                                          <m:mcJc m:val="center"/>
                                        </m:mcPr>
                                      </m:mc>
                                    </m:mcs>
                                    <m:ctrlPr>
                                      <a:rPr lang="tr-TR" sz="2000" i="1">
                                        <a:latin typeface="Cambria Math" panose="02040503050406030204" pitchFamily="18" charset="0"/>
                                      </a:rPr>
                                    </m:ctrlPr>
                                  </m:mPr>
                                  <m:mr>
                                    <m:e>
                                      <m:sSub>
                                        <m:sSubPr>
                                          <m:ctrlPr>
                                            <a:rPr lang="tr-TR" sz="2000" i="1">
                                              <a:latin typeface="Cambria Math" panose="02040503050406030204" pitchFamily="18" charset="0"/>
                                            </a:rPr>
                                          </m:ctrlPr>
                                        </m:sSubPr>
                                        <m:e>
                                          <m:sSubSup>
                                            <m:sSubSupPr>
                                              <m:ctrlPr>
                                                <a:rPr lang="tr-TR" sz="2000" i="1">
                                                  <a:latin typeface="Cambria Math" panose="02040503050406030204" pitchFamily="18" charset="0"/>
                                                </a:rPr>
                                              </m:ctrlPr>
                                            </m:sSubSupPr>
                                            <m:e>
                                              <m:r>
                                                <a:rPr lang="en-US" sz="2000" i="1">
                                                  <a:latin typeface="Cambria Math" panose="02040503050406030204" pitchFamily="18" charset="0"/>
                                                </a:rPr>
                                                <m:t>h</m:t>
                                              </m:r>
                                            </m:e>
                                            <m:sub>
                                              <m:r>
                                                <a:rPr lang="en-US" sz="2000" i="1">
                                                  <a:latin typeface="Cambria Math" panose="02040503050406030204" pitchFamily="18" charset="0"/>
                                                </a:rPr>
                                                <m:t>1</m:t>
                                              </m:r>
                                            </m:sub>
                                            <m:sup>
                                              <m:r>
                                                <a:rPr lang="en-US" sz="2000" i="1">
                                                  <a:latin typeface="Cambria Math" panose="02040503050406030204" pitchFamily="18" charset="0"/>
                                                </a:rPr>
                                                <m:t>2</m:t>
                                              </m:r>
                                            </m:sup>
                                          </m:sSubSup>
                                          <m:r>
                                            <a:rPr lang="en-US" sz="2000" i="1">
                                              <a:latin typeface="Cambria Math" panose="02040503050406030204" pitchFamily="18" charset="0"/>
                                            </a:rPr>
                                            <m:t>𝑑</m:t>
                                          </m:r>
                                        </m:e>
                                        <m:sub>
                                          <m:r>
                                            <a:rPr lang="en-US" sz="2000" i="1">
                                              <a:latin typeface="Cambria Math" panose="02040503050406030204" pitchFamily="18" charset="0"/>
                                            </a:rPr>
                                            <m:t>11</m:t>
                                          </m:r>
                                        </m:sub>
                                      </m:sSub>
                                    </m:e>
                                    <m:e>
                                      <m:sSub>
                                        <m:sSubPr>
                                          <m:ctrlPr>
                                            <a:rPr lang="tr-TR" sz="2000" i="1">
                                              <a:latin typeface="Cambria Math" panose="02040503050406030204" pitchFamily="18" charset="0"/>
                                            </a:rPr>
                                          </m:ctrlPr>
                                        </m:sSubPr>
                                        <m:e>
                                          <m:sSub>
                                            <m:sSubPr>
                                              <m:ctrlPr>
                                                <a:rPr lang="tr-TR"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1</m:t>
                                              </m:r>
                                            </m:sub>
                                          </m:sSub>
                                          <m:sSub>
                                            <m:sSubPr>
                                              <m:ctrlPr>
                                                <a:rPr lang="tr-TR"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2</m:t>
                                              </m:r>
                                            </m:sub>
                                          </m:sSub>
                                          <m:r>
                                            <a:rPr lang="en-US" sz="2000" i="1">
                                              <a:latin typeface="Cambria Math" panose="02040503050406030204" pitchFamily="18" charset="0"/>
                                            </a:rPr>
                                            <m:t>𝑑</m:t>
                                          </m:r>
                                        </m:e>
                                        <m:sub>
                                          <m:r>
                                            <a:rPr lang="en-US" sz="2000" i="1">
                                              <a:latin typeface="Cambria Math" panose="02040503050406030204" pitchFamily="18" charset="0"/>
                                            </a:rPr>
                                            <m:t>12</m:t>
                                          </m:r>
                                        </m:sub>
                                      </m:sSub>
                                    </m:e>
                                  </m:mr>
                                  <m:mr>
                                    <m:e>
                                      <m:sSub>
                                        <m:sSubPr>
                                          <m:ctrlPr>
                                            <a:rPr lang="tr-TR"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1</m:t>
                                          </m:r>
                                        </m:sub>
                                      </m:sSub>
                                      <m:sSub>
                                        <m:sSubPr>
                                          <m:ctrlPr>
                                            <a:rPr lang="tr-TR"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2</m:t>
                                          </m:r>
                                        </m:sub>
                                      </m:sSub>
                                      <m:sSub>
                                        <m:sSubPr>
                                          <m:ctrlPr>
                                            <a:rPr lang="tr-TR" sz="2000" i="1">
                                              <a:latin typeface="Cambria Math" panose="02040503050406030204" pitchFamily="18" charset="0"/>
                                            </a:rPr>
                                          </m:ctrlPr>
                                        </m:sSubPr>
                                        <m:e>
                                          <m:r>
                                            <a:rPr lang="en-US" sz="2000" i="1">
                                              <a:latin typeface="Cambria Math" panose="02040503050406030204" pitchFamily="18" charset="0"/>
                                            </a:rPr>
                                            <m:t>𝑑</m:t>
                                          </m:r>
                                        </m:e>
                                        <m:sub>
                                          <m:r>
                                            <a:rPr lang="en-US" sz="2000" i="1">
                                              <a:latin typeface="Cambria Math" panose="02040503050406030204" pitchFamily="18" charset="0"/>
                                            </a:rPr>
                                            <m:t>21</m:t>
                                          </m:r>
                                        </m:sub>
                                      </m:sSub>
                                    </m:e>
                                    <m:e>
                                      <m:sSubSup>
                                        <m:sSubSupPr>
                                          <m:ctrlPr>
                                            <a:rPr lang="tr-TR" sz="2000" i="1">
                                              <a:latin typeface="Cambria Math" panose="02040503050406030204" pitchFamily="18" charset="0"/>
                                            </a:rPr>
                                          </m:ctrlPr>
                                        </m:sSubSupPr>
                                        <m:e>
                                          <m:r>
                                            <a:rPr lang="en-US" sz="2000" i="1">
                                              <a:latin typeface="Cambria Math" panose="02040503050406030204" pitchFamily="18" charset="0"/>
                                            </a:rPr>
                                            <m:t>h</m:t>
                                          </m:r>
                                        </m:e>
                                        <m:sub>
                                          <m:r>
                                            <a:rPr lang="en-US" sz="2000" i="1">
                                              <a:latin typeface="Cambria Math" panose="02040503050406030204" pitchFamily="18" charset="0"/>
                                            </a:rPr>
                                            <m:t>2</m:t>
                                          </m:r>
                                        </m:sub>
                                        <m:sup>
                                          <m:r>
                                            <a:rPr lang="en-US" sz="2000" i="1">
                                              <a:latin typeface="Cambria Math" panose="02040503050406030204" pitchFamily="18" charset="0"/>
                                            </a:rPr>
                                            <m:t>2</m:t>
                                          </m:r>
                                        </m:sup>
                                      </m:sSubSup>
                                      <m:sSub>
                                        <m:sSubPr>
                                          <m:ctrlPr>
                                            <a:rPr lang="tr-TR" sz="2000" i="1">
                                              <a:latin typeface="Cambria Math" panose="02040503050406030204" pitchFamily="18" charset="0"/>
                                            </a:rPr>
                                          </m:ctrlPr>
                                        </m:sSubPr>
                                        <m:e>
                                          <m:r>
                                            <a:rPr lang="en-US" sz="2000" i="1">
                                              <a:latin typeface="Cambria Math" panose="02040503050406030204" pitchFamily="18" charset="0"/>
                                            </a:rPr>
                                            <m:t>𝑑</m:t>
                                          </m:r>
                                        </m:e>
                                        <m:sub>
                                          <m:r>
                                            <a:rPr lang="en-US" sz="2000" i="1">
                                              <a:latin typeface="Cambria Math" panose="02040503050406030204" pitchFamily="18" charset="0"/>
                                            </a:rPr>
                                            <m:t>22</m:t>
                                          </m:r>
                                        </m:sub>
                                      </m:sSub>
                                    </m:e>
                                  </m:mr>
                                </m:m>
                              </m:e>
                              <m:e>
                                <m:m>
                                  <m:mPr>
                                    <m:mcs>
                                      <m:mc>
                                        <m:mcPr>
                                          <m:count m:val="2"/>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m:t>
                                      </m:r>
                                    </m:e>
                                    <m:e>
                                      <m:sSub>
                                        <m:sSubPr>
                                          <m:ctrlPr>
                                            <a:rPr lang="tr-TR"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1</m:t>
                                          </m:r>
                                        </m:sub>
                                      </m:sSub>
                                      <m:sSub>
                                        <m:sSubPr>
                                          <m:ctrlPr>
                                            <a:rPr lang="tr-TR"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𝑛</m:t>
                                          </m:r>
                                        </m:sub>
                                      </m:sSub>
                                      <m:sSub>
                                        <m:sSubPr>
                                          <m:ctrlPr>
                                            <a:rPr lang="tr-TR" sz="2000" i="1">
                                              <a:latin typeface="Cambria Math" panose="02040503050406030204" pitchFamily="18" charset="0"/>
                                            </a:rPr>
                                          </m:ctrlPr>
                                        </m:sSubPr>
                                        <m:e>
                                          <m:r>
                                            <a:rPr lang="en-US" sz="2000" i="1">
                                              <a:latin typeface="Cambria Math" panose="02040503050406030204" pitchFamily="18" charset="0"/>
                                            </a:rPr>
                                            <m:t>𝑑</m:t>
                                          </m:r>
                                        </m:e>
                                        <m:sub>
                                          <m:r>
                                            <a:rPr lang="en-US" sz="2000" i="1">
                                              <a:latin typeface="Cambria Math" panose="02040503050406030204" pitchFamily="18" charset="0"/>
                                            </a:rPr>
                                            <m:t>1</m:t>
                                          </m:r>
                                          <m:r>
                                            <a:rPr lang="en-US" sz="2000" i="1">
                                              <a:latin typeface="Cambria Math" panose="02040503050406030204" pitchFamily="18" charset="0"/>
                                            </a:rPr>
                                            <m:t>𝑛</m:t>
                                          </m:r>
                                        </m:sub>
                                      </m:sSub>
                                    </m:e>
                                  </m:mr>
                                  <m:mr>
                                    <m:e>
                                      <m:r>
                                        <a:rPr lang="en-US" sz="2000" i="1">
                                          <a:latin typeface="Cambria Math" panose="02040503050406030204" pitchFamily="18" charset="0"/>
                                        </a:rPr>
                                        <m:t>⋯</m:t>
                                      </m:r>
                                    </m:e>
                                    <m:e>
                                      <m:sSub>
                                        <m:sSubPr>
                                          <m:ctrlPr>
                                            <a:rPr lang="tr-TR"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2</m:t>
                                          </m:r>
                                        </m:sub>
                                      </m:sSub>
                                      <m:sSub>
                                        <m:sSubPr>
                                          <m:ctrlPr>
                                            <a:rPr lang="tr-TR"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𝑛</m:t>
                                          </m:r>
                                        </m:sub>
                                      </m:sSub>
                                      <m:sSub>
                                        <m:sSubPr>
                                          <m:ctrlPr>
                                            <a:rPr lang="tr-TR" sz="2000" i="1">
                                              <a:latin typeface="Cambria Math" panose="02040503050406030204" pitchFamily="18" charset="0"/>
                                            </a:rPr>
                                          </m:ctrlPr>
                                        </m:sSubPr>
                                        <m:e>
                                          <m:r>
                                            <a:rPr lang="en-US" sz="2000" i="1">
                                              <a:latin typeface="Cambria Math" panose="02040503050406030204" pitchFamily="18" charset="0"/>
                                            </a:rPr>
                                            <m:t>𝑑</m:t>
                                          </m:r>
                                        </m:e>
                                        <m:sub>
                                          <m:r>
                                            <a:rPr lang="en-US" sz="2000" i="1">
                                              <a:latin typeface="Cambria Math" panose="02040503050406030204" pitchFamily="18" charset="0"/>
                                            </a:rPr>
                                            <m:t>2</m:t>
                                          </m:r>
                                          <m:r>
                                            <a:rPr lang="en-US" sz="2000" i="1">
                                              <a:latin typeface="Cambria Math" panose="02040503050406030204" pitchFamily="18" charset="0"/>
                                            </a:rPr>
                                            <m:t>𝑛</m:t>
                                          </m:r>
                                        </m:sub>
                                      </m:sSub>
                                    </m:e>
                                  </m:mr>
                                </m:m>
                              </m:e>
                            </m:mr>
                            <m:mr>
                              <m:e>
                                <m:m>
                                  <m:mPr>
                                    <m:mcs>
                                      <m:mc>
                                        <m:mcPr>
                                          <m:count m:val="2"/>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m:t>
                                      </m:r>
                                    </m:e>
                                    <m:e>
                                      <m:r>
                                        <a:rPr lang="en-US" sz="2000" i="1">
                                          <a:latin typeface="Cambria Math" panose="02040503050406030204" pitchFamily="18" charset="0"/>
                                        </a:rPr>
                                        <m:t>⋮</m:t>
                                      </m:r>
                                    </m:e>
                                  </m:mr>
                                  <m:mr>
                                    <m:e>
                                      <m:sSub>
                                        <m:sSubPr>
                                          <m:ctrlPr>
                                            <a:rPr lang="tr-TR"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1</m:t>
                                          </m:r>
                                        </m:sub>
                                      </m:sSub>
                                      <m:sSub>
                                        <m:sSubPr>
                                          <m:ctrlPr>
                                            <a:rPr lang="tr-TR"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𝑛</m:t>
                                          </m:r>
                                        </m:sub>
                                      </m:sSub>
                                      <m:sSub>
                                        <m:sSubPr>
                                          <m:ctrlPr>
                                            <a:rPr lang="tr-TR" sz="2000" i="1">
                                              <a:latin typeface="Cambria Math" panose="02040503050406030204" pitchFamily="18" charset="0"/>
                                            </a:rPr>
                                          </m:ctrlPr>
                                        </m:sSubPr>
                                        <m:e>
                                          <m:r>
                                            <a:rPr lang="en-US" sz="2000" i="1">
                                              <a:latin typeface="Cambria Math" panose="02040503050406030204" pitchFamily="18" charset="0"/>
                                            </a:rPr>
                                            <m:t>𝑑</m:t>
                                          </m:r>
                                        </m:e>
                                        <m:sub>
                                          <m:r>
                                            <a:rPr lang="en-US" sz="2000" i="1">
                                              <a:latin typeface="Cambria Math" panose="02040503050406030204" pitchFamily="18" charset="0"/>
                                            </a:rPr>
                                            <m:t>1</m:t>
                                          </m:r>
                                          <m:r>
                                            <a:rPr lang="en-US" sz="2000" i="1">
                                              <a:latin typeface="Cambria Math" panose="02040503050406030204" pitchFamily="18" charset="0"/>
                                            </a:rPr>
                                            <m:t>𝑛</m:t>
                                          </m:r>
                                        </m:sub>
                                      </m:sSub>
                                    </m:e>
                                    <m:e>
                                      <m:sSub>
                                        <m:sSubPr>
                                          <m:ctrlPr>
                                            <a:rPr lang="tr-TR"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2</m:t>
                                          </m:r>
                                        </m:sub>
                                      </m:sSub>
                                      <m:sSub>
                                        <m:sSubPr>
                                          <m:ctrlPr>
                                            <a:rPr lang="tr-TR"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𝑛</m:t>
                                          </m:r>
                                        </m:sub>
                                      </m:sSub>
                                      <m:sSub>
                                        <m:sSubPr>
                                          <m:ctrlPr>
                                            <a:rPr lang="tr-TR" sz="2000" i="1">
                                              <a:latin typeface="Cambria Math" panose="02040503050406030204" pitchFamily="18" charset="0"/>
                                            </a:rPr>
                                          </m:ctrlPr>
                                        </m:sSubPr>
                                        <m:e>
                                          <m:r>
                                            <a:rPr lang="en-US" sz="2000" i="1">
                                              <a:latin typeface="Cambria Math" panose="02040503050406030204" pitchFamily="18" charset="0"/>
                                            </a:rPr>
                                            <m:t>𝑑</m:t>
                                          </m:r>
                                        </m:e>
                                        <m:sub>
                                          <m:r>
                                            <a:rPr lang="en-US" sz="2000" i="1">
                                              <a:latin typeface="Cambria Math" panose="02040503050406030204" pitchFamily="18" charset="0"/>
                                            </a:rPr>
                                            <m:t>2</m:t>
                                          </m:r>
                                          <m:r>
                                            <a:rPr lang="en-US" sz="2000" i="1">
                                              <a:latin typeface="Cambria Math" panose="02040503050406030204" pitchFamily="18" charset="0"/>
                                            </a:rPr>
                                            <m:t>𝑛</m:t>
                                          </m:r>
                                        </m:sub>
                                      </m:sSub>
                                    </m:e>
                                  </m:mr>
                                </m:m>
                              </m:e>
                              <m:e>
                                <m:m>
                                  <m:mPr>
                                    <m:mcs>
                                      <m:mc>
                                        <m:mcPr>
                                          <m:count m:val="2"/>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m:t>
                                      </m:r>
                                    </m:e>
                                    <m:e>
                                      <m:r>
                                        <a:rPr lang="en-US" sz="2000" i="1">
                                          <a:latin typeface="Cambria Math" panose="02040503050406030204" pitchFamily="18" charset="0"/>
                                        </a:rPr>
                                        <m:t>⋮</m:t>
                                      </m:r>
                                    </m:e>
                                  </m:mr>
                                  <m:mr>
                                    <m:e>
                                      <m:r>
                                        <a:rPr lang="en-US" sz="2000" i="1">
                                          <a:latin typeface="Cambria Math" panose="02040503050406030204" pitchFamily="18" charset="0"/>
                                        </a:rPr>
                                        <m:t>⋯</m:t>
                                      </m:r>
                                    </m:e>
                                    <m:e>
                                      <m:sSubSup>
                                        <m:sSubSupPr>
                                          <m:ctrlPr>
                                            <a:rPr lang="tr-TR" sz="2000" i="1">
                                              <a:latin typeface="Cambria Math" panose="02040503050406030204" pitchFamily="18" charset="0"/>
                                            </a:rPr>
                                          </m:ctrlPr>
                                        </m:sSubSupPr>
                                        <m:e>
                                          <m:r>
                                            <a:rPr lang="en-US" sz="2000" i="1">
                                              <a:latin typeface="Cambria Math" panose="02040503050406030204" pitchFamily="18" charset="0"/>
                                            </a:rPr>
                                            <m:t>h</m:t>
                                          </m:r>
                                        </m:e>
                                        <m:sub>
                                          <m:r>
                                            <a:rPr lang="en-US" sz="2000" i="1">
                                              <a:latin typeface="Cambria Math" panose="02040503050406030204" pitchFamily="18" charset="0"/>
                                            </a:rPr>
                                            <m:t>𝑛</m:t>
                                          </m:r>
                                        </m:sub>
                                        <m:sup>
                                          <m:r>
                                            <a:rPr lang="en-US" sz="2000" i="1">
                                              <a:latin typeface="Cambria Math" panose="02040503050406030204" pitchFamily="18" charset="0"/>
                                            </a:rPr>
                                            <m:t>2</m:t>
                                          </m:r>
                                        </m:sup>
                                      </m:sSubSup>
                                      <m:sSub>
                                        <m:sSubPr>
                                          <m:ctrlPr>
                                            <a:rPr lang="tr-TR" sz="2000" i="1">
                                              <a:latin typeface="Cambria Math" panose="02040503050406030204" pitchFamily="18" charset="0"/>
                                            </a:rPr>
                                          </m:ctrlPr>
                                        </m:sSubPr>
                                        <m:e>
                                          <m:r>
                                            <a:rPr lang="en-US" sz="2000" i="1">
                                              <a:latin typeface="Cambria Math" panose="02040503050406030204" pitchFamily="18" charset="0"/>
                                            </a:rPr>
                                            <m:t>𝑑</m:t>
                                          </m:r>
                                        </m:e>
                                        <m:sub>
                                          <m:r>
                                            <a:rPr lang="en-US" sz="2000" i="1">
                                              <a:latin typeface="Cambria Math" panose="02040503050406030204" pitchFamily="18" charset="0"/>
                                            </a:rPr>
                                            <m:t>𝑛𝑛</m:t>
                                          </m:r>
                                        </m:sub>
                                      </m:sSub>
                                    </m:e>
                                  </m:mr>
                                </m:m>
                              </m:e>
                            </m:mr>
                          </m:m>
                        </m:e>
                      </m:d>
                    </m:oMath>
                  </m:oMathPara>
                </a14:m>
                <a:endParaRPr lang="tr-TR" sz="2000" smtClean="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en-US" sz="2000">
                    <a:latin typeface="Times New Roman" panose="02020603050405020304" pitchFamily="18" charset="0"/>
                    <a:cs typeface="Times New Roman" panose="02020603050405020304" pitchFamily="18" charset="0"/>
                  </a:rPr>
                  <a:t>Let’s also remember a critical formula:</a:t>
                </a: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14:m>
                  <m:oMathPara xmlns:m="http://schemas.openxmlformats.org/officeDocument/2006/math">
                    <m:oMathParaPr>
                      <m:jc m:val="centerGroup"/>
                    </m:oMathParaPr>
                    <m:oMath xmlns:m="http://schemas.openxmlformats.org/officeDocument/2006/math">
                      <m:r>
                        <a:rPr lang="tr-TR" sz="2000" i="1">
                          <a:latin typeface="Cambria Math" panose="02040503050406030204" pitchFamily="18" charset="0"/>
                        </a:rPr>
                        <m:t>𝑇𝑟𝑎𝑐𝑒</m:t>
                      </m:r>
                      <m:d>
                        <m:dPr>
                          <m:begChr m:val="["/>
                          <m:endChr m:val="]"/>
                          <m:ctrlPr>
                            <a:rPr lang="tr-TR" sz="2000" i="1">
                              <a:latin typeface="Cambria Math" panose="02040503050406030204" pitchFamily="18" charset="0"/>
                            </a:rPr>
                          </m:ctrlPr>
                        </m:dPr>
                        <m:e>
                          <m:sSub>
                            <m:sSubPr>
                              <m:ctrlPr>
                                <a:rPr lang="tr-TR" sz="2000" b="1" i="1">
                                  <a:latin typeface="Cambria Math" panose="02040503050406030204" pitchFamily="18" charset="0"/>
                                </a:rPr>
                              </m:ctrlPr>
                            </m:sSubPr>
                            <m:e>
                              <m:r>
                                <a:rPr lang="tr-TR" sz="2000" b="1" i="1">
                                  <a:latin typeface="Cambria Math" panose="02040503050406030204" pitchFamily="18" charset="0"/>
                                </a:rPr>
                                <m:t>𝚽</m:t>
                              </m:r>
                            </m:e>
                            <m:sub>
                              <m:r>
                                <a:rPr lang="tr-TR" sz="2000" i="1">
                                  <a:latin typeface="Cambria Math" panose="02040503050406030204" pitchFamily="18" charset="0"/>
                                </a:rPr>
                                <m:t>𝑊</m:t>
                              </m:r>
                              <m:r>
                                <a:rPr lang="tr-TR" sz="2000" i="1">
                                  <a:latin typeface="Cambria Math" panose="02040503050406030204" pitchFamily="18" charset="0"/>
                                </a:rPr>
                                <m:t>,</m:t>
                              </m:r>
                              <m:r>
                                <a:rPr lang="tr-TR" sz="2000" i="1">
                                  <a:latin typeface="Cambria Math" panose="02040503050406030204" pitchFamily="18" charset="0"/>
                                </a:rPr>
                                <m:t>𝑇𝑜𝑡𝑎𝑙</m:t>
                              </m:r>
                            </m:sub>
                          </m:sSub>
                        </m:e>
                      </m:d>
                      <m:r>
                        <a:rPr lang="tr-TR" sz="2000" i="1">
                          <a:latin typeface="Cambria Math" panose="02040503050406030204" pitchFamily="18" charset="0"/>
                        </a:rPr>
                        <m:t>=</m:t>
                      </m:r>
                      <m:sSub>
                        <m:sSubPr>
                          <m:ctrlPr>
                            <a:rPr lang="tr-TR" sz="2000" i="1">
                              <a:latin typeface="Cambria Math" panose="02040503050406030204" pitchFamily="18" charset="0"/>
                            </a:rPr>
                          </m:ctrlPr>
                        </m:sSubPr>
                        <m:e>
                          <m:r>
                            <a:rPr lang="tr-TR" sz="2000" i="1">
                              <a:latin typeface="Cambria Math" panose="02040503050406030204" pitchFamily="18" charset="0"/>
                            </a:rPr>
                            <m:t>𝑑</m:t>
                          </m:r>
                        </m:e>
                        <m:sub>
                          <m:r>
                            <a:rPr lang="tr-TR" sz="2000" i="1">
                              <a:latin typeface="Cambria Math" panose="02040503050406030204" pitchFamily="18" charset="0"/>
                            </a:rPr>
                            <m:t>11</m:t>
                          </m:r>
                        </m:sub>
                      </m:sSub>
                      <m:r>
                        <a:rPr lang="tr-TR" sz="2000" i="1">
                          <a:latin typeface="Cambria Math" panose="02040503050406030204" pitchFamily="18" charset="0"/>
                        </a:rPr>
                        <m:t>+</m:t>
                      </m:r>
                      <m:sSub>
                        <m:sSubPr>
                          <m:ctrlPr>
                            <a:rPr lang="tr-TR" sz="2000" i="1">
                              <a:latin typeface="Cambria Math" panose="02040503050406030204" pitchFamily="18" charset="0"/>
                            </a:rPr>
                          </m:ctrlPr>
                        </m:sSubPr>
                        <m:e>
                          <m:r>
                            <a:rPr lang="tr-TR" sz="2000" i="1">
                              <a:latin typeface="Cambria Math" panose="02040503050406030204" pitchFamily="18" charset="0"/>
                            </a:rPr>
                            <m:t>𝑑</m:t>
                          </m:r>
                        </m:e>
                        <m:sub>
                          <m:r>
                            <a:rPr lang="tr-TR" sz="2000" i="1">
                              <a:latin typeface="Cambria Math" panose="02040503050406030204" pitchFamily="18" charset="0"/>
                            </a:rPr>
                            <m:t>22</m:t>
                          </m:r>
                        </m:sub>
                      </m:sSub>
                      <m:r>
                        <a:rPr lang="tr-TR" sz="2000" i="1">
                          <a:latin typeface="Cambria Math" panose="02040503050406030204" pitchFamily="18" charset="0"/>
                        </a:rPr>
                        <m:t>+…+</m:t>
                      </m:r>
                      <m:sSub>
                        <m:sSubPr>
                          <m:ctrlPr>
                            <a:rPr lang="tr-TR" sz="2000" i="1">
                              <a:latin typeface="Cambria Math" panose="02040503050406030204" pitchFamily="18" charset="0"/>
                            </a:rPr>
                          </m:ctrlPr>
                        </m:sSubPr>
                        <m:e>
                          <m:r>
                            <a:rPr lang="tr-TR" sz="2000" i="1">
                              <a:latin typeface="Cambria Math" panose="02040503050406030204" pitchFamily="18" charset="0"/>
                            </a:rPr>
                            <m:t>𝑑</m:t>
                          </m:r>
                        </m:e>
                        <m:sub>
                          <m:r>
                            <a:rPr lang="tr-TR" sz="2000" i="1">
                              <a:latin typeface="Cambria Math" panose="02040503050406030204" pitchFamily="18" charset="0"/>
                            </a:rPr>
                            <m:t>𝑛𝑛</m:t>
                          </m:r>
                        </m:sub>
                      </m:sSub>
                      <m:r>
                        <a:rPr lang="tr-TR" sz="2000" i="1">
                          <a:latin typeface="Cambria Math" panose="02040503050406030204" pitchFamily="18" charset="0"/>
                        </a:rPr>
                        <m:t>=</m:t>
                      </m:r>
                      <m:sSub>
                        <m:sSubPr>
                          <m:ctrlPr>
                            <a:rPr lang="tr-TR" sz="2000" i="1">
                              <a:latin typeface="Cambria Math" panose="02040503050406030204" pitchFamily="18" charset="0"/>
                            </a:rPr>
                          </m:ctrlPr>
                        </m:sSubPr>
                        <m:e>
                          <m:r>
                            <a:rPr lang="tr-TR" sz="2000" i="1">
                              <a:latin typeface="Cambria Math" panose="02040503050406030204" pitchFamily="18" charset="0"/>
                            </a:rPr>
                            <m:t>𝜆</m:t>
                          </m:r>
                        </m:e>
                        <m:sub>
                          <m:r>
                            <a:rPr lang="tr-TR" sz="2000" i="1">
                              <a:latin typeface="Cambria Math" panose="02040503050406030204" pitchFamily="18" charset="0"/>
                            </a:rPr>
                            <m:t>1</m:t>
                          </m:r>
                        </m:sub>
                      </m:sSub>
                      <m:r>
                        <a:rPr lang="tr-TR" sz="2000" i="1">
                          <a:latin typeface="Cambria Math" panose="02040503050406030204" pitchFamily="18" charset="0"/>
                        </a:rPr>
                        <m:t>+</m:t>
                      </m:r>
                      <m:sSub>
                        <m:sSubPr>
                          <m:ctrlPr>
                            <a:rPr lang="tr-TR" sz="2000" i="1">
                              <a:latin typeface="Cambria Math" panose="02040503050406030204" pitchFamily="18" charset="0"/>
                            </a:rPr>
                          </m:ctrlPr>
                        </m:sSubPr>
                        <m:e>
                          <m:r>
                            <a:rPr lang="tr-TR" sz="2000" i="1">
                              <a:latin typeface="Cambria Math" panose="02040503050406030204" pitchFamily="18" charset="0"/>
                            </a:rPr>
                            <m:t>𝜆</m:t>
                          </m:r>
                        </m:e>
                        <m:sub>
                          <m:r>
                            <a:rPr lang="tr-TR" sz="2000" i="1">
                              <a:latin typeface="Cambria Math" panose="02040503050406030204" pitchFamily="18" charset="0"/>
                            </a:rPr>
                            <m:t>2</m:t>
                          </m:r>
                        </m:sub>
                      </m:sSub>
                      <m:r>
                        <a:rPr lang="tr-TR" sz="2000" i="1">
                          <a:latin typeface="Cambria Math" panose="02040503050406030204" pitchFamily="18" charset="0"/>
                        </a:rPr>
                        <m:t>+…+</m:t>
                      </m:r>
                      <m:sSub>
                        <m:sSubPr>
                          <m:ctrlPr>
                            <a:rPr lang="tr-TR" sz="2000" i="1">
                              <a:latin typeface="Cambria Math" panose="02040503050406030204" pitchFamily="18" charset="0"/>
                            </a:rPr>
                          </m:ctrlPr>
                        </m:sSubPr>
                        <m:e>
                          <m:r>
                            <a:rPr lang="tr-TR" sz="2000" i="1">
                              <a:latin typeface="Cambria Math" panose="02040503050406030204" pitchFamily="18" charset="0"/>
                            </a:rPr>
                            <m:t>𝜆</m:t>
                          </m:r>
                        </m:e>
                        <m:sub>
                          <m:r>
                            <a:rPr lang="tr-TR" sz="2000" i="1">
                              <a:latin typeface="Cambria Math" panose="02040503050406030204" pitchFamily="18" charset="0"/>
                            </a:rPr>
                            <m:t>𝑛</m:t>
                          </m:r>
                        </m:sub>
                      </m:sSub>
                    </m:oMath>
                  </m:oMathPara>
                </a14:m>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tr-TR" sz="2000">
                    <a:latin typeface="Times New Roman" panose="02020603050405020304" pitchFamily="18" charset="0"/>
                    <a:cs typeface="Times New Roman" panose="02020603050405020304" pitchFamily="18" charset="0"/>
                  </a:rPr>
                  <a:t>Similarly</a:t>
                </a:r>
              </a:p>
              <a:p>
                <a:pPr marL="0" indent="0" algn="just">
                  <a:lnSpc>
                    <a:spcPct val="150000"/>
                  </a:lnSpc>
                  <a:spcBef>
                    <a:spcPts val="600"/>
                  </a:spcBef>
                  <a:buNone/>
                </a:pPr>
                <a14:m>
                  <m:oMath xmlns:m="http://schemas.openxmlformats.org/officeDocument/2006/math">
                    <m:r>
                      <a:rPr lang="tr-TR" sz="2000" i="1">
                        <a:latin typeface="Cambria Math" panose="02040503050406030204" pitchFamily="18" charset="0"/>
                      </a:rPr>
                      <m:t>𝑇𝑟𝑎𝑐𝑒</m:t>
                    </m:r>
                    <m:d>
                      <m:dPr>
                        <m:begChr m:val="["/>
                        <m:endChr m:val="]"/>
                        <m:ctrlPr>
                          <a:rPr lang="tr-TR" sz="2000" i="1">
                            <a:latin typeface="Cambria Math" panose="02040503050406030204" pitchFamily="18" charset="0"/>
                          </a:rPr>
                        </m:ctrlPr>
                      </m:dPr>
                      <m:e>
                        <m:sSub>
                          <m:sSubPr>
                            <m:ctrlPr>
                              <a:rPr lang="tr-TR" sz="2000" b="1" i="1">
                                <a:latin typeface="Cambria Math" panose="02040503050406030204" pitchFamily="18" charset="0"/>
                              </a:rPr>
                            </m:ctrlPr>
                          </m:sSubPr>
                          <m:e>
                            <m:r>
                              <a:rPr lang="tr-TR" sz="2000" b="1" i="1">
                                <a:latin typeface="Cambria Math" panose="02040503050406030204" pitchFamily="18" charset="0"/>
                              </a:rPr>
                              <m:t>𝚽</m:t>
                            </m:r>
                          </m:e>
                          <m:sub>
                            <m:r>
                              <a:rPr lang="tr-TR" sz="2000" i="1">
                                <a:latin typeface="Cambria Math" panose="02040503050406030204" pitchFamily="18" charset="0"/>
                              </a:rPr>
                              <m:t>𝐻</m:t>
                            </m:r>
                            <m:r>
                              <a:rPr lang="tr-TR" sz="2000" i="1">
                                <a:latin typeface="Cambria Math" panose="02040503050406030204" pitchFamily="18" charset="0"/>
                              </a:rPr>
                              <m:t>,</m:t>
                            </m:r>
                            <m:r>
                              <a:rPr lang="tr-TR" sz="2000" i="1">
                                <a:latin typeface="Cambria Math" panose="02040503050406030204" pitchFamily="18" charset="0"/>
                              </a:rPr>
                              <m:t>𝑇𝑜𝑡𝑎𝑙</m:t>
                            </m:r>
                          </m:sub>
                        </m:sSub>
                      </m:e>
                    </m:d>
                    <m:r>
                      <a:rPr lang="tr-TR" sz="2000" i="1">
                        <a:latin typeface="Cambria Math" panose="02040503050406030204" pitchFamily="18" charset="0"/>
                      </a:rPr>
                      <m:t>=</m:t>
                    </m:r>
                    <m:sSubSup>
                      <m:sSubSupPr>
                        <m:ctrlPr>
                          <a:rPr lang="tr-TR" sz="2000" i="1">
                            <a:latin typeface="Cambria Math" panose="02040503050406030204" pitchFamily="18" charset="0"/>
                          </a:rPr>
                        </m:ctrlPr>
                      </m:sSubSupPr>
                      <m:e>
                        <m:r>
                          <a:rPr lang="tr-TR" sz="2000" i="1">
                            <a:latin typeface="Cambria Math" panose="02040503050406030204" pitchFamily="18" charset="0"/>
                          </a:rPr>
                          <m:t>h</m:t>
                        </m:r>
                      </m:e>
                      <m:sub>
                        <m:r>
                          <a:rPr lang="tr-TR" sz="2000" i="1">
                            <a:latin typeface="Cambria Math" panose="02040503050406030204" pitchFamily="18" charset="0"/>
                          </a:rPr>
                          <m:t>1</m:t>
                        </m:r>
                      </m:sub>
                      <m:sup>
                        <m:r>
                          <a:rPr lang="tr-TR" sz="2000" i="1">
                            <a:latin typeface="Cambria Math" panose="02040503050406030204" pitchFamily="18" charset="0"/>
                          </a:rPr>
                          <m:t>2</m:t>
                        </m:r>
                      </m:sup>
                    </m:sSubSup>
                    <m:sSub>
                      <m:sSubPr>
                        <m:ctrlPr>
                          <a:rPr lang="tr-TR" sz="2000" i="1">
                            <a:latin typeface="Cambria Math" panose="02040503050406030204" pitchFamily="18" charset="0"/>
                          </a:rPr>
                        </m:ctrlPr>
                      </m:sSubPr>
                      <m:e>
                        <m:r>
                          <a:rPr lang="tr-TR" sz="2000" i="1">
                            <a:latin typeface="Cambria Math" panose="02040503050406030204" pitchFamily="18" charset="0"/>
                          </a:rPr>
                          <m:t>𝑑</m:t>
                        </m:r>
                      </m:e>
                      <m:sub>
                        <m:r>
                          <a:rPr lang="tr-TR" sz="2000" i="1">
                            <a:latin typeface="Cambria Math" panose="02040503050406030204" pitchFamily="18" charset="0"/>
                          </a:rPr>
                          <m:t>11</m:t>
                        </m:r>
                      </m:sub>
                    </m:sSub>
                    <m:r>
                      <a:rPr lang="tr-TR" sz="2000" i="1">
                        <a:latin typeface="Cambria Math" panose="02040503050406030204" pitchFamily="18" charset="0"/>
                      </a:rPr>
                      <m:t>+</m:t>
                    </m:r>
                    <m:sSubSup>
                      <m:sSubSupPr>
                        <m:ctrlPr>
                          <a:rPr lang="tr-TR" sz="2000" i="1">
                            <a:latin typeface="Cambria Math" panose="02040503050406030204" pitchFamily="18" charset="0"/>
                          </a:rPr>
                        </m:ctrlPr>
                      </m:sSubSupPr>
                      <m:e>
                        <m:r>
                          <a:rPr lang="tr-TR" sz="2000" i="1">
                            <a:latin typeface="Cambria Math" panose="02040503050406030204" pitchFamily="18" charset="0"/>
                          </a:rPr>
                          <m:t>h</m:t>
                        </m:r>
                      </m:e>
                      <m:sub>
                        <m:r>
                          <a:rPr lang="tr-TR" sz="2000" i="1">
                            <a:latin typeface="Cambria Math" panose="02040503050406030204" pitchFamily="18" charset="0"/>
                          </a:rPr>
                          <m:t>2</m:t>
                        </m:r>
                      </m:sub>
                      <m:sup>
                        <m:r>
                          <a:rPr lang="tr-TR" sz="2000" i="1">
                            <a:latin typeface="Cambria Math" panose="02040503050406030204" pitchFamily="18" charset="0"/>
                          </a:rPr>
                          <m:t>2</m:t>
                        </m:r>
                      </m:sup>
                    </m:sSubSup>
                    <m:sSub>
                      <m:sSubPr>
                        <m:ctrlPr>
                          <a:rPr lang="tr-TR" sz="2000" i="1">
                            <a:latin typeface="Cambria Math" panose="02040503050406030204" pitchFamily="18" charset="0"/>
                          </a:rPr>
                        </m:ctrlPr>
                      </m:sSubPr>
                      <m:e>
                        <m:r>
                          <a:rPr lang="tr-TR" sz="2000" i="1">
                            <a:latin typeface="Cambria Math" panose="02040503050406030204" pitchFamily="18" charset="0"/>
                          </a:rPr>
                          <m:t>𝑑</m:t>
                        </m:r>
                      </m:e>
                      <m:sub>
                        <m:r>
                          <a:rPr lang="tr-TR" sz="2000" i="1">
                            <a:latin typeface="Cambria Math" panose="02040503050406030204" pitchFamily="18" charset="0"/>
                          </a:rPr>
                          <m:t>22</m:t>
                        </m:r>
                      </m:sub>
                    </m:sSub>
                    <m:r>
                      <a:rPr lang="tr-TR" sz="2000" i="1">
                        <a:latin typeface="Cambria Math" panose="02040503050406030204" pitchFamily="18" charset="0"/>
                      </a:rPr>
                      <m:t>+…+</m:t>
                    </m:r>
                    <m:sSubSup>
                      <m:sSubSupPr>
                        <m:ctrlPr>
                          <a:rPr lang="tr-TR" sz="2000" i="1">
                            <a:latin typeface="Cambria Math" panose="02040503050406030204" pitchFamily="18" charset="0"/>
                          </a:rPr>
                        </m:ctrlPr>
                      </m:sSubSupPr>
                      <m:e>
                        <m:r>
                          <a:rPr lang="tr-TR" sz="2000" i="1">
                            <a:latin typeface="Cambria Math" panose="02040503050406030204" pitchFamily="18" charset="0"/>
                          </a:rPr>
                          <m:t>h</m:t>
                        </m:r>
                      </m:e>
                      <m:sub>
                        <m:r>
                          <a:rPr lang="tr-TR" sz="2000" i="1">
                            <a:latin typeface="Cambria Math" panose="02040503050406030204" pitchFamily="18" charset="0"/>
                          </a:rPr>
                          <m:t>𝑛</m:t>
                        </m:r>
                      </m:sub>
                      <m:sup>
                        <m:r>
                          <a:rPr lang="tr-TR" sz="2000" i="1">
                            <a:latin typeface="Cambria Math" panose="02040503050406030204" pitchFamily="18" charset="0"/>
                          </a:rPr>
                          <m:t>2</m:t>
                        </m:r>
                      </m:sup>
                    </m:sSubSup>
                    <m:sSub>
                      <m:sSubPr>
                        <m:ctrlPr>
                          <a:rPr lang="tr-TR" sz="2000" i="1">
                            <a:latin typeface="Cambria Math" panose="02040503050406030204" pitchFamily="18" charset="0"/>
                          </a:rPr>
                        </m:ctrlPr>
                      </m:sSubPr>
                      <m:e>
                        <m:r>
                          <a:rPr lang="tr-TR" sz="2000" i="1">
                            <a:latin typeface="Cambria Math" panose="02040503050406030204" pitchFamily="18" charset="0"/>
                          </a:rPr>
                          <m:t>𝑑</m:t>
                        </m:r>
                      </m:e>
                      <m:sub>
                        <m:r>
                          <a:rPr lang="tr-TR" sz="2000" i="1">
                            <a:latin typeface="Cambria Math" panose="02040503050406030204" pitchFamily="18" charset="0"/>
                          </a:rPr>
                          <m:t>𝑛𝑛</m:t>
                        </m:r>
                      </m:sub>
                    </m:sSub>
                    <m:r>
                      <a:rPr lang="tr-TR" sz="2000" i="1">
                        <a:latin typeface="Cambria Math" panose="02040503050406030204" pitchFamily="18" charset="0"/>
                      </a:rPr>
                      <m:t>=</m:t>
                    </m:r>
                    <m:r>
                      <m:rPr>
                        <m:sty m:val="p"/>
                      </m:rPr>
                      <a:rPr lang="tr-TR" sz="2000">
                        <a:latin typeface="Cambria Math" panose="02040503050406030204" pitchFamily="18" charset="0"/>
                      </a:rPr>
                      <m:t>sum</m:t>
                    </m:r>
                    <m:r>
                      <a:rPr lang="tr-TR" sz="2000">
                        <a:latin typeface="Cambria Math" panose="02040503050406030204" pitchFamily="18" charset="0"/>
                      </a:rPr>
                      <m:t> </m:t>
                    </m:r>
                    <m:r>
                      <m:rPr>
                        <m:sty m:val="p"/>
                      </m:rPr>
                      <a:rPr lang="tr-TR" sz="2000">
                        <a:latin typeface="Cambria Math" panose="02040503050406030204" pitchFamily="18" charset="0"/>
                      </a:rPr>
                      <m:t>of</m:t>
                    </m:r>
                    <m:r>
                      <a:rPr lang="tr-TR" sz="2000">
                        <a:latin typeface="Cambria Math" panose="02040503050406030204" pitchFamily="18" charset="0"/>
                      </a:rPr>
                      <m:t> </m:t>
                    </m:r>
                    <m:r>
                      <m:rPr>
                        <m:sty m:val="p"/>
                      </m:rPr>
                      <a:rPr lang="tr-TR" sz="2000">
                        <a:latin typeface="Cambria Math" panose="02040503050406030204" pitchFamily="18" charset="0"/>
                      </a:rPr>
                      <m:t>the</m:t>
                    </m:r>
                    <m:r>
                      <a:rPr lang="tr-TR" sz="2000">
                        <a:latin typeface="Cambria Math" panose="02040503050406030204" pitchFamily="18" charset="0"/>
                      </a:rPr>
                      <m:t> </m:t>
                    </m:r>
                    <m:r>
                      <m:rPr>
                        <m:sty m:val="p"/>
                      </m:rPr>
                      <a:rPr lang="tr-TR" sz="2000">
                        <a:latin typeface="Cambria Math" panose="02040503050406030204" pitchFamily="18" charset="0"/>
                      </a:rPr>
                      <m:t>eigenvalues</m:t>
                    </m:r>
                    <m:r>
                      <a:rPr lang="tr-TR" sz="2000">
                        <a:latin typeface="Cambria Math" panose="02040503050406030204" pitchFamily="18" charset="0"/>
                      </a:rPr>
                      <m:t> </m:t>
                    </m:r>
                    <m:r>
                      <m:rPr>
                        <m:sty m:val="p"/>
                      </m:rPr>
                      <a:rPr lang="tr-TR" sz="2000">
                        <a:latin typeface="Cambria Math" panose="02040503050406030204" pitchFamily="18" charset="0"/>
                      </a:rPr>
                      <m:t>of</m:t>
                    </m:r>
                    <m:r>
                      <a:rPr lang="tr-TR" sz="2000">
                        <a:latin typeface="Cambria Math" panose="02040503050406030204" pitchFamily="18" charset="0"/>
                      </a:rPr>
                      <m:t> </m:t>
                    </m:r>
                    <m:sSub>
                      <m:sSubPr>
                        <m:ctrlPr>
                          <a:rPr lang="tr-TR" sz="2000" b="1" i="1">
                            <a:latin typeface="Cambria Math" panose="02040503050406030204" pitchFamily="18" charset="0"/>
                          </a:rPr>
                        </m:ctrlPr>
                      </m:sSubPr>
                      <m:e>
                        <m:r>
                          <a:rPr lang="tr-TR" sz="2000" b="1" i="1">
                            <a:latin typeface="Cambria Math" panose="02040503050406030204" pitchFamily="18" charset="0"/>
                          </a:rPr>
                          <m:t>𝚽</m:t>
                        </m:r>
                      </m:e>
                      <m:sub>
                        <m:r>
                          <a:rPr lang="tr-TR" sz="2000" i="1">
                            <a:latin typeface="Cambria Math" panose="02040503050406030204" pitchFamily="18" charset="0"/>
                          </a:rPr>
                          <m:t>𝐻</m:t>
                        </m:r>
                        <m:r>
                          <a:rPr lang="tr-TR" sz="2000" i="1">
                            <a:latin typeface="Cambria Math" panose="02040503050406030204" pitchFamily="18" charset="0"/>
                          </a:rPr>
                          <m:t>,</m:t>
                        </m:r>
                        <m:r>
                          <a:rPr lang="tr-TR" sz="2000" i="1">
                            <a:latin typeface="Cambria Math" panose="02040503050406030204" pitchFamily="18" charset="0"/>
                          </a:rPr>
                          <m:t>𝑇𝑜𝑡𝑎𝑙</m:t>
                        </m:r>
                      </m:sub>
                    </m:sSub>
                  </m:oMath>
                </a14:m>
                <a:r>
                  <a:rPr lang="tr-TR" sz="2000" b="1" smtClean="0">
                    <a:latin typeface="Times New Roman" panose="02020603050405020304" pitchFamily="18" charset="0"/>
                    <a:cs typeface="Times New Roman" panose="02020603050405020304" pitchFamily="18" charset="0"/>
                  </a:rPr>
                  <a:t>. </a:t>
                </a:r>
                <a:r>
                  <a:rPr lang="tr-TR" sz="2000">
                    <a:latin typeface="Times New Roman" panose="02020603050405020304" pitchFamily="18" charset="0"/>
                    <a:cs typeface="Times New Roman" panose="02020603050405020304" pitchFamily="18" charset="0"/>
                  </a:rPr>
                  <a:t>Between-class covariance matrix can be also calculated before and after the weight assignment</a:t>
                </a:r>
                <a:r>
                  <a:rPr lang="tr-TR" sz="2000" smtClean="0">
                    <a:latin typeface="Times New Roman" panose="02020603050405020304" pitchFamily="18" charset="0"/>
                    <a:cs typeface="Times New Roman" panose="02020603050405020304" pitchFamily="18" charset="0"/>
                  </a:rPr>
                  <a:t>.</a:t>
                </a:r>
                <a:endParaRPr lang="tr-TR" sz="2000">
                  <a:latin typeface="Times New Roman" panose="02020603050405020304" pitchFamily="18" charset="0"/>
                  <a:cs typeface="Times New Roman" panose="02020603050405020304" pitchFamily="18" charset="0"/>
                </a:endParaRPr>
              </a:p>
            </p:txBody>
          </p:sp>
        </mc:Choice>
        <mc:Fallback xmlns="">
          <p:sp>
            <p:nvSpPr>
              <p:cNvPr id="3" name="İçerik Yer Tutucusu 2"/>
              <p:cNvSpPr>
                <a:spLocks noGrp="1" noRot="1" noChangeAspect="1" noMove="1" noResize="1" noEditPoints="1" noAdjustHandles="1" noChangeArrowheads="1" noChangeShapeType="1" noTextEdit="1"/>
              </p:cNvSpPr>
              <p:nvPr>
                <p:ph idx="4294967295"/>
              </p:nvPr>
            </p:nvSpPr>
            <p:spPr>
              <a:xfrm>
                <a:off x="720000" y="720000"/>
                <a:ext cx="10800000" cy="5146602"/>
              </a:xfrm>
              <a:blipFill>
                <a:blip r:embed="rId2"/>
                <a:stretch>
                  <a:fillRect l="-1411" r="-1467" b="-1066"/>
                </a:stretch>
              </a:blipFill>
            </p:spPr>
            <p:txBody>
              <a:bodyPr/>
              <a:lstStyle/>
              <a:p>
                <a:r>
                  <a:rPr lang="tr-TR">
                    <a:noFill/>
                  </a:rPr>
                  <a:t> </a:t>
                </a:r>
              </a:p>
            </p:txBody>
          </p:sp>
        </mc:Fallback>
      </mc:AlternateContent>
    </p:spTree>
    <p:extLst>
      <p:ext uri="{BB962C8B-B14F-4D97-AF65-F5344CB8AC3E}">
        <p14:creationId xmlns:p14="http://schemas.microsoft.com/office/powerpoint/2010/main" val="18176294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a:spLocks noGrp="1"/>
              </p:cNvSpPr>
              <p:nvPr>
                <p:ph idx="4294967295"/>
              </p:nvPr>
            </p:nvSpPr>
            <p:spPr>
              <a:xfrm>
                <a:off x="720000" y="720000"/>
                <a:ext cx="10800000" cy="5111015"/>
              </a:xfrm>
            </p:spPr>
            <p:txBody>
              <a:bodyPr wrap="square" lIns="0" tIns="0" rIns="0" bIns="0" anchor="t" anchorCtr="0">
                <a:spAutoFit/>
              </a:bodyPr>
              <a:lstStyle/>
              <a:p>
                <a:pPr marL="0" indent="0" algn="just">
                  <a:lnSpc>
                    <a:spcPct val="150000"/>
                  </a:lnSpc>
                  <a:spcBef>
                    <a:spcPts val="600"/>
                  </a:spcBef>
                  <a:buNone/>
                </a:pPr>
                <a:r>
                  <a:rPr lang="tr-TR" sz="2000">
                    <a:latin typeface="Times New Roman" panose="02020603050405020304" pitchFamily="18" charset="0"/>
                    <a:cs typeface="Times New Roman" panose="02020603050405020304" pitchFamily="18" charset="0"/>
                  </a:rPr>
                  <a:t>The class averages are </a:t>
                </a:r>
                <a14:m>
                  <m:oMath xmlns:m="http://schemas.openxmlformats.org/officeDocument/2006/math">
                    <m:sSubSup>
                      <m:sSubSupPr>
                        <m:ctrlPr>
                          <a:rPr lang="tr-TR" sz="2000" i="1">
                            <a:latin typeface="Cambria Math" panose="02040503050406030204" pitchFamily="18" charset="0"/>
                          </a:rPr>
                        </m:ctrlPr>
                      </m:sSubSupPr>
                      <m:e>
                        <m:r>
                          <a:rPr lang="en-US" sz="2000" b="1" i="1">
                            <a:latin typeface="Cambria Math" panose="02040503050406030204" pitchFamily="18" charset="0"/>
                          </a:rPr>
                          <m:t>𝒂</m:t>
                        </m:r>
                      </m:e>
                      <m:sub>
                        <m:r>
                          <a:rPr lang="en-US" sz="2000" i="1">
                            <a:latin typeface="Cambria Math" panose="02040503050406030204" pitchFamily="18" charset="0"/>
                          </a:rPr>
                          <m:t>𝑎𝑣𝑒</m:t>
                        </m:r>
                      </m:sub>
                      <m:sup>
                        <m:r>
                          <a:rPr lang="en-US" sz="2000" i="1">
                            <a:latin typeface="Cambria Math" panose="02040503050406030204" pitchFamily="18" charset="0"/>
                          </a:rPr>
                          <m:t>𝑖</m:t>
                        </m:r>
                      </m:sup>
                    </m:sSubSup>
                  </m:oMath>
                </a14:m>
                <a:r>
                  <a:rPr lang="en-US" sz="2000">
                    <a:latin typeface="Times New Roman" panose="02020603050405020304" pitchFamily="18" charset="0"/>
                    <a:cs typeface="Times New Roman" panose="02020603050405020304" pitchFamily="18" charset="0"/>
                  </a:rPr>
                  <a:t> for </a:t>
                </a:r>
                <a14:m>
                  <m:oMath xmlns:m="http://schemas.openxmlformats.org/officeDocument/2006/math">
                    <m:r>
                      <a:rPr lang="en-US" sz="2000" i="1">
                        <a:latin typeface="Cambria Math" panose="02040503050406030204" pitchFamily="18" charset="0"/>
                      </a:rPr>
                      <m:t>𝑖</m:t>
                    </m:r>
                    <m:r>
                      <a:rPr lang="en-US" sz="2000" i="1">
                        <a:latin typeface="Cambria Math" panose="02040503050406030204" pitchFamily="18" charset="0"/>
                      </a:rPr>
                      <m:t>=1,…,</m:t>
                    </m:r>
                    <m:r>
                      <a:rPr lang="en-US" sz="2000" i="1">
                        <a:latin typeface="Cambria Math" panose="02040503050406030204" pitchFamily="18" charset="0"/>
                      </a:rPr>
                      <m:t>𝑐</m:t>
                    </m:r>
                  </m:oMath>
                </a14:m>
                <a:r>
                  <a:rPr lang="en-US" sz="2000">
                    <a:latin typeface="Times New Roman" panose="02020603050405020304" pitchFamily="18" charset="0"/>
                    <a:cs typeface="Times New Roman" panose="02020603050405020304" pitchFamily="18" charset="0"/>
                  </a:rPr>
                  <a:t>. Then the average of all class averages is</a:t>
                </a: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en-US" sz="2000">
                    <a:latin typeface="Times New Roman" panose="02020603050405020304" pitchFamily="18" charset="0"/>
                    <a:cs typeface="Times New Roman" panose="02020603050405020304" pitchFamily="18" charset="0"/>
                  </a:rPr>
                  <a:t>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𝑡𝑜𝑡𝑎𝑙</m:t>
                        </m:r>
                        <m:r>
                          <a:rPr lang="en-US" sz="2000" i="1">
                            <a:latin typeface="Cambria Math" panose="02040503050406030204" pitchFamily="18" charset="0"/>
                          </a:rPr>
                          <m:t>,</m:t>
                        </m:r>
                        <m:r>
                          <a:rPr lang="en-US" sz="2000" i="1">
                            <a:latin typeface="Cambria Math" panose="02040503050406030204" pitchFamily="18" charset="0"/>
                          </a:rPr>
                          <m:t>𝑎𝑣𝑒</m:t>
                        </m:r>
                      </m:sub>
                    </m:sSub>
                    <m:r>
                      <a:rPr lang="en-US" sz="2000" i="1">
                        <a:latin typeface="Cambria Math" panose="02040503050406030204" pitchFamily="18" charset="0"/>
                      </a:rPr>
                      <m:t>=</m:t>
                    </m:r>
                    <m:f>
                      <m:fPr>
                        <m:ctrlPr>
                          <a:rPr lang="tr-TR"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𝑐</m:t>
                        </m:r>
                      </m:den>
                    </m:f>
                    <m:nary>
                      <m:naryPr>
                        <m:chr m:val="∑"/>
                        <m:limLoc m:val="undOvr"/>
                        <m:ctrlPr>
                          <a:rPr lang="tr-TR" sz="2000" i="1">
                            <a:latin typeface="Cambria Math" panose="02040503050406030204" pitchFamily="18" charset="0"/>
                          </a:rPr>
                        </m:ctrlPr>
                      </m:naryPr>
                      <m:sub>
                        <m:r>
                          <a:rPr lang="en-US" sz="2000" i="1">
                            <a:latin typeface="Cambria Math" panose="02040503050406030204" pitchFamily="18" charset="0"/>
                          </a:rPr>
                          <m:t>𝑖</m:t>
                        </m:r>
                        <m:r>
                          <a:rPr lang="en-US" sz="2000" i="1">
                            <a:latin typeface="Cambria Math" panose="02040503050406030204" pitchFamily="18" charset="0"/>
                          </a:rPr>
                          <m:t>=1</m:t>
                        </m:r>
                      </m:sub>
                      <m:sup>
                        <m:r>
                          <a:rPr lang="en-US" sz="2000" i="1">
                            <a:latin typeface="Cambria Math" panose="02040503050406030204" pitchFamily="18" charset="0"/>
                          </a:rPr>
                          <m:t>𝑐</m:t>
                        </m:r>
                      </m:sup>
                      <m:e>
                        <m:sSubSup>
                          <m:sSubSupPr>
                            <m:ctrlPr>
                              <a:rPr lang="tr-TR" sz="2000" i="1">
                                <a:latin typeface="Cambria Math" panose="02040503050406030204" pitchFamily="18" charset="0"/>
                              </a:rPr>
                            </m:ctrlPr>
                          </m:sSubSupPr>
                          <m:e>
                            <m:r>
                              <a:rPr lang="en-US" sz="2000" b="1" i="1">
                                <a:latin typeface="Cambria Math" panose="02040503050406030204" pitchFamily="18" charset="0"/>
                              </a:rPr>
                              <m:t>𝒂</m:t>
                            </m:r>
                          </m:e>
                          <m:sub>
                            <m:r>
                              <a:rPr lang="en-US" sz="2000" i="1">
                                <a:latin typeface="Cambria Math" panose="02040503050406030204" pitchFamily="18" charset="0"/>
                              </a:rPr>
                              <m:t>𝑎𝑣𝑒</m:t>
                            </m:r>
                          </m:sub>
                          <m:sup>
                            <m:r>
                              <a:rPr lang="en-US" sz="2000" i="1">
                                <a:latin typeface="Cambria Math" panose="02040503050406030204" pitchFamily="18" charset="0"/>
                              </a:rPr>
                              <m:t>𝑖</m:t>
                            </m:r>
                          </m:sup>
                        </m:sSubSup>
                      </m:e>
                    </m:nary>
                  </m:oMath>
                </a14:m>
                <a:r>
                  <a:rPr lang="en-US" sz="2000">
                    <a:latin typeface="Times New Roman" panose="02020603050405020304" pitchFamily="18" charset="0"/>
                    <a:cs typeface="Times New Roman" panose="02020603050405020304" pitchFamily="18" charset="0"/>
                  </a:rPr>
                  <a:t>. Then the between-class covariance matrix is</a:t>
                </a: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14:m>
                  <m:oMathPara xmlns:m="http://schemas.openxmlformats.org/officeDocument/2006/math">
                    <m:oMathParaPr>
                      <m:jc m:val="centerGroup"/>
                    </m:oMathParaPr>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sub>
                      </m:sSub>
                      <m:r>
                        <a:rPr lang="en-US" sz="2000" i="1">
                          <a:latin typeface="Cambria Math" panose="02040503050406030204" pitchFamily="18" charset="0"/>
                        </a:rPr>
                        <m:t>=</m:t>
                      </m:r>
                      <m:f>
                        <m:fPr>
                          <m:ctrlPr>
                            <a:rPr lang="tr-TR"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𝐶</m:t>
                          </m:r>
                        </m:den>
                      </m:f>
                      <m:nary>
                        <m:naryPr>
                          <m:chr m:val="∑"/>
                          <m:limLoc m:val="undOvr"/>
                          <m:ctrlPr>
                            <a:rPr lang="tr-TR" sz="2000" i="1">
                              <a:latin typeface="Cambria Math" panose="02040503050406030204" pitchFamily="18" charset="0"/>
                            </a:rPr>
                          </m:ctrlPr>
                        </m:naryPr>
                        <m:sub>
                          <m:r>
                            <a:rPr lang="en-US" sz="2000" i="1">
                              <a:latin typeface="Cambria Math" panose="02040503050406030204" pitchFamily="18" charset="0"/>
                            </a:rPr>
                            <m:t>𝑘</m:t>
                          </m:r>
                          <m:r>
                            <a:rPr lang="en-US" sz="2000" i="1">
                              <a:latin typeface="Cambria Math" panose="02040503050406030204" pitchFamily="18" charset="0"/>
                            </a:rPr>
                            <m:t>=1</m:t>
                          </m:r>
                        </m:sub>
                        <m:sup>
                          <m:r>
                            <a:rPr lang="en-US" sz="2000" i="1">
                              <a:latin typeface="Cambria Math" panose="02040503050406030204" pitchFamily="18" charset="0"/>
                            </a:rPr>
                            <m:t>𝐶</m:t>
                          </m:r>
                        </m:sup>
                        <m:e>
                          <m:d>
                            <m:dPr>
                              <m:ctrlPr>
                                <a:rPr lang="tr-TR" sz="2000" i="1">
                                  <a:latin typeface="Cambria Math" panose="02040503050406030204" pitchFamily="18" charset="0"/>
                                </a:rPr>
                              </m:ctrlPr>
                            </m:dPr>
                            <m:e>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𝑘𝑎𝑣𝑒</m:t>
                                  </m:r>
                                </m:sub>
                              </m:sSub>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𝑡𝑜𝑡𝑎𝑙</m:t>
                                  </m:r>
                                  <m:r>
                                    <a:rPr lang="en-US" sz="2000" i="1">
                                      <a:latin typeface="Cambria Math" panose="02040503050406030204" pitchFamily="18" charset="0"/>
                                    </a:rPr>
                                    <m:t>,</m:t>
                                  </m:r>
                                  <m:r>
                                    <a:rPr lang="en-US" sz="2000" i="1">
                                      <a:latin typeface="Cambria Math" panose="02040503050406030204" pitchFamily="18" charset="0"/>
                                    </a:rPr>
                                    <m:t>𝑎𝑣𝑒</m:t>
                                  </m:r>
                                </m:sub>
                              </m:sSub>
                            </m:e>
                          </m:d>
                          <m:sSup>
                            <m:sSupPr>
                              <m:ctrlPr>
                                <a:rPr lang="tr-TR" sz="2000" i="1">
                                  <a:latin typeface="Cambria Math" panose="02040503050406030204" pitchFamily="18" charset="0"/>
                                </a:rPr>
                              </m:ctrlPr>
                            </m:sSupPr>
                            <m:e>
                              <m:d>
                                <m:dPr>
                                  <m:ctrlPr>
                                    <a:rPr lang="tr-TR" sz="2000" i="1">
                                      <a:latin typeface="Cambria Math" panose="02040503050406030204" pitchFamily="18" charset="0"/>
                                    </a:rPr>
                                  </m:ctrlPr>
                                </m:dPr>
                                <m:e>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𝑘𝑎𝑣𝑒</m:t>
                                      </m:r>
                                    </m:sub>
                                  </m:sSub>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𝑡𝑜𝑡𝑎𝑙</m:t>
                                      </m:r>
                                      <m:r>
                                        <a:rPr lang="en-US" sz="2000" i="1">
                                          <a:latin typeface="Cambria Math" panose="02040503050406030204" pitchFamily="18" charset="0"/>
                                        </a:rPr>
                                        <m:t>,</m:t>
                                      </m:r>
                                      <m:r>
                                        <a:rPr lang="en-US" sz="2000" i="1">
                                          <a:latin typeface="Cambria Math" panose="02040503050406030204" pitchFamily="18" charset="0"/>
                                        </a:rPr>
                                        <m:t>𝑎𝑣𝑒</m:t>
                                      </m:r>
                                    </m:sub>
                                  </m:sSub>
                                </m:e>
                              </m:d>
                            </m:e>
                            <m:sup>
                              <m:r>
                                <a:rPr lang="en-US" sz="2000" i="1">
                                  <a:latin typeface="Cambria Math" panose="02040503050406030204" pitchFamily="18" charset="0"/>
                                </a:rPr>
                                <m:t>𝑇</m:t>
                              </m:r>
                            </m:sup>
                          </m:sSup>
                        </m:e>
                      </m:nary>
                    </m:oMath>
                  </m:oMathPara>
                </a14:m>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en-US" sz="2000">
                    <a:latin typeface="Times New Roman" panose="02020603050405020304" pitchFamily="18" charset="0"/>
                    <a:cs typeface="Times New Roman" panose="02020603050405020304" pitchFamily="18" charset="0"/>
                  </a:rPr>
                  <a:t> </a:t>
                </a: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en-US" sz="2000">
                    <a:latin typeface="Times New Roman" panose="02020603050405020304" pitchFamily="18" charset="0"/>
                    <a:cs typeface="Times New Roman" panose="02020603050405020304" pitchFamily="18" charset="0"/>
                  </a:rPr>
                  <a:t>After the weight assignment the class averages will be </a:t>
                </a:r>
                <a14:m>
                  <m:oMath xmlns:m="http://schemas.openxmlformats.org/officeDocument/2006/math">
                    <m:r>
                      <a:rPr lang="en-US" sz="2000" b="1" i="1">
                        <a:latin typeface="Cambria Math" panose="02040503050406030204" pitchFamily="18" charset="0"/>
                      </a:rPr>
                      <m:t>𝑯</m:t>
                    </m:r>
                    <m:sSubSup>
                      <m:sSubSupPr>
                        <m:ctrlPr>
                          <a:rPr lang="tr-TR" sz="2000" i="1">
                            <a:latin typeface="Cambria Math" panose="02040503050406030204" pitchFamily="18" charset="0"/>
                          </a:rPr>
                        </m:ctrlPr>
                      </m:sSubSupPr>
                      <m:e>
                        <m:r>
                          <a:rPr lang="en-US" sz="2000" b="1" i="1">
                            <a:latin typeface="Cambria Math" panose="02040503050406030204" pitchFamily="18" charset="0"/>
                          </a:rPr>
                          <m:t>𝒂</m:t>
                        </m:r>
                      </m:e>
                      <m:sub>
                        <m:r>
                          <a:rPr lang="en-US" sz="2000" i="1">
                            <a:latin typeface="Cambria Math" panose="02040503050406030204" pitchFamily="18" charset="0"/>
                          </a:rPr>
                          <m:t>𝑎𝑣𝑒</m:t>
                        </m:r>
                      </m:sub>
                      <m:sup>
                        <m:r>
                          <a:rPr lang="en-US" sz="2000" i="1">
                            <a:latin typeface="Cambria Math" panose="02040503050406030204" pitchFamily="18" charset="0"/>
                          </a:rPr>
                          <m:t>𝑖</m:t>
                        </m:r>
                      </m:sup>
                    </m:sSubSup>
                  </m:oMath>
                </a14:m>
                <a:r>
                  <a:rPr lang="en-US" sz="2000">
                    <a:latin typeface="Times New Roman" panose="02020603050405020304" pitchFamily="18" charset="0"/>
                    <a:cs typeface="Times New Roman" panose="02020603050405020304" pitchFamily="18" charset="0"/>
                  </a:rPr>
                  <a:t> for </a:t>
                </a:r>
                <a14:m>
                  <m:oMath xmlns:m="http://schemas.openxmlformats.org/officeDocument/2006/math">
                    <m:r>
                      <a:rPr lang="en-US" sz="2000" i="1">
                        <a:latin typeface="Cambria Math" panose="02040503050406030204" pitchFamily="18" charset="0"/>
                      </a:rPr>
                      <m:t>𝑖</m:t>
                    </m:r>
                    <m:r>
                      <a:rPr lang="en-US" sz="2000" i="1">
                        <a:latin typeface="Cambria Math" panose="02040503050406030204" pitchFamily="18" charset="0"/>
                      </a:rPr>
                      <m:t>=1,…,</m:t>
                    </m:r>
                    <m:r>
                      <a:rPr lang="en-US" sz="2000" i="1">
                        <a:latin typeface="Cambria Math" panose="02040503050406030204" pitchFamily="18" charset="0"/>
                      </a:rPr>
                      <m:t>𝑐</m:t>
                    </m:r>
                  </m:oMath>
                </a14:m>
                <a:r>
                  <a:rPr lang="en-US" sz="2000">
                    <a:latin typeface="Times New Roman" panose="02020603050405020304" pitchFamily="18" charset="0"/>
                    <a:cs typeface="Times New Roman" panose="02020603050405020304" pitchFamily="18" charset="0"/>
                  </a:rPr>
                  <a:t> and the average of all classes will be </a:t>
                </a:r>
                <a14:m>
                  <m:oMath xmlns:m="http://schemas.openxmlformats.org/officeDocument/2006/math">
                    <m:r>
                      <a:rPr lang="en-US" sz="2000" b="1" i="1">
                        <a:latin typeface="Cambria Math" panose="02040503050406030204" pitchFamily="18" charset="0"/>
                      </a:rPr>
                      <m:t>𝑯</m:t>
                    </m:r>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𝑡𝑜𝑡𝑎𝑙</m:t>
                        </m:r>
                        <m:r>
                          <a:rPr lang="en-US" sz="2000" i="1">
                            <a:latin typeface="Cambria Math" panose="02040503050406030204" pitchFamily="18" charset="0"/>
                          </a:rPr>
                          <m:t>,</m:t>
                        </m:r>
                        <m:r>
                          <a:rPr lang="en-US" sz="2000" i="1">
                            <a:latin typeface="Cambria Math" panose="02040503050406030204" pitchFamily="18" charset="0"/>
                          </a:rPr>
                          <m:t>𝑎𝑣𝑒</m:t>
                        </m:r>
                      </m:sub>
                    </m:sSub>
                  </m:oMath>
                </a14:m>
                <a:r>
                  <a:rPr lang="en-US" sz="2000">
                    <a:latin typeface="Times New Roman" panose="02020603050405020304" pitchFamily="18" charset="0"/>
                    <a:cs typeface="Times New Roman" panose="02020603050405020304" pitchFamily="18" charset="0"/>
                  </a:rPr>
                  <a:t>. Similarly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r>
                          <a:rPr lang="en-US" sz="2000" i="1">
                            <a:latin typeface="Cambria Math" panose="02040503050406030204" pitchFamily="18" charset="0"/>
                          </a:rPr>
                          <m:t>,</m:t>
                        </m:r>
                        <m:r>
                          <a:rPr lang="en-US" sz="2000" i="1">
                            <a:latin typeface="Cambria Math" panose="02040503050406030204" pitchFamily="18" charset="0"/>
                          </a:rPr>
                          <m:t>𝑤𝑒𝑖𝑔h𝑡𝑒𝑑</m:t>
                        </m:r>
                      </m:sub>
                    </m:sSub>
                    <m:r>
                      <a:rPr lang="en-US" sz="2000" i="1">
                        <a:latin typeface="Cambria Math" panose="02040503050406030204" pitchFamily="18" charset="0"/>
                      </a:rPr>
                      <m:t>=</m:t>
                    </m:r>
                    <m:r>
                      <a:rPr lang="en-US" sz="2000" b="1" i="1">
                        <a:latin typeface="Cambria Math" panose="02040503050406030204" pitchFamily="18" charset="0"/>
                      </a:rPr>
                      <m:t>𝑯</m:t>
                    </m:r>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sub>
                    </m:sSub>
                    <m:r>
                      <a:rPr lang="en-US" sz="2000" b="1" i="1">
                        <a:latin typeface="Cambria Math" panose="02040503050406030204" pitchFamily="18" charset="0"/>
                      </a:rPr>
                      <m:t>𝑯</m:t>
                    </m:r>
                  </m:oMath>
                </a14:m>
                <a:r>
                  <a:rPr lang="en-US" sz="2000">
                    <a:latin typeface="Times New Roman" panose="02020603050405020304" pitchFamily="18" charset="0"/>
                    <a:cs typeface="Times New Roman" panose="02020603050405020304" pitchFamily="18" charset="0"/>
                  </a:rPr>
                  <a:t>. </a:t>
                </a: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en-US" sz="2000">
                    <a:latin typeface="Times New Roman" panose="02020603050405020304" pitchFamily="18" charset="0"/>
                    <a:cs typeface="Times New Roman" panose="02020603050405020304" pitchFamily="18" charset="0"/>
                  </a:rPr>
                  <a:t>If </a:t>
                </a:r>
                <a14:m>
                  <m:oMath xmlns:m="http://schemas.openxmlformats.org/officeDocument/2006/math">
                    <m:r>
                      <a:rPr lang="en-US" sz="2000" i="1">
                        <a:latin typeface="Cambria Math" panose="02040503050406030204" pitchFamily="18" charset="0"/>
                      </a:rPr>
                      <m:t>𝑇𝑟𝑎𝑐𝑒</m:t>
                    </m:r>
                    <m:d>
                      <m:dPr>
                        <m:begChr m:val="["/>
                        <m:endChr m:val="]"/>
                        <m:ctrlPr>
                          <a:rPr lang="tr-TR" sz="2000" i="1">
                            <a:latin typeface="Cambria Math" panose="02040503050406030204" pitchFamily="18" charset="0"/>
                          </a:rPr>
                        </m:ctrlPr>
                      </m:dPr>
                      <m:e>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sub>
                        </m:sSub>
                      </m:e>
                    </m:d>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11</m:t>
                        </m:r>
                      </m:sub>
                    </m:sSub>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22</m:t>
                        </m:r>
                      </m:sub>
                    </m:sSub>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𝑛𝑛</m:t>
                        </m:r>
                      </m:sub>
                    </m:sSub>
                  </m:oMath>
                </a14:m>
                <a:r>
                  <a:rPr lang="en-US" sz="2000">
                    <a:latin typeface="Times New Roman" panose="02020603050405020304" pitchFamily="18" charset="0"/>
                    <a:cs typeface="Times New Roman" panose="02020603050405020304" pitchFamily="18" charset="0"/>
                  </a:rPr>
                  <a:t>, then </a:t>
                </a:r>
                <a14:m>
                  <m:oMath xmlns:m="http://schemas.openxmlformats.org/officeDocument/2006/math">
                    <m:r>
                      <a:rPr lang="en-US" sz="2000" i="1">
                        <a:latin typeface="Cambria Math" panose="02040503050406030204" pitchFamily="18" charset="0"/>
                      </a:rPr>
                      <m:t>𝑇𝑟𝑎𝑐𝑒</m:t>
                    </m:r>
                    <m:d>
                      <m:dPr>
                        <m:begChr m:val="["/>
                        <m:endChr m:val="]"/>
                        <m:ctrlPr>
                          <a:rPr lang="tr-TR" sz="2000" i="1">
                            <a:latin typeface="Cambria Math" panose="02040503050406030204" pitchFamily="18" charset="0"/>
                          </a:rPr>
                        </m:ctrlPr>
                      </m:dPr>
                      <m:e>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r>
                              <a:rPr lang="en-US" sz="2000" i="1">
                                <a:latin typeface="Cambria Math" panose="02040503050406030204" pitchFamily="18" charset="0"/>
                              </a:rPr>
                              <m:t>,</m:t>
                            </m:r>
                            <m:r>
                              <a:rPr lang="en-US" sz="2000" i="1">
                                <a:latin typeface="Cambria Math" panose="02040503050406030204" pitchFamily="18" charset="0"/>
                              </a:rPr>
                              <m:t>𝑤𝑒𝑖𝑔h𝑡𝑒𝑑</m:t>
                            </m:r>
                          </m:sub>
                        </m:sSub>
                      </m:e>
                    </m:d>
                    <m:r>
                      <a:rPr lang="en-US" sz="2000" i="1">
                        <a:latin typeface="Cambria Math" panose="02040503050406030204" pitchFamily="18" charset="0"/>
                      </a:rPr>
                      <m:t>=</m:t>
                    </m:r>
                    <m:sSub>
                      <m:sSubPr>
                        <m:ctrlPr>
                          <a:rPr lang="tr-TR" sz="2000" i="1">
                            <a:latin typeface="Cambria Math" panose="02040503050406030204" pitchFamily="18" charset="0"/>
                          </a:rPr>
                        </m:ctrlPr>
                      </m:sSubPr>
                      <m:e>
                        <m:sSubSup>
                          <m:sSubSupPr>
                            <m:ctrlPr>
                              <a:rPr lang="tr-TR" sz="2000" i="1">
                                <a:latin typeface="Cambria Math" panose="02040503050406030204" pitchFamily="18" charset="0"/>
                              </a:rPr>
                            </m:ctrlPr>
                          </m:sSubSupPr>
                          <m:e>
                            <m:r>
                              <a:rPr lang="en-US" sz="2000" i="1">
                                <a:latin typeface="Cambria Math" panose="02040503050406030204" pitchFamily="18" charset="0"/>
                              </a:rPr>
                              <m:t>h</m:t>
                            </m:r>
                          </m:e>
                          <m:sub>
                            <m:r>
                              <a:rPr lang="en-US" sz="2000" i="1">
                                <a:latin typeface="Cambria Math" panose="02040503050406030204" pitchFamily="18" charset="0"/>
                              </a:rPr>
                              <m:t>1</m:t>
                            </m:r>
                          </m:sub>
                          <m:sup>
                            <m:r>
                              <a:rPr lang="en-US" sz="2000" i="1">
                                <a:latin typeface="Cambria Math" panose="02040503050406030204" pitchFamily="18" charset="0"/>
                              </a:rPr>
                              <m:t>2</m:t>
                            </m:r>
                          </m:sup>
                        </m:sSubSup>
                        <m:r>
                          <a:rPr lang="en-US" sz="2000" i="1">
                            <a:latin typeface="Cambria Math" panose="02040503050406030204" pitchFamily="18" charset="0"/>
                          </a:rPr>
                          <m:t>𝑐</m:t>
                        </m:r>
                      </m:e>
                      <m:sub>
                        <m:r>
                          <a:rPr lang="en-US" sz="2000" i="1">
                            <a:latin typeface="Cambria Math" panose="02040503050406030204" pitchFamily="18" charset="0"/>
                          </a:rPr>
                          <m:t>11</m:t>
                        </m:r>
                      </m:sub>
                    </m:sSub>
                    <m:r>
                      <a:rPr lang="en-US" sz="2000" i="1">
                        <a:latin typeface="Cambria Math" panose="02040503050406030204" pitchFamily="18" charset="0"/>
                      </a:rPr>
                      <m:t>+</m:t>
                    </m:r>
                    <m:sSubSup>
                      <m:sSubSupPr>
                        <m:ctrlPr>
                          <a:rPr lang="tr-TR" sz="2000" i="1">
                            <a:latin typeface="Cambria Math" panose="02040503050406030204" pitchFamily="18" charset="0"/>
                          </a:rPr>
                        </m:ctrlPr>
                      </m:sSubSupPr>
                      <m:e>
                        <m:r>
                          <a:rPr lang="en-US" sz="2000" i="1">
                            <a:latin typeface="Cambria Math" panose="02040503050406030204" pitchFamily="18" charset="0"/>
                          </a:rPr>
                          <m:t>h</m:t>
                        </m:r>
                      </m:e>
                      <m:sub>
                        <m:r>
                          <a:rPr lang="en-US" sz="2000" i="1">
                            <a:latin typeface="Cambria Math" panose="02040503050406030204" pitchFamily="18" charset="0"/>
                          </a:rPr>
                          <m:t>2</m:t>
                        </m:r>
                      </m:sub>
                      <m:sup>
                        <m:r>
                          <a:rPr lang="en-US" sz="2000" i="1">
                            <a:latin typeface="Cambria Math" panose="02040503050406030204" pitchFamily="18" charset="0"/>
                          </a:rPr>
                          <m:t>2</m:t>
                        </m:r>
                      </m:sup>
                    </m:sSubSup>
                    <m:sSub>
                      <m:sSubPr>
                        <m:ctrlPr>
                          <a:rPr lang="tr-TR"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22</m:t>
                        </m:r>
                      </m:sub>
                    </m:sSub>
                    <m:r>
                      <a:rPr lang="en-US" sz="2000" i="1">
                        <a:latin typeface="Cambria Math" panose="02040503050406030204" pitchFamily="18" charset="0"/>
                      </a:rPr>
                      <m:t>+…+</m:t>
                    </m:r>
                    <m:sSubSup>
                      <m:sSubSupPr>
                        <m:ctrlPr>
                          <a:rPr lang="tr-TR" sz="2000" i="1">
                            <a:latin typeface="Cambria Math" panose="02040503050406030204" pitchFamily="18" charset="0"/>
                          </a:rPr>
                        </m:ctrlPr>
                      </m:sSubSupPr>
                      <m:e>
                        <m:r>
                          <a:rPr lang="en-US" sz="2000" i="1">
                            <a:latin typeface="Cambria Math" panose="02040503050406030204" pitchFamily="18" charset="0"/>
                          </a:rPr>
                          <m:t>h</m:t>
                        </m:r>
                      </m:e>
                      <m:sub>
                        <m:r>
                          <a:rPr lang="en-US" sz="2000" i="1">
                            <a:latin typeface="Cambria Math" panose="02040503050406030204" pitchFamily="18" charset="0"/>
                          </a:rPr>
                          <m:t>𝑛</m:t>
                        </m:r>
                      </m:sub>
                      <m:sup>
                        <m:r>
                          <a:rPr lang="en-US" sz="2000" i="1">
                            <a:latin typeface="Cambria Math" panose="02040503050406030204" pitchFamily="18" charset="0"/>
                          </a:rPr>
                          <m:t>2</m:t>
                        </m:r>
                      </m:sup>
                    </m:sSubSup>
                    <m:sSub>
                      <m:sSubPr>
                        <m:ctrlPr>
                          <a:rPr lang="tr-TR"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𝑛𝑛</m:t>
                        </m:r>
                      </m:sub>
                    </m:sSub>
                  </m:oMath>
                </a14:m>
                <a:r>
                  <a:rPr lang="en-US" sz="2000">
                    <a:latin typeface="Times New Roman" panose="02020603050405020304" pitchFamily="18" charset="0"/>
                    <a:cs typeface="Times New Roman" panose="02020603050405020304" pitchFamily="18" charset="0"/>
                  </a:rPr>
                  <a:t>.</a:t>
                </a:r>
                <a:endParaRPr lang="tr-TR" sz="2000">
                  <a:latin typeface="Times New Roman" panose="02020603050405020304" pitchFamily="18" charset="0"/>
                  <a:cs typeface="Times New Roman" panose="02020603050405020304" pitchFamily="18" charset="0"/>
                </a:endParaRPr>
              </a:p>
              <a:p>
                <a:pPr marL="0" indent="0" algn="just">
                  <a:lnSpc>
                    <a:spcPct val="100000"/>
                  </a:lnSpc>
                  <a:spcBef>
                    <a:spcPts val="600"/>
                  </a:spcBef>
                  <a:buNone/>
                </a:pPr>
                <a:endParaRPr lang="tr-TR" sz="2000">
                  <a:latin typeface="Times New Roman" panose="02020603050405020304" pitchFamily="18" charset="0"/>
                  <a:cs typeface="Times New Roman" panose="02020603050405020304" pitchFamily="18" charset="0"/>
                </a:endParaRPr>
              </a:p>
            </p:txBody>
          </p:sp>
        </mc:Choice>
        <mc:Fallback xmlns="">
          <p:sp>
            <p:nvSpPr>
              <p:cNvPr id="3" name="İçerik Yer Tutucusu 2"/>
              <p:cNvSpPr>
                <a:spLocks noGrp="1" noRot="1" noChangeAspect="1" noMove="1" noResize="1" noEditPoints="1" noAdjustHandles="1" noChangeArrowheads="1" noChangeShapeType="1" noTextEdit="1"/>
              </p:cNvSpPr>
              <p:nvPr>
                <p:ph idx="4294967295"/>
              </p:nvPr>
            </p:nvSpPr>
            <p:spPr>
              <a:xfrm>
                <a:off x="720000" y="720000"/>
                <a:ext cx="10800000" cy="5111015"/>
              </a:xfrm>
              <a:blipFill>
                <a:blip r:embed="rId2"/>
                <a:stretch>
                  <a:fillRect l="-1411" r="-1467"/>
                </a:stretch>
              </a:blipFill>
            </p:spPr>
            <p:txBody>
              <a:bodyPr/>
              <a:lstStyle/>
              <a:p>
                <a:r>
                  <a:rPr lang="tr-TR">
                    <a:noFill/>
                  </a:rPr>
                  <a:t> </a:t>
                </a:r>
              </a:p>
            </p:txBody>
          </p:sp>
        </mc:Fallback>
      </mc:AlternateContent>
    </p:spTree>
    <p:extLst>
      <p:ext uri="{BB962C8B-B14F-4D97-AF65-F5344CB8AC3E}">
        <p14:creationId xmlns:p14="http://schemas.microsoft.com/office/powerpoint/2010/main" val="3342641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a:spLocks noGrp="1"/>
              </p:cNvSpPr>
              <p:nvPr>
                <p:ph idx="4294967295"/>
              </p:nvPr>
            </p:nvSpPr>
            <p:spPr>
              <a:xfrm>
                <a:off x="720000" y="720000"/>
                <a:ext cx="10800000" cy="5723426"/>
              </a:xfrm>
            </p:spPr>
            <p:txBody>
              <a:bodyPr wrap="square" lIns="0" tIns="0" rIns="0" bIns="0" anchor="t" anchorCtr="0">
                <a:spAutoFit/>
              </a:bodyPr>
              <a:lstStyle/>
              <a:p>
                <a:pPr marL="0" indent="0" algn="just">
                  <a:lnSpc>
                    <a:spcPct val="150000"/>
                  </a:lnSpc>
                  <a:spcBef>
                    <a:spcPts val="600"/>
                  </a:spcBef>
                  <a:buNone/>
                </a:pPr>
                <a:r>
                  <a:rPr lang="en-US" sz="2000">
                    <a:latin typeface="Times New Roman" panose="02020603050405020304" pitchFamily="18" charset="0"/>
                    <a:cs typeface="Times New Roman" panose="02020603050405020304" pitchFamily="18" charset="0"/>
                  </a:rPr>
                  <a:t>Fisher’s LDA metric in its subtraction form is</a:t>
                </a: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14:m>
                  <m:oMathPara xmlns:m="http://schemas.openxmlformats.org/officeDocument/2006/math">
                    <m:oMathParaPr>
                      <m:jc m:val="centerGroup"/>
                    </m:oMathParaPr>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𝐽</m:t>
                          </m:r>
                        </m:e>
                        <m:sub>
                          <m:r>
                            <a:rPr lang="en-US" sz="2000" i="1">
                              <a:latin typeface="Cambria Math" panose="02040503050406030204" pitchFamily="18" charset="0"/>
                            </a:rPr>
                            <m:t>𝑠𝑢𝑏</m:t>
                          </m:r>
                        </m:sub>
                      </m:sSub>
                      <m:r>
                        <a:rPr lang="en-US" sz="2000" i="1">
                          <a:latin typeface="Cambria Math" panose="02040503050406030204" pitchFamily="18" charset="0"/>
                        </a:rPr>
                        <m:t>=</m:t>
                      </m:r>
                      <m:r>
                        <a:rPr lang="en-US" sz="2000" i="1">
                          <a:latin typeface="Cambria Math" panose="02040503050406030204" pitchFamily="18" charset="0"/>
                        </a:rPr>
                        <m:t>𝑇𝑟</m:t>
                      </m:r>
                      <m:d>
                        <m:dPr>
                          <m:begChr m:val="{"/>
                          <m:endChr m:val="}"/>
                          <m:ctrlPr>
                            <a:rPr lang="tr-TR" sz="2000" i="1">
                              <a:latin typeface="Cambria Math" panose="02040503050406030204" pitchFamily="18" charset="0"/>
                            </a:rPr>
                          </m:ctrlPr>
                        </m:dPr>
                        <m:e>
                          <m:sSup>
                            <m:sSupPr>
                              <m:ctrlPr>
                                <a:rPr lang="tr-TR" sz="2000" i="1">
                                  <a:latin typeface="Cambria Math" panose="02040503050406030204" pitchFamily="18" charset="0"/>
                                </a:rPr>
                              </m:ctrlPr>
                            </m:sSupPr>
                            <m:e>
                              <m:r>
                                <a:rPr lang="en-US" sz="2000" b="1" i="1">
                                  <a:latin typeface="Cambria Math" panose="02040503050406030204" pitchFamily="18" charset="0"/>
                                </a:rPr>
                                <m:t>𝐖</m:t>
                              </m:r>
                            </m:e>
                            <m:sup>
                              <m:r>
                                <m:rPr>
                                  <m:sty m:val="p"/>
                                </m:rPr>
                                <a:rPr lang="en-US" sz="2000">
                                  <a:latin typeface="Cambria Math" panose="02040503050406030204" pitchFamily="18" charset="0"/>
                                </a:rPr>
                                <m:t>T</m:t>
                              </m:r>
                            </m:sup>
                          </m:sSup>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sub>
                          </m:sSub>
                          <m:r>
                            <a:rPr lang="en-US" sz="2000" b="1" i="1">
                              <a:latin typeface="Cambria Math" panose="02040503050406030204" pitchFamily="18" charset="0"/>
                            </a:rPr>
                            <m:t>𝐖</m:t>
                          </m:r>
                          <m:r>
                            <a:rPr lang="en-US" sz="2000" b="1" i="1">
                              <a:latin typeface="Cambria Math" panose="02040503050406030204" pitchFamily="18" charset="0"/>
                            </a:rPr>
                            <m:t>−</m:t>
                          </m:r>
                          <m:r>
                            <a:rPr lang="en-US" sz="2000" i="1">
                              <a:latin typeface="Cambria Math" panose="02040503050406030204" pitchFamily="18" charset="0"/>
                            </a:rPr>
                            <m:t>𝜂</m:t>
                          </m:r>
                          <m:sSup>
                            <m:sSupPr>
                              <m:ctrlPr>
                                <a:rPr lang="tr-TR" sz="2000" i="1">
                                  <a:latin typeface="Cambria Math" panose="02040503050406030204" pitchFamily="18" charset="0"/>
                                </a:rPr>
                              </m:ctrlPr>
                            </m:sSupPr>
                            <m:e>
                              <m:r>
                                <a:rPr lang="en-US" sz="2000" b="1" i="1">
                                  <a:latin typeface="Cambria Math" panose="02040503050406030204" pitchFamily="18" charset="0"/>
                                </a:rPr>
                                <m:t>𝐖</m:t>
                              </m:r>
                            </m:e>
                            <m:sup>
                              <m:r>
                                <m:rPr>
                                  <m:sty m:val="p"/>
                                </m:rPr>
                                <a:rPr lang="en-US" sz="2000">
                                  <a:latin typeface="Cambria Math" panose="02040503050406030204" pitchFamily="18" charset="0"/>
                                </a:rPr>
                                <m:t>T</m:t>
                              </m:r>
                            </m:sup>
                          </m:sSup>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sSub>
                                <m:sSubPr>
                                  <m:ctrlPr>
                                    <a:rPr lang="tr-TR" sz="2000" i="1">
                                      <a:latin typeface="Cambria Math" panose="02040503050406030204" pitchFamily="18" charset="0"/>
                                    </a:rPr>
                                  </m:ctrlPr>
                                </m:sSubPr>
                                <m:e>
                                  <m:r>
                                    <a:rPr lang="en-US" sz="2000" i="1">
                                      <a:latin typeface="Cambria Math" panose="02040503050406030204" pitchFamily="18" charset="0"/>
                                    </a:rPr>
                                    <m:t>𝑊</m:t>
                                  </m:r>
                                </m:e>
                                <m:sub>
                                  <m:r>
                                    <a:rPr lang="en-US" sz="2000" i="1">
                                      <a:latin typeface="Cambria Math" panose="02040503050406030204" pitchFamily="18" charset="0"/>
                                    </a:rPr>
                                    <m:t>𝑇</m:t>
                                  </m:r>
                                </m:sub>
                              </m:sSub>
                            </m:sub>
                          </m:sSub>
                          <m:r>
                            <a:rPr lang="en-US" sz="2000" b="1" i="1">
                              <a:latin typeface="Cambria Math" panose="02040503050406030204" pitchFamily="18" charset="0"/>
                            </a:rPr>
                            <m:t>𝐖</m:t>
                          </m:r>
                        </m:e>
                      </m:d>
                    </m:oMath>
                  </m:oMathPara>
                </a14:m>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en-US" sz="2000">
                    <a:latin typeface="Times New Roman" panose="02020603050405020304" pitchFamily="18" charset="0"/>
                    <a:cs typeface="Times New Roman" panose="02020603050405020304" pitchFamily="18" charset="0"/>
                  </a:rPr>
                  <a:t>where  </a:t>
                </a:r>
                <a14:m>
                  <m:oMath xmlns:m="http://schemas.openxmlformats.org/officeDocument/2006/math">
                    <m:r>
                      <a:rPr lang="en-US" sz="2000" b="1" i="1">
                        <a:latin typeface="Cambria Math" panose="02040503050406030204" pitchFamily="18" charset="0"/>
                      </a:rPr>
                      <m:t>𝑾</m:t>
                    </m:r>
                    <m:r>
                      <a:rPr lang="en-US" sz="2000" b="1" i="1">
                        <a:latin typeface="Cambria Math" panose="02040503050406030204" pitchFamily="18" charset="0"/>
                      </a:rPr>
                      <m:t>=</m:t>
                    </m:r>
                    <m:d>
                      <m:dPr>
                        <m:begChr m:val="["/>
                        <m:endChr m:val="]"/>
                        <m:ctrlPr>
                          <a:rPr lang="tr-TR" sz="2000" b="1" i="1">
                            <a:latin typeface="Cambria Math" panose="02040503050406030204" pitchFamily="18" charset="0"/>
                          </a:rPr>
                        </m:ctrlPr>
                      </m:dPr>
                      <m:e>
                        <m:sSub>
                          <m:sSubPr>
                            <m:ctrlPr>
                              <a:rPr lang="tr-TR" sz="2000" b="1" i="1">
                                <a:latin typeface="Cambria Math" panose="02040503050406030204" pitchFamily="18" charset="0"/>
                              </a:rPr>
                            </m:ctrlPr>
                          </m:sSubPr>
                          <m:e>
                            <m:r>
                              <a:rPr lang="en-US" sz="2000" b="1" i="1">
                                <a:latin typeface="Cambria Math" panose="02040503050406030204" pitchFamily="18" charset="0"/>
                              </a:rPr>
                              <m:t>𝒘</m:t>
                            </m:r>
                          </m:e>
                          <m:sub>
                            <m:r>
                              <a:rPr lang="en-US" sz="2000" b="1" i="1">
                                <a:latin typeface="Cambria Math" panose="02040503050406030204" pitchFamily="18" charset="0"/>
                              </a:rPr>
                              <m:t>𝟏</m:t>
                            </m:r>
                          </m:sub>
                        </m:sSub>
                        <m:r>
                          <a:rPr lang="en-US" sz="2000" b="1" i="1">
                            <a:latin typeface="Cambria Math" panose="02040503050406030204" pitchFamily="18" charset="0"/>
                          </a:rPr>
                          <m:t>⋮</m:t>
                        </m:r>
                        <m:sSub>
                          <m:sSubPr>
                            <m:ctrlPr>
                              <a:rPr lang="tr-TR" sz="2000" b="1" i="1">
                                <a:latin typeface="Cambria Math" panose="02040503050406030204" pitchFamily="18" charset="0"/>
                              </a:rPr>
                            </m:ctrlPr>
                          </m:sSubPr>
                          <m:e>
                            <m:r>
                              <a:rPr lang="en-US" sz="2000" b="1" i="1">
                                <a:latin typeface="Cambria Math" panose="02040503050406030204" pitchFamily="18" charset="0"/>
                              </a:rPr>
                              <m:t>𝒘</m:t>
                            </m:r>
                          </m:e>
                          <m:sub>
                            <m:r>
                              <a:rPr lang="en-US" sz="2000" b="1" i="1">
                                <a:latin typeface="Cambria Math" panose="02040503050406030204" pitchFamily="18" charset="0"/>
                              </a:rPr>
                              <m:t>𝟐</m:t>
                            </m:r>
                          </m:sub>
                        </m:sSub>
                        <m:r>
                          <a:rPr lang="en-US" sz="2000" b="1" i="1">
                            <a:latin typeface="Cambria Math" panose="02040503050406030204" pitchFamily="18" charset="0"/>
                          </a:rPr>
                          <m:t>⋮⋯⋮</m:t>
                        </m:r>
                        <m:sSub>
                          <m:sSubPr>
                            <m:ctrlPr>
                              <a:rPr lang="tr-TR" sz="2000" b="1" i="1">
                                <a:latin typeface="Cambria Math" panose="02040503050406030204" pitchFamily="18" charset="0"/>
                              </a:rPr>
                            </m:ctrlPr>
                          </m:sSubPr>
                          <m:e>
                            <m:r>
                              <a:rPr lang="en-US" sz="2000" b="1" i="1">
                                <a:latin typeface="Cambria Math" panose="02040503050406030204" pitchFamily="18" charset="0"/>
                              </a:rPr>
                              <m:t>𝒘</m:t>
                            </m:r>
                          </m:e>
                          <m:sub>
                            <m:r>
                              <a:rPr lang="en-US" sz="2000" b="1" i="1">
                                <a:latin typeface="Cambria Math" panose="02040503050406030204" pitchFamily="18" charset="0"/>
                              </a:rPr>
                              <m:t>𝒏</m:t>
                            </m:r>
                          </m:sub>
                        </m:sSub>
                      </m:e>
                    </m:d>
                  </m:oMath>
                </a14:m>
                <a:r>
                  <a:rPr lang="en-US" sz="2000" b="1">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is </a:t>
                </a:r>
                <a14:m>
                  <m:oMath xmlns:m="http://schemas.openxmlformats.org/officeDocument/2006/math">
                    <m:r>
                      <a:rPr lang="en-US" sz="2000" i="1">
                        <a:latin typeface="Cambria Math" panose="02040503050406030204" pitchFamily="18" charset="0"/>
                      </a:rPr>
                      <m:t>𝑛</m:t>
                    </m:r>
                    <m:r>
                      <a:rPr lang="en-US" sz="2000" i="1">
                        <a:latin typeface="Cambria Math" panose="02040503050406030204" pitchFamily="18" charset="0"/>
                      </a:rPr>
                      <m:t>×</m:t>
                    </m:r>
                    <m:r>
                      <a:rPr lang="en-US" sz="2000" i="1">
                        <a:latin typeface="Cambria Math" panose="02040503050406030204" pitchFamily="18" charset="0"/>
                      </a:rPr>
                      <m:t>𝑛</m:t>
                    </m:r>
                  </m:oMath>
                </a14:m>
                <a:r>
                  <a:rPr lang="en-US" sz="2000">
                    <a:latin typeface="Times New Roman" panose="02020603050405020304" pitchFamily="18" charset="0"/>
                    <a:cs typeface="Times New Roman" panose="02020603050405020304" pitchFamily="18" charset="0"/>
                  </a:rPr>
                  <a:t> matrix. </a:t>
                </a:r>
                <a:r>
                  <a:rPr lang="tr-TR" sz="2000" smtClean="0">
                    <a:latin typeface="Times New Roman" panose="02020603050405020304" pitchFamily="18" charset="0"/>
                    <a:cs typeface="Times New Roman" panose="02020603050405020304" pitchFamily="18" charset="0"/>
                  </a:rPr>
                  <a:t>O</a:t>
                </a:r>
                <a:r>
                  <a:rPr lang="en-US" sz="2000" smtClean="0">
                    <a:latin typeface="Times New Roman" panose="02020603050405020304" pitchFamily="18" charset="0"/>
                    <a:cs typeface="Times New Roman" panose="02020603050405020304" pitchFamily="18" charset="0"/>
                  </a:rPr>
                  <a:t>r </a:t>
                </a: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𝐽</m:t>
                        </m:r>
                      </m:e>
                      <m:sub>
                        <m:r>
                          <a:rPr lang="en-US" sz="2000" i="1">
                            <a:latin typeface="Cambria Math" panose="02040503050406030204" pitchFamily="18" charset="0"/>
                          </a:rPr>
                          <m:t>𝑠𝑢𝑏</m:t>
                        </m:r>
                      </m:sub>
                    </m:sSub>
                    <m:r>
                      <a:rPr lang="en-US" sz="2000" i="1">
                        <a:latin typeface="Cambria Math" panose="02040503050406030204" pitchFamily="18" charset="0"/>
                      </a:rPr>
                      <m:t>=</m:t>
                    </m:r>
                    <m:nary>
                      <m:naryPr>
                        <m:chr m:val="∑"/>
                        <m:limLoc m:val="undOvr"/>
                        <m:ctrlPr>
                          <a:rPr lang="tr-TR" sz="2000" i="1">
                            <a:latin typeface="Cambria Math" panose="02040503050406030204" pitchFamily="18" charset="0"/>
                          </a:rPr>
                        </m:ctrlPr>
                      </m:naryPr>
                      <m:sub>
                        <m:r>
                          <a:rPr lang="en-US" sz="2000" i="1">
                            <a:latin typeface="Cambria Math" panose="02040503050406030204" pitchFamily="18" charset="0"/>
                          </a:rPr>
                          <m:t>𝑖</m:t>
                        </m:r>
                        <m:r>
                          <a:rPr lang="en-US" sz="2000" i="1">
                            <a:latin typeface="Cambria Math" panose="02040503050406030204" pitchFamily="18" charset="0"/>
                          </a:rPr>
                          <m:t>=1</m:t>
                        </m:r>
                      </m:sub>
                      <m:sup>
                        <m:r>
                          <a:rPr lang="en-US" sz="2000" i="1">
                            <a:latin typeface="Cambria Math" panose="02040503050406030204" pitchFamily="18" charset="0"/>
                          </a:rPr>
                          <m:t>𝑛</m:t>
                        </m:r>
                      </m:sup>
                      <m:e>
                        <m:sSubSup>
                          <m:sSubSupPr>
                            <m:ctrlPr>
                              <a:rPr lang="tr-TR" sz="2000" i="1">
                                <a:latin typeface="Cambria Math" panose="02040503050406030204" pitchFamily="18" charset="0"/>
                              </a:rPr>
                            </m:ctrlPr>
                          </m:sSubSupPr>
                          <m:e>
                            <m:r>
                              <a:rPr lang="en-US" sz="2000" b="1" i="1">
                                <a:latin typeface="Cambria Math" panose="02040503050406030204" pitchFamily="18" charset="0"/>
                              </a:rPr>
                              <m:t>𝒘</m:t>
                            </m:r>
                          </m:e>
                          <m:sub>
                            <m:r>
                              <a:rPr lang="en-US" sz="2000" i="1">
                                <a:latin typeface="Cambria Math" panose="02040503050406030204" pitchFamily="18" charset="0"/>
                              </a:rPr>
                              <m:t>𝑖</m:t>
                            </m:r>
                          </m:sub>
                          <m:sup>
                            <m:r>
                              <a:rPr lang="en-US" sz="2000" i="1">
                                <a:latin typeface="Cambria Math" panose="02040503050406030204" pitchFamily="18" charset="0"/>
                              </a:rPr>
                              <m:t>𝑇</m:t>
                            </m:r>
                          </m:sup>
                        </m:sSubSup>
                        <m:d>
                          <m:dPr>
                            <m:ctrlPr>
                              <a:rPr lang="tr-TR" sz="2000" i="1">
                                <a:latin typeface="Cambria Math" panose="02040503050406030204" pitchFamily="18" charset="0"/>
                              </a:rPr>
                            </m:ctrlPr>
                          </m:dPr>
                          <m:e>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sub>
                            </m:sSub>
                            <m:r>
                              <a:rPr lang="en-US" sz="2000" i="1">
                                <a:latin typeface="Cambria Math" panose="02040503050406030204" pitchFamily="18" charset="0"/>
                              </a:rPr>
                              <m:t>−</m:t>
                            </m:r>
                            <m:r>
                              <a:rPr lang="en-US" sz="2000" i="1">
                                <a:latin typeface="Cambria Math" panose="02040503050406030204" pitchFamily="18" charset="0"/>
                              </a:rPr>
                              <m:t>𝜂</m:t>
                            </m:r>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sSub>
                                  <m:sSubPr>
                                    <m:ctrlPr>
                                      <a:rPr lang="tr-TR" sz="2000" i="1">
                                        <a:latin typeface="Cambria Math" panose="02040503050406030204" pitchFamily="18" charset="0"/>
                                      </a:rPr>
                                    </m:ctrlPr>
                                  </m:sSubPr>
                                  <m:e>
                                    <m:r>
                                      <a:rPr lang="en-US" sz="2000" i="1">
                                        <a:latin typeface="Cambria Math" panose="02040503050406030204" pitchFamily="18" charset="0"/>
                                      </a:rPr>
                                      <m:t>𝑊</m:t>
                                    </m:r>
                                  </m:e>
                                  <m:sub>
                                    <m:r>
                                      <a:rPr lang="en-US" sz="2000" i="1">
                                        <a:latin typeface="Cambria Math" panose="02040503050406030204" pitchFamily="18" charset="0"/>
                                      </a:rPr>
                                      <m:t>𝑇</m:t>
                                    </m:r>
                                  </m:sub>
                                </m:sSub>
                              </m:sub>
                            </m:sSub>
                          </m:e>
                        </m:d>
                        <m:sSubSup>
                          <m:sSubSupPr>
                            <m:ctrlPr>
                              <a:rPr lang="tr-TR" sz="2000" i="1">
                                <a:latin typeface="Cambria Math" panose="02040503050406030204" pitchFamily="18" charset="0"/>
                              </a:rPr>
                            </m:ctrlPr>
                          </m:sSubSupPr>
                          <m:e>
                            <m:r>
                              <a:rPr lang="en-US" sz="2000" b="1" i="1">
                                <a:latin typeface="Cambria Math" panose="02040503050406030204" pitchFamily="18" charset="0"/>
                              </a:rPr>
                              <m:t>𝒘</m:t>
                            </m:r>
                          </m:e>
                          <m:sub>
                            <m:r>
                              <a:rPr lang="en-US" sz="2000" i="1">
                                <a:latin typeface="Cambria Math" panose="02040503050406030204" pitchFamily="18" charset="0"/>
                              </a:rPr>
                              <m:t>𝑖</m:t>
                            </m:r>
                          </m:sub>
                          <m:sup/>
                        </m:sSubSup>
                      </m:e>
                    </m:nary>
                  </m:oMath>
                </a14:m>
                <a:r>
                  <a:rPr lang="en-US" sz="2000">
                    <a:latin typeface="Times New Roman" panose="02020603050405020304" pitchFamily="18" charset="0"/>
                    <a:cs typeface="Times New Roman" panose="02020603050405020304" pitchFamily="18" charset="0"/>
                  </a:rPr>
                  <a:t> = </a:t>
                </a:r>
                <a14:m>
                  <m:oMath xmlns:m="http://schemas.openxmlformats.org/officeDocument/2006/math">
                    <m:nary>
                      <m:naryPr>
                        <m:chr m:val="∑"/>
                        <m:limLoc m:val="undOvr"/>
                        <m:ctrlPr>
                          <a:rPr lang="tr-TR" sz="2000" i="1">
                            <a:latin typeface="Cambria Math" panose="02040503050406030204" pitchFamily="18" charset="0"/>
                          </a:rPr>
                        </m:ctrlPr>
                      </m:naryPr>
                      <m:sub>
                        <m:r>
                          <a:rPr lang="en-US" sz="2000" i="1">
                            <a:latin typeface="Cambria Math" panose="02040503050406030204" pitchFamily="18" charset="0"/>
                          </a:rPr>
                          <m:t>𝑖</m:t>
                        </m:r>
                        <m:r>
                          <a:rPr lang="en-US" sz="2000" i="1">
                            <a:latin typeface="Cambria Math" panose="02040503050406030204" pitchFamily="18" charset="0"/>
                          </a:rPr>
                          <m:t>=1</m:t>
                        </m:r>
                      </m:sub>
                      <m:sup>
                        <m:r>
                          <a:rPr lang="en-US" sz="2000" i="1">
                            <a:latin typeface="Cambria Math" panose="02040503050406030204" pitchFamily="18" charset="0"/>
                          </a:rPr>
                          <m:t>𝑛</m:t>
                        </m:r>
                      </m:sup>
                      <m:e>
                        <m:d>
                          <m:dPr>
                            <m:ctrlPr>
                              <a:rPr lang="tr-TR" sz="2000" i="1">
                                <a:latin typeface="Cambria Math" panose="02040503050406030204" pitchFamily="18" charset="0"/>
                              </a:rPr>
                            </m:ctrlPr>
                          </m:dPr>
                          <m:e>
                            <m:sSub>
                              <m:sSubPr>
                                <m:ctrlPr>
                                  <a:rPr lang="tr-TR"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𝑖𝑖</m:t>
                                </m:r>
                              </m:sub>
                            </m:sSub>
                            <m:r>
                              <a:rPr lang="en-US" sz="2000" i="1">
                                <a:latin typeface="Cambria Math" panose="02040503050406030204" pitchFamily="18" charset="0"/>
                              </a:rPr>
                              <m:t>−</m:t>
                            </m:r>
                            <m:r>
                              <a:rPr lang="en-US" sz="2000" i="1">
                                <a:latin typeface="Cambria Math" panose="02040503050406030204" pitchFamily="18" charset="0"/>
                              </a:rPr>
                              <m:t>𝜂</m:t>
                            </m:r>
                            <m:sSub>
                              <m:sSubPr>
                                <m:ctrlPr>
                                  <a:rPr lang="tr-TR" sz="2000" i="1">
                                    <a:latin typeface="Cambria Math" panose="02040503050406030204" pitchFamily="18" charset="0"/>
                                  </a:rPr>
                                </m:ctrlPr>
                              </m:sSubPr>
                              <m:e>
                                <m:r>
                                  <a:rPr lang="en-US" sz="2000" i="1">
                                    <a:latin typeface="Cambria Math" panose="02040503050406030204" pitchFamily="18" charset="0"/>
                                  </a:rPr>
                                  <m:t>𝑑</m:t>
                                </m:r>
                              </m:e>
                              <m:sub>
                                <m:r>
                                  <a:rPr lang="en-US" sz="2000" i="1">
                                    <a:latin typeface="Cambria Math" panose="02040503050406030204" pitchFamily="18" charset="0"/>
                                  </a:rPr>
                                  <m:t>𝑖𝑖</m:t>
                                </m:r>
                              </m:sub>
                            </m:sSub>
                          </m:e>
                        </m:d>
                        <m:r>
                          <a:rPr lang="en-US" sz="2000" i="1">
                            <a:latin typeface="Cambria Math" panose="02040503050406030204" pitchFamily="18" charset="0"/>
                          </a:rPr>
                          <m:t>=</m:t>
                        </m:r>
                      </m:e>
                    </m:nary>
                    <m:sSub>
                      <m:sSubPr>
                        <m:ctrlPr>
                          <a:rPr lang="tr-TR" sz="2000" i="1">
                            <a:latin typeface="Cambria Math" panose="02040503050406030204" pitchFamily="18" charset="0"/>
                          </a:rPr>
                        </m:ctrlPr>
                      </m:sSubPr>
                      <m:e>
                        <m:r>
                          <a:rPr lang="tr-TR" sz="2000" i="1">
                            <a:latin typeface="Cambria Math" panose="02040503050406030204" pitchFamily="18" charset="0"/>
                          </a:rPr>
                          <m:t>𝜆</m:t>
                        </m:r>
                      </m:e>
                      <m:sub>
                        <m:r>
                          <a:rPr lang="tr-TR" sz="2000" i="1">
                            <a:latin typeface="Cambria Math" panose="02040503050406030204" pitchFamily="18" charset="0"/>
                          </a:rPr>
                          <m:t>1</m:t>
                        </m:r>
                      </m:sub>
                    </m:sSub>
                    <m:r>
                      <a:rPr lang="tr-TR" sz="2000" i="1">
                        <a:latin typeface="Cambria Math" panose="02040503050406030204" pitchFamily="18" charset="0"/>
                      </a:rPr>
                      <m:t>+</m:t>
                    </m:r>
                    <m:sSub>
                      <m:sSubPr>
                        <m:ctrlPr>
                          <a:rPr lang="tr-TR" sz="2000" i="1">
                            <a:latin typeface="Cambria Math" panose="02040503050406030204" pitchFamily="18" charset="0"/>
                          </a:rPr>
                        </m:ctrlPr>
                      </m:sSubPr>
                      <m:e>
                        <m:r>
                          <a:rPr lang="tr-TR" sz="2000" i="1">
                            <a:latin typeface="Cambria Math" panose="02040503050406030204" pitchFamily="18" charset="0"/>
                          </a:rPr>
                          <m:t>𝜆</m:t>
                        </m:r>
                      </m:e>
                      <m:sub>
                        <m:r>
                          <a:rPr lang="tr-TR" sz="2000" i="1">
                            <a:latin typeface="Cambria Math" panose="02040503050406030204" pitchFamily="18" charset="0"/>
                          </a:rPr>
                          <m:t>2</m:t>
                        </m:r>
                      </m:sub>
                    </m:sSub>
                    <m:r>
                      <a:rPr lang="tr-TR" sz="2000" i="1">
                        <a:latin typeface="Cambria Math" panose="02040503050406030204" pitchFamily="18" charset="0"/>
                      </a:rPr>
                      <m:t>+…+</m:t>
                    </m:r>
                    <m:sSub>
                      <m:sSubPr>
                        <m:ctrlPr>
                          <a:rPr lang="tr-TR" sz="2000" i="1">
                            <a:latin typeface="Cambria Math" panose="02040503050406030204" pitchFamily="18" charset="0"/>
                          </a:rPr>
                        </m:ctrlPr>
                      </m:sSubPr>
                      <m:e>
                        <m:r>
                          <a:rPr lang="tr-TR" sz="2000" i="1">
                            <a:latin typeface="Cambria Math" panose="02040503050406030204" pitchFamily="18" charset="0"/>
                          </a:rPr>
                          <m:t>𝜆</m:t>
                        </m:r>
                      </m:e>
                      <m:sub>
                        <m:r>
                          <a:rPr lang="tr-TR" sz="2000" i="1">
                            <a:latin typeface="Cambria Math" panose="02040503050406030204" pitchFamily="18" charset="0"/>
                          </a:rPr>
                          <m:t>𝑛</m:t>
                        </m:r>
                      </m:sub>
                    </m:sSub>
                  </m:oMath>
                </a14:m>
                <a:r>
                  <a:rPr lang="tr-TR" sz="2000">
                    <a:latin typeface="Times New Roman" panose="02020603050405020304" pitchFamily="18" charset="0"/>
                    <a:cs typeface="Times New Roman" panose="02020603050405020304" pitchFamily="18" charset="0"/>
                  </a:rPr>
                  <a:t>.</a:t>
                </a:r>
              </a:p>
              <a:p>
                <a:pPr marL="0" indent="0" algn="just">
                  <a:lnSpc>
                    <a:spcPct val="150000"/>
                  </a:lnSpc>
                  <a:spcBef>
                    <a:spcPts val="600"/>
                  </a:spcBef>
                  <a:buNone/>
                </a:pPr>
                <a:r>
                  <a:rPr lang="tr-TR" sz="2000">
                    <a:latin typeface="Times New Roman" panose="02020603050405020304" pitchFamily="18" charset="0"/>
                    <a:cs typeface="Times New Roman" panose="02020603050405020304" pitchFamily="18" charset="0"/>
                  </a:rPr>
                  <a:t>With the weights</a:t>
                </a:r>
              </a:p>
              <a:p>
                <a:pPr marL="0" indent="0" algn="just">
                  <a:lnSpc>
                    <a:spcPct val="100000"/>
                  </a:lnSpc>
                  <a:spcBef>
                    <a:spcPts val="600"/>
                  </a:spcBef>
                  <a:buNone/>
                </a:pPr>
                <a14:m>
                  <m:oMathPara xmlns:m="http://schemas.openxmlformats.org/officeDocument/2006/math">
                    <m:oMathParaPr>
                      <m:jc m:val="centerGroup"/>
                    </m:oMathParaPr>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𝐽</m:t>
                          </m:r>
                        </m:e>
                        <m:sub>
                          <m:r>
                            <a:rPr lang="en-US" sz="2000" i="1">
                              <a:latin typeface="Cambria Math" panose="02040503050406030204" pitchFamily="18" charset="0"/>
                            </a:rPr>
                            <m:t>𝑠𝑢𝑏</m:t>
                          </m:r>
                          <m:r>
                            <a:rPr lang="en-US" sz="2000" i="1">
                              <a:latin typeface="Cambria Math" panose="02040503050406030204" pitchFamily="18" charset="0"/>
                            </a:rPr>
                            <m:t>,</m:t>
                          </m:r>
                          <m:r>
                            <a:rPr lang="en-US" sz="2000" i="1">
                              <a:latin typeface="Cambria Math" panose="02040503050406030204" pitchFamily="18" charset="0"/>
                            </a:rPr>
                            <m:t>𝑤𝑒𝑖𝑔h𝑡𝑒𝑑</m:t>
                          </m:r>
                        </m:sub>
                      </m:sSub>
                      <m:r>
                        <a:rPr lang="en-US" sz="2000" i="1">
                          <a:latin typeface="Cambria Math" panose="02040503050406030204" pitchFamily="18" charset="0"/>
                        </a:rPr>
                        <m:t>=</m:t>
                      </m:r>
                      <m:nary>
                        <m:naryPr>
                          <m:chr m:val="∑"/>
                          <m:limLoc m:val="undOvr"/>
                          <m:ctrlPr>
                            <a:rPr lang="tr-TR" sz="2000" i="1">
                              <a:latin typeface="Cambria Math" panose="02040503050406030204" pitchFamily="18" charset="0"/>
                            </a:rPr>
                          </m:ctrlPr>
                        </m:naryPr>
                        <m:sub>
                          <m:r>
                            <a:rPr lang="en-US" sz="2000" i="1">
                              <a:latin typeface="Cambria Math" panose="02040503050406030204" pitchFamily="18" charset="0"/>
                            </a:rPr>
                            <m:t>𝑖</m:t>
                          </m:r>
                          <m:r>
                            <a:rPr lang="en-US" sz="2000" i="1">
                              <a:latin typeface="Cambria Math" panose="02040503050406030204" pitchFamily="18" charset="0"/>
                            </a:rPr>
                            <m:t>=1</m:t>
                          </m:r>
                        </m:sub>
                        <m:sup>
                          <m:r>
                            <a:rPr lang="en-US" sz="2000" i="1">
                              <a:latin typeface="Cambria Math" panose="02040503050406030204" pitchFamily="18" charset="0"/>
                            </a:rPr>
                            <m:t>𝑛</m:t>
                          </m:r>
                        </m:sup>
                        <m:e>
                          <m:sSubSup>
                            <m:sSubSupPr>
                              <m:ctrlPr>
                                <a:rPr lang="tr-TR" sz="2000" i="1">
                                  <a:latin typeface="Cambria Math" panose="02040503050406030204" pitchFamily="18" charset="0"/>
                                </a:rPr>
                              </m:ctrlPr>
                            </m:sSubSupPr>
                            <m:e>
                              <m:r>
                                <a:rPr lang="en-US" sz="2000" b="1" i="1">
                                  <a:latin typeface="Cambria Math" panose="02040503050406030204" pitchFamily="18" charset="0"/>
                                </a:rPr>
                                <m:t>𝒘</m:t>
                              </m:r>
                            </m:e>
                            <m:sub>
                              <m:r>
                                <a:rPr lang="en-US" sz="2000" i="1">
                                  <a:latin typeface="Cambria Math" panose="02040503050406030204" pitchFamily="18" charset="0"/>
                                </a:rPr>
                                <m:t>𝑖</m:t>
                              </m:r>
                            </m:sub>
                            <m:sup>
                              <m:r>
                                <a:rPr lang="en-US" sz="2000" i="1">
                                  <a:latin typeface="Cambria Math" panose="02040503050406030204" pitchFamily="18" charset="0"/>
                                </a:rPr>
                                <m:t>𝑇</m:t>
                              </m:r>
                            </m:sup>
                          </m:sSubSup>
                          <m:r>
                            <a:rPr lang="en-US" sz="2000" b="1" i="1">
                              <a:latin typeface="Cambria Math" panose="02040503050406030204" pitchFamily="18" charset="0"/>
                            </a:rPr>
                            <m:t>𝑯</m:t>
                          </m:r>
                          <m:d>
                            <m:dPr>
                              <m:ctrlPr>
                                <a:rPr lang="tr-TR" sz="2000" i="1">
                                  <a:latin typeface="Cambria Math" panose="02040503050406030204" pitchFamily="18" charset="0"/>
                                </a:rPr>
                              </m:ctrlPr>
                            </m:dPr>
                            <m:e>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sub>
                              </m:sSub>
                              <m:r>
                                <a:rPr lang="en-US" sz="2000" i="1">
                                  <a:latin typeface="Cambria Math" panose="02040503050406030204" pitchFamily="18" charset="0"/>
                                </a:rPr>
                                <m:t>−</m:t>
                              </m:r>
                              <m:r>
                                <a:rPr lang="en-US" sz="2000" i="1">
                                  <a:latin typeface="Cambria Math" panose="02040503050406030204" pitchFamily="18" charset="0"/>
                                </a:rPr>
                                <m:t>𝜂</m:t>
                              </m:r>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sSub>
                                    <m:sSubPr>
                                      <m:ctrlPr>
                                        <a:rPr lang="tr-TR" sz="2000" i="1">
                                          <a:latin typeface="Cambria Math" panose="02040503050406030204" pitchFamily="18" charset="0"/>
                                        </a:rPr>
                                      </m:ctrlPr>
                                    </m:sSubPr>
                                    <m:e>
                                      <m:r>
                                        <a:rPr lang="en-US" sz="2000" i="1">
                                          <a:latin typeface="Cambria Math" panose="02040503050406030204" pitchFamily="18" charset="0"/>
                                        </a:rPr>
                                        <m:t>𝑊</m:t>
                                      </m:r>
                                    </m:e>
                                    <m:sub>
                                      <m:r>
                                        <a:rPr lang="en-US" sz="2000" i="1">
                                          <a:latin typeface="Cambria Math" panose="02040503050406030204" pitchFamily="18" charset="0"/>
                                        </a:rPr>
                                        <m:t>𝑇</m:t>
                                      </m:r>
                                    </m:sub>
                                  </m:sSub>
                                </m:sub>
                              </m:sSub>
                            </m:e>
                          </m:d>
                          <m:sSubSup>
                            <m:sSubSupPr>
                              <m:ctrlPr>
                                <a:rPr lang="tr-TR" sz="2000" i="1">
                                  <a:latin typeface="Cambria Math" panose="02040503050406030204" pitchFamily="18" charset="0"/>
                                </a:rPr>
                              </m:ctrlPr>
                            </m:sSubSupPr>
                            <m:e>
                              <m:r>
                                <a:rPr lang="en-US" sz="2000" b="1" i="1">
                                  <a:latin typeface="Cambria Math" panose="02040503050406030204" pitchFamily="18" charset="0"/>
                                </a:rPr>
                                <m:t>𝑯𝒘</m:t>
                              </m:r>
                            </m:e>
                            <m:sub>
                              <m:r>
                                <a:rPr lang="en-US" sz="2000" i="1">
                                  <a:latin typeface="Cambria Math" panose="02040503050406030204" pitchFamily="18" charset="0"/>
                                </a:rPr>
                                <m:t>𝑖</m:t>
                              </m:r>
                            </m:sub>
                            <m:sup/>
                          </m:sSubSup>
                        </m:e>
                      </m:nary>
                      <m:r>
                        <a:rPr lang="en-US" sz="2000" i="1">
                          <a:latin typeface="Cambria Math" panose="02040503050406030204" pitchFamily="18" charset="0"/>
                        </a:rPr>
                        <m:t>=</m:t>
                      </m:r>
                      <m:nary>
                        <m:naryPr>
                          <m:chr m:val="∑"/>
                          <m:limLoc m:val="undOvr"/>
                          <m:ctrlPr>
                            <a:rPr lang="tr-TR" sz="2000" i="1">
                              <a:latin typeface="Cambria Math" panose="02040503050406030204" pitchFamily="18" charset="0"/>
                            </a:rPr>
                          </m:ctrlPr>
                        </m:naryPr>
                        <m:sub>
                          <m:r>
                            <a:rPr lang="en-US" sz="2000" i="1">
                              <a:latin typeface="Cambria Math" panose="02040503050406030204" pitchFamily="18" charset="0"/>
                            </a:rPr>
                            <m:t>𝑖</m:t>
                          </m:r>
                          <m:r>
                            <a:rPr lang="en-US" sz="2000" i="1">
                              <a:latin typeface="Cambria Math" panose="02040503050406030204" pitchFamily="18" charset="0"/>
                            </a:rPr>
                            <m:t>=1</m:t>
                          </m:r>
                        </m:sub>
                        <m:sup>
                          <m:r>
                            <a:rPr lang="en-US" sz="2000" i="1">
                              <a:latin typeface="Cambria Math" panose="02040503050406030204" pitchFamily="18" charset="0"/>
                            </a:rPr>
                            <m:t>𝑛</m:t>
                          </m:r>
                        </m:sup>
                        <m:e>
                          <m:sSubSup>
                            <m:sSubSupPr>
                              <m:ctrlPr>
                                <a:rPr lang="tr-TR" sz="2000" i="1">
                                  <a:latin typeface="Cambria Math" panose="02040503050406030204" pitchFamily="18" charset="0"/>
                                </a:rPr>
                              </m:ctrlPr>
                            </m:sSubSupPr>
                            <m:e>
                              <m:r>
                                <a:rPr lang="en-US" sz="2000" i="1">
                                  <a:latin typeface="Cambria Math" panose="02040503050406030204" pitchFamily="18" charset="0"/>
                                </a:rPr>
                                <m:t>h</m:t>
                              </m:r>
                            </m:e>
                            <m:sub>
                              <m:r>
                                <a:rPr lang="en-US" sz="2000" i="1">
                                  <a:latin typeface="Cambria Math" panose="02040503050406030204" pitchFamily="18" charset="0"/>
                                </a:rPr>
                                <m:t>𝑖</m:t>
                              </m:r>
                            </m:sub>
                            <m:sup>
                              <m:r>
                                <a:rPr lang="en-US" sz="2000" i="1">
                                  <a:latin typeface="Cambria Math" panose="02040503050406030204" pitchFamily="18" charset="0"/>
                                </a:rPr>
                                <m:t>2</m:t>
                              </m:r>
                            </m:sup>
                          </m:sSubSup>
                          <m:d>
                            <m:dPr>
                              <m:ctrlPr>
                                <a:rPr lang="tr-TR" sz="2000" i="1">
                                  <a:latin typeface="Cambria Math" panose="02040503050406030204" pitchFamily="18" charset="0"/>
                                </a:rPr>
                              </m:ctrlPr>
                            </m:dPr>
                            <m:e>
                              <m:sSub>
                                <m:sSubPr>
                                  <m:ctrlPr>
                                    <a:rPr lang="tr-TR"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𝑖𝑖</m:t>
                                  </m:r>
                                </m:sub>
                              </m:sSub>
                              <m:r>
                                <a:rPr lang="en-US" sz="2000" i="1">
                                  <a:latin typeface="Cambria Math" panose="02040503050406030204" pitchFamily="18" charset="0"/>
                                </a:rPr>
                                <m:t>−</m:t>
                              </m:r>
                              <m:r>
                                <a:rPr lang="en-US" sz="2000" i="1">
                                  <a:latin typeface="Cambria Math" panose="02040503050406030204" pitchFamily="18" charset="0"/>
                                </a:rPr>
                                <m:t>𝜂</m:t>
                              </m:r>
                              <m:sSub>
                                <m:sSubPr>
                                  <m:ctrlPr>
                                    <a:rPr lang="tr-TR" sz="2000" i="1">
                                      <a:latin typeface="Cambria Math" panose="02040503050406030204" pitchFamily="18" charset="0"/>
                                    </a:rPr>
                                  </m:ctrlPr>
                                </m:sSubPr>
                                <m:e>
                                  <m:r>
                                    <a:rPr lang="en-US" sz="2000" i="1">
                                      <a:latin typeface="Cambria Math" panose="02040503050406030204" pitchFamily="18" charset="0"/>
                                    </a:rPr>
                                    <m:t>𝑑</m:t>
                                  </m:r>
                                </m:e>
                                <m:sub>
                                  <m:r>
                                    <a:rPr lang="en-US" sz="2000" i="1">
                                      <a:latin typeface="Cambria Math" panose="02040503050406030204" pitchFamily="18" charset="0"/>
                                    </a:rPr>
                                    <m:t>𝑖𝑖</m:t>
                                  </m:r>
                                </m:sub>
                              </m:sSub>
                            </m:e>
                          </m:d>
                        </m:e>
                      </m:nary>
                    </m:oMath>
                  </m:oMathPara>
                </a14:m>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en-US" sz="2000">
                    <a:latin typeface="Times New Roman" panose="02020603050405020304" pitchFamily="18" charset="0"/>
                    <a:cs typeface="Times New Roman" panose="02020603050405020304" pitchFamily="18" charset="0"/>
                  </a:rPr>
                  <a:t>Here the weights are bounded by the inequalities </a:t>
                </a:r>
                <a14:m>
                  <m:oMath xmlns:m="http://schemas.openxmlformats.org/officeDocument/2006/math">
                    <m:d>
                      <m:dPr>
                        <m:begChr m:val="|"/>
                        <m:endChr m:val="|"/>
                        <m:ctrlPr>
                          <a:rPr lang="tr-TR" sz="2000" i="1">
                            <a:latin typeface="Cambria Math" panose="02040503050406030204" pitchFamily="18" charset="0"/>
                          </a:rPr>
                        </m:ctrlPr>
                      </m:dPr>
                      <m:e>
                        <m:sSub>
                          <m:sSubPr>
                            <m:ctrlPr>
                              <a:rPr lang="tr-TR"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𝑖</m:t>
                            </m:r>
                          </m:sub>
                        </m:sSub>
                      </m:e>
                    </m:d>
                    <m:r>
                      <a:rPr lang="en-US" sz="2000" i="1">
                        <a:latin typeface="Cambria Math" panose="02040503050406030204" pitchFamily="18" charset="0"/>
                      </a:rPr>
                      <m:t>≤1</m:t>
                    </m:r>
                  </m:oMath>
                </a14:m>
                <a:r>
                  <a:rPr lang="en-US" sz="2000">
                    <a:latin typeface="Times New Roman" panose="02020603050405020304" pitchFamily="18" charset="0"/>
                    <a:cs typeface="Times New Roman" panose="02020603050405020304" pitchFamily="18" charset="0"/>
                  </a:rPr>
                  <a:t> for </a:t>
                </a:r>
                <a14:m>
                  <m:oMath xmlns:m="http://schemas.openxmlformats.org/officeDocument/2006/math">
                    <m:r>
                      <a:rPr lang="en-US" sz="2000" i="1">
                        <a:latin typeface="Cambria Math" panose="02040503050406030204" pitchFamily="18" charset="0"/>
                      </a:rPr>
                      <m:t>𝑖</m:t>
                    </m:r>
                    <m:r>
                      <a:rPr lang="en-US" sz="2000" i="1">
                        <a:latin typeface="Cambria Math" panose="02040503050406030204" pitchFamily="18" charset="0"/>
                      </a:rPr>
                      <m:t>=1,…,</m:t>
                    </m:r>
                    <m:r>
                      <a:rPr lang="en-US" sz="2000" i="1">
                        <a:latin typeface="Cambria Math" panose="02040503050406030204" pitchFamily="18" charset="0"/>
                      </a:rPr>
                      <m:t>𝑛</m:t>
                    </m:r>
                  </m:oMath>
                </a14:m>
                <a:r>
                  <a:rPr lang="en-US" sz="2000">
                    <a:latin typeface="Times New Roman" panose="02020603050405020304" pitchFamily="18" charset="0"/>
                    <a:cs typeface="Times New Roman" panose="02020603050405020304" pitchFamily="18" charset="0"/>
                  </a:rPr>
                  <a:t>. Then the maximization of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𝐽</m:t>
                        </m:r>
                      </m:e>
                      <m:sub>
                        <m:r>
                          <a:rPr lang="en-US" sz="2000" i="1">
                            <a:latin typeface="Cambria Math" panose="02040503050406030204" pitchFamily="18" charset="0"/>
                          </a:rPr>
                          <m:t>𝑠𝑢𝑏</m:t>
                        </m:r>
                        <m:r>
                          <a:rPr lang="en-US" sz="2000" i="1">
                            <a:latin typeface="Cambria Math" panose="02040503050406030204" pitchFamily="18" charset="0"/>
                          </a:rPr>
                          <m:t>,</m:t>
                        </m:r>
                        <m:r>
                          <a:rPr lang="en-US" sz="2000" i="1">
                            <a:latin typeface="Cambria Math" panose="02040503050406030204" pitchFamily="18" charset="0"/>
                          </a:rPr>
                          <m:t>𝑤𝑒𝑖𝑔h𝑡𝑒𝑑</m:t>
                        </m:r>
                      </m:sub>
                    </m:sSub>
                  </m:oMath>
                </a14:m>
                <a:r>
                  <a:rPr lang="en-US" sz="2000">
                    <a:latin typeface="Times New Roman" panose="02020603050405020304" pitchFamily="18" charset="0"/>
                    <a:cs typeface="Times New Roman" panose="02020603050405020304" pitchFamily="18" charset="0"/>
                  </a:rPr>
                  <a:t> with respect to weights will yield the following:</a:t>
                </a:r>
                <a:endParaRPr lang="tr-TR" sz="2000">
                  <a:latin typeface="Times New Roman" panose="02020603050405020304" pitchFamily="18" charset="0"/>
                  <a:cs typeface="Times New Roman" panose="02020603050405020304" pitchFamily="18" charset="0"/>
                </a:endParaRPr>
              </a:p>
              <a:p>
                <a:pPr marL="457200" lvl="0" indent="-457200" algn="just">
                  <a:lnSpc>
                    <a:spcPct val="150000"/>
                  </a:lnSpc>
                  <a:spcBef>
                    <a:spcPts val="600"/>
                  </a:spcBef>
                  <a:buFont typeface="+mj-lt"/>
                  <a:buAutoNum type="arabicParenR"/>
                </a:pPr>
                <a:r>
                  <a:rPr lang="en-US" sz="2000" smtClean="0">
                    <a:latin typeface="Times New Roman" panose="02020603050405020304" pitchFamily="18" charset="0"/>
                    <a:cs typeface="Times New Roman" panose="02020603050405020304" pitchFamily="18" charset="0"/>
                  </a:rPr>
                  <a:t>If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𝑖𝑖</m:t>
                        </m:r>
                      </m:sub>
                    </m:sSub>
                    <m:r>
                      <a:rPr lang="en-US" sz="2000" i="1">
                        <a:latin typeface="Cambria Math" panose="02040503050406030204" pitchFamily="18" charset="0"/>
                      </a:rPr>
                      <m:t>−</m:t>
                    </m:r>
                    <m:r>
                      <a:rPr lang="en-US" sz="2000" i="1">
                        <a:latin typeface="Cambria Math" panose="02040503050406030204" pitchFamily="18" charset="0"/>
                      </a:rPr>
                      <m:t>𝜂</m:t>
                    </m:r>
                    <m:sSub>
                      <m:sSubPr>
                        <m:ctrlPr>
                          <a:rPr lang="tr-TR" sz="2000" i="1">
                            <a:latin typeface="Cambria Math" panose="02040503050406030204" pitchFamily="18" charset="0"/>
                          </a:rPr>
                        </m:ctrlPr>
                      </m:sSubPr>
                      <m:e>
                        <m:r>
                          <a:rPr lang="en-US" sz="2000" i="1">
                            <a:latin typeface="Cambria Math" panose="02040503050406030204" pitchFamily="18" charset="0"/>
                          </a:rPr>
                          <m:t>𝑑</m:t>
                        </m:r>
                      </m:e>
                      <m:sub>
                        <m:r>
                          <a:rPr lang="en-US" sz="2000" i="1">
                            <a:latin typeface="Cambria Math" panose="02040503050406030204" pitchFamily="18" charset="0"/>
                          </a:rPr>
                          <m:t>𝑖𝑖</m:t>
                        </m:r>
                      </m:sub>
                    </m:sSub>
                    <m:r>
                      <a:rPr lang="en-US" sz="2000" i="1">
                        <a:latin typeface="Cambria Math" panose="02040503050406030204" pitchFamily="18" charset="0"/>
                      </a:rPr>
                      <m:t>&gt;0</m:t>
                    </m:r>
                  </m:oMath>
                </a14:m>
                <a:r>
                  <a:rPr lang="en-US" sz="2000">
                    <a:latin typeface="Times New Roman" panose="02020603050405020304" pitchFamily="18" charset="0"/>
                    <a:cs typeface="Times New Roman" panose="02020603050405020304" pitchFamily="18" charset="0"/>
                  </a:rPr>
                  <a:t>, then </a:t>
                </a:r>
                <a14:m>
                  <m:oMath xmlns:m="http://schemas.openxmlformats.org/officeDocument/2006/math">
                    <m:sSubSup>
                      <m:sSubSupPr>
                        <m:ctrlPr>
                          <a:rPr lang="tr-TR" sz="2000" i="1">
                            <a:latin typeface="Cambria Math" panose="02040503050406030204" pitchFamily="18" charset="0"/>
                          </a:rPr>
                        </m:ctrlPr>
                      </m:sSubSupPr>
                      <m:e>
                        <m:r>
                          <a:rPr lang="en-US" sz="2000" i="1">
                            <a:latin typeface="Cambria Math" panose="02040503050406030204" pitchFamily="18" charset="0"/>
                          </a:rPr>
                          <m:t>h</m:t>
                        </m:r>
                      </m:e>
                      <m:sub>
                        <m:r>
                          <a:rPr lang="en-US" sz="2000" i="1">
                            <a:latin typeface="Cambria Math" panose="02040503050406030204" pitchFamily="18" charset="0"/>
                          </a:rPr>
                          <m:t>𝑖</m:t>
                        </m:r>
                      </m:sub>
                      <m:sup>
                        <m:r>
                          <a:rPr lang="en-US" sz="2000" i="1">
                            <a:latin typeface="Cambria Math" panose="02040503050406030204" pitchFamily="18" charset="0"/>
                          </a:rPr>
                          <m:t>2</m:t>
                        </m:r>
                      </m:sup>
                    </m:sSubSup>
                    <m:r>
                      <a:rPr lang="en-US" sz="2000" i="1">
                        <a:latin typeface="Cambria Math" panose="02040503050406030204" pitchFamily="18" charset="0"/>
                      </a:rPr>
                      <m:t>=1</m:t>
                    </m:r>
                  </m:oMath>
                </a14:m>
                <a:r>
                  <a:rPr lang="en-US" sz="2000">
                    <a:latin typeface="Times New Roman" panose="02020603050405020304" pitchFamily="18" charset="0"/>
                    <a:cs typeface="Times New Roman" panose="02020603050405020304" pitchFamily="18" charset="0"/>
                  </a:rPr>
                  <a:t>,</a:t>
                </a:r>
                <a:endParaRPr lang="tr-TR" sz="2000">
                  <a:latin typeface="Times New Roman" panose="02020603050405020304" pitchFamily="18" charset="0"/>
                  <a:cs typeface="Times New Roman" panose="02020603050405020304" pitchFamily="18" charset="0"/>
                </a:endParaRPr>
              </a:p>
              <a:p>
                <a:pPr marL="457200" lvl="0" indent="-457200" algn="just">
                  <a:lnSpc>
                    <a:spcPct val="150000"/>
                  </a:lnSpc>
                  <a:spcBef>
                    <a:spcPts val="600"/>
                  </a:spcBef>
                  <a:buFont typeface="+mj-lt"/>
                  <a:buAutoNum type="arabicParenR"/>
                </a:pPr>
                <a:r>
                  <a:rPr lang="en-US" sz="2000">
                    <a:latin typeface="Times New Roman" panose="02020603050405020304" pitchFamily="18" charset="0"/>
                    <a:cs typeface="Times New Roman" panose="02020603050405020304" pitchFamily="18" charset="0"/>
                  </a:rPr>
                  <a:t>If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𝑖𝑖</m:t>
                        </m:r>
                      </m:sub>
                    </m:sSub>
                    <m:r>
                      <a:rPr lang="en-US" sz="2000" i="1">
                        <a:latin typeface="Cambria Math" panose="02040503050406030204" pitchFamily="18" charset="0"/>
                      </a:rPr>
                      <m:t>−</m:t>
                    </m:r>
                    <m:r>
                      <a:rPr lang="en-US" sz="2000" i="1">
                        <a:latin typeface="Cambria Math" panose="02040503050406030204" pitchFamily="18" charset="0"/>
                      </a:rPr>
                      <m:t>𝜂</m:t>
                    </m:r>
                    <m:sSub>
                      <m:sSubPr>
                        <m:ctrlPr>
                          <a:rPr lang="tr-TR" sz="2000" i="1">
                            <a:latin typeface="Cambria Math" panose="02040503050406030204" pitchFamily="18" charset="0"/>
                          </a:rPr>
                        </m:ctrlPr>
                      </m:sSubPr>
                      <m:e>
                        <m:r>
                          <a:rPr lang="en-US" sz="2000" i="1">
                            <a:latin typeface="Cambria Math" panose="02040503050406030204" pitchFamily="18" charset="0"/>
                          </a:rPr>
                          <m:t>𝑑</m:t>
                        </m:r>
                      </m:e>
                      <m:sub>
                        <m:r>
                          <a:rPr lang="en-US" sz="2000" i="1">
                            <a:latin typeface="Cambria Math" panose="02040503050406030204" pitchFamily="18" charset="0"/>
                          </a:rPr>
                          <m:t>𝑖𝑖</m:t>
                        </m:r>
                      </m:sub>
                    </m:sSub>
                    <m:r>
                      <a:rPr lang="en-US" sz="2000" i="1">
                        <a:latin typeface="Cambria Math" panose="02040503050406030204" pitchFamily="18" charset="0"/>
                      </a:rPr>
                      <m:t>&lt;0</m:t>
                    </m:r>
                  </m:oMath>
                </a14:m>
                <a:r>
                  <a:rPr lang="en-US" sz="2000">
                    <a:latin typeface="Times New Roman" panose="02020603050405020304" pitchFamily="18" charset="0"/>
                    <a:cs typeface="Times New Roman" panose="02020603050405020304" pitchFamily="18" charset="0"/>
                  </a:rPr>
                  <a:t>, then </a:t>
                </a:r>
                <a14:m>
                  <m:oMath xmlns:m="http://schemas.openxmlformats.org/officeDocument/2006/math">
                    <m:sSubSup>
                      <m:sSubSupPr>
                        <m:ctrlPr>
                          <a:rPr lang="tr-TR" sz="2000" i="1">
                            <a:latin typeface="Cambria Math" panose="02040503050406030204" pitchFamily="18" charset="0"/>
                          </a:rPr>
                        </m:ctrlPr>
                      </m:sSubSupPr>
                      <m:e>
                        <m:r>
                          <a:rPr lang="en-US" sz="2000" i="1">
                            <a:latin typeface="Cambria Math" panose="02040503050406030204" pitchFamily="18" charset="0"/>
                          </a:rPr>
                          <m:t>h</m:t>
                        </m:r>
                      </m:e>
                      <m:sub>
                        <m:r>
                          <a:rPr lang="en-US" sz="2000" i="1">
                            <a:latin typeface="Cambria Math" panose="02040503050406030204" pitchFamily="18" charset="0"/>
                          </a:rPr>
                          <m:t>𝑖</m:t>
                        </m:r>
                      </m:sub>
                      <m:sup>
                        <m:r>
                          <a:rPr lang="en-US" sz="2000" i="1">
                            <a:latin typeface="Cambria Math" panose="02040503050406030204" pitchFamily="18" charset="0"/>
                          </a:rPr>
                          <m:t>2</m:t>
                        </m:r>
                      </m:sup>
                    </m:sSubSup>
                    <m:r>
                      <a:rPr lang="en-US" sz="2000" i="1">
                        <a:latin typeface="Cambria Math" panose="02040503050406030204" pitchFamily="18" charset="0"/>
                      </a:rPr>
                      <m:t>=0</m:t>
                    </m:r>
                  </m:oMath>
                </a14:m>
                <a:r>
                  <a:rPr lang="en-US" sz="2000" smtClean="0">
                    <a:latin typeface="Times New Roman" panose="02020603050405020304" pitchFamily="18" charset="0"/>
                    <a:cs typeface="Times New Roman" panose="02020603050405020304" pitchFamily="18" charset="0"/>
                  </a:rPr>
                  <a:t>.</a:t>
                </a:r>
                <a:endParaRPr lang="tr-TR" sz="2000">
                  <a:latin typeface="Times New Roman" panose="02020603050405020304" pitchFamily="18" charset="0"/>
                  <a:cs typeface="Times New Roman" panose="02020603050405020304" pitchFamily="18" charset="0"/>
                </a:endParaRPr>
              </a:p>
            </p:txBody>
          </p:sp>
        </mc:Choice>
        <mc:Fallback xmlns="">
          <p:sp>
            <p:nvSpPr>
              <p:cNvPr id="3" name="İçerik Yer Tutucusu 2"/>
              <p:cNvSpPr>
                <a:spLocks noGrp="1" noRot="1" noChangeAspect="1" noMove="1" noResize="1" noEditPoints="1" noAdjustHandles="1" noChangeArrowheads="1" noChangeShapeType="1" noTextEdit="1"/>
              </p:cNvSpPr>
              <p:nvPr>
                <p:ph idx="4294967295"/>
              </p:nvPr>
            </p:nvSpPr>
            <p:spPr>
              <a:xfrm>
                <a:off x="720000" y="720000"/>
                <a:ext cx="10800000" cy="5723426"/>
              </a:xfrm>
              <a:blipFill>
                <a:blip r:embed="rId2"/>
                <a:stretch>
                  <a:fillRect l="-1411" r="-1467" b="-745"/>
                </a:stretch>
              </a:blipFill>
            </p:spPr>
            <p:txBody>
              <a:bodyPr/>
              <a:lstStyle/>
              <a:p>
                <a:r>
                  <a:rPr lang="tr-TR">
                    <a:noFill/>
                  </a:rPr>
                  <a:t> </a:t>
                </a:r>
              </a:p>
            </p:txBody>
          </p:sp>
        </mc:Fallback>
      </mc:AlternateContent>
    </p:spTree>
    <p:extLst>
      <p:ext uri="{BB962C8B-B14F-4D97-AF65-F5344CB8AC3E}">
        <p14:creationId xmlns:p14="http://schemas.microsoft.com/office/powerpoint/2010/main" val="10682055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txBox="1">
                <a:spLocks/>
              </p:cNvSpPr>
              <p:nvPr/>
            </p:nvSpPr>
            <p:spPr>
              <a:xfrm>
                <a:off x="720000" y="720000"/>
                <a:ext cx="10800000" cy="5694188"/>
              </a:xfrm>
              <a:prstGeom prst="rect">
                <a:avLst/>
              </a:prstGeom>
            </p:spPr>
            <p:txBody>
              <a:bodyPr vert="horz" wrap="square" lIns="0" tIns="0" rIns="0" bIns="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600"/>
                  </a:spcBef>
                  <a:buNone/>
                </a:pPr>
                <a:r>
                  <a:rPr lang="en-US" sz="2000" b="1" smtClean="0">
                    <a:solidFill>
                      <a:srgbClr val="FF0000"/>
                    </a:solidFill>
                    <a:latin typeface="Times New Roman" panose="02020603050405020304" pitchFamily="18" charset="0"/>
                    <a:cs typeface="Times New Roman" panose="02020603050405020304" pitchFamily="18" charset="0"/>
                  </a:rPr>
                  <a:t>Example</a:t>
                </a:r>
                <a:r>
                  <a:rPr lang="en-US" sz="2000" b="1">
                    <a:solidFill>
                      <a:srgbClr val="FF0000"/>
                    </a:solidFill>
                    <a:latin typeface="Times New Roman" panose="02020603050405020304" pitchFamily="18" charset="0"/>
                    <a:cs typeface="Times New Roman" panose="02020603050405020304" pitchFamily="18" charset="0"/>
                  </a:rPr>
                  <a:t>:</a:t>
                </a:r>
                <a:r>
                  <a:rPr lang="en-US" sz="2000">
                    <a:solidFill>
                      <a:srgbClr val="FF0000"/>
                    </a:solidFill>
                    <a:latin typeface="Times New Roman" panose="02020603050405020304" pitchFamily="18" charset="0"/>
                    <a:cs typeface="Times New Roman" panose="02020603050405020304" pitchFamily="18" charset="0"/>
                  </a:rPr>
                  <a:t> </a:t>
                </a:r>
                <a:endParaRPr lang="tr-TR" sz="2000" smtClean="0">
                  <a:solidFill>
                    <a:srgbClr val="FF0000"/>
                  </a:solidFill>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en-US" sz="2000">
                    <a:latin typeface="Times New Roman" panose="02020603050405020304" pitchFamily="18" charset="0"/>
                    <a:cs typeface="Times New Roman" panose="02020603050405020304" pitchFamily="18" charset="0"/>
                  </a:rPr>
                  <a:t>The simplest case where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1</m:t>
                        </m:r>
                      </m:sub>
                    </m:sSub>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r>
                          <a:rPr lang="en-US" sz="2000" i="1">
                            <a:latin typeface="Cambria Math" panose="02040503050406030204" pitchFamily="18" charset="0"/>
                          </a:rPr>
                          <m:t>1</m:t>
                        </m:r>
                      </m:e>
                    </m:d>
                  </m:oMath>
                </a14:m>
                <a:r>
                  <a:rPr lang="en-US" sz="2000">
                    <a:latin typeface="Times New Roman" panose="02020603050405020304" pitchFamily="18" charset="0"/>
                    <a:cs typeface="Times New Roman" panose="02020603050405020304" pitchFamily="18" charset="0"/>
                  </a:rPr>
                  <a:t>,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2</m:t>
                        </m:r>
                      </m:sub>
                    </m:sSub>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r>
                          <a:rPr lang="en-US" sz="2000" i="1">
                            <a:latin typeface="Cambria Math" panose="02040503050406030204" pitchFamily="18" charset="0"/>
                          </a:rPr>
                          <m:t>3</m:t>
                        </m:r>
                      </m:e>
                    </m:d>
                  </m:oMath>
                </a14:m>
                <a:r>
                  <a:rPr lang="en-US" sz="2000">
                    <a:latin typeface="Times New Roman" panose="02020603050405020304" pitchFamily="18" charset="0"/>
                    <a:cs typeface="Times New Roman" panose="02020603050405020304" pitchFamily="18" charset="0"/>
                  </a:rPr>
                  <a:t>. Then </a:t>
                </a:r>
                <a14:m>
                  <m:oMath xmlns:m="http://schemas.openxmlformats.org/officeDocument/2006/math">
                    <m:sSubSup>
                      <m:sSubSupPr>
                        <m:ctrlPr>
                          <a:rPr lang="tr-TR" sz="2000" i="1">
                            <a:latin typeface="Cambria Math" panose="02040503050406030204" pitchFamily="18" charset="0"/>
                          </a:rPr>
                        </m:ctrlPr>
                      </m:sSubSupPr>
                      <m:e>
                        <m:r>
                          <a:rPr lang="en-US" sz="2000" i="1">
                            <a:latin typeface="Cambria Math" panose="02040503050406030204" pitchFamily="18" charset="0"/>
                          </a:rPr>
                          <m:t>𝑎</m:t>
                        </m:r>
                      </m:e>
                      <m:sub>
                        <m:r>
                          <a:rPr lang="en-US" sz="2000" i="1">
                            <a:latin typeface="Cambria Math" panose="02040503050406030204" pitchFamily="18" charset="0"/>
                          </a:rPr>
                          <m:t>1</m:t>
                        </m:r>
                      </m:sub>
                      <m:sup>
                        <m:r>
                          <a:rPr lang="en-US" sz="2000" i="1">
                            <a:latin typeface="Cambria Math" panose="02040503050406030204" pitchFamily="18" charset="0"/>
                          </a:rPr>
                          <m:t>1</m:t>
                        </m:r>
                      </m:sup>
                    </m:sSubSup>
                    <m:r>
                      <a:rPr lang="en-US" sz="2000" i="1">
                        <a:latin typeface="Cambria Math" panose="02040503050406030204" pitchFamily="18" charset="0"/>
                      </a:rPr>
                      <m:t>=1=</m:t>
                    </m:r>
                    <m:sSubSup>
                      <m:sSubSupPr>
                        <m:ctrlPr>
                          <a:rPr lang="tr-TR" sz="2000" i="1">
                            <a:latin typeface="Cambria Math" panose="02040503050406030204" pitchFamily="18" charset="0"/>
                          </a:rPr>
                        </m:ctrlPr>
                      </m:sSubSupPr>
                      <m:e>
                        <m:r>
                          <a:rPr lang="en-US" sz="2000" i="1">
                            <a:latin typeface="Cambria Math" panose="02040503050406030204" pitchFamily="18" charset="0"/>
                          </a:rPr>
                          <m:t>𝑎</m:t>
                        </m:r>
                      </m:e>
                      <m:sub>
                        <m:r>
                          <a:rPr lang="en-US" sz="2000" i="1">
                            <a:latin typeface="Cambria Math" panose="02040503050406030204" pitchFamily="18" charset="0"/>
                          </a:rPr>
                          <m:t>𝑎𝑣𝑒</m:t>
                        </m:r>
                      </m:sub>
                      <m:sup>
                        <m:r>
                          <a:rPr lang="en-US" sz="2000" i="1">
                            <a:latin typeface="Cambria Math" panose="02040503050406030204" pitchFamily="18" charset="0"/>
                          </a:rPr>
                          <m:t>1</m:t>
                        </m:r>
                      </m:sup>
                    </m:sSubSup>
                  </m:oMath>
                </a14:m>
                <a:r>
                  <a:rPr lang="en-US" sz="2000">
                    <a:latin typeface="Times New Roman" panose="02020603050405020304" pitchFamily="18" charset="0"/>
                    <a:cs typeface="Times New Roman" panose="02020603050405020304" pitchFamily="18" charset="0"/>
                  </a:rPr>
                  <a:t> and </a:t>
                </a:r>
                <a14:m>
                  <m:oMath xmlns:m="http://schemas.openxmlformats.org/officeDocument/2006/math">
                    <m:sSubSup>
                      <m:sSubSupPr>
                        <m:ctrlPr>
                          <a:rPr lang="tr-TR" sz="2000" i="1">
                            <a:latin typeface="Cambria Math" panose="02040503050406030204" pitchFamily="18" charset="0"/>
                          </a:rPr>
                        </m:ctrlPr>
                      </m:sSubSupPr>
                      <m:e>
                        <m:r>
                          <a:rPr lang="en-US" sz="2000" i="1">
                            <a:latin typeface="Cambria Math" panose="02040503050406030204" pitchFamily="18" charset="0"/>
                          </a:rPr>
                          <m:t>𝑎</m:t>
                        </m:r>
                      </m:e>
                      <m:sub>
                        <m:r>
                          <a:rPr lang="en-US" sz="2000" i="1">
                            <a:latin typeface="Cambria Math" panose="02040503050406030204" pitchFamily="18" charset="0"/>
                          </a:rPr>
                          <m:t>1</m:t>
                        </m:r>
                      </m:sub>
                      <m:sup>
                        <m:r>
                          <a:rPr lang="en-US" sz="2000" i="1">
                            <a:latin typeface="Cambria Math" panose="02040503050406030204" pitchFamily="18" charset="0"/>
                          </a:rPr>
                          <m:t>2</m:t>
                        </m:r>
                      </m:sup>
                    </m:sSubSup>
                    <m:r>
                      <a:rPr lang="en-US" sz="2000" i="1">
                        <a:latin typeface="Cambria Math" panose="02040503050406030204" pitchFamily="18" charset="0"/>
                      </a:rPr>
                      <m:t>=3=</m:t>
                    </m:r>
                    <m:sSubSup>
                      <m:sSubSupPr>
                        <m:ctrlPr>
                          <a:rPr lang="tr-TR" sz="2000" i="1">
                            <a:latin typeface="Cambria Math" panose="02040503050406030204" pitchFamily="18" charset="0"/>
                          </a:rPr>
                        </m:ctrlPr>
                      </m:sSubSupPr>
                      <m:e>
                        <m:r>
                          <a:rPr lang="en-US" sz="2000" i="1">
                            <a:latin typeface="Cambria Math" panose="02040503050406030204" pitchFamily="18" charset="0"/>
                          </a:rPr>
                          <m:t>𝑎</m:t>
                        </m:r>
                      </m:e>
                      <m:sub>
                        <m:r>
                          <a:rPr lang="en-US" sz="2000" i="1">
                            <a:latin typeface="Cambria Math" panose="02040503050406030204" pitchFamily="18" charset="0"/>
                          </a:rPr>
                          <m:t>𝑎𝑣𝑒</m:t>
                        </m:r>
                      </m:sub>
                      <m:sup>
                        <m:r>
                          <a:rPr lang="en-US" sz="2000" i="1">
                            <a:latin typeface="Cambria Math" panose="02040503050406030204" pitchFamily="18" charset="0"/>
                          </a:rPr>
                          <m:t>2</m:t>
                        </m:r>
                      </m:sup>
                    </m:sSubSup>
                  </m:oMath>
                </a14:m>
                <a:r>
                  <a:rPr lang="en-US" sz="2000" smtClean="0">
                    <a:latin typeface="Times New Roman" panose="02020603050405020304" pitchFamily="18" charset="0"/>
                    <a:cs typeface="Times New Roman" panose="02020603050405020304" pitchFamily="18" charset="0"/>
                  </a:rPr>
                  <a:t>.</a:t>
                </a:r>
                <a:r>
                  <a:rPr lang="tr-TR" sz="2000" smtClean="0">
                    <a:latin typeface="Times New Roman" panose="02020603050405020304" pitchFamily="18" charset="0"/>
                    <a:cs typeface="Times New Roman" panose="02020603050405020304" pitchFamily="18" charset="0"/>
                  </a:rPr>
                  <a:t> </a:t>
                </a:r>
              </a:p>
              <a:p>
                <a:pPr marL="0" indent="0" algn="just">
                  <a:lnSpc>
                    <a:spcPct val="150000"/>
                  </a:lnSpc>
                  <a:spcBef>
                    <a:spcPts val="600"/>
                  </a:spcBef>
                  <a:buNone/>
                </a:pPr>
                <a:r>
                  <a:rPr lang="en-US" sz="2000" smtClean="0">
                    <a:latin typeface="Times New Roman" panose="02020603050405020304" pitchFamily="18" charset="0"/>
                    <a:cs typeface="Times New Roman" panose="02020603050405020304" pitchFamily="18" charset="0"/>
                  </a:rPr>
                  <a:t>With </a:t>
                </a:r>
                <a:r>
                  <a:rPr lang="en-US" sz="2000">
                    <a:latin typeface="Times New Roman" panose="02020603050405020304" pitchFamily="18" charset="0"/>
                    <a:cs typeface="Times New Roman" panose="02020603050405020304" pitchFamily="18" charset="0"/>
                  </a:rPr>
                  <a:t>no weight assignment, we will use the regular procedure. Since there is one available data for both of the classes, the within-class scatters </a:t>
                </a:r>
                <a14:m>
                  <m:oMath xmlns:m="http://schemas.openxmlformats.org/officeDocument/2006/math">
                    <m:sSup>
                      <m:sSupPr>
                        <m:ctrlPr>
                          <a:rPr lang="tr-TR" sz="2000" i="1">
                            <a:latin typeface="Cambria Math" panose="02040503050406030204" pitchFamily="18" charset="0"/>
                          </a:rPr>
                        </m:ctrlPr>
                      </m:sSupPr>
                      <m:e>
                        <m:r>
                          <a:rPr lang="en-US" sz="2000" b="1" i="1">
                            <a:latin typeface="Cambria Math" panose="02040503050406030204" pitchFamily="18" charset="0"/>
                          </a:rPr>
                          <m:t>𝚽</m:t>
                        </m:r>
                      </m:e>
                      <m:sup>
                        <m:r>
                          <a:rPr lang="en-US" sz="2000">
                            <a:latin typeface="Cambria Math" panose="02040503050406030204" pitchFamily="18" charset="0"/>
                          </a:rPr>
                          <m:t>1</m:t>
                        </m:r>
                      </m:sup>
                    </m:sSup>
                    <m:r>
                      <a:rPr lang="en-US" sz="2000" i="1">
                        <a:latin typeface="Cambria Math" panose="02040503050406030204" pitchFamily="18" charset="0"/>
                      </a:rPr>
                      <m:t>=0</m:t>
                    </m:r>
                  </m:oMath>
                </a14:m>
                <a:r>
                  <a:rPr lang="en-US" sz="2000">
                    <a:latin typeface="Times New Roman" panose="02020603050405020304" pitchFamily="18" charset="0"/>
                    <a:cs typeface="Times New Roman" panose="02020603050405020304" pitchFamily="18" charset="0"/>
                  </a:rPr>
                  <a:t> and </a:t>
                </a:r>
                <a14:m>
                  <m:oMath xmlns:m="http://schemas.openxmlformats.org/officeDocument/2006/math">
                    <m:sSup>
                      <m:sSupPr>
                        <m:ctrlPr>
                          <a:rPr lang="tr-TR" sz="2000" i="1">
                            <a:latin typeface="Cambria Math" panose="02040503050406030204" pitchFamily="18" charset="0"/>
                          </a:rPr>
                        </m:ctrlPr>
                      </m:sSupPr>
                      <m:e>
                        <m:r>
                          <a:rPr lang="en-US" sz="2000" b="1" i="1">
                            <a:latin typeface="Cambria Math" panose="02040503050406030204" pitchFamily="18" charset="0"/>
                          </a:rPr>
                          <m:t>𝚽</m:t>
                        </m:r>
                      </m:e>
                      <m:sup>
                        <m:r>
                          <a:rPr lang="en-US" sz="2000">
                            <a:latin typeface="Cambria Math" panose="02040503050406030204" pitchFamily="18" charset="0"/>
                          </a:rPr>
                          <m:t>2</m:t>
                        </m:r>
                      </m:sup>
                    </m:sSup>
                    <m:r>
                      <a:rPr lang="en-US" sz="2000" i="1">
                        <a:latin typeface="Cambria Math" panose="02040503050406030204" pitchFamily="18" charset="0"/>
                      </a:rPr>
                      <m:t>=0</m:t>
                    </m:r>
                  </m:oMath>
                </a14:m>
                <a:r>
                  <a:rPr lang="en-US" sz="2000">
                    <a:latin typeface="Times New Roman" panose="02020603050405020304" pitchFamily="18" charset="0"/>
                    <a:cs typeface="Times New Roman" panose="02020603050405020304" pitchFamily="18" charset="0"/>
                  </a:rPr>
                  <a:t>. Then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sSub>
                          <m:sSubPr>
                            <m:ctrlPr>
                              <a:rPr lang="tr-TR" sz="2000" i="1">
                                <a:latin typeface="Cambria Math" panose="02040503050406030204" pitchFamily="18" charset="0"/>
                              </a:rPr>
                            </m:ctrlPr>
                          </m:sSubPr>
                          <m:e>
                            <m:r>
                              <a:rPr lang="en-US" sz="2000" i="1">
                                <a:latin typeface="Cambria Math" panose="02040503050406030204" pitchFamily="18" charset="0"/>
                              </a:rPr>
                              <m:t>𝑊</m:t>
                            </m:r>
                          </m:e>
                          <m:sub>
                            <m:r>
                              <a:rPr lang="en-US" sz="2000" i="1">
                                <a:latin typeface="Cambria Math" panose="02040503050406030204" pitchFamily="18" charset="0"/>
                              </a:rPr>
                              <m:t>𝑇</m:t>
                            </m:r>
                          </m:sub>
                        </m:sSub>
                      </m:sub>
                    </m:sSub>
                    <m:r>
                      <a:rPr lang="en-US" sz="2000" i="1">
                        <a:latin typeface="Cambria Math" panose="02040503050406030204" pitchFamily="18" charset="0"/>
                      </a:rPr>
                      <m:t>=0</m:t>
                    </m:r>
                  </m:oMath>
                </a14:m>
                <a:r>
                  <a:rPr lang="en-US" sz="2000">
                    <a:latin typeface="Times New Roman" panose="02020603050405020304" pitchFamily="18" charset="0"/>
                    <a:cs typeface="Times New Roman" panose="02020603050405020304" pitchFamily="18" charset="0"/>
                  </a:rPr>
                  <a:t> whose inverse does not exist.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𝑎𝑣𝑒</m:t>
                        </m:r>
                        <m:r>
                          <a:rPr lang="en-US" sz="2000" i="1">
                            <a:latin typeface="Cambria Math" panose="02040503050406030204" pitchFamily="18" charset="0"/>
                          </a:rPr>
                          <m:t>,</m:t>
                        </m:r>
                        <m:r>
                          <a:rPr lang="en-US" sz="2000" i="1">
                            <a:latin typeface="Cambria Math" panose="02040503050406030204" pitchFamily="18" charset="0"/>
                          </a:rPr>
                          <m:t>𝑇</m:t>
                        </m:r>
                      </m:sub>
                    </m:sSub>
                    <m:r>
                      <a:rPr lang="en-US" sz="2000" i="1">
                        <a:latin typeface="Cambria Math" panose="02040503050406030204" pitchFamily="18" charset="0"/>
                      </a:rPr>
                      <m:t>=</m:t>
                    </m:r>
                    <m:f>
                      <m:fPr>
                        <m:ctrlPr>
                          <a:rPr lang="tr-TR" sz="2000" i="1">
                            <a:latin typeface="Cambria Math" panose="02040503050406030204" pitchFamily="18" charset="0"/>
                          </a:rPr>
                        </m:ctrlPr>
                      </m:fPr>
                      <m:num>
                        <m:r>
                          <a:rPr lang="en-US" sz="2000" i="1">
                            <a:latin typeface="Cambria Math" panose="02040503050406030204" pitchFamily="18" charset="0"/>
                          </a:rPr>
                          <m:t>1+3</m:t>
                        </m:r>
                      </m:num>
                      <m:den>
                        <m:r>
                          <a:rPr lang="en-US" sz="2000" i="1">
                            <a:latin typeface="Cambria Math" panose="02040503050406030204" pitchFamily="18" charset="0"/>
                          </a:rPr>
                          <m:t>2</m:t>
                        </m:r>
                      </m:den>
                    </m:f>
                    <m:r>
                      <a:rPr lang="en-US" sz="2000" i="1">
                        <a:latin typeface="Cambria Math" panose="02040503050406030204" pitchFamily="18" charset="0"/>
                      </a:rPr>
                      <m:t>=2</m:t>
                    </m:r>
                  </m:oMath>
                </a14:m>
                <a:r>
                  <a:rPr lang="en-US" sz="2000">
                    <a:latin typeface="Times New Roman" panose="02020603050405020304" pitchFamily="18" charset="0"/>
                    <a:cs typeface="Times New Roman" panose="02020603050405020304" pitchFamily="18" charset="0"/>
                  </a:rPr>
                  <a:t>. </a:t>
                </a:r>
                <a:endParaRPr lang="tr-TR" sz="2000" smtClean="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en-US" sz="2000" smtClean="0">
                    <a:latin typeface="Times New Roman" panose="02020603050405020304" pitchFamily="18" charset="0"/>
                    <a:cs typeface="Times New Roman" panose="02020603050405020304" pitchFamily="18" charset="0"/>
                  </a:rPr>
                  <a:t>Then </a:t>
                </a:r>
                <a:r>
                  <a:rPr lang="en-US" sz="2000">
                    <a:latin typeface="Times New Roman" panose="02020603050405020304" pitchFamily="18" charset="0"/>
                    <a:cs typeface="Times New Roman" panose="02020603050405020304" pitchFamily="18" charset="0"/>
                  </a:rPr>
                  <a:t>the between-class scatter is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sub>
                    </m:sSub>
                    <m:r>
                      <a:rPr lang="en-US" sz="2000" i="1">
                        <a:latin typeface="Cambria Math" panose="02040503050406030204" pitchFamily="18" charset="0"/>
                      </a:rPr>
                      <m:t>=</m:t>
                    </m:r>
                    <m:f>
                      <m:fPr>
                        <m:ctrlPr>
                          <a:rPr lang="tr-TR"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d>
                      <m:dPr>
                        <m:begChr m:val="["/>
                        <m:endChr m:val="]"/>
                        <m:ctrlPr>
                          <a:rPr lang="tr-TR" sz="2000" i="1">
                            <a:latin typeface="Cambria Math" panose="02040503050406030204" pitchFamily="18" charset="0"/>
                          </a:rPr>
                        </m:ctrlPr>
                      </m:dPr>
                      <m:e>
                        <m:d>
                          <m:dPr>
                            <m:ctrlPr>
                              <a:rPr lang="tr-TR" sz="2000" i="1">
                                <a:latin typeface="Cambria Math" panose="02040503050406030204" pitchFamily="18" charset="0"/>
                              </a:rPr>
                            </m:ctrlPr>
                          </m:dPr>
                          <m:e>
                            <m:r>
                              <a:rPr lang="en-US" sz="2000" i="1">
                                <a:latin typeface="Cambria Math" panose="02040503050406030204" pitchFamily="18" charset="0"/>
                              </a:rPr>
                              <m:t>1−2</m:t>
                            </m:r>
                          </m:e>
                        </m:d>
                        <m:d>
                          <m:dPr>
                            <m:ctrlPr>
                              <a:rPr lang="tr-TR" sz="2000" i="1">
                                <a:latin typeface="Cambria Math" panose="02040503050406030204" pitchFamily="18" charset="0"/>
                              </a:rPr>
                            </m:ctrlPr>
                          </m:dPr>
                          <m:e>
                            <m:r>
                              <a:rPr lang="en-US" sz="2000" i="1">
                                <a:latin typeface="Cambria Math" panose="02040503050406030204" pitchFamily="18" charset="0"/>
                              </a:rPr>
                              <m:t>1−2</m:t>
                            </m:r>
                          </m:e>
                        </m:d>
                        <m:r>
                          <a:rPr lang="en-US" sz="2000" i="1">
                            <a:latin typeface="Cambria Math" panose="02040503050406030204" pitchFamily="18" charset="0"/>
                          </a:rPr>
                          <m:t>+(2−3)(2−3)</m:t>
                        </m:r>
                      </m:e>
                    </m:d>
                    <m:r>
                      <a:rPr lang="en-US" sz="2000" i="1">
                        <a:latin typeface="Cambria Math" panose="02040503050406030204" pitchFamily="18" charset="0"/>
                      </a:rPr>
                      <m:t>=1</m:t>
                    </m:r>
                  </m:oMath>
                </a14:m>
                <a:r>
                  <a:rPr lang="en-US" sz="2000" smtClean="0">
                    <a:latin typeface="Times New Roman" panose="02020603050405020304" pitchFamily="18" charset="0"/>
                    <a:cs typeface="Times New Roman" panose="02020603050405020304" pitchFamily="18" charset="0"/>
                  </a:rPr>
                  <a:t>.</a:t>
                </a:r>
                <a:r>
                  <a:rPr lang="tr-TR" sz="2000" smtClean="0">
                    <a:latin typeface="Times New Roman" panose="02020603050405020304" pitchFamily="18" charset="0"/>
                    <a:cs typeface="Times New Roman" panose="02020603050405020304" pitchFamily="18" charset="0"/>
                  </a:rPr>
                  <a:t> </a:t>
                </a:r>
                <a:endParaRPr lang="tr-TR" sz="2000" i="1" smtClean="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sub>
                    </m:sSub>
                    <m:r>
                      <a:rPr lang="en-US" sz="2000" i="1">
                        <a:latin typeface="Cambria Math" panose="02040503050406030204" pitchFamily="18" charset="0"/>
                      </a:rPr>
                      <m:t>−</m:t>
                    </m:r>
                    <m:r>
                      <a:rPr lang="en-US" sz="2000" i="1">
                        <a:latin typeface="Cambria Math" panose="02040503050406030204" pitchFamily="18" charset="0"/>
                      </a:rPr>
                      <m:t>𝜂</m:t>
                    </m:r>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sSub>
                          <m:sSubPr>
                            <m:ctrlPr>
                              <a:rPr lang="tr-TR" sz="2000" i="1">
                                <a:latin typeface="Cambria Math" panose="02040503050406030204" pitchFamily="18" charset="0"/>
                              </a:rPr>
                            </m:ctrlPr>
                          </m:sSubPr>
                          <m:e>
                            <m:r>
                              <a:rPr lang="en-US" sz="2000" i="1">
                                <a:latin typeface="Cambria Math" panose="02040503050406030204" pitchFamily="18" charset="0"/>
                              </a:rPr>
                              <m:t>𝑊</m:t>
                            </m:r>
                          </m:e>
                          <m:sub>
                            <m:r>
                              <a:rPr lang="en-US" sz="2000" i="1">
                                <a:latin typeface="Cambria Math" panose="02040503050406030204" pitchFamily="18" charset="0"/>
                              </a:rPr>
                              <m:t>𝑇</m:t>
                            </m:r>
                          </m:sub>
                        </m:sSub>
                      </m:sub>
                    </m:sSub>
                    <m:r>
                      <a:rPr lang="en-US" sz="2000" i="1">
                        <a:latin typeface="Cambria Math" panose="02040503050406030204" pitchFamily="18" charset="0"/>
                      </a:rPr>
                      <m:t>=1−0=1</m:t>
                    </m:r>
                  </m:oMath>
                </a14:m>
                <a:r>
                  <a:rPr lang="en-US" sz="2000">
                    <a:latin typeface="Times New Roman" panose="02020603050405020304" pitchFamily="18" charset="0"/>
                    <a:cs typeface="Times New Roman" panose="02020603050405020304" pitchFamily="18" charset="0"/>
                  </a:rPr>
                  <a:t> and </a:t>
                </a:r>
                <a14:m>
                  <m:oMath xmlns:m="http://schemas.openxmlformats.org/officeDocument/2006/math">
                    <m:r>
                      <a:rPr lang="en-US" sz="2000" i="1">
                        <a:latin typeface="Cambria Math" panose="02040503050406030204" pitchFamily="18" charset="0"/>
                      </a:rPr>
                      <m:t>𝑤</m:t>
                    </m:r>
                    <m:d>
                      <m:dPr>
                        <m:ctrlPr>
                          <a:rPr lang="tr-TR" sz="2000" i="1">
                            <a:latin typeface="Cambria Math" panose="02040503050406030204" pitchFamily="18" charset="0"/>
                          </a:rPr>
                        </m:ctrlPr>
                      </m:dPr>
                      <m:e>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sub>
                        </m:sSub>
                        <m:r>
                          <a:rPr lang="en-US" sz="2000" i="1">
                            <a:latin typeface="Cambria Math" panose="02040503050406030204" pitchFamily="18" charset="0"/>
                          </a:rPr>
                          <m:t>−</m:t>
                        </m:r>
                        <m:r>
                          <a:rPr lang="en-US" sz="2000" i="1">
                            <a:latin typeface="Cambria Math" panose="02040503050406030204" pitchFamily="18" charset="0"/>
                          </a:rPr>
                          <m:t>𝜂</m:t>
                        </m:r>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sSub>
                              <m:sSubPr>
                                <m:ctrlPr>
                                  <a:rPr lang="tr-TR" sz="2000" i="1">
                                    <a:latin typeface="Cambria Math" panose="02040503050406030204" pitchFamily="18" charset="0"/>
                                  </a:rPr>
                                </m:ctrlPr>
                              </m:sSubPr>
                              <m:e>
                                <m:r>
                                  <a:rPr lang="en-US" sz="2000" i="1">
                                    <a:latin typeface="Cambria Math" panose="02040503050406030204" pitchFamily="18" charset="0"/>
                                  </a:rPr>
                                  <m:t>𝑊</m:t>
                                </m:r>
                              </m:e>
                              <m:sub>
                                <m:r>
                                  <a:rPr lang="en-US" sz="2000" i="1">
                                    <a:latin typeface="Cambria Math" panose="02040503050406030204" pitchFamily="18" charset="0"/>
                                  </a:rPr>
                                  <m:t>𝑇</m:t>
                                </m:r>
                              </m:sub>
                            </m:sSub>
                          </m:sub>
                        </m:sSub>
                      </m:e>
                    </m:d>
                    <m:r>
                      <a:rPr lang="en-US" sz="2000" i="1">
                        <a:latin typeface="Cambria Math" panose="02040503050406030204" pitchFamily="18" charset="0"/>
                      </a:rPr>
                      <m:t>𝑤</m:t>
                    </m:r>
                    <m:r>
                      <a:rPr lang="en-US" sz="2000" i="1">
                        <a:latin typeface="Cambria Math" panose="02040503050406030204" pitchFamily="18" charset="0"/>
                      </a:rPr>
                      <m:t>=</m:t>
                    </m:r>
                    <m:sSup>
                      <m:sSupPr>
                        <m:ctrlPr>
                          <a:rPr lang="tr-TR" sz="2000" i="1">
                            <a:latin typeface="Cambria Math" panose="02040503050406030204" pitchFamily="18" charset="0"/>
                          </a:rPr>
                        </m:ctrlPr>
                      </m:sSupPr>
                      <m:e>
                        <m:r>
                          <a:rPr lang="en-US" sz="2000" i="1">
                            <a:latin typeface="Cambria Math" panose="02040503050406030204" pitchFamily="18" charset="0"/>
                          </a:rPr>
                          <m:t>𝑤</m:t>
                        </m:r>
                      </m:e>
                      <m:sup>
                        <m:r>
                          <a:rPr lang="en-US" sz="2000" i="1">
                            <a:latin typeface="Cambria Math" panose="02040503050406030204" pitchFamily="18" charset="0"/>
                          </a:rPr>
                          <m:t>2</m:t>
                        </m:r>
                      </m:sup>
                    </m:sSup>
                  </m:oMath>
                </a14:m>
                <a:r>
                  <a:rPr lang="en-US" sz="2000">
                    <a:latin typeface="Times New Roman" panose="02020603050405020304" pitchFamily="18" charset="0"/>
                    <a:cs typeface="Times New Roman" panose="02020603050405020304" pitchFamily="18" charset="0"/>
                  </a:rPr>
                  <a:t> with the constraint </a:t>
                </a:r>
                <a14:m>
                  <m:oMath xmlns:m="http://schemas.openxmlformats.org/officeDocument/2006/math">
                    <m:sSup>
                      <m:sSupPr>
                        <m:ctrlPr>
                          <a:rPr lang="tr-TR" sz="2000" i="1">
                            <a:latin typeface="Cambria Math" panose="02040503050406030204" pitchFamily="18" charset="0"/>
                          </a:rPr>
                        </m:ctrlPr>
                      </m:sSupPr>
                      <m:e>
                        <m:r>
                          <a:rPr lang="en-US" sz="2000" i="1">
                            <a:latin typeface="Cambria Math" panose="02040503050406030204" pitchFamily="18" charset="0"/>
                          </a:rPr>
                          <m:t>𝑤</m:t>
                        </m:r>
                      </m:e>
                      <m:sup>
                        <m:r>
                          <a:rPr lang="en-US" sz="2000" i="1">
                            <a:latin typeface="Cambria Math" panose="02040503050406030204" pitchFamily="18" charset="0"/>
                          </a:rPr>
                          <m:t>2</m:t>
                        </m:r>
                      </m:sup>
                    </m:sSup>
                    <m:r>
                      <a:rPr lang="en-US" sz="2000" i="1">
                        <a:latin typeface="Cambria Math" panose="02040503050406030204" pitchFamily="18" charset="0"/>
                      </a:rPr>
                      <m:t>=1</m:t>
                    </m:r>
                  </m:oMath>
                </a14:m>
                <a:r>
                  <a:rPr lang="en-US" sz="2000">
                    <a:latin typeface="Times New Roman" panose="02020603050405020304" pitchFamily="18" charset="0"/>
                    <a:cs typeface="Times New Roman" panose="02020603050405020304" pitchFamily="18" charset="0"/>
                  </a:rPr>
                  <a:t>. </a:t>
                </a: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en-US" sz="2000">
                    <a:latin typeface="Times New Roman" panose="02020603050405020304" pitchFamily="18" charset="0"/>
                    <a:cs typeface="Times New Roman" panose="02020603050405020304" pitchFamily="18" charset="0"/>
                  </a:rPr>
                  <a:t>It is best to classify data points as being on the left or right side of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𝑎𝑣</m:t>
                        </m:r>
                        <m:sSub>
                          <m:sSubPr>
                            <m:ctrlPr>
                              <a:rPr lang="tr-TR"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𝑇</m:t>
                            </m:r>
                          </m:sub>
                        </m:sSub>
                      </m:sub>
                    </m:sSub>
                  </m:oMath>
                </a14:m>
                <a:r>
                  <a:rPr lang="en-US" sz="2000">
                    <a:latin typeface="Times New Roman" panose="02020603050405020304" pitchFamily="18" charset="0"/>
                    <a:cs typeface="Times New Roman" panose="02020603050405020304" pitchFamily="18" charset="0"/>
                  </a:rPr>
                  <a:t>.</a:t>
                </a: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endParaRPr lang="tr-TR" sz="2000">
                  <a:latin typeface="Times New Roman" panose="02020603050405020304" pitchFamily="18" charset="0"/>
                  <a:cs typeface="Times New Roman" panose="02020603050405020304" pitchFamily="18" charset="0"/>
                </a:endParaRPr>
              </a:p>
              <a:p>
                <a:pPr marL="0" indent="0">
                  <a:lnSpc>
                    <a:spcPct val="150000"/>
                  </a:lnSpc>
                  <a:spcBef>
                    <a:spcPts val="600"/>
                  </a:spcBef>
                  <a:buNone/>
                </a:pPr>
                <a:endParaRPr lang="tr-TR" sz="2000" smtClean="0">
                  <a:solidFill>
                    <a:srgbClr val="FF0000"/>
                  </a:solidFill>
                  <a:latin typeface="Times New Roman" panose="02020603050405020304" pitchFamily="18" charset="0"/>
                  <a:cs typeface="Times New Roman" panose="02020603050405020304" pitchFamily="18" charset="0"/>
                </a:endParaRPr>
              </a:p>
            </p:txBody>
          </p:sp>
        </mc:Choice>
        <mc:Fallback xmlns="">
          <p:sp>
            <p:nvSpPr>
              <p:cNvPr id="3" name="İçerik Yer Tutucusu 2"/>
              <p:cNvSpPr txBox="1">
                <a:spLocks noRot="1" noChangeAspect="1" noMove="1" noResize="1" noEditPoints="1" noAdjustHandles="1" noChangeArrowheads="1" noChangeShapeType="1" noTextEdit="1"/>
              </p:cNvSpPr>
              <p:nvPr/>
            </p:nvSpPr>
            <p:spPr>
              <a:xfrm>
                <a:off x="720000" y="720000"/>
                <a:ext cx="10800000" cy="5694188"/>
              </a:xfrm>
              <a:prstGeom prst="rect">
                <a:avLst/>
              </a:prstGeom>
              <a:blipFill>
                <a:blip r:embed="rId2"/>
                <a:stretch>
                  <a:fillRect l="-1411" r="-1467"/>
                </a:stretch>
              </a:blipFill>
            </p:spPr>
            <p:txBody>
              <a:bodyPr/>
              <a:lstStyle/>
              <a:p>
                <a:r>
                  <a:rPr lang="tr-TR">
                    <a:noFill/>
                  </a:rPr>
                  <a:t> </a:t>
                </a:r>
              </a:p>
            </p:txBody>
          </p:sp>
        </mc:Fallback>
      </mc:AlternateContent>
      <p:pic>
        <p:nvPicPr>
          <p:cNvPr id="5" name="Resim 4"/>
          <p:cNvPicPr/>
          <p:nvPr/>
        </p:nvPicPr>
        <p:blipFill>
          <a:blip r:embed="rId3">
            <a:extLst>
              <a:ext uri="{28A0092B-C50C-407E-A947-70E740481C1C}">
                <a14:useLocalDpi xmlns:a14="http://schemas.microsoft.com/office/drawing/2010/main" val="0"/>
              </a:ext>
            </a:extLst>
          </a:blip>
          <a:srcRect/>
          <a:stretch>
            <a:fillRect/>
          </a:stretch>
        </p:blipFill>
        <p:spPr bwMode="auto">
          <a:xfrm>
            <a:off x="3624816" y="5326640"/>
            <a:ext cx="3916582" cy="1087548"/>
          </a:xfrm>
          <a:prstGeom prst="rect">
            <a:avLst/>
          </a:prstGeom>
          <a:noFill/>
          <a:ln>
            <a:noFill/>
          </a:ln>
        </p:spPr>
      </p:pic>
    </p:spTree>
    <p:extLst>
      <p:ext uri="{BB962C8B-B14F-4D97-AF65-F5344CB8AC3E}">
        <p14:creationId xmlns:p14="http://schemas.microsoft.com/office/powerpoint/2010/main" val="3809443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txBox="1">
                <a:spLocks/>
              </p:cNvSpPr>
              <p:nvPr/>
            </p:nvSpPr>
            <p:spPr>
              <a:xfrm>
                <a:off x="720000" y="720000"/>
                <a:ext cx="10800000" cy="5517151"/>
              </a:xfrm>
              <a:prstGeom prst="rect">
                <a:avLst/>
              </a:prstGeom>
            </p:spPr>
            <p:txBody>
              <a:bodyPr vert="horz" wrap="square" lIns="0" tIns="0" rIns="0" bIns="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600"/>
                  </a:spcBef>
                  <a:buNone/>
                </a:pPr>
                <a:r>
                  <a:rPr lang="en-US" sz="2000" b="1" smtClean="0">
                    <a:solidFill>
                      <a:srgbClr val="FF0000"/>
                    </a:solidFill>
                    <a:latin typeface="Times New Roman" panose="02020603050405020304" pitchFamily="18" charset="0"/>
                    <a:cs typeface="Times New Roman" panose="02020603050405020304" pitchFamily="18" charset="0"/>
                  </a:rPr>
                  <a:t>Example</a:t>
                </a:r>
                <a:r>
                  <a:rPr lang="tr-TR" sz="2000" b="1" smtClean="0">
                    <a:solidFill>
                      <a:srgbClr val="FF0000"/>
                    </a:solidFill>
                    <a:latin typeface="Times New Roman" panose="02020603050405020304" pitchFamily="18" charset="0"/>
                    <a:cs typeface="Times New Roman" panose="02020603050405020304" pitchFamily="18" charset="0"/>
                  </a:rPr>
                  <a:t> (continued)</a:t>
                </a:r>
                <a:r>
                  <a:rPr lang="en-US" sz="2000" b="1" smtClean="0">
                    <a:solidFill>
                      <a:srgbClr val="FF0000"/>
                    </a:solidFill>
                    <a:latin typeface="Times New Roman" panose="02020603050405020304" pitchFamily="18" charset="0"/>
                    <a:cs typeface="Times New Roman" panose="02020603050405020304" pitchFamily="18" charset="0"/>
                  </a:rPr>
                  <a:t>:</a:t>
                </a:r>
                <a:r>
                  <a:rPr lang="en-US" sz="2000" smtClean="0">
                    <a:solidFill>
                      <a:srgbClr val="FF0000"/>
                    </a:solidFill>
                    <a:latin typeface="Times New Roman" panose="02020603050405020304" pitchFamily="18" charset="0"/>
                    <a:cs typeface="Times New Roman" panose="02020603050405020304" pitchFamily="18" charset="0"/>
                  </a:rPr>
                  <a:t> </a:t>
                </a:r>
                <a:endParaRPr lang="tr-TR" sz="2000" smtClean="0">
                  <a:solidFill>
                    <a:srgbClr val="FF0000"/>
                  </a:solidFill>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en-US" sz="2000">
                    <a:latin typeface="Times New Roman" panose="02020603050405020304" pitchFamily="18" charset="0"/>
                    <a:cs typeface="Times New Roman" panose="02020603050405020304" pitchFamily="18" charset="0"/>
                  </a:rPr>
                  <a:t>After the weight assignment a similar procedure will be followed.</a:t>
                </a: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1,</m:t>
                        </m:r>
                        <m:r>
                          <a:rPr lang="en-US" sz="2000" i="1">
                            <a:latin typeface="Cambria Math" panose="02040503050406030204" pitchFamily="18" charset="0"/>
                          </a:rPr>
                          <m:t>𝑤</m:t>
                        </m:r>
                      </m:sub>
                    </m:sSub>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1</m:t>
                        </m:r>
                      </m:sub>
                    </m:sSub>
                    <m:r>
                      <a:rPr lang="en-US" sz="2000" i="1">
                        <a:latin typeface="Cambria Math" panose="02040503050406030204" pitchFamily="18" charset="0"/>
                      </a:rPr>
                      <m:t>}</m:t>
                    </m:r>
                  </m:oMath>
                </a14:m>
                <a:r>
                  <a:rPr lang="en-US" sz="2000">
                    <a:latin typeface="Times New Roman" panose="02020603050405020304" pitchFamily="18" charset="0"/>
                    <a:cs typeface="Times New Roman" panose="02020603050405020304" pitchFamily="18" charset="0"/>
                  </a:rPr>
                  <a:t> and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2,</m:t>
                        </m:r>
                        <m:r>
                          <a:rPr lang="en-US" sz="2000" i="1">
                            <a:latin typeface="Cambria Math" panose="02040503050406030204" pitchFamily="18" charset="0"/>
                          </a:rPr>
                          <m:t>𝑤</m:t>
                        </m:r>
                      </m:sub>
                    </m:sSub>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r>
                          <a:rPr lang="en-US" sz="2000" i="1">
                            <a:latin typeface="Cambria Math" panose="02040503050406030204" pitchFamily="18" charset="0"/>
                          </a:rPr>
                          <m:t>3</m:t>
                        </m:r>
                        <m:sSub>
                          <m:sSubPr>
                            <m:ctrlPr>
                              <a:rPr lang="tr-TR"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1</m:t>
                            </m:r>
                          </m:sub>
                        </m:sSub>
                      </m:e>
                    </m:d>
                  </m:oMath>
                </a14:m>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14:m>
                  <m:oMathPara xmlns:m="http://schemas.openxmlformats.org/officeDocument/2006/math">
                    <m:oMathParaPr>
                      <m:jc m:val="centerGroup"/>
                    </m:oMathParaPr>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𝑎𝑣</m:t>
                          </m:r>
                          <m:sSub>
                            <m:sSubPr>
                              <m:ctrlPr>
                                <a:rPr lang="tr-TR"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𝑇</m:t>
                              </m:r>
                            </m:sub>
                          </m:sSub>
                        </m:sub>
                      </m:sSub>
                      <m:r>
                        <a:rPr lang="en-US" sz="2000" i="1">
                          <a:latin typeface="Cambria Math" panose="02040503050406030204" pitchFamily="18" charset="0"/>
                        </a:rPr>
                        <m:t>=</m:t>
                      </m:r>
                      <m:f>
                        <m:fPr>
                          <m:ctrlPr>
                            <a:rPr lang="tr-TR" sz="2000" i="1">
                              <a:latin typeface="Cambria Math" panose="02040503050406030204" pitchFamily="18" charset="0"/>
                            </a:rPr>
                          </m:ctrlPr>
                        </m:fPr>
                        <m:num>
                          <m:sSub>
                            <m:sSubPr>
                              <m:ctrlPr>
                                <a:rPr lang="tr-TR"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1</m:t>
                              </m:r>
                            </m:sub>
                          </m:sSub>
                          <m:r>
                            <a:rPr lang="en-US" sz="2000" i="1">
                              <a:latin typeface="Cambria Math" panose="02040503050406030204" pitchFamily="18" charset="0"/>
                            </a:rPr>
                            <m:t>+3</m:t>
                          </m:r>
                          <m:sSub>
                            <m:sSubPr>
                              <m:ctrlPr>
                                <a:rPr lang="tr-TR"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1</m:t>
                              </m:r>
                            </m:sub>
                          </m:sSub>
                        </m:num>
                        <m:den>
                          <m:r>
                            <a:rPr lang="tr-TR" sz="2000" b="1" i="1">
                              <a:latin typeface="Cambria Math" panose="02040503050406030204" pitchFamily="18" charset="0"/>
                            </a:rPr>
                            <m:t>𝟐</m:t>
                          </m:r>
                        </m:den>
                      </m:f>
                      <m:r>
                        <a:rPr lang="en-US" sz="2000" i="1">
                          <a:latin typeface="Cambria Math" panose="02040503050406030204" pitchFamily="18" charset="0"/>
                        </a:rPr>
                        <m:t>=2</m:t>
                      </m:r>
                      <m:sSub>
                        <m:sSubPr>
                          <m:ctrlPr>
                            <a:rPr lang="tr-TR"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1</m:t>
                          </m:r>
                        </m:sub>
                      </m:sSub>
                    </m:oMath>
                  </m:oMathPara>
                </a14:m>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14:m>
                  <m:oMathPara xmlns:m="http://schemas.openxmlformats.org/officeDocument/2006/math">
                    <m:oMathParaPr>
                      <m:jc m:val="centerGroup"/>
                    </m:oMathParaPr>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r>
                            <a:rPr lang="en-US" sz="2000" i="1">
                              <a:latin typeface="Cambria Math" panose="02040503050406030204" pitchFamily="18" charset="0"/>
                            </a:rPr>
                            <m:t>,</m:t>
                          </m:r>
                          <m:r>
                            <a:rPr lang="en-US" sz="2000" i="1">
                              <a:latin typeface="Cambria Math" panose="02040503050406030204" pitchFamily="18" charset="0"/>
                            </a:rPr>
                            <m:t>𝑤𝑒𝑖𝑔h𝑡𝑒𝑑</m:t>
                          </m:r>
                        </m:sub>
                      </m:sSub>
                      <m:r>
                        <a:rPr lang="en-US" sz="2000" i="1">
                          <a:latin typeface="Cambria Math" panose="02040503050406030204" pitchFamily="18" charset="0"/>
                        </a:rPr>
                        <m:t>=</m:t>
                      </m:r>
                      <m:f>
                        <m:fPr>
                          <m:ctrlPr>
                            <a:rPr lang="tr-TR"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d>
                        <m:dPr>
                          <m:begChr m:val="["/>
                          <m:endChr m:val="]"/>
                          <m:ctrlPr>
                            <a:rPr lang="tr-TR" sz="2000" i="1">
                              <a:latin typeface="Cambria Math" panose="02040503050406030204" pitchFamily="18" charset="0"/>
                            </a:rPr>
                          </m:ctrlPr>
                        </m:dPr>
                        <m:e>
                          <m:sSup>
                            <m:sSupPr>
                              <m:ctrlPr>
                                <a:rPr lang="tr-TR" sz="2000" i="1">
                                  <a:latin typeface="Cambria Math" panose="02040503050406030204" pitchFamily="18" charset="0"/>
                                </a:rPr>
                              </m:ctrlPr>
                            </m:sSupPr>
                            <m:e>
                              <m:d>
                                <m:dPr>
                                  <m:ctrlPr>
                                    <a:rPr lang="tr-TR" sz="2000" i="1">
                                      <a:latin typeface="Cambria Math" panose="02040503050406030204" pitchFamily="18" charset="0"/>
                                    </a:rPr>
                                  </m:ctrlPr>
                                </m:dPr>
                                <m:e>
                                  <m:sSub>
                                    <m:sSubPr>
                                      <m:ctrlPr>
                                        <a:rPr lang="tr-TR"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1</m:t>
                                      </m:r>
                                    </m:sub>
                                  </m:sSub>
                                  <m:r>
                                    <a:rPr lang="en-US" sz="2000" i="1">
                                      <a:latin typeface="Cambria Math" panose="02040503050406030204" pitchFamily="18" charset="0"/>
                                    </a:rPr>
                                    <m:t>−2</m:t>
                                  </m:r>
                                  <m:sSub>
                                    <m:sSubPr>
                                      <m:ctrlPr>
                                        <a:rPr lang="tr-TR"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1</m:t>
                                      </m:r>
                                    </m:sub>
                                  </m:sSub>
                                </m:e>
                              </m:d>
                            </m:e>
                            <m:sup>
                              <m:r>
                                <a:rPr lang="en-US" sz="2000" i="1">
                                  <a:latin typeface="Cambria Math" panose="02040503050406030204" pitchFamily="18" charset="0"/>
                                </a:rPr>
                                <m:t>2</m:t>
                              </m:r>
                            </m:sup>
                          </m:sSup>
                          <m:r>
                            <a:rPr lang="en-US" sz="2000" i="1">
                              <a:latin typeface="Cambria Math" panose="02040503050406030204" pitchFamily="18" charset="0"/>
                            </a:rPr>
                            <m:t>+</m:t>
                          </m:r>
                          <m:sSup>
                            <m:sSupPr>
                              <m:ctrlPr>
                                <a:rPr lang="tr-TR" sz="2000" i="1">
                                  <a:latin typeface="Cambria Math" panose="02040503050406030204" pitchFamily="18" charset="0"/>
                                </a:rPr>
                              </m:ctrlPr>
                            </m:sSupPr>
                            <m:e>
                              <m:d>
                                <m:dPr>
                                  <m:ctrlPr>
                                    <a:rPr lang="tr-TR" sz="2000" i="1">
                                      <a:latin typeface="Cambria Math" panose="02040503050406030204" pitchFamily="18" charset="0"/>
                                    </a:rPr>
                                  </m:ctrlPr>
                                </m:dPr>
                                <m:e>
                                  <m:sSub>
                                    <m:sSubPr>
                                      <m:ctrlPr>
                                        <a:rPr lang="tr-TR" sz="2000" i="1">
                                          <a:latin typeface="Cambria Math" panose="02040503050406030204" pitchFamily="18" charset="0"/>
                                        </a:rPr>
                                      </m:ctrlPr>
                                    </m:sSubPr>
                                    <m:e>
                                      <m:r>
                                        <a:rPr lang="en-US" sz="2000" i="1">
                                          <a:latin typeface="Cambria Math" panose="02040503050406030204" pitchFamily="18" charset="0"/>
                                        </a:rPr>
                                        <m:t>3</m:t>
                                      </m:r>
                                      <m:r>
                                        <a:rPr lang="en-US" sz="2000" i="1">
                                          <a:latin typeface="Cambria Math" panose="02040503050406030204" pitchFamily="18" charset="0"/>
                                        </a:rPr>
                                        <m:t>h</m:t>
                                      </m:r>
                                    </m:e>
                                    <m:sub>
                                      <m:r>
                                        <a:rPr lang="en-US" sz="2000" i="1">
                                          <a:latin typeface="Cambria Math" panose="02040503050406030204" pitchFamily="18" charset="0"/>
                                        </a:rPr>
                                        <m:t>1</m:t>
                                      </m:r>
                                    </m:sub>
                                  </m:sSub>
                                  <m:r>
                                    <a:rPr lang="en-US" sz="2000" i="1">
                                      <a:latin typeface="Cambria Math" panose="02040503050406030204" pitchFamily="18" charset="0"/>
                                    </a:rPr>
                                    <m:t>−2</m:t>
                                  </m:r>
                                  <m:sSub>
                                    <m:sSubPr>
                                      <m:ctrlPr>
                                        <a:rPr lang="tr-TR"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1</m:t>
                                      </m:r>
                                    </m:sub>
                                  </m:sSub>
                                </m:e>
                              </m:d>
                            </m:e>
                            <m:sup>
                              <m:r>
                                <a:rPr lang="en-US" sz="2000" i="1">
                                  <a:latin typeface="Cambria Math" panose="02040503050406030204" pitchFamily="18" charset="0"/>
                                </a:rPr>
                                <m:t>2</m:t>
                              </m:r>
                            </m:sup>
                          </m:sSup>
                        </m:e>
                      </m:d>
                      <m:r>
                        <a:rPr lang="en-US" sz="2000" i="1">
                          <a:latin typeface="Cambria Math" panose="02040503050406030204" pitchFamily="18" charset="0"/>
                        </a:rPr>
                        <m:t>=</m:t>
                      </m:r>
                      <m:sSubSup>
                        <m:sSubSupPr>
                          <m:ctrlPr>
                            <a:rPr lang="tr-TR" sz="2000" i="1">
                              <a:latin typeface="Cambria Math" panose="02040503050406030204" pitchFamily="18" charset="0"/>
                            </a:rPr>
                          </m:ctrlPr>
                        </m:sSubSupPr>
                        <m:e>
                          <m:r>
                            <a:rPr lang="en-US" sz="2000" i="1">
                              <a:latin typeface="Cambria Math" panose="02040503050406030204" pitchFamily="18" charset="0"/>
                            </a:rPr>
                            <m:t>h</m:t>
                          </m:r>
                        </m:e>
                        <m:sub>
                          <m:r>
                            <a:rPr lang="en-US" sz="2000" i="1">
                              <a:latin typeface="Cambria Math" panose="02040503050406030204" pitchFamily="18" charset="0"/>
                            </a:rPr>
                            <m:t>1</m:t>
                          </m:r>
                        </m:sub>
                        <m:sup>
                          <m:r>
                            <a:rPr lang="en-US" sz="2000" i="1">
                              <a:latin typeface="Cambria Math" panose="02040503050406030204" pitchFamily="18" charset="0"/>
                            </a:rPr>
                            <m:t>2</m:t>
                          </m:r>
                        </m:sup>
                      </m:sSubSup>
                    </m:oMath>
                  </m:oMathPara>
                </a14:m>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14:m>
                  <m:oMathPara xmlns:m="http://schemas.openxmlformats.org/officeDocument/2006/math">
                    <m:oMathParaPr>
                      <m:jc m:val="centerGroup"/>
                    </m:oMathParaPr>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r>
                            <a:rPr lang="en-US" sz="2000" i="1">
                              <a:latin typeface="Cambria Math" panose="02040503050406030204" pitchFamily="18" charset="0"/>
                            </a:rPr>
                            <m:t>,</m:t>
                          </m:r>
                          <m:r>
                            <a:rPr lang="en-US" sz="2000" i="1">
                              <a:latin typeface="Cambria Math" panose="02040503050406030204" pitchFamily="18" charset="0"/>
                            </a:rPr>
                            <m:t>𝑤𝑒𝑖𝑔h𝑡𝑒𝑑</m:t>
                          </m:r>
                        </m:sub>
                      </m:sSub>
                      <m:r>
                        <a:rPr lang="en-US" sz="2000" i="1">
                          <a:latin typeface="Cambria Math" panose="02040503050406030204" pitchFamily="18" charset="0"/>
                        </a:rPr>
                        <m:t>−</m:t>
                      </m:r>
                      <m:r>
                        <a:rPr lang="en-US" sz="2000" i="1">
                          <a:latin typeface="Cambria Math" panose="02040503050406030204" pitchFamily="18" charset="0"/>
                        </a:rPr>
                        <m:t>𝜂</m:t>
                      </m:r>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sSub>
                            <m:sSubPr>
                              <m:ctrlPr>
                                <a:rPr lang="tr-TR" sz="2000" i="1">
                                  <a:latin typeface="Cambria Math" panose="02040503050406030204" pitchFamily="18" charset="0"/>
                                </a:rPr>
                              </m:ctrlPr>
                            </m:sSubPr>
                            <m:e>
                              <m:r>
                                <a:rPr lang="en-US" sz="2000" i="1">
                                  <a:latin typeface="Cambria Math" panose="02040503050406030204" pitchFamily="18" charset="0"/>
                                </a:rPr>
                                <m:t>𝑊</m:t>
                              </m:r>
                            </m:e>
                            <m:sub>
                              <m:r>
                                <a:rPr lang="en-US" sz="2000" i="1">
                                  <a:latin typeface="Cambria Math" panose="02040503050406030204" pitchFamily="18" charset="0"/>
                                </a:rPr>
                                <m:t>𝑇</m:t>
                              </m:r>
                            </m:sub>
                          </m:sSub>
                          <m:r>
                            <a:rPr lang="en-US" sz="2000" i="1">
                              <a:latin typeface="Cambria Math" panose="02040503050406030204" pitchFamily="18" charset="0"/>
                            </a:rPr>
                            <m:t>,</m:t>
                          </m:r>
                          <m:r>
                            <a:rPr lang="en-US" sz="2000" i="1">
                              <a:latin typeface="Cambria Math" panose="02040503050406030204" pitchFamily="18" charset="0"/>
                            </a:rPr>
                            <m:t>𝑤𝑒𝑖𝑔h𝑡𝑒𝑑</m:t>
                          </m:r>
                        </m:sub>
                      </m:sSub>
                      <m:r>
                        <a:rPr lang="en-US" sz="2000" i="1">
                          <a:latin typeface="Cambria Math" panose="02040503050406030204" pitchFamily="18" charset="0"/>
                        </a:rPr>
                        <m:t>=</m:t>
                      </m:r>
                      <m:sSubSup>
                        <m:sSubSupPr>
                          <m:ctrlPr>
                            <a:rPr lang="tr-TR" sz="2000" i="1">
                              <a:latin typeface="Cambria Math" panose="02040503050406030204" pitchFamily="18" charset="0"/>
                            </a:rPr>
                          </m:ctrlPr>
                        </m:sSubSupPr>
                        <m:e>
                          <m:r>
                            <a:rPr lang="en-US" sz="2000" i="1">
                              <a:latin typeface="Cambria Math" panose="02040503050406030204" pitchFamily="18" charset="0"/>
                            </a:rPr>
                            <m:t>h</m:t>
                          </m:r>
                        </m:e>
                        <m:sub>
                          <m:r>
                            <a:rPr lang="en-US" sz="2000" i="1">
                              <a:latin typeface="Cambria Math" panose="02040503050406030204" pitchFamily="18" charset="0"/>
                            </a:rPr>
                            <m:t>1</m:t>
                          </m:r>
                        </m:sub>
                        <m:sup>
                          <m:r>
                            <a:rPr lang="en-US" sz="2000" i="1">
                              <a:latin typeface="Cambria Math" panose="02040503050406030204" pitchFamily="18" charset="0"/>
                            </a:rPr>
                            <m:t>2</m:t>
                          </m:r>
                        </m:sup>
                      </m:sSubSup>
                      <m:r>
                        <a:rPr lang="en-US" sz="2000" i="1">
                          <a:latin typeface="Cambria Math" panose="02040503050406030204" pitchFamily="18" charset="0"/>
                        </a:rPr>
                        <m:t>=</m:t>
                      </m:r>
                      <m:r>
                        <a:rPr lang="en-US" sz="2000" i="1">
                          <a:latin typeface="Cambria Math" panose="02040503050406030204" pitchFamily="18" charset="0"/>
                        </a:rPr>
                        <m:t>𝑇𝑟𝑎𝑐𝑒</m:t>
                      </m:r>
                      <m:d>
                        <m:dPr>
                          <m:begChr m:val="["/>
                          <m:endChr m:val="]"/>
                          <m:ctrlPr>
                            <a:rPr lang="tr-TR" sz="2000" i="1">
                              <a:latin typeface="Cambria Math" panose="02040503050406030204" pitchFamily="18" charset="0"/>
                            </a:rPr>
                          </m:ctrlPr>
                        </m:dPr>
                        <m:e>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r>
                                <a:rPr lang="en-US" sz="2000" i="1">
                                  <a:latin typeface="Cambria Math" panose="02040503050406030204" pitchFamily="18" charset="0"/>
                                </a:rPr>
                                <m:t>,</m:t>
                              </m:r>
                              <m:r>
                                <a:rPr lang="en-US" sz="2000" i="1">
                                  <a:latin typeface="Cambria Math" panose="02040503050406030204" pitchFamily="18" charset="0"/>
                                </a:rPr>
                                <m:t>𝑤𝑒𝑖𝑔h𝑡𝑒𝑑</m:t>
                              </m:r>
                            </m:sub>
                          </m:sSub>
                          <m:r>
                            <a:rPr lang="en-US" sz="2000" i="1">
                              <a:latin typeface="Cambria Math" panose="02040503050406030204" pitchFamily="18" charset="0"/>
                            </a:rPr>
                            <m:t>−</m:t>
                          </m:r>
                          <m:r>
                            <a:rPr lang="en-US" sz="2000" i="1">
                              <a:latin typeface="Cambria Math" panose="02040503050406030204" pitchFamily="18" charset="0"/>
                            </a:rPr>
                            <m:t>𝜂</m:t>
                          </m:r>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sSub>
                                <m:sSubPr>
                                  <m:ctrlPr>
                                    <a:rPr lang="tr-TR" sz="2000" i="1">
                                      <a:latin typeface="Cambria Math" panose="02040503050406030204" pitchFamily="18" charset="0"/>
                                    </a:rPr>
                                  </m:ctrlPr>
                                </m:sSubPr>
                                <m:e>
                                  <m:r>
                                    <a:rPr lang="en-US" sz="2000" i="1">
                                      <a:latin typeface="Cambria Math" panose="02040503050406030204" pitchFamily="18" charset="0"/>
                                    </a:rPr>
                                    <m:t>𝑊</m:t>
                                  </m:r>
                                </m:e>
                                <m:sub>
                                  <m:r>
                                    <a:rPr lang="en-US" sz="2000" i="1">
                                      <a:latin typeface="Cambria Math" panose="02040503050406030204" pitchFamily="18" charset="0"/>
                                    </a:rPr>
                                    <m:t>𝑇</m:t>
                                  </m:r>
                                </m:sub>
                              </m:sSub>
                              <m:r>
                                <a:rPr lang="en-US" sz="2000" i="1">
                                  <a:latin typeface="Cambria Math" panose="02040503050406030204" pitchFamily="18" charset="0"/>
                                </a:rPr>
                                <m:t>,</m:t>
                              </m:r>
                              <m:r>
                                <a:rPr lang="en-US" sz="2000" i="1">
                                  <a:latin typeface="Cambria Math" panose="02040503050406030204" pitchFamily="18" charset="0"/>
                                </a:rPr>
                                <m:t>𝑤𝑒𝑖𝑔h𝑡𝑒𝑑</m:t>
                              </m:r>
                            </m:sub>
                          </m:sSub>
                        </m:e>
                      </m:d>
                    </m:oMath>
                  </m:oMathPara>
                </a14:m>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en-US" sz="2000">
                    <a:latin typeface="Times New Roman" panose="02020603050405020304" pitchFamily="18" charset="0"/>
                    <a:cs typeface="Times New Roman" panose="02020603050405020304" pitchFamily="18" charset="0"/>
                  </a:rPr>
                  <a:t>Trace of the expression is maximized when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1</m:t>
                        </m:r>
                      </m:sub>
                    </m:sSub>
                    <m:r>
                      <a:rPr lang="en-US" sz="2000" i="1">
                        <a:latin typeface="Cambria Math" panose="02040503050406030204" pitchFamily="18" charset="0"/>
                      </a:rPr>
                      <m:t>=±1</m:t>
                    </m:r>
                  </m:oMath>
                </a14:m>
                <a:r>
                  <a:rPr lang="en-US" sz="2000">
                    <a:latin typeface="Times New Roman" panose="02020603050405020304" pitchFamily="18" charset="0"/>
                    <a:cs typeface="Times New Roman" panose="02020603050405020304" pitchFamily="18" charset="0"/>
                  </a:rPr>
                  <a:t>.</a:t>
                </a: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en-US" sz="2000" b="1">
                    <a:latin typeface="Times New Roman" panose="02020603050405020304" pitchFamily="18" charset="0"/>
                    <a:cs typeface="Times New Roman" panose="02020603050405020304" pitchFamily="18" charset="0"/>
                  </a:rPr>
                  <a:t>Remark</a:t>
                </a:r>
                <a:r>
                  <a:rPr lang="en-US" sz="2000">
                    <a:latin typeface="Times New Roman" panose="02020603050405020304" pitchFamily="18" charset="0"/>
                    <a:cs typeface="Times New Roman" panose="02020603050405020304" pitchFamily="18" charset="0"/>
                  </a:rPr>
                  <a:t>: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𝐽</m:t>
                        </m:r>
                      </m:e>
                      <m:sub>
                        <m:r>
                          <a:rPr lang="en-US" sz="2000" i="1">
                            <a:latin typeface="Cambria Math" panose="02040503050406030204" pitchFamily="18" charset="0"/>
                          </a:rPr>
                          <m:t>𝑠𝑢𝑏</m:t>
                        </m:r>
                        <m:r>
                          <a:rPr lang="en-US" sz="2000" i="1">
                            <a:latin typeface="Cambria Math" panose="02040503050406030204" pitchFamily="18" charset="0"/>
                          </a:rPr>
                          <m:t>, </m:t>
                        </m:r>
                        <m:r>
                          <a:rPr lang="en-US" sz="2000" i="1">
                            <a:latin typeface="Cambria Math" panose="02040503050406030204" pitchFamily="18" charset="0"/>
                          </a:rPr>
                          <m:t>𝑤𝑒𝑖𝑔h𝑡𝑒𝑑</m:t>
                        </m:r>
                      </m:sub>
                    </m:sSub>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1</m:t>
                        </m:r>
                      </m:sub>
                    </m:sSub>
                    <m:sSup>
                      <m:sSupPr>
                        <m:ctrlPr>
                          <a:rPr lang="tr-TR" sz="2000" i="1">
                            <a:latin typeface="Cambria Math" panose="02040503050406030204" pitchFamily="18" charset="0"/>
                          </a:rPr>
                        </m:ctrlPr>
                      </m:sSupPr>
                      <m:e>
                        <m:r>
                          <a:rPr lang="en-US" sz="2000" i="1">
                            <a:latin typeface="Cambria Math" panose="02040503050406030204" pitchFamily="18" charset="0"/>
                          </a:rPr>
                          <m:t>𝑤</m:t>
                        </m:r>
                      </m:e>
                      <m:sup>
                        <m:r>
                          <a:rPr lang="en-US" sz="2000" i="1">
                            <a:latin typeface="Cambria Math" panose="02040503050406030204" pitchFamily="18" charset="0"/>
                          </a:rPr>
                          <m:t>2</m:t>
                        </m:r>
                      </m:sup>
                    </m:sSup>
                  </m:oMath>
                </a14:m>
                <a:r>
                  <a:rPr lang="en-US" sz="2000">
                    <a:latin typeface="Times New Roman" panose="02020603050405020304" pitchFamily="18" charset="0"/>
                    <a:cs typeface="Times New Roman" panose="02020603050405020304" pitchFamily="18" charset="0"/>
                  </a:rPr>
                  <a:t> with </a:t>
                </a:r>
                <a14:m>
                  <m:oMath xmlns:m="http://schemas.openxmlformats.org/officeDocument/2006/math">
                    <m:sSup>
                      <m:sSupPr>
                        <m:ctrlPr>
                          <a:rPr lang="tr-TR" sz="2000" i="1">
                            <a:latin typeface="Cambria Math" panose="02040503050406030204" pitchFamily="18" charset="0"/>
                          </a:rPr>
                        </m:ctrlPr>
                      </m:sSupPr>
                      <m:e>
                        <m:r>
                          <a:rPr lang="en-US" sz="2000" i="1">
                            <a:latin typeface="Cambria Math" panose="02040503050406030204" pitchFamily="18" charset="0"/>
                          </a:rPr>
                          <m:t>𝑤</m:t>
                        </m:r>
                      </m:e>
                      <m:sup>
                        <m:r>
                          <a:rPr lang="en-US" sz="2000" i="1">
                            <a:latin typeface="Cambria Math" panose="02040503050406030204" pitchFamily="18" charset="0"/>
                          </a:rPr>
                          <m:t>2</m:t>
                        </m:r>
                      </m:sup>
                    </m:sSup>
                    <m:r>
                      <a:rPr lang="en-US" sz="2000" i="1">
                        <a:latin typeface="Cambria Math" panose="02040503050406030204" pitchFamily="18" charset="0"/>
                      </a:rPr>
                      <m:t>=1</m:t>
                    </m:r>
                  </m:oMath>
                </a14:m>
                <a:r>
                  <a:rPr lang="en-US" sz="2000">
                    <a:latin typeface="Times New Roman" panose="02020603050405020304" pitchFamily="18" charset="0"/>
                    <a:cs typeface="Times New Roman" panose="02020603050405020304" pitchFamily="18" charset="0"/>
                  </a:rPr>
                  <a:t>.</a:t>
                </a:r>
                <a:endParaRPr lang="tr-TR" sz="2000">
                  <a:latin typeface="Times New Roman" panose="02020603050405020304" pitchFamily="18" charset="0"/>
                  <a:cs typeface="Times New Roman" panose="02020603050405020304" pitchFamily="18" charset="0"/>
                </a:endParaRPr>
              </a:p>
              <a:p>
                <a:pPr marL="0" indent="0">
                  <a:lnSpc>
                    <a:spcPct val="150000"/>
                  </a:lnSpc>
                  <a:spcBef>
                    <a:spcPts val="600"/>
                  </a:spcBef>
                  <a:buNone/>
                </a:pPr>
                <a:endParaRPr lang="tr-TR" sz="2000" smtClean="0">
                  <a:solidFill>
                    <a:srgbClr val="FF0000"/>
                  </a:solidFill>
                  <a:latin typeface="Times New Roman" panose="02020603050405020304" pitchFamily="18" charset="0"/>
                  <a:cs typeface="Times New Roman" panose="02020603050405020304" pitchFamily="18" charset="0"/>
                </a:endParaRPr>
              </a:p>
            </p:txBody>
          </p:sp>
        </mc:Choice>
        <mc:Fallback xmlns="">
          <p:sp>
            <p:nvSpPr>
              <p:cNvPr id="3" name="İçerik Yer Tutucusu 2"/>
              <p:cNvSpPr txBox="1">
                <a:spLocks noRot="1" noChangeAspect="1" noMove="1" noResize="1" noEditPoints="1" noAdjustHandles="1" noChangeArrowheads="1" noChangeShapeType="1" noTextEdit="1"/>
              </p:cNvSpPr>
              <p:nvPr/>
            </p:nvSpPr>
            <p:spPr>
              <a:xfrm>
                <a:off x="720000" y="720000"/>
                <a:ext cx="10800000" cy="5517151"/>
              </a:xfrm>
              <a:prstGeom prst="rect">
                <a:avLst/>
              </a:prstGeom>
              <a:blipFill>
                <a:blip r:embed="rId2"/>
                <a:stretch>
                  <a:fillRect l="-1411"/>
                </a:stretch>
              </a:blipFill>
            </p:spPr>
            <p:txBody>
              <a:bodyPr/>
              <a:lstStyle/>
              <a:p>
                <a:r>
                  <a:rPr lang="tr-TR">
                    <a:noFill/>
                  </a:rPr>
                  <a:t> </a:t>
                </a:r>
              </a:p>
            </p:txBody>
          </p:sp>
        </mc:Fallback>
      </mc:AlternateContent>
    </p:spTree>
    <p:extLst>
      <p:ext uri="{BB962C8B-B14F-4D97-AF65-F5344CB8AC3E}">
        <p14:creationId xmlns:p14="http://schemas.microsoft.com/office/powerpoint/2010/main" val="17741193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a:spLocks noGrp="1"/>
              </p:cNvSpPr>
              <p:nvPr>
                <p:ph idx="4294967295"/>
              </p:nvPr>
            </p:nvSpPr>
            <p:spPr>
              <a:xfrm>
                <a:off x="720000" y="720000"/>
                <a:ext cx="10800000" cy="5440144"/>
              </a:xfrm>
            </p:spPr>
            <p:txBody>
              <a:bodyPr wrap="square" lIns="0" tIns="0" rIns="0" bIns="0" anchor="t" anchorCtr="0">
                <a:spAutoFit/>
              </a:bodyPr>
              <a:lstStyle/>
              <a:p>
                <a:pPr marL="0" indent="0">
                  <a:lnSpc>
                    <a:spcPct val="150000"/>
                  </a:lnSpc>
                  <a:spcBef>
                    <a:spcPts val="0"/>
                  </a:spcBef>
                  <a:buNone/>
                  <a:tabLst>
                    <a:tab pos="450850" algn="l"/>
                  </a:tabLst>
                </a:pPr>
                <a:r>
                  <a:rPr lang="tr-TR" sz="2000" b="1" smtClean="0">
                    <a:solidFill>
                      <a:srgbClr val="00B0F0"/>
                    </a:solidFill>
                    <a:latin typeface="Times New Roman" panose="02020603050405020304" pitchFamily="18" charset="0"/>
                    <a:cs typeface="Times New Roman" panose="02020603050405020304" pitchFamily="18" charset="0"/>
                  </a:rPr>
                  <a:t>4.1  </a:t>
                </a:r>
                <a:r>
                  <a:rPr lang="en-US" sz="2000" b="1" smtClean="0">
                    <a:solidFill>
                      <a:srgbClr val="00B0F0"/>
                    </a:solidFill>
                    <a:latin typeface="Times New Roman" panose="02020603050405020304" pitchFamily="18" charset="0"/>
                    <a:cs typeface="Times New Roman" panose="02020603050405020304" pitchFamily="18" charset="0"/>
                  </a:rPr>
                  <a:t>The</a:t>
                </a:r>
                <a:r>
                  <a:rPr lang="tr-TR" sz="2000" b="1" smtClean="0">
                    <a:solidFill>
                      <a:srgbClr val="00B0F0"/>
                    </a:solidFill>
                    <a:latin typeface="Times New Roman" panose="02020603050405020304" pitchFamily="18" charset="0"/>
                    <a:cs typeface="Times New Roman" panose="02020603050405020304" pitchFamily="18" charset="0"/>
                  </a:rPr>
                  <a:t> Choice of the Constant </a:t>
                </a:r>
                <a14:m>
                  <m:oMath xmlns:m="http://schemas.openxmlformats.org/officeDocument/2006/math">
                    <m:r>
                      <a:rPr lang="en-US" sz="2000" b="1" i="1" smtClean="0">
                        <a:solidFill>
                          <a:srgbClr val="00B0F0"/>
                        </a:solidFill>
                        <a:latin typeface="Cambria Math" panose="02040503050406030204" pitchFamily="18" charset="0"/>
                      </a:rPr>
                      <m:t>𝜼</m:t>
                    </m:r>
                  </m:oMath>
                </a14:m>
                <a:r>
                  <a:rPr lang="en-US" sz="2000" b="1" smtClean="0">
                    <a:solidFill>
                      <a:srgbClr val="00B0F0"/>
                    </a:solidFill>
                    <a:latin typeface="Times New Roman" panose="02020603050405020304" pitchFamily="18" charset="0"/>
                    <a:cs typeface="Times New Roman" panose="02020603050405020304" pitchFamily="18" charset="0"/>
                  </a:rPr>
                  <a:t> </a:t>
                </a:r>
                <a:endParaRPr lang="tr-TR" sz="2000" b="1" smtClean="0">
                  <a:solidFill>
                    <a:srgbClr val="00B0F0"/>
                  </a:solidFill>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en-US" sz="2000">
                    <a:latin typeface="Times New Roman" panose="02020603050405020304" pitchFamily="18" charset="0"/>
                    <a:cs typeface="Times New Roman" panose="02020603050405020304" pitchFamily="18" charset="0"/>
                  </a:rPr>
                  <a:t>If </a:t>
                </a:r>
                <a14:m>
                  <m:oMath xmlns:m="http://schemas.openxmlformats.org/officeDocument/2006/math">
                    <m:r>
                      <a:rPr lang="en-US" sz="2000" i="1">
                        <a:latin typeface="Cambria Math" panose="02040503050406030204" pitchFamily="18" charset="0"/>
                      </a:rPr>
                      <m:t>𝜂</m:t>
                    </m:r>
                    <m:r>
                      <a:rPr lang="en-US" sz="2000" i="1">
                        <a:latin typeface="Cambria Math" panose="02040503050406030204" pitchFamily="18" charset="0"/>
                      </a:rPr>
                      <m:t>=1</m:t>
                    </m:r>
                  </m:oMath>
                </a14:m>
                <a:r>
                  <a:rPr lang="en-US" sz="2000">
                    <a:latin typeface="Times New Roman" panose="02020603050405020304" pitchFamily="18" charset="0"/>
                    <a:cs typeface="Times New Roman" panose="02020603050405020304" pitchFamily="18" charset="0"/>
                  </a:rPr>
                  <a:t> is chosen for all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𝑖</m:t>
                        </m:r>
                      </m:sub>
                    </m:sSub>
                  </m:oMath>
                </a14:m>
                <a:r>
                  <a:rPr lang="en-US" sz="2000">
                    <a:latin typeface="Times New Roman" panose="02020603050405020304" pitchFamily="18" charset="0"/>
                    <a:cs typeface="Times New Roman" panose="02020603050405020304" pitchFamily="18" charset="0"/>
                  </a:rPr>
                  <a:t> for </a:t>
                </a:r>
                <a14:m>
                  <m:oMath xmlns:m="http://schemas.openxmlformats.org/officeDocument/2006/math">
                    <m:r>
                      <a:rPr lang="en-US" sz="2000" i="1">
                        <a:latin typeface="Cambria Math" panose="02040503050406030204" pitchFamily="18" charset="0"/>
                      </a:rPr>
                      <m:t>𝑖</m:t>
                    </m:r>
                    <m:r>
                      <a:rPr lang="en-US" sz="2000" i="1">
                        <a:latin typeface="Cambria Math" panose="02040503050406030204" pitchFamily="18" charset="0"/>
                      </a:rPr>
                      <m:t>=1,…,</m:t>
                    </m:r>
                    <m:r>
                      <a:rPr lang="en-US" sz="2000" i="1">
                        <a:latin typeface="Cambria Math" panose="02040503050406030204" pitchFamily="18" charset="0"/>
                      </a:rPr>
                      <m:t>𝑛</m:t>
                    </m:r>
                  </m:oMath>
                </a14:m>
                <a:r>
                  <a:rPr lang="en-US" sz="2000">
                    <a:latin typeface="Times New Roman" panose="02020603050405020304" pitchFamily="18" charset="0"/>
                    <a:cs typeface="Times New Roman" panose="02020603050405020304" pitchFamily="18" charset="0"/>
                  </a:rPr>
                  <a:t>, then</a:t>
                </a:r>
                <a:endParaRPr lang="tr-TR" sz="2000">
                  <a:latin typeface="Times New Roman" panose="02020603050405020304" pitchFamily="18" charset="0"/>
                  <a:cs typeface="Times New Roman" panose="02020603050405020304" pitchFamily="18" charset="0"/>
                </a:endParaRPr>
              </a:p>
              <a:p>
                <a:pPr marL="0" indent="0" algn="just">
                  <a:lnSpc>
                    <a:spcPct val="100000"/>
                  </a:lnSpc>
                  <a:spcBef>
                    <a:spcPts val="600"/>
                  </a:spcBef>
                  <a:buNone/>
                </a:pPr>
                <a14:m>
                  <m:oMathPara xmlns:m="http://schemas.openxmlformats.org/officeDocument/2006/math">
                    <m:oMathParaPr>
                      <m:jc m:val="centerGroup"/>
                    </m:oMathParaPr>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𝐽</m:t>
                          </m:r>
                        </m:e>
                        <m:sub>
                          <m:r>
                            <a:rPr lang="en-US" sz="2000" i="1">
                              <a:latin typeface="Cambria Math" panose="02040503050406030204" pitchFamily="18" charset="0"/>
                            </a:rPr>
                            <m:t>𝑠𝑢𝑏</m:t>
                          </m:r>
                          <m:r>
                            <a:rPr lang="en-US" sz="2000" i="1">
                              <a:latin typeface="Cambria Math" panose="02040503050406030204" pitchFamily="18" charset="0"/>
                            </a:rPr>
                            <m:t>, </m:t>
                          </m:r>
                          <m:r>
                            <a:rPr lang="en-US" sz="2000" i="1">
                              <a:latin typeface="Cambria Math" panose="02040503050406030204" pitchFamily="18" charset="0"/>
                            </a:rPr>
                            <m:t>𝑤𝑒𝑖𝑔h𝑡𝑒𝑑</m:t>
                          </m:r>
                        </m:sub>
                      </m:sSub>
                      <m:r>
                        <a:rPr lang="en-US" sz="2000" i="1">
                          <a:latin typeface="Cambria Math" panose="02040503050406030204" pitchFamily="18" charset="0"/>
                        </a:rPr>
                        <m:t>=</m:t>
                      </m:r>
                      <m:nary>
                        <m:naryPr>
                          <m:chr m:val="∑"/>
                          <m:limLoc m:val="undOvr"/>
                          <m:ctrlPr>
                            <a:rPr lang="tr-TR" sz="2000" i="1">
                              <a:latin typeface="Cambria Math" panose="02040503050406030204" pitchFamily="18" charset="0"/>
                            </a:rPr>
                          </m:ctrlPr>
                        </m:naryPr>
                        <m:sub>
                          <m:r>
                            <a:rPr lang="en-US" sz="2000" i="1">
                              <a:latin typeface="Cambria Math" panose="02040503050406030204" pitchFamily="18" charset="0"/>
                            </a:rPr>
                            <m:t>𝑖</m:t>
                          </m:r>
                          <m:r>
                            <a:rPr lang="en-US" sz="2000" i="1">
                              <a:latin typeface="Cambria Math" panose="02040503050406030204" pitchFamily="18" charset="0"/>
                            </a:rPr>
                            <m:t>=1</m:t>
                          </m:r>
                        </m:sub>
                        <m:sup>
                          <m:r>
                            <a:rPr lang="en-US" sz="2000" i="1">
                              <a:latin typeface="Cambria Math" panose="02040503050406030204" pitchFamily="18" charset="0"/>
                            </a:rPr>
                            <m:t>𝑛</m:t>
                          </m:r>
                        </m:sup>
                        <m:e>
                          <m:sSubSup>
                            <m:sSubSupPr>
                              <m:ctrlPr>
                                <a:rPr lang="tr-TR" sz="2000" i="1">
                                  <a:latin typeface="Cambria Math" panose="02040503050406030204" pitchFamily="18" charset="0"/>
                                </a:rPr>
                              </m:ctrlPr>
                            </m:sSubSupPr>
                            <m:e>
                              <m:r>
                                <a:rPr lang="en-US" sz="2000" b="1" i="1">
                                  <a:latin typeface="Cambria Math" panose="02040503050406030204" pitchFamily="18" charset="0"/>
                                </a:rPr>
                                <m:t>𝒘</m:t>
                              </m:r>
                            </m:e>
                            <m:sub>
                              <m:r>
                                <a:rPr lang="en-US" sz="2000" i="1">
                                  <a:latin typeface="Cambria Math" panose="02040503050406030204" pitchFamily="18" charset="0"/>
                                </a:rPr>
                                <m:t>𝑖</m:t>
                              </m:r>
                            </m:sub>
                            <m:sup>
                              <m:r>
                                <a:rPr lang="en-US" sz="2000" i="1">
                                  <a:latin typeface="Cambria Math" panose="02040503050406030204" pitchFamily="18" charset="0"/>
                                </a:rPr>
                                <m:t>𝑇</m:t>
                              </m:r>
                            </m:sup>
                          </m:sSubSup>
                          <m:r>
                            <a:rPr lang="en-US" sz="2000" b="1" i="1">
                              <a:latin typeface="Cambria Math" panose="02040503050406030204" pitchFamily="18" charset="0"/>
                            </a:rPr>
                            <m:t>𝑯</m:t>
                          </m:r>
                          <m:d>
                            <m:dPr>
                              <m:ctrlPr>
                                <a:rPr lang="tr-TR" sz="2000" i="1">
                                  <a:latin typeface="Cambria Math" panose="02040503050406030204" pitchFamily="18" charset="0"/>
                                </a:rPr>
                              </m:ctrlPr>
                            </m:dPr>
                            <m:e>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sub>
                              </m:sSub>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sSub>
                                    <m:sSubPr>
                                      <m:ctrlPr>
                                        <a:rPr lang="tr-TR" sz="2000" i="1">
                                          <a:latin typeface="Cambria Math" panose="02040503050406030204" pitchFamily="18" charset="0"/>
                                        </a:rPr>
                                      </m:ctrlPr>
                                    </m:sSubPr>
                                    <m:e>
                                      <m:r>
                                        <a:rPr lang="en-US" sz="2000" i="1">
                                          <a:latin typeface="Cambria Math" panose="02040503050406030204" pitchFamily="18" charset="0"/>
                                        </a:rPr>
                                        <m:t>𝑊</m:t>
                                      </m:r>
                                    </m:e>
                                    <m:sub>
                                      <m:r>
                                        <a:rPr lang="en-US" sz="2000" i="1">
                                          <a:latin typeface="Cambria Math" panose="02040503050406030204" pitchFamily="18" charset="0"/>
                                        </a:rPr>
                                        <m:t>𝑇</m:t>
                                      </m:r>
                                    </m:sub>
                                  </m:sSub>
                                </m:sub>
                              </m:sSub>
                            </m:e>
                          </m:d>
                          <m:sSubSup>
                            <m:sSubSupPr>
                              <m:ctrlPr>
                                <a:rPr lang="tr-TR" sz="2000" i="1">
                                  <a:latin typeface="Cambria Math" panose="02040503050406030204" pitchFamily="18" charset="0"/>
                                </a:rPr>
                              </m:ctrlPr>
                            </m:sSubSupPr>
                            <m:e>
                              <m:r>
                                <a:rPr lang="en-US" sz="2000" b="1" i="1">
                                  <a:latin typeface="Cambria Math" panose="02040503050406030204" pitchFamily="18" charset="0"/>
                                </a:rPr>
                                <m:t>𝑯𝒘</m:t>
                              </m:r>
                            </m:e>
                            <m:sub>
                              <m:r>
                                <a:rPr lang="en-US" sz="2000" i="1">
                                  <a:latin typeface="Cambria Math" panose="02040503050406030204" pitchFamily="18" charset="0"/>
                                </a:rPr>
                                <m:t>𝑖</m:t>
                              </m:r>
                            </m:sub>
                            <m:sup/>
                          </m:sSubSup>
                        </m:e>
                      </m:nary>
                    </m:oMath>
                  </m:oMathPara>
                </a14:m>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en-US" sz="2000">
                    <a:latin typeface="Times New Roman" panose="02020603050405020304" pitchFamily="18" charset="0"/>
                    <a:cs typeface="Times New Roman" panose="02020603050405020304" pitchFamily="18" charset="0"/>
                  </a:rPr>
                  <a:t>If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sub>
                    </m:sSub>
                  </m:oMath>
                </a14:m>
                <a:r>
                  <a:rPr lang="en-US" sz="2000">
                    <a:latin typeface="Times New Roman" panose="02020603050405020304" pitchFamily="18" charset="0"/>
                    <a:cs typeface="Times New Roman" panose="02020603050405020304" pitchFamily="18" charset="0"/>
                  </a:rPr>
                  <a:t> is calculated on a per-class basis and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sSub>
                          <m:sSubPr>
                            <m:ctrlPr>
                              <a:rPr lang="tr-TR" sz="2000" i="1">
                                <a:latin typeface="Cambria Math" panose="02040503050406030204" pitchFamily="18" charset="0"/>
                              </a:rPr>
                            </m:ctrlPr>
                          </m:sSubPr>
                          <m:e>
                            <m:r>
                              <a:rPr lang="en-US" sz="2000" i="1">
                                <a:latin typeface="Cambria Math" panose="02040503050406030204" pitchFamily="18" charset="0"/>
                              </a:rPr>
                              <m:t>𝑊</m:t>
                            </m:r>
                          </m:e>
                          <m:sub>
                            <m:r>
                              <a:rPr lang="en-US" sz="2000" i="1">
                                <a:latin typeface="Cambria Math" panose="02040503050406030204" pitchFamily="18" charset="0"/>
                              </a:rPr>
                              <m:t>𝑇</m:t>
                            </m:r>
                          </m:sub>
                        </m:sSub>
                      </m:sub>
                    </m:sSub>
                  </m:oMath>
                </a14:m>
                <a:r>
                  <a:rPr lang="en-US" sz="2000">
                    <a:latin typeface="Times New Roman" panose="02020603050405020304" pitchFamily="18" charset="0"/>
                    <a:cs typeface="Times New Roman" panose="02020603050405020304" pitchFamily="18" charset="0"/>
                  </a:rPr>
                  <a:t>is calculated on a per-data basis, then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sub>
                    </m:sSub>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sSub>
                          <m:sSubPr>
                            <m:ctrlPr>
                              <a:rPr lang="tr-TR" sz="2000" i="1">
                                <a:latin typeface="Cambria Math" panose="02040503050406030204" pitchFamily="18" charset="0"/>
                              </a:rPr>
                            </m:ctrlPr>
                          </m:sSubPr>
                          <m:e>
                            <m:r>
                              <a:rPr lang="en-US" sz="2000" i="1">
                                <a:latin typeface="Cambria Math" panose="02040503050406030204" pitchFamily="18" charset="0"/>
                              </a:rPr>
                              <m:t>𝑊</m:t>
                            </m:r>
                          </m:e>
                          <m:sub>
                            <m:r>
                              <a:rPr lang="en-US" sz="2000" i="1">
                                <a:latin typeface="Cambria Math" panose="02040503050406030204" pitchFamily="18" charset="0"/>
                              </a:rPr>
                              <m:t>𝑇</m:t>
                            </m:r>
                          </m:sub>
                        </m:sSub>
                      </m:sub>
                    </m:sSub>
                  </m:oMath>
                </a14:m>
                <a:r>
                  <a:rPr lang="en-US" sz="2000">
                    <a:latin typeface="Times New Roman" panose="02020603050405020304" pitchFamily="18" charset="0"/>
                    <a:cs typeface="Times New Roman" panose="02020603050405020304" pitchFamily="18" charset="0"/>
                  </a:rPr>
                  <a:t> becomes meaningful.</a:t>
                </a: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en-US" sz="2000">
                    <a:latin typeface="Times New Roman" panose="02020603050405020304" pitchFamily="18" charset="0"/>
                    <a:cs typeface="Times New Roman" panose="02020603050405020304" pitchFamily="18" charset="0"/>
                  </a:rPr>
                  <a:t>Let the eigenvalues of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sub>
                    </m:sSub>
                  </m:oMath>
                </a14:m>
                <a:r>
                  <a:rPr lang="en-US" sz="2000">
                    <a:latin typeface="Times New Roman" panose="02020603050405020304" pitchFamily="18" charset="0"/>
                    <a:cs typeface="Times New Roman" panose="02020603050405020304" pitchFamily="18" charset="0"/>
                  </a:rPr>
                  <a:t> be </a:t>
                </a:r>
                <a14:m>
                  <m:oMath xmlns:m="http://schemas.openxmlformats.org/officeDocument/2006/math">
                    <m:d>
                      <m:dPr>
                        <m:begChr m:val="{"/>
                        <m:endChr m:val="}"/>
                        <m:ctrlPr>
                          <a:rPr lang="tr-TR" sz="2000" i="1">
                            <a:latin typeface="Cambria Math" panose="02040503050406030204" pitchFamily="18" charset="0"/>
                          </a:rPr>
                        </m:ctrlPr>
                      </m:dPr>
                      <m:e>
                        <m:sSub>
                          <m:sSubPr>
                            <m:ctrlPr>
                              <a:rPr lang="tr-TR" sz="2000" i="1">
                                <a:latin typeface="Cambria Math" panose="02040503050406030204" pitchFamily="18" charset="0"/>
                              </a:rPr>
                            </m:ctrlPr>
                          </m:sSubPr>
                          <m:e>
                            <m:r>
                              <a:rPr lang="en-US" sz="2000" i="1">
                                <a:latin typeface="Cambria Math" panose="02040503050406030204" pitchFamily="18" charset="0"/>
                              </a:rPr>
                              <m:t>𝜆</m:t>
                            </m:r>
                          </m:e>
                          <m:sub>
                            <m:r>
                              <a:rPr lang="en-US" sz="2000" i="1">
                                <a:latin typeface="Cambria Math" panose="02040503050406030204" pitchFamily="18" charset="0"/>
                              </a:rPr>
                              <m:t>1</m:t>
                            </m:r>
                            <m:r>
                              <a:rPr lang="en-US" sz="2000" i="1">
                                <a:latin typeface="Cambria Math" panose="02040503050406030204" pitchFamily="18" charset="0"/>
                              </a:rPr>
                              <m:t>𝐵</m:t>
                            </m:r>
                          </m:sub>
                        </m:sSub>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i="1">
                                <a:latin typeface="Cambria Math" panose="02040503050406030204" pitchFamily="18" charset="0"/>
                              </a:rPr>
                              <m:t>𝜆</m:t>
                            </m:r>
                          </m:e>
                          <m:sub>
                            <m:r>
                              <a:rPr lang="en-US" sz="2000" i="1">
                                <a:latin typeface="Cambria Math" panose="02040503050406030204" pitchFamily="18" charset="0"/>
                              </a:rPr>
                              <m:t>2</m:t>
                            </m:r>
                            <m:r>
                              <a:rPr lang="en-US" sz="2000" i="1">
                                <a:latin typeface="Cambria Math" panose="02040503050406030204" pitchFamily="18" charset="0"/>
                              </a:rPr>
                              <m:t>𝐵</m:t>
                            </m:r>
                          </m:sub>
                        </m:sSub>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i="1">
                                <a:latin typeface="Cambria Math" panose="02040503050406030204" pitchFamily="18" charset="0"/>
                              </a:rPr>
                              <m:t>𝜆</m:t>
                            </m:r>
                          </m:e>
                          <m:sub>
                            <m:r>
                              <a:rPr lang="en-US" sz="2000" i="1">
                                <a:latin typeface="Cambria Math" panose="02040503050406030204" pitchFamily="18" charset="0"/>
                              </a:rPr>
                              <m:t>(</m:t>
                            </m:r>
                            <m:r>
                              <a:rPr lang="en-US" sz="2000" i="1">
                                <a:latin typeface="Cambria Math" panose="02040503050406030204" pitchFamily="18" charset="0"/>
                              </a:rPr>
                              <m:t>𝑐</m:t>
                            </m:r>
                            <m:r>
                              <a:rPr lang="en-US" sz="2000" i="1">
                                <a:latin typeface="Cambria Math" panose="02040503050406030204" pitchFamily="18" charset="0"/>
                              </a:rPr>
                              <m:t>−1)</m:t>
                            </m:r>
                            <m:r>
                              <a:rPr lang="en-US" sz="2000" i="1">
                                <a:latin typeface="Cambria Math" panose="02040503050406030204" pitchFamily="18" charset="0"/>
                              </a:rPr>
                              <m:t>𝐵</m:t>
                            </m:r>
                          </m:sub>
                        </m:sSub>
                        <m:r>
                          <a:rPr lang="en-US" sz="2000" i="1">
                            <a:latin typeface="Cambria Math" panose="02040503050406030204" pitchFamily="18" charset="0"/>
                          </a:rPr>
                          <m:t>,0,…,0 </m:t>
                        </m:r>
                      </m:e>
                    </m:d>
                  </m:oMath>
                </a14:m>
                <a:r>
                  <a:rPr lang="en-US" sz="2000">
                    <a:latin typeface="Times New Roman" panose="02020603050405020304" pitchFamily="18" charset="0"/>
                    <a:cs typeface="Times New Roman" panose="02020603050405020304" pitchFamily="18" charset="0"/>
                  </a:rPr>
                  <a:t> and let the eigenvalues of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sSub>
                          <m:sSubPr>
                            <m:ctrlPr>
                              <a:rPr lang="tr-TR" sz="2000" i="1">
                                <a:latin typeface="Cambria Math" panose="02040503050406030204" pitchFamily="18" charset="0"/>
                              </a:rPr>
                            </m:ctrlPr>
                          </m:sSubPr>
                          <m:e>
                            <m:r>
                              <a:rPr lang="en-US" sz="2000" i="1">
                                <a:latin typeface="Cambria Math" panose="02040503050406030204" pitchFamily="18" charset="0"/>
                              </a:rPr>
                              <m:t>𝑊</m:t>
                            </m:r>
                          </m:e>
                          <m:sub>
                            <m:r>
                              <a:rPr lang="en-US" sz="2000" i="1">
                                <a:latin typeface="Cambria Math" panose="02040503050406030204" pitchFamily="18" charset="0"/>
                              </a:rPr>
                              <m:t>𝑇</m:t>
                            </m:r>
                          </m:sub>
                        </m:sSub>
                      </m:sub>
                    </m:sSub>
                  </m:oMath>
                </a14:m>
                <a:r>
                  <a:rPr lang="en-US" sz="2000">
                    <a:latin typeface="Times New Roman" panose="02020603050405020304" pitchFamily="18" charset="0"/>
                    <a:cs typeface="Times New Roman" panose="02020603050405020304" pitchFamily="18" charset="0"/>
                  </a:rPr>
                  <a:t> be </a:t>
                </a:r>
                <a14:m>
                  <m:oMath xmlns:m="http://schemas.openxmlformats.org/officeDocument/2006/math">
                    <m:d>
                      <m:dPr>
                        <m:begChr m:val="{"/>
                        <m:endChr m:val="}"/>
                        <m:ctrlPr>
                          <a:rPr lang="tr-TR" sz="2000" i="1">
                            <a:latin typeface="Cambria Math" panose="02040503050406030204" pitchFamily="18" charset="0"/>
                          </a:rPr>
                        </m:ctrlPr>
                      </m:dPr>
                      <m:e>
                        <m:sSub>
                          <m:sSubPr>
                            <m:ctrlPr>
                              <a:rPr lang="tr-TR" sz="2000" i="1">
                                <a:latin typeface="Cambria Math" panose="02040503050406030204" pitchFamily="18" charset="0"/>
                              </a:rPr>
                            </m:ctrlPr>
                          </m:sSubPr>
                          <m:e>
                            <m:r>
                              <a:rPr lang="en-US" sz="2000" i="1">
                                <a:latin typeface="Cambria Math" panose="02040503050406030204" pitchFamily="18" charset="0"/>
                              </a:rPr>
                              <m:t>𝜆</m:t>
                            </m:r>
                          </m:e>
                          <m:sub>
                            <m:r>
                              <a:rPr lang="en-US" sz="2000" i="1">
                                <a:latin typeface="Cambria Math" panose="02040503050406030204" pitchFamily="18" charset="0"/>
                              </a:rPr>
                              <m:t>1</m:t>
                            </m:r>
                            <m:r>
                              <a:rPr lang="en-US" sz="2000" i="1">
                                <a:latin typeface="Cambria Math" panose="02040503050406030204" pitchFamily="18" charset="0"/>
                              </a:rPr>
                              <m:t>𝑊</m:t>
                            </m:r>
                          </m:sub>
                        </m:sSub>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i="1">
                                <a:latin typeface="Cambria Math" panose="02040503050406030204" pitchFamily="18" charset="0"/>
                              </a:rPr>
                              <m:t>𝜆</m:t>
                            </m:r>
                          </m:e>
                          <m:sub>
                            <m:r>
                              <a:rPr lang="en-US" sz="2000" i="1">
                                <a:latin typeface="Cambria Math" panose="02040503050406030204" pitchFamily="18" charset="0"/>
                              </a:rPr>
                              <m:t>2</m:t>
                            </m:r>
                            <m:r>
                              <a:rPr lang="en-US" sz="2000" i="1">
                                <a:latin typeface="Cambria Math" panose="02040503050406030204" pitchFamily="18" charset="0"/>
                              </a:rPr>
                              <m:t>𝑊</m:t>
                            </m:r>
                          </m:sub>
                        </m:sSub>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i="1">
                                <a:latin typeface="Cambria Math" panose="02040503050406030204" pitchFamily="18" charset="0"/>
                              </a:rPr>
                              <m:t>𝜆</m:t>
                            </m:r>
                          </m:e>
                          <m:sub>
                            <m:r>
                              <a:rPr lang="en-US" sz="2000" i="1">
                                <a:latin typeface="Cambria Math" panose="02040503050406030204" pitchFamily="18" charset="0"/>
                              </a:rPr>
                              <m:t>𝑛𝑊</m:t>
                            </m:r>
                          </m:sub>
                        </m:sSub>
                      </m:e>
                    </m:d>
                  </m:oMath>
                </a14:m>
                <a:r>
                  <a:rPr lang="en-US" sz="2000">
                    <a:latin typeface="Times New Roman" panose="02020603050405020304" pitchFamily="18" charset="0"/>
                    <a:cs typeface="Times New Roman" panose="02020603050405020304" pitchFamily="18" charset="0"/>
                  </a:rPr>
                  <a:t>. </a:t>
                </a:r>
                <a:endParaRPr lang="tr-TR" sz="2000" smtClean="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en-US" sz="2000" smtClean="0">
                    <a:latin typeface="Times New Roman" panose="02020603050405020304" pitchFamily="18" charset="0"/>
                    <a:cs typeface="Times New Roman" panose="02020603050405020304" pitchFamily="18" charset="0"/>
                  </a:rPr>
                  <a:t>Then </a:t>
                </a:r>
                <a14:m>
                  <m:oMath xmlns:m="http://schemas.openxmlformats.org/officeDocument/2006/math">
                    <m:r>
                      <a:rPr lang="en-US" sz="2000" i="1">
                        <a:latin typeface="Cambria Math" panose="02040503050406030204" pitchFamily="18" charset="0"/>
                      </a:rPr>
                      <m:t>𝑇𝑟𝑎𝑐𝑒</m:t>
                    </m:r>
                    <m:d>
                      <m:dPr>
                        <m:ctrlPr>
                          <a:rPr lang="tr-TR" sz="2000" i="1">
                            <a:latin typeface="Cambria Math" panose="02040503050406030204" pitchFamily="18" charset="0"/>
                          </a:rPr>
                        </m:ctrlPr>
                      </m:dPr>
                      <m:e>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sub>
                        </m:sSub>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sSub>
                              <m:sSubPr>
                                <m:ctrlPr>
                                  <a:rPr lang="tr-TR" sz="2000" i="1">
                                    <a:latin typeface="Cambria Math" panose="02040503050406030204" pitchFamily="18" charset="0"/>
                                  </a:rPr>
                                </m:ctrlPr>
                              </m:sSubPr>
                              <m:e>
                                <m:r>
                                  <a:rPr lang="en-US" sz="2000" i="1">
                                    <a:latin typeface="Cambria Math" panose="02040503050406030204" pitchFamily="18" charset="0"/>
                                  </a:rPr>
                                  <m:t>𝑊</m:t>
                                </m:r>
                              </m:e>
                              <m:sub>
                                <m:r>
                                  <a:rPr lang="en-US" sz="2000" i="1">
                                    <a:latin typeface="Cambria Math" panose="02040503050406030204" pitchFamily="18" charset="0"/>
                                  </a:rPr>
                                  <m:t>𝑇</m:t>
                                </m:r>
                              </m:sub>
                            </m:sSub>
                          </m:sub>
                        </m:sSub>
                      </m:e>
                    </m:d>
                    <m:r>
                      <a:rPr lang="en-US" sz="2000" i="1">
                        <a:latin typeface="Cambria Math" panose="02040503050406030204" pitchFamily="18" charset="0"/>
                      </a:rPr>
                      <m:t>=</m:t>
                    </m:r>
                    <m:d>
                      <m:dPr>
                        <m:ctrlPr>
                          <a:rPr lang="tr-TR" sz="2000" i="1">
                            <a:latin typeface="Cambria Math" panose="02040503050406030204" pitchFamily="18" charset="0"/>
                          </a:rPr>
                        </m:ctrlPr>
                      </m:dPr>
                      <m:e>
                        <m:sSub>
                          <m:sSubPr>
                            <m:ctrlPr>
                              <a:rPr lang="tr-TR" sz="2000" i="1">
                                <a:latin typeface="Cambria Math" panose="02040503050406030204" pitchFamily="18" charset="0"/>
                              </a:rPr>
                            </m:ctrlPr>
                          </m:sSubPr>
                          <m:e>
                            <m:r>
                              <a:rPr lang="en-US" sz="2000" i="1">
                                <a:latin typeface="Cambria Math" panose="02040503050406030204" pitchFamily="18" charset="0"/>
                              </a:rPr>
                              <m:t>𝜆</m:t>
                            </m:r>
                          </m:e>
                          <m:sub>
                            <m:r>
                              <a:rPr lang="en-US" sz="2000" i="1">
                                <a:latin typeface="Cambria Math" panose="02040503050406030204" pitchFamily="18" charset="0"/>
                              </a:rPr>
                              <m:t>1</m:t>
                            </m:r>
                            <m:r>
                              <a:rPr lang="en-US" sz="2000" i="1">
                                <a:latin typeface="Cambria Math" panose="02040503050406030204" pitchFamily="18" charset="0"/>
                              </a:rPr>
                              <m:t>𝐵</m:t>
                            </m:r>
                          </m:sub>
                        </m:sSub>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i="1">
                                <a:latin typeface="Cambria Math" panose="02040503050406030204" pitchFamily="18" charset="0"/>
                              </a:rPr>
                              <m:t>𝜆</m:t>
                            </m:r>
                          </m:e>
                          <m:sub>
                            <m:r>
                              <a:rPr lang="en-US" sz="2000" i="1">
                                <a:latin typeface="Cambria Math" panose="02040503050406030204" pitchFamily="18" charset="0"/>
                              </a:rPr>
                              <m:t>2</m:t>
                            </m:r>
                            <m:r>
                              <a:rPr lang="en-US" sz="2000" i="1">
                                <a:latin typeface="Cambria Math" panose="02040503050406030204" pitchFamily="18" charset="0"/>
                              </a:rPr>
                              <m:t>𝐵</m:t>
                            </m:r>
                          </m:sub>
                        </m:sSub>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i="1">
                                <a:latin typeface="Cambria Math" panose="02040503050406030204" pitchFamily="18" charset="0"/>
                              </a:rPr>
                              <m:t>𝜆</m:t>
                            </m:r>
                          </m:e>
                          <m:sub>
                            <m:r>
                              <a:rPr lang="en-US" sz="2000" i="1">
                                <a:latin typeface="Cambria Math" panose="02040503050406030204" pitchFamily="18" charset="0"/>
                              </a:rPr>
                              <m:t>(</m:t>
                            </m:r>
                            <m:r>
                              <a:rPr lang="en-US" sz="2000" i="1">
                                <a:latin typeface="Cambria Math" panose="02040503050406030204" pitchFamily="18" charset="0"/>
                              </a:rPr>
                              <m:t>𝑐</m:t>
                            </m:r>
                            <m:r>
                              <a:rPr lang="en-US" sz="2000" i="1">
                                <a:latin typeface="Cambria Math" panose="02040503050406030204" pitchFamily="18" charset="0"/>
                              </a:rPr>
                              <m:t>−1)</m:t>
                            </m:r>
                            <m:r>
                              <a:rPr lang="en-US" sz="2000" i="1">
                                <a:latin typeface="Cambria Math" panose="02040503050406030204" pitchFamily="18" charset="0"/>
                              </a:rPr>
                              <m:t>𝐵</m:t>
                            </m:r>
                          </m:sub>
                        </m:sSub>
                      </m:e>
                    </m:d>
                    <m:r>
                      <a:rPr lang="en-US" sz="2000" i="1">
                        <a:latin typeface="Cambria Math" panose="02040503050406030204" pitchFamily="18" charset="0"/>
                      </a:rPr>
                      <m:t>−</m:t>
                    </m:r>
                    <m:d>
                      <m:dPr>
                        <m:ctrlPr>
                          <a:rPr lang="tr-TR" sz="2000" i="1">
                            <a:latin typeface="Cambria Math" panose="02040503050406030204" pitchFamily="18" charset="0"/>
                          </a:rPr>
                        </m:ctrlPr>
                      </m:dPr>
                      <m:e>
                        <m:sSub>
                          <m:sSubPr>
                            <m:ctrlPr>
                              <a:rPr lang="tr-TR" sz="2000" i="1">
                                <a:latin typeface="Cambria Math" panose="02040503050406030204" pitchFamily="18" charset="0"/>
                              </a:rPr>
                            </m:ctrlPr>
                          </m:sSubPr>
                          <m:e>
                            <m:r>
                              <a:rPr lang="en-US" sz="2000" i="1">
                                <a:latin typeface="Cambria Math" panose="02040503050406030204" pitchFamily="18" charset="0"/>
                              </a:rPr>
                              <m:t>𝜆</m:t>
                            </m:r>
                          </m:e>
                          <m:sub>
                            <m:r>
                              <a:rPr lang="en-US" sz="2000" i="1">
                                <a:latin typeface="Cambria Math" panose="02040503050406030204" pitchFamily="18" charset="0"/>
                              </a:rPr>
                              <m:t>1</m:t>
                            </m:r>
                            <m:r>
                              <a:rPr lang="en-US" sz="2000" i="1">
                                <a:latin typeface="Cambria Math" panose="02040503050406030204" pitchFamily="18" charset="0"/>
                              </a:rPr>
                              <m:t>𝑊</m:t>
                            </m:r>
                          </m:sub>
                        </m:sSub>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i="1">
                                <a:latin typeface="Cambria Math" panose="02040503050406030204" pitchFamily="18" charset="0"/>
                              </a:rPr>
                              <m:t>𝜆</m:t>
                            </m:r>
                          </m:e>
                          <m:sub>
                            <m:r>
                              <a:rPr lang="en-US" sz="2000" i="1">
                                <a:latin typeface="Cambria Math" panose="02040503050406030204" pitchFamily="18" charset="0"/>
                              </a:rPr>
                              <m:t>2</m:t>
                            </m:r>
                            <m:r>
                              <a:rPr lang="en-US" sz="2000" i="1">
                                <a:latin typeface="Cambria Math" panose="02040503050406030204" pitchFamily="18" charset="0"/>
                              </a:rPr>
                              <m:t>𝑊</m:t>
                            </m:r>
                          </m:sub>
                        </m:sSub>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i="1">
                                <a:latin typeface="Cambria Math" panose="02040503050406030204" pitchFamily="18" charset="0"/>
                              </a:rPr>
                              <m:t>𝜆</m:t>
                            </m:r>
                          </m:e>
                          <m:sub>
                            <m:r>
                              <a:rPr lang="en-US" sz="2000" i="1">
                                <a:latin typeface="Cambria Math" panose="02040503050406030204" pitchFamily="18" charset="0"/>
                              </a:rPr>
                              <m:t>𝑛𝑊</m:t>
                            </m:r>
                          </m:sub>
                        </m:sSub>
                      </m:e>
                    </m:d>
                  </m:oMath>
                </a14:m>
                <a:r>
                  <a:rPr lang="en-US" sz="2000" smtClean="0">
                    <a:latin typeface="Times New Roman" panose="02020603050405020304" pitchFamily="18" charset="0"/>
                    <a:cs typeface="Times New Roman" panose="02020603050405020304" pitchFamily="18" charset="0"/>
                  </a:rPr>
                  <a:t>.</a:t>
                </a:r>
                <a:r>
                  <a:rPr lang="tr-TR" sz="2000" smtClean="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Remember the </a:t>
                </a:r>
                <a14:m>
                  <m:oMath xmlns:m="http://schemas.openxmlformats.org/officeDocument/2006/math">
                    <m:r>
                      <a:rPr lang="en-US" sz="2000" i="1">
                        <a:latin typeface="Cambria Math" panose="02040503050406030204" pitchFamily="18" charset="0"/>
                      </a:rPr>
                      <m:t>𝜆</m:t>
                    </m:r>
                  </m:oMath>
                </a14:m>
                <a:r>
                  <a:rPr lang="en-US" sz="2000">
                    <a:latin typeface="Times New Roman" panose="02020603050405020304" pitchFamily="18" charset="0"/>
                    <a:cs typeface="Times New Roman" panose="02020603050405020304" pitchFamily="18" charset="0"/>
                  </a:rPr>
                  <a:t>’s indicate between and within class variances.</a:t>
                </a:r>
                <a:endParaRPr lang="tr-TR" sz="2000" smtClean="0">
                  <a:latin typeface="Times New Roman" panose="02020603050405020304" pitchFamily="18" charset="0"/>
                  <a:cs typeface="Times New Roman" panose="02020603050405020304" pitchFamily="18" charset="0"/>
                </a:endParaRPr>
              </a:p>
              <a:p>
                <a:pPr marL="0" indent="0">
                  <a:buNone/>
                </a:pPr>
                <a:endParaRPr lang="tr-TR" sz="2000">
                  <a:latin typeface="Times New Roman" panose="02020603050405020304" pitchFamily="18" charset="0"/>
                  <a:cs typeface="Times New Roman" panose="02020603050405020304" pitchFamily="18" charset="0"/>
                </a:endParaRPr>
              </a:p>
            </p:txBody>
          </p:sp>
        </mc:Choice>
        <mc:Fallback xmlns="">
          <p:sp>
            <p:nvSpPr>
              <p:cNvPr id="3" name="İçerik Yer Tutucusu 2"/>
              <p:cNvSpPr>
                <a:spLocks noGrp="1" noRot="1" noChangeAspect="1" noMove="1" noResize="1" noEditPoints="1" noAdjustHandles="1" noChangeArrowheads="1" noChangeShapeType="1" noTextEdit="1"/>
              </p:cNvSpPr>
              <p:nvPr>
                <p:ph idx="4294967295"/>
              </p:nvPr>
            </p:nvSpPr>
            <p:spPr>
              <a:xfrm>
                <a:off x="720000" y="720000"/>
                <a:ext cx="10800000" cy="5440144"/>
              </a:xfrm>
              <a:blipFill>
                <a:blip r:embed="rId2"/>
                <a:stretch>
                  <a:fillRect l="-1411" r="-1467"/>
                </a:stretch>
              </a:blipFill>
            </p:spPr>
            <p:txBody>
              <a:bodyPr/>
              <a:lstStyle/>
              <a:p>
                <a:r>
                  <a:rPr lang="tr-TR">
                    <a:noFill/>
                  </a:rPr>
                  <a:t> </a:t>
                </a:r>
              </a:p>
            </p:txBody>
          </p:sp>
        </mc:Fallback>
      </mc:AlternateContent>
    </p:spTree>
    <p:extLst>
      <p:ext uri="{BB962C8B-B14F-4D97-AF65-F5344CB8AC3E}">
        <p14:creationId xmlns:p14="http://schemas.microsoft.com/office/powerpoint/2010/main" val="21775268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a:spLocks noGrp="1"/>
              </p:cNvSpPr>
              <p:nvPr>
                <p:ph idx="4294967295"/>
              </p:nvPr>
            </p:nvSpPr>
            <p:spPr>
              <a:xfrm>
                <a:off x="720000" y="720000"/>
                <a:ext cx="10800000" cy="5760000"/>
              </a:xfrm>
            </p:spPr>
            <p:txBody>
              <a:bodyPr wrap="square" lIns="0" tIns="0" rIns="0" bIns="0" anchor="t" anchorCtr="0">
                <a:spAutoFit/>
              </a:bodyPr>
              <a:lstStyle/>
              <a:p>
                <a:pPr marL="0" indent="0" defTabSz="358775">
                  <a:lnSpc>
                    <a:spcPct val="150000"/>
                  </a:lnSpc>
                  <a:spcBef>
                    <a:spcPts val="0"/>
                  </a:spcBef>
                  <a:buNone/>
                  <a:tabLst>
                    <a:tab pos="450850" algn="l"/>
                  </a:tabLst>
                </a:pPr>
                <a:r>
                  <a:rPr lang="en-US" sz="2000" smtClean="0">
                    <a:latin typeface="Times New Roman" panose="02020603050405020304" pitchFamily="18" charset="0"/>
                    <a:ea typeface="Calibri" panose="020F0502020204030204" pitchFamily="34" charset="0"/>
                    <a:cs typeface="Times New Roman" panose="02020603050405020304" pitchFamily="18" charset="0"/>
                  </a:rPr>
                  <a:t>Now let’s try to rotate the </a:t>
                </a:r>
                <a14:m>
                  <m:oMath xmlns:m="http://schemas.openxmlformats.org/officeDocument/2006/math">
                    <m:sSub>
                      <m:sSubPr>
                        <m:ctrlPr>
                          <a:rPr lang="tr-TR"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𝑥</m:t>
                        </m:r>
                      </m:e>
                      <m:sub>
                        <m:r>
                          <a:rPr lang="en-US" sz="2000" i="1">
                            <a:latin typeface="Cambria Math" panose="02040503050406030204" pitchFamily="18" charset="0"/>
                            <a:ea typeface="Calibri" panose="020F0502020204030204" pitchFamily="34" charset="0"/>
                            <a:cs typeface="Times New Roman" panose="02020603050405020304" pitchFamily="18" charset="0"/>
                          </a:rPr>
                          <m:t>1</m:t>
                        </m:r>
                      </m:sub>
                    </m:sSub>
                    <m:r>
                      <a:rPr lang="en-US" sz="2000" i="1">
                        <a:latin typeface="Cambria Math" panose="02040503050406030204" pitchFamily="18" charset="0"/>
                        <a:ea typeface="Calibri" panose="020F0502020204030204" pitchFamily="34" charset="0"/>
                        <a:cs typeface="Times New Roman" panose="02020603050405020304" pitchFamily="18" charset="0"/>
                      </a:rPr>
                      <m:t>,</m:t>
                    </m:r>
                    <m:sSub>
                      <m:sSubPr>
                        <m:ctrlPr>
                          <a:rPr lang="tr-TR"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𝑥</m:t>
                        </m:r>
                      </m:e>
                      <m:sub>
                        <m:r>
                          <a:rPr lang="en-US" sz="2000" i="1">
                            <a:latin typeface="Cambria Math" panose="02040503050406030204" pitchFamily="18" charset="0"/>
                            <a:ea typeface="Calibri" panose="020F0502020204030204" pitchFamily="34" charset="0"/>
                            <a:cs typeface="Times New Roman" panose="02020603050405020304" pitchFamily="18" charset="0"/>
                          </a:rPr>
                          <m:t>2</m:t>
                        </m:r>
                      </m:sub>
                    </m:sSub>
                  </m:oMath>
                </a14:m>
                <a:r>
                  <a:rPr lang="en-US" sz="2000">
                    <a:latin typeface="Times New Roman" panose="02020603050405020304" pitchFamily="18" charset="0"/>
                    <a:ea typeface="Times New Roman" panose="02020603050405020304" pitchFamily="18" charset="0"/>
                    <a:cs typeface="Times New Roman" panose="02020603050405020304" pitchFamily="18" charset="0"/>
                  </a:rPr>
                  <a:t> axes so that the projection of </a:t>
                </a:r>
                <a14:m>
                  <m:oMath xmlns:m="http://schemas.openxmlformats.org/officeDocument/2006/math">
                    <m:sSub>
                      <m:sSubPr>
                        <m:ctrlPr>
                          <a:rPr lang="tr-TR"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latin typeface="Cambria Math" panose="02040503050406030204" pitchFamily="18" charset="0"/>
                            <a:ea typeface="Calibri" panose="020F0502020204030204" pitchFamily="34" charset="0"/>
                            <a:cs typeface="Times New Roman" panose="02020603050405020304" pitchFamily="18" charset="0"/>
                          </a:rPr>
                          <m:t>𝒂</m:t>
                        </m:r>
                      </m:e>
                      <m:sub>
                        <m:r>
                          <a:rPr lang="en-US" sz="2000" i="1">
                            <a:latin typeface="Cambria Math" panose="02040503050406030204" pitchFamily="18" charset="0"/>
                            <a:ea typeface="Calibri" panose="020F0502020204030204" pitchFamily="34" charset="0"/>
                            <a:cs typeface="Times New Roman" panose="02020603050405020304" pitchFamily="18" charset="0"/>
                          </a:rPr>
                          <m:t>𝑑𝑖𝑓𝑓</m:t>
                        </m:r>
                      </m:sub>
                    </m:sSub>
                  </m:oMath>
                </a14:m>
                <a:r>
                  <a:rPr lang="en-US" sz="2000">
                    <a:latin typeface="Times New Roman" panose="02020603050405020304" pitchFamily="18" charset="0"/>
                    <a:ea typeface="Times New Roman" panose="02020603050405020304" pitchFamily="18" charset="0"/>
                    <a:cs typeface="Times New Roman" panose="02020603050405020304" pitchFamily="18" charset="0"/>
                  </a:rPr>
                  <a:t> onto one of the new axes has the largest while onto the other one of the new axes has the smallest projection length. These new axes are shown in purple</a:t>
                </a:r>
                <a:r>
                  <a:rPr lang="en-US" sz="2000" smtClean="0">
                    <a:latin typeface="Times New Roman" panose="02020603050405020304" pitchFamily="18" charset="0"/>
                    <a:ea typeface="Times New Roman" panose="02020603050405020304" pitchFamily="18" charset="0"/>
                    <a:cs typeface="Times New Roman" panose="02020603050405020304" pitchFamily="18" charset="0"/>
                  </a:rPr>
                  <a:t>.</a:t>
                </a:r>
                <a:endParaRPr lang="tr-TR" sz="2000" smtClean="0">
                  <a:latin typeface="Times New Roman" panose="02020603050405020304" pitchFamily="18" charset="0"/>
                  <a:ea typeface="Times New Roman" panose="02020603050405020304" pitchFamily="18" charset="0"/>
                  <a:cs typeface="Times New Roman" panose="02020603050405020304" pitchFamily="18" charset="0"/>
                </a:endParaRPr>
              </a:p>
              <a:p>
                <a:pPr marL="0" indent="0" defTabSz="358775">
                  <a:lnSpc>
                    <a:spcPct val="150000"/>
                  </a:lnSpc>
                  <a:spcBef>
                    <a:spcPts val="0"/>
                  </a:spcBef>
                  <a:buNone/>
                  <a:tabLst>
                    <a:tab pos="450850" algn="l"/>
                  </a:tabLst>
                </a:pPr>
                <a:endParaRPr lang="tr-TR" sz="2000">
                  <a:latin typeface="Times New Roman" panose="02020603050405020304" pitchFamily="18" charset="0"/>
                  <a:ea typeface="Calibri" panose="020F0502020204030204" pitchFamily="34" charset="0"/>
                  <a:cs typeface="Times New Roman" panose="02020603050405020304" pitchFamily="18" charset="0"/>
                </a:endParaRPr>
              </a:p>
              <a:p>
                <a:pPr marL="0" indent="0" defTabSz="358775">
                  <a:lnSpc>
                    <a:spcPct val="150000"/>
                  </a:lnSpc>
                  <a:spcBef>
                    <a:spcPts val="0"/>
                  </a:spcBef>
                  <a:buNone/>
                  <a:tabLst>
                    <a:tab pos="450850" algn="l"/>
                  </a:tabLst>
                </a:pPr>
                <a:endParaRPr lang="tr-TR" sz="2000" smtClean="0">
                  <a:latin typeface="Times New Roman" panose="02020603050405020304" pitchFamily="18" charset="0"/>
                  <a:ea typeface="Calibri" panose="020F0502020204030204" pitchFamily="34" charset="0"/>
                  <a:cs typeface="Times New Roman" panose="02020603050405020304" pitchFamily="18" charset="0"/>
                </a:endParaRPr>
              </a:p>
              <a:p>
                <a:pPr marL="0" indent="0" defTabSz="358775">
                  <a:lnSpc>
                    <a:spcPct val="150000"/>
                  </a:lnSpc>
                  <a:spcBef>
                    <a:spcPts val="0"/>
                  </a:spcBef>
                  <a:buNone/>
                  <a:tabLst>
                    <a:tab pos="450850" algn="l"/>
                  </a:tabLst>
                </a:pPr>
                <a:endParaRPr lang="tr-TR" sz="2000">
                  <a:latin typeface="Times New Roman" panose="02020603050405020304" pitchFamily="18" charset="0"/>
                  <a:ea typeface="Calibri" panose="020F0502020204030204" pitchFamily="34" charset="0"/>
                  <a:cs typeface="Times New Roman" panose="02020603050405020304" pitchFamily="18" charset="0"/>
                </a:endParaRPr>
              </a:p>
              <a:p>
                <a:pPr marL="0" indent="0" defTabSz="358775">
                  <a:lnSpc>
                    <a:spcPct val="150000"/>
                  </a:lnSpc>
                  <a:spcBef>
                    <a:spcPts val="0"/>
                  </a:spcBef>
                  <a:buNone/>
                  <a:tabLst>
                    <a:tab pos="450850" algn="l"/>
                  </a:tabLst>
                </a:pPr>
                <a:endParaRPr lang="tr-TR" sz="2000" smtClean="0">
                  <a:latin typeface="Times New Roman" panose="02020603050405020304" pitchFamily="18" charset="0"/>
                  <a:ea typeface="Calibri" panose="020F0502020204030204" pitchFamily="34" charset="0"/>
                  <a:cs typeface="Times New Roman" panose="02020603050405020304" pitchFamily="18" charset="0"/>
                </a:endParaRPr>
              </a:p>
              <a:p>
                <a:pPr marL="0" indent="0" defTabSz="358775">
                  <a:lnSpc>
                    <a:spcPct val="150000"/>
                  </a:lnSpc>
                  <a:spcBef>
                    <a:spcPts val="0"/>
                  </a:spcBef>
                  <a:buNone/>
                  <a:tabLst>
                    <a:tab pos="450850" algn="l"/>
                  </a:tabLst>
                </a:pPr>
                <a:endParaRPr lang="tr-TR" sz="2000">
                  <a:latin typeface="Times New Roman" panose="02020603050405020304" pitchFamily="18" charset="0"/>
                  <a:ea typeface="Calibri" panose="020F0502020204030204" pitchFamily="34" charset="0"/>
                  <a:cs typeface="Times New Roman" panose="02020603050405020304" pitchFamily="18" charset="0"/>
                </a:endParaRPr>
              </a:p>
              <a:p>
                <a:pPr marL="0" indent="0" defTabSz="358775">
                  <a:lnSpc>
                    <a:spcPct val="150000"/>
                  </a:lnSpc>
                  <a:spcBef>
                    <a:spcPts val="0"/>
                  </a:spcBef>
                  <a:buNone/>
                  <a:tabLst>
                    <a:tab pos="450850" algn="l"/>
                  </a:tabLst>
                </a:pPr>
                <a:r>
                  <a:rPr lang="en-US" sz="2000" smtClean="0">
                    <a:latin typeface="Times New Roman" panose="02020603050405020304" pitchFamily="18" charset="0"/>
                    <a:cs typeface="Times New Roman" panose="02020603050405020304" pitchFamily="18" charset="0"/>
                  </a:rPr>
                  <a:t>From </a:t>
                </a:r>
                <a:r>
                  <a:rPr lang="en-US" sz="2000">
                    <a:latin typeface="Times New Roman" panose="02020603050405020304" pitchFamily="18" charset="0"/>
                    <a:cs typeface="Times New Roman" panose="02020603050405020304" pitchFamily="18" charset="0"/>
                  </a:rPr>
                  <a:t>the geometry it is obvious that the projection of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𝑑𝑖𝑓𝑓</m:t>
                        </m:r>
                      </m:sub>
                    </m:sSub>
                  </m:oMath>
                </a14:m>
                <a:r>
                  <a:rPr lang="en-US" sz="2000">
                    <a:latin typeface="Times New Roman" panose="02020603050405020304" pitchFamily="18" charset="0"/>
                    <a:cs typeface="Times New Roman" panose="02020603050405020304" pitchFamily="18" charset="0"/>
                  </a:rPr>
                  <a:t> onto </a:t>
                </a:r>
                <a14:m>
                  <m:oMath xmlns:m="http://schemas.openxmlformats.org/officeDocument/2006/math">
                    <m:sSubSup>
                      <m:sSubSupPr>
                        <m:ctrlPr>
                          <a:rPr lang="tr-TR"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2</m:t>
                        </m:r>
                      </m:sub>
                      <m:sup>
                        <m:r>
                          <a:rPr lang="en-US" sz="2000" i="1">
                            <a:latin typeface="Cambria Math" panose="02040503050406030204" pitchFamily="18" charset="0"/>
                          </a:rPr>
                          <m:t>′</m:t>
                        </m:r>
                      </m:sup>
                    </m:sSubSup>
                  </m:oMath>
                </a14:m>
                <a:r>
                  <a:rPr lang="en-US" sz="2000">
                    <a:latin typeface="Times New Roman" panose="02020603050405020304" pitchFamily="18" charset="0"/>
                    <a:cs typeface="Times New Roman" panose="02020603050405020304" pitchFamily="18" charset="0"/>
                  </a:rPr>
                  <a:t> is zero and the projection of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𝑑𝑖𝑓𝑓</m:t>
                        </m:r>
                      </m:sub>
                    </m:sSub>
                  </m:oMath>
                </a14:m>
                <a:r>
                  <a:rPr lang="en-US" sz="2000">
                    <a:latin typeface="Times New Roman" panose="02020603050405020304" pitchFamily="18" charset="0"/>
                    <a:cs typeface="Times New Roman" panose="02020603050405020304" pitchFamily="18" charset="0"/>
                  </a:rPr>
                  <a:t> onto </a:t>
                </a:r>
                <a14:m>
                  <m:oMath xmlns:m="http://schemas.openxmlformats.org/officeDocument/2006/math">
                    <m:sSubSup>
                      <m:sSubSupPr>
                        <m:ctrlPr>
                          <a:rPr lang="tr-TR"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1</m:t>
                        </m:r>
                      </m:sub>
                      <m:sup>
                        <m:r>
                          <a:rPr lang="en-US" sz="2000" i="1">
                            <a:latin typeface="Cambria Math" panose="02040503050406030204" pitchFamily="18" charset="0"/>
                          </a:rPr>
                          <m:t>′</m:t>
                        </m:r>
                      </m:sup>
                    </m:sSubSup>
                  </m:oMath>
                </a14:m>
                <a:r>
                  <a:rPr lang="en-US" sz="2000">
                    <a:latin typeface="Times New Roman" panose="02020603050405020304" pitchFamily="18" charset="0"/>
                    <a:cs typeface="Times New Roman" panose="02020603050405020304" pitchFamily="18" charset="0"/>
                  </a:rPr>
                  <a:t> is </a:t>
                </a:r>
                <a14:m>
                  <m:oMath xmlns:m="http://schemas.openxmlformats.org/officeDocument/2006/math">
                    <m:d>
                      <m:dPr>
                        <m:begChr m:val="|"/>
                        <m:endChr m:val="|"/>
                        <m:ctrlPr>
                          <a:rPr lang="tr-TR" sz="2000" i="1">
                            <a:latin typeface="Cambria Math" panose="02040503050406030204" pitchFamily="18" charset="0"/>
                          </a:rPr>
                        </m:ctrlPr>
                      </m:dPr>
                      <m:e>
                        <m:sSub>
                          <m:sSubPr>
                            <m:ctrlPr>
                              <a:rPr lang="tr-TR" sz="2000" i="1">
                                <a:latin typeface="Cambria Math" panose="02040503050406030204" pitchFamily="18" charset="0"/>
                              </a:rPr>
                            </m:ctrlPr>
                          </m:sSubPr>
                          <m:e>
                            <m:r>
                              <m:rPr>
                                <m:sty m:val="p"/>
                              </m:rPr>
                              <a:rPr lang="en-US" sz="2000">
                                <a:latin typeface="Cambria Math" panose="02040503050406030204" pitchFamily="18" charset="0"/>
                              </a:rPr>
                              <m:t>proj</m:t>
                            </m:r>
                          </m:e>
                          <m:sub>
                            <m:sSub>
                              <m:sSubPr>
                                <m:ctrlPr>
                                  <a:rPr lang="tr-TR"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1</m:t>
                                </m:r>
                              </m:sub>
                            </m:sSub>
                          </m:sub>
                        </m:sSub>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𝑑𝑖𝑓𝑓</m:t>
                            </m:r>
                          </m:sub>
                        </m:sSub>
                      </m:e>
                    </m:d>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𝑑𝑖𝑓𝑓</m:t>
                            </m:r>
                          </m:sub>
                        </m:sSub>
                      </m:e>
                    </m:d>
                  </m:oMath>
                </a14:m>
                <a:r>
                  <a:rPr lang="en-US" sz="2000">
                    <a:latin typeface="Times New Roman" panose="02020603050405020304" pitchFamily="18" charset="0"/>
                    <a:cs typeface="Times New Roman" panose="02020603050405020304" pitchFamily="18" charset="0"/>
                  </a:rPr>
                  <a:t>.</a:t>
                </a:r>
                <a:endParaRPr lang="tr-TR" sz="2000">
                  <a:latin typeface="Times New Roman" panose="02020603050405020304" pitchFamily="18" charset="0"/>
                  <a:cs typeface="Times New Roman" panose="02020603050405020304" pitchFamily="18" charset="0"/>
                </a:endParaRPr>
              </a:p>
              <a:p>
                <a:pPr marL="0" indent="0" defTabSz="358775">
                  <a:lnSpc>
                    <a:spcPct val="150000"/>
                  </a:lnSpc>
                  <a:spcBef>
                    <a:spcPts val="0"/>
                  </a:spcBef>
                  <a:buNone/>
                  <a:tabLst>
                    <a:tab pos="450850" algn="l"/>
                  </a:tabLst>
                </a:pPr>
                <a:endParaRPr lang="tr-TR" sz="2000">
                  <a:latin typeface="Times New Roman" panose="02020603050405020304" pitchFamily="18" charset="0"/>
                  <a:ea typeface="Calibri" panose="020F0502020204030204" pitchFamily="34" charset="0"/>
                  <a:cs typeface="Times New Roman" panose="02020603050405020304" pitchFamily="18" charset="0"/>
                </a:endParaRPr>
              </a:p>
              <a:p>
                <a:pPr marL="0" lvl="0" indent="0" defTabSz="358775">
                  <a:lnSpc>
                    <a:spcPct val="150000"/>
                  </a:lnSpc>
                  <a:spcBef>
                    <a:spcPts val="0"/>
                  </a:spcBef>
                  <a:buNone/>
                  <a:tabLst>
                    <a:tab pos="450850" algn="l"/>
                  </a:tabLst>
                </a:pPr>
                <a:endParaRPr lang="tr-TR" sz="2000">
                  <a:latin typeface="Times New Roman" panose="02020603050405020304" pitchFamily="18" charset="0"/>
                  <a:cs typeface="Times New Roman" panose="02020603050405020304" pitchFamily="18" charset="0"/>
                </a:endParaRPr>
              </a:p>
              <a:p>
                <a:pPr marL="0" indent="0">
                  <a:lnSpc>
                    <a:spcPct val="150000"/>
                  </a:lnSpc>
                  <a:spcBef>
                    <a:spcPts val="0"/>
                  </a:spcBef>
                  <a:buNone/>
                </a:pPr>
                <a:endParaRPr lang="tr-TR" sz="1900">
                  <a:latin typeface="Times New Roman" panose="02020603050405020304" pitchFamily="18" charset="0"/>
                  <a:cs typeface="Times New Roman" panose="02020603050405020304" pitchFamily="18" charset="0"/>
                </a:endParaRPr>
              </a:p>
            </p:txBody>
          </p:sp>
        </mc:Choice>
        <mc:Fallback xmlns="">
          <p:sp>
            <p:nvSpPr>
              <p:cNvPr id="3" name="İçerik Yer Tutucusu 2"/>
              <p:cNvSpPr>
                <a:spLocks noGrp="1" noRot="1" noChangeAspect="1" noMove="1" noResize="1" noEditPoints="1" noAdjustHandles="1" noChangeArrowheads="1" noChangeShapeType="1" noTextEdit="1"/>
              </p:cNvSpPr>
              <p:nvPr>
                <p:ph idx="4294967295"/>
              </p:nvPr>
            </p:nvSpPr>
            <p:spPr>
              <a:xfrm>
                <a:off x="720000" y="720000"/>
                <a:ext cx="10800000" cy="5760000"/>
              </a:xfrm>
              <a:blipFill>
                <a:blip r:embed="rId2"/>
                <a:stretch>
                  <a:fillRect l="-1411"/>
                </a:stretch>
              </a:blipFill>
            </p:spPr>
            <p:txBody>
              <a:bodyPr/>
              <a:lstStyle/>
              <a:p>
                <a:r>
                  <a:rPr lang="tr-TR">
                    <a:noFill/>
                  </a:rPr>
                  <a:t> </a:t>
                </a:r>
              </a:p>
            </p:txBody>
          </p:sp>
        </mc:Fallback>
      </mc:AlternateContent>
      <p:pic>
        <p:nvPicPr>
          <p:cNvPr id="4" name="Resim 3"/>
          <p:cNvPicPr/>
          <p:nvPr/>
        </p:nvPicPr>
        <p:blipFill>
          <a:blip r:embed="rId3">
            <a:extLst>
              <a:ext uri="{28A0092B-C50C-407E-A947-70E740481C1C}">
                <a14:useLocalDpi xmlns:a14="http://schemas.microsoft.com/office/drawing/2010/main" val="0"/>
              </a:ext>
            </a:extLst>
          </a:blip>
          <a:srcRect/>
          <a:stretch>
            <a:fillRect/>
          </a:stretch>
        </p:blipFill>
        <p:spPr bwMode="auto">
          <a:xfrm>
            <a:off x="3944399" y="2136980"/>
            <a:ext cx="4231238" cy="2131920"/>
          </a:xfrm>
          <a:prstGeom prst="rect">
            <a:avLst/>
          </a:prstGeom>
          <a:noFill/>
          <a:ln>
            <a:noFill/>
          </a:ln>
        </p:spPr>
      </p:pic>
    </p:spTree>
    <p:extLst>
      <p:ext uri="{BB962C8B-B14F-4D97-AF65-F5344CB8AC3E}">
        <p14:creationId xmlns:p14="http://schemas.microsoft.com/office/powerpoint/2010/main" val="19561522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a:spLocks noGrp="1"/>
              </p:cNvSpPr>
              <p:nvPr>
                <p:ph idx="4294967295"/>
              </p:nvPr>
            </p:nvSpPr>
            <p:spPr>
              <a:xfrm>
                <a:off x="720000" y="720000"/>
                <a:ext cx="10800000" cy="3711144"/>
              </a:xfrm>
            </p:spPr>
            <p:txBody>
              <a:bodyPr wrap="square" lIns="0" tIns="0" rIns="0" bIns="0" anchor="t" anchorCtr="0">
                <a:spAutoFit/>
              </a:bodyPr>
              <a:lstStyle/>
              <a:p>
                <a:pPr marL="0" indent="0" algn="just">
                  <a:lnSpc>
                    <a:spcPct val="150000"/>
                  </a:lnSpc>
                  <a:spcBef>
                    <a:spcPts val="600"/>
                  </a:spcBef>
                  <a:buNone/>
                </a:pPr>
                <a:r>
                  <a:rPr lang="en-US" sz="2000">
                    <a:latin typeface="Times New Roman" panose="02020603050405020304" pitchFamily="18" charset="0"/>
                    <a:cs typeface="Times New Roman" panose="02020603050405020304" pitchFamily="18" charset="0"/>
                  </a:rPr>
                  <a:t>For class separability, the difference between the terms in parenthesis must be positive and large as possible. If the difference is negative, the classes may overlap causing misclassification. By assigning zero weights to some of the features that causes negativity, one may prevent overlapping of classes</a:t>
                </a:r>
                <a:r>
                  <a:rPr lang="en-US" sz="2000" smtClean="0">
                    <a:latin typeface="Times New Roman" panose="02020603050405020304" pitchFamily="18" charset="0"/>
                    <a:cs typeface="Times New Roman" panose="02020603050405020304" pitchFamily="18" charset="0"/>
                  </a:rPr>
                  <a:t>.</a:t>
                </a:r>
                <a:endParaRPr lang="tr-TR" sz="2000" smtClean="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en-US" sz="2000" b="1">
                    <a:solidFill>
                      <a:srgbClr val="FF0000"/>
                    </a:solidFill>
                    <a:latin typeface="Times New Roman" panose="02020603050405020304" pitchFamily="18" charset="0"/>
                    <a:cs typeface="Times New Roman" panose="02020603050405020304" pitchFamily="18" charset="0"/>
                  </a:rPr>
                  <a:t>Example:</a:t>
                </a:r>
                <a:r>
                  <a:rPr lang="en-US" sz="2000">
                    <a:solidFill>
                      <a:srgbClr val="FF0000"/>
                    </a:solidFill>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Let there be two classes with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𝐶</m:t>
                        </m:r>
                      </m:e>
                      <m:sub>
                        <m:r>
                          <a:rPr lang="tr-TR" sz="2000" i="1">
                            <a:latin typeface="Cambria Math" panose="02040503050406030204" pitchFamily="18" charset="0"/>
                          </a:rPr>
                          <m:t>1</m:t>
                        </m:r>
                      </m:sub>
                    </m:sSub>
                    <m:r>
                      <a:rPr lang="tr-TR" sz="2000" i="1">
                        <a:latin typeface="Cambria Math" panose="02040503050406030204" pitchFamily="18" charset="0"/>
                      </a:rPr>
                      <m:t>=</m:t>
                    </m:r>
                    <m:d>
                      <m:dPr>
                        <m:begChr m:val="{"/>
                        <m:endChr m:val="}"/>
                        <m:ctrlPr>
                          <a:rPr lang="tr-TR" sz="2000" i="1">
                            <a:latin typeface="Cambria Math" panose="02040503050406030204" pitchFamily="18" charset="0"/>
                          </a:rPr>
                        </m:ctrlPr>
                      </m:dPr>
                      <m:e>
                        <m:d>
                          <m:dPr>
                            <m:begChr m:val="["/>
                            <m:endChr m:val="]"/>
                            <m:ctrlPr>
                              <a:rPr lang="tr-TR" sz="2000" i="1">
                                <a:latin typeface="Cambria Math" panose="02040503050406030204" pitchFamily="18" charset="0"/>
                              </a:rPr>
                            </m:ctrlPr>
                          </m:dPr>
                          <m:e>
                            <m:m>
                              <m:mPr>
                                <m:mcs>
                                  <m:mc>
                                    <m:mcPr>
                                      <m:count m:val="1"/>
                                      <m:mcJc m:val="center"/>
                                    </m:mcPr>
                                  </m:mc>
                                </m:mcs>
                                <m:ctrlPr>
                                  <a:rPr lang="tr-TR" sz="2000" i="1">
                                    <a:latin typeface="Cambria Math" panose="02040503050406030204" pitchFamily="18" charset="0"/>
                                  </a:rPr>
                                </m:ctrlPr>
                              </m:mPr>
                              <m:mr>
                                <m:e>
                                  <m:r>
                                    <a:rPr lang="tr-TR" sz="2000" i="1">
                                      <a:latin typeface="Cambria Math" panose="02040503050406030204" pitchFamily="18" charset="0"/>
                                    </a:rPr>
                                    <m:t>1</m:t>
                                  </m:r>
                                </m:e>
                              </m:mr>
                              <m:mr>
                                <m:e>
                                  <m:r>
                                    <a:rPr lang="tr-TR" sz="2000" i="1">
                                      <a:latin typeface="Cambria Math" panose="02040503050406030204" pitchFamily="18" charset="0"/>
                                    </a:rPr>
                                    <m:t>1</m:t>
                                  </m:r>
                                </m:e>
                              </m:mr>
                            </m:m>
                          </m:e>
                        </m:d>
                        <m:r>
                          <a:rPr lang="tr-TR"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1"/>
                                      <m:mcJc m:val="center"/>
                                    </m:mcPr>
                                  </m:mc>
                                </m:mcs>
                                <m:ctrlPr>
                                  <a:rPr lang="tr-TR" sz="2000" i="1">
                                    <a:latin typeface="Cambria Math" panose="02040503050406030204" pitchFamily="18" charset="0"/>
                                  </a:rPr>
                                </m:ctrlPr>
                              </m:mPr>
                              <m:mr>
                                <m:e>
                                  <m:r>
                                    <a:rPr lang="tr-TR" sz="2000" i="1">
                                      <a:latin typeface="Cambria Math" panose="02040503050406030204" pitchFamily="18" charset="0"/>
                                    </a:rPr>
                                    <m:t>1</m:t>
                                  </m:r>
                                </m:e>
                              </m:mr>
                              <m:mr>
                                <m:e>
                                  <m:r>
                                    <a:rPr lang="tr-TR" sz="2000" i="1">
                                      <a:latin typeface="Cambria Math" panose="02040503050406030204" pitchFamily="18" charset="0"/>
                                    </a:rPr>
                                    <m:t>−1</m:t>
                                  </m:r>
                                </m:e>
                              </m:mr>
                            </m:m>
                          </m:e>
                        </m:d>
                      </m:e>
                    </m:d>
                    <m:r>
                      <a:rPr lang="tr-TR" sz="2000" i="1">
                        <a:latin typeface="Cambria Math" panose="02040503050406030204" pitchFamily="18" charset="0"/>
                      </a:rPr>
                      <m:t> ,</m:t>
                    </m:r>
                    <m:sSub>
                      <m:sSubPr>
                        <m:ctrlPr>
                          <a:rPr lang="tr-TR"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2</m:t>
                        </m:r>
                      </m:sub>
                    </m:sSub>
                    <m:r>
                      <a:rPr lang="tr-TR" sz="2000" i="1">
                        <a:latin typeface="Cambria Math" panose="02040503050406030204" pitchFamily="18" charset="0"/>
                      </a:rPr>
                      <m:t>=</m:t>
                    </m:r>
                    <m:d>
                      <m:dPr>
                        <m:begChr m:val="{"/>
                        <m:endChr m:val="}"/>
                        <m:ctrlPr>
                          <a:rPr lang="tr-TR" sz="2000" i="1">
                            <a:latin typeface="Cambria Math" panose="02040503050406030204" pitchFamily="18" charset="0"/>
                          </a:rPr>
                        </m:ctrlPr>
                      </m:dPr>
                      <m:e>
                        <m:d>
                          <m:dPr>
                            <m:begChr m:val="["/>
                            <m:endChr m:val="]"/>
                            <m:ctrlPr>
                              <a:rPr lang="tr-TR" sz="2000" i="1">
                                <a:latin typeface="Cambria Math" panose="02040503050406030204" pitchFamily="18" charset="0"/>
                              </a:rPr>
                            </m:ctrlPr>
                          </m:dPr>
                          <m:e>
                            <m:m>
                              <m:mPr>
                                <m:mcs>
                                  <m:mc>
                                    <m:mcPr>
                                      <m:count m:val="1"/>
                                      <m:mcJc m:val="center"/>
                                    </m:mcPr>
                                  </m:mc>
                                </m:mcs>
                                <m:ctrlPr>
                                  <a:rPr lang="tr-TR" sz="2000" i="1">
                                    <a:latin typeface="Cambria Math" panose="02040503050406030204" pitchFamily="18" charset="0"/>
                                  </a:rPr>
                                </m:ctrlPr>
                              </m:mPr>
                              <m:mr>
                                <m:e>
                                  <m:r>
                                    <a:rPr lang="tr-TR" sz="2000" i="1">
                                      <a:latin typeface="Cambria Math" panose="02040503050406030204" pitchFamily="18" charset="0"/>
                                    </a:rPr>
                                    <m:t>3</m:t>
                                  </m:r>
                                </m:e>
                              </m:mr>
                              <m:mr>
                                <m:e>
                                  <m:r>
                                    <a:rPr lang="tr-TR" sz="2000" i="1">
                                      <a:latin typeface="Cambria Math" panose="02040503050406030204" pitchFamily="18" charset="0"/>
                                    </a:rPr>
                                    <m:t>1</m:t>
                                  </m:r>
                                </m:e>
                              </m:mr>
                            </m:m>
                          </m:e>
                        </m:d>
                        <m:r>
                          <a:rPr lang="tr-TR"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1"/>
                                      <m:mcJc m:val="center"/>
                                    </m:mcPr>
                                  </m:mc>
                                </m:mcs>
                                <m:ctrlPr>
                                  <a:rPr lang="tr-TR" sz="2000" i="1">
                                    <a:latin typeface="Cambria Math" panose="02040503050406030204" pitchFamily="18" charset="0"/>
                                  </a:rPr>
                                </m:ctrlPr>
                              </m:mPr>
                              <m:mr>
                                <m:e>
                                  <m:r>
                                    <a:rPr lang="tr-TR" sz="2000" i="1">
                                      <a:latin typeface="Cambria Math" panose="02040503050406030204" pitchFamily="18" charset="0"/>
                                    </a:rPr>
                                    <m:t>3</m:t>
                                  </m:r>
                                </m:e>
                              </m:mr>
                              <m:mr>
                                <m:e>
                                  <m:r>
                                    <a:rPr lang="tr-TR" sz="2000" i="1">
                                      <a:latin typeface="Cambria Math" panose="02040503050406030204" pitchFamily="18" charset="0"/>
                                    </a:rPr>
                                    <m:t>−1</m:t>
                                  </m:r>
                                </m:e>
                              </m:mr>
                            </m:m>
                          </m:e>
                        </m:d>
                      </m:e>
                    </m:d>
                  </m:oMath>
                </a14:m>
                <a:r>
                  <a:rPr lang="tr-TR" smtClean="0"/>
                  <a:t>.</a:t>
                </a:r>
                <a:endParaRPr lang="tr-TR"/>
              </a:p>
              <a:p>
                <a:pPr marL="0" indent="0" algn="just">
                  <a:lnSpc>
                    <a:spcPct val="150000"/>
                  </a:lnSpc>
                  <a:spcBef>
                    <a:spcPts val="600"/>
                  </a:spcBef>
                  <a:buNone/>
                </a:pPr>
                <a:endParaRPr lang="tr-TR" sz="2000">
                  <a:solidFill>
                    <a:srgbClr val="FF0000"/>
                  </a:solidFill>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endParaRPr lang="tr-TR" sz="2000">
                  <a:latin typeface="Times New Roman" panose="02020603050405020304" pitchFamily="18" charset="0"/>
                  <a:cs typeface="Times New Roman" panose="02020603050405020304" pitchFamily="18" charset="0"/>
                </a:endParaRPr>
              </a:p>
              <a:p>
                <a:pPr marL="0" indent="0">
                  <a:buNone/>
                </a:pPr>
                <a:endParaRPr lang="tr-TR" sz="2000">
                  <a:latin typeface="Times New Roman" panose="02020603050405020304" pitchFamily="18" charset="0"/>
                  <a:cs typeface="Times New Roman" panose="02020603050405020304" pitchFamily="18" charset="0"/>
                </a:endParaRPr>
              </a:p>
            </p:txBody>
          </p:sp>
        </mc:Choice>
        <mc:Fallback xmlns="">
          <p:sp>
            <p:nvSpPr>
              <p:cNvPr id="3" name="İçerik Yer Tutucusu 2"/>
              <p:cNvSpPr>
                <a:spLocks noGrp="1" noRot="1" noChangeAspect="1" noMove="1" noResize="1" noEditPoints="1" noAdjustHandles="1" noChangeArrowheads="1" noChangeShapeType="1" noTextEdit="1"/>
              </p:cNvSpPr>
              <p:nvPr>
                <p:ph idx="4294967295"/>
              </p:nvPr>
            </p:nvSpPr>
            <p:spPr>
              <a:xfrm>
                <a:off x="720000" y="720000"/>
                <a:ext cx="10800000" cy="3711144"/>
              </a:xfrm>
              <a:blipFill>
                <a:blip r:embed="rId2"/>
                <a:stretch>
                  <a:fillRect l="-1411" r="-1467"/>
                </a:stretch>
              </a:blipFill>
            </p:spPr>
            <p:txBody>
              <a:bodyPr/>
              <a:lstStyle/>
              <a:p>
                <a:r>
                  <a:rPr lang="tr-TR">
                    <a:noFill/>
                  </a:rPr>
                  <a:t> </a:t>
                </a:r>
              </a:p>
            </p:txBody>
          </p:sp>
        </mc:Fallback>
      </mc:AlternateContent>
      <p:pic>
        <p:nvPicPr>
          <p:cNvPr id="4" name="Resim 3"/>
          <p:cNvPicPr/>
          <p:nvPr/>
        </p:nvPicPr>
        <p:blipFill>
          <a:blip r:embed="rId3">
            <a:extLst>
              <a:ext uri="{28A0092B-C50C-407E-A947-70E740481C1C}">
                <a14:useLocalDpi xmlns:a14="http://schemas.microsoft.com/office/drawing/2010/main" val="0"/>
              </a:ext>
            </a:extLst>
          </a:blip>
          <a:srcRect/>
          <a:stretch>
            <a:fillRect/>
          </a:stretch>
        </p:blipFill>
        <p:spPr bwMode="auto">
          <a:xfrm>
            <a:off x="4360342" y="3139952"/>
            <a:ext cx="3519315" cy="2123520"/>
          </a:xfrm>
          <a:prstGeom prst="rect">
            <a:avLst/>
          </a:prstGeom>
          <a:noFill/>
          <a:ln>
            <a:noFill/>
          </a:ln>
        </p:spPr>
      </p:pic>
    </p:spTree>
    <p:extLst>
      <p:ext uri="{BB962C8B-B14F-4D97-AF65-F5344CB8AC3E}">
        <p14:creationId xmlns:p14="http://schemas.microsoft.com/office/powerpoint/2010/main" val="398876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txBox="1">
                <a:spLocks/>
              </p:cNvSpPr>
              <p:nvPr/>
            </p:nvSpPr>
            <p:spPr>
              <a:xfrm>
                <a:off x="720000" y="720000"/>
                <a:ext cx="10800000" cy="5260030"/>
              </a:xfrm>
              <a:prstGeom prst="rect">
                <a:avLst/>
              </a:prstGeom>
            </p:spPr>
            <p:txBody>
              <a:bodyPr vert="horz" wrap="square" lIns="0" tIns="0" rIns="0" bIns="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600"/>
                  </a:spcBef>
                  <a:buNone/>
                </a:pPr>
                <a:r>
                  <a:rPr lang="en-US" sz="2000" b="1" smtClean="0">
                    <a:solidFill>
                      <a:srgbClr val="FF0000"/>
                    </a:solidFill>
                    <a:latin typeface="Times New Roman" panose="02020603050405020304" pitchFamily="18" charset="0"/>
                    <a:cs typeface="Times New Roman" panose="02020603050405020304" pitchFamily="18" charset="0"/>
                  </a:rPr>
                  <a:t>Example</a:t>
                </a:r>
                <a:r>
                  <a:rPr lang="tr-TR" sz="2000" b="1" smtClean="0">
                    <a:solidFill>
                      <a:srgbClr val="FF0000"/>
                    </a:solidFill>
                    <a:latin typeface="Times New Roman" panose="02020603050405020304" pitchFamily="18" charset="0"/>
                    <a:cs typeface="Times New Roman" panose="02020603050405020304" pitchFamily="18" charset="0"/>
                  </a:rPr>
                  <a:t> (continued)</a:t>
                </a:r>
                <a:r>
                  <a:rPr lang="en-US" sz="2000" b="1" smtClean="0">
                    <a:solidFill>
                      <a:srgbClr val="FF0000"/>
                    </a:solidFill>
                    <a:latin typeface="Times New Roman" panose="02020603050405020304" pitchFamily="18" charset="0"/>
                    <a:cs typeface="Times New Roman" panose="02020603050405020304" pitchFamily="18" charset="0"/>
                  </a:rPr>
                  <a:t>:</a:t>
                </a:r>
                <a14:m>
                  <m:oMath xmlns:m="http://schemas.openxmlformats.org/officeDocument/2006/math">
                    <m:sSubSup>
                      <m:sSubSupPr>
                        <m:ctrlPr>
                          <a:rPr lang="tr-TR" sz="2000" i="1">
                            <a:latin typeface="Cambria Math" panose="02040503050406030204" pitchFamily="18" charset="0"/>
                          </a:rPr>
                        </m:ctrlPr>
                      </m:sSubSupPr>
                      <m:e>
                        <m:r>
                          <a:rPr lang="tr-TR" sz="2000" b="1" i="1" smtClean="0">
                            <a:latin typeface="Cambria Math" panose="02040503050406030204" pitchFamily="18" charset="0"/>
                          </a:rPr>
                          <m:t>              </m:t>
                        </m:r>
                        <m:r>
                          <a:rPr lang="en-US" sz="2000" b="1" i="1">
                            <a:latin typeface="Cambria Math" panose="02040503050406030204" pitchFamily="18" charset="0"/>
                          </a:rPr>
                          <m:t>𝒂</m:t>
                        </m:r>
                      </m:e>
                      <m:sub>
                        <m:r>
                          <a:rPr lang="en-US" sz="2000" i="1">
                            <a:latin typeface="Cambria Math" panose="02040503050406030204" pitchFamily="18" charset="0"/>
                          </a:rPr>
                          <m:t>𝑎𝑣𝑒</m:t>
                        </m:r>
                      </m:sub>
                      <m:sup>
                        <m:r>
                          <a:rPr lang="en-US" sz="2000" i="1">
                            <a:latin typeface="Cambria Math" panose="02040503050406030204" pitchFamily="18" charset="0"/>
                          </a:rPr>
                          <m:t>1</m:t>
                        </m:r>
                      </m:sup>
                    </m:sSubSup>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1"/>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1</m:t>
                              </m:r>
                            </m:e>
                          </m:mr>
                          <m:mr>
                            <m:e>
                              <m:r>
                                <a:rPr lang="en-US" sz="2000" i="1">
                                  <a:latin typeface="Cambria Math" panose="02040503050406030204" pitchFamily="18" charset="0"/>
                                </a:rPr>
                                <m:t>0</m:t>
                              </m:r>
                            </m:e>
                          </m:mr>
                        </m:m>
                      </m:e>
                    </m:d>
                    <m:r>
                      <a:rPr lang="en-US" sz="2000" i="1">
                        <a:latin typeface="Cambria Math" panose="02040503050406030204" pitchFamily="18" charset="0"/>
                      </a:rPr>
                      <m:t>, </m:t>
                    </m:r>
                    <m:sSubSup>
                      <m:sSubSupPr>
                        <m:ctrlPr>
                          <a:rPr lang="tr-TR" sz="2000" i="1">
                            <a:latin typeface="Cambria Math" panose="02040503050406030204" pitchFamily="18" charset="0"/>
                          </a:rPr>
                        </m:ctrlPr>
                      </m:sSubSupPr>
                      <m:e>
                        <m:r>
                          <a:rPr lang="en-US" sz="2000" b="1" i="1">
                            <a:latin typeface="Cambria Math" panose="02040503050406030204" pitchFamily="18" charset="0"/>
                          </a:rPr>
                          <m:t>𝒂</m:t>
                        </m:r>
                      </m:e>
                      <m:sub>
                        <m:r>
                          <a:rPr lang="en-US" sz="2000" i="1">
                            <a:latin typeface="Cambria Math" panose="02040503050406030204" pitchFamily="18" charset="0"/>
                          </a:rPr>
                          <m:t>𝑎𝑣𝑒</m:t>
                        </m:r>
                      </m:sub>
                      <m:sup>
                        <m:r>
                          <a:rPr lang="en-US" sz="2000" i="1">
                            <a:latin typeface="Cambria Math" panose="02040503050406030204" pitchFamily="18" charset="0"/>
                          </a:rPr>
                          <m:t>2</m:t>
                        </m:r>
                      </m:sup>
                    </m:sSubSup>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1"/>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3</m:t>
                              </m:r>
                            </m:e>
                          </m:mr>
                          <m:mr>
                            <m:e>
                              <m:r>
                                <a:rPr lang="en-US" sz="2000" i="1">
                                  <a:latin typeface="Cambria Math" panose="02040503050406030204" pitchFamily="18" charset="0"/>
                                </a:rPr>
                                <m:t>0</m:t>
                              </m:r>
                            </m:e>
                          </m:mr>
                        </m:m>
                      </m:e>
                    </m:d>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𝑎𝑣𝑒𝑇</m:t>
                        </m:r>
                      </m:sub>
                    </m:sSub>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1"/>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2</m:t>
                              </m:r>
                            </m:e>
                          </m:mr>
                          <m:mr>
                            <m:e>
                              <m:r>
                                <a:rPr lang="en-US" sz="2000" i="1">
                                  <a:latin typeface="Cambria Math" panose="02040503050406030204" pitchFamily="18" charset="0"/>
                                </a:rPr>
                                <m:t>0</m:t>
                              </m:r>
                            </m:e>
                          </m:mr>
                        </m:m>
                      </m:e>
                    </m:d>
                  </m:oMath>
                </a14:m>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en-US" sz="2000">
                    <a:latin typeface="Times New Roman" panose="02020603050405020304" pitchFamily="18" charset="0"/>
                    <a:cs typeface="Times New Roman" panose="02020603050405020304" pitchFamily="18" charset="0"/>
                  </a:rPr>
                  <a:t>With no weight assignment we will follow a regular procedure.</a:t>
                </a: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14:m>
                  <m:oMathPara xmlns:m="http://schemas.openxmlformats.org/officeDocument/2006/math">
                    <m:oMathParaPr>
                      <m:jc m:val="centerGroup"/>
                    </m:oMathParaPr>
                    <m:oMath xmlns:m="http://schemas.openxmlformats.org/officeDocument/2006/math">
                      <m:sSup>
                        <m:sSupPr>
                          <m:ctrlPr>
                            <a:rPr lang="tr-TR" sz="2000" i="1">
                              <a:latin typeface="Cambria Math" panose="02040503050406030204" pitchFamily="18" charset="0"/>
                            </a:rPr>
                          </m:ctrlPr>
                        </m:sSupPr>
                        <m:e>
                          <m:r>
                            <a:rPr lang="en-US" sz="2000" b="1" i="1">
                              <a:latin typeface="Cambria Math" panose="02040503050406030204" pitchFamily="18" charset="0"/>
                            </a:rPr>
                            <m:t>𝚽</m:t>
                          </m:r>
                        </m:e>
                        <m:sup>
                          <m:r>
                            <a:rPr lang="en-US" sz="2000">
                              <a:latin typeface="Cambria Math" panose="02040503050406030204" pitchFamily="18" charset="0"/>
                            </a:rPr>
                            <m:t>1</m:t>
                          </m:r>
                        </m:sup>
                      </m:sSup>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2"/>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0</m:t>
                                </m:r>
                              </m:e>
                              <m:e>
                                <m:r>
                                  <a:rPr lang="en-US" sz="2000" i="1">
                                    <a:latin typeface="Cambria Math" panose="02040503050406030204" pitchFamily="18" charset="0"/>
                                  </a:rPr>
                                  <m:t>0</m:t>
                                </m:r>
                              </m:e>
                            </m:mr>
                            <m:mr>
                              <m:e>
                                <m:r>
                                  <a:rPr lang="en-US" sz="2000" i="1">
                                    <a:latin typeface="Cambria Math" panose="02040503050406030204" pitchFamily="18" charset="0"/>
                                  </a:rPr>
                                  <m:t>0</m:t>
                                </m:r>
                              </m:e>
                              <m:e>
                                <m:r>
                                  <a:rPr lang="en-US" sz="2000" i="1">
                                    <a:latin typeface="Cambria Math" panose="02040503050406030204" pitchFamily="18" charset="0"/>
                                  </a:rPr>
                                  <m:t>2</m:t>
                                </m:r>
                              </m:e>
                            </m:mr>
                          </m:m>
                        </m:e>
                      </m:d>
                      <m:r>
                        <a:rPr lang="en-US" sz="2000" i="1">
                          <a:latin typeface="Cambria Math" panose="02040503050406030204" pitchFamily="18" charset="0"/>
                        </a:rPr>
                        <m:t>,</m:t>
                      </m:r>
                      <m:sSup>
                        <m:sSupPr>
                          <m:ctrlPr>
                            <a:rPr lang="tr-TR" sz="2000" i="1">
                              <a:latin typeface="Cambria Math" panose="02040503050406030204" pitchFamily="18" charset="0"/>
                            </a:rPr>
                          </m:ctrlPr>
                        </m:sSupPr>
                        <m:e>
                          <m:r>
                            <a:rPr lang="en-US" sz="2000" b="1" i="1">
                              <a:latin typeface="Cambria Math" panose="02040503050406030204" pitchFamily="18" charset="0"/>
                            </a:rPr>
                            <m:t>𝚽</m:t>
                          </m:r>
                        </m:e>
                        <m:sup>
                          <m:r>
                            <a:rPr lang="en-US" sz="2000">
                              <a:latin typeface="Cambria Math" panose="02040503050406030204" pitchFamily="18" charset="0"/>
                            </a:rPr>
                            <m:t>2</m:t>
                          </m:r>
                        </m:sup>
                      </m:sSup>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2"/>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0</m:t>
                                </m:r>
                              </m:e>
                              <m:e>
                                <m:r>
                                  <a:rPr lang="en-US" sz="2000" i="1">
                                    <a:latin typeface="Cambria Math" panose="02040503050406030204" pitchFamily="18" charset="0"/>
                                  </a:rPr>
                                  <m:t>0</m:t>
                                </m:r>
                              </m:e>
                            </m:mr>
                            <m:mr>
                              <m:e>
                                <m:r>
                                  <a:rPr lang="en-US" sz="2000" i="1">
                                    <a:latin typeface="Cambria Math" panose="02040503050406030204" pitchFamily="18" charset="0"/>
                                  </a:rPr>
                                  <m:t>0</m:t>
                                </m:r>
                              </m:e>
                              <m:e>
                                <m:r>
                                  <a:rPr lang="en-US" sz="2000" i="1">
                                    <a:latin typeface="Cambria Math" panose="02040503050406030204" pitchFamily="18" charset="0"/>
                                  </a:rPr>
                                  <m:t>2</m:t>
                                </m:r>
                              </m:e>
                            </m:mr>
                          </m:m>
                        </m:e>
                      </m:d>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sSub>
                            <m:sSubPr>
                              <m:ctrlPr>
                                <a:rPr lang="tr-TR" sz="2000" i="1">
                                  <a:latin typeface="Cambria Math" panose="02040503050406030204" pitchFamily="18" charset="0"/>
                                </a:rPr>
                              </m:ctrlPr>
                            </m:sSubPr>
                            <m:e>
                              <m:r>
                                <a:rPr lang="en-US" sz="2000" i="1">
                                  <a:latin typeface="Cambria Math" panose="02040503050406030204" pitchFamily="18" charset="0"/>
                                </a:rPr>
                                <m:t>𝑊</m:t>
                              </m:r>
                            </m:e>
                            <m:sub>
                              <m:r>
                                <a:rPr lang="en-US" sz="2000" i="1">
                                  <a:latin typeface="Cambria Math" panose="02040503050406030204" pitchFamily="18" charset="0"/>
                                </a:rPr>
                                <m:t>𝑇</m:t>
                              </m:r>
                            </m:sub>
                          </m:sSub>
                        </m:sub>
                      </m:sSub>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2"/>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0</m:t>
                                </m:r>
                              </m:e>
                              <m:e>
                                <m:r>
                                  <a:rPr lang="en-US" sz="2000" i="1">
                                    <a:latin typeface="Cambria Math" panose="02040503050406030204" pitchFamily="18" charset="0"/>
                                  </a:rPr>
                                  <m:t>0</m:t>
                                </m:r>
                              </m:e>
                            </m:mr>
                            <m:mr>
                              <m:e>
                                <m:r>
                                  <a:rPr lang="en-US" sz="2000" i="1">
                                    <a:latin typeface="Cambria Math" panose="02040503050406030204" pitchFamily="18" charset="0"/>
                                  </a:rPr>
                                  <m:t>0</m:t>
                                </m:r>
                              </m:e>
                              <m:e>
                                <m:r>
                                  <a:rPr lang="en-US" sz="2000" i="1">
                                    <a:latin typeface="Cambria Math" panose="02040503050406030204" pitchFamily="18" charset="0"/>
                                  </a:rPr>
                                  <m:t>2</m:t>
                                </m:r>
                              </m:e>
                            </m:mr>
                          </m:m>
                        </m:e>
                      </m:d>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sub>
                      </m:sSub>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2"/>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1</m:t>
                                </m:r>
                              </m:e>
                              <m:e>
                                <m:r>
                                  <a:rPr lang="en-US" sz="2000" i="1">
                                    <a:latin typeface="Cambria Math" panose="02040503050406030204" pitchFamily="18" charset="0"/>
                                  </a:rPr>
                                  <m:t>0</m:t>
                                </m:r>
                              </m:e>
                            </m:mr>
                            <m:mr>
                              <m:e>
                                <m:r>
                                  <a:rPr lang="en-US" sz="2000" i="1">
                                    <a:latin typeface="Cambria Math" panose="02040503050406030204" pitchFamily="18" charset="0"/>
                                  </a:rPr>
                                  <m:t>0</m:t>
                                </m:r>
                              </m:e>
                              <m:e>
                                <m:r>
                                  <a:rPr lang="en-US" sz="2000" i="1">
                                    <a:latin typeface="Cambria Math" panose="02040503050406030204" pitchFamily="18" charset="0"/>
                                  </a:rPr>
                                  <m:t>0</m:t>
                                </m:r>
                              </m:e>
                            </m:mr>
                          </m:m>
                        </m:e>
                      </m:d>
                    </m:oMath>
                  </m:oMathPara>
                </a14:m>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14:m>
                  <m:oMathPara xmlns:m="http://schemas.openxmlformats.org/officeDocument/2006/math">
                    <m:oMathParaPr>
                      <m:jc m:val="centerGroup"/>
                    </m:oMathParaPr>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𝐽</m:t>
                          </m:r>
                        </m:e>
                        <m:sub>
                          <m:r>
                            <a:rPr lang="en-US" sz="2000" i="1">
                              <a:latin typeface="Cambria Math" panose="02040503050406030204" pitchFamily="18" charset="0"/>
                            </a:rPr>
                            <m:t>𝑠𝑢𝑏</m:t>
                          </m:r>
                        </m:sub>
                      </m:sSub>
                      <m:r>
                        <a:rPr lang="en-US" sz="2000" i="1">
                          <a:latin typeface="Cambria Math" panose="02040503050406030204" pitchFamily="18" charset="0"/>
                        </a:rPr>
                        <m:t>=</m:t>
                      </m:r>
                      <m:sSup>
                        <m:sSupPr>
                          <m:ctrlPr>
                            <a:rPr lang="tr-TR" sz="2000" i="1">
                              <a:latin typeface="Cambria Math" panose="02040503050406030204" pitchFamily="18" charset="0"/>
                            </a:rPr>
                          </m:ctrlPr>
                        </m:sSupPr>
                        <m:e>
                          <m:r>
                            <a:rPr lang="en-US" sz="2000" b="1" i="1">
                              <a:latin typeface="Cambria Math" panose="02040503050406030204" pitchFamily="18" charset="0"/>
                            </a:rPr>
                            <m:t>𝒘</m:t>
                          </m:r>
                        </m:e>
                        <m:sup>
                          <m:r>
                            <a:rPr lang="en-US" sz="2000" i="1">
                              <a:latin typeface="Cambria Math" panose="02040503050406030204" pitchFamily="18" charset="0"/>
                            </a:rPr>
                            <m:t>𝑇</m:t>
                          </m:r>
                        </m:sup>
                      </m:sSup>
                      <m:d>
                        <m:dPr>
                          <m:ctrlPr>
                            <a:rPr lang="tr-TR" sz="2000" i="1">
                              <a:latin typeface="Cambria Math" panose="02040503050406030204" pitchFamily="18" charset="0"/>
                            </a:rPr>
                          </m:ctrlPr>
                        </m:dPr>
                        <m:e>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sub>
                          </m:sSub>
                          <m:r>
                            <a:rPr lang="en-US" sz="2000" i="1">
                              <a:latin typeface="Cambria Math" panose="02040503050406030204" pitchFamily="18" charset="0"/>
                            </a:rPr>
                            <m:t>−</m:t>
                          </m:r>
                          <m:r>
                            <a:rPr lang="en-US" sz="2000" i="1">
                              <a:latin typeface="Cambria Math" panose="02040503050406030204" pitchFamily="18" charset="0"/>
                            </a:rPr>
                            <m:t>𝜂</m:t>
                          </m:r>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sSub>
                                <m:sSubPr>
                                  <m:ctrlPr>
                                    <a:rPr lang="tr-TR" sz="2000" i="1">
                                      <a:latin typeface="Cambria Math" panose="02040503050406030204" pitchFamily="18" charset="0"/>
                                    </a:rPr>
                                  </m:ctrlPr>
                                </m:sSubPr>
                                <m:e>
                                  <m:r>
                                    <a:rPr lang="en-US" sz="2000" i="1">
                                      <a:latin typeface="Cambria Math" panose="02040503050406030204" pitchFamily="18" charset="0"/>
                                    </a:rPr>
                                    <m:t>𝑊</m:t>
                                  </m:r>
                                </m:e>
                                <m:sub>
                                  <m:r>
                                    <a:rPr lang="en-US" sz="2000" i="1">
                                      <a:latin typeface="Cambria Math" panose="02040503050406030204" pitchFamily="18" charset="0"/>
                                    </a:rPr>
                                    <m:t>𝑇</m:t>
                                  </m:r>
                                </m:sub>
                              </m:sSub>
                            </m:sub>
                          </m:sSub>
                        </m:e>
                      </m:d>
                      <m:r>
                        <a:rPr lang="en-US" sz="2000" b="1" i="1">
                          <a:latin typeface="Cambria Math" panose="02040503050406030204" pitchFamily="18" charset="0"/>
                        </a:rPr>
                        <m:t>𝒘</m:t>
                      </m:r>
                      <m:r>
                        <a:rPr lang="en-US" sz="2000" i="1">
                          <a:latin typeface="Cambria Math" panose="02040503050406030204" pitchFamily="18" charset="0"/>
                        </a:rPr>
                        <m:t>=</m:t>
                      </m:r>
                      <m:sSup>
                        <m:sSupPr>
                          <m:ctrlPr>
                            <a:rPr lang="tr-TR" sz="2000" i="1">
                              <a:latin typeface="Cambria Math" panose="02040503050406030204" pitchFamily="18" charset="0"/>
                            </a:rPr>
                          </m:ctrlPr>
                        </m:sSupPr>
                        <m:e>
                          <m:r>
                            <a:rPr lang="en-US" sz="2000" b="1" i="1">
                              <a:latin typeface="Cambria Math" panose="02040503050406030204" pitchFamily="18" charset="0"/>
                            </a:rPr>
                            <m:t>𝒘</m:t>
                          </m:r>
                        </m:e>
                        <m:sup>
                          <m:r>
                            <a:rPr lang="en-US" sz="2000" i="1">
                              <a:latin typeface="Cambria Math" panose="02040503050406030204" pitchFamily="18" charset="0"/>
                            </a:rPr>
                            <m:t>𝑇</m:t>
                          </m:r>
                        </m:sup>
                      </m:sSup>
                      <m:d>
                        <m:dPr>
                          <m:begChr m:val="["/>
                          <m:endChr m:val="]"/>
                          <m:ctrlPr>
                            <a:rPr lang="tr-TR" sz="2000" i="1">
                              <a:latin typeface="Cambria Math" panose="02040503050406030204" pitchFamily="18" charset="0"/>
                            </a:rPr>
                          </m:ctrlPr>
                        </m:dPr>
                        <m:e>
                          <m:m>
                            <m:mPr>
                              <m:mcs>
                                <m:mc>
                                  <m:mcPr>
                                    <m:count m:val="2"/>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1</m:t>
                                </m:r>
                              </m:e>
                              <m:e>
                                <m:r>
                                  <a:rPr lang="en-US" sz="2000" i="1">
                                    <a:latin typeface="Cambria Math" panose="02040503050406030204" pitchFamily="18" charset="0"/>
                                  </a:rPr>
                                  <m:t>0</m:t>
                                </m:r>
                              </m:e>
                            </m:mr>
                            <m:mr>
                              <m:e>
                                <m:r>
                                  <a:rPr lang="en-US" sz="2000" i="1">
                                    <a:latin typeface="Cambria Math" panose="02040503050406030204" pitchFamily="18" charset="0"/>
                                  </a:rPr>
                                  <m:t>0</m:t>
                                </m:r>
                              </m:e>
                              <m:e>
                                <m:r>
                                  <a:rPr lang="en-US" sz="2000" i="1">
                                    <a:latin typeface="Cambria Math" panose="02040503050406030204" pitchFamily="18" charset="0"/>
                                  </a:rPr>
                                  <m:t>−2</m:t>
                                </m:r>
                                <m:r>
                                  <a:rPr lang="en-US" sz="2000" i="1">
                                    <a:latin typeface="Cambria Math" panose="02040503050406030204" pitchFamily="18" charset="0"/>
                                  </a:rPr>
                                  <m:t>𝜂</m:t>
                                </m:r>
                              </m:e>
                            </m:mr>
                          </m:m>
                        </m:e>
                      </m:d>
                      <m:r>
                        <a:rPr lang="en-US" sz="2000" b="1" i="1">
                          <a:latin typeface="Cambria Math" panose="02040503050406030204" pitchFamily="18" charset="0"/>
                        </a:rPr>
                        <m:t>𝒘</m:t>
                      </m:r>
                      <m:r>
                        <a:rPr lang="en-US" sz="2000" b="1" i="1">
                          <a:latin typeface="Cambria Math" panose="02040503050406030204" pitchFamily="18" charset="0"/>
                        </a:rPr>
                        <m:t>=</m:t>
                      </m:r>
                      <m:d>
                        <m:dPr>
                          <m:begChr m:val="["/>
                          <m:endChr m:val="]"/>
                          <m:ctrlPr>
                            <a:rPr lang="tr-TR" sz="2000" b="1" i="1">
                              <a:latin typeface="Cambria Math" panose="02040503050406030204" pitchFamily="18" charset="0"/>
                            </a:rPr>
                          </m:ctrlPr>
                        </m:dPr>
                        <m:e>
                          <m:m>
                            <m:mPr>
                              <m:mcs>
                                <m:mc>
                                  <m:mcPr>
                                    <m:count m:val="2"/>
                                    <m:mcJc m:val="center"/>
                                  </m:mcPr>
                                </m:mc>
                              </m:mcs>
                              <m:ctrlPr>
                                <a:rPr lang="tr-TR" sz="2000" b="1" i="1">
                                  <a:latin typeface="Cambria Math" panose="02040503050406030204" pitchFamily="18" charset="0"/>
                                </a:rPr>
                              </m:ctrlPr>
                            </m:mPr>
                            <m:mr>
                              <m:e>
                                <m:sSub>
                                  <m:sSubPr>
                                    <m:ctrlPr>
                                      <a:rPr lang="tr-TR"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1</m:t>
                                    </m:r>
                                  </m:sub>
                                </m:sSub>
                              </m:e>
                              <m:e>
                                <m:sSub>
                                  <m:sSubPr>
                                    <m:ctrlPr>
                                      <a:rPr lang="tr-TR"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2</m:t>
                                    </m:r>
                                  </m:sub>
                                </m:sSub>
                              </m:e>
                            </m:mr>
                          </m:m>
                        </m:e>
                      </m:d>
                      <m:d>
                        <m:dPr>
                          <m:begChr m:val="["/>
                          <m:endChr m:val="]"/>
                          <m:ctrlPr>
                            <a:rPr lang="tr-TR" sz="2000" b="1" i="1">
                              <a:latin typeface="Cambria Math" panose="02040503050406030204" pitchFamily="18" charset="0"/>
                            </a:rPr>
                          </m:ctrlPr>
                        </m:dPr>
                        <m:e>
                          <m:m>
                            <m:mPr>
                              <m:mcs>
                                <m:mc>
                                  <m:mcPr>
                                    <m:count m:val="1"/>
                                    <m:mcJc m:val="center"/>
                                  </m:mcPr>
                                </m:mc>
                              </m:mcs>
                              <m:ctrlPr>
                                <a:rPr lang="tr-TR" sz="2000" b="1" i="1">
                                  <a:latin typeface="Cambria Math" panose="02040503050406030204" pitchFamily="18" charset="0"/>
                                </a:rPr>
                              </m:ctrlPr>
                            </m:mPr>
                            <m:mr>
                              <m:e>
                                <m:sSub>
                                  <m:sSubPr>
                                    <m:ctrlPr>
                                      <a:rPr lang="tr-TR"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1</m:t>
                                    </m:r>
                                  </m:sub>
                                </m:sSub>
                              </m:e>
                            </m:mr>
                            <m:mr>
                              <m:e>
                                <m:r>
                                  <a:rPr lang="en-US" sz="2000" i="1">
                                    <a:latin typeface="Cambria Math" panose="02040503050406030204" pitchFamily="18" charset="0"/>
                                  </a:rPr>
                                  <m:t>−2</m:t>
                                </m:r>
                                <m:r>
                                  <a:rPr lang="en-US" sz="2000" i="1">
                                    <a:latin typeface="Cambria Math" panose="02040503050406030204" pitchFamily="18" charset="0"/>
                                  </a:rPr>
                                  <m:t>𝜂</m:t>
                                </m:r>
                                <m:sSub>
                                  <m:sSubPr>
                                    <m:ctrlPr>
                                      <a:rPr lang="tr-TR"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2</m:t>
                                    </m:r>
                                  </m:sub>
                                </m:sSub>
                              </m:e>
                            </m:mr>
                          </m:m>
                        </m:e>
                      </m:d>
                    </m:oMath>
                  </m:oMathPara>
                </a14:m>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𝐽</m:t>
                        </m:r>
                      </m:e>
                      <m:sub>
                        <m:r>
                          <a:rPr lang="en-US" sz="2000" i="1">
                            <a:latin typeface="Cambria Math" panose="02040503050406030204" pitchFamily="18" charset="0"/>
                          </a:rPr>
                          <m:t>𝑠𝑢𝑏</m:t>
                        </m:r>
                      </m:sub>
                    </m:sSub>
                    <m:r>
                      <a:rPr lang="en-US" sz="2000" i="1">
                        <a:latin typeface="Cambria Math" panose="02040503050406030204" pitchFamily="18" charset="0"/>
                      </a:rPr>
                      <m:t>=</m:t>
                    </m:r>
                    <m:sSubSup>
                      <m:sSubSupPr>
                        <m:ctrlPr>
                          <a:rPr lang="tr-TR" sz="2000" i="1">
                            <a:latin typeface="Cambria Math" panose="02040503050406030204" pitchFamily="18" charset="0"/>
                          </a:rPr>
                        </m:ctrlPr>
                      </m:sSubSupPr>
                      <m:e>
                        <m:r>
                          <a:rPr lang="en-US" sz="2000" i="1">
                            <a:latin typeface="Cambria Math" panose="02040503050406030204" pitchFamily="18" charset="0"/>
                          </a:rPr>
                          <m:t>𝑤</m:t>
                        </m:r>
                      </m:e>
                      <m:sub>
                        <m:r>
                          <a:rPr lang="en-US" sz="2000" i="1">
                            <a:latin typeface="Cambria Math" panose="02040503050406030204" pitchFamily="18" charset="0"/>
                          </a:rPr>
                          <m:t>1</m:t>
                        </m:r>
                      </m:sub>
                      <m:sup>
                        <m:r>
                          <a:rPr lang="en-US" sz="2000" i="1">
                            <a:latin typeface="Cambria Math" panose="02040503050406030204" pitchFamily="18" charset="0"/>
                          </a:rPr>
                          <m:t>2</m:t>
                        </m:r>
                      </m:sup>
                    </m:sSubSup>
                    <m:r>
                      <a:rPr lang="en-US" sz="2000" i="1">
                        <a:latin typeface="Cambria Math" panose="02040503050406030204" pitchFamily="18" charset="0"/>
                      </a:rPr>
                      <m:t>−2</m:t>
                    </m:r>
                    <m:r>
                      <a:rPr lang="en-US" sz="2000" i="1">
                        <a:latin typeface="Cambria Math" panose="02040503050406030204" pitchFamily="18" charset="0"/>
                      </a:rPr>
                      <m:t>𝜂</m:t>
                    </m:r>
                    <m:sSubSup>
                      <m:sSubSupPr>
                        <m:ctrlPr>
                          <a:rPr lang="tr-TR" sz="2000" i="1">
                            <a:latin typeface="Cambria Math" panose="02040503050406030204" pitchFamily="18" charset="0"/>
                          </a:rPr>
                        </m:ctrlPr>
                      </m:sSubSupPr>
                      <m:e>
                        <m:r>
                          <a:rPr lang="en-US" sz="2000" i="1">
                            <a:latin typeface="Cambria Math" panose="02040503050406030204" pitchFamily="18" charset="0"/>
                          </a:rPr>
                          <m:t>𝑤</m:t>
                        </m:r>
                      </m:e>
                      <m:sub>
                        <m:r>
                          <a:rPr lang="en-US" sz="2000" i="1">
                            <a:latin typeface="Cambria Math" panose="02040503050406030204" pitchFamily="18" charset="0"/>
                          </a:rPr>
                          <m:t>2</m:t>
                        </m:r>
                      </m:sub>
                      <m:sup>
                        <m:r>
                          <a:rPr lang="en-US" sz="2000" i="1">
                            <a:latin typeface="Cambria Math" panose="02040503050406030204" pitchFamily="18" charset="0"/>
                          </a:rPr>
                          <m:t>2</m:t>
                        </m:r>
                      </m:sup>
                    </m:sSubSup>
                  </m:oMath>
                </a14:m>
                <a:r>
                  <a:rPr lang="en-US" sz="2000">
                    <a:latin typeface="Times New Roman" panose="02020603050405020304" pitchFamily="18" charset="0"/>
                    <a:cs typeface="Times New Roman" panose="02020603050405020304" pitchFamily="18" charset="0"/>
                  </a:rPr>
                  <a:t> with the constraint </a:t>
                </a:r>
                <a14:m>
                  <m:oMath xmlns:m="http://schemas.openxmlformats.org/officeDocument/2006/math">
                    <m:sSubSup>
                      <m:sSubSupPr>
                        <m:ctrlPr>
                          <a:rPr lang="tr-TR" sz="2000" i="1">
                            <a:latin typeface="Cambria Math" panose="02040503050406030204" pitchFamily="18" charset="0"/>
                          </a:rPr>
                        </m:ctrlPr>
                      </m:sSubSupPr>
                      <m:e>
                        <m:r>
                          <a:rPr lang="en-US" sz="2000" i="1">
                            <a:latin typeface="Cambria Math" panose="02040503050406030204" pitchFamily="18" charset="0"/>
                          </a:rPr>
                          <m:t>𝑤</m:t>
                        </m:r>
                      </m:e>
                      <m:sub>
                        <m:r>
                          <a:rPr lang="en-US" sz="2000" i="1">
                            <a:latin typeface="Cambria Math" panose="02040503050406030204" pitchFamily="18" charset="0"/>
                          </a:rPr>
                          <m:t>1</m:t>
                        </m:r>
                      </m:sub>
                      <m:sup>
                        <m:r>
                          <a:rPr lang="en-US" sz="2000" i="1">
                            <a:latin typeface="Cambria Math" panose="02040503050406030204" pitchFamily="18" charset="0"/>
                          </a:rPr>
                          <m:t>2</m:t>
                        </m:r>
                      </m:sup>
                    </m:sSubSup>
                    <m:r>
                      <a:rPr lang="en-US" sz="2000" i="1">
                        <a:latin typeface="Cambria Math" panose="02040503050406030204" pitchFamily="18" charset="0"/>
                      </a:rPr>
                      <m:t>+</m:t>
                    </m:r>
                    <m:sSubSup>
                      <m:sSubSupPr>
                        <m:ctrlPr>
                          <a:rPr lang="tr-TR" sz="2000" i="1">
                            <a:latin typeface="Cambria Math" panose="02040503050406030204" pitchFamily="18" charset="0"/>
                          </a:rPr>
                        </m:ctrlPr>
                      </m:sSubSupPr>
                      <m:e>
                        <m:r>
                          <a:rPr lang="en-US" sz="2000" i="1">
                            <a:latin typeface="Cambria Math" panose="02040503050406030204" pitchFamily="18" charset="0"/>
                          </a:rPr>
                          <m:t>𝑤</m:t>
                        </m:r>
                      </m:e>
                      <m:sub>
                        <m:r>
                          <a:rPr lang="en-US" sz="2000" i="1">
                            <a:latin typeface="Cambria Math" panose="02040503050406030204" pitchFamily="18" charset="0"/>
                          </a:rPr>
                          <m:t>2</m:t>
                        </m:r>
                      </m:sub>
                      <m:sup>
                        <m:r>
                          <a:rPr lang="en-US" sz="2000" i="1">
                            <a:latin typeface="Cambria Math" panose="02040503050406030204" pitchFamily="18" charset="0"/>
                          </a:rPr>
                          <m:t>2</m:t>
                        </m:r>
                      </m:sup>
                    </m:sSubSup>
                    <m:r>
                      <a:rPr lang="en-US" sz="2000" i="1">
                        <a:latin typeface="Cambria Math" panose="02040503050406030204" pitchFamily="18" charset="0"/>
                      </a:rPr>
                      <m:t>=1</m:t>
                    </m:r>
                  </m:oMath>
                </a14:m>
                <a:r>
                  <a:rPr lang="en-US" sz="2000" smtClean="0">
                    <a:latin typeface="Times New Roman" panose="02020603050405020304" pitchFamily="18" charset="0"/>
                    <a:cs typeface="Times New Roman" panose="02020603050405020304" pitchFamily="18" charset="0"/>
                  </a:rPr>
                  <a:t>.</a:t>
                </a:r>
                <a:r>
                  <a:rPr lang="tr-TR" sz="2000" smtClean="0">
                    <a:latin typeface="Times New Roman" panose="02020603050405020304" pitchFamily="18" charset="0"/>
                    <a:cs typeface="Times New Roman" panose="02020603050405020304" pitchFamily="18" charset="0"/>
                  </a:rPr>
                  <a:t> </a:t>
                </a:r>
                <a14:m>
                  <m:oMath xmlns:m="http://schemas.openxmlformats.org/officeDocument/2006/math">
                    <m:r>
                      <a:rPr lang="tr-TR" sz="2000" b="0" i="0" smtClean="0">
                        <a:latin typeface="Cambria Math" panose="02040503050406030204" pitchFamily="18" charset="0"/>
                      </a:rPr>
                      <m:t>  </m:t>
                    </m:r>
                    <m:sSub>
                      <m:sSubPr>
                        <m:ctrlPr>
                          <a:rPr lang="tr-TR" sz="2000" i="1" smtClean="0">
                            <a:latin typeface="Cambria Math" panose="02040503050406030204" pitchFamily="18" charset="0"/>
                          </a:rPr>
                        </m:ctrlPr>
                      </m:sSubPr>
                      <m:e>
                        <m:r>
                          <a:rPr lang="en-US" sz="2000" i="1">
                            <a:latin typeface="Cambria Math" panose="02040503050406030204" pitchFamily="18" charset="0"/>
                          </a:rPr>
                          <m:t>𝐽</m:t>
                        </m:r>
                      </m:e>
                      <m:sub>
                        <m:r>
                          <a:rPr lang="en-US" sz="2000" i="1">
                            <a:latin typeface="Cambria Math" panose="02040503050406030204" pitchFamily="18" charset="0"/>
                          </a:rPr>
                          <m:t>𝑠𝑢𝑏</m:t>
                        </m:r>
                      </m:sub>
                    </m:sSub>
                    <m:r>
                      <a:rPr lang="en-US" sz="2000" i="1">
                        <a:latin typeface="Cambria Math" panose="02040503050406030204" pitchFamily="18" charset="0"/>
                      </a:rPr>
                      <m:t>=</m:t>
                    </m:r>
                    <m:d>
                      <m:dPr>
                        <m:ctrlPr>
                          <a:rPr lang="tr-TR" sz="2000" i="1">
                            <a:latin typeface="Cambria Math" panose="02040503050406030204" pitchFamily="18" charset="0"/>
                          </a:rPr>
                        </m:ctrlPr>
                      </m:dPr>
                      <m:e>
                        <m:r>
                          <a:rPr lang="en-US" sz="2000" i="1">
                            <a:latin typeface="Cambria Math" panose="02040503050406030204" pitchFamily="18" charset="0"/>
                          </a:rPr>
                          <m:t>1−</m:t>
                        </m:r>
                        <m:sSubSup>
                          <m:sSubSupPr>
                            <m:ctrlPr>
                              <a:rPr lang="tr-TR" sz="2000" i="1">
                                <a:latin typeface="Cambria Math" panose="02040503050406030204" pitchFamily="18" charset="0"/>
                              </a:rPr>
                            </m:ctrlPr>
                          </m:sSubSupPr>
                          <m:e>
                            <m:r>
                              <a:rPr lang="en-US" sz="2000" i="1">
                                <a:latin typeface="Cambria Math" panose="02040503050406030204" pitchFamily="18" charset="0"/>
                              </a:rPr>
                              <m:t>𝑤</m:t>
                            </m:r>
                          </m:e>
                          <m:sub>
                            <m:r>
                              <a:rPr lang="en-US" sz="2000" i="1">
                                <a:latin typeface="Cambria Math" panose="02040503050406030204" pitchFamily="18" charset="0"/>
                              </a:rPr>
                              <m:t>2</m:t>
                            </m:r>
                          </m:sub>
                          <m:sup>
                            <m:r>
                              <a:rPr lang="en-US" sz="2000" i="1">
                                <a:latin typeface="Cambria Math" panose="02040503050406030204" pitchFamily="18" charset="0"/>
                              </a:rPr>
                              <m:t>2</m:t>
                            </m:r>
                          </m:sup>
                        </m:sSubSup>
                      </m:e>
                    </m:d>
                    <m:r>
                      <a:rPr lang="en-US" sz="2000" i="1">
                        <a:latin typeface="Cambria Math" panose="02040503050406030204" pitchFamily="18" charset="0"/>
                      </a:rPr>
                      <m:t>−2</m:t>
                    </m:r>
                    <m:r>
                      <a:rPr lang="en-US" sz="2000" i="1">
                        <a:latin typeface="Cambria Math" panose="02040503050406030204" pitchFamily="18" charset="0"/>
                      </a:rPr>
                      <m:t>𝜂</m:t>
                    </m:r>
                    <m:sSubSup>
                      <m:sSubSupPr>
                        <m:ctrlPr>
                          <a:rPr lang="tr-TR" sz="2000" i="1">
                            <a:latin typeface="Cambria Math" panose="02040503050406030204" pitchFamily="18" charset="0"/>
                          </a:rPr>
                        </m:ctrlPr>
                      </m:sSubSupPr>
                      <m:e>
                        <m:r>
                          <a:rPr lang="en-US" sz="2000" i="1">
                            <a:latin typeface="Cambria Math" panose="02040503050406030204" pitchFamily="18" charset="0"/>
                          </a:rPr>
                          <m:t>𝑤</m:t>
                        </m:r>
                      </m:e>
                      <m:sub>
                        <m:r>
                          <a:rPr lang="en-US" sz="2000" i="1">
                            <a:latin typeface="Cambria Math" panose="02040503050406030204" pitchFamily="18" charset="0"/>
                          </a:rPr>
                          <m:t>2</m:t>
                        </m:r>
                      </m:sub>
                      <m:sup>
                        <m:r>
                          <a:rPr lang="en-US" sz="2000" i="1">
                            <a:latin typeface="Cambria Math" panose="02040503050406030204" pitchFamily="18" charset="0"/>
                          </a:rPr>
                          <m:t>2</m:t>
                        </m:r>
                      </m:sup>
                    </m:sSubSup>
                    <m:r>
                      <a:rPr lang="en-US" sz="2000" i="1">
                        <a:latin typeface="Cambria Math" panose="02040503050406030204" pitchFamily="18" charset="0"/>
                      </a:rPr>
                      <m:t>=1−</m:t>
                    </m:r>
                    <m:d>
                      <m:dPr>
                        <m:ctrlPr>
                          <a:rPr lang="tr-TR" sz="2000" i="1">
                            <a:latin typeface="Cambria Math" panose="02040503050406030204" pitchFamily="18" charset="0"/>
                          </a:rPr>
                        </m:ctrlPr>
                      </m:dPr>
                      <m:e>
                        <m:r>
                          <a:rPr lang="en-US" sz="2000" i="1">
                            <a:latin typeface="Cambria Math" panose="02040503050406030204" pitchFamily="18" charset="0"/>
                          </a:rPr>
                          <m:t>1+2</m:t>
                        </m:r>
                        <m:r>
                          <a:rPr lang="en-US" sz="2000" i="1">
                            <a:latin typeface="Cambria Math" panose="02040503050406030204" pitchFamily="18" charset="0"/>
                          </a:rPr>
                          <m:t>𝜂</m:t>
                        </m:r>
                      </m:e>
                    </m:d>
                    <m:sSubSup>
                      <m:sSubSupPr>
                        <m:ctrlPr>
                          <a:rPr lang="tr-TR" sz="2000" i="1">
                            <a:latin typeface="Cambria Math" panose="02040503050406030204" pitchFamily="18" charset="0"/>
                          </a:rPr>
                        </m:ctrlPr>
                      </m:sSubSupPr>
                      <m:e>
                        <m:r>
                          <a:rPr lang="en-US" sz="2000" i="1">
                            <a:latin typeface="Cambria Math" panose="02040503050406030204" pitchFamily="18" charset="0"/>
                          </a:rPr>
                          <m:t>𝑤</m:t>
                        </m:r>
                      </m:e>
                      <m:sub>
                        <m:r>
                          <a:rPr lang="en-US" sz="2000" i="1">
                            <a:latin typeface="Cambria Math" panose="02040503050406030204" pitchFamily="18" charset="0"/>
                          </a:rPr>
                          <m:t>2</m:t>
                        </m:r>
                      </m:sub>
                      <m:sup>
                        <m:r>
                          <a:rPr lang="en-US" sz="2000" i="1">
                            <a:latin typeface="Cambria Math" panose="02040503050406030204" pitchFamily="18" charset="0"/>
                          </a:rPr>
                          <m:t>2</m:t>
                        </m:r>
                      </m:sup>
                    </m:sSubSup>
                  </m:oMath>
                </a14:m>
                <a:r>
                  <a:rPr lang="en-US" sz="2000">
                    <a:latin typeface="Times New Roman" panose="02020603050405020304" pitchFamily="18" charset="0"/>
                    <a:cs typeface="Times New Roman" panose="02020603050405020304" pitchFamily="18" charset="0"/>
                  </a:rPr>
                  <a:t> </a:t>
                </a: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14:m>
                  <m:oMathPara xmlns:m="http://schemas.openxmlformats.org/officeDocument/2006/math">
                    <m:oMathParaPr>
                      <m:jc m:val="centerGroup"/>
                    </m:oMathParaPr>
                    <m:oMath xmlns:m="http://schemas.openxmlformats.org/officeDocument/2006/math">
                      <m:f>
                        <m:fPr>
                          <m:ctrlPr>
                            <a:rPr lang="tr-TR" sz="2000" i="1">
                              <a:latin typeface="Cambria Math" panose="02040503050406030204" pitchFamily="18" charset="0"/>
                            </a:rPr>
                          </m:ctrlPr>
                        </m:fPr>
                        <m:num>
                          <m:r>
                            <a:rPr lang="en-US" sz="2000" i="1">
                              <a:latin typeface="Cambria Math" panose="02040503050406030204" pitchFamily="18" charset="0"/>
                            </a:rPr>
                            <m:t>𝑑𝐽</m:t>
                          </m:r>
                        </m:num>
                        <m:den>
                          <m:r>
                            <a:rPr lang="en-US" sz="2000" i="1">
                              <a:latin typeface="Cambria Math" panose="02040503050406030204" pitchFamily="18" charset="0"/>
                            </a:rPr>
                            <m:t>𝑑</m:t>
                          </m:r>
                          <m:sSub>
                            <m:sSubPr>
                              <m:ctrlPr>
                                <a:rPr lang="tr-TR"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2</m:t>
                              </m:r>
                            </m:sub>
                          </m:sSub>
                        </m:den>
                      </m:f>
                      <m:r>
                        <a:rPr lang="en-US" sz="2000" i="1">
                          <a:latin typeface="Cambria Math" panose="02040503050406030204" pitchFamily="18" charset="0"/>
                        </a:rPr>
                        <m:t>=−2</m:t>
                      </m:r>
                      <m:d>
                        <m:dPr>
                          <m:ctrlPr>
                            <a:rPr lang="tr-TR" sz="2000" i="1">
                              <a:latin typeface="Cambria Math" panose="02040503050406030204" pitchFamily="18" charset="0"/>
                            </a:rPr>
                          </m:ctrlPr>
                        </m:dPr>
                        <m:e>
                          <m:r>
                            <a:rPr lang="en-US" sz="2000" i="1">
                              <a:latin typeface="Cambria Math" panose="02040503050406030204" pitchFamily="18" charset="0"/>
                            </a:rPr>
                            <m:t>1+2</m:t>
                          </m:r>
                          <m:r>
                            <a:rPr lang="en-US" sz="2000" i="1">
                              <a:latin typeface="Cambria Math" panose="02040503050406030204" pitchFamily="18" charset="0"/>
                            </a:rPr>
                            <m:t>𝜂</m:t>
                          </m:r>
                        </m:e>
                      </m:d>
                      <m:sSub>
                        <m:sSubPr>
                          <m:ctrlPr>
                            <a:rPr lang="tr-TR"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2</m:t>
                          </m:r>
                        </m:sub>
                      </m:sSub>
                      <m:r>
                        <a:rPr lang="en-US" sz="2000" i="1">
                          <a:latin typeface="Cambria Math" panose="02040503050406030204" pitchFamily="18" charset="0"/>
                        </a:rPr>
                        <m:t>=0</m:t>
                      </m:r>
                    </m:oMath>
                  </m:oMathPara>
                </a14:m>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en-US" sz="2000">
                    <a:latin typeface="Times New Roman" panose="02020603050405020304" pitchFamily="18" charset="0"/>
                    <a:cs typeface="Times New Roman" panose="02020603050405020304" pitchFamily="18" charset="0"/>
                  </a:rPr>
                  <a:t>then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2</m:t>
                        </m:r>
                      </m:sub>
                    </m:sSub>
                    <m:r>
                      <a:rPr lang="en-US" sz="2000" i="1">
                        <a:latin typeface="Cambria Math" panose="02040503050406030204" pitchFamily="18" charset="0"/>
                      </a:rPr>
                      <m:t>=0</m:t>
                    </m:r>
                  </m:oMath>
                </a14:m>
                <a:r>
                  <a:rPr lang="en-US" sz="2000">
                    <a:latin typeface="Times New Roman" panose="02020603050405020304" pitchFamily="18" charset="0"/>
                    <a:cs typeface="Times New Roman" panose="02020603050405020304" pitchFamily="18" charset="0"/>
                  </a:rPr>
                  <a:t> and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1</m:t>
                        </m:r>
                      </m:sub>
                    </m:sSub>
                    <m:r>
                      <a:rPr lang="en-US" sz="2000" i="1">
                        <a:latin typeface="Cambria Math" panose="02040503050406030204" pitchFamily="18" charset="0"/>
                      </a:rPr>
                      <m:t>=1</m:t>
                    </m:r>
                  </m:oMath>
                </a14:m>
                <a:r>
                  <a:rPr lang="en-US" sz="2000">
                    <a:latin typeface="Times New Roman" panose="02020603050405020304" pitchFamily="18" charset="0"/>
                    <a:cs typeface="Times New Roman" panose="02020603050405020304" pitchFamily="18" charset="0"/>
                  </a:rPr>
                  <a:t>, that is,  </a:t>
                </a:r>
                <a14:m>
                  <m:oMath xmlns:m="http://schemas.openxmlformats.org/officeDocument/2006/math">
                    <m:r>
                      <a:rPr lang="en-US" sz="2000" b="1" i="1">
                        <a:latin typeface="Cambria Math" panose="02040503050406030204" pitchFamily="18" charset="0"/>
                      </a:rPr>
                      <m:t>𝒘</m:t>
                    </m:r>
                    <m:r>
                      <a:rPr lang="en-US" sz="2000" b="1" i="1">
                        <a:latin typeface="Cambria Math" panose="02040503050406030204" pitchFamily="18" charset="0"/>
                      </a:rPr>
                      <m:t>=</m:t>
                    </m:r>
                    <m:d>
                      <m:dPr>
                        <m:begChr m:val="["/>
                        <m:endChr m:val="]"/>
                        <m:ctrlPr>
                          <a:rPr lang="tr-TR" sz="2000" b="1" i="1">
                            <a:latin typeface="Cambria Math" panose="02040503050406030204" pitchFamily="18" charset="0"/>
                          </a:rPr>
                        </m:ctrlPr>
                      </m:dPr>
                      <m:e>
                        <m:m>
                          <m:mPr>
                            <m:mcs>
                              <m:mc>
                                <m:mcPr>
                                  <m:count m:val="1"/>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1</m:t>
                              </m:r>
                            </m:e>
                          </m:mr>
                          <m:mr>
                            <m:e>
                              <m:r>
                                <a:rPr lang="en-US" sz="2000" i="1">
                                  <a:latin typeface="Cambria Math" panose="02040503050406030204" pitchFamily="18" charset="0"/>
                                </a:rPr>
                                <m:t>0</m:t>
                              </m:r>
                            </m:e>
                          </m:mr>
                        </m:m>
                      </m:e>
                    </m:d>
                    <m:r>
                      <a:rPr lang="en-US" sz="2000" b="1" i="1">
                        <a:latin typeface="Cambria Math" panose="02040503050406030204" pitchFamily="18" charset="0"/>
                      </a:rPr>
                      <m:t>=</m:t>
                    </m:r>
                    <m:sSub>
                      <m:sSubPr>
                        <m:ctrlPr>
                          <a:rPr lang="tr-TR" sz="2000" i="1">
                            <a:latin typeface="Cambria Math" panose="02040503050406030204" pitchFamily="18" charset="0"/>
                          </a:rPr>
                        </m:ctrlPr>
                      </m:sSubPr>
                      <m:e>
                        <m:r>
                          <a:rPr lang="en-US" sz="2000" b="1" i="1">
                            <a:latin typeface="Cambria Math" panose="02040503050406030204" pitchFamily="18" charset="0"/>
                          </a:rPr>
                          <m:t>𝒆</m:t>
                        </m:r>
                      </m:e>
                      <m:sub>
                        <m:r>
                          <a:rPr lang="en-US" sz="2000" i="1">
                            <a:latin typeface="Cambria Math" panose="02040503050406030204" pitchFamily="18" charset="0"/>
                          </a:rPr>
                          <m:t>1</m:t>
                        </m:r>
                      </m:sub>
                    </m:sSub>
                  </m:oMath>
                </a14:m>
                <a:r>
                  <a:rPr lang="en-US" sz="2000">
                    <a:latin typeface="Times New Roman" panose="02020603050405020304" pitchFamily="18" charset="0"/>
                    <a:cs typeface="Times New Roman" panose="02020603050405020304" pitchFamily="18" charset="0"/>
                  </a:rPr>
                  <a:t> directional vector best separates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1</m:t>
                        </m:r>
                      </m:sub>
                    </m:sSub>
                  </m:oMath>
                </a14:m>
                <a:r>
                  <a:rPr lang="en-US" sz="2000">
                    <a:latin typeface="Times New Roman" panose="02020603050405020304" pitchFamily="18" charset="0"/>
                    <a:cs typeface="Times New Roman" panose="02020603050405020304" pitchFamily="18" charset="0"/>
                  </a:rPr>
                  <a:t> and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2</m:t>
                        </m:r>
                      </m:sub>
                    </m:sSub>
                  </m:oMath>
                </a14:m>
                <a:r>
                  <a:rPr lang="en-US" sz="2000" smtClean="0">
                    <a:latin typeface="Times New Roman" panose="02020603050405020304" pitchFamily="18" charset="0"/>
                    <a:cs typeface="Times New Roman" panose="02020603050405020304" pitchFamily="18" charset="0"/>
                  </a:rPr>
                  <a:t>.</a:t>
                </a:r>
                <a:r>
                  <a:rPr lang="en-US" sz="2000" smtClean="0">
                    <a:solidFill>
                      <a:srgbClr val="FF0000"/>
                    </a:solidFill>
                    <a:latin typeface="Times New Roman" panose="02020603050405020304" pitchFamily="18" charset="0"/>
                    <a:cs typeface="Times New Roman" panose="02020603050405020304" pitchFamily="18" charset="0"/>
                  </a:rPr>
                  <a:t> </a:t>
                </a:r>
                <a:endParaRPr lang="tr-TR" sz="2000" smtClean="0">
                  <a:solidFill>
                    <a:srgbClr val="FF0000"/>
                  </a:solidFill>
                  <a:latin typeface="Times New Roman" panose="02020603050405020304" pitchFamily="18" charset="0"/>
                  <a:cs typeface="Times New Roman" panose="02020603050405020304" pitchFamily="18" charset="0"/>
                </a:endParaRPr>
              </a:p>
            </p:txBody>
          </p:sp>
        </mc:Choice>
        <mc:Fallback xmlns="">
          <p:sp>
            <p:nvSpPr>
              <p:cNvPr id="3" name="İçerik Yer Tutucusu 2"/>
              <p:cNvSpPr txBox="1">
                <a:spLocks noRot="1" noChangeAspect="1" noMove="1" noResize="1" noEditPoints="1" noAdjustHandles="1" noChangeArrowheads="1" noChangeShapeType="1" noTextEdit="1"/>
              </p:cNvSpPr>
              <p:nvPr/>
            </p:nvSpPr>
            <p:spPr>
              <a:xfrm>
                <a:off x="720000" y="720000"/>
                <a:ext cx="10800000" cy="5260030"/>
              </a:xfrm>
              <a:prstGeom prst="rect">
                <a:avLst/>
              </a:prstGeom>
              <a:blipFill>
                <a:blip r:embed="rId2"/>
                <a:stretch>
                  <a:fillRect l="-1411" b="-116"/>
                </a:stretch>
              </a:blipFill>
            </p:spPr>
            <p:txBody>
              <a:bodyPr/>
              <a:lstStyle/>
              <a:p>
                <a:r>
                  <a:rPr lang="tr-TR">
                    <a:noFill/>
                  </a:rPr>
                  <a:t> </a:t>
                </a:r>
              </a:p>
            </p:txBody>
          </p:sp>
        </mc:Fallback>
      </mc:AlternateContent>
    </p:spTree>
    <p:extLst>
      <p:ext uri="{BB962C8B-B14F-4D97-AF65-F5344CB8AC3E}">
        <p14:creationId xmlns:p14="http://schemas.microsoft.com/office/powerpoint/2010/main" val="16067099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txBox="1">
                <a:spLocks/>
              </p:cNvSpPr>
              <p:nvPr/>
            </p:nvSpPr>
            <p:spPr>
              <a:xfrm>
                <a:off x="720000" y="720000"/>
                <a:ext cx="10800000" cy="5569025"/>
              </a:xfrm>
              <a:prstGeom prst="rect">
                <a:avLst/>
              </a:prstGeom>
            </p:spPr>
            <p:txBody>
              <a:bodyPr vert="horz" wrap="square" lIns="0" tIns="0" rIns="0" bIns="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600"/>
                  </a:spcBef>
                  <a:buNone/>
                </a:pPr>
                <a:r>
                  <a:rPr lang="en-US" sz="2000" b="1" smtClean="0">
                    <a:solidFill>
                      <a:srgbClr val="FF0000"/>
                    </a:solidFill>
                    <a:latin typeface="Times New Roman" panose="02020603050405020304" pitchFamily="18" charset="0"/>
                    <a:cs typeface="Times New Roman" panose="02020603050405020304" pitchFamily="18" charset="0"/>
                  </a:rPr>
                  <a:t>Example</a:t>
                </a:r>
                <a:r>
                  <a:rPr lang="tr-TR" sz="2000" b="1" smtClean="0">
                    <a:solidFill>
                      <a:srgbClr val="FF0000"/>
                    </a:solidFill>
                    <a:latin typeface="Times New Roman" panose="02020603050405020304" pitchFamily="18" charset="0"/>
                    <a:cs typeface="Times New Roman" panose="02020603050405020304" pitchFamily="18" charset="0"/>
                  </a:rPr>
                  <a:t> (continued)</a:t>
                </a:r>
                <a:r>
                  <a:rPr lang="en-US" sz="2000" b="1" smtClean="0">
                    <a:solidFill>
                      <a:srgbClr val="FF0000"/>
                    </a:solidFill>
                    <a:latin typeface="Times New Roman" panose="02020603050405020304" pitchFamily="18" charset="0"/>
                    <a:cs typeface="Times New Roman" panose="02020603050405020304" pitchFamily="18" charset="0"/>
                  </a:rPr>
                  <a:t>:</a:t>
                </a:r>
                <a:r>
                  <a:rPr lang="tr-TR" sz="2000" b="1" smtClean="0">
                    <a:solidFill>
                      <a:srgbClr val="FF0000"/>
                    </a:solidFill>
                    <a:latin typeface="Times New Roman" panose="02020603050405020304" pitchFamily="18" charset="0"/>
                    <a:cs typeface="Times New Roman" panose="02020603050405020304" pitchFamily="18" charset="0"/>
                  </a:rPr>
                  <a:t> </a:t>
                </a:r>
              </a:p>
              <a:p>
                <a:pPr marL="0" indent="0" algn="just">
                  <a:lnSpc>
                    <a:spcPct val="150000"/>
                  </a:lnSpc>
                  <a:spcBef>
                    <a:spcPts val="600"/>
                  </a:spcBef>
                  <a:buNone/>
                </a:pPr>
                <a:r>
                  <a:rPr lang="en-US" sz="2000" smtClean="0">
                    <a:latin typeface="Times New Roman" panose="02020603050405020304" pitchFamily="18" charset="0"/>
                    <a:cs typeface="Times New Roman" panose="02020603050405020304" pitchFamily="18" charset="0"/>
                  </a:rPr>
                  <a:t>In </a:t>
                </a:r>
                <a:r>
                  <a:rPr lang="en-US" sz="2000">
                    <a:latin typeface="Times New Roman" panose="02020603050405020304" pitchFamily="18" charset="0"/>
                    <a:cs typeface="Times New Roman" panose="02020603050405020304" pitchFamily="18" charset="0"/>
                  </a:rPr>
                  <a:t>terms of LDA:</a:t>
                </a: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14:m>
                  <m:oMathPara xmlns:m="http://schemas.openxmlformats.org/officeDocument/2006/math">
                    <m:oMathParaPr>
                      <m:jc m:val="centerGroup"/>
                    </m:oMathParaPr>
                    <m:oMath xmlns:m="http://schemas.openxmlformats.org/officeDocument/2006/math">
                      <m:r>
                        <a:rPr lang="en-US" sz="2000" b="1" i="1">
                          <a:latin typeface="Cambria Math" panose="02040503050406030204" pitchFamily="18" charset="0"/>
                        </a:rPr>
                        <m:t>𝒘</m:t>
                      </m:r>
                      <m:d>
                        <m:dPr>
                          <m:ctrlPr>
                            <a:rPr lang="tr-TR" sz="2000" b="1" i="1">
                              <a:latin typeface="Cambria Math" panose="02040503050406030204" pitchFamily="18" charset="0"/>
                            </a:rPr>
                          </m:ctrlPr>
                        </m:dPr>
                        <m:e>
                          <m:r>
                            <a:rPr lang="en-US" sz="2000" b="1" i="1">
                              <a:latin typeface="Cambria Math" panose="02040503050406030204" pitchFamily="18" charset="0"/>
                            </a:rPr>
                            <m:t>𝑿</m:t>
                          </m:r>
                          <m:r>
                            <a:rPr lang="en-US" sz="2000" b="1" i="1">
                              <a:latin typeface="Cambria Math" panose="02040503050406030204" pitchFamily="18" charset="0"/>
                            </a:rPr>
                            <m:t>−</m:t>
                          </m:r>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𝑎𝑣𝑒𝑇</m:t>
                              </m:r>
                            </m:sub>
                          </m:sSub>
                        </m:e>
                      </m:d>
                      <m:r>
                        <a:rPr lang="en-US" sz="2000" b="1" i="1">
                          <a:latin typeface="Cambria Math" panose="02040503050406030204" pitchFamily="18" charset="0"/>
                        </a:rPr>
                        <m:t>=</m:t>
                      </m:r>
                      <m:d>
                        <m:dPr>
                          <m:begChr m:val="["/>
                          <m:endChr m:val="]"/>
                          <m:ctrlPr>
                            <a:rPr lang="tr-TR" sz="2000" b="1" i="1">
                              <a:latin typeface="Cambria Math" panose="02040503050406030204" pitchFamily="18" charset="0"/>
                            </a:rPr>
                          </m:ctrlPr>
                        </m:dPr>
                        <m:e>
                          <m:m>
                            <m:mPr>
                              <m:mcs>
                                <m:mc>
                                  <m:mcPr>
                                    <m:count m:val="2"/>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1</m:t>
                                </m:r>
                              </m:e>
                              <m:e>
                                <m:r>
                                  <a:rPr lang="en-US" sz="2000" i="1">
                                    <a:latin typeface="Cambria Math" panose="02040503050406030204" pitchFamily="18" charset="0"/>
                                  </a:rPr>
                                  <m:t>0</m:t>
                                </m:r>
                              </m:e>
                            </m:mr>
                          </m:m>
                        </m:e>
                      </m:d>
                      <m:d>
                        <m:dPr>
                          <m:begChr m:val="["/>
                          <m:endChr m:val="]"/>
                          <m:ctrlPr>
                            <a:rPr lang="tr-TR" sz="2000" b="1" i="1">
                              <a:latin typeface="Cambria Math" panose="02040503050406030204" pitchFamily="18" charset="0"/>
                            </a:rPr>
                          </m:ctrlPr>
                        </m:dPr>
                        <m:e>
                          <m:m>
                            <m:mPr>
                              <m:mcs>
                                <m:mc>
                                  <m:mcPr>
                                    <m:count m:val="1"/>
                                    <m:mcJc m:val="center"/>
                                  </m:mcPr>
                                </m:mc>
                              </m:mcs>
                              <m:ctrlPr>
                                <a:rPr lang="tr-TR" sz="2000" b="1" i="1">
                                  <a:latin typeface="Cambria Math" panose="02040503050406030204" pitchFamily="18" charset="0"/>
                                </a:rPr>
                              </m:ctrlPr>
                            </m:mPr>
                            <m:mr>
                              <m:e>
                                <m:sSub>
                                  <m:sSubPr>
                                    <m:ctrlPr>
                                      <a:rPr lang="tr-TR"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1</m:t>
                                    </m:r>
                                  </m:sub>
                                </m:sSub>
                                <m:r>
                                  <a:rPr lang="en-US" sz="2000" i="1">
                                    <a:latin typeface="Cambria Math" panose="02040503050406030204" pitchFamily="18" charset="0"/>
                                  </a:rPr>
                                  <m:t>−2</m:t>
                                </m:r>
                              </m:e>
                            </m:mr>
                            <m:mr>
                              <m:e>
                                <m:sSub>
                                  <m:sSubPr>
                                    <m:ctrlPr>
                                      <a:rPr lang="tr-TR"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2</m:t>
                                    </m:r>
                                  </m:sub>
                                </m:sSub>
                              </m:e>
                            </m:mr>
                          </m:m>
                        </m:e>
                      </m:d>
                      <m:r>
                        <a:rPr lang="en-US" sz="2000" b="1" i="1">
                          <a:latin typeface="Cambria Math" panose="02040503050406030204" pitchFamily="18" charset="0"/>
                        </a:rPr>
                        <m:t>=</m:t>
                      </m:r>
                      <m:sSub>
                        <m:sSubPr>
                          <m:ctrlPr>
                            <a:rPr lang="tr-TR"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1</m:t>
                          </m:r>
                        </m:sub>
                      </m:sSub>
                      <m:r>
                        <a:rPr lang="en-US" sz="2000" i="1">
                          <a:latin typeface="Cambria Math" panose="02040503050406030204" pitchFamily="18" charset="0"/>
                        </a:rPr>
                        <m:t>−2=</m:t>
                      </m:r>
                      <m:r>
                        <a:rPr lang="en-US" sz="2000" i="1">
                          <a:latin typeface="Cambria Math" panose="02040503050406030204" pitchFamily="18" charset="0"/>
                        </a:rPr>
                        <m:t>𝐷</m:t>
                      </m:r>
                      <m:d>
                        <m:dPr>
                          <m:ctrlPr>
                            <a:rPr lang="tr-TR" sz="2000" i="1">
                              <a:latin typeface="Cambria Math" panose="02040503050406030204" pitchFamily="18" charset="0"/>
                            </a:rPr>
                          </m:ctrlPr>
                        </m:dPr>
                        <m:e>
                          <m:r>
                            <a:rPr lang="en-US" sz="2000" b="1" i="1">
                              <a:latin typeface="Cambria Math" panose="02040503050406030204" pitchFamily="18" charset="0"/>
                            </a:rPr>
                            <m:t>𝑿</m:t>
                          </m:r>
                        </m:e>
                      </m:d>
                      <m:r>
                        <a:rPr lang="en-US" sz="2000" i="1">
                          <a:latin typeface="Cambria Math" panose="02040503050406030204" pitchFamily="18" charset="0"/>
                        </a:rPr>
                        <m:t>=0</m:t>
                      </m:r>
                    </m:oMath>
                  </m:oMathPara>
                </a14:m>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1</m:t>
                        </m:r>
                      </m:sub>
                    </m:sSub>
                    <m:r>
                      <a:rPr lang="en-US" sz="2000" i="1">
                        <a:latin typeface="Cambria Math" panose="02040503050406030204" pitchFamily="18" charset="0"/>
                      </a:rPr>
                      <m:t>=2</m:t>
                    </m:r>
                  </m:oMath>
                </a14:m>
                <a:r>
                  <a:rPr lang="en-US" sz="2000">
                    <a:latin typeface="Times New Roman" panose="02020603050405020304" pitchFamily="18" charset="0"/>
                    <a:cs typeface="Times New Roman" panose="02020603050405020304" pitchFamily="18" charset="0"/>
                  </a:rPr>
                  <a:t> is the discriminant line.</a:t>
                </a: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en-US" sz="2000">
                    <a:latin typeface="Times New Roman" panose="02020603050405020304" pitchFamily="18" charset="0"/>
                    <a:cs typeface="Times New Roman" panose="02020603050405020304" pitchFamily="18" charset="0"/>
                  </a:rPr>
                  <a:t>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1</m:t>
                        </m:r>
                      </m:sub>
                    </m:sSub>
                  </m:oMath>
                </a14:m>
                <a:r>
                  <a:rPr lang="en-US" sz="2000">
                    <a:latin typeface="Times New Roman" panose="02020603050405020304" pitchFamily="18" charset="0"/>
                    <a:cs typeface="Times New Roman" panose="02020603050405020304" pitchFamily="18" charset="0"/>
                  </a:rPr>
                  <a:t> data points are to the left of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1</m:t>
                        </m:r>
                      </m:sub>
                    </m:sSub>
                    <m:r>
                      <a:rPr lang="en-US" sz="2000" i="1">
                        <a:latin typeface="Cambria Math" panose="02040503050406030204" pitchFamily="18" charset="0"/>
                      </a:rPr>
                      <m:t>=2</m:t>
                    </m:r>
                  </m:oMath>
                </a14:m>
                <a:r>
                  <a:rPr lang="en-US" sz="2000">
                    <a:latin typeface="Times New Roman" panose="02020603050405020304" pitchFamily="18" charset="0"/>
                    <a:cs typeface="Times New Roman" panose="02020603050405020304" pitchFamily="18" charset="0"/>
                  </a:rPr>
                  <a:t>.</a:t>
                </a: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en-US" sz="2000">
                    <a:latin typeface="Times New Roman" panose="02020603050405020304" pitchFamily="18" charset="0"/>
                    <a:cs typeface="Times New Roman" panose="02020603050405020304" pitchFamily="18" charset="0"/>
                  </a:rPr>
                  <a:t>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2</m:t>
                        </m:r>
                      </m:sub>
                    </m:sSub>
                  </m:oMath>
                </a14:m>
                <a:r>
                  <a:rPr lang="en-US" sz="2000">
                    <a:latin typeface="Times New Roman" panose="02020603050405020304" pitchFamily="18" charset="0"/>
                    <a:cs typeface="Times New Roman" panose="02020603050405020304" pitchFamily="18" charset="0"/>
                  </a:rPr>
                  <a:t> data points are to the right of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1</m:t>
                        </m:r>
                      </m:sub>
                    </m:sSub>
                    <m:r>
                      <a:rPr lang="en-US" sz="2000" i="1">
                        <a:latin typeface="Cambria Math" panose="02040503050406030204" pitchFamily="18" charset="0"/>
                      </a:rPr>
                      <m:t>=2</m:t>
                    </m:r>
                  </m:oMath>
                </a14:m>
                <a:r>
                  <a:rPr lang="en-US" sz="2000">
                    <a:latin typeface="Times New Roman" panose="02020603050405020304" pitchFamily="18" charset="0"/>
                    <a:cs typeface="Times New Roman" panose="02020603050405020304" pitchFamily="18" charset="0"/>
                  </a:rPr>
                  <a:t>.</a:t>
                </a: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en-US" sz="2000">
                    <a:latin typeface="Times New Roman" panose="02020603050405020304" pitchFamily="18" charset="0"/>
                    <a:cs typeface="Times New Roman" panose="02020603050405020304" pitchFamily="18" charset="0"/>
                  </a:rPr>
                  <a:t>After the weight assignment to the features we will have the following.</a:t>
                </a:r>
                <a:endParaRPr lang="tr-TR" sz="2000">
                  <a:latin typeface="Times New Roman" panose="02020603050405020304" pitchFamily="18" charset="0"/>
                  <a:cs typeface="Times New Roman" panose="02020603050405020304" pitchFamily="18" charset="0"/>
                </a:endParaRPr>
              </a:p>
              <a:p>
                <a:pPr marL="0" indent="0" algn="ctr">
                  <a:lnSpc>
                    <a:spcPct val="150000"/>
                  </a:lnSpc>
                  <a:spcBef>
                    <a:spcPts val="600"/>
                  </a:spcBef>
                  <a:buNone/>
                </a:pP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r>
                          <a:rPr lang="en-US" sz="2000" i="1">
                            <a:latin typeface="Cambria Math" panose="02040503050406030204" pitchFamily="18" charset="0"/>
                          </a:rPr>
                          <m:t>,</m:t>
                        </m:r>
                        <m:r>
                          <a:rPr lang="en-US" sz="2000" i="1">
                            <a:latin typeface="Cambria Math" panose="02040503050406030204" pitchFamily="18" charset="0"/>
                          </a:rPr>
                          <m:t>𝑤𝑒𝑖𝑔h𝑡𝑒𝑑</m:t>
                        </m:r>
                      </m:sub>
                    </m:sSub>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2"/>
                                  <m:mcJc m:val="center"/>
                                </m:mcPr>
                              </m:mc>
                            </m:mcs>
                            <m:ctrlPr>
                              <a:rPr lang="tr-TR" sz="2000" i="1">
                                <a:latin typeface="Cambria Math" panose="02040503050406030204" pitchFamily="18" charset="0"/>
                              </a:rPr>
                            </m:ctrlPr>
                          </m:mPr>
                          <m:mr>
                            <m:e>
                              <m:sSubSup>
                                <m:sSubSupPr>
                                  <m:ctrlPr>
                                    <a:rPr lang="tr-TR" sz="2000" i="1">
                                      <a:latin typeface="Cambria Math" panose="02040503050406030204" pitchFamily="18" charset="0"/>
                                    </a:rPr>
                                  </m:ctrlPr>
                                </m:sSubSupPr>
                                <m:e>
                                  <m:r>
                                    <a:rPr lang="en-US" sz="2000" i="1">
                                      <a:latin typeface="Cambria Math" panose="02040503050406030204" pitchFamily="18" charset="0"/>
                                    </a:rPr>
                                    <m:t>h</m:t>
                                  </m:r>
                                </m:e>
                                <m:sub>
                                  <m:r>
                                    <a:rPr lang="en-US" sz="2000" i="1">
                                      <a:latin typeface="Cambria Math" panose="02040503050406030204" pitchFamily="18" charset="0"/>
                                    </a:rPr>
                                    <m:t>1</m:t>
                                  </m:r>
                                </m:sub>
                                <m:sup>
                                  <m:r>
                                    <a:rPr lang="en-US" sz="2000" i="1">
                                      <a:latin typeface="Cambria Math" panose="02040503050406030204" pitchFamily="18" charset="0"/>
                                    </a:rPr>
                                    <m:t>2</m:t>
                                  </m:r>
                                </m:sup>
                              </m:sSubSup>
                            </m:e>
                            <m:e>
                              <m:r>
                                <a:rPr lang="en-US" sz="2000" i="1">
                                  <a:latin typeface="Cambria Math" panose="02040503050406030204" pitchFamily="18" charset="0"/>
                                </a:rPr>
                                <m:t>0</m:t>
                              </m:r>
                            </m:e>
                          </m:mr>
                          <m:mr>
                            <m:e>
                              <m:r>
                                <a:rPr lang="en-US" sz="2000" i="1">
                                  <a:latin typeface="Cambria Math" panose="02040503050406030204" pitchFamily="18" charset="0"/>
                                </a:rPr>
                                <m:t>0</m:t>
                              </m:r>
                            </m:e>
                            <m:e>
                              <m:r>
                                <a:rPr lang="en-US" sz="2000" i="1">
                                  <a:latin typeface="Cambria Math" panose="02040503050406030204" pitchFamily="18" charset="0"/>
                                </a:rPr>
                                <m:t>0</m:t>
                              </m:r>
                            </m:e>
                          </m:mr>
                        </m:m>
                      </m:e>
                    </m:d>
                  </m:oMath>
                </a14:m>
                <a:r>
                  <a:rPr lang="en-US" sz="2000">
                    <a:latin typeface="Times New Roman" panose="02020603050405020304" pitchFamily="18" charset="0"/>
                    <a:cs typeface="Times New Roman" panose="02020603050405020304" pitchFamily="18" charset="0"/>
                  </a:rPr>
                  <a:t>,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sSub>
                          <m:sSubPr>
                            <m:ctrlPr>
                              <a:rPr lang="tr-TR" sz="2000" i="1">
                                <a:latin typeface="Cambria Math" panose="02040503050406030204" pitchFamily="18" charset="0"/>
                              </a:rPr>
                            </m:ctrlPr>
                          </m:sSubPr>
                          <m:e>
                            <m:r>
                              <a:rPr lang="en-US" sz="2000" i="1">
                                <a:latin typeface="Cambria Math" panose="02040503050406030204" pitchFamily="18" charset="0"/>
                              </a:rPr>
                              <m:t>𝑊</m:t>
                            </m:r>
                          </m:e>
                          <m:sub>
                            <m:r>
                              <a:rPr lang="en-US" sz="2000" i="1">
                                <a:latin typeface="Cambria Math" panose="02040503050406030204" pitchFamily="18" charset="0"/>
                              </a:rPr>
                              <m:t>𝑇</m:t>
                            </m:r>
                          </m:sub>
                        </m:sSub>
                        <m:r>
                          <a:rPr lang="en-US" sz="2000" i="1">
                            <a:latin typeface="Cambria Math" panose="02040503050406030204" pitchFamily="18" charset="0"/>
                          </a:rPr>
                          <m:t>,</m:t>
                        </m:r>
                        <m:r>
                          <a:rPr lang="en-US" sz="2000" i="1">
                            <a:latin typeface="Cambria Math" panose="02040503050406030204" pitchFamily="18" charset="0"/>
                          </a:rPr>
                          <m:t>𝑤𝑒𝑖𝑔h𝑡𝑒𝑑</m:t>
                        </m:r>
                      </m:sub>
                    </m:sSub>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2"/>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0</m:t>
                              </m:r>
                            </m:e>
                            <m:e>
                              <m:r>
                                <a:rPr lang="en-US" sz="2000" i="1">
                                  <a:latin typeface="Cambria Math" panose="02040503050406030204" pitchFamily="18" charset="0"/>
                                </a:rPr>
                                <m:t>0</m:t>
                              </m:r>
                            </m:e>
                          </m:mr>
                          <m:mr>
                            <m:e>
                              <m:r>
                                <a:rPr lang="en-US" sz="2000" i="1">
                                  <a:latin typeface="Cambria Math" panose="02040503050406030204" pitchFamily="18" charset="0"/>
                                </a:rPr>
                                <m:t>0</m:t>
                              </m:r>
                            </m:e>
                            <m:e>
                              <m:r>
                                <a:rPr lang="en-US" sz="2000" i="1">
                                  <a:latin typeface="Cambria Math" panose="02040503050406030204" pitchFamily="18" charset="0"/>
                                </a:rPr>
                                <m:t>2</m:t>
                              </m:r>
                              <m:sSubSup>
                                <m:sSubSupPr>
                                  <m:ctrlPr>
                                    <a:rPr lang="tr-TR" sz="2000" i="1">
                                      <a:latin typeface="Cambria Math" panose="02040503050406030204" pitchFamily="18" charset="0"/>
                                    </a:rPr>
                                  </m:ctrlPr>
                                </m:sSubSupPr>
                                <m:e>
                                  <m:r>
                                    <a:rPr lang="en-US" sz="2000" i="1">
                                      <a:latin typeface="Cambria Math" panose="02040503050406030204" pitchFamily="18" charset="0"/>
                                    </a:rPr>
                                    <m:t>h</m:t>
                                  </m:r>
                                </m:e>
                                <m:sub>
                                  <m:r>
                                    <a:rPr lang="en-US" sz="2000" i="1">
                                      <a:latin typeface="Cambria Math" panose="02040503050406030204" pitchFamily="18" charset="0"/>
                                    </a:rPr>
                                    <m:t>2</m:t>
                                  </m:r>
                                </m:sub>
                                <m:sup>
                                  <m:r>
                                    <a:rPr lang="en-US" sz="2000" i="1">
                                      <a:latin typeface="Cambria Math" panose="02040503050406030204" pitchFamily="18" charset="0"/>
                                    </a:rPr>
                                    <m:t>2</m:t>
                                  </m:r>
                                </m:sup>
                              </m:sSubSup>
                            </m:e>
                          </m:mr>
                        </m:m>
                      </m:e>
                    </m:d>
                  </m:oMath>
                </a14:m>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endParaRPr lang="tr-TR" sz="2000" smtClean="0">
                  <a:solidFill>
                    <a:srgbClr val="FF0000"/>
                  </a:solidFill>
                  <a:latin typeface="Times New Roman" panose="02020603050405020304" pitchFamily="18" charset="0"/>
                  <a:cs typeface="Times New Roman" panose="02020603050405020304" pitchFamily="18" charset="0"/>
                </a:endParaRPr>
              </a:p>
            </p:txBody>
          </p:sp>
        </mc:Choice>
        <mc:Fallback xmlns="">
          <p:sp>
            <p:nvSpPr>
              <p:cNvPr id="3" name="İçerik Yer Tutucusu 2"/>
              <p:cNvSpPr txBox="1">
                <a:spLocks noRot="1" noChangeAspect="1" noMove="1" noResize="1" noEditPoints="1" noAdjustHandles="1" noChangeArrowheads="1" noChangeShapeType="1" noTextEdit="1"/>
              </p:cNvSpPr>
              <p:nvPr/>
            </p:nvSpPr>
            <p:spPr>
              <a:xfrm>
                <a:off x="720000" y="720000"/>
                <a:ext cx="10800000" cy="5569025"/>
              </a:xfrm>
              <a:prstGeom prst="rect">
                <a:avLst/>
              </a:prstGeom>
              <a:blipFill>
                <a:blip r:embed="rId2"/>
                <a:stretch>
                  <a:fillRect l="-1411"/>
                </a:stretch>
              </a:blipFill>
            </p:spPr>
            <p:txBody>
              <a:bodyPr/>
              <a:lstStyle/>
              <a:p>
                <a:r>
                  <a:rPr lang="tr-TR">
                    <a:noFill/>
                  </a:rPr>
                  <a:t> </a:t>
                </a:r>
              </a:p>
            </p:txBody>
          </p:sp>
        </mc:Fallback>
      </mc:AlternateContent>
    </p:spTree>
    <p:extLst>
      <p:ext uri="{BB962C8B-B14F-4D97-AF65-F5344CB8AC3E}">
        <p14:creationId xmlns:p14="http://schemas.microsoft.com/office/powerpoint/2010/main" val="23988935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txBox="1">
                <a:spLocks/>
              </p:cNvSpPr>
              <p:nvPr/>
            </p:nvSpPr>
            <p:spPr>
              <a:xfrm>
                <a:off x="720000" y="720000"/>
                <a:ext cx="10800000" cy="5794022"/>
              </a:xfrm>
              <a:prstGeom prst="rect">
                <a:avLst/>
              </a:prstGeom>
            </p:spPr>
            <p:txBody>
              <a:bodyPr vert="horz" wrap="square" lIns="0" tIns="0" rIns="0" bIns="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600"/>
                  </a:spcBef>
                  <a:buNone/>
                </a:pPr>
                <a:r>
                  <a:rPr lang="en-US" sz="2000" b="1" smtClean="0">
                    <a:solidFill>
                      <a:srgbClr val="FF0000"/>
                    </a:solidFill>
                    <a:latin typeface="Times New Roman" panose="02020603050405020304" pitchFamily="18" charset="0"/>
                    <a:cs typeface="Times New Roman" panose="02020603050405020304" pitchFamily="18" charset="0"/>
                  </a:rPr>
                  <a:t>Example</a:t>
                </a:r>
                <a:r>
                  <a:rPr lang="tr-TR" sz="2000" b="1" smtClean="0">
                    <a:solidFill>
                      <a:srgbClr val="FF0000"/>
                    </a:solidFill>
                    <a:latin typeface="Times New Roman" panose="02020603050405020304" pitchFamily="18" charset="0"/>
                    <a:cs typeface="Times New Roman" panose="02020603050405020304" pitchFamily="18" charset="0"/>
                  </a:rPr>
                  <a:t> (continued)</a:t>
                </a:r>
                <a:r>
                  <a:rPr lang="en-US" sz="2000" b="1" smtClean="0">
                    <a:solidFill>
                      <a:srgbClr val="FF0000"/>
                    </a:solidFill>
                    <a:latin typeface="Times New Roman" panose="02020603050405020304" pitchFamily="18" charset="0"/>
                    <a:cs typeface="Times New Roman" panose="02020603050405020304" pitchFamily="18" charset="0"/>
                  </a:rPr>
                  <a:t>:</a:t>
                </a:r>
                <a:r>
                  <a:rPr lang="tr-TR" sz="2000" b="1" smtClean="0">
                    <a:solidFill>
                      <a:srgbClr val="FF0000"/>
                    </a:solidFill>
                    <a:latin typeface="Times New Roman" panose="02020603050405020304" pitchFamily="18" charset="0"/>
                    <a:cs typeface="Times New Roman" panose="02020603050405020304" pitchFamily="18" charset="0"/>
                  </a:rPr>
                  <a:t> </a:t>
                </a:r>
                <a:endParaRPr lang="tr-TR" sz="2000">
                  <a:latin typeface="Times New Roman" panose="02020603050405020304" pitchFamily="18" charset="0"/>
                  <a:cs typeface="Times New Roman" panose="02020603050405020304" pitchFamily="18" charset="0"/>
                </a:endParaRPr>
              </a:p>
              <a:p>
                <a:pPr marL="0" indent="0" algn="just">
                  <a:buNone/>
                </a:pPr>
                <a:r>
                  <a:rPr lang="en-US" sz="2000">
                    <a:latin typeface="Times New Roman" panose="02020603050405020304" pitchFamily="18" charset="0"/>
                    <a:cs typeface="Times New Roman" panose="02020603050405020304" pitchFamily="18" charset="0"/>
                  </a:rPr>
                  <a:t>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𝐽</m:t>
                        </m:r>
                      </m:e>
                      <m:sub>
                        <m:r>
                          <a:rPr lang="en-US" sz="2000" i="1">
                            <a:latin typeface="Cambria Math" panose="02040503050406030204" pitchFamily="18" charset="0"/>
                          </a:rPr>
                          <m:t>𝑠𝑢𝑏</m:t>
                        </m:r>
                        <m:r>
                          <a:rPr lang="en-US" sz="2000" i="1">
                            <a:latin typeface="Cambria Math" panose="02040503050406030204" pitchFamily="18" charset="0"/>
                          </a:rPr>
                          <m:t>, </m:t>
                        </m:r>
                        <m:r>
                          <a:rPr lang="en-US" sz="2000" i="1">
                            <a:latin typeface="Cambria Math" panose="02040503050406030204" pitchFamily="18" charset="0"/>
                          </a:rPr>
                          <m:t>𝑤𝑒𝑖𝑔h𝑡𝑒𝑑</m:t>
                        </m:r>
                      </m:sub>
                    </m:sSub>
                    <m:r>
                      <a:rPr lang="en-US" sz="2000" i="1">
                        <a:latin typeface="Cambria Math" panose="02040503050406030204" pitchFamily="18" charset="0"/>
                      </a:rPr>
                      <m:t>=</m:t>
                    </m:r>
                    <m:sSup>
                      <m:sSupPr>
                        <m:ctrlPr>
                          <a:rPr lang="tr-TR" sz="2000" i="1">
                            <a:latin typeface="Cambria Math" panose="02040503050406030204" pitchFamily="18" charset="0"/>
                          </a:rPr>
                        </m:ctrlPr>
                      </m:sSupPr>
                      <m:e>
                        <m:r>
                          <a:rPr lang="en-US" sz="2000" b="1" i="1">
                            <a:latin typeface="Cambria Math" panose="02040503050406030204" pitchFamily="18" charset="0"/>
                          </a:rPr>
                          <m:t>𝒘</m:t>
                        </m:r>
                      </m:e>
                      <m:sup>
                        <m:r>
                          <a:rPr lang="en-US" sz="2000" i="1">
                            <a:latin typeface="Cambria Math" panose="02040503050406030204" pitchFamily="18" charset="0"/>
                          </a:rPr>
                          <m:t>𝑇</m:t>
                        </m:r>
                      </m:sup>
                    </m:sSup>
                    <m:d>
                      <m:dPr>
                        <m:begChr m:val="["/>
                        <m:endChr m:val="]"/>
                        <m:ctrlPr>
                          <a:rPr lang="tr-TR" sz="2000" i="1">
                            <a:latin typeface="Cambria Math" panose="02040503050406030204" pitchFamily="18" charset="0"/>
                          </a:rPr>
                        </m:ctrlPr>
                      </m:dPr>
                      <m:e>
                        <m:m>
                          <m:mPr>
                            <m:mcs>
                              <m:mc>
                                <m:mcPr>
                                  <m:count m:val="2"/>
                                  <m:mcJc m:val="center"/>
                                </m:mcPr>
                              </m:mc>
                            </m:mcs>
                            <m:ctrlPr>
                              <a:rPr lang="tr-TR" sz="2000" i="1">
                                <a:latin typeface="Cambria Math" panose="02040503050406030204" pitchFamily="18" charset="0"/>
                              </a:rPr>
                            </m:ctrlPr>
                          </m:mPr>
                          <m:mr>
                            <m:e>
                              <m:sSubSup>
                                <m:sSubSupPr>
                                  <m:ctrlPr>
                                    <a:rPr lang="tr-TR" sz="2000" i="1">
                                      <a:latin typeface="Cambria Math" panose="02040503050406030204" pitchFamily="18" charset="0"/>
                                    </a:rPr>
                                  </m:ctrlPr>
                                </m:sSubSupPr>
                                <m:e>
                                  <m:r>
                                    <a:rPr lang="en-US" sz="2000" i="1">
                                      <a:latin typeface="Cambria Math" panose="02040503050406030204" pitchFamily="18" charset="0"/>
                                    </a:rPr>
                                    <m:t>h</m:t>
                                  </m:r>
                                </m:e>
                                <m:sub>
                                  <m:r>
                                    <a:rPr lang="en-US" sz="2000" i="1">
                                      <a:latin typeface="Cambria Math" panose="02040503050406030204" pitchFamily="18" charset="0"/>
                                    </a:rPr>
                                    <m:t>1</m:t>
                                  </m:r>
                                </m:sub>
                                <m:sup>
                                  <m:r>
                                    <a:rPr lang="en-US" sz="2000" i="1">
                                      <a:latin typeface="Cambria Math" panose="02040503050406030204" pitchFamily="18" charset="0"/>
                                    </a:rPr>
                                    <m:t>2</m:t>
                                  </m:r>
                                </m:sup>
                              </m:sSubSup>
                            </m:e>
                            <m:e>
                              <m:r>
                                <a:rPr lang="en-US" sz="2000" i="1">
                                  <a:latin typeface="Cambria Math" panose="02040503050406030204" pitchFamily="18" charset="0"/>
                                </a:rPr>
                                <m:t>0</m:t>
                              </m:r>
                            </m:e>
                          </m:mr>
                          <m:mr>
                            <m:e>
                              <m:r>
                                <a:rPr lang="en-US" sz="2000" i="1">
                                  <a:latin typeface="Cambria Math" panose="02040503050406030204" pitchFamily="18" charset="0"/>
                                </a:rPr>
                                <m:t>0</m:t>
                              </m:r>
                            </m:e>
                            <m:e>
                              <m:r>
                                <a:rPr lang="en-US" sz="2000" i="1">
                                  <a:latin typeface="Cambria Math" panose="02040503050406030204" pitchFamily="18" charset="0"/>
                                </a:rPr>
                                <m:t>−2</m:t>
                              </m:r>
                              <m:r>
                                <a:rPr lang="en-US" sz="2000" i="1">
                                  <a:latin typeface="Cambria Math" panose="02040503050406030204" pitchFamily="18" charset="0"/>
                                </a:rPr>
                                <m:t>𝜂</m:t>
                              </m:r>
                              <m:sSubSup>
                                <m:sSubSupPr>
                                  <m:ctrlPr>
                                    <a:rPr lang="tr-TR" sz="2000" i="1">
                                      <a:latin typeface="Cambria Math" panose="02040503050406030204" pitchFamily="18" charset="0"/>
                                    </a:rPr>
                                  </m:ctrlPr>
                                </m:sSubSupPr>
                                <m:e>
                                  <m:r>
                                    <a:rPr lang="en-US" sz="2000" i="1">
                                      <a:latin typeface="Cambria Math" panose="02040503050406030204" pitchFamily="18" charset="0"/>
                                    </a:rPr>
                                    <m:t>h</m:t>
                                  </m:r>
                                </m:e>
                                <m:sub>
                                  <m:r>
                                    <a:rPr lang="en-US" sz="2000" i="1">
                                      <a:latin typeface="Cambria Math" panose="02040503050406030204" pitchFamily="18" charset="0"/>
                                    </a:rPr>
                                    <m:t>2</m:t>
                                  </m:r>
                                </m:sub>
                                <m:sup>
                                  <m:r>
                                    <a:rPr lang="en-US" sz="2000" i="1">
                                      <a:latin typeface="Cambria Math" panose="02040503050406030204" pitchFamily="18" charset="0"/>
                                    </a:rPr>
                                    <m:t>2</m:t>
                                  </m:r>
                                </m:sup>
                              </m:sSubSup>
                            </m:e>
                          </m:mr>
                        </m:m>
                      </m:e>
                    </m:d>
                    <m:r>
                      <a:rPr lang="en-US" sz="2000" b="1" i="1">
                        <a:latin typeface="Cambria Math" panose="02040503050406030204" pitchFamily="18" charset="0"/>
                      </a:rPr>
                      <m:t>𝒘</m:t>
                    </m:r>
                    <m:r>
                      <a:rPr lang="en-US" sz="2000" b="1" i="1">
                        <a:latin typeface="Cambria Math" panose="02040503050406030204" pitchFamily="18" charset="0"/>
                      </a:rPr>
                      <m:t>=</m:t>
                    </m:r>
                    <m:sSubSup>
                      <m:sSubSupPr>
                        <m:ctrlPr>
                          <a:rPr lang="tr-TR" sz="2000" i="1">
                            <a:latin typeface="Cambria Math" panose="02040503050406030204" pitchFamily="18" charset="0"/>
                          </a:rPr>
                        </m:ctrlPr>
                      </m:sSubSupPr>
                      <m:e>
                        <m:r>
                          <a:rPr lang="en-US" sz="2000" i="1">
                            <a:latin typeface="Cambria Math" panose="02040503050406030204" pitchFamily="18" charset="0"/>
                          </a:rPr>
                          <m:t>h</m:t>
                        </m:r>
                      </m:e>
                      <m:sub>
                        <m:r>
                          <a:rPr lang="en-US" sz="2000" i="1">
                            <a:latin typeface="Cambria Math" panose="02040503050406030204" pitchFamily="18" charset="0"/>
                          </a:rPr>
                          <m:t>1</m:t>
                        </m:r>
                      </m:sub>
                      <m:sup>
                        <m:r>
                          <a:rPr lang="en-US" sz="2000" i="1">
                            <a:latin typeface="Cambria Math" panose="02040503050406030204" pitchFamily="18" charset="0"/>
                          </a:rPr>
                          <m:t>2</m:t>
                        </m:r>
                      </m:sup>
                    </m:sSubSup>
                    <m:sSubSup>
                      <m:sSubSupPr>
                        <m:ctrlPr>
                          <a:rPr lang="tr-TR" sz="2000" i="1">
                            <a:latin typeface="Cambria Math" panose="02040503050406030204" pitchFamily="18" charset="0"/>
                          </a:rPr>
                        </m:ctrlPr>
                      </m:sSubSupPr>
                      <m:e>
                        <m:r>
                          <a:rPr lang="en-US" sz="2000" i="1">
                            <a:latin typeface="Cambria Math" panose="02040503050406030204" pitchFamily="18" charset="0"/>
                          </a:rPr>
                          <m:t>𝑤</m:t>
                        </m:r>
                      </m:e>
                      <m:sub>
                        <m:r>
                          <a:rPr lang="en-US" sz="2000" i="1">
                            <a:latin typeface="Cambria Math" panose="02040503050406030204" pitchFamily="18" charset="0"/>
                          </a:rPr>
                          <m:t>1</m:t>
                        </m:r>
                      </m:sub>
                      <m:sup>
                        <m:r>
                          <a:rPr lang="en-US" sz="2000" i="1">
                            <a:latin typeface="Cambria Math" panose="02040503050406030204" pitchFamily="18" charset="0"/>
                          </a:rPr>
                          <m:t>2</m:t>
                        </m:r>
                      </m:sup>
                    </m:sSubSup>
                    <m:r>
                      <a:rPr lang="en-US" sz="2000" i="1">
                        <a:latin typeface="Cambria Math" panose="02040503050406030204" pitchFamily="18" charset="0"/>
                      </a:rPr>
                      <m:t>−2</m:t>
                    </m:r>
                    <m:r>
                      <a:rPr lang="en-US" sz="2000" i="1">
                        <a:latin typeface="Cambria Math" panose="02040503050406030204" pitchFamily="18" charset="0"/>
                      </a:rPr>
                      <m:t>𝜂</m:t>
                    </m:r>
                    <m:sSubSup>
                      <m:sSubSupPr>
                        <m:ctrlPr>
                          <a:rPr lang="tr-TR" sz="2000" i="1">
                            <a:latin typeface="Cambria Math" panose="02040503050406030204" pitchFamily="18" charset="0"/>
                          </a:rPr>
                        </m:ctrlPr>
                      </m:sSubSupPr>
                      <m:e>
                        <m:r>
                          <a:rPr lang="en-US" sz="2000" i="1">
                            <a:latin typeface="Cambria Math" panose="02040503050406030204" pitchFamily="18" charset="0"/>
                          </a:rPr>
                          <m:t>h</m:t>
                        </m:r>
                      </m:e>
                      <m:sub>
                        <m:r>
                          <a:rPr lang="en-US" sz="2000" i="1">
                            <a:latin typeface="Cambria Math" panose="02040503050406030204" pitchFamily="18" charset="0"/>
                          </a:rPr>
                          <m:t>2</m:t>
                        </m:r>
                      </m:sub>
                      <m:sup>
                        <m:r>
                          <a:rPr lang="en-US" sz="2000" i="1">
                            <a:latin typeface="Cambria Math" panose="02040503050406030204" pitchFamily="18" charset="0"/>
                          </a:rPr>
                          <m:t>2</m:t>
                        </m:r>
                      </m:sup>
                    </m:sSubSup>
                    <m:sSubSup>
                      <m:sSubSupPr>
                        <m:ctrlPr>
                          <a:rPr lang="tr-TR" sz="2000" i="1">
                            <a:latin typeface="Cambria Math" panose="02040503050406030204" pitchFamily="18" charset="0"/>
                          </a:rPr>
                        </m:ctrlPr>
                      </m:sSubSupPr>
                      <m:e>
                        <m:r>
                          <a:rPr lang="en-US" sz="2000" i="1">
                            <a:latin typeface="Cambria Math" panose="02040503050406030204" pitchFamily="18" charset="0"/>
                          </a:rPr>
                          <m:t>𝑤</m:t>
                        </m:r>
                      </m:e>
                      <m:sub>
                        <m:r>
                          <a:rPr lang="en-US" sz="2000" i="1">
                            <a:latin typeface="Cambria Math" panose="02040503050406030204" pitchFamily="18" charset="0"/>
                          </a:rPr>
                          <m:t>2</m:t>
                        </m:r>
                      </m:sub>
                      <m:sup>
                        <m:r>
                          <a:rPr lang="en-US" sz="2000" i="1">
                            <a:latin typeface="Cambria Math" panose="02040503050406030204" pitchFamily="18" charset="0"/>
                          </a:rPr>
                          <m:t>2</m:t>
                        </m:r>
                      </m:sup>
                    </m:sSubSup>
                  </m:oMath>
                </a14:m>
                <a:r>
                  <a:rPr lang="en-US" sz="2000">
                    <a:latin typeface="Times New Roman" panose="02020603050405020304" pitchFamily="18" charset="0"/>
                    <a:cs typeface="Times New Roman" panose="02020603050405020304" pitchFamily="18" charset="0"/>
                  </a:rPr>
                  <a:t>  with the constraint </a:t>
                </a:r>
                <a14:m>
                  <m:oMath xmlns:m="http://schemas.openxmlformats.org/officeDocument/2006/math">
                    <m:sSubSup>
                      <m:sSubSupPr>
                        <m:ctrlPr>
                          <a:rPr lang="tr-TR" sz="2000" i="1">
                            <a:latin typeface="Cambria Math" panose="02040503050406030204" pitchFamily="18" charset="0"/>
                          </a:rPr>
                        </m:ctrlPr>
                      </m:sSubSupPr>
                      <m:e>
                        <m:r>
                          <a:rPr lang="en-US" sz="2000" i="1">
                            <a:latin typeface="Cambria Math" panose="02040503050406030204" pitchFamily="18" charset="0"/>
                          </a:rPr>
                          <m:t>𝑤</m:t>
                        </m:r>
                      </m:e>
                      <m:sub>
                        <m:r>
                          <a:rPr lang="en-US" sz="2000" i="1">
                            <a:latin typeface="Cambria Math" panose="02040503050406030204" pitchFamily="18" charset="0"/>
                          </a:rPr>
                          <m:t>1</m:t>
                        </m:r>
                      </m:sub>
                      <m:sup>
                        <m:r>
                          <a:rPr lang="en-US" sz="2000" i="1">
                            <a:latin typeface="Cambria Math" panose="02040503050406030204" pitchFamily="18" charset="0"/>
                          </a:rPr>
                          <m:t>2</m:t>
                        </m:r>
                      </m:sup>
                    </m:sSubSup>
                    <m:r>
                      <a:rPr lang="en-US" sz="2000" i="1">
                        <a:latin typeface="Cambria Math" panose="02040503050406030204" pitchFamily="18" charset="0"/>
                      </a:rPr>
                      <m:t>+</m:t>
                    </m:r>
                    <m:sSubSup>
                      <m:sSubSupPr>
                        <m:ctrlPr>
                          <a:rPr lang="tr-TR" sz="2000" i="1">
                            <a:latin typeface="Cambria Math" panose="02040503050406030204" pitchFamily="18" charset="0"/>
                          </a:rPr>
                        </m:ctrlPr>
                      </m:sSubSupPr>
                      <m:e>
                        <m:r>
                          <a:rPr lang="en-US" sz="2000" i="1">
                            <a:latin typeface="Cambria Math" panose="02040503050406030204" pitchFamily="18" charset="0"/>
                          </a:rPr>
                          <m:t>𝑤</m:t>
                        </m:r>
                      </m:e>
                      <m:sub>
                        <m:r>
                          <a:rPr lang="en-US" sz="2000" i="1">
                            <a:latin typeface="Cambria Math" panose="02040503050406030204" pitchFamily="18" charset="0"/>
                          </a:rPr>
                          <m:t>2</m:t>
                        </m:r>
                      </m:sub>
                      <m:sup>
                        <m:r>
                          <a:rPr lang="en-US" sz="2000" i="1">
                            <a:latin typeface="Cambria Math" panose="02040503050406030204" pitchFamily="18" charset="0"/>
                          </a:rPr>
                          <m:t>2</m:t>
                        </m:r>
                      </m:sup>
                    </m:sSubSup>
                    <m:r>
                      <a:rPr lang="en-US" sz="2000" i="1">
                        <a:latin typeface="Cambria Math" panose="02040503050406030204" pitchFamily="18" charset="0"/>
                      </a:rPr>
                      <m:t>=1</m:t>
                    </m:r>
                  </m:oMath>
                </a14:m>
                <a:r>
                  <a:rPr lang="en-US" sz="2000">
                    <a:latin typeface="Times New Roman" panose="02020603050405020304" pitchFamily="18" charset="0"/>
                    <a:cs typeface="Times New Roman" panose="02020603050405020304" pitchFamily="18" charset="0"/>
                  </a:rPr>
                  <a:t>.</a:t>
                </a: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𝐽</m:t>
                        </m:r>
                      </m:e>
                      <m:sub>
                        <m:r>
                          <a:rPr lang="en-US" sz="2000" i="1">
                            <a:latin typeface="Cambria Math" panose="02040503050406030204" pitchFamily="18" charset="0"/>
                          </a:rPr>
                          <m:t>𝑠𝑢𝑏</m:t>
                        </m:r>
                        <m:r>
                          <a:rPr lang="en-US" sz="2000" i="1">
                            <a:latin typeface="Cambria Math" panose="02040503050406030204" pitchFamily="18" charset="0"/>
                          </a:rPr>
                          <m:t>, </m:t>
                        </m:r>
                        <m:r>
                          <a:rPr lang="en-US" sz="2000" i="1">
                            <a:latin typeface="Cambria Math" panose="02040503050406030204" pitchFamily="18" charset="0"/>
                          </a:rPr>
                          <m:t>𝑤𝑒𝑖𝑔h𝑡𝑒𝑑</m:t>
                        </m:r>
                      </m:sub>
                    </m:sSub>
                  </m:oMath>
                </a14:m>
                <a:r>
                  <a:rPr lang="en-US" sz="2000">
                    <a:latin typeface="Times New Roman" panose="02020603050405020304" pitchFamily="18" charset="0"/>
                    <a:cs typeface="Times New Roman" panose="02020603050405020304" pitchFamily="18" charset="0"/>
                  </a:rPr>
                  <a:t> can still be maximized using the constraint relation. </a:t>
                </a:r>
                <a:endParaRPr lang="tr-TR" sz="2000" smtClean="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en-US" sz="2000" smtClean="0">
                    <a:latin typeface="Times New Roman" panose="02020603050405020304" pitchFamily="18" charset="0"/>
                    <a:cs typeface="Times New Roman" panose="02020603050405020304" pitchFamily="18" charset="0"/>
                  </a:rPr>
                  <a:t>Then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𝐽</m:t>
                        </m:r>
                      </m:e>
                      <m:sub>
                        <m:r>
                          <a:rPr lang="en-US" sz="2000" i="1">
                            <a:latin typeface="Cambria Math" panose="02040503050406030204" pitchFamily="18" charset="0"/>
                          </a:rPr>
                          <m:t>𝑠𝑢𝑏</m:t>
                        </m:r>
                        <m:r>
                          <a:rPr lang="en-US" sz="2000" i="1">
                            <a:latin typeface="Cambria Math" panose="02040503050406030204" pitchFamily="18" charset="0"/>
                          </a:rPr>
                          <m:t>, </m:t>
                        </m:r>
                        <m:r>
                          <a:rPr lang="en-US" sz="2000" i="1">
                            <a:latin typeface="Cambria Math" panose="02040503050406030204" pitchFamily="18" charset="0"/>
                          </a:rPr>
                          <m:t>𝑤𝑒𝑖𝑔h𝑡𝑒𝑑</m:t>
                        </m:r>
                      </m:sub>
                    </m:sSub>
                    <m:r>
                      <a:rPr lang="en-US" sz="2000" i="1">
                        <a:latin typeface="Cambria Math" panose="02040503050406030204" pitchFamily="18" charset="0"/>
                      </a:rPr>
                      <m:t>=</m:t>
                    </m:r>
                    <m:sSubSup>
                      <m:sSubSupPr>
                        <m:ctrlPr>
                          <a:rPr lang="tr-TR" sz="2000" i="1">
                            <a:latin typeface="Cambria Math" panose="02040503050406030204" pitchFamily="18" charset="0"/>
                          </a:rPr>
                        </m:ctrlPr>
                      </m:sSubSupPr>
                      <m:e>
                        <m:r>
                          <a:rPr lang="en-US" sz="2000" i="1">
                            <a:latin typeface="Cambria Math" panose="02040503050406030204" pitchFamily="18" charset="0"/>
                          </a:rPr>
                          <m:t>h</m:t>
                        </m:r>
                      </m:e>
                      <m:sub>
                        <m:r>
                          <a:rPr lang="en-US" sz="2000" i="1">
                            <a:latin typeface="Cambria Math" panose="02040503050406030204" pitchFamily="18" charset="0"/>
                          </a:rPr>
                          <m:t>1</m:t>
                        </m:r>
                      </m:sub>
                      <m:sup>
                        <m:r>
                          <a:rPr lang="en-US" sz="2000" i="1">
                            <a:latin typeface="Cambria Math" panose="02040503050406030204" pitchFamily="18" charset="0"/>
                          </a:rPr>
                          <m:t>2</m:t>
                        </m:r>
                      </m:sup>
                    </m:sSubSup>
                    <m:d>
                      <m:dPr>
                        <m:ctrlPr>
                          <a:rPr lang="tr-TR" sz="2000" i="1">
                            <a:latin typeface="Cambria Math" panose="02040503050406030204" pitchFamily="18" charset="0"/>
                          </a:rPr>
                        </m:ctrlPr>
                      </m:dPr>
                      <m:e>
                        <m:r>
                          <a:rPr lang="en-US" sz="2000" i="1">
                            <a:latin typeface="Cambria Math" panose="02040503050406030204" pitchFamily="18" charset="0"/>
                          </a:rPr>
                          <m:t>1−</m:t>
                        </m:r>
                        <m:sSubSup>
                          <m:sSubSupPr>
                            <m:ctrlPr>
                              <a:rPr lang="tr-TR" sz="2000" i="1">
                                <a:latin typeface="Cambria Math" panose="02040503050406030204" pitchFamily="18" charset="0"/>
                              </a:rPr>
                            </m:ctrlPr>
                          </m:sSubSupPr>
                          <m:e>
                            <m:r>
                              <a:rPr lang="en-US" sz="2000" i="1">
                                <a:latin typeface="Cambria Math" panose="02040503050406030204" pitchFamily="18" charset="0"/>
                              </a:rPr>
                              <m:t>𝑤</m:t>
                            </m:r>
                          </m:e>
                          <m:sub>
                            <m:r>
                              <a:rPr lang="en-US" sz="2000" i="1">
                                <a:latin typeface="Cambria Math" panose="02040503050406030204" pitchFamily="18" charset="0"/>
                              </a:rPr>
                              <m:t>2</m:t>
                            </m:r>
                          </m:sub>
                          <m:sup>
                            <m:r>
                              <a:rPr lang="en-US" sz="2000" i="1">
                                <a:latin typeface="Cambria Math" panose="02040503050406030204" pitchFamily="18" charset="0"/>
                              </a:rPr>
                              <m:t>2</m:t>
                            </m:r>
                          </m:sup>
                        </m:sSubSup>
                      </m:e>
                    </m:d>
                    <m:r>
                      <a:rPr lang="en-US" sz="2000" i="1">
                        <a:latin typeface="Cambria Math" panose="02040503050406030204" pitchFamily="18" charset="0"/>
                      </a:rPr>
                      <m:t>−2</m:t>
                    </m:r>
                    <m:r>
                      <a:rPr lang="en-US" sz="2000" i="1">
                        <a:latin typeface="Cambria Math" panose="02040503050406030204" pitchFamily="18" charset="0"/>
                      </a:rPr>
                      <m:t>𝜂</m:t>
                    </m:r>
                    <m:sSubSup>
                      <m:sSubSupPr>
                        <m:ctrlPr>
                          <a:rPr lang="tr-TR" sz="2000" i="1">
                            <a:latin typeface="Cambria Math" panose="02040503050406030204" pitchFamily="18" charset="0"/>
                          </a:rPr>
                        </m:ctrlPr>
                      </m:sSubSupPr>
                      <m:e>
                        <m:r>
                          <a:rPr lang="en-US" sz="2000" i="1">
                            <a:latin typeface="Cambria Math" panose="02040503050406030204" pitchFamily="18" charset="0"/>
                          </a:rPr>
                          <m:t>h</m:t>
                        </m:r>
                      </m:e>
                      <m:sub>
                        <m:r>
                          <a:rPr lang="en-US" sz="2000" i="1">
                            <a:latin typeface="Cambria Math" panose="02040503050406030204" pitchFamily="18" charset="0"/>
                          </a:rPr>
                          <m:t>2</m:t>
                        </m:r>
                      </m:sub>
                      <m:sup>
                        <m:r>
                          <a:rPr lang="en-US" sz="2000" i="1">
                            <a:latin typeface="Cambria Math" panose="02040503050406030204" pitchFamily="18" charset="0"/>
                          </a:rPr>
                          <m:t>2</m:t>
                        </m:r>
                      </m:sup>
                    </m:sSubSup>
                    <m:sSubSup>
                      <m:sSubSupPr>
                        <m:ctrlPr>
                          <a:rPr lang="tr-TR" sz="2000" i="1">
                            <a:latin typeface="Cambria Math" panose="02040503050406030204" pitchFamily="18" charset="0"/>
                          </a:rPr>
                        </m:ctrlPr>
                      </m:sSubSupPr>
                      <m:e>
                        <m:r>
                          <a:rPr lang="en-US" sz="2000" i="1">
                            <a:latin typeface="Cambria Math" panose="02040503050406030204" pitchFamily="18" charset="0"/>
                          </a:rPr>
                          <m:t>𝑤</m:t>
                        </m:r>
                      </m:e>
                      <m:sub>
                        <m:r>
                          <a:rPr lang="en-US" sz="2000" i="1">
                            <a:latin typeface="Cambria Math" panose="02040503050406030204" pitchFamily="18" charset="0"/>
                          </a:rPr>
                          <m:t>2</m:t>
                        </m:r>
                      </m:sub>
                      <m:sup>
                        <m:r>
                          <a:rPr lang="en-US" sz="2000" i="1">
                            <a:latin typeface="Cambria Math" panose="02040503050406030204" pitchFamily="18" charset="0"/>
                          </a:rPr>
                          <m:t>2</m:t>
                        </m:r>
                      </m:sup>
                    </m:sSubSup>
                    <m:r>
                      <a:rPr lang="en-US" sz="2000" i="1">
                        <a:latin typeface="Cambria Math" panose="02040503050406030204" pitchFamily="18" charset="0"/>
                      </a:rPr>
                      <m:t>=</m:t>
                    </m:r>
                    <m:sSubSup>
                      <m:sSubSupPr>
                        <m:ctrlPr>
                          <a:rPr lang="tr-TR" sz="2000" i="1">
                            <a:latin typeface="Cambria Math" panose="02040503050406030204" pitchFamily="18" charset="0"/>
                          </a:rPr>
                        </m:ctrlPr>
                      </m:sSubSupPr>
                      <m:e>
                        <m:r>
                          <a:rPr lang="en-US" sz="2000" i="1">
                            <a:latin typeface="Cambria Math" panose="02040503050406030204" pitchFamily="18" charset="0"/>
                          </a:rPr>
                          <m:t>h</m:t>
                        </m:r>
                      </m:e>
                      <m:sub>
                        <m:r>
                          <a:rPr lang="en-US" sz="2000" i="1">
                            <a:latin typeface="Cambria Math" panose="02040503050406030204" pitchFamily="18" charset="0"/>
                          </a:rPr>
                          <m:t>1</m:t>
                        </m:r>
                      </m:sub>
                      <m:sup>
                        <m:r>
                          <a:rPr lang="en-US" sz="2000" i="1">
                            <a:latin typeface="Cambria Math" panose="02040503050406030204" pitchFamily="18" charset="0"/>
                          </a:rPr>
                          <m:t>2</m:t>
                        </m:r>
                      </m:sup>
                    </m:sSubSup>
                    <m:r>
                      <a:rPr lang="en-US" sz="2000" i="1">
                        <a:latin typeface="Cambria Math" panose="02040503050406030204" pitchFamily="18" charset="0"/>
                      </a:rPr>
                      <m:t>−</m:t>
                    </m:r>
                    <m:d>
                      <m:dPr>
                        <m:ctrlPr>
                          <a:rPr lang="tr-TR" sz="2000" i="1">
                            <a:latin typeface="Cambria Math" panose="02040503050406030204" pitchFamily="18" charset="0"/>
                          </a:rPr>
                        </m:ctrlPr>
                      </m:dPr>
                      <m:e>
                        <m:sSubSup>
                          <m:sSubSupPr>
                            <m:ctrlPr>
                              <a:rPr lang="tr-TR" sz="2000" i="1">
                                <a:latin typeface="Cambria Math" panose="02040503050406030204" pitchFamily="18" charset="0"/>
                              </a:rPr>
                            </m:ctrlPr>
                          </m:sSubSupPr>
                          <m:e>
                            <m:r>
                              <a:rPr lang="en-US" sz="2000" i="1">
                                <a:latin typeface="Cambria Math" panose="02040503050406030204" pitchFamily="18" charset="0"/>
                              </a:rPr>
                              <m:t>h</m:t>
                            </m:r>
                          </m:e>
                          <m:sub>
                            <m:r>
                              <a:rPr lang="en-US" sz="2000" i="1">
                                <a:latin typeface="Cambria Math" panose="02040503050406030204" pitchFamily="18" charset="0"/>
                              </a:rPr>
                              <m:t>1</m:t>
                            </m:r>
                          </m:sub>
                          <m:sup>
                            <m:r>
                              <a:rPr lang="en-US" sz="2000" i="1">
                                <a:latin typeface="Cambria Math" panose="02040503050406030204" pitchFamily="18" charset="0"/>
                              </a:rPr>
                              <m:t>2</m:t>
                            </m:r>
                          </m:sup>
                        </m:sSubSup>
                        <m:r>
                          <a:rPr lang="en-US" sz="2000" i="1">
                            <a:latin typeface="Cambria Math" panose="02040503050406030204" pitchFamily="18" charset="0"/>
                          </a:rPr>
                          <m:t>+2</m:t>
                        </m:r>
                        <m:r>
                          <a:rPr lang="en-US" sz="2000" i="1">
                            <a:latin typeface="Cambria Math" panose="02040503050406030204" pitchFamily="18" charset="0"/>
                          </a:rPr>
                          <m:t>𝜂</m:t>
                        </m:r>
                        <m:sSubSup>
                          <m:sSubSupPr>
                            <m:ctrlPr>
                              <a:rPr lang="tr-TR" sz="2000" i="1">
                                <a:latin typeface="Cambria Math" panose="02040503050406030204" pitchFamily="18" charset="0"/>
                              </a:rPr>
                            </m:ctrlPr>
                          </m:sSubSupPr>
                          <m:e>
                            <m:r>
                              <a:rPr lang="en-US" sz="2000" i="1">
                                <a:latin typeface="Cambria Math" panose="02040503050406030204" pitchFamily="18" charset="0"/>
                              </a:rPr>
                              <m:t>h</m:t>
                            </m:r>
                          </m:e>
                          <m:sub>
                            <m:r>
                              <a:rPr lang="en-US" sz="2000" i="1">
                                <a:latin typeface="Cambria Math" panose="02040503050406030204" pitchFamily="18" charset="0"/>
                              </a:rPr>
                              <m:t>2</m:t>
                            </m:r>
                          </m:sub>
                          <m:sup>
                            <m:r>
                              <a:rPr lang="en-US" sz="2000" i="1">
                                <a:latin typeface="Cambria Math" panose="02040503050406030204" pitchFamily="18" charset="0"/>
                              </a:rPr>
                              <m:t>2</m:t>
                            </m:r>
                          </m:sup>
                        </m:sSubSup>
                      </m:e>
                    </m:d>
                    <m:sSubSup>
                      <m:sSubSupPr>
                        <m:ctrlPr>
                          <a:rPr lang="tr-TR" sz="2000" i="1">
                            <a:latin typeface="Cambria Math" panose="02040503050406030204" pitchFamily="18" charset="0"/>
                          </a:rPr>
                        </m:ctrlPr>
                      </m:sSubSupPr>
                      <m:e>
                        <m:r>
                          <a:rPr lang="en-US" sz="2000" i="1">
                            <a:latin typeface="Cambria Math" panose="02040503050406030204" pitchFamily="18" charset="0"/>
                          </a:rPr>
                          <m:t>𝑤</m:t>
                        </m:r>
                      </m:e>
                      <m:sub>
                        <m:r>
                          <a:rPr lang="en-US" sz="2000" i="1">
                            <a:latin typeface="Cambria Math" panose="02040503050406030204" pitchFamily="18" charset="0"/>
                          </a:rPr>
                          <m:t>2</m:t>
                        </m:r>
                      </m:sub>
                      <m:sup>
                        <m:r>
                          <a:rPr lang="en-US" sz="2000" i="1">
                            <a:latin typeface="Cambria Math" panose="02040503050406030204" pitchFamily="18" charset="0"/>
                          </a:rPr>
                          <m:t>2</m:t>
                        </m:r>
                      </m:sup>
                    </m:sSubSup>
                  </m:oMath>
                </a14:m>
                <a:r>
                  <a:rPr lang="en-US" sz="2000">
                    <a:latin typeface="Times New Roman" panose="02020603050405020304" pitchFamily="18" charset="0"/>
                    <a:cs typeface="Times New Roman" panose="02020603050405020304" pitchFamily="18" charset="0"/>
                  </a:rPr>
                  <a:t>.</a:t>
                </a: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14:m>
                  <m:oMath xmlns:m="http://schemas.openxmlformats.org/officeDocument/2006/math">
                    <m:f>
                      <m:fPr>
                        <m:ctrlPr>
                          <a:rPr lang="tr-TR" sz="2000" i="1">
                            <a:latin typeface="Cambria Math" panose="02040503050406030204" pitchFamily="18" charset="0"/>
                          </a:rPr>
                        </m:ctrlPr>
                      </m:fPr>
                      <m:num>
                        <m:r>
                          <a:rPr lang="en-US" sz="2000" i="1">
                            <a:latin typeface="Cambria Math" panose="02040503050406030204" pitchFamily="18" charset="0"/>
                          </a:rPr>
                          <m:t>𝑑</m:t>
                        </m:r>
                        <m:sSub>
                          <m:sSubPr>
                            <m:ctrlPr>
                              <a:rPr lang="tr-TR" sz="2000" i="1">
                                <a:latin typeface="Cambria Math" panose="02040503050406030204" pitchFamily="18" charset="0"/>
                              </a:rPr>
                            </m:ctrlPr>
                          </m:sSubPr>
                          <m:e>
                            <m:r>
                              <a:rPr lang="en-US" sz="2000" i="1">
                                <a:latin typeface="Cambria Math" panose="02040503050406030204" pitchFamily="18" charset="0"/>
                              </a:rPr>
                              <m:t>𝐽</m:t>
                            </m:r>
                          </m:e>
                          <m:sub>
                            <m:r>
                              <a:rPr lang="en-US" sz="2000" i="1">
                                <a:latin typeface="Cambria Math" panose="02040503050406030204" pitchFamily="18" charset="0"/>
                              </a:rPr>
                              <m:t>𝑠𝑢𝑏</m:t>
                            </m:r>
                            <m:r>
                              <a:rPr lang="en-US" sz="2000" i="1">
                                <a:latin typeface="Cambria Math" panose="02040503050406030204" pitchFamily="18" charset="0"/>
                              </a:rPr>
                              <m:t>, </m:t>
                            </m:r>
                            <m:r>
                              <a:rPr lang="en-US" sz="2000" i="1">
                                <a:latin typeface="Cambria Math" panose="02040503050406030204" pitchFamily="18" charset="0"/>
                              </a:rPr>
                              <m:t>𝑤𝑒𝑖𝑔h𝑡𝑒𝑑</m:t>
                            </m:r>
                          </m:sub>
                        </m:sSub>
                      </m:num>
                      <m:den>
                        <m:r>
                          <a:rPr lang="en-US" sz="2000" i="1">
                            <a:latin typeface="Cambria Math" panose="02040503050406030204" pitchFamily="18" charset="0"/>
                          </a:rPr>
                          <m:t>𝑑</m:t>
                        </m:r>
                        <m:sSub>
                          <m:sSubPr>
                            <m:ctrlPr>
                              <a:rPr lang="tr-TR"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2</m:t>
                            </m:r>
                          </m:sub>
                        </m:sSub>
                      </m:den>
                    </m:f>
                    <m:r>
                      <a:rPr lang="en-US" sz="2000" i="1">
                        <a:latin typeface="Cambria Math" panose="02040503050406030204" pitchFamily="18" charset="0"/>
                      </a:rPr>
                      <m:t>=0=−2</m:t>
                    </m:r>
                    <m:d>
                      <m:dPr>
                        <m:ctrlPr>
                          <a:rPr lang="tr-TR" sz="2000" i="1">
                            <a:latin typeface="Cambria Math" panose="02040503050406030204" pitchFamily="18" charset="0"/>
                          </a:rPr>
                        </m:ctrlPr>
                      </m:dPr>
                      <m:e>
                        <m:sSubSup>
                          <m:sSubSupPr>
                            <m:ctrlPr>
                              <a:rPr lang="tr-TR" sz="2000" i="1">
                                <a:latin typeface="Cambria Math" panose="02040503050406030204" pitchFamily="18" charset="0"/>
                              </a:rPr>
                            </m:ctrlPr>
                          </m:sSubSupPr>
                          <m:e>
                            <m:r>
                              <a:rPr lang="en-US" sz="2000" i="1">
                                <a:latin typeface="Cambria Math" panose="02040503050406030204" pitchFamily="18" charset="0"/>
                              </a:rPr>
                              <m:t>h</m:t>
                            </m:r>
                          </m:e>
                          <m:sub>
                            <m:r>
                              <a:rPr lang="en-US" sz="2000" i="1">
                                <a:latin typeface="Cambria Math" panose="02040503050406030204" pitchFamily="18" charset="0"/>
                              </a:rPr>
                              <m:t>1</m:t>
                            </m:r>
                          </m:sub>
                          <m:sup>
                            <m:r>
                              <a:rPr lang="en-US" sz="2000" i="1">
                                <a:latin typeface="Cambria Math" panose="02040503050406030204" pitchFamily="18" charset="0"/>
                              </a:rPr>
                              <m:t>2</m:t>
                            </m:r>
                          </m:sup>
                        </m:sSubSup>
                        <m:r>
                          <a:rPr lang="en-US" sz="2000" i="1">
                            <a:latin typeface="Cambria Math" panose="02040503050406030204" pitchFamily="18" charset="0"/>
                          </a:rPr>
                          <m:t>+2</m:t>
                        </m:r>
                        <m:r>
                          <a:rPr lang="en-US" sz="2000" i="1">
                            <a:latin typeface="Cambria Math" panose="02040503050406030204" pitchFamily="18" charset="0"/>
                          </a:rPr>
                          <m:t>𝜂</m:t>
                        </m:r>
                        <m:sSubSup>
                          <m:sSubSupPr>
                            <m:ctrlPr>
                              <a:rPr lang="tr-TR" sz="2000" i="1">
                                <a:latin typeface="Cambria Math" panose="02040503050406030204" pitchFamily="18" charset="0"/>
                              </a:rPr>
                            </m:ctrlPr>
                          </m:sSubSupPr>
                          <m:e>
                            <m:r>
                              <a:rPr lang="en-US" sz="2000" i="1">
                                <a:latin typeface="Cambria Math" panose="02040503050406030204" pitchFamily="18" charset="0"/>
                              </a:rPr>
                              <m:t>h</m:t>
                            </m:r>
                          </m:e>
                          <m:sub>
                            <m:r>
                              <a:rPr lang="en-US" sz="2000" i="1">
                                <a:latin typeface="Cambria Math" panose="02040503050406030204" pitchFamily="18" charset="0"/>
                              </a:rPr>
                              <m:t>2</m:t>
                            </m:r>
                          </m:sub>
                          <m:sup>
                            <m:r>
                              <a:rPr lang="en-US" sz="2000" i="1">
                                <a:latin typeface="Cambria Math" panose="02040503050406030204" pitchFamily="18" charset="0"/>
                              </a:rPr>
                              <m:t>2</m:t>
                            </m:r>
                          </m:sup>
                        </m:sSubSup>
                      </m:e>
                    </m:d>
                    <m:sSub>
                      <m:sSubPr>
                        <m:ctrlPr>
                          <a:rPr lang="tr-TR"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2</m:t>
                        </m:r>
                      </m:sub>
                    </m:sSub>
                    <m:r>
                      <a:rPr lang="en-US" sz="2000" i="1">
                        <a:latin typeface="Cambria Math" panose="02040503050406030204" pitchFamily="18" charset="0"/>
                      </a:rPr>
                      <m:t>=0</m:t>
                    </m:r>
                  </m:oMath>
                </a14:m>
                <a:r>
                  <a:rPr lang="en-US" sz="2000">
                    <a:latin typeface="Times New Roman" panose="02020603050405020304" pitchFamily="18" charset="0"/>
                    <a:cs typeface="Times New Roman" panose="02020603050405020304" pitchFamily="18" charset="0"/>
                  </a:rPr>
                  <a:t> gives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2</m:t>
                        </m:r>
                      </m:sub>
                    </m:sSub>
                    <m:r>
                      <a:rPr lang="en-US" sz="2000" i="1">
                        <a:latin typeface="Cambria Math" panose="02040503050406030204" pitchFamily="18" charset="0"/>
                      </a:rPr>
                      <m:t>=0</m:t>
                    </m:r>
                  </m:oMath>
                </a14:m>
                <a:r>
                  <a:rPr lang="en-US" sz="2000">
                    <a:latin typeface="Times New Roman" panose="02020603050405020304" pitchFamily="18" charset="0"/>
                    <a:cs typeface="Times New Roman" panose="02020603050405020304" pitchFamily="18" charset="0"/>
                  </a:rPr>
                  <a:t>. </a:t>
                </a: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en-US" sz="2000">
                    <a:latin typeface="Times New Roman" panose="02020603050405020304" pitchFamily="18" charset="0"/>
                    <a:cs typeface="Times New Roman" panose="02020603050405020304" pitchFamily="18" charset="0"/>
                  </a:rPr>
                  <a:t>This result is independent of weight assignment. But if we go back to the relation</a:t>
                </a: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𝐽</m:t>
                        </m:r>
                      </m:e>
                      <m:sub>
                        <m:r>
                          <a:rPr lang="en-US" sz="2000" i="1">
                            <a:latin typeface="Cambria Math" panose="02040503050406030204" pitchFamily="18" charset="0"/>
                          </a:rPr>
                          <m:t>𝑠𝑢𝑏</m:t>
                        </m:r>
                        <m:r>
                          <a:rPr lang="en-US" sz="2000" i="1">
                            <a:latin typeface="Cambria Math" panose="02040503050406030204" pitchFamily="18" charset="0"/>
                          </a:rPr>
                          <m:t>, </m:t>
                        </m:r>
                        <m:r>
                          <a:rPr lang="en-US" sz="2000" i="1">
                            <a:latin typeface="Cambria Math" panose="02040503050406030204" pitchFamily="18" charset="0"/>
                          </a:rPr>
                          <m:t>𝑤𝑒𝑖𝑔h𝑡𝑒𝑑</m:t>
                        </m:r>
                      </m:sub>
                    </m:sSub>
                    <m:r>
                      <a:rPr lang="en-US" sz="2000" b="1" i="1">
                        <a:latin typeface="Cambria Math" panose="02040503050406030204" pitchFamily="18" charset="0"/>
                      </a:rPr>
                      <m:t>=</m:t>
                    </m:r>
                    <m:sSubSup>
                      <m:sSubSupPr>
                        <m:ctrlPr>
                          <a:rPr lang="tr-TR" sz="2000" i="1">
                            <a:latin typeface="Cambria Math" panose="02040503050406030204" pitchFamily="18" charset="0"/>
                          </a:rPr>
                        </m:ctrlPr>
                      </m:sSubSupPr>
                      <m:e>
                        <m:r>
                          <a:rPr lang="en-US" sz="2000" i="1">
                            <a:latin typeface="Cambria Math" panose="02040503050406030204" pitchFamily="18" charset="0"/>
                          </a:rPr>
                          <m:t>h</m:t>
                        </m:r>
                      </m:e>
                      <m:sub>
                        <m:r>
                          <a:rPr lang="en-US" sz="2000" i="1">
                            <a:latin typeface="Cambria Math" panose="02040503050406030204" pitchFamily="18" charset="0"/>
                          </a:rPr>
                          <m:t>1</m:t>
                        </m:r>
                      </m:sub>
                      <m:sup>
                        <m:r>
                          <a:rPr lang="en-US" sz="2000" i="1">
                            <a:latin typeface="Cambria Math" panose="02040503050406030204" pitchFamily="18" charset="0"/>
                          </a:rPr>
                          <m:t>2</m:t>
                        </m:r>
                      </m:sup>
                    </m:sSubSup>
                    <m:sSubSup>
                      <m:sSubSupPr>
                        <m:ctrlPr>
                          <a:rPr lang="tr-TR" sz="2000" i="1">
                            <a:latin typeface="Cambria Math" panose="02040503050406030204" pitchFamily="18" charset="0"/>
                          </a:rPr>
                        </m:ctrlPr>
                      </m:sSubSupPr>
                      <m:e>
                        <m:r>
                          <a:rPr lang="en-US" sz="2000" i="1">
                            <a:latin typeface="Cambria Math" panose="02040503050406030204" pitchFamily="18" charset="0"/>
                          </a:rPr>
                          <m:t>𝑤</m:t>
                        </m:r>
                      </m:e>
                      <m:sub>
                        <m:r>
                          <a:rPr lang="en-US" sz="2000" i="1">
                            <a:latin typeface="Cambria Math" panose="02040503050406030204" pitchFamily="18" charset="0"/>
                          </a:rPr>
                          <m:t>1</m:t>
                        </m:r>
                      </m:sub>
                      <m:sup>
                        <m:r>
                          <a:rPr lang="en-US" sz="2000" i="1">
                            <a:latin typeface="Cambria Math" panose="02040503050406030204" pitchFamily="18" charset="0"/>
                          </a:rPr>
                          <m:t>2</m:t>
                        </m:r>
                      </m:sup>
                    </m:sSubSup>
                    <m:r>
                      <a:rPr lang="en-US" sz="2000" i="1">
                        <a:latin typeface="Cambria Math" panose="02040503050406030204" pitchFamily="18" charset="0"/>
                      </a:rPr>
                      <m:t>−2</m:t>
                    </m:r>
                    <m:r>
                      <a:rPr lang="en-US" sz="2000" i="1">
                        <a:latin typeface="Cambria Math" panose="02040503050406030204" pitchFamily="18" charset="0"/>
                      </a:rPr>
                      <m:t>𝜂</m:t>
                    </m:r>
                    <m:sSubSup>
                      <m:sSubSupPr>
                        <m:ctrlPr>
                          <a:rPr lang="tr-TR" sz="2000" i="1">
                            <a:latin typeface="Cambria Math" panose="02040503050406030204" pitchFamily="18" charset="0"/>
                          </a:rPr>
                        </m:ctrlPr>
                      </m:sSubSupPr>
                      <m:e>
                        <m:r>
                          <a:rPr lang="en-US" sz="2000" i="1">
                            <a:latin typeface="Cambria Math" panose="02040503050406030204" pitchFamily="18" charset="0"/>
                          </a:rPr>
                          <m:t>h</m:t>
                        </m:r>
                      </m:e>
                      <m:sub>
                        <m:r>
                          <a:rPr lang="en-US" sz="2000" i="1">
                            <a:latin typeface="Cambria Math" panose="02040503050406030204" pitchFamily="18" charset="0"/>
                          </a:rPr>
                          <m:t>2</m:t>
                        </m:r>
                      </m:sub>
                      <m:sup>
                        <m:r>
                          <a:rPr lang="en-US" sz="2000" i="1">
                            <a:latin typeface="Cambria Math" panose="02040503050406030204" pitchFamily="18" charset="0"/>
                          </a:rPr>
                          <m:t>2</m:t>
                        </m:r>
                      </m:sup>
                    </m:sSubSup>
                    <m:sSubSup>
                      <m:sSubSupPr>
                        <m:ctrlPr>
                          <a:rPr lang="tr-TR" sz="2000" i="1">
                            <a:latin typeface="Cambria Math" panose="02040503050406030204" pitchFamily="18" charset="0"/>
                          </a:rPr>
                        </m:ctrlPr>
                      </m:sSubSupPr>
                      <m:e>
                        <m:r>
                          <a:rPr lang="en-US" sz="2000" i="1">
                            <a:latin typeface="Cambria Math" panose="02040503050406030204" pitchFamily="18" charset="0"/>
                          </a:rPr>
                          <m:t>𝑤</m:t>
                        </m:r>
                      </m:e>
                      <m:sub>
                        <m:r>
                          <a:rPr lang="en-US" sz="2000" i="1">
                            <a:latin typeface="Cambria Math" panose="02040503050406030204" pitchFamily="18" charset="0"/>
                          </a:rPr>
                          <m:t>2</m:t>
                        </m:r>
                      </m:sub>
                      <m:sup>
                        <m:r>
                          <a:rPr lang="en-US" sz="2000" i="1">
                            <a:latin typeface="Cambria Math" panose="02040503050406030204" pitchFamily="18" charset="0"/>
                          </a:rPr>
                          <m:t>2</m:t>
                        </m:r>
                      </m:sup>
                    </m:sSubSup>
                  </m:oMath>
                </a14:m>
                <a:r>
                  <a:rPr lang="en-US" sz="2000">
                    <a:latin typeface="Times New Roman" panose="02020603050405020304" pitchFamily="18" charset="0"/>
                    <a:cs typeface="Times New Roman" panose="02020603050405020304" pitchFamily="18" charset="0"/>
                  </a:rPr>
                  <a:t> with the constraints </a:t>
                </a:r>
                <a14:m>
                  <m:oMath xmlns:m="http://schemas.openxmlformats.org/officeDocument/2006/math">
                    <m:d>
                      <m:dPr>
                        <m:begChr m:val="|"/>
                        <m:endChr m:val="|"/>
                        <m:ctrlPr>
                          <a:rPr lang="tr-TR" sz="2000" i="1">
                            <a:latin typeface="Cambria Math" panose="02040503050406030204" pitchFamily="18" charset="0"/>
                          </a:rPr>
                        </m:ctrlPr>
                      </m:dPr>
                      <m:e>
                        <m:sSub>
                          <m:sSubPr>
                            <m:ctrlPr>
                              <a:rPr lang="tr-TR"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1</m:t>
                            </m:r>
                          </m:sub>
                        </m:sSub>
                      </m:e>
                    </m:d>
                    <m:r>
                      <a:rPr lang="en-US" sz="2000" i="1">
                        <a:latin typeface="Cambria Math" panose="02040503050406030204" pitchFamily="18" charset="0"/>
                      </a:rPr>
                      <m:t>≤1</m:t>
                    </m:r>
                  </m:oMath>
                </a14:m>
                <a:r>
                  <a:rPr lang="en-US" sz="2000">
                    <a:latin typeface="Times New Roman" panose="02020603050405020304" pitchFamily="18" charset="0"/>
                    <a:cs typeface="Times New Roman" panose="02020603050405020304" pitchFamily="18" charset="0"/>
                  </a:rPr>
                  <a:t> and </a:t>
                </a:r>
                <a14:m>
                  <m:oMath xmlns:m="http://schemas.openxmlformats.org/officeDocument/2006/math">
                    <m:d>
                      <m:dPr>
                        <m:begChr m:val="|"/>
                        <m:endChr m:val="|"/>
                        <m:ctrlPr>
                          <a:rPr lang="tr-TR" sz="2000" i="1">
                            <a:latin typeface="Cambria Math" panose="02040503050406030204" pitchFamily="18" charset="0"/>
                          </a:rPr>
                        </m:ctrlPr>
                      </m:dPr>
                      <m:e>
                        <m:sSub>
                          <m:sSubPr>
                            <m:ctrlPr>
                              <a:rPr lang="tr-TR"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2</m:t>
                            </m:r>
                          </m:sub>
                        </m:sSub>
                      </m:e>
                    </m:d>
                    <m:r>
                      <a:rPr lang="en-US" sz="2000" i="1">
                        <a:latin typeface="Cambria Math" panose="02040503050406030204" pitchFamily="18" charset="0"/>
                      </a:rPr>
                      <m:t>≤1</m:t>
                    </m:r>
                  </m:oMath>
                </a14:m>
                <a:r>
                  <a:rPr lang="en-US" sz="2000">
                    <a:latin typeface="Times New Roman" panose="02020603050405020304" pitchFamily="18" charset="0"/>
                    <a:cs typeface="Times New Roman" panose="02020603050405020304" pitchFamily="18" charset="0"/>
                  </a:rPr>
                  <a:t>,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𝐽</m:t>
                        </m:r>
                      </m:e>
                      <m:sub>
                        <m:r>
                          <a:rPr lang="en-US" sz="2000" i="1">
                            <a:latin typeface="Cambria Math" panose="02040503050406030204" pitchFamily="18" charset="0"/>
                          </a:rPr>
                          <m:t>𝑠𝑢𝑏</m:t>
                        </m:r>
                        <m:r>
                          <a:rPr lang="en-US" sz="2000" i="1">
                            <a:latin typeface="Cambria Math" panose="02040503050406030204" pitchFamily="18" charset="0"/>
                          </a:rPr>
                          <m:t>, </m:t>
                        </m:r>
                        <m:r>
                          <a:rPr lang="en-US" sz="2000" i="1">
                            <a:latin typeface="Cambria Math" panose="02040503050406030204" pitchFamily="18" charset="0"/>
                          </a:rPr>
                          <m:t>𝑤𝑒𝑖𝑔h𝑡𝑒𝑑</m:t>
                        </m:r>
                      </m:sub>
                    </m:sSub>
                  </m:oMath>
                </a14:m>
                <a:r>
                  <a:rPr lang="en-US" sz="2000">
                    <a:latin typeface="Times New Roman" panose="02020603050405020304" pitchFamily="18" charset="0"/>
                    <a:cs typeface="Times New Roman" panose="02020603050405020304" pitchFamily="18" charset="0"/>
                  </a:rPr>
                  <a:t> can be maximized with respect to the weights. Since </a:t>
                </a:r>
                <a14:m>
                  <m:oMath xmlns:m="http://schemas.openxmlformats.org/officeDocument/2006/math">
                    <m:r>
                      <a:rPr lang="en-US" sz="2000" i="1">
                        <a:latin typeface="Cambria Math" panose="02040503050406030204" pitchFamily="18" charset="0"/>
                      </a:rPr>
                      <m:t>𝜂</m:t>
                    </m:r>
                  </m:oMath>
                </a14:m>
                <a:r>
                  <a:rPr lang="en-US" sz="2000">
                    <a:latin typeface="Times New Roman" panose="02020603050405020304" pitchFamily="18" charset="0"/>
                    <a:cs typeface="Times New Roman" panose="02020603050405020304" pitchFamily="18" charset="0"/>
                  </a:rPr>
                  <a:t> is non-negative and a minus sign in front,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2</m:t>
                        </m:r>
                      </m:sub>
                    </m:sSub>
                    <m:r>
                      <a:rPr lang="en-US" sz="2000" i="1">
                        <a:latin typeface="Cambria Math" panose="02040503050406030204" pitchFamily="18" charset="0"/>
                      </a:rPr>
                      <m:t>=0</m:t>
                    </m:r>
                  </m:oMath>
                </a14:m>
                <a:r>
                  <a:rPr lang="en-US" sz="2000">
                    <a:latin typeface="Times New Roman" panose="02020603050405020304" pitchFamily="18" charset="0"/>
                    <a:cs typeface="Times New Roman" panose="02020603050405020304" pitchFamily="18" charset="0"/>
                  </a:rPr>
                  <a:t> for better classification. This is the elimination of the second features in both classes. Classification can be done for the data along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1</m:t>
                        </m:r>
                      </m:sub>
                    </m:sSub>
                  </m:oMath>
                </a14:m>
                <a:r>
                  <a:rPr lang="en-US" sz="2000">
                    <a:latin typeface="Times New Roman" panose="02020603050405020304" pitchFamily="18" charset="0"/>
                    <a:cs typeface="Times New Roman" panose="02020603050405020304" pitchFamily="18" charset="0"/>
                  </a:rPr>
                  <a:t>-axis only. </a:t>
                </a:r>
                <a:endParaRPr lang="tr-TR" sz="2000" smtClean="0">
                  <a:solidFill>
                    <a:srgbClr val="FF0000"/>
                  </a:solidFill>
                  <a:latin typeface="Times New Roman" panose="02020603050405020304" pitchFamily="18" charset="0"/>
                  <a:cs typeface="Times New Roman" panose="02020603050405020304" pitchFamily="18" charset="0"/>
                </a:endParaRPr>
              </a:p>
            </p:txBody>
          </p:sp>
        </mc:Choice>
        <mc:Fallback xmlns="">
          <p:sp>
            <p:nvSpPr>
              <p:cNvPr id="3" name="İçerik Yer Tutucusu 2"/>
              <p:cNvSpPr txBox="1">
                <a:spLocks noRot="1" noChangeAspect="1" noMove="1" noResize="1" noEditPoints="1" noAdjustHandles="1" noChangeArrowheads="1" noChangeShapeType="1" noTextEdit="1"/>
              </p:cNvSpPr>
              <p:nvPr/>
            </p:nvSpPr>
            <p:spPr>
              <a:xfrm>
                <a:off x="720000" y="720000"/>
                <a:ext cx="10800000" cy="5794022"/>
              </a:xfrm>
              <a:prstGeom prst="rect">
                <a:avLst/>
              </a:prstGeom>
              <a:blipFill>
                <a:blip r:embed="rId2"/>
                <a:stretch>
                  <a:fillRect l="-1411" r="-1467" b="-841"/>
                </a:stretch>
              </a:blipFill>
            </p:spPr>
            <p:txBody>
              <a:bodyPr/>
              <a:lstStyle/>
              <a:p>
                <a:r>
                  <a:rPr lang="tr-TR">
                    <a:noFill/>
                  </a:rPr>
                  <a:t> </a:t>
                </a:r>
              </a:p>
            </p:txBody>
          </p:sp>
        </mc:Fallback>
      </mc:AlternateContent>
    </p:spTree>
    <p:extLst>
      <p:ext uri="{BB962C8B-B14F-4D97-AF65-F5344CB8AC3E}">
        <p14:creationId xmlns:p14="http://schemas.microsoft.com/office/powerpoint/2010/main" val="220467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txBox="1">
                <a:spLocks/>
              </p:cNvSpPr>
              <p:nvPr/>
            </p:nvSpPr>
            <p:spPr>
              <a:xfrm>
                <a:off x="720000" y="720000"/>
                <a:ext cx="10800000" cy="5692712"/>
              </a:xfrm>
              <a:prstGeom prst="rect">
                <a:avLst/>
              </a:prstGeom>
            </p:spPr>
            <p:txBody>
              <a:bodyPr vert="horz" wrap="square" lIns="0" tIns="0" rIns="0" bIns="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600"/>
                  </a:spcBef>
                  <a:buNone/>
                </a:pPr>
                <a:r>
                  <a:rPr lang="en-US" sz="2000" b="1" smtClean="0">
                    <a:solidFill>
                      <a:srgbClr val="FF0000"/>
                    </a:solidFill>
                    <a:latin typeface="Times New Roman" panose="02020603050405020304" pitchFamily="18" charset="0"/>
                    <a:cs typeface="Times New Roman" panose="02020603050405020304" pitchFamily="18" charset="0"/>
                  </a:rPr>
                  <a:t>Exampl</a:t>
                </a:r>
                <a:r>
                  <a:rPr lang="tr-TR" sz="2000" b="1" smtClean="0">
                    <a:solidFill>
                      <a:srgbClr val="FF0000"/>
                    </a:solidFill>
                    <a:latin typeface="Times New Roman" panose="02020603050405020304" pitchFamily="18" charset="0"/>
                    <a:cs typeface="Times New Roman" panose="02020603050405020304" pitchFamily="18" charset="0"/>
                  </a:rPr>
                  <a:t>e</a:t>
                </a:r>
                <a:r>
                  <a:rPr lang="en-US" sz="2000" b="1" smtClean="0">
                    <a:solidFill>
                      <a:srgbClr val="FF0000"/>
                    </a:solidFill>
                    <a:latin typeface="Times New Roman" panose="02020603050405020304" pitchFamily="18" charset="0"/>
                    <a:cs typeface="Times New Roman" panose="02020603050405020304" pitchFamily="18" charset="0"/>
                  </a:rPr>
                  <a:t>:</a:t>
                </a:r>
                <a:r>
                  <a:rPr lang="tr-TR" sz="2000" b="1" smtClean="0">
                    <a:solidFill>
                      <a:srgbClr val="FF0000"/>
                    </a:solidFill>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There is a small probability that makes our feature selection method useless. This is an example for this case. </a:t>
                </a: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tr-TR" sz="2000">
                    <a:latin typeface="Times New Roman" panose="02020603050405020304" pitchFamily="18" charset="0"/>
                    <a:cs typeface="Times New Roman" panose="02020603050405020304" pitchFamily="18" charset="0"/>
                  </a:rPr>
                  <a:t>Let there be two classes with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𝐶</m:t>
                        </m:r>
                      </m:e>
                      <m:sub>
                        <m:r>
                          <a:rPr lang="tr-TR" sz="2000" i="1">
                            <a:latin typeface="Cambria Math" panose="02040503050406030204" pitchFamily="18" charset="0"/>
                          </a:rPr>
                          <m:t>1</m:t>
                        </m:r>
                      </m:sub>
                    </m:sSub>
                    <m:r>
                      <a:rPr lang="tr-TR" sz="2000" i="1">
                        <a:latin typeface="Cambria Math" panose="02040503050406030204" pitchFamily="18" charset="0"/>
                      </a:rPr>
                      <m:t>=</m:t>
                    </m:r>
                    <m:d>
                      <m:dPr>
                        <m:begChr m:val="{"/>
                        <m:endChr m:val="}"/>
                        <m:ctrlPr>
                          <a:rPr lang="tr-TR" sz="2000" i="1">
                            <a:latin typeface="Cambria Math" panose="02040503050406030204" pitchFamily="18" charset="0"/>
                          </a:rPr>
                        </m:ctrlPr>
                      </m:dPr>
                      <m:e>
                        <m:d>
                          <m:dPr>
                            <m:begChr m:val="["/>
                            <m:endChr m:val="]"/>
                            <m:ctrlPr>
                              <a:rPr lang="tr-TR" sz="2000" i="1">
                                <a:latin typeface="Cambria Math" panose="02040503050406030204" pitchFamily="18" charset="0"/>
                              </a:rPr>
                            </m:ctrlPr>
                          </m:dPr>
                          <m:e>
                            <m:m>
                              <m:mPr>
                                <m:mcs>
                                  <m:mc>
                                    <m:mcPr>
                                      <m:count m:val="1"/>
                                      <m:mcJc m:val="center"/>
                                    </m:mcPr>
                                  </m:mc>
                                </m:mcs>
                                <m:ctrlPr>
                                  <a:rPr lang="tr-TR" sz="2000" i="1">
                                    <a:latin typeface="Cambria Math" panose="02040503050406030204" pitchFamily="18" charset="0"/>
                                  </a:rPr>
                                </m:ctrlPr>
                              </m:mPr>
                              <m:mr>
                                <m:e>
                                  <m:r>
                                    <a:rPr lang="tr-TR" sz="2000" i="1">
                                      <a:latin typeface="Cambria Math" panose="02040503050406030204" pitchFamily="18" charset="0"/>
                                    </a:rPr>
                                    <m:t>1</m:t>
                                  </m:r>
                                </m:e>
                              </m:mr>
                              <m:mr>
                                <m:e>
                                  <m:r>
                                    <a:rPr lang="tr-TR" sz="2000" i="1">
                                      <a:latin typeface="Cambria Math" panose="02040503050406030204" pitchFamily="18" charset="0"/>
                                    </a:rPr>
                                    <m:t>0</m:t>
                                  </m:r>
                                </m:e>
                              </m:mr>
                            </m:m>
                          </m:e>
                        </m:d>
                        <m:r>
                          <a:rPr lang="tr-TR"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1"/>
                                      <m:mcJc m:val="center"/>
                                    </m:mcPr>
                                  </m:mc>
                                </m:mcs>
                                <m:ctrlPr>
                                  <a:rPr lang="tr-TR" sz="2000" i="1">
                                    <a:latin typeface="Cambria Math" panose="02040503050406030204" pitchFamily="18" charset="0"/>
                                  </a:rPr>
                                </m:ctrlPr>
                              </m:mPr>
                              <m:mr>
                                <m:e>
                                  <m:r>
                                    <a:rPr lang="tr-TR" sz="2000" i="1">
                                      <a:latin typeface="Cambria Math" panose="02040503050406030204" pitchFamily="18" charset="0"/>
                                    </a:rPr>
                                    <m:t>3</m:t>
                                  </m:r>
                                </m:e>
                              </m:mr>
                              <m:mr>
                                <m:e>
                                  <m:r>
                                    <a:rPr lang="tr-TR" sz="2000" i="1">
                                      <a:latin typeface="Cambria Math" panose="02040503050406030204" pitchFamily="18" charset="0"/>
                                    </a:rPr>
                                    <m:t>0</m:t>
                                  </m:r>
                                </m:e>
                              </m:mr>
                            </m:m>
                          </m:e>
                        </m:d>
                      </m:e>
                    </m:d>
                    <m:r>
                      <a:rPr lang="tr-TR" sz="2000" i="1">
                        <a:latin typeface="Cambria Math" panose="02040503050406030204" pitchFamily="18" charset="0"/>
                      </a:rPr>
                      <m:t> ,</m:t>
                    </m:r>
                    <m:sSub>
                      <m:sSubPr>
                        <m:ctrlPr>
                          <a:rPr lang="tr-TR"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2</m:t>
                        </m:r>
                      </m:sub>
                    </m:sSub>
                    <m:r>
                      <a:rPr lang="tr-TR" sz="2000" i="1">
                        <a:latin typeface="Cambria Math" panose="02040503050406030204" pitchFamily="18" charset="0"/>
                      </a:rPr>
                      <m:t>=</m:t>
                    </m:r>
                    <m:d>
                      <m:dPr>
                        <m:begChr m:val="{"/>
                        <m:endChr m:val="}"/>
                        <m:ctrlPr>
                          <a:rPr lang="tr-TR" sz="2000" i="1">
                            <a:latin typeface="Cambria Math" panose="02040503050406030204" pitchFamily="18" charset="0"/>
                          </a:rPr>
                        </m:ctrlPr>
                      </m:dPr>
                      <m:e>
                        <m:d>
                          <m:dPr>
                            <m:begChr m:val="["/>
                            <m:endChr m:val="]"/>
                            <m:ctrlPr>
                              <a:rPr lang="tr-TR" sz="2000" i="1">
                                <a:latin typeface="Cambria Math" panose="02040503050406030204" pitchFamily="18" charset="0"/>
                              </a:rPr>
                            </m:ctrlPr>
                          </m:dPr>
                          <m:e>
                            <m:m>
                              <m:mPr>
                                <m:mcs>
                                  <m:mc>
                                    <m:mcPr>
                                      <m:count m:val="1"/>
                                      <m:mcJc m:val="center"/>
                                    </m:mcPr>
                                  </m:mc>
                                </m:mcs>
                                <m:ctrlPr>
                                  <a:rPr lang="tr-TR" sz="2000" i="1">
                                    <a:latin typeface="Cambria Math" panose="02040503050406030204" pitchFamily="18" charset="0"/>
                                  </a:rPr>
                                </m:ctrlPr>
                              </m:mPr>
                              <m:mr>
                                <m:e>
                                  <m:r>
                                    <a:rPr lang="tr-TR" sz="2000" i="1">
                                      <a:latin typeface="Cambria Math" panose="02040503050406030204" pitchFamily="18" charset="0"/>
                                    </a:rPr>
                                    <m:t>0</m:t>
                                  </m:r>
                                </m:e>
                              </m:mr>
                              <m:mr>
                                <m:e>
                                  <m:r>
                                    <a:rPr lang="tr-TR" sz="2000" i="1">
                                      <a:latin typeface="Cambria Math" panose="02040503050406030204" pitchFamily="18" charset="0"/>
                                    </a:rPr>
                                    <m:t>1</m:t>
                                  </m:r>
                                </m:e>
                              </m:mr>
                            </m:m>
                          </m:e>
                        </m:d>
                        <m:r>
                          <a:rPr lang="tr-TR"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1"/>
                                      <m:mcJc m:val="center"/>
                                    </m:mcPr>
                                  </m:mc>
                                </m:mcs>
                                <m:ctrlPr>
                                  <a:rPr lang="tr-TR" sz="2000" i="1">
                                    <a:latin typeface="Cambria Math" panose="02040503050406030204" pitchFamily="18" charset="0"/>
                                  </a:rPr>
                                </m:ctrlPr>
                              </m:mPr>
                              <m:mr>
                                <m:e>
                                  <m:r>
                                    <a:rPr lang="tr-TR" sz="2000" i="1">
                                      <a:latin typeface="Cambria Math" panose="02040503050406030204" pitchFamily="18" charset="0"/>
                                    </a:rPr>
                                    <m:t>0</m:t>
                                  </m:r>
                                </m:e>
                              </m:mr>
                              <m:mr>
                                <m:e>
                                  <m:r>
                                    <a:rPr lang="tr-TR" sz="2000" i="1">
                                      <a:latin typeface="Cambria Math" panose="02040503050406030204" pitchFamily="18" charset="0"/>
                                    </a:rPr>
                                    <m:t>3</m:t>
                                  </m:r>
                                </m:e>
                              </m:mr>
                            </m:m>
                          </m:e>
                        </m:d>
                      </m:e>
                    </m:d>
                  </m:oMath>
                </a14:m>
                <a:r>
                  <a:rPr lang="tr-TR" sz="2000">
                    <a:latin typeface="Times New Roman" panose="02020603050405020304" pitchFamily="18" charset="0"/>
                    <a:cs typeface="Times New Roman" panose="02020603050405020304" pitchFamily="18" charset="0"/>
                  </a:rPr>
                  <a:t>. </a:t>
                </a:r>
                <a:endParaRPr lang="tr-TR" sz="2000" smtClean="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tr-TR" sz="2000" smtClean="0">
                    <a:latin typeface="Times New Roman" panose="02020603050405020304" pitchFamily="18" charset="0"/>
                    <a:cs typeface="Times New Roman" panose="02020603050405020304" pitchFamily="18" charset="0"/>
                  </a:rPr>
                  <a:t>Then </a:t>
                </a:r>
                <a14:m>
                  <m:oMath xmlns:m="http://schemas.openxmlformats.org/officeDocument/2006/math">
                    <m:sSubSup>
                      <m:sSubSupPr>
                        <m:ctrlPr>
                          <a:rPr lang="tr-TR" sz="2000" i="1">
                            <a:latin typeface="Cambria Math" panose="02040503050406030204" pitchFamily="18" charset="0"/>
                          </a:rPr>
                        </m:ctrlPr>
                      </m:sSubSupPr>
                      <m:e>
                        <m:r>
                          <a:rPr lang="en-US" sz="2000" b="1" i="1">
                            <a:latin typeface="Cambria Math" panose="02040503050406030204" pitchFamily="18" charset="0"/>
                          </a:rPr>
                          <m:t>𝒂</m:t>
                        </m:r>
                      </m:e>
                      <m:sub>
                        <m:r>
                          <a:rPr lang="en-US" sz="2000" i="1">
                            <a:latin typeface="Cambria Math" panose="02040503050406030204" pitchFamily="18" charset="0"/>
                          </a:rPr>
                          <m:t>𝑎𝑣𝑒</m:t>
                        </m:r>
                      </m:sub>
                      <m:sup>
                        <m:r>
                          <a:rPr lang="en-US" sz="2000" i="1">
                            <a:latin typeface="Cambria Math" panose="02040503050406030204" pitchFamily="18" charset="0"/>
                          </a:rPr>
                          <m:t>1</m:t>
                        </m:r>
                      </m:sup>
                    </m:sSubSup>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1"/>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2</m:t>
                              </m:r>
                            </m:e>
                          </m:mr>
                          <m:mr>
                            <m:e>
                              <m:r>
                                <a:rPr lang="en-US" sz="2000" i="1">
                                  <a:latin typeface="Cambria Math" panose="02040503050406030204" pitchFamily="18" charset="0"/>
                                </a:rPr>
                                <m:t>0</m:t>
                              </m:r>
                            </m:e>
                          </m:mr>
                        </m:m>
                      </m:e>
                    </m:d>
                    <m:r>
                      <a:rPr lang="en-US" sz="2000" i="1">
                        <a:latin typeface="Cambria Math" panose="02040503050406030204" pitchFamily="18" charset="0"/>
                      </a:rPr>
                      <m:t>, </m:t>
                    </m:r>
                    <m:sSubSup>
                      <m:sSubSupPr>
                        <m:ctrlPr>
                          <a:rPr lang="tr-TR" sz="2000" i="1">
                            <a:latin typeface="Cambria Math" panose="02040503050406030204" pitchFamily="18" charset="0"/>
                          </a:rPr>
                        </m:ctrlPr>
                      </m:sSubSupPr>
                      <m:e>
                        <m:r>
                          <a:rPr lang="en-US" sz="2000" b="1" i="1">
                            <a:latin typeface="Cambria Math" panose="02040503050406030204" pitchFamily="18" charset="0"/>
                          </a:rPr>
                          <m:t>𝒂</m:t>
                        </m:r>
                      </m:e>
                      <m:sub>
                        <m:r>
                          <a:rPr lang="en-US" sz="2000" i="1">
                            <a:latin typeface="Cambria Math" panose="02040503050406030204" pitchFamily="18" charset="0"/>
                          </a:rPr>
                          <m:t>𝑎𝑣𝑒</m:t>
                        </m:r>
                      </m:sub>
                      <m:sup>
                        <m:r>
                          <a:rPr lang="en-US" sz="2000" i="1">
                            <a:latin typeface="Cambria Math" panose="02040503050406030204" pitchFamily="18" charset="0"/>
                          </a:rPr>
                          <m:t>2</m:t>
                        </m:r>
                      </m:sup>
                    </m:sSubSup>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1"/>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0</m:t>
                              </m:r>
                            </m:e>
                          </m:mr>
                          <m:mr>
                            <m:e>
                              <m:r>
                                <a:rPr lang="en-US" sz="2000" i="1">
                                  <a:latin typeface="Cambria Math" panose="02040503050406030204" pitchFamily="18" charset="0"/>
                                </a:rPr>
                                <m:t>2</m:t>
                              </m:r>
                            </m:e>
                          </m:mr>
                        </m:m>
                      </m:e>
                    </m:d>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𝑎𝑣𝑒𝑇</m:t>
                        </m:r>
                      </m:sub>
                    </m:sSub>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1"/>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1</m:t>
                              </m:r>
                            </m:e>
                          </m:mr>
                          <m:mr>
                            <m:e>
                              <m:r>
                                <a:rPr lang="en-US" sz="2000" i="1">
                                  <a:latin typeface="Cambria Math" panose="02040503050406030204" pitchFamily="18" charset="0"/>
                                </a:rPr>
                                <m:t>1</m:t>
                              </m:r>
                            </m:e>
                          </m:mr>
                        </m:m>
                      </m:e>
                    </m:d>
                  </m:oMath>
                </a14:m>
                <a:r>
                  <a:rPr lang="en-US" sz="2000">
                    <a:latin typeface="Times New Roman" panose="02020603050405020304" pitchFamily="18" charset="0"/>
                    <a:cs typeface="Times New Roman" panose="02020603050405020304" pitchFamily="18" charset="0"/>
                  </a:rPr>
                  <a:t>. </a:t>
                </a:r>
                <a:endParaRPr lang="tr-TR" sz="2000" smtClean="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en-US" sz="2000" smtClean="0">
                    <a:latin typeface="Times New Roman" panose="02020603050405020304" pitchFamily="18" charset="0"/>
                    <a:cs typeface="Times New Roman" panose="02020603050405020304" pitchFamily="18" charset="0"/>
                  </a:rPr>
                  <a:t>The </a:t>
                </a:r>
                <a:r>
                  <a:rPr lang="en-US" sz="2000">
                    <a:latin typeface="Times New Roman" panose="02020603050405020304" pitchFamily="18" charset="0"/>
                    <a:cs typeface="Times New Roman" panose="02020603050405020304" pitchFamily="18" charset="0"/>
                  </a:rPr>
                  <a:t>between-class covariance matrix is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sub>
                    </m:sSub>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2"/>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1</m:t>
                              </m:r>
                            </m:e>
                            <m:e>
                              <m:r>
                                <a:rPr lang="en-US" sz="2000" i="1">
                                  <a:latin typeface="Cambria Math" panose="02040503050406030204" pitchFamily="18" charset="0"/>
                                </a:rPr>
                                <m:t>−1</m:t>
                              </m:r>
                            </m:e>
                          </m:mr>
                          <m:mr>
                            <m:e>
                              <m:r>
                                <a:rPr lang="en-US" sz="2000" i="1">
                                  <a:latin typeface="Cambria Math" panose="02040503050406030204" pitchFamily="18" charset="0"/>
                                </a:rPr>
                                <m:t>−1</m:t>
                              </m:r>
                            </m:e>
                            <m:e>
                              <m:r>
                                <a:rPr lang="en-US" sz="2000" i="1">
                                  <a:latin typeface="Cambria Math" panose="02040503050406030204" pitchFamily="18" charset="0"/>
                                </a:rPr>
                                <m:t>1</m:t>
                              </m:r>
                            </m:e>
                          </m:mr>
                        </m:m>
                      </m:e>
                    </m:d>
                  </m:oMath>
                </a14:m>
                <a:r>
                  <a:rPr lang="en-US" sz="2000">
                    <a:latin typeface="Times New Roman" panose="02020603050405020304" pitchFamily="18" charset="0"/>
                    <a:cs typeface="Times New Roman" panose="02020603050405020304" pitchFamily="18" charset="0"/>
                  </a:rPr>
                  <a:t> per class. </a:t>
                </a:r>
                <a:endParaRPr lang="tr-TR" sz="2000" smtClean="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en-US" sz="2000" smtClean="0">
                    <a:latin typeface="Times New Roman" panose="02020603050405020304" pitchFamily="18" charset="0"/>
                    <a:cs typeface="Times New Roman" panose="02020603050405020304" pitchFamily="18" charset="0"/>
                  </a:rPr>
                  <a:t>And </a:t>
                </a:r>
                <a:r>
                  <a:rPr lang="en-US" sz="2000">
                    <a:latin typeface="Times New Roman" panose="02020603050405020304" pitchFamily="18" charset="0"/>
                    <a:cs typeface="Times New Roman" panose="02020603050405020304" pitchFamily="18" charset="0"/>
                  </a:rPr>
                  <a:t>the within-class covariances are</a:t>
                </a: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14:m>
                  <m:oMath xmlns:m="http://schemas.openxmlformats.org/officeDocument/2006/math">
                    <m:sSup>
                      <m:sSupPr>
                        <m:ctrlPr>
                          <a:rPr lang="tr-TR" sz="2000" i="1">
                            <a:latin typeface="Cambria Math" panose="02040503050406030204" pitchFamily="18" charset="0"/>
                          </a:rPr>
                        </m:ctrlPr>
                      </m:sSupPr>
                      <m:e>
                        <m:r>
                          <a:rPr lang="en-US" sz="2000" b="1" i="1">
                            <a:latin typeface="Cambria Math" panose="02040503050406030204" pitchFamily="18" charset="0"/>
                          </a:rPr>
                          <m:t>𝚽</m:t>
                        </m:r>
                      </m:e>
                      <m:sup>
                        <m:r>
                          <a:rPr lang="en-US" sz="2000">
                            <a:latin typeface="Cambria Math" panose="02040503050406030204" pitchFamily="18" charset="0"/>
                          </a:rPr>
                          <m:t>1</m:t>
                        </m:r>
                      </m:sup>
                    </m:sSup>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2"/>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1</m:t>
                              </m:r>
                            </m:e>
                            <m:e>
                              <m:r>
                                <a:rPr lang="en-US" sz="2000" i="1">
                                  <a:latin typeface="Cambria Math" panose="02040503050406030204" pitchFamily="18" charset="0"/>
                                </a:rPr>
                                <m:t>0</m:t>
                              </m:r>
                            </m:e>
                          </m:mr>
                          <m:mr>
                            <m:e>
                              <m:r>
                                <a:rPr lang="en-US" sz="2000" i="1">
                                  <a:latin typeface="Cambria Math" panose="02040503050406030204" pitchFamily="18" charset="0"/>
                                </a:rPr>
                                <m:t>0</m:t>
                              </m:r>
                            </m:e>
                            <m:e>
                              <m:r>
                                <a:rPr lang="en-US" sz="2000" i="1">
                                  <a:latin typeface="Cambria Math" panose="02040503050406030204" pitchFamily="18" charset="0"/>
                                </a:rPr>
                                <m:t>0</m:t>
                              </m:r>
                            </m:e>
                          </m:mr>
                        </m:m>
                      </m:e>
                    </m:d>
                    <m:r>
                      <a:rPr lang="en-US" sz="2000" i="1">
                        <a:latin typeface="Cambria Math" panose="02040503050406030204" pitchFamily="18" charset="0"/>
                      </a:rPr>
                      <m:t>,</m:t>
                    </m:r>
                    <m:sSup>
                      <m:sSupPr>
                        <m:ctrlPr>
                          <a:rPr lang="tr-TR" sz="2000" i="1">
                            <a:latin typeface="Cambria Math" panose="02040503050406030204" pitchFamily="18" charset="0"/>
                          </a:rPr>
                        </m:ctrlPr>
                      </m:sSupPr>
                      <m:e>
                        <m:r>
                          <a:rPr lang="en-US" sz="2000" b="1" i="1">
                            <a:latin typeface="Cambria Math" panose="02040503050406030204" pitchFamily="18" charset="0"/>
                          </a:rPr>
                          <m:t>𝚽</m:t>
                        </m:r>
                      </m:e>
                      <m:sup>
                        <m:r>
                          <a:rPr lang="en-US" sz="2000">
                            <a:latin typeface="Cambria Math" panose="02040503050406030204" pitchFamily="18" charset="0"/>
                          </a:rPr>
                          <m:t>2</m:t>
                        </m:r>
                      </m:sup>
                    </m:sSup>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2"/>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0</m:t>
                              </m:r>
                            </m:e>
                            <m:e>
                              <m:r>
                                <a:rPr lang="en-US" sz="2000" i="1">
                                  <a:latin typeface="Cambria Math" panose="02040503050406030204" pitchFamily="18" charset="0"/>
                                </a:rPr>
                                <m:t>0</m:t>
                              </m:r>
                            </m:e>
                          </m:mr>
                          <m:mr>
                            <m:e>
                              <m:r>
                                <a:rPr lang="en-US" sz="2000" i="1">
                                  <a:latin typeface="Cambria Math" panose="02040503050406030204" pitchFamily="18" charset="0"/>
                                </a:rPr>
                                <m:t>0</m:t>
                              </m:r>
                            </m:e>
                            <m:e>
                              <m:r>
                                <a:rPr lang="en-US" sz="2000" i="1">
                                  <a:latin typeface="Cambria Math" panose="02040503050406030204" pitchFamily="18" charset="0"/>
                                </a:rPr>
                                <m:t>1</m:t>
                              </m:r>
                            </m:e>
                          </m:mr>
                        </m:m>
                      </m:e>
                    </m:d>
                  </m:oMath>
                </a14:m>
                <a:r>
                  <a:rPr lang="en-US" sz="2000">
                    <a:latin typeface="Times New Roman" panose="02020603050405020304" pitchFamily="18" charset="0"/>
                    <a:cs typeface="Times New Roman" panose="02020603050405020304" pitchFamily="18" charset="0"/>
                  </a:rPr>
                  <a:t> per data and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sSub>
                          <m:sSubPr>
                            <m:ctrlPr>
                              <a:rPr lang="tr-TR" sz="2000" i="1">
                                <a:latin typeface="Cambria Math" panose="02040503050406030204" pitchFamily="18" charset="0"/>
                              </a:rPr>
                            </m:ctrlPr>
                          </m:sSubPr>
                          <m:e>
                            <m:r>
                              <a:rPr lang="en-US" sz="2000" i="1">
                                <a:latin typeface="Cambria Math" panose="02040503050406030204" pitchFamily="18" charset="0"/>
                              </a:rPr>
                              <m:t>𝑊</m:t>
                            </m:r>
                          </m:e>
                          <m:sub>
                            <m:r>
                              <a:rPr lang="en-US" sz="2000" i="1">
                                <a:latin typeface="Cambria Math" panose="02040503050406030204" pitchFamily="18" charset="0"/>
                              </a:rPr>
                              <m:t>𝑇</m:t>
                            </m:r>
                          </m:sub>
                        </m:sSub>
                      </m:sub>
                    </m:sSub>
                    <m:r>
                      <a:rPr lang="en-US" sz="2000" i="1">
                        <a:latin typeface="Cambria Math" panose="02040503050406030204" pitchFamily="18" charset="0"/>
                      </a:rPr>
                      <m:t>=</m:t>
                    </m:r>
                    <m:f>
                      <m:fPr>
                        <m:ctrlPr>
                          <a:rPr lang="tr-TR"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d>
                      <m:dPr>
                        <m:begChr m:val="["/>
                        <m:endChr m:val="]"/>
                        <m:ctrlPr>
                          <a:rPr lang="tr-TR" sz="2000" i="1">
                            <a:latin typeface="Cambria Math" panose="02040503050406030204" pitchFamily="18" charset="0"/>
                          </a:rPr>
                        </m:ctrlPr>
                      </m:dPr>
                      <m:e>
                        <m:sSup>
                          <m:sSupPr>
                            <m:ctrlPr>
                              <a:rPr lang="tr-TR" sz="2000" i="1">
                                <a:latin typeface="Cambria Math" panose="02040503050406030204" pitchFamily="18" charset="0"/>
                              </a:rPr>
                            </m:ctrlPr>
                          </m:sSupPr>
                          <m:e>
                            <m:r>
                              <a:rPr lang="en-US" sz="2000" b="1" i="1">
                                <a:latin typeface="Cambria Math" panose="02040503050406030204" pitchFamily="18" charset="0"/>
                              </a:rPr>
                              <m:t>𝚽</m:t>
                            </m:r>
                          </m:e>
                          <m:sup>
                            <m:r>
                              <a:rPr lang="en-US" sz="2000">
                                <a:latin typeface="Cambria Math" panose="02040503050406030204" pitchFamily="18" charset="0"/>
                              </a:rPr>
                              <m:t>1</m:t>
                            </m:r>
                          </m:sup>
                        </m:sSup>
                        <m:r>
                          <a:rPr lang="en-US" sz="2000" i="1">
                            <a:latin typeface="Cambria Math" panose="02040503050406030204" pitchFamily="18" charset="0"/>
                          </a:rPr>
                          <m:t>+</m:t>
                        </m:r>
                        <m:sSup>
                          <m:sSupPr>
                            <m:ctrlPr>
                              <a:rPr lang="tr-TR" sz="2000" i="1">
                                <a:latin typeface="Cambria Math" panose="02040503050406030204" pitchFamily="18" charset="0"/>
                              </a:rPr>
                            </m:ctrlPr>
                          </m:sSupPr>
                          <m:e>
                            <m:r>
                              <a:rPr lang="en-US" sz="2000" b="1" i="1">
                                <a:latin typeface="Cambria Math" panose="02040503050406030204" pitchFamily="18" charset="0"/>
                              </a:rPr>
                              <m:t>𝚽</m:t>
                            </m:r>
                          </m:e>
                          <m:sup>
                            <m:r>
                              <a:rPr lang="en-US" sz="2000">
                                <a:latin typeface="Cambria Math" panose="02040503050406030204" pitchFamily="18" charset="0"/>
                              </a:rPr>
                              <m:t>2</m:t>
                            </m:r>
                          </m:sup>
                        </m:sSup>
                      </m:e>
                    </m:d>
                    <m:r>
                      <a:rPr lang="en-US" sz="2000" i="1">
                        <a:latin typeface="Cambria Math" panose="02040503050406030204" pitchFamily="18" charset="0"/>
                      </a:rPr>
                      <m:t>=</m:t>
                    </m:r>
                    <m:f>
                      <m:fPr>
                        <m:ctrlPr>
                          <a:rPr lang="tr-TR"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d>
                      <m:dPr>
                        <m:begChr m:val="["/>
                        <m:endChr m:val="]"/>
                        <m:ctrlPr>
                          <a:rPr lang="tr-TR" sz="2000" i="1">
                            <a:latin typeface="Cambria Math" panose="02040503050406030204" pitchFamily="18" charset="0"/>
                          </a:rPr>
                        </m:ctrlPr>
                      </m:dPr>
                      <m:e>
                        <m:m>
                          <m:mPr>
                            <m:mcs>
                              <m:mc>
                                <m:mcPr>
                                  <m:count m:val="2"/>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1</m:t>
                              </m:r>
                            </m:e>
                            <m:e>
                              <m:r>
                                <a:rPr lang="en-US" sz="2000" i="1">
                                  <a:latin typeface="Cambria Math" panose="02040503050406030204" pitchFamily="18" charset="0"/>
                                </a:rPr>
                                <m:t>0</m:t>
                              </m:r>
                            </m:e>
                          </m:mr>
                          <m:mr>
                            <m:e>
                              <m:r>
                                <a:rPr lang="en-US" sz="2000" i="1">
                                  <a:latin typeface="Cambria Math" panose="02040503050406030204" pitchFamily="18" charset="0"/>
                                </a:rPr>
                                <m:t>0</m:t>
                              </m:r>
                            </m:e>
                            <m:e>
                              <m:r>
                                <a:rPr lang="en-US" sz="2000" i="1">
                                  <a:latin typeface="Cambria Math" panose="02040503050406030204" pitchFamily="18" charset="0"/>
                                </a:rPr>
                                <m:t>1</m:t>
                              </m:r>
                            </m:e>
                          </m:mr>
                        </m:m>
                      </m:e>
                    </m:d>
                  </m:oMath>
                </a14:m>
                <a:r>
                  <a:rPr lang="en-US" sz="2000">
                    <a:latin typeface="Times New Roman" panose="02020603050405020304" pitchFamily="18" charset="0"/>
                    <a:cs typeface="Times New Roman" panose="02020603050405020304" pitchFamily="18" charset="0"/>
                  </a:rPr>
                  <a:t> per class.</a:t>
                </a: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14:m>
                  <m:oMath xmlns:m="http://schemas.openxmlformats.org/officeDocument/2006/math">
                    <m:sSubSup>
                      <m:sSubSupPr>
                        <m:ctrlPr>
                          <a:rPr lang="tr-TR" sz="2000" i="1">
                            <a:latin typeface="Cambria Math" panose="02040503050406030204" pitchFamily="18" charset="0"/>
                          </a:rPr>
                        </m:ctrlPr>
                      </m:sSubSupPr>
                      <m:e>
                        <m:r>
                          <a:rPr lang="en-US" sz="2000" b="1" i="1">
                            <a:latin typeface="Cambria Math" panose="02040503050406030204" pitchFamily="18" charset="0"/>
                          </a:rPr>
                          <m:t>𝚽</m:t>
                        </m:r>
                      </m:e>
                      <m:sub>
                        <m:sSub>
                          <m:sSubPr>
                            <m:ctrlPr>
                              <a:rPr lang="tr-TR" sz="2000" i="1">
                                <a:latin typeface="Cambria Math" panose="02040503050406030204" pitchFamily="18" charset="0"/>
                              </a:rPr>
                            </m:ctrlPr>
                          </m:sSubPr>
                          <m:e>
                            <m:r>
                              <a:rPr lang="en-US" sz="2000" i="1">
                                <a:latin typeface="Cambria Math" panose="02040503050406030204" pitchFamily="18" charset="0"/>
                              </a:rPr>
                              <m:t>𝑊</m:t>
                            </m:r>
                          </m:e>
                          <m:sub>
                            <m:r>
                              <a:rPr lang="en-US" sz="2000" i="1">
                                <a:latin typeface="Cambria Math" panose="02040503050406030204" pitchFamily="18" charset="0"/>
                              </a:rPr>
                              <m:t>𝑇</m:t>
                            </m:r>
                          </m:sub>
                        </m:sSub>
                      </m:sub>
                      <m:sup>
                        <m:r>
                          <a:rPr lang="en-US" sz="2000" i="1">
                            <a:latin typeface="Cambria Math" panose="02040503050406030204" pitchFamily="18" charset="0"/>
                          </a:rPr>
                          <m:t>−1</m:t>
                        </m:r>
                      </m:sup>
                    </m:sSubSup>
                    <m:r>
                      <a:rPr lang="en-US" sz="2000" i="1">
                        <a:latin typeface="Cambria Math" panose="02040503050406030204" pitchFamily="18" charset="0"/>
                      </a:rPr>
                      <m:t>=2</m:t>
                    </m:r>
                    <m:d>
                      <m:dPr>
                        <m:begChr m:val="["/>
                        <m:endChr m:val="]"/>
                        <m:ctrlPr>
                          <a:rPr lang="tr-TR" sz="2000" i="1">
                            <a:latin typeface="Cambria Math" panose="02040503050406030204" pitchFamily="18" charset="0"/>
                          </a:rPr>
                        </m:ctrlPr>
                      </m:dPr>
                      <m:e>
                        <m:m>
                          <m:mPr>
                            <m:mcs>
                              <m:mc>
                                <m:mcPr>
                                  <m:count m:val="2"/>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1</m:t>
                              </m:r>
                            </m:e>
                            <m:e>
                              <m:r>
                                <a:rPr lang="en-US" sz="2000" i="1">
                                  <a:latin typeface="Cambria Math" panose="02040503050406030204" pitchFamily="18" charset="0"/>
                                </a:rPr>
                                <m:t>0</m:t>
                              </m:r>
                            </m:e>
                          </m:mr>
                          <m:mr>
                            <m:e>
                              <m:r>
                                <a:rPr lang="en-US" sz="2000" i="1">
                                  <a:latin typeface="Cambria Math" panose="02040503050406030204" pitchFamily="18" charset="0"/>
                                </a:rPr>
                                <m:t>0</m:t>
                              </m:r>
                            </m:e>
                            <m:e>
                              <m:r>
                                <a:rPr lang="en-US" sz="2000" i="1">
                                  <a:latin typeface="Cambria Math" panose="02040503050406030204" pitchFamily="18" charset="0"/>
                                </a:rPr>
                                <m:t>1</m:t>
                              </m:r>
                            </m:e>
                          </m:mr>
                        </m:m>
                      </m:e>
                    </m:d>
                  </m:oMath>
                </a14:m>
                <a:r>
                  <a:rPr lang="en-US" sz="2000">
                    <a:latin typeface="Times New Roman" panose="02020603050405020304" pitchFamily="18" charset="0"/>
                    <a:cs typeface="Times New Roman" panose="02020603050405020304" pitchFamily="18" charset="0"/>
                  </a:rPr>
                  <a:t>.  </a:t>
                </a:r>
                <a14:m>
                  <m:oMath xmlns:m="http://schemas.openxmlformats.org/officeDocument/2006/math">
                    <m:sSubSup>
                      <m:sSubSupPr>
                        <m:ctrlPr>
                          <a:rPr lang="tr-TR" sz="2000" i="1">
                            <a:latin typeface="Cambria Math" panose="02040503050406030204" pitchFamily="18" charset="0"/>
                          </a:rPr>
                        </m:ctrlPr>
                      </m:sSubSupPr>
                      <m:e>
                        <m:r>
                          <a:rPr lang="en-US" sz="2000" b="1" i="1">
                            <a:latin typeface="Cambria Math" panose="02040503050406030204" pitchFamily="18" charset="0"/>
                          </a:rPr>
                          <m:t>𝚽</m:t>
                        </m:r>
                      </m:e>
                      <m:sub>
                        <m:sSub>
                          <m:sSubPr>
                            <m:ctrlPr>
                              <a:rPr lang="tr-TR" sz="2000" i="1">
                                <a:latin typeface="Cambria Math" panose="02040503050406030204" pitchFamily="18" charset="0"/>
                              </a:rPr>
                            </m:ctrlPr>
                          </m:sSubPr>
                          <m:e>
                            <m:r>
                              <a:rPr lang="en-US" sz="2000" i="1">
                                <a:latin typeface="Cambria Math" panose="02040503050406030204" pitchFamily="18" charset="0"/>
                              </a:rPr>
                              <m:t>𝑊</m:t>
                            </m:r>
                          </m:e>
                          <m:sub>
                            <m:r>
                              <a:rPr lang="en-US" sz="2000" i="1">
                                <a:latin typeface="Cambria Math" panose="02040503050406030204" pitchFamily="18" charset="0"/>
                              </a:rPr>
                              <m:t>𝑇</m:t>
                            </m:r>
                          </m:sub>
                        </m:sSub>
                      </m:sub>
                      <m:sup>
                        <m:r>
                          <a:rPr lang="en-US" sz="2000" i="1">
                            <a:latin typeface="Cambria Math" panose="02040503050406030204" pitchFamily="18" charset="0"/>
                          </a:rPr>
                          <m:t>−1</m:t>
                        </m:r>
                      </m:sup>
                    </m:sSubSup>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sub>
                    </m:sSub>
                    <m:r>
                      <a:rPr lang="en-US" sz="2000" i="1">
                        <a:latin typeface="Cambria Math" panose="02040503050406030204" pitchFamily="18" charset="0"/>
                      </a:rPr>
                      <m:t>=2</m:t>
                    </m:r>
                    <m:d>
                      <m:dPr>
                        <m:begChr m:val="["/>
                        <m:endChr m:val="]"/>
                        <m:ctrlPr>
                          <a:rPr lang="tr-TR" sz="2000" i="1">
                            <a:latin typeface="Cambria Math" panose="02040503050406030204" pitchFamily="18" charset="0"/>
                          </a:rPr>
                        </m:ctrlPr>
                      </m:dPr>
                      <m:e>
                        <m:m>
                          <m:mPr>
                            <m:mcs>
                              <m:mc>
                                <m:mcPr>
                                  <m:count m:val="2"/>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1</m:t>
                              </m:r>
                            </m:e>
                            <m:e>
                              <m:r>
                                <a:rPr lang="en-US" sz="2000" i="1">
                                  <a:latin typeface="Cambria Math" panose="02040503050406030204" pitchFamily="18" charset="0"/>
                                </a:rPr>
                                <m:t>−1</m:t>
                              </m:r>
                            </m:e>
                          </m:mr>
                          <m:mr>
                            <m:e>
                              <m:r>
                                <a:rPr lang="en-US" sz="2000" i="1">
                                  <a:latin typeface="Cambria Math" panose="02040503050406030204" pitchFamily="18" charset="0"/>
                                </a:rPr>
                                <m:t>−1</m:t>
                              </m:r>
                            </m:e>
                            <m:e>
                              <m:r>
                                <a:rPr lang="en-US" sz="2000" i="1">
                                  <a:latin typeface="Cambria Math" panose="02040503050406030204" pitchFamily="18" charset="0"/>
                                </a:rPr>
                                <m:t>1</m:t>
                              </m:r>
                            </m:e>
                          </m:mr>
                        </m:m>
                      </m:e>
                    </m:d>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2"/>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2</m:t>
                              </m:r>
                            </m:e>
                            <m:e>
                              <m:r>
                                <a:rPr lang="en-US" sz="2000" i="1">
                                  <a:latin typeface="Cambria Math" panose="02040503050406030204" pitchFamily="18" charset="0"/>
                                </a:rPr>
                                <m:t>−2</m:t>
                              </m:r>
                            </m:e>
                          </m:mr>
                          <m:mr>
                            <m:e>
                              <m:r>
                                <a:rPr lang="en-US" sz="2000" i="1">
                                  <a:latin typeface="Cambria Math" panose="02040503050406030204" pitchFamily="18" charset="0"/>
                                </a:rPr>
                                <m:t>−2</m:t>
                              </m:r>
                            </m:e>
                            <m:e>
                              <m:r>
                                <a:rPr lang="en-US" sz="2000" i="1">
                                  <a:latin typeface="Cambria Math" panose="02040503050406030204" pitchFamily="18" charset="0"/>
                                </a:rPr>
                                <m:t>2</m:t>
                              </m:r>
                            </m:e>
                          </m:mr>
                        </m:m>
                      </m:e>
                    </m:d>
                  </m:oMath>
                </a14:m>
                <a:r>
                  <a:rPr lang="en-US" sz="2000" smtClean="0">
                    <a:latin typeface="Times New Roman" panose="02020603050405020304" pitchFamily="18" charset="0"/>
                    <a:cs typeface="Times New Roman" panose="02020603050405020304" pitchFamily="18" charset="0"/>
                  </a:rPr>
                  <a:t>.</a:t>
                </a:r>
                <a:endParaRPr lang="tr-TR" sz="2000" smtClean="0">
                  <a:solidFill>
                    <a:srgbClr val="FF0000"/>
                  </a:solidFill>
                  <a:latin typeface="Times New Roman" panose="02020603050405020304" pitchFamily="18" charset="0"/>
                  <a:cs typeface="Times New Roman" panose="02020603050405020304" pitchFamily="18" charset="0"/>
                </a:endParaRPr>
              </a:p>
            </p:txBody>
          </p:sp>
        </mc:Choice>
        <mc:Fallback xmlns="">
          <p:sp>
            <p:nvSpPr>
              <p:cNvPr id="3" name="İçerik Yer Tutucusu 2"/>
              <p:cNvSpPr txBox="1">
                <a:spLocks noRot="1" noChangeAspect="1" noMove="1" noResize="1" noEditPoints="1" noAdjustHandles="1" noChangeArrowheads="1" noChangeShapeType="1" noTextEdit="1"/>
              </p:cNvSpPr>
              <p:nvPr/>
            </p:nvSpPr>
            <p:spPr>
              <a:xfrm>
                <a:off x="720000" y="720000"/>
                <a:ext cx="10800000" cy="5692712"/>
              </a:xfrm>
              <a:prstGeom prst="rect">
                <a:avLst/>
              </a:prstGeom>
              <a:blipFill>
                <a:blip r:embed="rId2"/>
                <a:stretch>
                  <a:fillRect l="-1411" r="-1467"/>
                </a:stretch>
              </a:blipFill>
            </p:spPr>
            <p:txBody>
              <a:bodyPr/>
              <a:lstStyle/>
              <a:p>
                <a:r>
                  <a:rPr lang="tr-TR">
                    <a:noFill/>
                  </a:rPr>
                  <a:t> </a:t>
                </a:r>
              </a:p>
            </p:txBody>
          </p:sp>
        </mc:Fallback>
      </mc:AlternateContent>
    </p:spTree>
    <p:extLst>
      <p:ext uri="{BB962C8B-B14F-4D97-AF65-F5344CB8AC3E}">
        <p14:creationId xmlns:p14="http://schemas.microsoft.com/office/powerpoint/2010/main" val="11774343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txBox="1">
                <a:spLocks/>
              </p:cNvSpPr>
              <p:nvPr/>
            </p:nvSpPr>
            <p:spPr>
              <a:xfrm>
                <a:off x="720000" y="720000"/>
                <a:ext cx="10800000" cy="2700163"/>
              </a:xfrm>
              <a:prstGeom prst="rect">
                <a:avLst/>
              </a:prstGeom>
            </p:spPr>
            <p:txBody>
              <a:bodyPr vert="horz" wrap="square" lIns="0" tIns="0" rIns="0" bIns="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600"/>
                  </a:spcBef>
                  <a:buNone/>
                </a:pPr>
                <a:r>
                  <a:rPr lang="en-US" sz="2000" b="1" smtClean="0">
                    <a:solidFill>
                      <a:srgbClr val="FF0000"/>
                    </a:solidFill>
                    <a:latin typeface="Times New Roman" panose="02020603050405020304" pitchFamily="18" charset="0"/>
                    <a:cs typeface="Times New Roman" panose="02020603050405020304" pitchFamily="18" charset="0"/>
                  </a:rPr>
                  <a:t>Exampl</a:t>
                </a:r>
                <a:r>
                  <a:rPr lang="tr-TR" sz="2000" b="1" smtClean="0">
                    <a:solidFill>
                      <a:srgbClr val="FF0000"/>
                    </a:solidFill>
                    <a:latin typeface="Times New Roman" panose="02020603050405020304" pitchFamily="18" charset="0"/>
                    <a:cs typeface="Times New Roman" panose="02020603050405020304" pitchFamily="18" charset="0"/>
                  </a:rPr>
                  <a:t>e (continued)</a:t>
                </a:r>
                <a:r>
                  <a:rPr lang="en-US" sz="2000" b="1" smtClean="0">
                    <a:solidFill>
                      <a:srgbClr val="FF0000"/>
                    </a:solidFill>
                    <a:latin typeface="Times New Roman" panose="02020603050405020304" pitchFamily="18" charset="0"/>
                    <a:cs typeface="Times New Roman" panose="02020603050405020304" pitchFamily="18" charset="0"/>
                  </a:rPr>
                  <a:t>:</a:t>
                </a:r>
                <a:r>
                  <a:rPr lang="tr-TR" sz="2000" b="1" smtClean="0">
                    <a:solidFill>
                      <a:srgbClr val="FF0000"/>
                    </a:solidFill>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For rational expression of Fisher: </a:t>
                </a: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14:m>
                  <m:oMath xmlns:m="http://schemas.openxmlformats.org/officeDocument/2006/math">
                    <m:func>
                      <m:funcPr>
                        <m:ctrlPr>
                          <a:rPr lang="tr-TR" sz="2000" i="1">
                            <a:latin typeface="Cambria Math" panose="02040503050406030204" pitchFamily="18" charset="0"/>
                          </a:rPr>
                        </m:ctrlPr>
                      </m:funcPr>
                      <m:fName>
                        <m:r>
                          <m:rPr>
                            <m:sty m:val="p"/>
                          </m:rPr>
                          <a:rPr lang="en-US" sz="2000">
                            <a:latin typeface="Cambria Math" panose="02040503050406030204" pitchFamily="18" charset="0"/>
                          </a:rPr>
                          <m:t>det</m:t>
                        </m:r>
                      </m:fName>
                      <m:e>
                        <m:d>
                          <m:dPr>
                            <m:ctrlPr>
                              <a:rPr lang="tr-TR" sz="2000" i="1">
                                <a:latin typeface="Cambria Math" panose="02040503050406030204" pitchFamily="18" charset="0"/>
                              </a:rPr>
                            </m:ctrlPr>
                          </m:dPr>
                          <m:e>
                            <m:sSubSup>
                              <m:sSubSupPr>
                                <m:ctrlPr>
                                  <a:rPr lang="tr-TR" sz="2000" i="1">
                                    <a:latin typeface="Cambria Math" panose="02040503050406030204" pitchFamily="18" charset="0"/>
                                  </a:rPr>
                                </m:ctrlPr>
                              </m:sSubSupPr>
                              <m:e>
                                <m:r>
                                  <a:rPr lang="en-US" sz="2000" b="1" i="1">
                                    <a:latin typeface="Cambria Math" panose="02040503050406030204" pitchFamily="18" charset="0"/>
                                  </a:rPr>
                                  <m:t>𝚽</m:t>
                                </m:r>
                              </m:e>
                              <m:sub>
                                <m:sSub>
                                  <m:sSubPr>
                                    <m:ctrlPr>
                                      <a:rPr lang="tr-TR" sz="2000" i="1">
                                        <a:latin typeface="Cambria Math" panose="02040503050406030204" pitchFamily="18" charset="0"/>
                                      </a:rPr>
                                    </m:ctrlPr>
                                  </m:sSubPr>
                                  <m:e>
                                    <m:r>
                                      <a:rPr lang="en-US" sz="2000" i="1">
                                        <a:latin typeface="Cambria Math" panose="02040503050406030204" pitchFamily="18" charset="0"/>
                                      </a:rPr>
                                      <m:t>𝑊</m:t>
                                    </m:r>
                                  </m:e>
                                  <m:sub>
                                    <m:r>
                                      <a:rPr lang="en-US" sz="2000" i="1">
                                        <a:latin typeface="Cambria Math" panose="02040503050406030204" pitchFamily="18" charset="0"/>
                                      </a:rPr>
                                      <m:t>𝑇</m:t>
                                    </m:r>
                                  </m:sub>
                                </m:sSub>
                              </m:sub>
                              <m:sup>
                                <m:r>
                                  <a:rPr lang="en-US" sz="2000" i="1">
                                    <a:latin typeface="Cambria Math" panose="02040503050406030204" pitchFamily="18" charset="0"/>
                                  </a:rPr>
                                  <m:t>−1</m:t>
                                </m:r>
                              </m:sup>
                            </m:sSubSup>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sub>
                            </m:sSub>
                            <m:r>
                              <a:rPr lang="en-US" sz="2000" i="1">
                                <a:latin typeface="Cambria Math" panose="02040503050406030204" pitchFamily="18" charset="0"/>
                              </a:rPr>
                              <m:t>−</m:t>
                            </m:r>
                            <m:r>
                              <a:rPr lang="en-US" sz="2000" i="1">
                                <a:latin typeface="Cambria Math" panose="02040503050406030204" pitchFamily="18" charset="0"/>
                              </a:rPr>
                              <m:t>𝜆</m:t>
                            </m:r>
                            <m:r>
                              <a:rPr lang="en-US" sz="2000" b="1" i="1">
                                <a:latin typeface="Cambria Math" panose="02040503050406030204" pitchFamily="18" charset="0"/>
                              </a:rPr>
                              <m:t>𝑰</m:t>
                            </m:r>
                          </m:e>
                        </m:d>
                        <m:r>
                          <a:rPr lang="en-US" sz="2000" i="1">
                            <a:latin typeface="Cambria Math" panose="02040503050406030204" pitchFamily="18" charset="0"/>
                          </a:rPr>
                          <m:t>=</m:t>
                        </m:r>
                        <m:func>
                          <m:funcPr>
                            <m:ctrlPr>
                              <a:rPr lang="tr-TR" sz="2000" i="1">
                                <a:latin typeface="Cambria Math" panose="02040503050406030204" pitchFamily="18" charset="0"/>
                              </a:rPr>
                            </m:ctrlPr>
                          </m:funcPr>
                          <m:fName>
                            <m:r>
                              <m:rPr>
                                <m:sty m:val="p"/>
                              </m:rPr>
                              <a:rPr lang="en-US" sz="2000">
                                <a:latin typeface="Cambria Math" panose="02040503050406030204" pitchFamily="18" charset="0"/>
                              </a:rPr>
                              <m:t>det</m:t>
                            </m:r>
                          </m:fName>
                          <m:e>
                            <m:d>
                              <m:dPr>
                                <m:ctrlPr>
                                  <a:rPr lang="tr-TR" sz="2000" i="1">
                                    <a:latin typeface="Cambria Math" panose="02040503050406030204" pitchFamily="18" charset="0"/>
                                  </a:rPr>
                                </m:ctrlPr>
                              </m:dPr>
                              <m:e>
                                <m:d>
                                  <m:dPr>
                                    <m:begChr m:val="["/>
                                    <m:endChr m:val="]"/>
                                    <m:ctrlPr>
                                      <a:rPr lang="tr-TR" sz="2000" i="1">
                                        <a:latin typeface="Cambria Math" panose="02040503050406030204" pitchFamily="18" charset="0"/>
                                      </a:rPr>
                                    </m:ctrlPr>
                                  </m:dPr>
                                  <m:e>
                                    <m:m>
                                      <m:mPr>
                                        <m:mcs>
                                          <m:mc>
                                            <m:mcPr>
                                              <m:count m:val="2"/>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2</m:t>
                                          </m:r>
                                        </m:e>
                                        <m:e>
                                          <m:r>
                                            <a:rPr lang="en-US" sz="2000" i="1">
                                              <a:latin typeface="Cambria Math" panose="02040503050406030204" pitchFamily="18" charset="0"/>
                                            </a:rPr>
                                            <m:t>−2</m:t>
                                          </m:r>
                                        </m:e>
                                      </m:mr>
                                      <m:mr>
                                        <m:e>
                                          <m:r>
                                            <a:rPr lang="en-US" sz="2000" i="1">
                                              <a:latin typeface="Cambria Math" panose="02040503050406030204" pitchFamily="18" charset="0"/>
                                            </a:rPr>
                                            <m:t>−2</m:t>
                                          </m:r>
                                        </m:e>
                                        <m:e>
                                          <m:r>
                                            <a:rPr lang="en-US" sz="2000" i="1">
                                              <a:latin typeface="Cambria Math" panose="02040503050406030204" pitchFamily="18" charset="0"/>
                                            </a:rPr>
                                            <m:t>2</m:t>
                                          </m:r>
                                        </m:e>
                                      </m:mr>
                                    </m:m>
                                  </m:e>
                                </m:d>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2"/>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𝜆</m:t>
                                          </m:r>
                                        </m:e>
                                        <m:e>
                                          <m:r>
                                            <a:rPr lang="en-US" sz="2000" i="1">
                                              <a:latin typeface="Cambria Math" panose="02040503050406030204" pitchFamily="18" charset="0"/>
                                            </a:rPr>
                                            <m:t>0</m:t>
                                          </m:r>
                                        </m:e>
                                      </m:mr>
                                      <m:mr>
                                        <m:e>
                                          <m:r>
                                            <a:rPr lang="en-US" sz="2000" i="1">
                                              <a:latin typeface="Cambria Math" panose="02040503050406030204" pitchFamily="18" charset="0"/>
                                            </a:rPr>
                                            <m:t>0</m:t>
                                          </m:r>
                                        </m:e>
                                        <m:e>
                                          <m:r>
                                            <a:rPr lang="en-US" sz="2000" i="1">
                                              <a:latin typeface="Cambria Math" panose="02040503050406030204" pitchFamily="18" charset="0"/>
                                            </a:rPr>
                                            <m:t>𝜆</m:t>
                                          </m:r>
                                        </m:e>
                                      </m:mr>
                                    </m:m>
                                  </m:e>
                                </m:d>
                              </m:e>
                            </m:d>
                          </m:e>
                        </m:func>
                        <m:r>
                          <a:rPr lang="en-US" sz="2000" i="1">
                            <a:latin typeface="Cambria Math" panose="02040503050406030204" pitchFamily="18" charset="0"/>
                          </a:rPr>
                          <m:t>=0</m:t>
                        </m:r>
                      </m:e>
                    </m:func>
                  </m:oMath>
                </a14:m>
                <a:r>
                  <a:rPr lang="en-US" sz="2000">
                    <a:latin typeface="Times New Roman" panose="02020603050405020304" pitchFamily="18" charset="0"/>
                    <a:cs typeface="Times New Roman" panose="02020603050405020304" pitchFamily="18" charset="0"/>
                  </a:rPr>
                  <a:t> will give </a:t>
                </a:r>
                <a14:m>
                  <m:oMath xmlns:m="http://schemas.openxmlformats.org/officeDocument/2006/math">
                    <m:r>
                      <a:rPr lang="en-US" sz="2000" i="1">
                        <a:latin typeface="Cambria Math" panose="02040503050406030204" pitchFamily="18" charset="0"/>
                      </a:rPr>
                      <m:t>𝜆</m:t>
                    </m:r>
                    <m:d>
                      <m:dPr>
                        <m:ctrlPr>
                          <a:rPr lang="tr-TR" sz="2000" i="1">
                            <a:latin typeface="Cambria Math" panose="02040503050406030204" pitchFamily="18" charset="0"/>
                          </a:rPr>
                        </m:ctrlPr>
                      </m:dPr>
                      <m:e>
                        <m:r>
                          <a:rPr lang="en-US" sz="2000" i="1">
                            <a:latin typeface="Cambria Math" panose="02040503050406030204" pitchFamily="18" charset="0"/>
                          </a:rPr>
                          <m:t>𝜆</m:t>
                        </m:r>
                        <m:r>
                          <a:rPr lang="en-US" sz="2000" i="1">
                            <a:latin typeface="Cambria Math" panose="02040503050406030204" pitchFamily="18" charset="0"/>
                          </a:rPr>
                          <m:t>−4</m:t>
                        </m:r>
                      </m:e>
                    </m:d>
                    <m:r>
                      <a:rPr lang="en-US" sz="2000" i="1">
                        <a:latin typeface="Cambria Math" panose="02040503050406030204" pitchFamily="18" charset="0"/>
                      </a:rPr>
                      <m:t>=0</m:t>
                    </m:r>
                  </m:oMath>
                </a14:m>
                <a:r>
                  <a:rPr lang="en-US" sz="2000">
                    <a:latin typeface="Times New Roman" panose="02020603050405020304" pitchFamily="18" charset="0"/>
                    <a:cs typeface="Times New Roman" panose="02020603050405020304" pitchFamily="18" charset="0"/>
                  </a:rPr>
                  <a:t>. </a:t>
                </a:r>
                <a:endParaRPr lang="tr-TR" sz="2000" smtClean="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en-US" sz="2000" smtClean="0">
                    <a:latin typeface="Times New Roman" panose="02020603050405020304" pitchFamily="18" charset="0"/>
                    <a:cs typeface="Times New Roman" panose="02020603050405020304" pitchFamily="18" charset="0"/>
                  </a:rPr>
                  <a:t>Then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𝜆</m:t>
                        </m:r>
                      </m:e>
                      <m:sub>
                        <m:r>
                          <a:rPr lang="en-US" sz="2000" i="1">
                            <a:latin typeface="Cambria Math" panose="02040503050406030204" pitchFamily="18" charset="0"/>
                          </a:rPr>
                          <m:t>1</m:t>
                        </m:r>
                      </m:sub>
                    </m:sSub>
                    <m:r>
                      <a:rPr lang="en-US" sz="2000" i="1">
                        <a:latin typeface="Cambria Math" panose="02040503050406030204" pitchFamily="18" charset="0"/>
                      </a:rPr>
                      <m:t>=4</m:t>
                    </m:r>
                  </m:oMath>
                </a14:m>
                <a:r>
                  <a:rPr lang="en-US" sz="2000">
                    <a:latin typeface="Times New Roman" panose="02020603050405020304" pitchFamily="18" charset="0"/>
                    <a:cs typeface="Times New Roman" panose="02020603050405020304" pitchFamily="18" charset="0"/>
                  </a:rPr>
                  <a:t> and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𝜆</m:t>
                        </m:r>
                      </m:e>
                      <m:sub>
                        <m:r>
                          <a:rPr lang="en-US" sz="2000" i="1">
                            <a:latin typeface="Cambria Math" panose="02040503050406030204" pitchFamily="18" charset="0"/>
                          </a:rPr>
                          <m:t>2</m:t>
                        </m:r>
                      </m:sub>
                    </m:sSub>
                    <m:r>
                      <a:rPr lang="en-US" sz="2000" i="1">
                        <a:latin typeface="Cambria Math" panose="02040503050406030204" pitchFamily="18" charset="0"/>
                      </a:rPr>
                      <m:t>=0</m:t>
                    </m:r>
                  </m:oMath>
                </a14:m>
                <a:r>
                  <a:rPr lang="en-US" sz="2000">
                    <a:latin typeface="Times New Roman" panose="02020603050405020304" pitchFamily="18" charset="0"/>
                    <a:cs typeface="Times New Roman" panose="02020603050405020304" pitchFamily="18" charset="0"/>
                  </a:rPr>
                  <a:t>. The corresponding eigenvectors are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1</m:t>
                        </m:r>
                      </m:sub>
                    </m:sSub>
                    <m:r>
                      <a:rPr lang="en-US" sz="2000" i="1">
                        <a:latin typeface="Cambria Math" panose="02040503050406030204" pitchFamily="18" charset="0"/>
                      </a:rPr>
                      <m:t>=</m:t>
                    </m:r>
                    <m:f>
                      <m:fPr>
                        <m:ctrlPr>
                          <a:rPr lang="tr-TR" sz="2000" i="1">
                            <a:latin typeface="Cambria Math" panose="02040503050406030204" pitchFamily="18" charset="0"/>
                          </a:rPr>
                        </m:ctrlPr>
                      </m:fPr>
                      <m:num>
                        <m:r>
                          <a:rPr lang="en-US" sz="2000" i="1">
                            <a:latin typeface="Cambria Math" panose="02040503050406030204" pitchFamily="18" charset="0"/>
                          </a:rPr>
                          <m:t>1</m:t>
                        </m:r>
                      </m:num>
                      <m:den>
                        <m:rad>
                          <m:radPr>
                            <m:degHide m:val="on"/>
                            <m:ctrlPr>
                              <a:rPr lang="tr-TR" sz="2000" i="1">
                                <a:latin typeface="Cambria Math" panose="02040503050406030204" pitchFamily="18" charset="0"/>
                              </a:rPr>
                            </m:ctrlPr>
                          </m:radPr>
                          <m:deg/>
                          <m:e>
                            <m:r>
                              <a:rPr lang="en-US" sz="2000" i="1">
                                <a:latin typeface="Cambria Math" panose="02040503050406030204" pitchFamily="18" charset="0"/>
                              </a:rPr>
                              <m:t>2</m:t>
                            </m:r>
                          </m:e>
                        </m:rad>
                      </m:den>
                    </m:f>
                    <m:d>
                      <m:dPr>
                        <m:begChr m:val="["/>
                        <m:endChr m:val="]"/>
                        <m:ctrlPr>
                          <a:rPr lang="tr-TR" sz="2000" i="1">
                            <a:latin typeface="Cambria Math" panose="02040503050406030204" pitchFamily="18" charset="0"/>
                          </a:rPr>
                        </m:ctrlPr>
                      </m:dPr>
                      <m:e>
                        <m:m>
                          <m:mPr>
                            <m:mcs>
                              <m:mc>
                                <m:mcPr>
                                  <m:count m:val="1"/>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−1</m:t>
                              </m:r>
                            </m:e>
                          </m:mr>
                          <m:mr>
                            <m:e>
                              <m:r>
                                <a:rPr lang="en-US" sz="2000" i="1">
                                  <a:latin typeface="Cambria Math" panose="02040503050406030204" pitchFamily="18" charset="0"/>
                                </a:rPr>
                                <m:t>1</m:t>
                              </m:r>
                            </m:e>
                          </m:mr>
                        </m:m>
                      </m:e>
                    </m:d>
                  </m:oMath>
                </a14:m>
                <a:r>
                  <a:rPr lang="en-US" sz="2000">
                    <a:latin typeface="Times New Roman" panose="02020603050405020304" pitchFamily="18" charset="0"/>
                    <a:cs typeface="Times New Roman" panose="02020603050405020304" pitchFamily="18" charset="0"/>
                  </a:rPr>
                  <a:t> and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2</m:t>
                        </m:r>
                      </m:sub>
                    </m:sSub>
                    <m:r>
                      <a:rPr lang="en-US" sz="2000" i="1">
                        <a:latin typeface="Cambria Math" panose="02040503050406030204" pitchFamily="18" charset="0"/>
                      </a:rPr>
                      <m:t>=</m:t>
                    </m:r>
                    <m:f>
                      <m:fPr>
                        <m:ctrlPr>
                          <a:rPr lang="tr-TR" sz="2000" i="1">
                            <a:latin typeface="Cambria Math" panose="02040503050406030204" pitchFamily="18" charset="0"/>
                          </a:rPr>
                        </m:ctrlPr>
                      </m:fPr>
                      <m:num>
                        <m:r>
                          <a:rPr lang="en-US" sz="2000" i="1">
                            <a:latin typeface="Cambria Math" panose="02040503050406030204" pitchFamily="18" charset="0"/>
                          </a:rPr>
                          <m:t>1</m:t>
                        </m:r>
                      </m:num>
                      <m:den>
                        <m:rad>
                          <m:radPr>
                            <m:degHide m:val="on"/>
                            <m:ctrlPr>
                              <a:rPr lang="tr-TR" sz="2000" i="1">
                                <a:latin typeface="Cambria Math" panose="02040503050406030204" pitchFamily="18" charset="0"/>
                              </a:rPr>
                            </m:ctrlPr>
                          </m:radPr>
                          <m:deg/>
                          <m:e>
                            <m:r>
                              <a:rPr lang="en-US" sz="2000" i="1">
                                <a:latin typeface="Cambria Math" panose="02040503050406030204" pitchFamily="18" charset="0"/>
                              </a:rPr>
                              <m:t>2</m:t>
                            </m:r>
                          </m:e>
                        </m:rad>
                      </m:den>
                    </m:f>
                    <m:d>
                      <m:dPr>
                        <m:begChr m:val="["/>
                        <m:endChr m:val="]"/>
                        <m:ctrlPr>
                          <a:rPr lang="tr-TR" sz="2000" i="1">
                            <a:latin typeface="Cambria Math" panose="02040503050406030204" pitchFamily="18" charset="0"/>
                          </a:rPr>
                        </m:ctrlPr>
                      </m:dPr>
                      <m:e>
                        <m:m>
                          <m:mPr>
                            <m:mcs>
                              <m:mc>
                                <m:mcPr>
                                  <m:count m:val="1"/>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1</m:t>
                              </m:r>
                            </m:e>
                          </m:mr>
                          <m:mr>
                            <m:e>
                              <m:r>
                                <a:rPr lang="en-US" sz="2000" i="1">
                                  <a:latin typeface="Cambria Math" panose="02040503050406030204" pitchFamily="18" charset="0"/>
                                </a:rPr>
                                <m:t>1</m:t>
                              </m:r>
                            </m:e>
                          </m:mr>
                        </m:m>
                      </m:e>
                    </m:d>
                  </m:oMath>
                </a14:m>
                <a:r>
                  <a:rPr lang="en-US" sz="2000">
                    <a:latin typeface="Times New Roman" panose="02020603050405020304" pitchFamily="18" charset="0"/>
                    <a:cs typeface="Times New Roman" panose="02020603050405020304" pitchFamily="18" charset="0"/>
                  </a:rPr>
                  <a:t>.</a:t>
                </a: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endParaRPr lang="tr-TR" sz="2000" smtClean="0">
                  <a:solidFill>
                    <a:srgbClr val="FF0000"/>
                  </a:solidFill>
                  <a:latin typeface="Times New Roman" panose="02020603050405020304" pitchFamily="18" charset="0"/>
                  <a:cs typeface="Times New Roman" panose="02020603050405020304" pitchFamily="18" charset="0"/>
                </a:endParaRPr>
              </a:p>
            </p:txBody>
          </p:sp>
        </mc:Choice>
        <mc:Fallback xmlns="">
          <p:sp>
            <p:nvSpPr>
              <p:cNvPr id="3" name="İçerik Yer Tutucusu 2"/>
              <p:cNvSpPr txBox="1">
                <a:spLocks noRot="1" noChangeAspect="1" noMove="1" noResize="1" noEditPoints="1" noAdjustHandles="1" noChangeArrowheads="1" noChangeShapeType="1" noTextEdit="1"/>
              </p:cNvSpPr>
              <p:nvPr/>
            </p:nvSpPr>
            <p:spPr>
              <a:xfrm>
                <a:off x="720000" y="720000"/>
                <a:ext cx="10800000" cy="2700163"/>
              </a:xfrm>
              <a:prstGeom prst="rect">
                <a:avLst/>
              </a:prstGeom>
              <a:blipFill>
                <a:blip r:embed="rId2"/>
                <a:stretch>
                  <a:fillRect l="-1411"/>
                </a:stretch>
              </a:blipFill>
            </p:spPr>
            <p:txBody>
              <a:bodyPr/>
              <a:lstStyle/>
              <a:p>
                <a:r>
                  <a:rPr lang="tr-TR">
                    <a:noFill/>
                  </a:rPr>
                  <a:t> </a:t>
                </a:r>
              </a:p>
            </p:txBody>
          </p:sp>
        </mc:Fallback>
      </mc:AlternateContent>
      <p:pic>
        <p:nvPicPr>
          <p:cNvPr id="4" name="Resim 3"/>
          <p:cNvPicPr/>
          <p:nvPr/>
        </p:nvPicPr>
        <p:blipFill>
          <a:blip r:embed="rId3">
            <a:extLst>
              <a:ext uri="{28A0092B-C50C-407E-A947-70E740481C1C}">
                <a14:useLocalDpi xmlns:a14="http://schemas.microsoft.com/office/drawing/2010/main" val="0"/>
              </a:ext>
            </a:extLst>
          </a:blip>
          <a:srcRect/>
          <a:stretch>
            <a:fillRect/>
          </a:stretch>
        </p:blipFill>
        <p:spPr bwMode="auto">
          <a:xfrm>
            <a:off x="3826144" y="3111766"/>
            <a:ext cx="3455511" cy="2607360"/>
          </a:xfrm>
          <a:prstGeom prst="rect">
            <a:avLst/>
          </a:prstGeom>
          <a:noFill/>
          <a:ln>
            <a:noFill/>
          </a:ln>
        </p:spPr>
      </p:pic>
    </p:spTree>
    <p:extLst>
      <p:ext uri="{BB962C8B-B14F-4D97-AF65-F5344CB8AC3E}">
        <p14:creationId xmlns:p14="http://schemas.microsoft.com/office/powerpoint/2010/main" val="11380231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txBox="1">
                <a:spLocks/>
              </p:cNvSpPr>
              <p:nvPr/>
            </p:nvSpPr>
            <p:spPr>
              <a:xfrm>
                <a:off x="720000" y="720000"/>
                <a:ext cx="10800000" cy="2628797"/>
              </a:xfrm>
              <a:prstGeom prst="rect">
                <a:avLst/>
              </a:prstGeom>
            </p:spPr>
            <p:txBody>
              <a:bodyPr vert="horz" wrap="square" lIns="0" tIns="0" rIns="0" bIns="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600"/>
                  </a:spcBef>
                  <a:buNone/>
                </a:pPr>
                <a:r>
                  <a:rPr lang="en-US" sz="2000" b="1" smtClean="0">
                    <a:solidFill>
                      <a:srgbClr val="FF0000"/>
                    </a:solidFill>
                    <a:latin typeface="Times New Roman" panose="02020603050405020304" pitchFamily="18" charset="0"/>
                    <a:cs typeface="Times New Roman" panose="02020603050405020304" pitchFamily="18" charset="0"/>
                  </a:rPr>
                  <a:t>Exampl</a:t>
                </a:r>
                <a:r>
                  <a:rPr lang="tr-TR" sz="2000" b="1" smtClean="0">
                    <a:solidFill>
                      <a:srgbClr val="FF0000"/>
                    </a:solidFill>
                    <a:latin typeface="Times New Roman" panose="02020603050405020304" pitchFamily="18" charset="0"/>
                    <a:cs typeface="Times New Roman" panose="02020603050405020304" pitchFamily="18" charset="0"/>
                  </a:rPr>
                  <a:t>e (continued)</a:t>
                </a:r>
                <a:r>
                  <a:rPr lang="en-US" sz="2000" b="1" smtClean="0">
                    <a:solidFill>
                      <a:srgbClr val="FF0000"/>
                    </a:solidFill>
                    <a:latin typeface="Times New Roman" panose="02020603050405020304" pitchFamily="18" charset="0"/>
                    <a:cs typeface="Times New Roman" panose="02020603050405020304" pitchFamily="18" charset="0"/>
                  </a:rPr>
                  <a:t>:</a:t>
                </a:r>
                <a:r>
                  <a:rPr lang="tr-TR" sz="2000" b="1" smtClean="0">
                    <a:solidFill>
                      <a:srgbClr val="FF0000"/>
                    </a:solidFill>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We should go back to the figure to see class separability with no weights. The direction of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1</m:t>
                        </m:r>
                      </m:sub>
                    </m:sSub>
                  </m:oMath>
                </a14:m>
                <a:r>
                  <a:rPr lang="en-US" sz="2000">
                    <a:latin typeface="Times New Roman" panose="02020603050405020304" pitchFamily="18" charset="0"/>
                    <a:cs typeface="Times New Roman" panose="02020603050405020304" pitchFamily="18" charset="0"/>
                  </a:rPr>
                  <a:t> is along </a:t>
                </a:r>
                <a14:m>
                  <m:oMath xmlns:m="http://schemas.openxmlformats.org/officeDocument/2006/math">
                    <m:sSubSup>
                      <m:sSubSupPr>
                        <m:ctrlPr>
                          <a:rPr lang="tr-TR"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1</m:t>
                        </m:r>
                      </m:sub>
                      <m:sup>
                        <m:r>
                          <a:rPr lang="en-US" sz="2000" i="1">
                            <a:latin typeface="Cambria Math" panose="02040503050406030204" pitchFamily="18" charset="0"/>
                          </a:rPr>
                          <m:t>′</m:t>
                        </m:r>
                      </m:sup>
                    </m:sSubSup>
                  </m:oMath>
                </a14:m>
                <a:r>
                  <a:rPr lang="en-US" sz="2000">
                    <a:latin typeface="Times New Roman" panose="02020603050405020304" pitchFamily="18" charset="0"/>
                    <a:cs typeface="Times New Roman" panose="02020603050405020304" pitchFamily="18" charset="0"/>
                  </a:rPr>
                  <a:t>. The projection of all data onto </a:t>
                </a:r>
                <a14:m>
                  <m:oMath xmlns:m="http://schemas.openxmlformats.org/officeDocument/2006/math">
                    <m:sSubSup>
                      <m:sSubSupPr>
                        <m:ctrlPr>
                          <a:rPr lang="tr-TR"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1</m:t>
                        </m:r>
                      </m:sub>
                      <m:sup>
                        <m:r>
                          <a:rPr lang="en-US" sz="2000" i="1">
                            <a:latin typeface="Cambria Math" panose="02040503050406030204" pitchFamily="18" charset="0"/>
                          </a:rPr>
                          <m:t>′</m:t>
                        </m:r>
                      </m:sup>
                    </m:sSubSup>
                  </m:oMath>
                </a14:m>
                <a:r>
                  <a:rPr lang="en-US" sz="2000">
                    <a:latin typeface="Times New Roman" panose="02020603050405020304" pitchFamily="18" charset="0"/>
                    <a:cs typeface="Times New Roman" panose="02020603050405020304" pitchFamily="18" charset="0"/>
                  </a:rPr>
                  <a:t>-axis gives us separable classes.</a:t>
                </a: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en-US" sz="2000">
                    <a:latin typeface="Times New Roman" panose="02020603050405020304" pitchFamily="18" charset="0"/>
                    <a:cs typeface="Times New Roman" panose="02020603050405020304" pitchFamily="18" charset="0"/>
                  </a:rPr>
                  <a:t>The direction of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2</m:t>
                        </m:r>
                      </m:sub>
                    </m:sSub>
                  </m:oMath>
                </a14:m>
                <a:r>
                  <a:rPr lang="en-US" sz="2000">
                    <a:latin typeface="Times New Roman" panose="02020603050405020304" pitchFamily="18" charset="0"/>
                    <a:cs typeface="Times New Roman" panose="02020603050405020304" pitchFamily="18" charset="0"/>
                  </a:rPr>
                  <a:t> is along </a:t>
                </a:r>
                <a14:m>
                  <m:oMath xmlns:m="http://schemas.openxmlformats.org/officeDocument/2006/math">
                    <m:sSubSup>
                      <m:sSubSupPr>
                        <m:ctrlPr>
                          <a:rPr lang="tr-TR"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2</m:t>
                        </m:r>
                      </m:sub>
                      <m:sup>
                        <m:r>
                          <a:rPr lang="en-US" sz="2000" i="1">
                            <a:latin typeface="Cambria Math" panose="02040503050406030204" pitchFamily="18" charset="0"/>
                          </a:rPr>
                          <m:t>′</m:t>
                        </m:r>
                      </m:sup>
                    </m:sSubSup>
                  </m:oMath>
                </a14:m>
                <a:r>
                  <a:rPr lang="en-US" sz="2000">
                    <a:latin typeface="Times New Roman" panose="02020603050405020304" pitchFamily="18" charset="0"/>
                    <a:cs typeface="Times New Roman" panose="02020603050405020304" pitchFamily="18" charset="0"/>
                  </a:rPr>
                  <a:t>. The projection of the data in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1</m:t>
                        </m:r>
                      </m:sub>
                    </m:sSub>
                  </m:oMath>
                </a14:m>
                <a:r>
                  <a:rPr lang="en-US" sz="2000">
                    <a:latin typeface="Times New Roman" panose="02020603050405020304" pitchFamily="18" charset="0"/>
                    <a:cs typeface="Times New Roman" panose="02020603050405020304" pitchFamily="18" charset="0"/>
                  </a:rPr>
                  <a:t> and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2</m:t>
                        </m:r>
                      </m:sub>
                    </m:sSub>
                  </m:oMath>
                </a14:m>
                <a:r>
                  <a:rPr lang="en-US" sz="2000">
                    <a:latin typeface="Times New Roman" panose="02020603050405020304" pitchFamily="18" charset="0"/>
                    <a:cs typeface="Times New Roman" panose="02020603050405020304" pitchFamily="18" charset="0"/>
                  </a:rPr>
                  <a:t> onto </a:t>
                </a:r>
                <a14:m>
                  <m:oMath xmlns:m="http://schemas.openxmlformats.org/officeDocument/2006/math">
                    <m:sSubSup>
                      <m:sSubSupPr>
                        <m:ctrlPr>
                          <a:rPr lang="tr-TR"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2</m:t>
                        </m:r>
                      </m:sub>
                      <m:sup>
                        <m:r>
                          <a:rPr lang="en-US" sz="2000" i="1">
                            <a:latin typeface="Cambria Math" panose="02040503050406030204" pitchFamily="18" charset="0"/>
                          </a:rPr>
                          <m:t>′</m:t>
                        </m:r>
                      </m:sup>
                    </m:sSubSup>
                  </m:oMath>
                </a14:m>
                <a:r>
                  <a:rPr lang="en-US" sz="2000">
                    <a:latin typeface="Times New Roman" panose="02020603050405020304" pitchFamily="18" charset="0"/>
                    <a:cs typeface="Times New Roman" panose="02020603050405020304" pitchFamily="18" charset="0"/>
                  </a:rPr>
                  <a:t> are not separable. Or else, the line through the </a:t>
                </a:r>
                <a14:m>
                  <m:oMath xmlns:m="http://schemas.openxmlformats.org/officeDocument/2006/math">
                    <m:sSubSup>
                      <m:sSubSupPr>
                        <m:ctrlPr>
                          <a:rPr lang="tr-TR"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2</m:t>
                        </m:r>
                      </m:sub>
                      <m:sup>
                        <m:r>
                          <a:rPr lang="en-US" sz="2000" i="1">
                            <a:latin typeface="Cambria Math" panose="02040503050406030204" pitchFamily="18" charset="0"/>
                          </a:rPr>
                          <m:t>′</m:t>
                        </m:r>
                      </m:sup>
                    </m:sSubSup>
                  </m:oMath>
                </a14:m>
                <a:r>
                  <a:rPr lang="en-US" sz="2000">
                    <a:latin typeface="Times New Roman" panose="02020603050405020304" pitchFamily="18" charset="0"/>
                    <a:cs typeface="Times New Roman" panose="02020603050405020304" pitchFamily="18" charset="0"/>
                  </a:rPr>
                  <a:t>-axis is the linear discriminant.</a:t>
                </a: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endParaRPr lang="tr-TR" sz="2000" smtClean="0">
                  <a:solidFill>
                    <a:srgbClr val="FF0000"/>
                  </a:solidFill>
                  <a:latin typeface="Times New Roman" panose="02020603050405020304" pitchFamily="18" charset="0"/>
                  <a:cs typeface="Times New Roman" panose="02020603050405020304" pitchFamily="18" charset="0"/>
                </a:endParaRPr>
              </a:p>
            </p:txBody>
          </p:sp>
        </mc:Choice>
        <mc:Fallback xmlns="">
          <p:sp>
            <p:nvSpPr>
              <p:cNvPr id="3" name="İçerik Yer Tutucusu 2"/>
              <p:cNvSpPr txBox="1">
                <a:spLocks noRot="1" noChangeAspect="1" noMove="1" noResize="1" noEditPoints="1" noAdjustHandles="1" noChangeArrowheads="1" noChangeShapeType="1" noTextEdit="1"/>
              </p:cNvSpPr>
              <p:nvPr/>
            </p:nvSpPr>
            <p:spPr>
              <a:xfrm>
                <a:off x="720000" y="720000"/>
                <a:ext cx="10800000" cy="2628797"/>
              </a:xfrm>
              <a:prstGeom prst="rect">
                <a:avLst/>
              </a:prstGeom>
              <a:blipFill>
                <a:blip r:embed="rId2"/>
                <a:stretch>
                  <a:fillRect l="-1411" r="-1467"/>
                </a:stretch>
              </a:blipFill>
            </p:spPr>
            <p:txBody>
              <a:bodyPr/>
              <a:lstStyle/>
              <a:p>
                <a:r>
                  <a:rPr lang="tr-TR">
                    <a:noFill/>
                  </a:rPr>
                  <a:t> </a:t>
                </a:r>
              </a:p>
            </p:txBody>
          </p:sp>
        </mc:Fallback>
      </mc:AlternateContent>
      <p:pic>
        <p:nvPicPr>
          <p:cNvPr id="4" name="Resim 3"/>
          <p:cNvPicPr/>
          <p:nvPr/>
        </p:nvPicPr>
        <p:blipFill>
          <a:blip r:embed="rId3">
            <a:extLst>
              <a:ext uri="{28A0092B-C50C-407E-A947-70E740481C1C}">
                <a14:useLocalDpi xmlns:a14="http://schemas.microsoft.com/office/drawing/2010/main" val="0"/>
              </a:ext>
            </a:extLst>
          </a:blip>
          <a:srcRect/>
          <a:stretch>
            <a:fillRect/>
          </a:stretch>
        </p:blipFill>
        <p:spPr bwMode="auto">
          <a:xfrm>
            <a:off x="3826143" y="3111766"/>
            <a:ext cx="4442800" cy="2933280"/>
          </a:xfrm>
          <a:prstGeom prst="rect">
            <a:avLst/>
          </a:prstGeom>
          <a:noFill/>
          <a:ln>
            <a:noFill/>
          </a:ln>
        </p:spPr>
      </p:pic>
    </p:spTree>
    <p:extLst>
      <p:ext uri="{BB962C8B-B14F-4D97-AF65-F5344CB8AC3E}">
        <p14:creationId xmlns:p14="http://schemas.microsoft.com/office/powerpoint/2010/main" val="41662017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txBox="1">
                <a:spLocks/>
              </p:cNvSpPr>
              <p:nvPr/>
            </p:nvSpPr>
            <p:spPr>
              <a:xfrm>
                <a:off x="720000" y="720000"/>
                <a:ext cx="10800000" cy="5693931"/>
              </a:xfrm>
              <a:prstGeom prst="rect">
                <a:avLst/>
              </a:prstGeom>
            </p:spPr>
            <p:txBody>
              <a:bodyPr vert="horz" wrap="square" lIns="0" tIns="0" rIns="0" bIns="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600"/>
                  </a:spcBef>
                  <a:buNone/>
                </a:pPr>
                <a:r>
                  <a:rPr lang="en-US" sz="2000" b="1" smtClean="0">
                    <a:solidFill>
                      <a:srgbClr val="FF0000"/>
                    </a:solidFill>
                    <a:latin typeface="Times New Roman" panose="02020603050405020304" pitchFamily="18" charset="0"/>
                    <a:cs typeface="Times New Roman" panose="02020603050405020304" pitchFamily="18" charset="0"/>
                  </a:rPr>
                  <a:t>Exampl</a:t>
                </a:r>
                <a:r>
                  <a:rPr lang="tr-TR" sz="2000" b="1" smtClean="0">
                    <a:solidFill>
                      <a:srgbClr val="FF0000"/>
                    </a:solidFill>
                    <a:latin typeface="Times New Roman" panose="02020603050405020304" pitchFamily="18" charset="0"/>
                    <a:cs typeface="Times New Roman" panose="02020603050405020304" pitchFamily="18" charset="0"/>
                  </a:rPr>
                  <a:t>e (continued)</a:t>
                </a:r>
                <a:r>
                  <a:rPr lang="en-US" sz="2000" b="1" smtClean="0">
                    <a:solidFill>
                      <a:srgbClr val="FF0000"/>
                    </a:solidFill>
                    <a:latin typeface="Times New Roman" panose="02020603050405020304" pitchFamily="18" charset="0"/>
                    <a:cs typeface="Times New Roman" panose="02020603050405020304" pitchFamily="18" charset="0"/>
                  </a:rPr>
                  <a:t>:</a:t>
                </a:r>
                <a:r>
                  <a:rPr lang="tr-TR" sz="2000" b="1" smtClean="0">
                    <a:solidFill>
                      <a:srgbClr val="FF0000"/>
                    </a:solidFill>
                    <a:latin typeface="Times New Roman" panose="02020603050405020304" pitchFamily="18" charset="0"/>
                    <a:cs typeface="Times New Roman" panose="02020603050405020304" pitchFamily="18" charset="0"/>
                  </a:rPr>
                  <a:t> </a:t>
                </a:r>
              </a:p>
              <a:p>
                <a:pPr marL="0" indent="0" algn="just">
                  <a:lnSpc>
                    <a:spcPct val="150000"/>
                  </a:lnSpc>
                  <a:spcBef>
                    <a:spcPts val="600"/>
                  </a:spcBef>
                  <a:buNone/>
                </a:pPr>
                <a:r>
                  <a:rPr lang="en-US" sz="2000" smtClean="0">
                    <a:latin typeface="Times New Roman" panose="02020603050405020304" pitchFamily="18" charset="0"/>
                    <a:cs typeface="Times New Roman" panose="02020603050405020304" pitchFamily="18" charset="0"/>
                  </a:rPr>
                  <a:t>Now </a:t>
                </a:r>
                <a:r>
                  <a:rPr lang="en-US" sz="2000">
                    <a:latin typeface="Times New Roman" panose="02020603050405020304" pitchFamily="18" charset="0"/>
                    <a:cs typeface="Times New Roman" panose="02020603050405020304" pitchFamily="18" charset="0"/>
                  </a:rPr>
                  <a:t>let’s see if we can use the feature selection method. With the weight assignment the average value of two-classes are </a:t>
                </a:r>
                <a14:m>
                  <m:oMath xmlns:m="http://schemas.openxmlformats.org/officeDocument/2006/math">
                    <m:sSubSup>
                      <m:sSubSupPr>
                        <m:ctrlPr>
                          <a:rPr lang="tr-TR" sz="2000" i="1">
                            <a:latin typeface="Cambria Math" panose="02040503050406030204" pitchFamily="18" charset="0"/>
                          </a:rPr>
                        </m:ctrlPr>
                      </m:sSubSupPr>
                      <m:e>
                        <m:r>
                          <a:rPr lang="en-US" sz="2000" b="1" i="1">
                            <a:latin typeface="Cambria Math" panose="02040503050406030204" pitchFamily="18" charset="0"/>
                          </a:rPr>
                          <m:t>𝒂</m:t>
                        </m:r>
                      </m:e>
                      <m:sub>
                        <m:r>
                          <a:rPr lang="en-US" sz="2000" i="1">
                            <a:latin typeface="Cambria Math" panose="02040503050406030204" pitchFamily="18" charset="0"/>
                          </a:rPr>
                          <m:t>𝑎𝑣𝑒</m:t>
                        </m:r>
                      </m:sub>
                      <m:sup>
                        <m:r>
                          <a:rPr lang="en-US" sz="2000" i="1">
                            <a:latin typeface="Cambria Math" panose="02040503050406030204" pitchFamily="18" charset="0"/>
                          </a:rPr>
                          <m:t>1</m:t>
                        </m:r>
                      </m:sup>
                    </m:sSubSup>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1"/>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2</m:t>
                              </m:r>
                              <m:sSub>
                                <m:sSubPr>
                                  <m:ctrlPr>
                                    <a:rPr lang="tr-TR"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1</m:t>
                                  </m:r>
                                </m:sub>
                              </m:sSub>
                            </m:e>
                          </m:mr>
                          <m:mr>
                            <m:e>
                              <m:r>
                                <a:rPr lang="en-US" sz="2000" i="1">
                                  <a:latin typeface="Cambria Math" panose="02040503050406030204" pitchFamily="18" charset="0"/>
                                </a:rPr>
                                <m:t>0</m:t>
                              </m:r>
                            </m:e>
                          </m:mr>
                        </m:m>
                      </m:e>
                    </m:d>
                    <m:r>
                      <a:rPr lang="en-US" sz="2000" i="1">
                        <a:latin typeface="Cambria Math" panose="02040503050406030204" pitchFamily="18" charset="0"/>
                      </a:rPr>
                      <m:t>, </m:t>
                    </m:r>
                    <m:sSubSup>
                      <m:sSubSupPr>
                        <m:ctrlPr>
                          <a:rPr lang="tr-TR" sz="2000" i="1">
                            <a:latin typeface="Cambria Math" panose="02040503050406030204" pitchFamily="18" charset="0"/>
                          </a:rPr>
                        </m:ctrlPr>
                      </m:sSubSupPr>
                      <m:e>
                        <m:r>
                          <a:rPr lang="en-US" sz="2000" b="1" i="1">
                            <a:latin typeface="Cambria Math" panose="02040503050406030204" pitchFamily="18" charset="0"/>
                          </a:rPr>
                          <m:t>𝒂</m:t>
                        </m:r>
                      </m:e>
                      <m:sub>
                        <m:r>
                          <a:rPr lang="en-US" sz="2000" i="1">
                            <a:latin typeface="Cambria Math" panose="02040503050406030204" pitchFamily="18" charset="0"/>
                          </a:rPr>
                          <m:t>𝑎𝑣𝑒</m:t>
                        </m:r>
                      </m:sub>
                      <m:sup>
                        <m:r>
                          <a:rPr lang="en-US" sz="2000" i="1">
                            <a:latin typeface="Cambria Math" panose="02040503050406030204" pitchFamily="18" charset="0"/>
                          </a:rPr>
                          <m:t>2</m:t>
                        </m:r>
                      </m:sup>
                    </m:sSubSup>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1"/>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0</m:t>
                              </m:r>
                            </m:e>
                          </m:mr>
                          <m:mr>
                            <m:e>
                              <m:r>
                                <a:rPr lang="en-US" sz="2000" i="1">
                                  <a:latin typeface="Cambria Math" panose="02040503050406030204" pitchFamily="18" charset="0"/>
                                </a:rPr>
                                <m:t>2</m:t>
                              </m:r>
                              <m:sSub>
                                <m:sSubPr>
                                  <m:ctrlPr>
                                    <a:rPr lang="tr-TR"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2</m:t>
                                  </m:r>
                                </m:sub>
                              </m:sSub>
                            </m:e>
                          </m:mr>
                        </m:m>
                      </m:e>
                    </m:d>
                  </m:oMath>
                </a14:m>
                <a:r>
                  <a:rPr lang="en-US" sz="2000">
                    <a:latin typeface="Times New Roman" panose="02020603050405020304" pitchFamily="18" charset="0"/>
                    <a:cs typeface="Times New Roman" panose="02020603050405020304" pitchFamily="18" charset="0"/>
                  </a:rPr>
                  <a:t> and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𝑎𝑣𝑒𝑇</m:t>
                        </m:r>
                      </m:sub>
                    </m:sSub>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1"/>
                                  <m:mcJc m:val="center"/>
                                </m:mcPr>
                              </m:mc>
                            </m:mcs>
                            <m:ctrlPr>
                              <a:rPr lang="tr-TR" sz="2000" i="1">
                                <a:latin typeface="Cambria Math" panose="02040503050406030204" pitchFamily="18" charset="0"/>
                              </a:rPr>
                            </m:ctrlPr>
                          </m:mPr>
                          <m:mr>
                            <m:e>
                              <m:sSub>
                                <m:sSubPr>
                                  <m:ctrlPr>
                                    <a:rPr lang="tr-TR"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1</m:t>
                                  </m:r>
                                </m:sub>
                              </m:sSub>
                            </m:e>
                          </m:mr>
                          <m:mr>
                            <m:e>
                              <m:sSub>
                                <m:sSubPr>
                                  <m:ctrlPr>
                                    <a:rPr lang="tr-TR"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2</m:t>
                                  </m:r>
                                </m:sub>
                              </m:sSub>
                            </m:e>
                          </m:mr>
                        </m:m>
                      </m:e>
                    </m:d>
                  </m:oMath>
                </a14:m>
                <a:r>
                  <a:rPr lang="en-US" sz="2000">
                    <a:latin typeface="Times New Roman" panose="02020603050405020304" pitchFamily="18" charset="0"/>
                    <a:cs typeface="Times New Roman" panose="02020603050405020304" pitchFamily="18" charset="0"/>
                  </a:rPr>
                  <a:t>. Then the covariance matrices with weights are </a:t>
                </a: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𝑊</m:t>
                        </m:r>
                        <m:r>
                          <a:rPr lang="en-US" sz="2000" i="1">
                            <a:latin typeface="Cambria Math" panose="02040503050406030204" pitchFamily="18" charset="0"/>
                          </a:rPr>
                          <m:t>1</m:t>
                        </m:r>
                      </m:sub>
                    </m:sSub>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2"/>
                                  <m:mcJc m:val="center"/>
                                </m:mcPr>
                              </m:mc>
                            </m:mcs>
                            <m:ctrlPr>
                              <a:rPr lang="tr-TR" sz="2000" i="1">
                                <a:latin typeface="Cambria Math" panose="02040503050406030204" pitchFamily="18" charset="0"/>
                              </a:rPr>
                            </m:ctrlPr>
                          </m:mPr>
                          <m:mr>
                            <m:e>
                              <m:sSubSup>
                                <m:sSubSupPr>
                                  <m:ctrlPr>
                                    <a:rPr lang="tr-TR" sz="2000" i="1">
                                      <a:latin typeface="Cambria Math" panose="02040503050406030204" pitchFamily="18" charset="0"/>
                                    </a:rPr>
                                  </m:ctrlPr>
                                </m:sSubSupPr>
                                <m:e>
                                  <m:r>
                                    <a:rPr lang="en-US" sz="2000" i="1">
                                      <a:latin typeface="Cambria Math" panose="02040503050406030204" pitchFamily="18" charset="0"/>
                                    </a:rPr>
                                    <m:t>h</m:t>
                                  </m:r>
                                </m:e>
                                <m:sub>
                                  <m:r>
                                    <a:rPr lang="en-US" sz="2000" i="1">
                                      <a:latin typeface="Cambria Math" panose="02040503050406030204" pitchFamily="18" charset="0"/>
                                    </a:rPr>
                                    <m:t>1</m:t>
                                  </m:r>
                                </m:sub>
                                <m:sup>
                                  <m:r>
                                    <a:rPr lang="en-US" sz="2000" i="1">
                                      <a:latin typeface="Cambria Math" panose="02040503050406030204" pitchFamily="18" charset="0"/>
                                    </a:rPr>
                                    <m:t>2</m:t>
                                  </m:r>
                                </m:sup>
                              </m:sSubSup>
                            </m:e>
                            <m:e>
                              <m:r>
                                <a:rPr lang="en-US" sz="2000" i="1">
                                  <a:latin typeface="Cambria Math" panose="02040503050406030204" pitchFamily="18" charset="0"/>
                                </a:rPr>
                                <m:t>0</m:t>
                              </m:r>
                            </m:e>
                          </m:mr>
                          <m:mr>
                            <m:e>
                              <m:r>
                                <a:rPr lang="en-US" sz="2000" i="1">
                                  <a:latin typeface="Cambria Math" panose="02040503050406030204" pitchFamily="18" charset="0"/>
                                </a:rPr>
                                <m:t>0</m:t>
                              </m:r>
                            </m:e>
                            <m:e>
                              <m:r>
                                <a:rPr lang="en-US" sz="2000" i="1">
                                  <a:latin typeface="Cambria Math" panose="02040503050406030204" pitchFamily="18" charset="0"/>
                                </a:rPr>
                                <m:t>0</m:t>
                              </m:r>
                            </m:e>
                          </m:mr>
                        </m:m>
                      </m:e>
                    </m:d>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𝑊</m:t>
                        </m:r>
                        <m:r>
                          <a:rPr lang="en-US" sz="2000" i="1">
                            <a:latin typeface="Cambria Math" panose="02040503050406030204" pitchFamily="18" charset="0"/>
                          </a:rPr>
                          <m:t>2</m:t>
                        </m:r>
                      </m:sub>
                    </m:sSub>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2"/>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0</m:t>
                              </m:r>
                            </m:e>
                            <m:e>
                              <m:r>
                                <a:rPr lang="en-US" sz="2000" i="1">
                                  <a:latin typeface="Cambria Math" panose="02040503050406030204" pitchFamily="18" charset="0"/>
                                </a:rPr>
                                <m:t>0</m:t>
                              </m:r>
                            </m:e>
                          </m:mr>
                          <m:mr>
                            <m:e>
                              <m:r>
                                <a:rPr lang="en-US" sz="2000" i="1">
                                  <a:latin typeface="Cambria Math" panose="02040503050406030204" pitchFamily="18" charset="0"/>
                                </a:rPr>
                                <m:t>0</m:t>
                              </m:r>
                            </m:e>
                            <m:e>
                              <m:sSubSup>
                                <m:sSubSupPr>
                                  <m:ctrlPr>
                                    <a:rPr lang="tr-TR" sz="2000" i="1">
                                      <a:latin typeface="Cambria Math" panose="02040503050406030204" pitchFamily="18" charset="0"/>
                                    </a:rPr>
                                  </m:ctrlPr>
                                </m:sSubSupPr>
                                <m:e>
                                  <m:r>
                                    <a:rPr lang="en-US" sz="2000" i="1">
                                      <a:latin typeface="Cambria Math" panose="02040503050406030204" pitchFamily="18" charset="0"/>
                                    </a:rPr>
                                    <m:t>h</m:t>
                                  </m:r>
                                </m:e>
                                <m:sub>
                                  <m:r>
                                    <a:rPr lang="en-US" sz="2000" i="1">
                                      <a:latin typeface="Cambria Math" panose="02040503050406030204" pitchFamily="18" charset="0"/>
                                    </a:rPr>
                                    <m:t>2</m:t>
                                  </m:r>
                                </m:sub>
                                <m:sup>
                                  <m:r>
                                    <a:rPr lang="en-US" sz="2000" i="1">
                                      <a:latin typeface="Cambria Math" panose="02040503050406030204" pitchFamily="18" charset="0"/>
                                    </a:rPr>
                                    <m:t>2</m:t>
                                  </m:r>
                                </m:sup>
                              </m:sSubSup>
                            </m:e>
                          </m:mr>
                        </m:m>
                      </m:e>
                    </m:d>
                  </m:oMath>
                </a14:m>
                <a:r>
                  <a:rPr lang="en-US" sz="2000">
                    <a:latin typeface="Times New Roman" panose="02020603050405020304" pitchFamily="18" charset="0"/>
                    <a:cs typeface="Times New Roman" panose="02020603050405020304" pitchFamily="18" charset="0"/>
                  </a:rPr>
                  <a:t> per data and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sSub>
                          <m:sSubPr>
                            <m:ctrlPr>
                              <a:rPr lang="tr-TR" sz="2000" i="1">
                                <a:latin typeface="Cambria Math" panose="02040503050406030204" pitchFamily="18" charset="0"/>
                              </a:rPr>
                            </m:ctrlPr>
                          </m:sSubPr>
                          <m:e>
                            <m:r>
                              <a:rPr lang="en-US" sz="2000" i="1">
                                <a:latin typeface="Cambria Math" panose="02040503050406030204" pitchFamily="18" charset="0"/>
                              </a:rPr>
                              <m:t>𝑊</m:t>
                            </m:r>
                          </m:e>
                          <m:sub>
                            <m:r>
                              <a:rPr lang="en-US" sz="2000" i="1">
                                <a:latin typeface="Cambria Math" panose="02040503050406030204" pitchFamily="18" charset="0"/>
                              </a:rPr>
                              <m:t>𝑇</m:t>
                            </m:r>
                          </m:sub>
                        </m:sSub>
                      </m:sub>
                    </m:sSub>
                    <m:r>
                      <a:rPr lang="en-US" sz="2000" i="1">
                        <a:latin typeface="Cambria Math" panose="02040503050406030204" pitchFamily="18" charset="0"/>
                      </a:rPr>
                      <m:t>=</m:t>
                    </m:r>
                    <m:f>
                      <m:fPr>
                        <m:ctrlPr>
                          <a:rPr lang="tr-TR"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d>
                      <m:dPr>
                        <m:begChr m:val="["/>
                        <m:endChr m:val="]"/>
                        <m:ctrlPr>
                          <a:rPr lang="tr-TR" sz="2000" i="1">
                            <a:latin typeface="Cambria Math" panose="02040503050406030204" pitchFamily="18" charset="0"/>
                          </a:rPr>
                        </m:ctrlPr>
                      </m:dPr>
                      <m:e>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𝑊</m:t>
                            </m:r>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𝑊</m:t>
                            </m:r>
                            <m:r>
                              <a:rPr lang="en-US" sz="2000" i="1">
                                <a:latin typeface="Cambria Math" panose="02040503050406030204" pitchFamily="18" charset="0"/>
                              </a:rPr>
                              <m:t>2</m:t>
                            </m:r>
                          </m:sub>
                        </m:sSub>
                      </m:e>
                    </m:d>
                    <m:r>
                      <a:rPr lang="en-US" sz="2000" i="1">
                        <a:latin typeface="Cambria Math" panose="02040503050406030204" pitchFamily="18" charset="0"/>
                      </a:rPr>
                      <m:t>=</m:t>
                    </m:r>
                    <m:f>
                      <m:fPr>
                        <m:ctrlPr>
                          <a:rPr lang="tr-TR"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d>
                      <m:dPr>
                        <m:begChr m:val="["/>
                        <m:endChr m:val="]"/>
                        <m:ctrlPr>
                          <a:rPr lang="tr-TR" sz="2000" i="1">
                            <a:latin typeface="Cambria Math" panose="02040503050406030204" pitchFamily="18" charset="0"/>
                          </a:rPr>
                        </m:ctrlPr>
                      </m:dPr>
                      <m:e>
                        <m:m>
                          <m:mPr>
                            <m:mcs>
                              <m:mc>
                                <m:mcPr>
                                  <m:count m:val="2"/>
                                  <m:mcJc m:val="center"/>
                                </m:mcPr>
                              </m:mc>
                            </m:mcs>
                            <m:ctrlPr>
                              <a:rPr lang="tr-TR" sz="2000" i="1">
                                <a:latin typeface="Cambria Math" panose="02040503050406030204" pitchFamily="18" charset="0"/>
                              </a:rPr>
                            </m:ctrlPr>
                          </m:mPr>
                          <m:mr>
                            <m:e>
                              <m:sSubSup>
                                <m:sSubSupPr>
                                  <m:ctrlPr>
                                    <a:rPr lang="tr-TR" sz="2000" i="1">
                                      <a:latin typeface="Cambria Math" panose="02040503050406030204" pitchFamily="18" charset="0"/>
                                    </a:rPr>
                                  </m:ctrlPr>
                                </m:sSubSupPr>
                                <m:e>
                                  <m:r>
                                    <a:rPr lang="en-US" sz="2000" i="1">
                                      <a:latin typeface="Cambria Math" panose="02040503050406030204" pitchFamily="18" charset="0"/>
                                    </a:rPr>
                                    <m:t>h</m:t>
                                  </m:r>
                                </m:e>
                                <m:sub>
                                  <m:r>
                                    <a:rPr lang="en-US" sz="2000" i="1">
                                      <a:latin typeface="Cambria Math" panose="02040503050406030204" pitchFamily="18" charset="0"/>
                                    </a:rPr>
                                    <m:t>1</m:t>
                                  </m:r>
                                </m:sub>
                                <m:sup>
                                  <m:r>
                                    <a:rPr lang="en-US" sz="2000" i="1">
                                      <a:latin typeface="Cambria Math" panose="02040503050406030204" pitchFamily="18" charset="0"/>
                                    </a:rPr>
                                    <m:t>2</m:t>
                                  </m:r>
                                </m:sup>
                              </m:sSubSup>
                            </m:e>
                            <m:e>
                              <m:r>
                                <a:rPr lang="en-US" sz="2000" i="1">
                                  <a:latin typeface="Cambria Math" panose="02040503050406030204" pitchFamily="18" charset="0"/>
                                </a:rPr>
                                <m:t>0</m:t>
                              </m:r>
                            </m:e>
                          </m:mr>
                          <m:mr>
                            <m:e>
                              <m:r>
                                <a:rPr lang="en-US" sz="2000" i="1">
                                  <a:latin typeface="Cambria Math" panose="02040503050406030204" pitchFamily="18" charset="0"/>
                                </a:rPr>
                                <m:t>0</m:t>
                              </m:r>
                            </m:e>
                            <m:e>
                              <m:sSubSup>
                                <m:sSubSupPr>
                                  <m:ctrlPr>
                                    <a:rPr lang="tr-TR" sz="2000" i="1">
                                      <a:latin typeface="Cambria Math" panose="02040503050406030204" pitchFamily="18" charset="0"/>
                                    </a:rPr>
                                  </m:ctrlPr>
                                </m:sSubSupPr>
                                <m:e>
                                  <m:r>
                                    <a:rPr lang="en-US" sz="2000" i="1">
                                      <a:latin typeface="Cambria Math" panose="02040503050406030204" pitchFamily="18" charset="0"/>
                                    </a:rPr>
                                    <m:t>h</m:t>
                                  </m:r>
                                </m:e>
                                <m:sub>
                                  <m:r>
                                    <a:rPr lang="en-US" sz="2000" i="1">
                                      <a:latin typeface="Cambria Math" panose="02040503050406030204" pitchFamily="18" charset="0"/>
                                    </a:rPr>
                                    <m:t>2</m:t>
                                  </m:r>
                                </m:sub>
                                <m:sup>
                                  <m:r>
                                    <a:rPr lang="en-US" sz="2000" i="1">
                                      <a:latin typeface="Cambria Math" panose="02040503050406030204" pitchFamily="18" charset="0"/>
                                    </a:rPr>
                                    <m:t>2</m:t>
                                  </m:r>
                                </m:sup>
                              </m:sSubSup>
                            </m:e>
                          </m:mr>
                        </m:m>
                      </m:e>
                    </m:d>
                  </m:oMath>
                </a14:m>
                <a:r>
                  <a:rPr lang="en-US" sz="2000">
                    <a:latin typeface="Times New Roman" panose="02020603050405020304" pitchFamily="18" charset="0"/>
                    <a:cs typeface="Times New Roman" panose="02020603050405020304" pitchFamily="18" charset="0"/>
                  </a:rPr>
                  <a:t> per class. </a:t>
                </a:r>
                <a:endParaRPr lang="tr-TR" sz="2000" i="1" smtClean="0"/>
              </a:p>
              <a:p>
                <a:pPr marL="0" indent="0" algn="just">
                  <a:lnSpc>
                    <a:spcPct val="150000"/>
                  </a:lnSpc>
                  <a:spcBef>
                    <a:spcPts val="600"/>
                  </a:spcBef>
                  <a:buNone/>
                </a:pP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sub>
                    </m:sSub>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2"/>
                                  <m:mcJc m:val="center"/>
                                </m:mcPr>
                              </m:mc>
                            </m:mcs>
                            <m:ctrlPr>
                              <a:rPr lang="tr-TR" sz="2000" i="1">
                                <a:latin typeface="Cambria Math" panose="02040503050406030204" pitchFamily="18" charset="0"/>
                              </a:rPr>
                            </m:ctrlPr>
                          </m:mPr>
                          <m:mr>
                            <m:e>
                              <m:sSubSup>
                                <m:sSubSupPr>
                                  <m:ctrlPr>
                                    <a:rPr lang="tr-TR" sz="2000" i="1">
                                      <a:latin typeface="Cambria Math" panose="02040503050406030204" pitchFamily="18" charset="0"/>
                                    </a:rPr>
                                  </m:ctrlPr>
                                </m:sSubSupPr>
                                <m:e>
                                  <m:r>
                                    <a:rPr lang="en-US" sz="2000" i="1">
                                      <a:latin typeface="Cambria Math" panose="02040503050406030204" pitchFamily="18" charset="0"/>
                                    </a:rPr>
                                    <m:t>h</m:t>
                                  </m:r>
                                </m:e>
                                <m:sub>
                                  <m:r>
                                    <a:rPr lang="en-US" sz="2000" i="1">
                                      <a:latin typeface="Cambria Math" panose="02040503050406030204" pitchFamily="18" charset="0"/>
                                    </a:rPr>
                                    <m:t>1</m:t>
                                  </m:r>
                                </m:sub>
                                <m:sup>
                                  <m:r>
                                    <a:rPr lang="en-US" sz="2000" i="1">
                                      <a:latin typeface="Cambria Math" panose="02040503050406030204" pitchFamily="18" charset="0"/>
                                    </a:rPr>
                                    <m:t>2</m:t>
                                  </m:r>
                                </m:sup>
                              </m:sSubSup>
                            </m:e>
                            <m:e>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1</m:t>
                                  </m:r>
                                </m:sub>
                              </m:sSub>
                              <m:sSub>
                                <m:sSubPr>
                                  <m:ctrlPr>
                                    <a:rPr lang="tr-TR"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2</m:t>
                                  </m:r>
                                </m:sub>
                              </m:sSub>
                            </m:e>
                          </m:mr>
                          <m:mr>
                            <m:e>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1</m:t>
                                  </m:r>
                                </m:sub>
                              </m:sSub>
                              <m:sSub>
                                <m:sSubPr>
                                  <m:ctrlPr>
                                    <a:rPr lang="tr-TR"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2</m:t>
                                  </m:r>
                                </m:sub>
                              </m:sSub>
                            </m:e>
                            <m:e>
                              <m:sSubSup>
                                <m:sSubSupPr>
                                  <m:ctrlPr>
                                    <a:rPr lang="tr-TR" sz="2000" i="1">
                                      <a:latin typeface="Cambria Math" panose="02040503050406030204" pitchFamily="18" charset="0"/>
                                    </a:rPr>
                                  </m:ctrlPr>
                                </m:sSubSupPr>
                                <m:e>
                                  <m:r>
                                    <a:rPr lang="en-US" sz="2000" i="1">
                                      <a:latin typeface="Cambria Math" panose="02040503050406030204" pitchFamily="18" charset="0"/>
                                    </a:rPr>
                                    <m:t>h</m:t>
                                  </m:r>
                                </m:e>
                                <m:sub>
                                  <m:r>
                                    <a:rPr lang="en-US" sz="2000" i="1">
                                      <a:latin typeface="Cambria Math" panose="02040503050406030204" pitchFamily="18" charset="0"/>
                                    </a:rPr>
                                    <m:t>2</m:t>
                                  </m:r>
                                </m:sub>
                                <m:sup>
                                  <m:r>
                                    <a:rPr lang="en-US" sz="2000" i="1">
                                      <a:latin typeface="Cambria Math" panose="02040503050406030204" pitchFamily="18" charset="0"/>
                                    </a:rPr>
                                    <m:t>2</m:t>
                                  </m:r>
                                </m:sup>
                              </m:sSubSup>
                            </m:e>
                          </m:mr>
                        </m:m>
                      </m:e>
                    </m:d>
                  </m:oMath>
                </a14:m>
                <a:r>
                  <a:rPr lang="en-US" sz="2000">
                    <a:latin typeface="Times New Roman" panose="02020603050405020304" pitchFamily="18" charset="0"/>
                    <a:cs typeface="Times New Roman" panose="02020603050405020304" pitchFamily="18" charset="0"/>
                  </a:rPr>
                  <a:t> per class. </a:t>
                </a:r>
                <a:endParaRPr lang="tr-TR" sz="2000" smtClean="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en-US" sz="2000" smtClean="0">
                    <a:latin typeface="Times New Roman" panose="02020603050405020304" pitchFamily="18" charset="0"/>
                    <a:cs typeface="Times New Roman" panose="02020603050405020304" pitchFamily="18" charset="0"/>
                  </a:rPr>
                  <a:t>Then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𝐽</m:t>
                        </m:r>
                      </m:e>
                      <m:sub>
                        <m:r>
                          <a:rPr lang="en-US" sz="2000" i="1">
                            <a:latin typeface="Cambria Math" panose="02040503050406030204" pitchFamily="18" charset="0"/>
                          </a:rPr>
                          <m:t>𝑠𝑢𝑏</m:t>
                        </m:r>
                        <m:r>
                          <a:rPr lang="en-US" sz="2000" i="1">
                            <a:latin typeface="Cambria Math" panose="02040503050406030204" pitchFamily="18" charset="0"/>
                          </a:rPr>
                          <m:t>,</m:t>
                        </m:r>
                        <m:r>
                          <a:rPr lang="en-US" sz="2000" i="1">
                            <a:latin typeface="Cambria Math" panose="02040503050406030204" pitchFamily="18" charset="0"/>
                          </a:rPr>
                          <m:t>𝑤𝑒𝑖𝑔h𝑡𝑒𝑑</m:t>
                        </m:r>
                      </m:sub>
                    </m:sSub>
                    <m:r>
                      <a:rPr lang="en-US" sz="2000" i="1">
                        <a:latin typeface="Cambria Math" panose="02040503050406030204" pitchFamily="18" charset="0"/>
                      </a:rPr>
                      <m:t>=</m:t>
                    </m:r>
                    <m:sSup>
                      <m:sSupPr>
                        <m:ctrlPr>
                          <a:rPr lang="tr-TR" sz="2000" i="1">
                            <a:latin typeface="Cambria Math" panose="02040503050406030204" pitchFamily="18" charset="0"/>
                          </a:rPr>
                        </m:ctrlPr>
                      </m:sSupPr>
                      <m:e>
                        <m:r>
                          <a:rPr lang="en-US" sz="2000" b="1" i="1">
                            <a:latin typeface="Cambria Math" panose="02040503050406030204" pitchFamily="18" charset="0"/>
                          </a:rPr>
                          <m:t>𝒘</m:t>
                        </m:r>
                      </m:e>
                      <m:sup>
                        <m:r>
                          <a:rPr lang="en-US" sz="2000" i="1">
                            <a:latin typeface="Cambria Math" panose="02040503050406030204" pitchFamily="18" charset="0"/>
                          </a:rPr>
                          <m:t>𝑇</m:t>
                        </m:r>
                      </m:sup>
                    </m:sSup>
                    <m:d>
                      <m:dPr>
                        <m:ctrlPr>
                          <a:rPr lang="tr-TR" sz="2000" i="1">
                            <a:latin typeface="Cambria Math" panose="02040503050406030204" pitchFamily="18" charset="0"/>
                          </a:rPr>
                        </m:ctrlPr>
                      </m:dPr>
                      <m:e>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sub>
                        </m:sSub>
                        <m:r>
                          <a:rPr lang="en-US" sz="2000" i="1">
                            <a:latin typeface="Cambria Math" panose="02040503050406030204" pitchFamily="18" charset="0"/>
                          </a:rPr>
                          <m:t>−</m:t>
                        </m:r>
                        <m:r>
                          <a:rPr lang="en-US" sz="2000" i="1">
                            <a:latin typeface="Cambria Math" panose="02040503050406030204" pitchFamily="18" charset="0"/>
                          </a:rPr>
                          <m:t>𝜂</m:t>
                        </m:r>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sSub>
                              <m:sSubPr>
                                <m:ctrlPr>
                                  <a:rPr lang="tr-TR" sz="2000" i="1">
                                    <a:latin typeface="Cambria Math" panose="02040503050406030204" pitchFamily="18" charset="0"/>
                                  </a:rPr>
                                </m:ctrlPr>
                              </m:sSubPr>
                              <m:e>
                                <m:r>
                                  <a:rPr lang="en-US" sz="2000" i="1">
                                    <a:latin typeface="Cambria Math" panose="02040503050406030204" pitchFamily="18" charset="0"/>
                                  </a:rPr>
                                  <m:t>𝑊</m:t>
                                </m:r>
                              </m:e>
                              <m:sub>
                                <m:r>
                                  <a:rPr lang="en-US" sz="2000" i="1">
                                    <a:latin typeface="Cambria Math" panose="02040503050406030204" pitchFamily="18" charset="0"/>
                                  </a:rPr>
                                  <m:t>𝑇</m:t>
                                </m:r>
                              </m:sub>
                            </m:sSub>
                          </m:sub>
                        </m:sSub>
                      </m:e>
                    </m:d>
                    <m:r>
                      <a:rPr lang="en-US" sz="2000" b="1" i="1">
                        <a:latin typeface="Cambria Math" panose="02040503050406030204" pitchFamily="18" charset="0"/>
                      </a:rPr>
                      <m:t>𝒘</m:t>
                    </m:r>
                  </m:oMath>
                </a14:m>
                <a:r>
                  <a:rPr lang="en-US" sz="2000">
                    <a:latin typeface="Times New Roman" panose="02020603050405020304" pitchFamily="18" charset="0"/>
                    <a:cs typeface="Times New Roman" panose="02020603050405020304" pitchFamily="18" charset="0"/>
                  </a:rPr>
                  <a:t>. </a:t>
                </a: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endParaRPr lang="tr-TR" sz="2000" smtClean="0">
                  <a:solidFill>
                    <a:srgbClr val="FF0000"/>
                  </a:solidFill>
                  <a:latin typeface="Times New Roman" panose="02020603050405020304" pitchFamily="18" charset="0"/>
                  <a:cs typeface="Times New Roman" panose="02020603050405020304" pitchFamily="18" charset="0"/>
                </a:endParaRPr>
              </a:p>
            </p:txBody>
          </p:sp>
        </mc:Choice>
        <mc:Fallback xmlns="">
          <p:sp>
            <p:nvSpPr>
              <p:cNvPr id="3" name="İçerik Yer Tutucusu 2"/>
              <p:cNvSpPr txBox="1">
                <a:spLocks noRot="1" noChangeAspect="1" noMove="1" noResize="1" noEditPoints="1" noAdjustHandles="1" noChangeArrowheads="1" noChangeShapeType="1" noTextEdit="1"/>
              </p:cNvSpPr>
              <p:nvPr/>
            </p:nvSpPr>
            <p:spPr>
              <a:xfrm>
                <a:off x="720000" y="720000"/>
                <a:ext cx="10800000" cy="5693931"/>
              </a:xfrm>
              <a:prstGeom prst="rect">
                <a:avLst/>
              </a:prstGeom>
              <a:blipFill>
                <a:blip r:embed="rId2"/>
                <a:stretch>
                  <a:fillRect l="-1411" r="-1467"/>
                </a:stretch>
              </a:blipFill>
            </p:spPr>
            <p:txBody>
              <a:bodyPr/>
              <a:lstStyle/>
              <a:p>
                <a:r>
                  <a:rPr lang="tr-TR">
                    <a:noFill/>
                  </a:rPr>
                  <a:t> </a:t>
                </a:r>
              </a:p>
            </p:txBody>
          </p:sp>
        </mc:Fallback>
      </mc:AlternateContent>
    </p:spTree>
    <p:extLst>
      <p:ext uri="{BB962C8B-B14F-4D97-AF65-F5344CB8AC3E}">
        <p14:creationId xmlns:p14="http://schemas.microsoft.com/office/powerpoint/2010/main" val="33904056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txBox="1">
                <a:spLocks/>
              </p:cNvSpPr>
              <p:nvPr/>
            </p:nvSpPr>
            <p:spPr>
              <a:xfrm>
                <a:off x="720000" y="720000"/>
                <a:ext cx="10800000" cy="5434821"/>
              </a:xfrm>
              <a:prstGeom prst="rect">
                <a:avLst/>
              </a:prstGeom>
            </p:spPr>
            <p:txBody>
              <a:bodyPr vert="horz" wrap="square" lIns="0" tIns="0" rIns="0" bIns="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600"/>
                  </a:spcBef>
                  <a:buNone/>
                </a:pPr>
                <a:r>
                  <a:rPr lang="en-US" sz="2000" b="1" smtClean="0">
                    <a:solidFill>
                      <a:srgbClr val="FF0000"/>
                    </a:solidFill>
                    <a:latin typeface="Times New Roman" panose="02020603050405020304" pitchFamily="18" charset="0"/>
                    <a:cs typeface="Times New Roman" panose="02020603050405020304" pitchFamily="18" charset="0"/>
                  </a:rPr>
                  <a:t>Exampl</a:t>
                </a:r>
                <a:r>
                  <a:rPr lang="tr-TR" sz="2000" b="1" smtClean="0">
                    <a:solidFill>
                      <a:srgbClr val="FF0000"/>
                    </a:solidFill>
                    <a:latin typeface="Times New Roman" panose="02020603050405020304" pitchFamily="18" charset="0"/>
                    <a:cs typeface="Times New Roman" panose="02020603050405020304" pitchFamily="18" charset="0"/>
                  </a:rPr>
                  <a:t>e (continued)</a:t>
                </a:r>
                <a:r>
                  <a:rPr lang="en-US" sz="2000" b="1" smtClean="0">
                    <a:solidFill>
                      <a:srgbClr val="FF0000"/>
                    </a:solidFill>
                    <a:latin typeface="Times New Roman" panose="02020603050405020304" pitchFamily="18" charset="0"/>
                    <a:cs typeface="Times New Roman" panose="02020603050405020304" pitchFamily="18" charset="0"/>
                  </a:rPr>
                  <a:t>:</a:t>
                </a:r>
                <a:r>
                  <a:rPr lang="tr-TR" sz="2000" b="1" smtClean="0">
                    <a:solidFill>
                      <a:srgbClr val="FF0000"/>
                    </a:solidFill>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Assume </a:t>
                </a:r>
                <a14:m>
                  <m:oMath xmlns:m="http://schemas.openxmlformats.org/officeDocument/2006/math">
                    <m:r>
                      <a:rPr lang="en-US" sz="2000" i="1">
                        <a:latin typeface="Cambria Math" panose="02040503050406030204" pitchFamily="18" charset="0"/>
                      </a:rPr>
                      <m:t>𝜂</m:t>
                    </m:r>
                    <m:r>
                      <a:rPr lang="en-US" sz="2000" i="1">
                        <a:latin typeface="Cambria Math" panose="02040503050406030204" pitchFamily="18" charset="0"/>
                      </a:rPr>
                      <m:t>=1</m:t>
                    </m:r>
                  </m:oMath>
                </a14:m>
                <a:r>
                  <a:rPr lang="en-US" sz="2000">
                    <a:latin typeface="Times New Roman" panose="02020603050405020304" pitchFamily="18" charset="0"/>
                    <a:cs typeface="Times New Roman" panose="02020603050405020304" pitchFamily="18" charset="0"/>
                  </a:rPr>
                  <a:t>. Then</a:t>
                </a:r>
                <a:endParaRPr lang="tr-TR" sz="2000">
                  <a:latin typeface="Times New Roman" panose="02020603050405020304" pitchFamily="18" charset="0"/>
                  <a:cs typeface="Times New Roman" panose="02020603050405020304" pitchFamily="18" charset="0"/>
                </a:endParaRPr>
              </a:p>
              <a:p>
                <a:pPr marL="0" indent="0" algn="ctr">
                  <a:lnSpc>
                    <a:spcPct val="100000"/>
                  </a:lnSpc>
                  <a:spcBef>
                    <a:spcPts val="600"/>
                  </a:spcBef>
                  <a:buNone/>
                </a:pP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𝐽</m:t>
                        </m:r>
                      </m:e>
                      <m:sub>
                        <m:r>
                          <a:rPr lang="en-US" sz="2000" i="1">
                            <a:latin typeface="Cambria Math" panose="02040503050406030204" pitchFamily="18" charset="0"/>
                          </a:rPr>
                          <m:t>𝑠𝑢𝑏</m:t>
                        </m:r>
                        <m:r>
                          <a:rPr lang="en-US" sz="2000" i="1">
                            <a:latin typeface="Cambria Math" panose="02040503050406030204" pitchFamily="18" charset="0"/>
                          </a:rPr>
                          <m:t>,</m:t>
                        </m:r>
                        <m:r>
                          <a:rPr lang="en-US" sz="2000" i="1">
                            <a:latin typeface="Cambria Math" panose="02040503050406030204" pitchFamily="18" charset="0"/>
                          </a:rPr>
                          <m:t>𝑤𝑒𝑖𝑔h𝑡𝑒𝑑</m:t>
                        </m:r>
                      </m:sub>
                    </m:sSub>
                    <m:r>
                      <a:rPr lang="en-US" sz="2000" i="1">
                        <a:latin typeface="Cambria Math" panose="02040503050406030204" pitchFamily="18" charset="0"/>
                      </a:rPr>
                      <m:t>=</m:t>
                    </m:r>
                    <m:sSup>
                      <m:sSupPr>
                        <m:ctrlPr>
                          <a:rPr lang="tr-TR" sz="2000" i="1">
                            <a:latin typeface="Cambria Math" panose="02040503050406030204" pitchFamily="18" charset="0"/>
                          </a:rPr>
                        </m:ctrlPr>
                      </m:sSupPr>
                      <m:e>
                        <m:r>
                          <a:rPr lang="en-US" sz="2000" b="1" i="1">
                            <a:latin typeface="Cambria Math" panose="02040503050406030204" pitchFamily="18" charset="0"/>
                          </a:rPr>
                          <m:t>𝒘</m:t>
                        </m:r>
                      </m:e>
                      <m:sup>
                        <m:r>
                          <a:rPr lang="en-US" sz="2000" i="1">
                            <a:latin typeface="Cambria Math" panose="02040503050406030204" pitchFamily="18" charset="0"/>
                          </a:rPr>
                          <m:t>𝑇</m:t>
                        </m:r>
                      </m:sup>
                    </m:sSup>
                    <m:d>
                      <m:dPr>
                        <m:begChr m:val="["/>
                        <m:endChr m:val="]"/>
                        <m:ctrlPr>
                          <a:rPr lang="tr-TR" sz="2000" i="1">
                            <a:latin typeface="Cambria Math" panose="02040503050406030204" pitchFamily="18" charset="0"/>
                          </a:rPr>
                        </m:ctrlPr>
                      </m:dPr>
                      <m:e>
                        <m:m>
                          <m:mPr>
                            <m:mcs>
                              <m:mc>
                                <m:mcPr>
                                  <m:count m:val="2"/>
                                  <m:mcJc m:val="center"/>
                                </m:mcPr>
                              </m:mc>
                            </m:mcs>
                            <m:ctrlPr>
                              <a:rPr lang="tr-TR" sz="2000" i="1">
                                <a:latin typeface="Cambria Math" panose="02040503050406030204" pitchFamily="18" charset="0"/>
                              </a:rPr>
                            </m:ctrlPr>
                          </m:mPr>
                          <m:mr>
                            <m:e>
                              <m:sSubSup>
                                <m:sSubSupPr>
                                  <m:ctrlPr>
                                    <a:rPr lang="tr-TR" sz="2000" i="1">
                                      <a:latin typeface="Cambria Math" panose="02040503050406030204" pitchFamily="18" charset="0"/>
                                    </a:rPr>
                                  </m:ctrlPr>
                                </m:sSubSupPr>
                                <m:e>
                                  <m:r>
                                    <a:rPr lang="en-US" sz="2000" i="1">
                                      <a:latin typeface="Cambria Math" panose="02040503050406030204" pitchFamily="18" charset="0"/>
                                    </a:rPr>
                                    <m:t>h</m:t>
                                  </m:r>
                                </m:e>
                                <m:sub>
                                  <m:r>
                                    <a:rPr lang="en-US" sz="2000" i="1">
                                      <a:latin typeface="Cambria Math" panose="02040503050406030204" pitchFamily="18" charset="0"/>
                                    </a:rPr>
                                    <m:t>1</m:t>
                                  </m:r>
                                </m:sub>
                                <m:sup>
                                  <m:r>
                                    <a:rPr lang="en-US" sz="2000" i="1">
                                      <a:latin typeface="Cambria Math" panose="02040503050406030204" pitchFamily="18" charset="0"/>
                                    </a:rPr>
                                    <m:t>2</m:t>
                                  </m:r>
                                </m:sup>
                              </m:sSubSup>
                              <m:r>
                                <a:rPr lang="en-US" sz="2000" i="1">
                                  <a:latin typeface="Cambria Math" panose="02040503050406030204" pitchFamily="18" charset="0"/>
                                </a:rPr>
                                <m:t>−</m:t>
                              </m:r>
                              <m:f>
                                <m:fPr>
                                  <m:ctrlPr>
                                    <a:rPr lang="tr-TR"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sSubSup>
                                <m:sSubSupPr>
                                  <m:ctrlPr>
                                    <a:rPr lang="tr-TR" sz="2000" i="1">
                                      <a:latin typeface="Cambria Math" panose="02040503050406030204" pitchFamily="18" charset="0"/>
                                    </a:rPr>
                                  </m:ctrlPr>
                                </m:sSubSupPr>
                                <m:e>
                                  <m:r>
                                    <a:rPr lang="en-US" sz="2000" i="1">
                                      <a:latin typeface="Cambria Math" panose="02040503050406030204" pitchFamily="18" charset="0"/>
                                    </a:rPr>
                                    <m:t>h</m:t>
                                  </m:r>
                                </m:e>
                                <m:sub>
                                  <m:r>
                                    <a:rPr lang="en-US" sz="2000" i="1">
                                      <a:latin typeface="Cambria Math" panose="02040503050406030204" pitchFamily="18" charset="0"/>
                                    </a:rPr>
                                    <m:t>1</m:t>
                                  </m:r>
                                </m:sub>
                                <m:sup>
                                  <m:r>
                                    <a:rPr lang="en-US" sz="2000" i="1">
                                      <a:latin typeface="Cambria Math" panose="02040503050406030204" pitchFamily="18" charset="0"/>
                                    </a:rPr>
                                    <m:t>2</m:t>
                                  </m:r>
                                </m:sup>
                              </m:sSubSup>
                            </m:e>
                            <m:e>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1</m:t>
                                  </m:r>
                                </m:sub>
                              </m:sSub>
                              <m:sSub>
                                <m:sSubPr>
                                  <m:ctrlPr>
                                    <a:rPr lang="tr-TR"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2</m:t>
                                  </m:r>
                                </m:sub>
                              </m:sSub>
                            </m:e>
                          </m:mr>
                          <m:mr>
                            <m:e>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1</m:t>
                                  </m:r>
                                </m:sub>
                              </m:sSub>
                              <m:sSub>
                                <m:sSubPr>
                                  <m:ctrlPr>
                                    <a:rPr lang="tr-TR"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2</m:t>
                                  </m:r>
                                </m:sub>
                              </m:sSub>
                            </m:e>
                            <m:e>
                              <m:sSubSup>
                                <m:sSubSupPr>
                                  <m:ctrlPr>
                                    <a:rPr lang="tr-TR" sz="2000" i="1">
                                      <a:latin typeface="Cambria Math" panose="02040503050406030204" pitchFamily="18" charset="0"/>
                                    </a:rPr>
                                  </m:ctrlPr>
                                </m:sSubSupPr>
                                <m:e>
                                  <m:r>
                                    <a:rPr lang="en-US" sz="2000" i="1">
                                      <a:latin typeface="Cambria Math" panose="02040503050406030204" pitchFamily="18" charset="0"/>
                                    </a:rPr>
                                    <m:t>h</m:t>
                                  </m:r>
                                </m:e>
                                <m:sub>
                                  <m:r>
                                    <a:rPr lang="en-US" sz="2000" i="1">
                                      <a:latin typeface="Cambria Math" panose="02040503050406030204" pitchFamily="18" charset="0"/>
                                    </a:rPr>
                                    <m:t>2</m:t>
                                  </m:r>
                                </m:sub>
                                <m:sup>
                                  <m:r>
                                    <a:rPr lang="en-US" sz="2000" i="1">
                                      <a:latin typeface="Cambria Math" panose="02040503050406030204" pitchFamily="18" charset="0"/>
                                    </a:rPr>
                                    <m:t>2</m:t>
                                  </m:r>
                                </m:sup>
                              </m:sSubSup>
                              <m:r>
                                <a:rPr lang="en-US" sz="2000" i="1">
                                  <a:latin typeface="Cambria Math" panose="02040503050406030204" pitchFamily="18" charset="0"/>
                                </a:rPr>
                                <m:t>−</m:t>
                              </m:r>
                              <m:f>
                                <m:fPr>
                                  <m:ctrlPr>
                                    <a:rPr lang="tr-TR"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sSubSup>
                                <m:sSubSupPr>
                                  <m:ctrlPr>
                                    <a:rPr lang="tr-TR" sz="2000" i="1">
                                      <a:latin typeface="Cambria Math" panose="02040503050406030204" pitchFamily="18" charset="0"/>
                                    </a:rPr>
                                  </m:ctrlPr>
                                </m:sSubSupPr>
                                <m:e>
                                  <m:r>
                                    <a:rPr lang="en-US" sz="2000" i="1">
                                      <a:latin typeface="Cambria Math" panose="02040503050406030204" pitchFamily="18" charset="0"/>
                                    </a:rPr>
                                    <m:t>h</m:t>
                                  </m:r>
                                </m:e>
                                <m:sub>
                                  <m:r>
                                    <a:rPr lang="en-US" sz="2000" i="1">
                                      <a:latin typeface="Cambria Math" panose="02040503050406030204" pitchFamily="18" charset="0"/>
                                    </a:rPr>
                                    <m:t>2</m:t>
                                  </m:r>
                                </m:sub>
                                <m:sup>
                                  <m:r>
                                    <a:rPr lang="en-US" sz="2000" i="1">
                                      <a:latin typeface="Cambria Math" panose="02040503050406030204" pitchFamily="18" charset="0"/>
                                    </a:rPr>
                                    <m:t>2</m:t>
                                  </m:r>
                                </m:sup>
                              </m:sSubSup>
                            </m:e>
                          </m:mr>
                        </m:m>
                      </m:e>
                    </m:d>
                    <m:r>
                      <a:rPr lang="en-US" sz="2000" b="1" i="1">
                        <a:latin typeface="Cambria Math" panose="02040503050406030204" pitchFamily="18" charset="0"/>
                      </a:rPr>
                      <m:t>𝒘</m:t>
                    </m:r>
                    <m:r>
                      <a:rPr lang="en-US" sz="2000" b="1" i="1">
                        <a:latin typeface="Cambria Math" panose="02040503050406030204" pitchFamily="18" charset="0"/>
                      </a:rPr>
                      <m:t>=</m:t>
                    </m:r>
                    <m:sSup>
                      <m:sSupPr>
                        <m:ctrlPr>
                          <a:rPr lang="tr-TR" sz="2000" i="1">
                            <a:latin typeface="Cambria Math" panose="02040503050406030204" pitchFamily="18" charset="0"/>
                          </a:rPr>
                        </m:ctrlPr>
                      </m:sSupPr>
                      <m:e>
                        <m:r>
                          <a:rPr lang="en-US" sz="2000" b="1" i="1">
                            <a:latin typeface="Cambria Math" panose="02040503050406030204" pitchFamily="18" charset="0"/>
                          </a:rPr>
                          <m:t>𝒘</m:t>
                        </m:r>
                      </m:e>
                      <m:sup>
                        <m:r>
                          <a:rPr lang="en-US" sz="2000" i="1">
                            <a:latin typeface="Cambria Math" panose="02040503050406030204" pitchFamily="18" charset="0"/>
                          </a:rPr>
                          <m:t>𝑇</m:t>
                        </m:r>
                      </m:sup>
                    </m:sSup>
                    <m:d>
                      <m:dPr>
                        <m:begChr m:val="["/>
                        <m:endChr m:val="]"/>
                        <m:ctrlPr>
                          <a:rPr lang="tr-TR" sz="2000" i="1">
                            <a:latin typeface="Cambria Math" panose="02040503050406030204" pitchFamily="18" charset="0"/>
                          </a:rPr>
                        </m:ctrlPr>
                      </m:dPr>
                      <m:e>
                        <m:m>
                          <m:mPr>
                            <m:mcs>
                              <m:mc>
                                <m:mcPr>
                                  <m:count m:val="2"/>
                                  <m:mcJc m:val="center"/>
                                </m:mcPr>
                              </m:mc>
                            </m:mcs>
                            <m:ctrlPr>
                              <a:rPr lang="tr-TR" sz="2000" i="1">
                                <a:latin typeface="Cambria Math" panose="02040503050406030204" pitchFamily="18" charset="0"/>
                              </a:rPr>
                            </m:ctrlPr>
                          </m:mPr>
                          <m:mr>
                            <m:e>
                              <m:f>
                                <m:fPr>
                                  <m:ctrlPr>
                                    <a:rPr lang="tr-TR"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sSubSup>
                                <m:sSubSupPr>
                                  <m:ctrlPr>
                                    <a:rPr lang="tr-TR" sz="2000" i="1">
                                      <a:latin typeface="Cambria Math" panose="02040503050406030204" pitchFamily="18" charset="0"/>
                                    </a:rPr>
                                  </m:ctrlPr>
                                </m:sSubSupPr>
                                <m:e>
                                  <m:r>
                                    <a:rPr lang="en-US" sz="2000" i="1">
                                      <a:latin typeface="Cambria Math" panose="02040503050406030204" pitchFamily="18" charset="0"/>
                                    </a:rPr>
                                    <m:t>h</m:t>
                                  </m:r>
                                </m:e>
                                <m:sub>
                                  <m:r>
                                    <a:rPr lang="en-US" sz="2000" i="1">
                                      <a:latin typeface="Cambria Math" panose="02040503050406030204" pitchFamily="18" charset="0"/>
                                    </a:rPr>
                                    <m:t>1</m:t>
                                  </m:r>
                                </m:sub>
                                <m:sup>
                                  <m:r>
                                    <a:rPr lang="en-US" sz="2000" i="1">
                                      <a:latin typeface="Cambria Math" panose="02040503050406030204" pitchFamily="18" charset="0"/>
                                    </a:rPr>
                                    <m:t>2</m:t>
                                  </m:r>
                                </m:sup>
                              </m:sSubSup>
                            </m:e>
                            <m:e>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1</m:t>
                                  </m:r>
                                </m:sub>
                              </m:sSub>
                              <m:sSub>
                                <m:sSubPr>
                                  <m:ctrlPr>
                                    <a:rPr lang="tr-TR"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2</m:t>
                                  </m:r>
                                </m:sub>
                              </m:sSub>
                            </m:e>
                          </m:mr>
                          <m:mr>
                            <m:e>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1</m:t>
                                  </m:r>
                                </m:sub>
                              </m:sSub>
                              <m:sSub>
                                <m:sSubPr>
                                  <m:ctrlPr>
                                    <a:rPr lang="tr-TR"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2</m:t>
                                  </m:r>
                                </m:sub>
                              </m:sSub>
                            </m:e>
                            <m:e>
                              <m:f>
                                <m:fPr>
                                  <m:ctrlPr>
                                    <a:rPr lang="tr-TR"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sSubSup>
                                <m:sSubSupPr>
                                  <m:ctrlPr>
                                    <a:rPr lang="tr-TR" sz="2000" i="1">
                                      <a:latin typeface="Cambria Math" panose="02040503050406030204" pitchFamily="18" charset="0"/>
                                    </a:rPr>
                                  </m:ctrlPr>
                                </m:sSubSupPr>
                                <m:e>
                                  <m:r>
                                    <a:rPr lang="en-US" sz="2000" i="1">
                                      <a:latin typeface="Cambria Math" panose="02040503050406030204" pitchFamily="18" charset="0"/>
                                    </a:rPr>
                                    <m:t>h</m:t>
                                  </m:r>
                                </m:e>
                                <m:sub>
                                  <m:r>
                                    <a:rPr lang="en-US" sz="2000" i="1">
                                      <a:latin typeface="Cambria Math" panose="02040503050406030204" pitchFamily="18" charset="0"/>
                                    </a:rPr>
                                    <m:t>2</m:t>
                                  </m:r>
                                </m:sub>
                                <m:sup>
                                  <m:r>
                                    <a:rPr lang="en-US" sz="2000" i="1">
                                      <a:latin typeface="Cambria Math" panose="02040503050406030204" pitchFamily="18" charset="0"/>
                                    </a:rPr>
                                    <m:t>2</m:t>
                                  </m:r>
                                </m:sup>
                              </m:sSubSup>
                            </m:e>
                          </m:mr>
                        </m:m>
                      </m:e>
                    </m:d>
                    <m:r>
                      <a:rPr lang="en-US" sz="2000" b="1" i="1">
                        <a:latin typeface="Cambria Math" panose="02040503050406030204" pitchFamily="18" charset="0"/>
                      </a:rPr>
                      <m:t>𝒘</m:t>
                    </m:r>
                  </m:oMath>
                </a14:m>
                <a:r>
                  <a:rPr lang="en-US" sz="2000">
                    <a:latin typeface="Times New Roman" panose="02020603050405020304" pitchFamily="18" charset="0"/>
                    <a:cs typeface="Times New Roman" panose="02020603050405020304" pitchFamily="18" charset="0"/>
                  </a:rPr>
                  <a:t> </a:t>
                </a:r>
                <a:endParaRPr lang="tr-TR" sz="2000">
                  <a:latin typeface="Times New Roman" panose="02020603050405020304" pitchFamily="18" charset="0"/>
                  <a:cs typeface="Times New Roman" panose="02020603050405020304" pitchFamily="18" charset="0"/>
                </a:endParaRPr>
              </a:p>
              <a:p>
                <a:pPr marL="0" indent="0" algn="ctr">
                  <a:lnSpc>
                    <a:spcPct val="150000"/>
                  </a:lnSpc>
                  <a:spcBef>
                    <a:spcPts val="600"/>
                  </a:spcBef>
                  <a:buNone/>
                </a:pPr>
                <a14:m>
                  <m:oMath xmlns:m="http://schemas.openxmlformats.org/officeDocument/2006/math">
                    <m:r>
                      <a:rPr lang="en-US" sz="2000" i="1">
                        <a:latin typeface="Cambria Math" panose="02040503050406030204" pitchFamily="18" charset="0"/>
                      </a:rPr>
                      <m:t>𝑇𝑟𝑎𝑐𝑒</m:t>
                    </m:r>
                    <m:d>
                      <m:dPr>
                        <m:begChr m:val="["/>
                        <m:endChr m:val="]"/>
                        <m:ctrlPr>
                          <a:rPr lang="tr-TR" sz="2000" i="1">
                            <a:latin typeface="Cambria Math" panose="02040503050406030204" pitchFamily="18" charset="0"/>
                          </a:rPr>
                        </m:ctrlPr>
                      </m:dPr>
                      <m:e>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sub>
                        </m:sSub>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sSub>
                              <m:sSubPr>
                                <m:ctrlPr>
                                  <a:rPr lang="tr-TR" sz="2000" i="1">
                                    <a:latin typeface="Cambria Math" panose="02040503050406030204" pitchFamily="18" charset="0"/>
                                  </a:rPr>
                                </m:ctrlPr>
                              </m:sSubPr>
                              <m:e>
                                <m:r>
                                  <a:rPr lang="en-US" sz="2000" i="1">
                                    <a:latin typeface="Cambria Math" panose="02040503050406030204" pitchFamily="18" charset="0"/>
                                  </a:rPr>
                                  <m:t>𝑊</m:t>
                                </m:r>
                              </m:e>
                              <m:sub>
                                <m:r>
                                  <a:rPr lang="en-US" sz="2000" i="1">
                                    <a:latin typeface="Cambria Math" panose="02040503050406030204" pitchFamily="18" charset="0"/>
                                  </a:rPr>
                                  <m:t>𝑇</m:t>
                                </m:r>
                              </m:sub>
                            </m:sSub>
                          </m:sub>
                        </m:sSub>
                      </m:e>
                    </m:d>
                    <m:r>
                      <a:rPr lang="en-US" sz="2000" i="1">
                        <a:latin typeface="Cambria Math" panose="02040503050406030204" pitchFamily="18" charset="0"/>
                      </a:rPr>
                      <m:t>=</m:t>
                    </m:r>
                    <m:f>
                      <m:fPr>
                        <m:ctrlPr>
                          <a:rPr lang="tr-TR"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sSubSup>
                      <m:sSubSupPr>
                        <m:ctrlPr>
                          <a:rPr lang="tr-TR" sz="2000" i="1">
                            <a:latin typeface="Cambria Math" panose="02040503050406030204" pitchFamily="18" charset="0"/>
                          </a:rPr>
                        </m:ctrlPr>
                      </m:sSubSupPr>
                      <m:e>
                        <m:r>
                          <a:rPr lang="en-US" sz="2000" i="1">
                            <a:latin typeface="Cambria Math" panose="02040503050406030204" pitchFamily="18" charset="0"/>
                          </a:rPr>
                          <m:t>h</m:t>
                        </m:r>
                      </m:e>
                      <m:sub>
                        <m:r>
                          <a:rPr lang="en-US" sz="2000" i="1">
                            <a:latin typeface="Cambria Math" panose="02040503050406030204" pitchFamily="18" charset="0"/>
                          </a:rPr>
                          <m:t>1</m:t>
                        </m:r>
                      </m:sub>
                      <m:sup>
                        <m:r>
                          <a:rPr lang="en-US" sz="2000" i="1">
                            <a:latin typeface="Cambria Math" panose="02040503050406030204" pitchFamily="18" charset="0"/>
                          </a:rPr>
                          <m:t>2</m:t>
                        </m:r>
                      </m:sup>
                    </m:sSubSup>
                    <m:r>
                      <a:rPr lang="en-US" sz="2000" i="1">
                        <a:latin typeface="Cambria Math" panose="02040503050406030204" pitchFamily="18" charset="0"/>
                      </a:rPr>
                      <m:t>+</m:t>
                    </m:r>
                    <m:f>
                      <m:fPr>
                        <m:ctrlPr>
                          <a:rPr lang="tr-TR"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sSubSup>
                      <m:sSubSupPr>
                        <m:ctrlPr>
                          <a:rPr lang="tr-TR" sz="2000" i="1">
                            <a:latin typeface="Cambria Math" panose="02040503050406030204" pitchFamily="18" charset="0"/>
                          </a:rPr>
                        </m:ctrlPr>
                      </m:sSubSupPr>
                      <m:e>
                        <m:r>
                          <a:rPr lang="en-US" sz="2000" i="1">
                            <a:latin typeface="Cambria Math" panose="02040503050406030204" pitchFamily="18" charset="0"/>
                          </a:rPr>
                          <m:t>h</m:t>
                        </m:r>
                      </m:e>
                      <m:sub>
                        <m:r>
                          <a:rPr lang="en-US" sz="2000" i="1">
                            <a:latin typeface="Cambria Math" panose="02040503050406030204" pitchFamily="18" charset="0"/>
                          </a:rPr>
                          <m:t>2</m:t>
                        </m:r>
                      </m:sub>
                      <m:sup>
                        <m:r>
                          <a:rPr lang="en-US" sz="2000" i="1">
                            <a:latin typeface="Cambria Math" panose="02040503050406030204" pitchFamily="18" charset="0"/>
                          </a:rPr>
                          <m:t>2</m:t>
                        </m:r>
                      </m:sup>
                    </m:sSubSup>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i="1">
                            <a:latin typeface="Cambria Math" panose="02040503050406030204" pitchFamily="18" charset="0"/>
                          </a:rPr>
                          <m:t>𝜆</m:t>
                        </m:r>
                      </m:e>
                      <m:sub>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i="1">
                            <a:latin typeface="Cambria Math" panose="02040503050406030204" pitchFamily="18" charset="0"/>
                          </a:rPr>
                          <m:t>𝜆</m:t>
                        </m:r>
                      </m:e>
                      <m:sub>
                        <m:r>
                          <a:rPr lang="en-US" sz="2000" i="1">
                            <a:latin typeface="Cambria Math" panose="02040503050406030204" pitchFamily="18" charset="0"/>
                          </a:rPr>
                          <m:t>2</m:t>
                        </m:r>
                      </m:sub>
                    </m:sSub>
                  </m:oMath>
                </a14:m>
                <a:r>
                  <a:rPr lang="en-US" sz="2000">
                    <a:latin typeface="Times New Roman" panose="02020603050405020304" pitchFamily="18" charset="0"/>
                    <a:cs typeface="Times New Roman" panose="02020603050405020304" pitchFamily="18" charset="0"/>
                  </a:rPr>
                  <a:t> </a:t>
                </a: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en-US" sz="2000">
                    <a:latin typeface="Times New Roman" panose="02020603050405020304" pitchFamily="18" charset="0"/>
                    <a:cs typeface="Times New Roman" panose="02020603050405020304" pitchFamily="18" charset="0"/>
                  </a:rPr>
                  <a:t>This means that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1</m:t>
                        </m:r>
                      </m:sub>
                    </m:sSub>
                  </m:oMath>
                </a14:m>
                <a:r>
                  <a:rPr lang="en-US" sz="2000">
                    <a:latin typeface="Times New Roman" panose="02020603050405020304" pitchFamily="18" charset="0"/>
                    <a:cs typeface="Times New Roman" panose="02020603050405020304" pitchFamily="18" charset="0"/>
                  </a:rPr>
                  <a:t> and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2</m:t>
                        </m:r>
                      </m:sub>
                    </m:sSub>
                  </m:oMath>
                </a14:m>
                <a:r>
                  <a:rPr lang="en-US" sz="2000">
                    <a:latin typeface="Times New Roman" panose="02020603050405020304" pitchFamily="18" charset="0"/>
                    <a:cs typeface="Times New Roman" panose="02020603050405020304" pitchFamily="18" charset="0"/>
                  </a:rPr>
                  <a:t> have equal importance in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𝐽</m:t>
                        </m:r>
                      </m:e>
                      <m:sub>
                        <m:r>
                          <a:rPr lang="en-US" sz="2000" i="1">
                            <a:latin typeface="Cambria Math" panose="02040503050406030204" pitchFamily="18" charset="0"/>
                          </a:rPr>
                          <m:t>𝑠𝑢𝑏</m:t>
                        </m:r>
                        <m:r>
                          <a:rPr lang="en-US" sz="2000" i="1">
                            <a:latin typeface="Cambria Math" panose="02040503050406030204" pitchFamily="18" charset="0"/>
                          </a:rPr>
                          <m:t>,</m:t>
                        </m:r>
                        <m:r>
                          <a:rPr lang="en-US" sz="2000" i="1">
                            <a:latin typeface="Cambria Math" panose="02040503050406030204" pitchFamily="18" charset="0"/>
                          </a:rPr>
                          <m:t>𝑤𝑒𝑖𝑔h𝑡𝑒𝑑</m:t>
                        </m:r>
                      </m:sub>
                    </m:sSub>
                  </m:oMath>
                </a14:m>
                <a:r>
                  <a:rPr lang="en-US" sz="2000">
                    <a:latin typeface="Times New Roman" panose="02020603050405020304" pitchFamily="18" charset="0"/>
                    <a:cs typeface="Times New Roman" panose="02020603050405020304" pitchFamily="18" charset="0"/>
                  </a:rPr>
                  <a:t>. So the elimination of any feature is meaningless.</a:t>
                </a: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en-US" sz="2000">
                    <a:latin typeface="Times New Roman" panose="02020603050405020304" pitchFamily="18" charset="0"/>
                    <a:cs typeface="Times New Roman" panose="02020603050405020304" pitchFamily="18" charset="0"/>
                  </a:rPr>
                  <a:t>The metric with </a:t>
                </a:r>
                <a14:m>
                  <m:oMath xmlns:m="http://schemas.openxmlformats.org/officeDocument/2006/math">
                    <m:r>
                      <a:rPr lang="en-US" sz="2000" i="1">
                        <a:latin typeface="Cambria Math" panose="02040503050406030204" pitchFamily="18" charset="0"/>
                      </a:rPr>
                      <m:t>𝜂</m:t>
                    </m:r>
                    <m:r>
                      <a:rPr lang="en-US" sz="2000" i="1">
                        <a:latin typeface="Cambria Math" panose="02040503050406030204" pitchFamily="18" charset="0"/>
                      </a:rPr>
                      <m:t>=1</m:t>
                    </m:r>
                  </m:oMath>
                </a14:m>
                <a:r>
                  <a:rPr lang="en-US" sz="2000">
                    <a:latin typeface="Times New Roman" panose="02020603050405020304" pitchFamily="18" charset="0"/>
                    <a:cs typeface="Times New Roman" panose="02020603050405020304" pitchFamily="18" charset="0"/>
                  </a:rPr>
                  <a:t> with no weight assignment is</a:t>
                </a:r>
                <a:endParaRPr lang="tr-TR" sz="2000">
                  <a:latin typeface="Times New Roman" panose="02020603050405020304" pitchFamily="18" charset="0"/>
                  <a:cs typeface="Times New Roman" panose="02020603050405020304" pitchFamily="18" charset="0"/>
                </a:endParaRPr>
              </a:p>
              <a:p>
                <a:pPr marL="0" indent="0" algn="ctr">
                  <a:lnSpc>
                    <a:spcPct val="100000"/>
                  </a:lnSpc>
                  <a:spcBef>
                    <a:spcPts val="600"/>
                  </a:spcBef>
                  <a:buNone/>
                </a:pP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𝐽</m:t>
                        </m:r>
                      </m:e>
                      <m:sub>
                        <m:r>
                          <a:rPr lang="en-US" sz="2000" i="1">
                            <a:latin typeface="Cambria Math" panose="02040503050406030204" pitchFamily="18" charset="0"/>
                          </a:rPr>
                          <m:t>𝑠𝑢𝑏</m:t>
                        </m:r>
                        <m:r>
                          <a:rPr lang="en-US" sz="2000" i="1">
                            <a:latin typeface="Cambria Math" panose="02040503050406030204" pitchFamily="18" charset="0"/>
                          </a:rPr>
                          <m:t>,</m:t>
                        </m:r>
                        <m:r>
                          <a:rPr lang="en-US" sz="2000" i="1">
                            <a:latin typeface="Cambria Math" panose="02040503050406030204" pitchFamily="18" charset="0"/>
                          </a:rPr>
                          <m:t>𝑤𝑒𝑖𝑔h𝑡𝑒𝑑</m:t>
                        </m:r>
                      </m:sub>
                    </m:sSub>
                    <m:r>
                      <a:rPr lang="en-US" sz="2000" i="1">
                        <a:latin typeface="Cambria Math" panose="02040503050406030204" pitchFamily="18" charset="0"/>
                      </a:rPr>
                      <m:t>=</m:t>
                    </m:r>
                    <m:sSup>
                      <m:sSupPr>
                        <m:ctrlPr>
                          <a:rPr lang="tr-TR" sz="2000" i="1">
                            <a:latin typeface="Cambria Math" panose="02040503050406030204" pitchFamily="18" charset="0"/>
                          </a:rPr>
                        </m:ctrlPr>
                      </m:sSupPr>
                      <m:e>
                        <m:r>
                          <a:rPr lang="en-US" sz="2000" b="1" i="1">
                            <a:latin typeface="Cambria Math" panose="02040503050406030204" pitchFamily="18" charset="0"/>
                          </a:rPr>
                          <m:t>𝒘</m:t>
                        </m:r>
                      </m:e>
                      <m:sup>
                        <m:r>
                          <a:rPr lang="en-US" sz="2000" i="1">
                            <a:latin typeface="Cambria Math" panose="02040503050406030204" pitchFamily="18" charset="0"/>
                          </a:rPr>
                          <m:t>𝑇</m:t>
                        </m:r>
                      </m:sup>
                    </m:sSup>
                    <m:d>
                      <m:dPr>
                        <m:ctrlPr>
                          <a:rPr lang="tr-TR" sz="2000" i="1">
                            <a:latin typeface="Cambria Math" panose="02040503050406030204" pitchFamily="18" charset="0"/>
                          </a:rPr>
                        </m:ctrlPr>
                      </m:dPr>
                      <m:e>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sub>
                        </m:sSub>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sSub>
                              <m:sSubPr>
                                <m:ctrlPr>
                                  <a:rPr lang="tr-TR" sz="2000" i="1">
                                    <a:latin typeface="Cambria Math" panose="02040503050406030204" pitchFamily="18" charset="0"/>
                                  </a:rPr>
                                </m:ctrlPr>
                              </m:sSubPr>
                              <m:e>
                                <m:r>
                                  <a:rPr lang="en-US" sz="2000" i="1">
                                    <a:latin typeface="Cambria Math" panose="02040503050406030204" pitchFamily="18" charset="0"/>
                                  </a:rPr>
                                  <m:t>𝑊</m:t>
                                </m:r>
                              </m:e>
                              <m:sub>
                                <m:r>
                                  <a:rPr lang="en-US" sz="2000" i="1">
                                    <a:latin typeface="Cambria Math" panose="02040503050406030204" pitchFamily="18" charset="0"/>
                                  </a:rPr>
                                  <m:t>𝑇</m:t>
                                </m:r>
                              </m:sub>
                            </m:sSub>
                          </m:sub>
                        </m:sSub>
                      </m:e>
                    </m:d>
                    <m:r>
                      <a:rPr lang="en-US" sz="2000" b="1" i="1">
                        <a:latin typeface="Cambria Math" panose="02040503050406030204" pitchFamily="18" charset="0"/>
                      </a:rPr>
                      <m:t>𝒘</m:t>
                    </m:r>
                    <m:r>
                      <a:rPr lang="en-US" sz="2000" b="1" i="1">
                        <a:latin typeface="Cambria Math" panose="02040503050406030204" pitchFamily="18" charset="0"/>
                      </a:rPr>
                      <m:t>=</m:t>
                    </m:r>
                    <m:sSup>
                      <m:sSupPr>
                        <m:ctrlPr>
                          <a:rPr lang="tr-TR" sz="2000" i="1">
                            <a:latin typeface="Cambria Math" panose="02040503050406030204" pitchFamily="18" charset="0"/>
                          </a:rPr>
                        </m:ctrlPr>
                      </m:sSupPr>
                      <m:e>
                        <m:r>
                          <a:rPr lang="en-US" sz="2000" b="1" i="1">
                            <a:latin typeface="Cambria Math" panose="02040503050406030204" pitchFamily="18" charset="0"/>
                          </a:rPr>
                          <m:t>𝒘</m:t>
                        </m:r>
                      </m:e>
                      <m:sup>
                        <m:r>
                          <a:rPr lang="en-US" sz="2000" i="1">
                            <a:latin typeface="Cambria Math" panose="02040503050406030204" pitchFamily="18" charset="0"/>
                          </a:rPr>
                          <m:t>𝑇</m:t>
                        </m:r>
                      </m:sup>
                    </m:sSup>
                    <m:d>
                      <m:dPr>
                        <m:begChr m:val="["/>
                        <m:endChr m:val="]"/>
                        <m:ctrlPr>
                          <a:rPr lang="tr-TR" sz="2000" i="1">
                            <a:latin typeface="Cambria Math" panose="02040503050406030204" pitchFamily="18" charset="0"/>
                          </a:rPr>
                        </m:ctrlPr>
                      </m:dPr>
                      <m:e>
                        <m:m>
                          <m:mPr>
                            <m:mcs>
                              <m:mc>
                                <m:mcPr>
                                  <m:count m:val="2"/>
                                  <m:mcJc m:val="center"/>
                                </m:mcPr>
                              </m:mc>
                            </m:mcs>
                            <m:ctrlPr>
                              <a:rPr lang="tr-TR" sz="2000" i="1">
                                <a:latin typeface="Cambria Math" panose="02040503050406030204" pitchFamily="18" charset="0"/>
                              </a:rPr>
                            </m:ctrlPr>
                          </m:mPr>
                          <m:mr>
                            <m:e>
                              <m:f>
                                <m:fPr>
                                  <m:ctrlPr>
                                    <a:rPr lang="tr-TR"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e>
                            <m:e>
                              <m:r>
                                <a:rPr lang="en-US" sz="2000" i="1">
                                  <a:latin typeface="Cambria Math" panose="02040503050406030204" pitchFamily="18" charset="0"/>
                                </a:rPr>
                                <m:t>−1</m:t>
                              </m:r>
                            </m:e>
                          </m:mr>
                          <m:mr>
                            <m:e>
                              <m:r>
                                <a:rPr lang="en-US" sz="2000" i="1">
                                  <a:latin typeface="Cambria Math" panose="02040503050406030204" pitchFamily="18" charset="0"/>
                                </a:rPr>
                                <m:t>−1</m:t>
                              </m:r>
                            </m:e>
                            <m:e>
                              <m:f>
                                <m:fPr>
                                  <m:ctrlPr>
                                    <a:rPr lang="tr-TR"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e>
                          </m:mr>
                        </m:m>
                      </m:e>
                    </m:d>
                    <m:r>
                      <a:rPr lang="en-US" sz="2000" b="1" i="1">
                        <a:latin typeface="Cambria Math" panose="02040503050406030204" pitchFamily="18" charset="0"/>
                      </a:rPr>
                      <m:t>𝒘</m:t>
                    </m:r>
                  </m:oMath>
                </a14:m>
                <a:r>
                  <a:rPr lang="en-US" sz="2000" b="1">
                    <a:latin typeface="Times New Roman" panose="02020603050405020304" pitchFamily="18" charset="0"/>
                    <a:cs typeface="Times New Roman" panose="02020603050405020304" pitchFamily="18" charset="0"/>
                  </a:rPr>
                  <a:t> </a:t>
                </a: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endParaRPr lang="tr-TR" sz="2000" smtClean="0">
                  <a:solidFill>
                    <a:srgbClr val="FF0000"/>
                  </a:solidFill>
                  <a:latin typeface="Times New Roman" panose="02020603050405020304" pitchFamily="18" charset="0"/>
                  <a:cs typeface="Times New Roman" panose="02020603050405020304" pitchFamily="18" charset="0"/>
                </a:endParaRPr>
              </a:p>
            </p:txBody>
          </p:sp>
        </mc:Choice>
        <mc:Fallback xmlns="">
          <p:sp>
            <p:nvSpPr>
              <p:cNvPr id="3" name="İçerik Yer Tutucusu 2"/>
              <p:cNvSpPr txBox="1">
                <a:spLocks noRot="1" noChangeAspect="1" noMove="1" noResize="1" noEditPoints="1" noAdjustHandles="1" noChangeArrowheads="1" noChangeShapeType="1" noTextEdit="1"/>
              </p:cNvSpPr>
              <p:nvPr/>
            </p:nvSpPr>
            <p:spPr>
              <a:xfrm>
                <a:off x="720000" y="720000"/>
                <a:ext cx="10800000" cy="5434821"/>
              </a:xfrm>
              <a:prstGeom prst="rect">
                <a:avLst/>
              </a:prstGeom>
              <a:blipFill>
                <a:blip r:embed="rId2"/>
                <a:stretch>
                  <a:fillRect l="-1411" r="-1467"/>
                </a:stretch>
              </a:blipFill>
            </p:spPr>
            <p:txBody>
              <a:bodyPr/>
              <a:lstStyle/>
              <a:p>
                <a:r>
                  <a:rPr lang="tr-TR">
                    <a:noFill/>
                  </a:rPr>
                  <a:t> </a:t>
                </a:r>
              </a:p>
            </p:txBody>
          </p:sp>
        </mc:Fallback>
      </mc:AlternateContent>
    </p:spTree>
    <p:extLst>
      <p:ext uri="{BB962C8B-B14F-4D97-AF65-F5344CB8AC3E}">
        <p14:creationId xmlns:p14="http://schemas.microsoft.com/office/powerpoint/2010/main" val="2330802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txBox="1">
                <a:spLocks/>
              </p:cNvSpPr>
              <p:nvPr/>
            </p:nvSpPr>
            <p:spPr>
              <a:xfrm>
                <a:off x="720000" y="720000"/>
                <a:ext cx="10800000" cy="5722849"/>
              </a:xfrm>
              <a:prstGeom prst="rect">
                <a:avLst/>
              </a:prstGeom>
            </p:spPr>
            <p:txBody>
              <a:bodyPr vert="horz" wrap="square" lIns="0" tIns="0" rIns="0" bIns="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600"/>
                  </a:spcBef>
                  <a:buNone/>
                </a:pPr>
                <a:r>
                  <a:rPr lang="en-US" sz="2000" b="1" smtClean="0">
                    <a:solidFill>
                      <a:srgbClr val="FF0000"/>
                    </a:solidFill>
                    <a:latin typeface="Times New Roman" panose="02020603050405020304" pitchFamily="18" charset="0"/>
                    <a:cs typeface="Times New Roman" panose="02020603050405020304" pitchFamily="18" charset="0"/>
                  </a:rPr>
                  <a:t>Exampl</a:t>
                </a:r>
                <a:r>
                  <a:rPr lang="tr-TR" sz="2000" b="1" smtClean="0">
                    <a:solidFill>
                      <a:srgbClr val="FF0000"/>
                    </a:solidFill>
                    <a:latin typeface="Times New Roman" panose="02020603050405020304" pitchFamily="18" charset="0"/>
                    <a:cs typeface="Times New Roman" panose="02020603050405020304" pitchFamily="18" charset="0"/>
                  </a:rPr>
                  <a:t>e (continued)</a:t>
                </a:r>
                <a:r>
                  <a:rPr lang="en-US" sz="2000" b="1" smtClean="0">
                    <a:solidFill>
                      <a:srgbClr val="FF0000"/>
                    </a:solidFill>
                    <a:latin typeface="Times New Roman" panose="02020603050405020304" pitchFamily="18" charset="0"/>
                    <a:cs typeface="Times New Roman" panose="02020603050405020304" pitchFamily="18" charset="0"/>
                  </a:rPr>
                  <a:t>:</a:t>
                </a:r>
                <a:r>
                  <a:rPr lang="tr-TR" sz="2000" b="1" smtClean="0">
                    <a:solidFill>
                      <a:srgbClr val="FF0000"/>
                    </a:solidFill>
                    <a:latin typeface="Times New Roman" panose="02020603050405020304" pitchFamily="18" charset="0"/>
                    <a:cs typeface="Times New Roman" panose="02020603050405020304" pitchFamily="18" charset="0"/>
                  </a:rPr>
                  <a:t> </a:t>
                </a:r>
                <a:r>
                  <a:rPr lang="tr-TR" sz="2000" i="1"/>
                  <a:t> </a:t>
                </a:r>
                <a:r>
                  <a:rPr lang="tr-TR" sz="2000" i="1" smtClean="0"/>
                  <a:t>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𝐽</m:t>
                        </m:r>
                      </m:e>
                      <m:sub>
                        <m:r>
                          <a:rPr lang="en-US" sz="2000" i="1">
                            <a:latin typeface="Cambria Math" panose="02040503050406030204" pitchFamily="18" charset="0"/>
                          </a:rPr>
                          <m:t>𝑠𝑢𝑏</m:t>
                        </m:r>
                        <m:r>
                          <a:rPr lang="en-US" sz="2000" i="1">
                            <a:latin typeface="Cambria Math" panose="02040503050406030204" pitchFamily="18" charset="0"/>
                          </a:rPr>
                          <m:t>,</m:t>
                        </m:r>
                        <m:r>
                          <a:rPr lang="en-US" sz="2000" i="1">
                            <a:latin typeface="Cambria Math" panose="02040503050406030204" pitchFamily="18" charset="0"/>
                          </a:rPr>
                          <m:t>𝑤𝑒𝑖𝑔h𝑡𝑒𝑑</m:t>
                        </m:r>
                      </m:sub>
                    </m:sSub>
                    <m:r>
                      <a:rPr lang="en-US" sz="2000" i="1">
                        <a:latin typeface="Cambria Math" panose="02040503050406030204" pitchFamily="18" charset="0"/>
                      </a:rPr>
                      <m:t>=</m:t>
                    </m:r>
                    <m:sSup>
                      <m:sSupPr>
                        <m:ctrlPr>
                          <a:rPr lang="tr-TR" sz="2000" i="1">
                            <a:latin typeface="Cambria Math" panose="02040503050406030204" pitchFamily="18" charset="0"/>
                          </a:rPr>
                        </m:ctrlPr>
                      </m:sSupPr>
                      <m:e>
                        <m:r>
                          <a:rPr lang="en-US" sz="2000" b="1" i="1">
                            <a:latin typeface="Cambria Math" panose="02040503050406030204" pitchFamily="18" charset="0"/>
                          </a:rPr>
                          <m:t>𝒘</m:t>
                        </m:r>
                      </m:e>
                      <m:sup>
                        <m:r>
                          <a:rPr lang="en-US" sz="2000" i="1">
                            <a:latin typeface="Cambria Math" panose="02040503050406030204" pitchFamily="18" charset="0"/>
                          </a:rPr>
                          <m:t>𝑇</m:t>
                        </m:r>
                      </m:sup>
                    </m:sSup>
                    <m:d>
                      <m:dPr>
                        <m:ctrlPr>
                          <a:rPr lang="tr-TR" sz="2000" i="1">
                            <a:latin typeface="Cambria Math" panose="02040503050406030204" pitchFamily="18" charset="0"/>
                          </a:rPr>
                        </m:ctrlPr>
                      </m:dPr>
                      <m:e>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sub>
                        </m:sSub>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sSub>
                              <m:sSubPr>
                                <m:ctrlPr>
                                  <a:rPr lang="tr-TR" sz="2000" i="1">
                                    <a:latin typeface="Cambria Math" panose="02040503050406030204" pitchFamily="18" charset="0"/>
                                  </a:rPr>
                                </m:ctrlPr>
                              </m:sSubPr>
                              <m:e>
                                <m:r>
                                  <a:rPr lang="en-US" sz="2000" i="1">
                                    <a:latin typeface="Cambria Math" panose="02040503050406030204" pitchFamily="18" charset="0"/>
                                  </a:rPr>
                                  <m:t>𝑊</m:t>
                                </m:r>
                              </m:e>
                              <m:sub>
                                <m:r>
                                  <a:rPr lang="en-US" sz="2000" i="1">
                                    <a:latin typeface="Cambria Math" panose="02040503050406030204" pitchFamily="18" charset="0"/>
                                  </a:rPr>
                                  <m:t>𝑇</m:t>
                                </m:r>
                              </m:sub>
                            </m:sSub>
                          </m:sub>
                        </m:sSub>
                      </m:e>
                    </m:d>
                    <m:r>
                      <a:rPr lang="en-US" sz="2000" b="1" i="1">
                        <a:latin typeface="Cambria Math" panose="02040503050406030204" pitchFamily="18" charset="0"/>
                      </a:rPr>
                      <m:t>𝒘</m:t>
                    </m:r>
                    <m:r>
                      <a:rPr lang="en-US" sz="2000" b="1" i="1">
                        <a:latin typeface="Cambria Math" panose="02040503050406030204" pitchFamily="18" charset="0"/>
                      </a:rPr>
                      <m:t>=</m:t>
                    </m:r>
                    <m:sSup>
                      <m:sSupPr>
                        <m:ctrlPr>
                          <a:rPr lang="tr-TR" sz="2000" i="1">
                            <a:latin typeface="Cambria Math" panose="02040503050406030204" pitchFamily="18" charset="0"/>
                          </a:rPr>
                        </m:ctrlPr>
                      </m:sSupPr>
                      <m:e>
                        <m:r>
                          <a:rPr lang="en-US" sz="2000" b="1" i="1">
                            <a:latin typeface="Cambria Math" panose="02040503050406030204" pitchFamily="18" charset="0"/>
                          </a:rPr>
                          <m:t>𝒘</m:t>
                        </m:r>
                      </m:e>
                      <m:sup>
                        <m:r>
                          <a:rPr lang="en-US" sz="2000" i="1">
                            <a:latin typeface="Cambria Math" panose="02040503050406030204" pitchFamily="18" charset="0"/>
                          </a:rPr>
                          <m:t>𝑇</m:t>
                        </m:r>
                      </m:sup>
                    </m:sSup>
                    <m:d>
                      <m:dPr>
                        <m:begChr m:val="["/>
                        <m:endChr m:val="]"/>
                        <m:ctrlPr>
                          <a:rPr lang="tr-TR" sz="2000" i="1">
                            <a:latin typeface="Cambria Math" panose="02040503050406030204" pitchFamily="18" charset="0"/>
                          </a:rPr>
                        </m:ctrlPr>
                      </m:dPr>
                      <m:e>
                        <m:m>
                          <m:mPr>
                            <m:mcs>
                              <m:mc>
                                <m:mcPr>
                                  <m:count m:val="2"/>
                                  <m:mcJc m:val="center"/>
                                </m:mcPr>
                              </m:mc>
                            </m:mcs>
                            <m:ctrlPr>
                              <a:rPr lang="tr-TR" sz="2000" i="1">
                                <a:latin typeface="Cambria Math" panose="02040503050406030204" pitchFamily="18" charset="0"/>
                              </a:rPr>
                            </m:ctrlPr>
                          </m:mPr>
                          <m:mr>
                            <m:e>
                              <m:f>
                                <m:fPr>
                                  <m:ctrlPr>
                                    <a:rPr lang="tr-TR"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e>
                            <m:e>
                              <m:r>
                                <a:rPr lang="en-US" sz="2000" i="1">
                                  <a:latin typeface="Cambria Math" panose="02040503050406030204" pitchFamily="18" charset="0"/>
                                </a:rPr>
                                <m:t>−1</m:t>
                              </m:r>
                            </m:e>
                          </m:mr>
                          <m:mr>
                            <m:e>
                              <m:r>
                                <a:rPr lang="en-US" sz="2000" i="1">
                                  <a:latin typeface="Cambria Math" panose="02040503050406030204" pitchFamily="18" charset="0"/>
                                </a:rPr>
                                <m:t>−1</m:t>
                              </m:r>
                            </m:e>
                            <m:e>
                              <m:f>
                                <m:fPr>
                                  <m:ctrlPr>
                                    <a:rPr lang="tr-TR"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e>
                          </m:mr>
                        </m:m>
                      </m:e>
                    </m:d>
                    <m:r>
                      <a:rPr lang="en-US" sz="2000" b="1" i="1">
                        <a:latin typeface="Cambria Math" panose="02040503050406030204" pitchFamily="18" charset="0"/>
                      </a:rPr>
                      <m:t>𝒘</m:t>
                    </m:r>
                  </m:oMath>
                </a14:m>
                <a:endParaRPr lang="tr-TR" sz="2000" b="1" smtClean="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en-US" sz="2000">
                    <a:latin typeface="Times New Roman" panose="02020603050405020304" pitchFamily="18" charset="0"/>
                    <a:cs typeface="Times New Roman" panose="02020603050405020304" pitchFamily="18" charset="0"/>
                  </a:rPr>
                  <a:t>Introduce the constraint </a:t>
                </a:r>
                <a14:m>
                  <m:oMath xmlns:m="http://schemas.openxmlformats.org/officeDocument/2006/math">
                    <m:sSup>
                      <m:sSupPr>
                        <m:ctrlPr>
                          <a:rPr lang="tr-TR" sz="2000" i="1">
                            <a:latin typeface="Cambria Math" panose="02040503050406030204" pitchFamily="18" charset="0"/>
                          </a:rPr>
                        </m:ctrlPr>
                      </m:sSupPr>
                      <m:e>
                        <m:r>
                          <a:rPr lang="en-US" sz="2000" b="1" i="1">
                            <a:latin typeface="Cambria Math" panose="02040503050406030204" pitchFamily="18" charset="0"/>
                          </a:rPr>
                          <m:t>𝒘</m:t>
                        </m:r>
                      </m:e>
                      <m:sup>
                        <m:r>
                          <a:rPr lang="en-US" sz="2000" i="1">
                            <a:latin typeface="Cambria Math" panose="02040503050406030204" pitchFamily="18" charset="0"/>
                          </a:rPr>
                          <m:t>𝑇</m:t>
                        </m:r>
                      </m:sup>
                    </m:sSup>
                    <m:r>
                      <a:rPr lang="en-US" sz="2000" b="1" i="1">
                        <a:latin typeface="Cambria Math" panose="02040503050406030204" pitchFamily="18" charset="0"/>
                      </a:rPr>
                      <m:t>𝒘</m:t>
                    </m:r>
                    <m:r>
                      <a:rPr lang="en-US" sz="2000" b="1" i="1">
                        <a:latin typeface="Cambria Math" panose="02040503050406030204" pitchFamily="18" charset="0"/>
                      </a:rPr>
                      <m:t>=</m:t>
                    </m:r>
                    <m:r>
                      <a:rPr lang="en-US" sz="2000" i="1">
                        <a:latin typeface="Cambria Math" panose="02040503050406030204" pitchFamily="18" charset="0"/>
                      </a:rPr>
                      <m:t>1</m:t>
                    </m:r>
                  </m:oMath>
                </a14:m>
                <a:r>
                  <a:rPr lang="en-US" sz="2000">
                    <a:latin typeface="Times New Roman" panose="02020603050405020304" pitchFamily="18" charset="0"/>
                    <a:cs typeface="Times New Roman" panose="02020603050405020304" pitchFamily="18" charset="0"/>
                  </a:rPr>
                  <a:t>.</a:t>
                </a:r>
                <a:endParaRPr lang="tr-TR" sz="2000">
                  <a:latin typeface="Times New Roman" panose="02020603050405020304" pitchFamily="18" charset="0"/>
                  <a:cs typeface="Times New Roman" panose="02020603050405020304" pitchFamily="18" charset="0"/>
                </a:endParaRPr>
              </a:p>
              <a:p>
                <a:pPr marL="0" indent="0" algn="just">
                  <a:lnSpc>
                    <a:spcPct val="100000"/>
                  </a:lnSpc>
                  <a:spcBef>
                    <a:spcPts val="600"/>
                  </a:spcBef>
                  <a:buNone/>
                </a:pPr>
                <a:r>
                  <a:rPr lang="en-US" sz="2000">
                    <a:latin typeface="Times New Roman" panose="02020603050405020304" pitchFamily="18" charset="0"/>
                    <a:cs typeface="Times New Roman" panose="02020603050405020304" pitchFamily="18" charset="0"/>
                  </a:rPr>
                  <a:t> </a:t>
                </a:r>
                <a:endParaRPr lang="tr-TR" sz="2000">
                  <a:latin typeface="Times New Roman" panose="02020603050405020304" pitchFamily="18" charset="0"/>
                  <a:cs typeface="Times New Roman" panose="02020603050405020304" pitchFamily="18" charset="0"/>
                </a:endParaRPr>
              </a:p>
              <a:p>
                <a:pPr marL="0" indent="0" algn="just">
                  <a:lnSpc>
                    <a:spcPct val="100000"/>
                  </a:lnSpc>
                  <a:spcBef>
                    <a:spcPts val="600"/>
                  </a:spcBef>
                  <a:buNone/>
                </a:pP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𝐽</m:t>
                        </m:r>
                      </m:e>
                      <m:sub>
                        <m:r>
                          <a:rPr lang="en-US" sz="2000" i="1">
                            <a:latin typeface="Cambria Math" panose="02040503050406030204" pitchFamily="18" charset="0"/>
                          </a:rPr>
                          <m:t>𝑠𝑢𝑏</m:t>
                        </m:r>
                        <m:r>
                          <a:rPr lang="en-US" sz="2000" i="1">
                            <a:latin typeface="Cambria Math" panose="02040503050406030204" pitchFamily="18" charset="0"/>
                          </a:rPr>
                          <m:t>,</m:t>
                        </m:r>
                        <m:r>
                          <a:rPr lang="en-US" sz="2000" i="1">
                            <a:latin typeface="Cambria Math" panose="02040503050406030204" pitchFamily="18" charset="0"/>
                          </a:rPr>
                          <m:t>𝑎𝑢𝑔𝑚𝑒𝑛𝑡𝑒𝑑</m:t>
                        </m:r>
                      </m:sub>
                    </m:sSub>
                    <m:r>
                      <a:rPr lang="en-US" sz="2000" i="1">
                        <a:latin typeface="Cambria Math" panose="02040503050406030204" pitchFamily="18" charset="0"/>
                      </a:rPr>
                      <m:t>=</m:t>
                    </m:r>
                    <m:sSup>
                      <m:sSupPr>
                        <m:ctrlPr>
                          <a:rPr lang="tr-TR" sz="2000" i="1">
                            <a:latin typeface="Cambria Math" panose="02040503050406030204" pitchFamily="18" charset="0"/>
                          </a:rPr>
                        </m:ctrlPr>
                      </m:sSupPr>
                      <m:e>
                        <m:r>
                          <a:rPr lang="en-US" sz="2000" b="1" i="1">
                            <a:latin typeface="Cambria Math" panose="02040503050406030204" pitchFamily="18" charset="0"/>
                          </a:rPr>
                          <m:t>𝒘</m:t>
                        </m:r>
                      </m:e>
                      <m:sup>
                        <m:r>
                          <a:rPr lang="en-US" sz="2000" i="1">
                            <a:latin typeface="Cambria Math" panose="02040503050406030204" pitchFamily="18" charset="0"/>
                          </a:rPr>
                          <m:t>𝑇</m:t>
                        </m:r>
                      </m:sup>
                    </m:sSup>
                    <m:d>
                      <m:dPr>
                        <m:begChr m:val="["/>
                        <m:endChr m:val="]"/>
                        <m:ctrlPr>
                          <a:rPr lang="tr-TR" sz="2000" i="1">
                            <a:latin typeface="Cambria Math" panose="02040503050406030204" pitchFamily="18" charset="0"/>
                          </a:rPr>
                        </m:ctrlPr>
                      </m:dPr>
                      <m:e>
                        <m:m>
                          <m:mPr>
                            <m:mcs>
                              <m:mc>
                                <m:mcPr>
                                  <m:count m:val="2"/>
                                  <m:mcJc m:val="center"/>
                                </m:mcPr>
                              </m:mc>
                            </m:mcs>
                            <m:ctrlPr>
                              <a:rPr lang="tr-TR" sz="2000" i="1">
                                <a:latin typeface="Cambria Math" panose="02040503050406030204" pitchFamily="18" charset="0"/>
                              </a:rPr>
                            </m:ctrlPr>
                          </m:mPr>
                          <m:mr>
                            <m:e>
                              <m:f>
                                <m:fPr>
                                  <m:ctrlPr>
                                    <a:rPr lang="tr-TR"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e>
                            <m:e>
                              <m:r>
                                <a:rPr lang="en-US" sz="2000" i="1">
                                  <a:latin typeface="Cambria Math" panose="02040503050406030204" pitchFamily="18" charset="0"/>
                                </a:rPr>
                                <m:t>−1</m:t>
                              </m:r>
                            </m:e>
                          </m:mr>
                          <m:mr>
                            <m:e>
                              <m:r>
                                <a:rPr lang="en-US" sz="2000" i="1">
                                  <a:latin typeface="Cambria Math" panose="02040503050406030204" pitchFamily="18" charset="0"/>
                                </a:rPr>
                                <m:t>−1</m:t>
                              </m:r>
                            </m:e>
                            <m:e>
                              <m:f>
                                <m:fPr>
                                  <m:ctrlPr>
                                    <a:rPr lang="tr-TR"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e>
                          </m:mr>
                        </m:m>
                      </m:e>
                    </m:d>
                    <m:r>
                      <a:rPr lang="en-US" sz="2000" b="1" i="1">
                        <a:latin typeface="Cambria Math" panose="02040503050406030204" pitchFamily="18" charset="0"/>
                      </a:rPr>
                      <m:t>𝒘</m:t>
                    </m:r>
                    <m:r>
                      <a:rPr lang="en-US" sz="2000" i="1">
                        <a:latin typeface="Cambria Math" panose="02040503050406030204" pitchFamily="18" charset="0"/>
                      </a:rPr>
                      <m:t>+</m:t>
                    </m:r>
                    <m:r>
                      <a:rPr lang="en-US" sz="2000" i="1">
                        <a:latin typeface="Cambria Math" panose="02040503050406030204" pitchFamily="18" charset="0"/>
                      </a:rPr>
                      <m:t>𝜆</m:t>
                    </m:r>
                    <m:r>
                      <a:rPr lang="en-US" sz="2000" i="1">
                        <a:latin typeface="Cambria Math" panose="02040503050406030204" pitchFamily="18" charset="0"/>
                      </a:rPr>
                      <m:t>(1−</m:t>
                    </m:r>
                    <m:sSup>
                      <m:sSupPr>
                        <m:ctrlPr>
                          <a:rPr lang="tr-TR" sz="2000" i="1">
                            <a:latin typeface="Cambria Math" panose="02040503050406030204" pitchFamily="18" charset="0"/>
                          </a:rPr>
                        </m:ctrlPr>
                      </m:sSupPr>
                      <m:e>
                        <m:r>
                          <a:rPr lang="en-US" sz="2000" b="1" i="1">
                            <a:latin typeface="Cambria Math" panose="02040503050406030204" pitchFamily="18" charset="0"/>
                          </a:rPr>
                          <m:t>𝒘</m:t>
                        </m:r>
                      </m:e>
                      <m:sup>
                        <m:r>
                          <a:rPr lang="en-US" sz="2000" i="1">
                            <a:latin typeface="Cambria Math" panose="02040503050406030204" pitchFamily="18" charset="0"/>
                          </a:rPr>
                          <m:t>𝑇</m:t>
                        </m:r>
                      </m:sup>
                    </m:sSup>
                    <m:r>
                      <a:rPr lang="en-US" sz="2000" b="1" i="1">
                        <a:latin typeface="Cambria Math" panose="02040503050406030204" pitchFamily="18" charset="0"/>
                      </a:rPr>
                      <m:t>𝒘</m:t>
                    </m:r>
                    <m:r>
                      <a:rPr lang="en-US" sz="2000" i="1">
                        <a:latin typeface="Cambria Math" panose="02040503050406030204" pitchFamily="18" charset="0"/>
                      </a:rPr>
                      <m:t>)</m:t>
                    </m:r>
                  </m:oMath>
                </a14:m>
                <a:r>
                  <a:rPr lang="en-US" sz="2000" b="1">
                    <a:latin typeface="Times New Roman" panose="02020603050405020304" pitchFamily="18" charset="0"/>
                    <a:cs typeface="Times New Roman" panose="02020603050405020304" pitchFamily="18" charset="0"/>
                  </a:rPr>
                  <a:t> </a:t>
                </a:r>
                <a:endParaRPr lang="tr-TR" sz="2000">
                  <a:latin typeface="Times New Roman" panose="02020603050405020304" pitchFamily="18" charset="0"/>
                  <a:cs typeface="Times New Roman" panose="02020603050405020304" pitchFamily="18" charset="0"/>
                </a:endParaRPr>
              </a:p>
              <a:p>
                <a:pPr marL="0" indent="0" algn="just">
                  <a:lnSpc>
                    <a:spcPct val="100000"/>
                  </a:lnSpc>
                  <a:spcBef>
                    <a:spcPts val="600"/>
                  </a:spcBef>
                  <a:buNone/>
                </a:pPr>
                <a:r>
                  <a:rPr lang="en-US" sz="2000">
                    <a:latin typeface="Times New Roman" panose="02020603050405020304" pitchFamily="18" charset="0"/>
                    <a:cs typeface="Times New Roman" panose="02020603050405020304" pitchFamily="18" charset="0"/>
                  </a:rPr>
                  <a:t> </a:t>
                </a:r>
                <a:endParaRPr lang="tr-TR" sz="2000">
                  <a:latin typeface="Times New Roman" panose="02020603050405020304" pitchFamily="18" charset="0"/>
                  <a:cs typeface="Times New Roman" panose="02020603050405020304" pitchFamily="18" charset="0"/>
                </a:endParaRPr>
              </a:p>
              <a:p>
                <a:pPr marL="0" indent="0" algn="just">
                  <a:lnSpc>
                    <a:spcPct val="100000"/>
                  </a:lnSpc>
                  <a:spcBef>
                    <a:spcPts val="600"/>
                  </a:spcBef>
                  <a:buNone/>
                </a:pPr>
                <a14:m>
                  <m:oMath xmlns:m="http://schemas.openxmlformats.org/officeDocument/2006/math">
                    <m:f>
                      <m:fPr>
                        <m:ctrlPr>
                          <a:rPr lang="tr-TR" sz="2000" i="1">
                            <a:latin typeface="Cambria Math" panose="02040503050406030204" pitchFamily="18" charset="0"/>
                          </a:rPr>
                        </m:ctrlPr>
                      </m:fPr>
                      <m:num>
                        <m:sSub>
                          <m:sSubPr>
                            <m:ctrlPr>
                              <a:rPr lang="tr-TR" sz="2000" i="1">
                                <a:latin typeface="Cambria Math" panose="02040503050406030204" pitchFamily="18" charset="0"/>
                              </a:rPr>
                            </m:ctrlPr>
                          </m:sSubPr>
                          <m:e>
                            <m:r>
                              <a:rPr lang="en-US" sz="2000" i="1">
                                <a:latin typeface="Cambria Math" panose="02040503050406030204" pitchFamily="18" charset="0"/>
                              </a:rPr>
                              <m:t>𝑑𝐽</m:t>
                            </m:r>
                          </m:e>
                          <m:sub>
                            <m:r>
                              <a:rPr lang="en-US" sz="2000" i="1">
                                <a:latin typeface="Cambria Math" panose="02040503050406030204" pitchFamily="18" charset="0"/>
                              </a:rPr>
                              <m:t>𝑠𝑢𝑏</m:t>
                            </m:r>
                            <m:r>
                              <a:rPr lang="en-US" sz="2000" i="1">
                                <a:latin typeface="Cambria Math" panose="02040503050406030204" pitchFamily="18" charset="0"/>
                              </a:rPr>
                              <m:t>,</m:t>
                            </m:r>
                            <m:r>
                              <a:rPr lang="en-US" sz="2000" i="1">
                                <a:latin typeface="Cambria Math" panose="02040503050406030204" pitchFamily="18" charset="0"/>
                              </a:rPr>
                              <m:t>𝑎𝑢𝑔𝑚𝑒𝑛𝑡𝑒𝑑</m:t>
                            </m:r>
                          </m:sub>
                        </m:sSub>
                      </m:num>
                      <m:den>
                        <m:r>
                          <a:rPr lang="en-US" sz="2000" i="1">
                            <a:latin typeface="Cambria Math" panose="02040503050406030204" pitchFamily="18" charset="0"/>
                          </a:rPr>
                          <m:t>𝑑</m:t>
                        </m:r>
                        <m:r>
                          <a:rPr lang="en-US" sz="2000" b="1" i="1">
                            <a:latin typeface="Cambria Math" panose="02040503050406030204" pitchFamily="18" charset="0"/>
                          </a:rPr>
                          <m:t>𝒘</m:t>
                        </m:r>
                      </m:den>
                    </m:f>
                    <m:r>
                      <a:rPr lang="en-US" sz="2000" b="1" i="1">
                        <a:latin typeface="Cambria Math" panose="02040503050406030204" pitchFamily="18" charset="0"/>
                      </a:rPr>
                      <m:t>=</m:t>
                    </m:r>
                    <m:r>
                      <a:rPr lang="en-US" sz="2000" i="1">
                        <a:latin typeface="Cambria Math" panose="02040503050406030204" pitchFamily="18" charset="0"/>
                      </a:rPr>
                      <m:t>2</m:t>
                    </m:r>
                    <m:d>
                      <m:dPr>
                        <m:ctrlPr>
                          <a:rPr lang="tr-TR" sz="2000" i="1">
                            <a:latin typeface="Cambria Math" panose="02040503050406030204" pitchFamily="18" charset="0"/>
                          </a:rPr>
                        </m:ctrlPr>
                      </m:dPr>
                      <m:e>
                        <m:d>
                          <m:dPr>
                            <m:begChr m:val="["/>
                            <m:endChr m:val="]"/>
                            <m:ctrlPr>
                              <a:rPr lang="tr-TR" sz="2000" i="1">
                                <a:latin typeface="Cambria Math" panose="02040503050406030204" pitchFamily="18" charset="0"/>
                              </a:rPr>
                            </m:ctrlPr>
                          </m:dPr>
                          <m:e>
                            <m:m>
                              <m:mPr>
                                <m:mcs>
                                  <m:mc>
                                    <m:mcPr>
                                      <m:count m:val="2"/>
                                      <m:mcJc m:val="center"/>
                                    </m:mcPr>
                                  </m:mc>
                                </m:mcs>
                                <m:ctrlPr>
                                  <a:rPr lang="tr-TR" sz="2000" i="1">
                                    <a:latin typeface="Cambria Math" panose="02040503050406030204" pitchFamily="18" charset="0"/>
                                  </a:rPr>
                                </m:ctrlPr>
                              </m:mPr>
                              <m:mr>
                                <m:e>
                                  <m:f>
                                    <m:fPr>
                                      <m:ctrlPr>
                                        <a:rPr lang="tr-TR"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e>
                                <m:e>
                                  <m:r>
                                    <a:rPr lang="en-US" sz="2000" i="1">
                                      <a:latin typeface="Cambria Math" panose="02040503050406030204" pitchFamily="18" charset="0"/>
                                    </a:rPr>
                                    <m:t>−1</m:t>
                                  </m:r>
                                </m:e>
                              </m:mr>
                              <m:mr>
                                <m:e>
                                  <m:r>
                                    <a:rPr lang="en-US" sz="2000" i="1">
                                      <a:latin typeface="Cambria Math" panose="02040503050406030204" pitchFamily="18" charset="0"/>
                                    </a:rPr>
                                    <m:t>−1</m:t>
                                  </m:r>
                                </m:e>
                                <m:e>
                                  <m:f>
                                    <m:fPr>
                                      <m:ctrlPr>
                                        <a:rPr lang="tr-TR"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e>
                              </m:mr>
                            </m:m>
                          </m:e>
                        </m:d>
                        <m:r>
                          <a:rPr lang="en-US" sz="2000" i="1">
                            <a:latin typeface="Cambria Math" panose="02040503050406030204" pitchFamily="18" charset="0"/>
                          </a:rPr>
                          <m:t>−</m:t>
                        </m:r>
                        <m:r>
                          <a:rPr lang="en-US" sz="2000" i="1">
                            <a:latin typeface="Cambria Math" panose="02040503050406030204" pitchFamily="18" charset="0"/>
                          </a:rPr>
                          <m:t>𝜆</m:t>
                        </m:r>
                        <m:d>
                          <m:dPr>
                            <m:begChr m:val="["/>
                            <m:endChr m:val="]"/>
                            <m:ctrlPr>
                              <a:rPr lang="tr-TR" sz="2000" i="1">
                                <a:latin typeface="Cambria Math" panose="02040503050406030204" pitchFamily="18" charset="0"/>
                              </a:rPr>
                            </m:ctrlPr>
                          </m:dPr>
                          <m:e>
                            <m:m>
                              <m:mPr>
                                <m:mcs>
                                  <m:mc>
                                    <m:mcPr>
                                      <m:count m:val="2"/>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1</m:t>
                                  </m:r>
                                </m:e>
                                <m:e>
                                  <m:r>
                                    <a:rPr lang="en-US" sz="2000" i="1">
                                      <a:latin typeface="Cambria Math" panose="02040503050406030204" pitchFamily="18" charset="0"/>
                                    </a:rPr>
                                    <m:t>0</m:t>
                                  </m:r>
                                </m:e>
                              </m:mr>
                              <m:mr>
                                <m:e>
                                  <m:r>
                                    <a:rPr lang="en-US" sz="2000" i="1">
                                      <a:latin typeface="Cambria Math" panose="02040503050406030204" pitchFamily="18" charset="0"/>
                                    </a:rPr>
                                    <m:t>0</m:t>
                                  </m:r>
                                </m:e>
                                <m:e>
                                  <m:r>
                                    <a:rPr lang="en-US" sz="2000" i="1">
                                      <a:latin typeface="Cambria Math" panose="02040503050406030204" pitchFamily="18" charset="0"/>
                                    </a:rPr>
                                    <m:t>1</m:t>
                                  </m:r>
                                </m:e>
                              </m:mr>
                            </m:m>
                          </m:e>
                        </m:d>
                      </m:e>
                    </m:d>
                    <m:r>
                      <a:rPr lang="en-US" sz="2000" b="1" i="1">
                        <a:latin typeface="Cambria Math" panose="02040503050406030204" pitchFamily="18" charset="0"/>
                      </a:rPr>
                      <m:t>𝒘</m:t>
                    </m:r>
                    <m:r>
                      <a:rPr lang="en-US" sz="2000" b="1" i="1">
                        <a:latin typeface="Cambria Math" panose="02040503050406030204" pitchFamily="18" charset="0"/>
                      </a:rPr>
                      <m:t>=</m:t>
                    </m:r>
                    <m:r>
                      <a:rPr lang="en-US" sz="2000" i="1">
                        <a:latin typeface="Cambria Math" panose="02040503050406030204" pitchFamily="18" charset="0"/>
                      </a:rPr>
                      <m:t>0</m:t>
                    </m:r>
                  </m:oMath>
                </a14:m>
                <a:r>
                  <a:rPr lang="en-US" sz="2000">
                    <a:latin typeface="Times New Roman" panose="02020603050405020304" pitchFamily="18" charset="0"/>
                    <a:cs typeface="Times New Roman" panose="02020603050405020304" pitchFamily="18" charset="0"/>
                  </a:rPr>
                  <a:t> </a:t>
                </a: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en-US" sz="2000">
                    <a:latin typeface="Times New Roman" panose="02020603050405020304" pitchFamily="18" charset="0"/>
                    <a:cs typeface="Times New Roman" panose="02020603050405020304" pitchFamily="18" charset="0"/>
                  </a:rPr>
                  <a:t>This has two eigenvalues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𝜆</m:t>
                        </m:r>
                      </m:e>
                      <m:sub>
                        <m:r>
                          <a:rPr lang="en-US" sz="2000" i="1">
                            <a:latin typeface="Cambria Math" panose="02040503050406030204" pitchFamily="18" charset="0"/>
                          </a:rPr>
                          <m:t>1</m:t>
                        </m:r>
                      </m:sub>
                    </m:sSub>
                    <m:r>
                      <a:rPr lang="en-US" sz="2000" i="1">
                        <a:latin typeface="Cambria Math" panose="02040503050406030204" pitchFamily="18" charset="0"/>
                      </a:rPr>
                      <m:t>=</m:t>
                    </m:r>
                    <m:f>
                      <m:fPr>
                        <m:ctrlPr>
                          <a:rPr lang="tr-TR" sz="2000" i="1">
                            <a:latin typeface="Cambria Math" panose="02040503050406030204" pitchFamily="18" charset="0"/>
                          </a:rPr>
                        </m:ctrlPr>
                      </m:fPr>
                      <m:num>
                        <m:r>
                          <a:rPr lang="en-US" sz="2000" i="1">
                            <a:latin typeface="Cambria Math" panose="02040503050406030204" pitchFamily="18" charset="0"/>
                          </a:rPr>
                          <m:t>3</m:t>
                        </m:r>
                      </m:num>
                      <m:den>
                        <m:r>
                          <a:rPr lang="en-US" sz="2000" i="1">
                            <a:latin typeface="Cambria Math" panose="02040503050406030204" pitchFamily="18" charset="0"/>
                          </a:rPr>
                          <m:t>2</m:t>
                        </m:r>
                      </m:den>
                    </m:f>
                  </m:oMath>
                </a14:m>
                <a:r>
                  <a:rPr lang="en-US" sz="2000">
                    <a:latin typeface="Times New Roman" panose="02020603050405020304" pitchFamily="18" charset="0"/>
                    <a:cs typeface="Times New Roman" panose="02020603050405020304" pitchFamily="18" charset="0"/>
                  </a:rPr>
                  <a:t> and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𝜆</m:t>
                        </m:r>
                      </m:e>
                      <m:sub>
                        <m:r>
                          <a:rPr lang="en-US" sz="2000" i="1">
                            <a:latin typeface="Cambria Math" panose="02040503050406030204" pitchFamily="18" charset="0"/>
                          </a:rPr>
                          <m:t>2</m:t>
                        </m:r>
                      </m:sub>
                    </m:sSub>
                    <m:r>
                      <a:rPr lang="en-US" sz="2000" i="1">
                        <a:latin typeface="Cambria Math" panose="02040503050406030204" pitchFamily="18" charset="0"/>
                      </a:rPr>
                      <m:t>=−</m:t>
                    </m:r>
                    <m:f>
                      <m:fPr>
                        <m:ctrlPr>
                          <a:rPr lang="tr-TR"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oMath>
                </a14:m>
                <a:r>
                  <a:rPr lang="en-US" sz="2000">
                    <a:latin typeface="Times New Roman" panose="02020603050405020304" pitchFamily="18" charset="0"/>
                    <a:cs typeface="Times New Roman" panose="02020603050405020304" pitchFamily="18" charset="0"/>
                  </a:rPr>
                  <a:t> with the egienvectors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1</m:t>
                        </m:r>
                      </m:sub>
                    </m:sSub>
                    <m:r>
                      <a:rPr lang="en-US" sz="2000" i="1">
                        <a:latin typeface="Cambria Math" panose="02040503050406030204" pitchFamily="18" charset="0"/>
                      </a:rPr>
                      <m:t>=</m:t>
                    </m:r>
                    <m:f>
                      <m:fPr>
                        <m:ctrlPr>
                          <a:rPr lang="tr-TR" sz="2000" i="1">
                            <a:latin typeface="Cambria Math" panose="02040503050406030204" pitchFamily="18" charset="0"/>
                          </a:rPr>
                        </m:ctrlPr>
                      </m:fPr>
                      <m:num>
                        <m:r>
                          <a:rPr lang="en-US" sz="2000" i="1">
                            <a:latin typeface="Cambria Math" panose="02040503050406030204" pitchFamily="18" charset="0"/>
                          </a:rPr>
                          <m:t>1</m:t>
                        </m:r>
                      </m:num>
                      <m:den>
                        <m:rad>
                          <m:radPr>
                            <m:degHide m:val="on"/>
                            <m:ctrlPr>
                              <a:rPr lang="tr-TR" sz="2000" i="1">
                                <a:latin typeface="Cambria Math" panose="02040503050406030204" pitchFamily="18" charset="0"/>
                              </a:rPr>
                            </m:ctrlPr>
                          </m:radPr>
                          <m:deg/>
                          <m:e>
                            <m:r>
                              <a:rPr lang="en-US" sz="2000" i="1">
                                <a:latin typeface="Cambria Math" panose="02040503050406030204" pitchFamily="18" charset="0"/>
                              </a:rPr>
                              <m:t>2</m:t>
                            </m:r>
                          </m:e>
                        </m:rad>
                      </m:den>
                    </m:f>
                    <m:d>
                      <m:dPr>
                        <m:begChr m:val="["/>
                        <m:endChr m:val="]"/>
                        <m:ctrlPr>
                          <a:rPr lang="tr-TR" sz="2000" i="1">
                            <a:latin typeface="Cambria Math" panose="02040503050406030204" pitchFamily="18" charset="0"/>
                          </a:rPr>
                        </m:ctrlPr>
                      </m:dPr>
                      <m:e>
                        <m:m>
                          <m:mPr>
                            <m:mcs>
                              <m:mc>
                                <m:mcPr>
                                  <m:count m:val="1"/>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−1</m:t>
                              </m:r>
                            </m:e>
                          </m:mr>
                          <m:mr>
                            <m:e>
                              <m:r>
                                <a:rPr lang="en-US" sz="2000" i="1">
                                  <a:latin typeface="Cambria Math" panose="02040503050406030204" pitchFamily="18" charset="0"/>
                                </a:rPr>
                                <m:t>1</m:t>
                              </m:r>
                            </m:e>
                          </m:mr>
                        </m:m>
                      </m:e>
                    </m:d>
                  </m:oMath>
                </a14:m>
                <a:r>
                  <a:rPr lang="en-US" sz="2000">
                    <a:latin typeface="Times New Roman" panose="02020603050405020304" pitchFamily="18" charset="0"/>
                    <a:cs typeface="Times New Roman" panose="02020603050405020304" pitchFamily="18" charset="0"/>
                  </a:rPr>
                  <a:t> and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2</m:t>
                        </m:r>
                      </m:sub>
                    </m:sSub>
                    <m:r>
                      <a:rPr lang="en-US" sz="2000" i="1">
                        <a:latin typeface="Cambria Math" panose="02040503050406030204" pitchFamily="18" charset="0"/>
                      </a:rPr>
                      <m:t>=</m:t>
                    </m:r>
                    <m:f>
                      <m:fPr>
                        <m:ctrlPr>
                          <a:rPr lang="tr-TR" sz="2000" i="1">
                            <a:latin typeface="Cambria Math" panose="02040503050406030204" pitchFamily="18" charset="0"/>
                          </a:rPr>
                        </m:ctrlPr>
                      </m:fPr>
                      <m:num>
                        <m:r>
                          <a:rPr lang="en-US" sz="2000" i="1">
                            <a:latin typeface="Cambria Math" panose="02040503050406030204" pitchFamily="18" charset="0"/>
                          </a:rPr>
                          <m:t>1</m:t>
                        </m:r>
                      </m:num>
                      <m:den>
                        <m:rad>
                          <m:radPr>
                            <m:degHide m:val="on"/>
                            <m:ctrlPr>
                              <a:rPr lang="tr-TR" sz="2000" i="1">
                                <a:latin typeface="Cambria Math" panose="02040503050406030204" pitchFamily="18" charset="0"/>
                              </a:rPr>
                            </m:ctrlPr>
                          </m:radPr>
                          <m:deg/>
                          <m:e>
                            <m:r>
                              <a:rPr lang="en-US" sz="2000" i="1">
                                <a:latin typeface="Cambria Math" panose="02040503050406030204" pitchFamily="18" charset="0"/>
                              </a:rPr>
                              <m:t>2</m:t>
                            </m:r>
                          </m:e>
                        </m:rad>
                      </m:den>
                    </m:f>
                    <m:d>
                      <m:dPr>
                        <m:begChr m:val="["/>
                        <m:endChr m:val="]"/>
                        <m:ctrlPr>
                          <a:rPr lang="tr-TR" sz="2000" i="1">
                            <a:latin typeface="Cambria Math" panose="02040503050406030204" pitchFamily="18" charset="0"/>
                          </a:rPr>
                        </m:ctrlPr>
                      </m:dPr>
                      <m:e>
                        <m:m>
                          <m:mPr>
                            <m:mcs>
                              <m:mc>
                                <m:mcPr>
                                  <m:count m:val="1"/>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1</m:t>
                              </m:r>
                            </m:e>
                          </m:mr>
                          <m:mr>
                            <m:e>
                              <m:r>
                                <a:rPr lang="en-US" sz="2000" i="1">
                                  <a:latin typeface="Cambria Math" panose="02040503050406030204" pitchFamily="18" charset="0"/>
                                </a:rPr>
                                <m:t>1</m:t>
                              </m:r>
                            </m:e>
                          </m:mr>
                        </m:m>
                      </m:e>
                    </m:d>
                  </m:oMath>
                </a14:m>
                <a:r>
                  <a:rPr lang="en-US" sz="2000">
                    <a:latin typeface="Times New Roman" panose="02020603050405020304" pitchFamily="18" charset="0"/>
                    <a:cs typeface="Times New Roman" panose="02020603050405020304" pitchFamily="18" charset="0"/>
                  </a:rPr>
                  <a:t>. These eigenvectors give the same separability as </a:t>
                </a:r>
                <a:r>
                  <a:rPr lang="en-US" sz="2000" smtClean="0">
                    <a:latin typeface="Times New Roman" panose="02020603050405020304" pitchFamily="18" charset="0"/>
                    <a:cs typeface="Times New Roman" panose="02020603050405020304" pitchFamily="18" charset="0"/>
                  </a:rPr>
                  <a:t>before</a:t>
                </a:r>
                <a:r>
                  <a:rPr lang="tr-TR" sz="2000" smtClean="0">
                    <a:latin typeface="Times New Roman" panose="02020603050405020304" pitchFamily="18" charset="0"/>
                    <a:cs typeface="Times New Roman" panose="02020603050405020304" pitchFamily="18" charset="0"/>
                  </a:rPr>
                  <a:t>.</a:t>
                </a:r>
                <a:endParaRPr lang="tr-TR" sz="2000" smtClean="0">
                  <a:solidFill>
                    <a:srgbClr val="FF0000"/>
                  </a:solidFill>
                  <a:latin typeface="Times New Roman" panose="02020603050405020304" pitchFamily="18" charset="0"/>
                  <a:cs typeface="Times New Roman" panose="02020603050405020304" pitchFamily="18" charset="0"/>
                </a:endParaRPr>
              </a:p>
            </p:txBody>
          </p:sp>
        </mc:Choice>
        <mc:Fallback xmlns="">
          <p:sp>
            <p:nvSpPr>
              <p:cNvPr id="3" name="İçerik Yer Tutucusu 2"/>
              <p:cNvSpPr txBox="1">
                <a:spLocks noRot="1" noChangeAspect="1" noMove="1" noResize="1" noEditPoints="1" noAdjustHandles="1" noChangeArrowheads="1" noChangeShapeType="1" noTextEdit="1"/>
              </p:cNvSpPr>
              <p:nvPr/>
            </p:nvSpPr>
            <p:spPr>
              <a:xfrm>
                <a:off x="720000" y="720000"/>
                <a:ext cx="10800000" cy="5722849"/>
              </a:xfrm>
              <a:prstGeom prst="rect">
                <a:avLst/>
              </a:prstGeom>
              <a:blipFill>
                <a:blip r:embed="rId2"/>
                <a:stretch>
                  <a:fillRect l="-1411" r="-1467" b="-852"/>
                </a:stretch>
              </a:blipFill>
            </p:spPr>
            <p:txBody>
              <a:bodyPr/>
              <a:lstStyle/>
              <a:p>
                <a:r>
                  <a:rPr lang="tr-TR">
                    <a:noFill/>
                  </a:rPr>
                  <a:t> </a:t>
                </a:r>
              </a:p>
            </p:txBody>
          </p:sp>
        </mc:Fallback>
      </mc:AlternateContent>
    </p:spTree>
    <p:extLst>
      <p:ext uri="{BB962C8B-B14F-4D97-AF65-F5344CB8AC3E}">
        <p14:creationId xmlns:p14="http://schemas.microsoft.com/office/powerpoint/2010/main" val="21832395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txBox="1">
                <a:spLocks/>
              </p:cNvSpPr>
              <p:nvPr/>
            </p:nvSpPr>
            <p:spPr>
              <a:xfrm>
                <a:off x="720000" y="720000"/>
                <a:ext cx="10800000" cy="5586722"/>
              </a:xfrm>
              <a:prstGeom prst="rect">
                <a:avLst/>
              </a:prstGeom>
            </p:spPr>
            <p:txBody>
              <a:bodyPr vert="horz" wrap="square" lIns="0" tIns="0" rIns="0" bIns="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600"/>
                  </a:spcBef>
                  <a:buNone/>
                </a:pPr>
                <a:r>
                  <a:rPr lang="en-US" sz="2000">
                    <a:latin typeface="Times New Roman" panose="02020603050405020304" pitchFamily="18" charset="0"/>
                    <a:cs typeface="Times New Roman" panose="02020603050405020304" pitchFamily="18" charset="0"/>
                  </a:rPr>
                  <a:t>Let the unit basis vectors of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2</m:t>
                        </m:r>
                      </m:sub>
                    </m:sSub>
                    <m:r>
                      <a:rPr lang="en-US" sz="2000" i="1">
                        <a:latin typeface="Cambria Math" panose="02040503050406030204" pitchFamily="18" charset="0"/>
                      </a:rPr>
                      <m:t> </m:t>
                    </m:r>
                  </m:oMath>
                </a14:m>
                <a:r>
                  <a:rPr lang="en-US" sz="2000">
                    <a:latin typeface="Times New Roman" panose="02020603050405020304" pitchFamily="18" charset="0"/>
                    <a:cs typeface="Times New Roman" panose="02020603050405020304" pitchFamily="18" charset="0"/>
                  </a:rPr>
                  <a:t>axes system be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𝒆</m:t>
                        </m:r>
                      </m:e>
                      <m:sub>
                        <m:r>
                          <a:rPr lang="en-US" sz="2000" i="1">
                            <a:latin typeface="Cambria Math" panose="02040503050406030204" pitchFamily="18" charset="0"/>
                          </a:rPr>
                          <m:t>1</m:t>
                        </m:r>
                      </m:sub>
                    </m:sSub>
                    <m:r>
                      <a:rPr lang="en-US" sz="2000" i="1">
                        <a:latin typeface="Cambria Math" panose="02040503050406030204" pitchFamily="18" charset="0"/>
                      </a:rPr>
                      <m:t>=</m:t>
                    </m:r>
                    <m:sSup>
                      <m:sSupPr>
                        <m:ctrlPr>
                          <a:rPr lang="tr-TR" sz="2000" i="1">
                            <a:latin typeface="Cambria Math" panose="02040503050406030204" pitchFamily="18" charset="0"/>
                          </a:rPr>
                        </m:ctrlPr>
                      </m:sSupPr>
                      <m:e>
                        <m:d>
                          <m:dPr>
                            <m:begChr m:val="["/>
                            <m:endChr m:val="]"/>
                            <m:ctrlPr>
                              <a:rPr lang="tr-TR" sz="2000" i="1">
                                <a:latin typeface="Cambria Math" panose="02040503050406030204" pitchFamily="18" charset="0"/>
                              </a:rPr>
                            </m:ctrlPr>
                          </m:dPr>
                          <m:e>
                            <m:m>
                              <m:mPr>
                                <m:mcs>
                                  <m:mc>
                                    <m:mcPr>
                                      <m:count m:val="2"/>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1</m:t>
                                  </m:r>
                                </m:e>
                                <m:e>
                                  <m:r>
                                    <a:rPr lang="en-US" sz="2000" i="1">
                                      <a:latin typeface="Cambria Math" panose="02040503050406030204" pitchFamily="18" charset="0"/>
                                    </a:rPr>
                                    <m:t>0</m:t>
                                  </m:r>
                                </m:e>
                              </m:mr>
                            </m:m>
                          </m:e>
                        </m:d>
                      </m:e>
                      <m:sup>
                        <m:r>
                          <a:rPr lang="en-US" sz="2000" i="1">
                            <a:latin typeface="Cambria Math" panose="02040503050406030204" pitchFamily="18" charset="0"/>
                          </a:rPr>
                          <m:t>𝑇</m:t>
                        </m:r>
                      </m:sup>
                    </m:sSup>
                  </m:oMath>
                </a14:m>
                <a:r>
                  <a:rPr lang="en-US" sz="2000">
                    <a:latin typeface="Times New Roman" panose="02020603050405020304" pitchFamily="18" charset="0"/>
                    <a:cs typeface="Times New Roman" panose="02020603050405020304" pitchFamily="18" charset="0"/>
                  </a:rPr>
                  <a:t> and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𝒆</m:t>
                        </m:r>
                      </m:e>
                      <m:sub>
                        <m:r>
                          <a:rPr lang="en-US" sz="2000" i="1">
                            <a:latin typeface="Cambria Math" panose="02040503050406030204" pitchFamily="18" charset="0"/>
                          </a:rPr>
                          <m:t>2</m:t>
                        </m:r>
                      </m:sub>
                    </m:sSub>
                    <m:r>
                      <a:rPr lang="en-US" sz="2000" i="1">
                        <a:latin typeface="Cambria Math" panose="02040503050406030204" pitchFamily="18" charset="0"/>
                      </a:rPr>
                      <m:t>=</m:t>
                    </m:r>
                    <m:sSup>
                      <m:sSupPr>
                        <m:ctrlPr>
                          <a:rPr lang="tr-TR" sz="2000" i="1">
                            <a:latin typeface="Cambria Math" panose="02040503050406030204" pitchFamily="18" charset="0"/>
                          </a:rPr>
                        </m:ctrlPr>
                      </m:sSupPr>
                      <m:e>
                        <m:d>
                          <m:dPr>
                            <m:begChr m:val="["/>
                            <m:endChr m:val="]"/>
                            <m:ctrlPr>
                              <a:rPr lang="tr-TR" sz="2000" i="1">
                                <a:latin typeface="Cambria Math" panose="02040503050406030204" pitchFamily="18" charset="0"/>
                              </a:rPr>
                            </m:ctrlPr>
                          </m:dPr>
                          <m:e>
                            <m:m>
                              <m:mPr>
                                <m:mcs>
                                  <m:mc>
                                    <m:mcPr>
                                      <m:count m:val="2"/>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0</m:t>
                                  </m:r>
                                </m:e>
                                <m:e>
                                  <m:r>
                                    <a:rPr lang="en-US" sz="2000" i="1">
                                      <a:latin typeface="Cambria Math" panose="02040503050406030204" pitchFamily="18" charset="0"/>
                                    </a:rPr>
                                    <m:t>1</m:t>
                                  </m:r>
                                </m:e>
                              </m:mr>
                            </m:m>
                          </m:e>
                        </m:d>
                      </m:e>
                      <m:sup>
                        <m:r>
                          <a:rPr lang="en-US" sz="2000" i="1">
                            <a:latin typeface="Cambria Math" panose="02040503050406030204" pitchFamily="18" charset="0"/>
                          </a:rPr>
                          <m:t>𝑇</m:t>
                        </m:r>
                      </m:sup>
                    </m:sSup>
                  </m:oMath>
                </a14:m>
                <a:r>
                  <a:rPr lang="en-US" sz="2000">
                    <a:latin typeface="Times New Roman" panose="02020603050405020304" pitchFamily="18" charset="0"/>
                    <a:cs typeface="Times New Roman" panose="02020603050405020304" pitchFamily="18" charset="0"/>
                  </a:rPr>
                  <a:t>. Similarly, let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1</m:t>
                        </m:r>
                      </m:sub>
                    </m:sSub>
                  </m:oMath>
                </a14:m>
                <a:r>
                  <a:rPr lang="en-US" sz="2000">
                    <a:latin typeface="Times New Roman" panose="02020603050405020304" pitchFamily="18" charset="0"/>
                    <a:cs typeface="Times New Roman" panose="02020603050405020304" pitchFamily="18" charset="0"/>
                  </a:rPr>
                  <a:t> and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2</m:t>
                        </m:r>
                      </m:sub>
                    </m:sSub>
                  </m:oMath>
                </a14:m>
                <a:r>
                  <a:rPr lang="en-US" sz="2000">
                    <a:latin typeface="Times New Roman" panose="02020603050405020304" pitchFamily="18" charset="0"/>
                    <a:cs typeface="Times New Roman" panose="02020603050405020304" pitchFamily="18" charset="0"/>
                  </a:rPr>
                  <a:t> represent the unit basis vectors of </a:t>
                </a:r>
                <a14:m>
                  <m:oMath xmlns:m="http://schemas.openxmlformats.org/officeDocument/2006/math">
                    <m:sSubSup>
                      <m:sSubSupPr>
                        <m:ctrlPr>
                          <a:rPr lang="tr-TR"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1</m:t>
                        </m:r>
                      </m:sub>
                      <m:sup>
                        <m:r>
                          <a:rPr lang="en-US" sz="2000" i="1">
                            <a:latin typeface="Cambria Math" panose="02040503050406030204" pitchFamily="18" charset="0"/>
                          </a:rPr>
                          <m:t>′</m:t>
                        </m:r>
                      </m:sup>
                    </m:sSubSup>
                    <m:r>
                      <a:rPr lang="en-US" sz="2000" i="1">
                        <a:latin typeface="Cambria Math" panose="02040503050406030204" pitchFamily="18" charset="0"/>
                      </a:rPr>
                      <m:t>−</m:t>
                    </m:r>
                    <m:sSubSup>
                      <m:sSubSupPr>
                        <m:ctrlPr>
                          <a:rPr lang="tr-TR"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2</m:t>
                        </m:r>
                      </m:sub>
                      <m:sup>
                        <m:r>
                          <a:rPr lang="en-US" sz="2000" i="1">
                            <a:latin typeface="Cambria Math" panose="02040503050406030204" pitchFamily="18" charset="0"/>
                          </a:rPr>
                          <m:t>′</m:t>
                        </m:r>
                      </m:sup>
                    </m:sSubSup>
                  </m:oMath>
                </a14:m>
                <a:r>
                  <a:rPr lang="en-US" sz="2000">
                    <a:latin typeface="Times New Roman" panose="02020603050405020304" pitchFamily="18" charset="0"/>
                    <a:cs typeface="Times New Roman" panose="02020603050405020304" pitchFamily="18" charset="0"/>
                  </a:rPr>
                  <a:t> axes system given in red color. Then </a:t>
                </a:r>
                <a14:m>
                  <m:oMath xmlns:m="http://schemas.openxmlformats.org/officeDocument/2006/math">
                    <m:d>
                      <m:dPr>
                        <m:begChr m:val="|"/>
                        <m:endChr m:val="|"/>
                        <m:ctrlPr>
                          <a:rPr lang="tr-TR" sz="2000" i="1">
                            <a:latin typeface="Cambria Math" panose="02040503050406030204" pitchFamily="18" charset="0"/>
                          </a:rPr>
                        </m:ctrlPr>
                      </m:dPr>
                      <m:e>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1</m:t>
                            </m:r>
                          </m:sub>
                        </m:sSub>
                        <m:r>
                          <a:rPr lang="en-US" sz="2000">
                            <a:latin typeface="Cambria Math" panose="02040503050406030204" pitchFamily="18" charset="0"/>
                          </a:rPr>
                          <m:t> </m:t>
                        </m:r>
                      </m:e>
                    </m:d>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2</m:t>
                            </m:r>
                          </m:sub>
                        </m:sSub>
                        <m:r>
                          <a:rPr lang="en-US" sz="2000">
                            <a:latin typeface="Cambria Math" panose="02040503050406030204" pitchFamily="18" charset="0"/>
                          </a:rPr>
                          <m:t> </m:t>
                        </m:r>
                      </m:e>
                    </m:d>
                    <m:r>
                      <a:rPr lang="en-US" sz="2000" i="1">
                        <a:latin typeface="Cambria Math" panose="02040503050406030204" pitchFamily="18" charset="0"/>
                      </a:rPr>
                      <m:t>=1</m:t>
                    </m:r>
                  </m:oMath>
                </a14:m>
                <a:r>
                  <a:rPr lang="en-US" sz="2000">
                    <a:latin typeface="Times New Roman" panose="02020603050405020304" pitchFamily="18" charset="0"/>
                    <a:cs typeface="Times New Roman" panose="02020603050405020304" pitchFamily="18" charset="0"/>
                  </a:rPr>
                  <a:t> and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2</m:t>
                        </m:r>
                      </m:sub>
                    </m:sSub>
                    <m:r>
                      <a:rPr lang="en-US" sz="2000" i="1">
                        <a:latin typeface="Cambria Math" panose="02040503050406030204" pitchFamily="18" charset="0"/>
                      </a:rPr>
                      <m:t>=0</m:t>
                    </m:r>
                  </m:oMath>
                </a14:m>
                <a:r>
                  <a:rPr lang="en-US" sz="2000">
                    <a:latin typeface="Times New Roman" panose="02020603050405020304" pitchFamily="18" charset="0"/>
                    <a:cs typeface="Times New Roman" panose="02020603050405020304" pitchFamily="18" charset="0"/>
                  </a:rPr>
                  <a:t>.</a:t>
                </a:r>
                <a:endParaRPr lang="tr-TR" sz="2000">
                  <a:latin typeface="Times New Roman" panose="02020603050405020304" pitchFamily="18" charset="0"/>
                  <a:cs typeface="Times New Roman" panose="02020603050405020304" pitchFamily="18" charset="0"/>
                </a:endParaRPr>
              </a:p>
              <a:p>
                <a:pPr marL="0" indent="0">
                  <a:lnSpc>
                    <a:spcPct val="150000"/>
                  </a:lnSpc>
                  <a:spcBef>
                    <a:spcPts val="600"/>
                  </a:spcBef>
                  <a:buNone/>
                </a:pPr>
                <a:r>
                  <a:rPr lang="en-US" sz="2000">
                    <a:latin typeface="Times New Roman" panose="02020603050405020304" pitchFamily="18" charset="0"/>
                    <a:cs typeface="Times New Roman" panose="02020603050405020304" pitchFamily="18" charset="0"/>
                  </a:rPr>
                  <a:t>The projection of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𝑑𝑖𝑓𝑓</m:t>
                        </m:r>
                      </m:sub>
                    </m:sSub>
                  </m:oMath>
                </a14:m>
                <a:r>
                  <a:rPr lang="en-US" sz="2000">
                    <a:latin typeface="Times New Roman" panose="02020603050405020304" pitchFamily="18" charset="0"/>
                    <a:cs typeface="Times New Roman" panose="02020603050405020304" pitchFamily="18" charset="0"/>
                  </a:rPr>
                  <a:t> onto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1</m:t>
                        </m:r>
                      </m:sub>
                    </m:sSub>
                  </m:oMath>
                </a14:m>
                <a:r>
                  <a:rPr lang="en-US" sz="2000">
                    <a:latin typeface="Times New Roman" panose="02020603050405020304" pitchFamily="18" charset="0"/>
                    <a:cs typeface="Times New Roman" panose="02020603050405020304" pitchFamily="18" charset="0"/>
                  </a:rPr>
                  <a:t> according to Calculus is</a:t>
                </a:r>
                <a:endParaRPr lang="tr-TR" sz="2000">
                  <a:latin typeface="Times New Roman" panose="02020603050405020304" pitchFamily="18" charset="0"/>
                  <a:cs typeface="Times New Roman" panose="02020603050405020304" pitchFamily="18" charset="0"/>
                </a:endParaRPr>
              </a:p>
              <a:p>
                <a:pPr marL="0" indent="0">
                  <a:lnSpc>
                    <a:spcPct val="150000"/>
                  </a:lnSpc>
                  <a:spcBef>
                    <a:spcPts val="600"/>
                  </a:spcBef>
                  <a:buNone/>
                </a:pPr>
                <a14:m>
                  <m:oMathPara xmlns:m="http://schemas.openxmlformats.org/officeDocument/2006/math">
                    <m:oMathParaPr>
                      <m:jc m:val="centerGroup"/>
                    </m:oMathParaPr>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𝑑𝑖𝑓𝑓</m:t>
                          </m:r>
                          <m:r>
                            <a:rPr lang="en-US" sz="2000" i="1">
                              <a:latin typeface="Cambria Math" panose="02040503050406030204" pitchFamily="18" charset="0"/>
                            </a:rPr>
                            <m:t>,</m:t>
                          </m:r>
                          <m:r>
                            <a:rPr lang="en-US" sz="2000" i="1">
                              <a:latin typeface="Cambria Math" panose="02040503050406030204" pitchFamily="18" charset="0"/>
                            </a:rPr>
                            <m:t>𝑝𝑟𝑜𝑗</m:t>
                          </m:r>
                          <m:sSub>
                            <m:sSubPr>
                              <m:ctrlPr>
                                <a:rPr lang="tr-TR"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1</m:t>
                              </m:r>
                            </m:sub>
                          </m:sSub>
                        </m:sub>
                      </m:sSub>
                      <m:r>
                        <a:rPr lang="en-US" sz="2000" i="1">
                          <a:latin typeface="Cambria Math" panose="02040503050406030204" pitchFamily="18" charset="0"/>
                        </a:rPr>
                        <m:t>=</m:t>
                      </m:r>
                      <m:d>
                        <m:dPr>
                          <m:ctrlPr>
                            <a:rPr lang="tr-TR" sz="2000" i="1">
                              <a:latin typeface="Cambria Math" panose="02040503050406030204" pitchFamily="18" charset="0"/>
                            </a:rPr>
                          </m:ctrlPr>
                        </m:dPr>
                        <m:e>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𝑑𝑖𝑓𝑓</m:t>
                              </m:r>
                            </m:sub>
                          </m:sSub>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1</m:t>
                              </m:r>
                            </m:sub>
                          </m:sSub>
                        </m:e>
                      </m:d>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1</m:t>
                          </m:r>
                        </m:sub>
                      </m:sSub>
                    </m:oMath>
                  </m:oMathPara>
                </a14:m>
                <a:endParaRPr lang="tr-TR" sz="2000">
                  <a:latin typeface="Times New Roman" panose="02020603050405020304" pitchFamily="18" charset="0"/>
                  <a:cs typeface="Times New Roman" panose="02020603050405020304" pitchFamily="18" charset="0"/>
                </a:endParaRPr>
              </a:p>
              <a:p>
                <a:pPr marL="0" indent="0">
                  <a:lnSpc>
                    <a:spcPct val="150000"/>
                  </a:lnSpc>
                  <a:spcBef>
                    <a:spcPts val="600"/>
                  </a:spcBef>
                  <a:buNone/>
                </a:pPr>
                <a:r>
                  <a:rPr lang="en-US" sz="2000">
                    <a:latin typeface="Times New Roman" panose="02020603050405020304" pitchFamily="18" charset="0"/>
                    <a:cs typeface="Times New Roman" panose="02020603050405020304" pitchFamily="18" charset="0"/>
                  </a:rPr>
                  <a:t>and onto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2</m:t>
                        </m:r>
                      </m:sub>
                    </m:sSub>
                  </m:oMath>
                </a14:m>
                <a:r>
                  <a:rPr lang="en-US" sz="2000">
                    <a:latin typeface="Times New Roman" panose="02020603050405020304" pitchFamily="18" charset="0"/>
                    <a:cs typeface="Times New Roman" panose="02020603050405020304" pitchFamily="18" charset="0"/>
                  </a:rPr>
                  <a:t> is</a:t>
                </a:r>
                <a:endParaRPr lang="tr-TR" sz="2000">
                  <a:latin typeface="Times New Roman" panose="02020603050405020304" pitchFamily="18" charset="0"/>
                  <a:cs typeface="Times New Roman" panose="02020603050405020304" pitchFamily="18" charset="0"/>
                </a:endParaRPr>
              </a:p>
              <a:p>
                <a:pPr marL="0" indent="0">
                  <a:lnSpc>
                    <a:spcPct val="150000"/>
                  </a:lnSpc>
                  <a:spcBef>
                    <a:spcPts val="600"/>
                  </a:spcBef>
                  <a:buNone/>
                </a:pPr>
                <a14:m>
                  <m:oMathPara xmlns:m="http://schemas.openxmlformats.org/officeDocument/2006/math">
                    <m:oMathParaPr>
                      <m:jc m:val="centerGroup"/>
                    </m:oMathParaPr>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𝑑𝑖𝑓𝑓</m:t>
                          </m:r>
                          <m:r>
                            <a:rPr lang="en-US" sz="2000" i="1">
                              <a:latin typeface="Cambria Math" panose="02040503050406030204" pitchFamily="18" charset="0"/>
                            </a:rPr>
                            <m:t>,</m:t>
                          </m:r>
                          <m:r>
                            <a:rPr lang="en-US" sz="2000" i="1">
                              <a:latin typeface="Cambria Math" panose="02040503050406030204" pitchFamily="18" charset="0"/>
                            </a:rPr>
                            <m:t>𝑝𝑟𝑜𝑗</m:t>
                          </m:r>
                          <m:sSub>
                            <m:sSubPr>
                              <m:ctrlPr>
                                <a:rPr lang="tr-TR"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2</m:t>
                              </m:r>
                            </m:sub>
                          </m:sSub>
                        </m:sub>
                      </m:sSub>
                      <m:r>
                        <a:rPr lang="en-US" sz="2000" i="1">
                          <a:latin typeface="Cambria Math" panose="02040503050406030204" pitchFamily="18" charset="0"/>
                        </a:rPr>
                        <m:t>=</m:t>
                      </m:r>
                      <m:d>
                        <m:dPr>
                          <m:ctrlPr>
                            <a:rPr lang="tr-TR" sz="2000" i="1">
                              <a:latin typeface="Cambria Math" panose="02040503050406030204" pitchFamily="18" charset="0"/>
                            </a:rPr>
                          </m:ctrlPr>
                        </m:dPr>
                        <m:e>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𝑑𝑖𝑓𝑓</m:t>
                              </m:r>
                            </m:sub>
                          </m:sSub>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2</m:t>
                              </m:r>
                            </m:sub>
                          </m:sSub>
                        </m:e>
                      </m:d>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2</m:t>
                          </m:r>
                        </m:sub>
                      </m:sSub>
                    </m:oMath>
                  </m:oMathPara>
                </a14:m>
                <a:endParaRPr lang="tr-TR" sz="2000">
                  <a:latin typeface="Times New Roman" panose="02020603050405020304" pitchFamily="18" charset="0"/>
                  <a:cs typeface="Times New Roman" panose="02020603050405020304" pitchFamily="18" charset="0"/>
                </a:endParaRPr>
              </a:p>
              <a:p>
                <a:pPr marL="0" indent="0">
                  <a:lnSpc>
                    <a:spcPct val="150000"/>
                  </a:lnSpc>
                  <a:spcBef>
                    <a:spcPts val="600"/>
                  </a:spcBef>
                  <a:buNone/>
                </a:pPr>
                <a:r>
                  <a:rPr lang="en-US" sz="2000" smtClean="0">
                    <a:latin typeface="Times New Roman" panose="02020603050405020304" pitchFamily="18" charset="0"/>
                    <a:cs typeface="Times New Roman" panose="02020603050405020304" pitchFamily="18" charset="0"/>
                  </a:rPr>
                  <a:t>According </a:t>
                </a:r>
                <a:r>
                  <a:rPr lang="en-US" sz="2000">
                    <a:latin typeface="Times New Roman" panose="02020603050405020304" pitchFamily="18" charset="0"/>
                    <a:cs typeface="Times New Roman" panose="02020603050405020304" pitchFamily="18" charset="0"/>
                  </a:rPr>
                  <a:t>to Linear Algebra;</a:t>
                </a:r>
                <a:endParaRPr lang="tr-TR" sz="2000">
                  <a:latin typeface="Times New Roman" panose="02020603050405020304" pitchFamily="18" charset="0"/>
                  <a:cs typeface="Times New Roman" panose="02020603050405020304" pitchFamily="18" charset="0"/>
                </a:endParaRPr>
              </a:p>
              <a:p>
                <a:pPr marL="0" indent="0">
                  <a:lnSpc>
                    <a:spcPct val="150000"/>
                  </a:lnSpc>
                  <a:spcBef>
                    <a:spcPts val="600"/>
                  </a:spcBef>
                  <a:buNone/>
                </a:pPr>
                <a14:m>
                  <m:oMathPara xmlns:m="http://schemas.openxmlformats.org/officeDocument/2006/math">
                    <m:oMathParaPr>
                      <m:jc m:val="centerGroup"/>
                    </m:oMathParaPr>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𝑑𝑖𝑓𝑓</m:t>
                          </m:r>
                          <m:r>
                            <a:rPr lang="en-US" sz="2000" i="1">
                              <a:latin typeface="Cambria Math" panose="02040503050406030204" pitchFamily="18" charset="0"/>
                            </a:rPr>
                            <m:t>,</m:t>
                          </m:r>
                          <m:r>
                            <a:rPr lang="en-US" sz="2000" i="1">
                              <a:latin typeface="Cambria Math" panose="02040503050406030204" pitchFamily="18" charset="0"/>
                            </a:rPr>
                            <m:t>𝑝𝑟𝑜𝑗</m:t>
                          </m:r>
                          <m:sSub>
                            <m:sSubPr>
                              <m:ctrlPr>
                                <a:rPr lang="tr-TR"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𝑖</m:t>
                              </m:r>
                            </m:sub>
                          </m:sSub>
                        </m:sub>
                      </m:sSub>
                      <m:r>
                        <a:rPr lang="en-US" sz="2000" i="1">
                          <a:latin typeface="Cambria Math" panose="02040503050406030204" pitchFamily="18" charset="0"/>
                        </a:rPr>
                        <m:t>=</m:t>
                      </m:r>
                      <m:d>
                        <m:dPr>
                          <m:ctrlPr>
                            <a:rPr lang="tr-TR" sz="2000" i="1">
                              <a:latin typeface="Cambria Math" panose="02040503050406030204" pitchFamily="18" charset="0"/>
                            </a:rPr>
                          </m:ctrlPr>
                        </m:dPr>
                        <m:e>
                          <m:sSubSup>
                            <m:sSubSupPr>
                              <m:ctrlPr>
                                <a:rPr lang="tr-TR" sz="2000" i="1">
                                  <a:latin typeface="Cambria Math" panose="02040503050406030204" pitchFamily="18" charset="0"/>
                                </a:rPr>
                              </m:ctrlPr>
                            </m:sSubSupPr>
                            <m:e>
                              <m:r>
                                <a:rPr lang="en-US" sz="2000" b="1" i="1">
                                  <a:latin typeface="Cambria Math" panose="02040503050406030204" pitchFamily="18" charset="0"/>
                                </a:rPr>
                                <m:t>𝒂</m:t>
                              </m:r>
                            </m:e>
                            <m:sub>
                              <m:r>
                                <a:rPr lang="en-US" sz="2000" i="1">
                                  <a:latin typeface="Cambria Math" panose="02040503050406030204" pitchFamily="18" charset="0"/>
                                </a:rPr>
                                <m:t>𝑑𝑖𝑓𝑓</m:t>
                              </m:r>
                            </m:sub>
                            <m:sup>
                              <m:r>
                                <a:rPr lang="en-US" sz="2000" i="1">
                                  <a:latin typeface="Cambria Math" panose="02040503050406030204" pitchFamily="18" charset="0"/>
                                </a:rPr>
                                <m:t>𝑇</m:t>
                              </m:r>
                            </m:sup>
                          </m:sSubSup>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𝑖</m:t>
                              </m:r>
                            </m:sub>
                          </m:sSub>
                        </m:e>
                      </m:d>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𝑖</m:t>
                          </m:r>
                        </m:sub>
                      </m:sSub>
                      <m:r>
                        <a:rPr lang="en-US" sz="2000" i="1">
                          <a:latin typeface="Cambria Math" panose="02040503050406030204" pitchFamily="18" charset="0"/>
                        </a:rPr>
                        <m:t>=</m:t>
                      </m:r>
                      <m:d>
                        <m:dPr>
                          <m:ctrlPr>
                            <a:rPr lang="tr-TR" sz="2000" i="1">
                              <a:latin typeface="Cambria Math" panose="02040503050406030204" pitchFamily="18" charset="0"/>
                            </a:rPr>
                          </m:ctrlPr>
                        </m:dPr>
                        <m:e>
                          <m:sSubSup>
                            <m:sSubSupPr>
                              <m:ctrlPr>
                                <a:rPr lang="tr-TR" sz="2000" i="1">
                                  <a:latin typeface="Cambria Math" panose="02040503050406030204" pitchFamily="18" charset="0"/>
                                </a:rPr>
                              </m:ctrlPr>
                            </m:sSubSupPr>
                            <m:e>
                              <m:r>
                                <a:rPr lang="en-US" sz="2000" b="1" i="1">
                                  <a:latin typeface="Cambria Math" panose="02040503050406030204" pitchFamily="18" charset="0"/>
                                </a:rPr>
                                <m:t>𝒘</m:t>
                              </m:r>
                            </m:e>
                            <m:sub>
                              <m:r>
                                <a:rPr lang="en-US" sz="2000" i="1">
                                  <a:latin typeface="Cambria Math" panose="02040503050406030204" pitchFamily="18" charset="0"/>
                                </a:rPr>
                                <m:t>𝑖</m:t>
                              </m:r>
                            </m:sub>
                            <m:sup>
                              <m:r>
                                <a:rPr lang="en-US" sz="2000" i="1">
                                  <a:latin typeface="Cambria Math" panose="02040503050406030204" pitchFamily="18" charset="0"/>
                                </a:rPr>
                                <m:t>𝑇</m:t>
                              </m:r>
                            </m:sup>
                          </m:sSubSup>
                          <m:sSubSup>
                            <m:sSubSupPr>
                              <m:ctrlPr>
                                <a:rPr lang="tr-TR" sz="2000" i="1">
                                  <a:latin typeface="Cambria Math" panose="02040503050406030204" pitchFamily="18" charset="0"/>
                                </a:rPr>
                              </m:ctrlPr>
                            </m:sSubSupPr>
                            <m:e>
                              <m:r>
                                <a:rPr lang="en-US" sz="2000" b="1" i="1">
                                  <a:latin typeface="Cambria Math" panose="02040503050406030204" pitchFamily="18" charset="0"/>
                                </a:rPr>
                                <m:t>𝒂</m:t>
                              </m:r>
                            </m:e>
                            <m:sub>
                              <m:r>
                                <a:rPr lang="en-US" sz="2000" i="1">
                                  <a:latin typeface="Cambria Math" panose="02040503050406030204" pitchFamily="18" charset="0"/>
                                </a:rPr>
                                <m:t>𝑑𝑖𝑓𝑓</m:t>
                              </m:r>
                            </m:sub>
                            <m:sup/>
                          </m:sSubSup>
                        </m:e>
                      </m:d>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𝑖</m:t>
                          </m:r>
                        </m:sub>
                      </m:sSub>
                      <m:r>
                        <a:rPr lang="en-US" sz="2000" i="1">
                          <a:latin typeface="Cambria Math" panose="02040503050406030204" pitchFamily="18" charset="0"/>
                        </a:rPr>
                        <m:t> ,  </m:t>
                      </m:r>
                      <m:r>
                        <a:rPr lang="en-US" sz="2000" i="1">
                          <a:latin typeface="Cambria Math" panose="02040503050406030204" pitchFamily="18" charset="0"/>
                        </a:rPr>
                        <m:t>𝑖</m:t>
                      </m:r>
                      <m:r>
                        <a:rPr lang="en-US" sz="2000" i="1">
                          <a:latin typeface="Cambria Math" panose="02040503050406030204" pitchFamily="18" charset="0"/>
                        </a:rPr>
                        <m:t>=1,2.</m:t>
                      </m:r>
                    </m:oMath>
                  </m:oMathPara>
                </a14:m>
                <a:endParaRPr lang="tr-TR" sz="2000">
                  <a:latin typeface="Times New Roman" panose="02020603050405020304" pitchFamily="18" charset="0"/>
                  <a:ea typeface="Calibri" panose="020F0502020204030204" pitchFamily="34" charset="0"/>
                  <a:cs typeface="Times New Roman" panose="02020603050405020304" pitchFamily="18" charset="0"/>
                </a:endParaRPr>
              </a:p>
              <a:p>
                <a:pPr marL="0" indent="0" defTabSz="358775">
                  <a:lnSpc>
                    <a:spcPct val="150000"/>
                  </a:lnSpc>
                  <a:spcBef>
                    <a:spcPts val="0"/>
                  </a:spcBef>
                  <a:buFont typeface="Arial" panose="020B0604020202020204" pitchFamily="34" charset="0"/>
                  <a:buNone/>
                  <a:tabLst>
                    <a:tab pos="450850" algn="l"/>
                  </a:tabLst>
                </a:pPr>
                <a:endParaRPr lang="tr-TR" sz="2000">
                  <a:latin typeface="Times New Roman" panose="02020603050405020304" pitchFamily="18" charset="0"/>
                  <a:cs typeface="Times New Roman" panose="02020603050405020304" pitchFamily="18" charset="0"/>
                </a:endParaRPr>
              </a:p>
              <a:p>
                <a:pPr marL="0" indent="0">
                  <a:lnSpc>
                    <a:spcPct val="150000"/>
                  </a:lnSpc>
                  <a:spcBef>
                    <a:spcPts val="0"/>
                  </a:spcBef>
                  <a:buFont typeface="Arial" panose="020B0604020202020204" pitchFamily="34" charset="0"/>
                  <a:buNone/>
                </a:pPr>
                <a:endParaRPr lang="tr-TR" sz="1900">
                  <a:latin typeface="Times New Roman" panose="02020603050405020304" pitchFamily="18" charset="0"/>
                  <a:cs typeface="Times New Roman" panose="02020603050405020304" pitchFamily="18" charset="0"/>
                </a:endParaRPr>
              </a:p>
            </p:txBody>
          </p:sp>
        </mc:Choice>
        <mc:Fallback xmlns="">
          <p:sp>
            <p:nvSpPr>
              <p:cNvPr id="3" name="İçerik Yer Tutucusu 2"/>
              <p:cNvSpPr txBox="1">
                <a:spLocks noRot="1" noChangeAspect="1" noMove="1" noResize="1" noEditPoints="1" noAdjustHandles="1" noChangeArrowheads="1" noChangeShapeType="1" noTextEdit="1"/>
              </p:cNvSpPr>
              <p:nvPr/>
            </p:nvSpPr>
            <p:spPr>
              <a:xfrm>
                <a:off x="720000" y="720000"/>
                <a:ext cx="10800000" cy="5586722"/>
              </a:xfrm>
              <a:prstGeom prst="rect">
                <a:avLst/>
              </a:prstGeom>
              <a:blipFill>
                <a:blip r:embed="rId2"/>
                <a:stretch>
                  <a:fillRect l="-1411" r="-1749"/>
                </a:stretch>
              </a:blipFill>
            </p:spPr>
            <p:txBody>
              <a:bodyPr/>
              <a:lstStyle/>
              <a:p>
                <a:r>
                  <a:rPr lang="tr-TR">
                    <a:noFill/>
                  </a:rPr>
                  <a:t> </a:t>
                </a:r>
              </a:p>
            </p:txBody>
          </p:sp>
        </mc:Fallback>
      </mc:AlternateContent>
    </p:spTree>
    <p:extLst>
      <p:ext uri="{BB962C8B-B14F-4D97-AF65-F5344CB8AC3E}">
        <p14:creationId xmlns:p14="http://schemas.microsoft.com/office/powerpoint/2010/main" val="31303227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txBox="1">
                <a:spLocks/>
              </p:cNvSpPr>
              <p:nvPr/>
            </p:nvSpPr>
            <p:spPr>
              <a:xfrm>
                <a:off x="720000" y="720000"/>
                <a:ext cx="10800000" cy="2558329"/>
              </a:xfrm>
              <a:prstGeom prst="rect">
                <a:avLst/>
              </a:prstGeom>
            </p:spPr>
            <p:txBody>
              <a:bodyPr vert="horz" wrap="square" lIns="0" tIns="0" rIns="0" bIns="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600"/>
                  </a:spcBef>
                  <a:buNone/>
                </a:pPr>
                <a:r>
                  <a:rPr lang="en-US" sz="2000" b="1" smtClean="0">
                    <a:solidFill>
                      <a:srgbClr val="FF0000"/>
                    </a:solidFill>
                    <a:latin typeface="Times New Roman" panose="02020603050405020304" pitchFamily="18" charset="0"/>
                    <a:cs typeface="Times New Roman" panose="02020603050405020304" pitchFamily="18" charset="0"/>
                  </a:rPr>
                  <a:t>Exampl</a:t>
                </a:r>
                <a:r>
                  <a:rPr lang="tr-TR" sz="2000" b="1" smtClean="0">
                    <a:solidFill>
                      <a:srgbClr val="FF0000"/>
                    </a:solidFill>
                    <a:latin typeface="Times New Roman" panose="02020603050405020304" pitchFamily="18" charset="0"/>
                    <a:cs typeface="Times New Roman" panose="02020603050405020304" pitchFamily="18" charset="0"/>
                  </a:rPr>
                  <a:t>e</a:t>
                </a:r>
                <a:r>
                  <a:rPr lang="en-US" sz="2000" b="1" smtClean="0">
                    <a:solidFill>
                      <a:srgbClr val="FF0000"/>
                    </a:solidFill>
                    <a:latin typeface="Times New Roman" panose="02020603050405020304" pitchFamily="18" charset="0"/>
                    <a:cs typeface="Times New Roman" panose="02020603050405020304" pitchFamily="18" charset="0"/>
                  </a:rPr>
                  <a:t>:</a:t>
                </a:r>
                <a:r>
                  <a:rPr lang="tr-TR" sz="2000" b="1" smtClean="0">
                    <a:solidFill>
                      <a:srgbClr val="FF0000"/>
                    </a:solidFill>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This example is to show where the weight assignment is useful for feature selection.</a:t>
                </a: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en-US" sz="2000">
                    <a:latin typeface="Times New Roman" panose="02020603050405020304" pitchFamily="18" charset="0"/>
                    <a:cs typeface="Times New Roman" panose="02020603050405020304" pitchFamily="18" charset="0"/>
                  </a:rPr>
                  <a:t>Let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1</m:t>
                        </m:r>
                      </m:sub>
                    </m:sSub>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d>
                          <m:dPr>
                            <m:begChr m:val="["/>
                            <m:endChr m:val="]"/>
                            <m:ctrlPr>
                              <a:rPr lang="tr-TR" sz="2000" i="1">
                                <a:latin typeface="Cambria Math" panose="02040503050406030204" pitchFamily="18" charset="0"/>
                              </a:rPr>
                            </m:ctrlPr>
                          </m:dPr>
                          <m:e>
                            <m:m>
                              <m:mPr>
                                <m:mcs>
                                  <m:mc>
                                    <m:mcPr>
                                      <m:count m:val="1"/>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2</m:t>
                                  </m:r>
                                </m:e>
                              </m:mr>
                              <m:mr>
                                <m:e>
                                  <m:r>
                                    <a:rPr lang="en-US" sz="2000" i="1">
                                      <a:latin typeface="Cambria Math" panose="02040503050406030204" pitchFamily="18" charset="0"/>
                                    </a:rPr>
                                    <m:t>2</m:t>
                                  </m:r>
                                </m:e>
                              </m:mr>
                            </m:m>
                          </m:e>
                        </m:d>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1"/>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6</m:t>
                                  </m:r>
                                </m:e>
                              </m:mr>
                              <m:mr>
                                <m:e>
                                  <m:r>
                                    <a:rPr lang="en-US" sz="2000" i="1">
                                      <a:latin typeface="Cambria Math" panose="02040503050406030204" pitchFamily="18" charset="0"/>
                                    </a:rPr>
                                    <m:t>2</m:t>
                                  </m:r>
                                </m:e>
                              </m:mr>
                            </m:m>
                          </m:e>
                        </m:d>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1"/>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2</m:t>
                                  </m:r>
                                </m:e>
                              </m:mr>
                              <m:mr>
                                <m:e>
                                  <m:r>
                                    <a:rPr lang="en-US" sz="2000" i="1">
                                      <a:latin typeface="Cambria Math" panose="02040503050406030204" pitchFamily="18" charset="0"/>
                                    </a:rPr>
                                    <m:t>4</m:t>
                                  </m:r>
                                </m:e>
                              </m:mr>
                            </m:m>
                          </m:e>
                        </m:d>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1"/>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6</m:t>
                                  </m:r>
                                </m:e>
                              </m:mr>
                              <m:mr>
                                <m:e>
                                  <m:r>
                                    <a:rPr lang="en-US" sz="2000" i="1">
                                      <a:latin typeface="Cambria Math" panose="02040503050406030204" pitchFamily="18" charset="0"/>
                                    </a:rPr>
                                    <m:t>4</m:t>
                                  </m:r>
                                </m:e>
                              </m:mr>
                            </m:m>
                          </m:e>
                        </m:d>
                      </m:e>
                    </m:d>
                  </m:oMath>
                </a14:m>
                <a:r>
                  <a:rPr lang="en-US" sz="2000">
                    <a:latin typeface="Times New Roman" panose="02020603050405020304" pitchFamily="18" charset="0"/>
                    <a:cs typeface="Times New Roman" panose="02020603050405020304" pitchFamily="18" charset="0"/>
                  </a:rPr>
                  <a:t> with average </a:t>
                </a:r>
                <a14:m>
                  <m:oMath xmlns:m="http://schemas.openxmlformats.org/officeDocument/2006/math">
                    <m:sSubSup>
                      <m:sSubSupPr>
                        <m:ctrlPr>
                          <a:rPr lang="tr-TR" sz="2000" i="1">
                            <a:latin typeface="Cambria Math" panose="02040503050406030204" pitchFamily="18" charset="0"/>
                          </a:rPr>
                        </m:ctrlPr>
                      </m:sSubSupPr>
                      <m:e>
                        <m:r>
                          <a:rPr lang="en-US" sz="2000" b="1" i="1">
                            <a:latin typeface="Cambria Math" panose="02040503050406030204" pitchFamily="18" charset="0"/>
                          </a:rPr>
                          <m:t>𝒂</m:t>
                        </m:r>
                      </m:e>
                      <m:sub>
                        <m:r>
                          <a:rPr lang="en-US" sz="2000" i="1">
                            <a:latin typeface="Cambria Math" panose="02040503050406030204" pitchFamily="18" charset="0"/>
                          </a:rPr>
                          <m:t>𝑎𝑣𝑒</m:t>
                        </m:r>
                      </m:sub>
                      <m:sup>
                        <m:r>
                          <a:rPr lang="en-US" sz="2000" i="1">
                            <a:latin typeface="Cambria Math" panose="02040503050406030204" pitchFamily="18" charset="0"/>
                          </a:rPr>
                          <m:t>1</m:t>
                        </m:r>
                      </m:sup>
                    </m:sSubSup>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1"/>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4</m:t>
                              </m:r>
                            </m:e>
                          </m:mr>
                          <m:mr>
                            <m:e>
                              <m:r>
                                <a:rPr lang="en-US" sz="2000" i="1">
                                  <a:latin typeface="Cambria Math" panose="02040503050406030204" pitchFamily="18" charset="0"/>
                                </a:rPr>
                                <m:t>3</m:t>
                              </m:r>
                            </m:e>
                          </m:mr>
                        </m:m>
                      </m:e>
                    </m:d>
                  </m:oMath>
                </a14:m>
                <a:r>
                  <a:rPr lang="en-US" sz="2000">
                    <a:latin typeface="Times New Roman" panose="02020603050405020304" pitchFamily="18" charset="0"/>
                    <a:cs typeface="Times New Roman" panose="02020603050405020304" pitchFamily="18" charset="0"/>
                  </a:rPr>
                  <a:t>. Let the data of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2</m:t>
                        </m:r>
                      </m:sub>
                    </m:sSub>
                  </m:oMath>
                </a14:m>
                <a:r>
                  <a:rPr lang="en-US" sz="2000">
                    <a:latin typeface="Times New Roman" panose="02020603050405020304" pitchFamily="18" charset="0"/>
                    <a:cs typeface="Times New Roman" panose="02020603050405020304" pitchFamily="18" charset="0"/>
                  </a:rPr>
                  <a:t> is the mirror image of data in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1</m:t>
                        </m:r>
                      </m:sub>
                    </m:sSub>
                  </m:oMath>
                </a14:m>
                <a:r>
                  <a:rPr lang="en-US" sz="2000">
                    <a:latin typeface="Times New Roman" panose="02020603050405020304" pitchFamily="18" charset="0"/>
                    <a:cs typeface="Times New Roman" panose="02020603050405020304" pitchFamily="18" charset="0"/>
                  </a:rPr>
                  <a:t> along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1</m:t>
                        </m:r>
                      </m:sub>
                    </m:sSub>
                  </m:oMath>
                </a14:m>
                <a:r>
                  <a:rPr lang="en-US" sz="2000">
                    <a:latin typeface="Times New Roman" panose="02020603050405020304" pitchFamily="18" charset="0"/>
                    <a:cs typeface="Times New Roman" panose="02020603050405020304" pitchFamily="18" charset="0"/>
                  </a:rPr>
                  <a:t>-axis, that is,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2</m:t>
                        </m:r>
                      </m:sub>
                    </m:sSub>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d>
                          <m:dPr>
                            <m:begChr m:val="["/>
                            <m:endChr m:val="]"/>
                            <m:ctrlPr>
                              <a:rPr lang="tr-TR" sz="2000" i="1">
                                <a:latin typeface="Cambria Math" panose="02040503050406030204" pitchFamily="18" charset="0"/>
                              </a:rPr>
                            </m:ctrlPr>
                          </m:dPr>
                          <m:e>
                            <m:m>
                              <m:mPr>
                                <m:mcs>
                                  <m:mc>
                                    <m:mcPr>
                                      <m:count m:val="1"/>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2</m:t>
                                  </m:r>
                                </m:e>
                              </m:mr>
                              <m:mr>
                                <m:e>
                                  <m:r>
                                    <a:rPr lang="en-US" sz="2000" i="1">
                                      <a:latin typeface="Cambria Math" panose="02040503050406030204" pitchFamily="18" charset="0"/>
                                    </a:rPr>
                                    <m:t>−2</m:t>
                                  </m:r>
                                </m:e>
                              </m:mr>
                            </m:m>
                          </m:e>
                        </m:d>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1"/>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6</m:t>
                                  </m:r>
                                </m:e>
                              </m:mr>
                              <m:mr>
                                <m:e>
                                  <m:r>
                                    <a:rPr lang="en-US" sz="2000" i="1">
                                      <a:latin typeface="Cambria Math" panose="02040503050406030204" pitchFamily="18" charset="0"/>
                                    </a:rPr>
                                    <m:t>−2</m:t>
                                  </m:r>
                                </m:e>
                              </m:mr>
                            </m:m>
                          </m:e>
                        </m:d>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1"/>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2</m:t>
                                  </m:r>
                                </m:e>
                              </m:mr>
                              <m:mr>
                                <m:e>
                                  <m:r>
                                    <a:rPr lang="en-US" sz="2000" i="1">
                                      <a:latin typeface="Cambria Math" panose="02040503050406030204" pitchFamily="18" charset="0"/>
                                    </a:rPr>
                                    <m:t>−4</m:t>
                                  </m:r>
                                </m:e>
                              </m:mr>
                            </m:m>
                          </m:e>
                        </m:d>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1"/>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6</m:t>
                                  </m:r>
                                </m:e>
                              </m:mr>
                              <m:mr>
                                <m:e>
                                  <m:r>
                                    <a:rPr lang="en-US" sz="2000" i="1">
                                      <a:latin typeface="Cambria Math" panose="02040503050406030204" pitchFamily="18" charset="0"/>
                                    </a:rPr>
                                    <m:t>−4</m:t>
                                  </m:r>
                                </m:e>
                              </m:mr>
                            </m:m>
                          </m:e>
                        </m:d>
                      </m:e>
                    </m:d>
                  </m:oMath>
                </a14:m>
                <a:r>
                  <a:rPr lang="en-US" sz="2000">
                    <a:latin typeface="Times New Roman" panose="02020603050405020304" pitchFamily="18" charset="0"/>
                    <a:cs typeface="Times New Roman" panose="02020603050405020304" pitchFamily="18" charset="0"/>
                  </a:rPr>
                  <a:t> with average </a:t>
                </a:r>
                <a14:m>
                  <m:oMath xmlns:m="http://schemas.openxmlformats.org/officeDocument/2006/math">
                    <m:sSubSup>
                      <m:sSubSupPr>
                        <m:ctrlPr>
                          <a:rPr lang="tr-TR" sz="2000" i="1">
                            <a:latin typeface="Cambria Math" panose="02040503050406030204" pitchFamily="18" charset="0"/>
                          </a:rPr>
                        </m:ctrlPr>
                      </m:sSubSupPr>
                      <m:e>
                        <m:r>
                          <a:rPr lang="en-US" sz="2000" b="1" i="1">
                            <a:latin typeface="Cambria Math" panose="02040503050406030204" pitchFamily="18" charset="0"/>
                          </a:rPr>
                          <m:t>𝒂</m:t>
                        </m:r>
                      </m:e>
                      <m:sub>
                        <m:r>
                          <a:rPr lang="en-US" sz="2000" i="1">
                            <a:latin typeface="Cambria Math" panose="02040503050406030204" pitchFamily="18" charset="0"/>
                          </a:rPr>
                          <m:t>𝑎𝑣𝑒</m:t>
                        </m:r>
                      </m:sub>
                      <m:sup>
                        <m:r>
                          <a:rPr lang="en-US" sz="2000" i="1">
                            <a:latin typeface="Cambria Math" panose="02040503050406030204" pitchFamily="18" charset="0"/>
                          </a:rPr>
                          <m:t>2</m:t>
                        </m:r>
                      </m:sup>
                    </m:sSubSup>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1"/>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4</m:t>
                              </m:r>
                            </m:e>
                          </m:mr>
                          <m:mr>
                            <m:e>
                              <m:r>
                                <a:rPr lang="en-US" sz="2000" i="1">
                                  <a:latin typeface="Cambria Math" panose="02040503050406030204" pitchFamily="18" charset="0"/>
                                </a:rPr>
                                <m:t>−3</m:t>
                              </m:r>
                            </m:e>
                          </m:mr>
                        </m:m>
                      </m:e>
                    </m:d>
                  </m:oMath>
                </a14:m>
                <a:r>
                  <a:rPr lang="en-US" sz="2000">
                    <a:latin typeface="Times New Roman" panose="02020603050405020304" pitchFamily="18" charset="0"/>
                    <a:cs typeface="Times New Roman" panose="02020603050405020304" pitchFamily="18" charset="0"/>
                  </a:rPr>
                  <a:t>.</a:t>
                </a: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endParaRPr lang="tr-TR" sz="2000" smtClean="0">
                  <a:solidFill>
                    <a:srgbClr val="FF0000"/>
                  </a:solidFill>
                  <a:latin typeface="Times New Roman" panose="02020603050405020304" pitchFamily="18" charset="0"/>
                  <a:cs typeface="Times New Roman" panose="02020603050405020304" pitchFamily="18" charset="0"/>
                </a:endParaRPr>
              </a:p>
            </p:txBody>
          </p:sp>
        </mc:Choice>
        <mc:Fallback xmlns="">
          <p:sp>
            <p:nvSpPr>
              <p:cNvPr id="3" name="İçerik Yer Tutucusu 2"/>
              <p:cNvSpPr txBox="1">
                <a:spLocks noRot="1" noChangeAspect="1" noMove="1" noResize="1" noEditPoints="1" noAdjustHandles="1" noChangeArrowheads="1" noChangeShapeType="1" noTextEdit="1"/>
              </p:cNvSpPr>
              <p:nvPr/>
            </p:nvSpPr>
            <p:spPr>
              <a:xfrm>
                <a:off x="720000" y="720000"/>
                <a:ext cx="10800000" cy="2558329"/>
              </a:xfrm>
              <a:prstGeom prst="rect">
                <a:avLst/>
              </a:prstGeom>
              <a:blipFill>
                <a:blip r:embed="rId2"/>
                <a:stretch>
                  <a:fillRect l="-1411"/>
                </a:stretch>
              </a:blipFill>
            </p:spPr>
            <p:txBody>
              <a:bodyPr/>
              <a:lstStyle/>
              <a:p>
                <a:r>
                  <a:rPr lang="tr-TR">
                    <a:noFill/>
                  </a:rPr>
                  <a:t> </a:t>
                </a:r>
              </a:p>
            </p:txBody>
          </p:sp>
        </mc:Fallback>
      </mc:AlternateContent>
      <p:pic>
        <p:nvPicPr>
          <p:cNvPr id="4" name="Resim 3"/>
          <p:cNvPicPr/>
          <p:nvPr/>
        </p:nvPicPr>
        <p:blipFill>
          <a:blip r:embed="rId3">
            <a:extLst>
              <a:ext uri="{28A0092B-C50C-407E-A947-70E740481C1C}">
                <a14:useLocalDpi xmlns:a14="http://schemas.microsoft.com/office/drawing/2010/main" val="0"/>
              </a:ext>
            </a:extLst>
          </a:blip>
          <a:srcRect/>
          <a:stretch>
            <a:fillRect/>
          </a:stretch>
        </p:blipFill>
        <p:spPr bwMode="auto">
          <a:xfrm>
            <a:off x="4445121" y="3049221"/>
            <a:ext cx="3294321" cy="3575880"/>
          </a:xfrm>
          <a:prstGeom prst="rect">
            <a:avLst/>
          </a:prstGeom>
          <a:noFill/>
          <a:ln>
            <a:noFill/>
          </a:ln>
        </p:spPr>
      </p:pic>
    </p:spTree>
    <p:extLst>
      <p:ext uri="{BB962C8B-B14F-4D97-AF65-F5344CB8AC3E}">
        <p14:creationId xmlns:p14="http://schemas.microsoft.com/office/powerpoint/2010/main" val="5321678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txBox="1">
                <a:spLocks/>
              </p:cNvSpPr>
              <p:nvPr/>
            </p:nvSpPr>
            <p:spPr>
              <a:xfrm>
                <a:off x="720000" y="720000"/>
                <a:ext cx="10800000" cy="5233740"/>
              </a:xfrm>
              <a:prstGeom prst="rect">
                <a:avLst/>
              </a:prstGeom>
            </p:spPr>
            <p:txBody>
              <a:bodyPr vert="horz" wrap="square" lIns="0" tIns="0" rIns="0" bIns="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600"/>
                  </a:spcBef>
                  <a:buNone/>
                </a:pPr>
                <a:r>
                  <a:rPr lang="en-US" sz="2000" b="1" smtClean="0">
                    <a:solidFill>
                      <a:srgbClr val="FF0000"/>
                    </a:solidFill>
                    <a:latin typeface="Times New Roman" panose="02020603050405020304" pitchFamily="18" charset="0"/>
                    <a:cs typeface="Times New Roman" panose="02020603050405020304" pitchFamily="18" charset="0"/>
                  </a:rPr>
                  <a:t>Exampl</a:t>
                </a:r>
                <a:r>
                  <a:rPr lang="tr-TR" sz="2000" b="1" smtClean="0">
                    <a:solidFill>
                      <a:srgbClr val="FF0000"/>
                    </a:solidFill>
                    <a:latin typeface="Times New Roman" panose="02020603050405020304" pitchFamily="18" charset="0"/>
                    <a:cs typeface="Times New Roman" panose="02020603050405020304" pitchFamily="18" charset="0"/>
                  </a:rPr>
                  <a:t>e (continued)</a:t>
                </a:r>
                <a:r>
                  <a:rPr lang="en-US" sz="2000" b="1" smtClean="0">
                    <a:solidFill>
                      <a:srgbClr val="FF0000"/>
                    </a:solidFill>
                    <a:latin typeface="Times New Roman" panose="02020603050405020304" pitchFamily="18" charset="0"/>
                    <a:cs typeface="Times New Roman" panose="02020603050405020304" pitchFamily="18" charset="0"/>
                  </a:rPr>
                  <a:t>:</a:t>
                </a:r>
                <a:r>
                  <a:rPr lang="tr-TR" sz="2000" b="1" smtClean="0">
                    <a:solidFill>
                      <a:srgbClr val="FF0000"/>
                    </a:solidFill>
                    <a:latin typeface="Times New Roman" panose="02020603050405020304" pitchFamily="18" charset="0"/>
                    <a:cs typeface="Times New Roman" panose="02020603050405020304" pitchFamily="18" charset="0"/>
                  </a:rPr>
                  <a:t> </a:t>
                </a:r>
              </a:p>
              <a:p>
                <a:pPr marL="0" indent="0" algn="just">
                  <a:lnSpc>
                    <a:spcPct val="150000"/>
                  </a:lnSpc>
                  <a:spcBef>
                    <a:spcPts val="600"/>
                  </a:spcBef>
                  <a:buNone/>
                </a:pPr>
                <a:r>
                  <a:rPr lang="en-US" sz="2000" smtClean="0">
                    <a:latin typeface="Times New Roman" panose="02020603050405020304" pitchFamily="18" charset="0"/>
                    <a:cs typeface="Times New Roman" panose="02020603050405020304" pitchFamily="18" charset="0"/>
                  </a:rPr>
                  <a:t>The </a:t>
                </a:r>
                <a:r>
                  <a:rPr lang="en-US" sz="2000">
                    <a:latin typeface="Times New Roman" panose="02020603050405020304" pitchFamily="18" charset="0"/>
                    <a:cs typeface="Times New Roman" panose="02020603050405020304" pitchFamily="18" charset="0"/>
                  </a:rPr>
                  <a:t>total within-class matrix per-data and per-class basis is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sSub>
                          <m:sSubPr>
                            <m:ctrlPr>
                              <a:rPr lang="tr-TR" sz="2000" i="1">
                                <a:latin typeface="Cambria Math" panose="02040503050406030204" pitchFamily="18" charset="0"/>
                              </a:rPr>
                            </m:ctrlPr>
                          </m:sSubPr>
                          <m:e>
                            <m:r>
                              <a:rPr lang="en-US" sz="2000" i="1">
                                <a:latin typeface="Cambria Math" panose="02040503050406030204" pitchFamily="18" charset="0"/>
                              </a:rPr>
                              <m:t>𝑊</m:t>
                            </m:r>
                          </m:e>
                          <m:sub>
                            <m:r>
                              <a:rPr lang="en-US" sz="2000" i="1">
                                <a:latin typeface="Cambria Math" panose="02040503050406030204" pitchFamily="18" charset="0"/>
                              </a:rPr>
                              <m:t>𝑇</m:t>
                            </m:r>
                          </m:sub>
                        </m:sSub>
                      </m:sub>
                    </m:sSub>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2"/>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4</m:t>
                              </m:r>
                            </m:e>
                            <m:e>
                              <m:r>
                                <a:rPr lang="en-US" sz="2000" i="1">
                                  <a:latin typeface="Cambria Math" panose="02040503050406030204" pitchFamily="18" charset="0"/>
                                </a:rPr>
                                <m:t>0</m:t>
                              </m:r>
                            </m:e>
                          </m:mr>
                          <m:mr>
                            <m:e>
                              <m:r>
                                <a:rPr lang="en-US" sz="2000" i="1">
                                  <a:latin typeface="Cambria Math" panose="02040503050406030204" pitchFamily="18" charset="0"/>
                                </a:rPr>
                                <m:t>0</m:t>
                              </m:r>
                            </m:e>
                            <m:e>
                              <m:r>
                                <a:rPr lang="en-US" sz="2000" i="1">
                                  <a:latin typeface="Cambria Math" panose="02040503050406030204" pitchFamily="18" charset="0"/>
                                </a:rPr>
                                <m:t>1</m:t>
                              </m:r>
                            </m:e>
                          </m:mr>
                        </m:m>
                      </m:e>
                    </m:d>
                  </m:oMath>
                </a14:m>
                <a:r>
                  <a:rPr lang="en-US" sz="2000">
                    <a:latin typeface="Times New Roman" panose="02020603050405020304" pitchFamily="18" charset="0"/>
                    <a:cs typeface="Times New Roman" panose="02020603050405020304" pitchFamily="18" charset="0"/>
                  </a:rPr>
                  <a:t> and the between-class covariance matrix on per-class basis is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sub>
                    </m:sSub>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2"/>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0</m:t>
                              </m:r>
                            </m:e>
                            <m:e>
                              <m:r>
                                <a:rPr lang="en-US" sz="2000" i="1">
                                  <a:latin typeface="Cambria Math" panose="02040503050406030204" pitchFamily="18" charset="0"/>
                                </a:rPr>
                                <m:t>0</m:t>
                              </m:r>
                            </m:e>
                          </m:mr>
                          <m:mr>
                            <m:e>
                              <m:r>
                                <a:rPr lang="en-US" sz="2000" i="1">
                                  <a:latin typeface="Cambria Math" panose="02040503050406030204" pitchFamily="18" charset="0"/>
                                </a:rPr>
                                <m:t>0</m:t>
                              </m:r>
                            </m:e>
                            <m:e>
                              <m:r>
                                <a:rPr lang="en-US" sz="2000" i="1">
                                  <a:latin typeface="Cambria Math" panose="02040503050406030204" pitchFamily="18" charset="0"/>
                                </a:rPr>
                                <m:t>9</m:t>
                              </m:r>
                            </m:e>
                          </m:mr>
                        </m:m>
                      </m:e>
                    </m:d>
                  </m:oMath>
                </a14:m>
                <a:r>
                  <a:rPr lang="en-US" sz="2000">
                    <a:latin typeface="Times New Roman" panose="02020603050405020304" pitchFamily="18" charset="0"/>
                    <a:cs typeface="Times New Roman" panose="02020603050405020304" pitchFamily="18" charset="0"/>
                  </a:rPr>
                  <a:t>.</a:t>
                </a: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en-US" sz="2000">
                    <a:latin typeface="Times New Roman" panose="02020603050405020304" pitchFamily="18" charset="0"/>
                    <a:cs typeface="Times New Roman" panose="02020603050405020304" pitchFamily="18" charset="0"/>
                  </a:rPr>
                  <a:t>Fisher’s metric in subtraction form is</a:t>
                </a: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𝐽</m:t>
                        </m:r>
                      </m:e>
                      <m:sub>
                        <m:r>
                          <a:rPr lang="en-US" sz="2000" i="1">
                            <a:latin typeface="Cambria Math" panose="02040503050406030204" pitchFamily="18" charset="0"/>
                          </a:rPr>
                          <m:t>𝑠𝑢𝑏</m:t>
                        </m:r>
                      </m:sub>
                    </m:sSub>
                    <m:r>
                      <a:rPr lang="en-US" sz="2000" i="1">
                        <a:latin typeface="Cambria Math" panose="02040503050406030204" pitchFamily="18" charset="0"/>
                      </a:rPr>
                      <m:t>=</m:t>
                    </m:r>
                    <m:sSup>
                      <m:sSupPr>
                        <m:ctrlPr>
                          <a:rPr lang="tr-TR" sz="2000" i="1">
                            <a:latin typeface="Cambria Math" panose="02040503050406030204" pitchFamily="18" charset="0"/>
                          </a:rPr>
                        </m:ctrlPr>
                      </m:sSupPr>
                      <m:e>
                        <m:r>
                          <a:rPr lang="en-US" sz="2000" b="1" i="1">
                            <a:latin typeface="Cambria Math" panose="02040503050406030204" pitchFamily="18" charset="0"/>
                          </a:rPr>
                          <m:t>𝒘</m:t>
                        </m:r>
                      </m:e>
                      <m:sup>
                        <m:r>
                          <a:rPr lang="en-US" sz="2000" i="1">
                            <a:latin typeface="Cambria Math" panose="02040503050406030204" pitchFamily="18" charset="0"/>
                          </a:rPr>
                          <m:t>𝑇</m:t>
                        </m:r>
                      </m:sup>
                    </m:sSup>
                    <m:d>
                      <m:dPr>
                        <m:ctrlPr>
                          <a:rPr lang="tr-TR" sz="2000" i="1">
                            <a:latin typeface="Cambria Math" panose="02040503050406030204" pitchFamily="18" charset="0"/>
                          </a:rPr>
                        </m:ctrlPr>
                      </m:dPr>
                      <m:e>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sub>
                        </m:sSub>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sSub>
                              <m:sSubPr>
                                <m:ctrlPr>
                                  <a:rPr lang="tr-TR" sz="2000" i="1">
                                    <a:latin typeface="Cambria Math" panose="02040503050406030204" pitchFamily="18" charset="0"/>
                                  </a:rPr>
                                </m:ctrlPr>
                              </m:sSubPr>
                              <m:e>
                                <m:r>
                                  <a:rPr lang="en-US" sz="2000" i="1">
                                    <a:latin typeface="Cambria Math" panose="02040503050406030204" pitchFamily="18" charset="0"/>
                                  </a:rPr>
                                  <m:t>𝑊</m:t>
                                </m:r>
                              </m:e>
                              <m:sub>
                                <m:r>
                                  <a:rPr lang="en-US" sz="2000" i="1">
                                    <a:latin typeface="Cambria Math" panose="02040503050406030204" pitchFamily="18" charset="0"/>
                                  </a:rPr>
                                  <m:t>𝑇</m:t>
                                </m:r>
                              </m:sub>
                            </m:sSub>
                          </m:sub>
                        </m:sSub>
                      </m:e>
                    </m:d>
                    <m:r>
                      <a:rPr lang="en-US" sz="2000" b="1" i="1">
                        <a:latin typeface="Cambria Math" panose="02040503050406030204" pitchFamily="18" charset="0"/>
                      </a:rPr>
                      <m:t>𝒘</m:t>
                    </m:r>
                    <m:r>
                      <a:rPr lang="en-US" sz="2000" b="1" i="1">
                        <a:latin typeface="Cambria Math" panose="02040503050406030204" pitchFamily="18" charset="0"/>
                      </a:rPr>
                      <m:t>=</m:t>
                    </m:r>
                    <m:sSup>
                      <m:sSupPr>
                        <m:ctrlPr>
                          <a:rPr lang="tr-TR" sz="2000" i="1">
                            <a:latin typeface="Cambria Math" panose="02040503050406030204" pitchFamily="18" charset="0"/>
                          </a:rPr>
                        </m:ctrlPr>
                      </m:sSupPr>
                      <m:e>
                        <m:r>
                          <a:rPr lang="en-US" sz="2000" b="1" i="1">
                            <a:latin typeface="Cambria Math" panose="02040503050406030204" pitchFamily="18" charset="0"/>
                          </a:rPr>
                          <m:t>𝒘</m:t>
                        </m:r>
                      </m:e>
                      <m:sup>
                        <m:r>
                          <a:rPr lang="en-US" sz="2000" i="1">
                            <a:latin typeface="Cambria Math" panose="02040503050406030204" pitchFamily="18" charset="0"/>
                          </a:rPr>
                          <m:t>𝑇</m:t>
                        </m:r>
                      </m:sup>
                    </m:sSup>
                    <m:d>
                      <m:dPr>
                        <m:begChr m:val="["/>
                        <m:endChr m:val="]"/>
                        <m:ctrlPr>
                          <a:rPr lang="tr-TR" sz="2000" i="1">
                            <a:latin typeface="Cambria Math" panose="02040503050406030204" pitchFamily="18" charset="0"/>
                          </a:rPr>
                        </m:ctrlPr>
                      </m:dPr>
                      <m:e>
                        <m:m>
                          <m:mPr>
                            <m:mcs>
                              <m:mc>
                                <m:mcPr>
                                  <m:count m:val="2"/>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−4</m:t>
                              </m:r>
                            </m:e>
                            <m:e>
                              <m:r>
                                <a:rPr lang="en-US" sz="2000" i="1">
                                  <a:latin typeface="Cambria Math" panose="02040503050406030204" pitchFamily="18" charset="0"/>
                                </a:rPr>
                                <m:t>0</m:t>
                              </m:r>
                            </m:e>
                          </m:mr>
                          <m:mr>
                            <m:e>
                              <m:r>
                                <a:rPr lang="en-US" sz="2000" i="1">
                                  <a:latin typeface="Cambria Math" panose="02040503050406030204" pitchFamily="18" charset="0"/>
                                </a:rPr>
                                <m:t>0</m:t>
                              </m:r>
                            </m:e>
                            <m:e>
                              <m:r>
                                <a:rPr lang="en-US" sz="2000" i="1">
                                  <a:latin typeface="Cambria Math" panose="02040503050406030204" pitchFamily="18" charset="0"/>
                                </a:rPr>
                                <m:t>8</m:t>
                              </m:r>
                            </m:e>
                          </m:mr>
                        </m:m>
                      </m:e>
                    </m:d>
                    <m:r>
                      <a:rPr lang="en-US" sz="2000" b="1" i="1">
                        <a:latin typeface="Cambria Math" panose="02040503050406030204" pitchFamily="18" charset="0"/>
                      </a:rPr>
                      <m:t>𝒘</m:t>
                    </m:r>
                  </m:oMath>
                </a14:m>
                <a:r>
                  <a:rPr lang="en-US" sz="2000" b="1">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with the eigenvalues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𝜆</m:t>
                        </m:r>
                      </m:e>
                      <m:sub>
                        <m:r>
                          <a:rPr lang="en-US" sz="2000" i="1">
                            <a:latin typeface="Cambria Math" panose="02040503050406030204" pitchFamily="18" charset="0"/>
                          </a:rPr>
                          <m:t>1</m:t>
                        </m:r>
                      </m:sub>
                    </m:sSub>
                    <m:r>
                      <a:rPr lang="en-US" sz="2000" i="1">
                        <a:latin typeface="Cambria Math" panose="02040503050406030204" pitchFamily="18" charset="0"/>
                      </a:rPr>
                      <m:t>=−4</m:t>
                    </m:r>
                  </m:oMath>
                </a14:m>
                <a:r>
                  <a:rPr lang="en-US" sz="2000">
                    <a:latin typeface="Times New Roman" panose="02020603050405020304" pitchFamily="18" charset="0"/>
                    <a:cs typeface="Times New Roman" panose="02020603050405020304" pitchFamily="18" charset="0"/>
                  </a:rPr>
                  <a:t> and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𝜆</m:t>
                        </m:r>
                      </m:e>
                      <m:sub>
                        <m:r>
                          <a:rPr lang="en-US" sz="2000" i="1">
                            <a:latin typeface="Cambria Math" panose="02040503050406030204" pitchFamily="18" charset="0"/>
                          </a:rPr>
                          <m:t>2</m:t>
                        </m:r>
                      </m:sub>
                    </m:sSub>
                    <m:r>
                      <a:rPr lang="en-US" sz="2000" i="1">
                        <a:latin typeface="Cambria Math" panose="02040503050406030204" pitchFamily="18" charset="0"/>
                      </a:rPr>
                      <m:t>=8</m:t>
                    </m:r>
                  </m:oMath>
                </a14:m>
                <a:r>
                  <a:rPr lang="en-US" sz="2000">
                    <a:latin typeface="Times New Roman" panose="02020603050405020304" pitchFamily="18" charset="0"/>
                    <a:cs typeface="Times New Roman" panose="02020603050405020304" pitchFamily="18" charset="0"/>
                  </a:rPr>
                  <a:t> and the corresponding eigenvectors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1</m:t>
                        </m:r>
                      </m:sub>
                    </m:sSub>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1"/>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1</m:t>
                              </m:r>
                            </m:e>
                          </m:mr>
                          <m:mr>
                            <m:e>
                              <m:r>
                                <a:rPr lang="en-US" sz="2000" i="1">
                                  <a:latin typeface="Cambria Math" panose="02040503050406030204" pitchFamily="18" charset="0"/>
                                </a:rPr>
                                <m:t>0</m:t>
                              </m:r>
                            </m:e>
                          </m:mr>
                        </m:m>
                      </m:e>
                    </m:d>
                  </m:oMath>
                </a14:m>
                <a:r>
                  <a:rPr lang="en-US" sz="2000">
                    <a:latin typeface="Times New Roman" panose="02020603050405020304" pitchFamily="18" charset="0"/>
                    <a:cs typeface="Times New Roman" panose="02020603050405020304" pitchFamily="18" charset="0"/>
                  </a:rPr>
                  <a:t> and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2</m:t>
                        </m:r>
                      </m:sub>
                    </m:sSub>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1"/>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0</m:t>
                              </m:r>
                            </m:e>
                          </m:mr>
                          <m:mr>
                            <m:e>
                              <m:r>
                                <a:rPr lang="en-US" sz="2000" i="1">
                                  <a:latin typeface="Cambria Math" panose="02040503050406030204" pitchFamily="18" charset="0"/>
                                </a:rPr>
                                <m:t>1</m:t>
                              </m:r>
                            </m:e>
                          </m:mr>
                        </m:m>
                      </m:e>
                    </m:d>
                  </m:oMath>
                </a14:m>
                <a:r>
                  <a:rPr lang="en-US" sz="2000">
                    <a:latin typeface="Times New Roman" panose="02020603050405020304" pitchFamily="18" charset="0"/>
                    <a:cs typeface="Times New Roman" panose="02020603050405020304" pitchFamily="18" charset="0"/>
                  </a:rPr>
                  <a:t>. The projections onto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2</m:t>
                        </m:r>
                      </m:sub>
                    </m:sSub>
                  </m:oMath>
                </a14:m>
                <a:r>
                  <a:rPr lang="en-US" sz="2000">
                    <a:latin typeface="Times New Roman" panose="02020603050405020304" pitchFamily="18" charset="0"/>
                    <a:cs typeface="Times New Roman" panose="02020603050405020304" pitchFamily="18" charset="0"/>
                  </a:rPr>
                  <a:t> (onto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2</m:t>
                        </m:r>
                      </m:sub>
                    </m:sSub>
                  </m:oMath>
                </a14:m>
                <a:r>
                  <a:rPr lang="en-US" sz="2000">
                    <a:latin typeface="Times New Roman" panose="02020603050405020304" pitchFamily="18" charset="0"/>
                    <a:cs typeface="Times New Roman" panose="02020603050405020304" pitchFamily="18" charset="0"/>
                  </a:rPr>
                  <a:t>-axis) will separate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1</m:t>
                        </m:r>
                      </m:sub>
                    </m:sSub>
                  </m:oMath>
                </a14:m>
                <a:r>
                  <a:rPr lang="en-US" sz="2000">
                    <a:latin typeface="Times New Roman" panose="02020603050405020304" pitchFamily="18" charset="0"/>
                    <a:cs typeface="Times New Roman" panose="02020603050405020304" pitchFamily="18" charset="0"/>
                  </a:rPr>
                  <a:t> and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2</m:t>
                        </m:r>
                      </m:sub>
                    </m:sSub>
                  </m:oMath>
                </a14:m>
                <a:r>
                  <a:rPr lang="en-US" sz="2000">
                    <a:latin typeface="Times New Roman" panose="02020603050405020304" pitchFamily="18" charset="0"/>
                    <a:cs typeface="Times New Roman" panose="02020603050405020304" pitchFamily="18" charset="0"/>
                  </a:rPr>
                  <a:t> classes whereas the projection onto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1</m:t>
                        </m:r>
                      </m:sub>
                    </m:sSub>
                  </m:oMath>
                </a14:m>
                <a:r>
                  <a:rPr lang="en-US" sz="2000">
                    <a:latin typeface="Times New Roman" panose="02020603050405020304" pitchFamily="18" charset="0"/>
                    <a:cs typeface="Times New Roman" panose="02020603050405020304" pitchFamily="18" charset="0"/>
                  </a:rPr>
                  <a:t> (onto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1</m:t>
                        </m:r>
                      </m:sub>
                    </m:sSub>
                  </m:oMath>
                </a14:m>
                <a:r>
                  <a:rPr lang="en-US" sz="2000">
                    <a:latin typeface="Times New Roman" panose="02020603050405020304" pitchFamily="18" charset="0"/>
                    <a:cs typeface="Times New Roman" panose="02020603050405020304" pitchFamily="18" charset="0"/>
                  </a:rPr>
                  <a:t>-axis) will overlap. </a:t>
                </a: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endParaRPr lang="tr-TR" sz="2000" smtClean="0">
                  <a:solidFill>
                    <a:srgbClr val="FF0000"/>
                  </a:solidFill>
                  <a:latin typeface="Times New Roman" panose="02020603050405020304" pitchFamily="18" charset="0"/>
                  <a:cs typeface="Times New Roman" panose="02020603050405020304" pitchFamily="18" charset="0"/>
                </a:endParaRPr>
              </a:p>
            </p:txBody>
          </p:sp>
        </mc:Choice>
        <mc:Fallback xmlns="">
          <p:sp>
            <p:nvSpPr>
              <p:cNvPr id="3" name="İçerik Yer Tutucusu 2"/>
              <p:cNvSpPr txBox="1">
                <a:spLocks noRot="1" noChangeAspect="1" noMove="1" noResize="1" noEditPoints="1" noAdjustHandles="1" noChangeArrowheads="1" noChangeShapeType="1" noTextEdit="1"/>
              </p:cNvSpPr>
              <p:nvPr/>
            </p:nvSpPr>
            <p:spPr>
              <a:xfrm>
                <a:off x="720000" y="720000"/>
                <a:ext cx="10800000" cy="5233740"/>
              </a:xfrm>
              <a:prstGeom prst="rect">
                <a:avLst/>
              </a:prstGeom>
              <a:blipFill>
                <a:blip r:embed="rId2"/>
                <a:stretch>
                  <a:fillRect l="-1411" r="-1467"/>
                </a:stretch>
              </a:blipFill>
            </p:spPr>
            <p:txBody>
              <a:bodyPr/>
              <a:lstStyle/>
              <a:p>
                <a:r>
                  <a:rPr lang="tr-TR">
                    <a:noFill/>
                  </a:rPr>
                  <a:t> </a:t>
                </a:r>
              </a:p>
            </p:txBody>
          </p:sp>
        </mc:Fallback>
      </mc:AlternateContent>
    </p:spTree>
    <p:extLst>
      <p:ext uri="{BB962C8B-B14F-4D97-AF65-F5344CB8AC3E}">
        <p14:creationId xmlns:p14="http://schemas.microsoft.com/office/powerpoint/2010/main" val="38763399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txBox="1">
                <a:spLocks/>
              </p:cNvSpPr>
              <p:nvPr/>
            </p:nvSpPr>
            <p:spPr>
              <a:xfrm>
                <a:off x="720000" y="720000"/>
                <a:ext cx="10800000" cy="6452151"/>
              </a:xfrm>
              <a:prstGeom prst="rect">
                <a:avLst/>
              </a:prstGeom>
            </p:spPr>
            <p:txBody>
              <a:bodyPr vert="horz" wrap="square" lIns="0" tIns="0" rIns="0" bIns="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600"/>
                  </a:spcBef>
                  <a:buNone/>
                </a:pPr>
                <a:r>
                  <a:rPr lang="en-US" sz="2000" b="1" smtClean="0">
                    <a:solidFill>
                      <a:srgbClr val="FF0000"/>
                    </a:solidFill>
                    <a:latin typeface="Times New Roman" panose="02020603050405020304" pitchFamily="18" charset="0"/>
                    <a:cs typeface="Times New Roman" panose="02020603050405020304" pitchFamily="18" charset="0"/>
                  </a:rPr>
                  <a:t>Exampl</a:t>
                </a:r>
                <a:r>
                  <a:rPr lang="tr-TR" sz="2000" b="1" smtClean="0">
                    <a:solidFill>
                      <a:srgbClr val="FF0000"/>
                    </a:solidFill>
                    <a:latin typeface="Times New Roman" panose="02020603050405020304" pitchFamily="18" charset="0"/>
                    <a:cs typeface="Times New Roman" panose="02020603050405020304" pitchFamily="18" charset="0"/>
                  </a:rPr>
                  <a:t>e (continued)</a:t>
                </a:r>
                <a:r>
                  <a:rPr lang="en-US" sz="2000" b="1" smtClean="0">
                    <a:solidFill>
                      <a:srgbClr val="FF0000"/>
                    </a:solidFill>
                    <a:latin typeface="Times New Roman" panose="02020603050405020304" pitchFamily="18" charset="0"/>
                    <a:cs typeface="Times New Roman" panose="02020603050405020304" pitchFamily="18" charset="0"/>
                  </a:rPr>
                  <a:t>:</a:t>
                </a:r>
                <a:r>
                  <a:rPr lang="tr-TR" sz="2000" b="1" smtClean="0">
                    <a:solidFill>
                      <a:srgbClr val="FF0000"/>
                    </a:solidFill>
                    <a:latin typeface="Times New Roman" panose="02020603050405020304" pitchFamily="18" charset="0"/>
                    <a:cs typeface="Times New Roman" panose="02020603050405020304" pitchFamily="18" charset="0"/>
                  </a:rPr>
                  <a:t> </a:t>
                </a:r>
              </a:p>
              <a:p>
                <a:pPr marL="0" indent="0" algn="just">
                  <a:lnSpc>
                    <a:spcPct val="150000"/>
                  </a:lnSpc>
                  <a:spcBef>
                    <a:spcPts val="600"/>
                  </a:spcBef>
                  <a:buNone/>
                </a:pPr>
                <a:r>
                  <a:rPr lang="en-US" sz="2000" smtClean="0">
                    <a:latin typeface="Times New Roman" panose="02020603050405020304" pitchFamily="18" charset="0"/>
                    <a:cs typeface="Times New Roman" panose="02020603050405020304" pitchFamily="18" charset="0"/>
                  </a:rPr>
                  <a:t>With </a:t>
                </a:r>
                <a:r>
                  <a:rPr lang="en-US" sz="2000">
                    <a:latin typeface="Times New Roman" panose="02020603050405020304" pitchFamily="18" charset="0"/>
                    <a:cs typeface="Times New Roman" panose="02020603050405020304" pitchFamily="18" charset="0"/>
                  </a:rPr>
                  <a:t>the use of weight assignment method we will get the following</a:t>
                </a:r>
                <a:r>
                  <a:rPr lang="en-US" sz="2000" smtClean="0">
                    <a:latin typeface="Times New Roman" panose="02020603050405020304" pitchFamily="18" charset="0"/>
                    <a:cs typeface="Times New Roman" panose="02020603050405020304" pitchFamily="18" charset="0"/>
                  </a:rPr>
                  <a:t>.</a:t>
                </a:r>
                <a:endParaRPr lang="tr-TR" sz="2000" smtClean="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r>
                          <a:rPr lang="en-US" sz="2000" i="1">
                            <a:latin typeface="Cambria Math" panose="02040503050406030204" pitchFamily="18" charset="0"/>
                          </a:rPr>
                          <m:t>,</m:t>
                        </m:r>
                        <m:r>
                          <a:rPr lang="en-US" sz="2000" i="1">
                            <a:latin typeface="Cambria Math" panose="02040503050406030204" pitchFamily="18" charset="0"/>
                          </a:rPr>
                          <m:t>𝑤𝑒𝑖𝑔h𝑡𝑒𝑑</m:t>
                        </m:r>
                      </m:sub>
                    </m:sSub>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2"/>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0</m:t>
                              </m:r>
                            </m:e>
                            <m:e>
                              <m:r>
                                <a:rPr lang="en-US" sz="2000" i="1">
                                  <a:latin typeface="Cambria Math" panose="02040503050406030204" pitchFamily="18" charset="0"/>
                                </a:rPr>
                                <m:t>0</m:t>
                              </m:r>
                            </m:e>
                          </m:mr>
                          <m:mr>
                            <m:e>
                              <m:r>
                                <a:rPr lang="en-US" sz="2000" i="1">
                                  <a:latin typeface="Cambria Math" panose="02040503050406030204" pitchFamily="18" charset="0"/>
                                </a:rPr>
                                <m:t>0</m:t>
                              </m:r>
                            </m:e>
                            <m:e>
                              <m:r>
                                <a:rPr lang="en-US" sz="2000" i="1">
                                  <a:latin typeface="Cambria Math" panose="02040503050406030204" pitchFamily="18" charset="0"/>
                                </a:rPr>
                                <m:t>9</m:t>
                              </m:r>
                              <m:sSubSup>
                                <m:sSubSupPr>
                                  <m:ctrlPr>
                                    <a:rPr lang="tr-TR" sz="2000" i="1">
                                      <a:latin typeface="Cambria Math" panose="02040503050406030204" pitchFamily="18" charset="0"/>
                                    </a:rPr>
                                  </m:ctrlPr>
                                </m:sSubSupPr>
                                <m:e>
                                  <m:r>
                                    <a:rPr lang="en-US" sz="2000" i="1">
                                      <a:latin typeface="Cambria Math" panose="02040503050406030204" pitchFamily="18" charset="0"/>
                                    </a:rPr>
                                    <m:t>h</m:t>
                                  </m:r>
                                </m:e>
                                <m:sub>
                                  <m:r>
                                    <a:rPr lang="en-US" sz="2000" i="1">
                                      <a:latin typeface="Cambria Math" panose="02040503050406030204" pitchFamily="18" charset="0"/>
                                    </a:rPr>
                                    <m:t>2</m:t>
                                  </m:r>
                                </m:sub>
                                <m:sup>
                                  <m:r>
                                    <a:rPr lang="en-US" sz="2000" i="1">
                                      <a:latin typeface="Cambria Math" panose="02040503050406030204" pitchFamily="18" charset="0"/>
                                    </a:rPr>
                                    <m:t>2</m:t>
                                  </m:r>
                                </m:sup>
                              </m:sSubSup>
                            </m:e>
                          </m:mr>
                        </m:m>
                      </m:e>
                    </m:d>
                  </m:oMath>
                </a14:m>
                <a:r>
                  <a:rPr lang="en-US" sz="2000">
                    <a:latin typeface="Times New Roman" panose="02020603050405020304" pitchFamily="18" charset="0"/>
                    <a:cs typeface="Times New Roman" panose="02020603050405020304" pitchFamily="18" charset="0"/>
                  </a:rPr>
                  <a:t>,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sSub>
                          <m:sSubPr>
                            <m:ctrlPr>
                              <a:rPr lang="tr-TR" sz="2000" i="1">
                                <a:latin typeface="Cambria Math" panose="02040503050406030204" pitchFamily="18" charset="0"/>
                              </a:rPr>
                            </m:ctrlPr>
                          </m:sSubPr>
                          <m:e>
                            <m:r>
                              <a:rPr lang="en-US" sz="2000" i="1">
                                <a:latin typeface="Cambria Math" panose="02040503050406030204" pitchFamily="18" charset="0"/>
                              </a:rPr>
                              <m:t>𝑊</m:t>
                            </m:r>
                          </m:e>
                          <m:sub>
                            <m:r>
                              <a:rPr lang="en-US" sz="2000" i="1">
                                <a:latin typeface="Cambria Math" panose="02040503050406030204" pitchFamily="18" charset="0"/>
                              </a:rPr>
                              <m:t>𝑇</m:t>
                            </m:r>
                          </m:sub>
                        </m:sSub>
                        <m:r>
                          <a:rPr lang="en-US" sz="2000" i="1">
                            <a:latin typeface="Cambria Math" panose="02040503050406030204" pitchFamily="18" charset="0"/>
                          </a:rPr>
                          <m:t>,</m:t>
                        </m:r>
                        <m:r>
                          <a:rPr lang="en-US" sz="2000" i="1">
                            <a:latin typeface="Cambria Math" panose="02040503050406030204" pitchFamily="18" charset="0"/>
                          </a:rPr>
                          <m:t>𝑤𝑒𝑖𝑔h𝑡𝑒𝑑</m:t>
                        </m:r>
                      </m:sub>
                    </m:sSub>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2"/>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4</m:t>
                              </m:r>
                              <m:sSubSup>
                                <m:sSubSupPr>
                                  <m:ctrlPr>
                                    <a:rPr lang="tr-TR" sz="2000" i="1">
                                      <a:latin typeface="Cambria Math" panose="02040503050406030204" pitchFamily="18" charset="0"/>
                                    </a:rPr>
                                  </m:ctrlPr>
                                </m:sSubSupPr>
                                <m:e>
                                  <m:r>
                                    <a:rPr lang="en-US" sz="2000" i="1">
                                      <a:latin typeface="Cambria Math" panose="02040503050406030204" pitchFamily="18" charset="0"/>
                                    </a:rPr>
                                    <m:t>h</m:t>
                                  </m:r>
                                </m:e>
                                <m:sub>
                                  <m:r>
                                    <a:rPr lang="en-US" sz="2000" i="1">
                                      <a:latin typeface="Cambria Math" panose="02040503050406030204" pitchFamily="18" charset="0"/>
                                    </a:rPr>
                                    <m:t>1</m:t>
                                  </m:r>
                                </m:sub>
                                <m:sup>
                                  <m:r>
                                    <a:rPr lang="en-US" sz="2000" i="1">
                                      <a:latin typeface="Cambria Math" panose="02040503050406030204" pitchFamily="18" charset="0"/>
                                    </a:rPr>
                                    <m:t>2</m:t>
                                  </m:r>
                                </m:sup>
                              </m:sSubSup>
                            </m:e>
                            <m:e>
                              <m:r>
                                <a:rPr lang="en-US" sz="2000" i="1">
                                  <a:latin typeface="Cambria Math" panose="02040503050406030204" pitchFamily="18" charset="0"/>
                                </a:rPr>
                                <m:t>0</m:t>
                              </m:r>
                            </m:e>
                          </m:mr>
                          <m:mr>
                            <m:e>
                              <m:r>
                                <a:rPr lang="en-US" sz="2000" i="1">
                                  <a:latin typeface="Cambria Math" panose="02040503050406030204" pitchFamily="18" charset="0"/>
                                </a:rPr>
                                <m:t>0</m:t>
                              </m:r>
                            </m:e>
                            <m:e>
                              <m:sSubSup>
                                <m:sSubSupPr>
                                  <m:ctrlPr>
                                    <a:rPr lang="tr-TR" sz="2000" i="1">
                                      <a:latin typeface="Cambria Math" panose="02040503050406030204" pitchFamily="18" charset="0"/>
                                    </a:rPr>
                                  </m:ctrlPr>
                                </m:sSubSupPr>
                                <m:e>
                                  <m:r>
                                    <a:rPr lang="en-US" sz="2000" i="1">
                                      <a:latin typeface="Cambria Math" panose="02040503050406030204" pitchFamily="18" charset="0"/>
                                    </a:rPr>
                                    <m:t>h</m:t>
                                  </m:r>
                                </m:e>
                                <m:sub>
                                  <m:r>
                                    <a:rPr lang="en-US" sz="2000" i="1">
                                      <a:latin typeface="Cambria Math" panose="02040503050406030204" pitchFamily="18" charset="0"/>
                                    </a:rPr>
                                    <m:t>2</m:t>
                                  </m:r>
                                </m:sub>
                                <m:sup>
                                  <m:r>
                                    <a:rPr lang="en-US" sz="2000" i="1">
                                      <a:latin typeface="Cambria Math" panose="02040503050406030204" pitchFamily="18" charset="0"/>
                                    </a:rPr>
                                    <m:t>2</m:t>
                                  </m:r>
                                </m:sup>
                              </m:sSubSup>
                            </m:e>
                          </m:mr>
                        </m:m>
                      </m:e>
                    </m:d>
                  </m:oMath>
                </a14:m>
                <a:r>
                  <a:rPr lang="en-US" sz="2000">
                    <a:latin typeface="Times New Roman" panose="02020603050405020304" pitchFamily="18" charset="0"/>
                    <a:cs typeface="Times New Roman" panose="02020603050405020304" pitchFamily="18" charset="0"/>
                  </a:rPr>
                  <a:t>, then</a:t>
                </a: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𝐽</m:t>
                        </m:r>
                      </m:e>
                      <m:sub>
                        <m:r>
                          <a:rPr lang="en-US" sz="2000" i="1">
                            <a:latin typeface="Cambria Math" panose="02040503050406030204" pitchFamily="18" charset="0"/>
                          </a:rPr>
                          <m:t>𝑠𝑢𝑏</m:t>
                        </m:r>
                        <m:r>
                          <a:rPr lang="en-US" sz="2000" i="1">
                            <a:latin typeface="Cambria Math" panose="02040503050406030204" pitchFamily="18" charset="0"/>
                          </a:rPr>
                          <m:t>,</m:t>
                        </m:r>
                        <m:r>
                          <a:rPr lang="en-US" sz="2000" i="1">
                            <a:latin typeface="Cambria Math" panose="02040503050406030204" pitchFamily="18" charset="0"/>
                          </a:rPr>
                          <m:t>𝑤𝑒𝑖𝑔h𝑡𝑒𝑑</m:t>
                        </m:r>
                      </m:sub>
                    </m:sSub>
                    <m:r>
                      <a:rPr lang="en-US" sz="2000" i="1">
                        <a:latin typeface="Cambria Math" panose="02040503050406030204" pitchFamily="18" charset="0"/>
                      </a:rPr>
                      <m:t>=</m:t>
                    </m:r>
                    <m:sSup>
                      <m:sSupPr>
                        <m:ctrlPr>
                          <a:rPr lang="tr-TR" sz="2000" i="1">
                            <a:latin typeface="Cambria Math" panose="02040503050406030204" pitchFamily="18" charset="0"/>
                          </a:rPr>
                        </m:ctrlPr>
                      </m:sSupPr>
                      <m:e>
                        <m:r>
                          <a:rPr lang="en-US" sz="2000" b="1" i="1">
                            <a:latin typeface="Cambria Math" panose="02040503050406030204" pitchFamily="18" charset="0"/>
                          </a:rPr>
                          <m:t>𝒘</m:t>
                        </m:r>
                      </m:e>
                      <m:sup>
                        <m:r>
                          <a:rPr lang="en-US" sz="2000" i="1">
                            <a:latin typeface="Cambria Math" panose="02040503050406030204" pitchFamily="18" charset="0"/>
                          </a:rPr>
                          <m:t>𝑇</m:t>
                        </m:r>
                      </m:sup>
                    </m:sSup>
                    <m:d>
                      <m:dPr>
                        <m:ctrlPr>
                          <a:rPr lang="tr-TR" sz="2000" i="1">
                            <a:latin typeface="Cambria Math" panose="02040503050406030204" pitchFamily="18" charset="0"/>
                          </a:rPr>
                        </m:ctrlPr>
                      </m:dPr>
                      <m:e>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r>
                              <a:rPr lang="en-US" sz="2000" i="1">
                                <a:latin typeface="Cambria Math" panose="02040503050406030204" pitchFamily="18" charset="0"/>
                              </a:rPr>
                              <m:t>,</m:t>
                            </m:r>
                            <m:r>
                              <a:rPr lang="en-US" sz="2000" i="1">
                                <a:latin typeface="Cambria Math" panose="02040503050406030204" pitchFamily="18" charset="0"/>
                              </a:rPr>
                              <m:t>𝑤𝑒𝑖𝑔h𝑡𝑒𝑑</m:t>
                            </m:r>
                          </m:sub>
                        </m:sSub>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sSub>
                              <m:sSubPr>
                                <m:ctrlPr>
                                  <a:rPr lang="tr-TR" sz="2000" i="1">
                                    <a:latin typeface="Cambria Math" panose="02040503050406030204" pitchFamily="18" charset="0"/>
                                  </a:rPr>
                                </m:ctrlPr>
                              </m:sSubPr>
                              <m:e>
                                <m:r>
                                  <a:rPr lang="en-US" sz="2000" i="1">
                                    <a:latin typeface="Cambria Math" panose="02040503050406030204" pitchFamily="18" charset="0"/>
                                  </a:rPr>
                                  <m:t>𝑊</m:t>
                                </m:r>
                              </m:e>
                              <m:sub>
                                <m:r>
                                  <a:rPr lang="en-US" sz="2000" i="1">
                                    <a:latin typeface="Cambria Math" panose="02040503050406030204" pitchFamily="18" charset="0"/>
                                  </a:rPr>
                                  <m:t>𝑇</m:t>
                                </m:r>
                              </m:sub>
                            </m:sSub>
                            <m:r>
                              <a:rPr lang="en-US" sz="2000" i="1">
                                <a:latin typeface="Cambria Math" panose="02040503050406030204" pitchFamily="18" charset="0"/>
                              </a:rPr>
                              <m:t>,</m:t>
                            </m:r>
                            <m:r>
                              <a:rPr lang="en-US" sz="2000" i="1">
                                <a:latin typeface="Cambria Math" panose="02040503050406030204" pitchFamily="18" charset="0"/>
                              </a:rPr>
                              <m:t>𝑤𝑒𝑖𝑔h𝑡𝑒𝑑</m:t>
                            </m:r>
                          </m:sub>
                        </m:sSub>
                      </m:e>
                    </m:d>
                    <m:r>
                      <a:rPr lang="en-US" sz="2000" b="1" i="1">
                        <a:latin typeface="Cambria Math" panose="02040503050406030204" pitchFamily="18" charset="0"/>
                      </a:rPr>
                      <m:t>𝒘</m:t>
                    </m:r>
                    <m:r>
                      <a:rPr lang="en-US" sz="2000" b="1" i="1">
                        <a:latin typeface="Cambria Math" panose="02040503050406030204" pitchFamily="18" charset="0"/>
                      </a:rPr>
                      <m:t>=</m:t>
                    </m:r>
                    <m:sSup>
                      <m:sSupPr>
                        <m:ctrlPr>
                          <a:rPr lang="tr-TR" sz="2000" i="1">
                            <a:latin typeface="Cambria Math" panose="02040503050406030204" pitchFamily="18" charset="0"/>
                          </a:rPr>
                        </m:ctrlPr>
                      </m:sSupPr>
                      <m:e>
                        <m:r>
                          <a:rPr lang="en-US" sz="2000" b="1" i="1">
                            <a:latin typeface="Cambria Math" panose="02040503050406030204" pitchFamily="18" charset="0"/>
                          </a:rPr>
                          <m:t>𝒘</m:t>
                        </m:r>
                      </m:e>
                      <m:sup>
                        <m:r>
                          <a:rPr lang="en-US" sz="2000" i="1">
                            <a:latin typeface="Cambria Math" panose="02040503050406030204" pitchFamily="18" charset="0"/>
                          </a:rPr>
                          <m:t>𝑇</m:t>
                        </m:r>
                      </m:sup>
                    </m:sSup>
                    <m:d>
                      <m:dPr>
                        <m:begChr m:val="["/>
                        <m:endChr m:val="]"/>
                        <m:ctrlPr>
                          <a:rPr lang="tr-TR" sz="2000" i="1">
                            <a:latin typeface="Cambria Math" panose="02040503050406030204" pitchFamily="18" charset="0"/>
                          </a:rPr>
                        </m:ctrlPr>
                      </m:dPr>
                      <m:e>
                        <m:m>
                          <m:mPr>
                            <m:mcs>
                              <m:mc>
                                <m:mcPr>
                                  <m:count m:val="2"/>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−4</m:t>
                              </m:r>
                              <m:sSubSup>
                                <m:sSubSupPr>
                                  <m:ctrlPr>
                                    <a:rPr lang="tr-TR" sz="2000" i="1">
                                      <a:latin typeface="Cambria Math" panose="02040503050406030204" pitchFamily="18" charset="0"/>
                                    </a:rPr>
                                  </m:ctrlPr>
                                </m:sSubSupPr>
                                <m:e>
                                  <m:r>
                                    <a:rPr lang="en-US" sz="2000" i="1">
                                      <a:latin typeface="Cambria Math" panose="02040503050406030204" pitchFamily="18" charset="0"/>
                                    </a:rPr>
                                    <m:t>h</m:t>
                                  </m:r>
                                </m:e>
                                <m:sub>
                                  <m:r>
                                    <a:rPr lang="en-US" sz="2000" i="1">
                                      <a:latin typeface="Cambria Math" panose="02040503050406030204" pitchFamily="18" charset="0"/>
                                    </a:rPr>
                                    <m:t>1</m:t>
                                  </m:r>
                                </m:sub>
                                <m:sup>
                                  <m:r>
                                    <a:rPr lang="en-US" sz="2000" i="1">
                                      <a:latin typeface="Cambria Math" panose="02040503050406030204" pitchFamily="18" charset="0"/>
                                    </a:rPr>
                                    <m:t>2</m:t>
                                  </m:r>
                                </m:sup>
                              </m:sSubSup>
                            </m:e>
                            <m:e>
                              <m:r>
                                <a:rPr lang="en-US" sz="2000" i="1">
                                  <a:latin typeface="Cambria Math" panose="02040503050406030204" pitchFamily="18" charset="0"/>
                                </a:rPr>
                                <m:t>0</m:t>
                              </m:r>
                            </m:e>
                          </m:mr>
                          <m:mr>
                            <m:e>
                              <m:r>
                                <a:rPr lang="en-US" sz="2000" i="1">
                                  <a:latin typeface="Cambria Math" panose="02040503050406030204" pitchFamily="18" charset="0"/>
                                </a:rPr>
                                <m:t>0</m:t>
                              </m:r>
                            </m:e>
                            <m:e>
                              <m:sSubSup>
                                <m:sSubSupPr>
                                  <m:ctrlPr>
                                    <a:rPr lang="tr-TR" sz="2000" i="1">
                                      <a:latin typeface="Cambria Math" panose="02040503050406030204" pitchFamily="18" charset="0"/>
                                    </a:rPr>
                                  </m:ctrlPr>
                                </m:sSubSupPr>
                                <m:e>
                                  <m:r>
                                    <a:rPr lang="en-US" sz="2000" i="1">
                                      <a:latin typeface="Cambria Math" panose="02040503050406030204" pitchFamily="18" charset="0"/>
                                    </a:rPr>
                                    <m:t>8</m:t>
                                  </m:r>
                                  <m:r>
                                    <a:rPr lang="en-US" sz="2000" i="1">
                                      <a:latin typeface="Cambria Math" panose="02040503050406030204" pitchFamily="18" charset="0"/>
                                    </a:rPr>
                                    <m:t>h</m:t>
                                  </m:r>
                                </m:e>
                                <m:sub>
                                  <m:r>
                                    <a:rPr lang="en-US" sz="2000" i="1">
                                      <a:latin typeface="Cambria Math" panose="02040503050406030204" pitchFamily="18" charset="0"/>
                                    </a:rPr>
                                    <m:t>2</m:t>
                                  </m:r>
                                </m:sub>
                                <m:sup>
                                  <m:r>
                                    <a:rPr lang="en-US" sz="2000" i="1">
                                      <a:latin typeface="Cambria Math" panose="02040503050406030204" pitchFamily="18" charset="0"/>
                                    </a:rPr>
                                    <m:t>2</m:t>
                                  </m:r>
                                </m:sup>
                              </m:sSubSup>
                            </m:e>
                          </m:mr>
                        </m:m>
                      </m:e>
                    </m:d>
                    <m:r>
                      <a:rPr lang="en-US" sz="2000" b="1" i="1">
                        <a:latin typeface="Cambria Math" panose="02040503050406030204" pitchFamily="18" charset="0"/>
                      </a:rPr>
                      <m:t>𝒘</m:t>
                    </m:r>
                  </m:oMath>
                </a14:m>
                <a:r>
                  <a:rPr lang="en-US" sz="2000" b="1">
                    <a:latin typeface="Times New Roman" panose="02020603050405020304" pitchFamily="18" charset="0"/>
                    <a:cs typeface="Times New Roman" panose="02020603050405020304" pitchFamily="18" charset="0"/>
                  </a:rPr>
                  <a:t> </a:t>
                </a: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en-US" sz="2000">
                    <a:latin typeface="Times New Roman" panose="02020603050405020304" pitchFamily="18" charset="0"/>
                    <a:cs typeface="Times New Roman" panose="02020603050405020304" pitchFamily="18" charset="0"/>
                  </a:rPr>
                  <a:t>It has a trace of </a:t>
                </a:r>
                <a14:m>
                  <m:oMath xmlns:m="http://schemas.openxmlformats.org/officeDocument/2006/math">
                    <m:r>
                      <a:rPr lang="en-US" sz="2000" i="1">
                        <a:latin typeface="Cambria Math" panose="02040503050406030204" pitchFamily="18" charset="0"/>
                      </a:rPr>
                      <m:t>𝑇𝑟</m:t>
                    </m:r>
                    <m:d>
                      <m:dPr>
                        <m:begChr m:val="{"/>
                        <m:endChr m:val="}"/>
                        <m:ctrlPr>
                          <a:rPr lang="tr-TR" sz="2000" i="1">
                            <a:latin typeface="Cambria Math" panose="02040503050406030204" pitchFamily="18" charset="0"/>
                          </a:rPr>
                        </m:ctrlPr>
                      </m:dPr>
                      <m:e>
                        <m:sSub>
                          <m:sSubPr>
                            <m:ctrlPr>
                              <a:rPr lang="tr-TR" sz="2000" i="1">
                                <a:latin typeface="Cambria Math" panose="02040503050406030204" pitchFamily="18" charset="0"/>
                              </a:rPr>
                            </m:ctrlPr>
                          </m:sSubPr>
                          <m:e>
                            <m:r>
                              <a:rPr lang="en-US" sz="2000" i="1">
                                <a:latin typeface="Cambria Math" panose="02040503050406030204" pitchFamily="18" charset="0"/>
                              </a:rPr>
                              <m:t>𝐽</m:t>
                            </m:r>
                          </m:e>
                          <m:sub>
                            <m:r>
                              <a:rPr lang="en-US" sz="2000" i="1">
                                <a:latin typeface="Cambria Math" panose="02040503050406030204" pitchFamily="18" charset="0"/>
                              </a:rPr>
                              <m:t>𝑠𝑢𝑏</m:t>
                            </m:r>
                            <m:r>
                              <a:rPr lang="en-US" sz="2000" i="1">
                                <a:latin typeface="Cambria Math" panose="02040503050406030204" pitchFamily="18" charset="0"/>
                              </a:rPr>
                              <m:t>,</m:t>
                            </m:r>
                            <m:r>
                              <a:rPr lang="en-US" sz="2000" i="1">
                                <a:latin typeface="Cambria Math" panose="02040503050406030204" pitchFamily="18" charset="0"/>
                              </a:rPr>
                              <m:t>𝑤𝑒𝑖𝑔h𝑡𝑒𝑑</m:t>
                            </m:r>
                          </m:sub>
                        </m:sSub>
                      </m:e>
                    </m:d>
                    <m:r>
                      <a:rPr lang="en-US" sz="2000" i="1">
                        <a:latin typeface="Cambria Math" panose="02040503050406030204" pitchFamily="18" charset="0"/>
                      </a:rPr>
                      <m:t>=−4</m:t>
                    </m:r>
                    <m:sSubSup>
                      <m:sSubSupPr>
                        <m:ctrlPr>
                          <a:rPr lang="tr-TR" sz="2000" i="1">
                            <a:latin typeface="Cambria Math" panose="02040503050406030204" pitchFamily="18" charset="0"/>
                          </a:rPr>
                        </m:ctrlPr>
                      </m:sSubSupPr>
                      <m:e>
                        <m:r>
                          <a:rPr lang="en-US" sz="2000" i="1">
                            <a:latin typeface="Cambria Math" panose="02040503050406030204" pitchFamily="18" charset="0"/>
                          </a:rPr>
                          <m:t>h</m:t>
                        </m:r>
                      </m:e>
                      <m:sub>
                        <m:r>
                          <a:rPr lang="en-US" sz="2000" i="1">
                            <a:latin typeface="Cambria Math" panose="02040503050406030204" pitchFamily="18" charset="0"/>
                          </a:rPr>
                          <m:t>1</m:t>
                        </m:r>
                      </m:sub>
                      <m:sup>
                        <m:r>
                          <a:rPr lang="en-US" sz="2000" i="1">
                            <a:latin typeface="Cambria Math" panose="02040503050406030204" pitchFamily="18" charset="0"/>
                          </a:rPr>
                          <m:t>2</m:t>
                        </m:r>
                      </m:sup>
                    </m:sSubSup>
                    <m:r>
                      <a:rPr lang="en-US" sz="2000" i="1">
                        <a:latin typeface="Cambria Math" panose="02040503050406030204" pitchFamily="18" charset="0"/>
                      </a:rPr>
                      <m:t>+8</m:t>
                    </m:r>
                    <m:sSubSup>
                      <m:sSubSupPr>
                        <m:ctrlPr>
                          <a:rPr lang="tr-TR" sz="2000" i="1">
                            <a:latin typeface="Cambria Math" panose="02040503050406030204" pitchFamily="18" charset="0"/>
                          </a:rPr>
                        </m:ctrlPr>
                      </m:sSubSupPr>
                      <m:e>
                        <m:r>
                          <a:rPr lang="en-US" sz="2000" i="1">
                            <a:latin typeface="Cambria Math" panose="02040503050406030204" pitchFamily="18" charset="0"/>
                          </a:rPr>
                          <m:t>h</m:t>
                        </m:r>
                      </m:e>
                      <m:sub>
                        <m:r>
                          <a:rPr lang="en-US" sz="2000" i="1">
                            <a:latin typeface="Cambria Math" panose="02040503050406030204" pitchFamily="18" charset="0"/>
                          </a:rPr>
                          <m:t>2</m:t>
                        </m:r>
                      </m:sub>
                      <m:sup>
                        <m:r>
                          <a:rPr lang="en-US" sz="2000" i="1">
                            <a:latin typeface="Cambria Math" panose="02040503050406030204" pitchFamily="18" charset="0"/>
                          </a:rPr>
                          <m:t>2</m:t>
                        </m:r>
                      </m:sup>
                    </m:sSubSup>
                  </m:oMath>
                </a14:m>
                <a:r>
                  <a:rPr lang="en-US" sz="2000">
                    <a:latin typeface="Times New Roman" panose="02020603050405020304" pitchFamily="18" charset="0"/>
                    <a:cs typeface="Times New Roman" panose="02020603050405020304" pitchFamily="18" charset="0"/>
                  </a:rPr>
                  <a:t>.</a:t>
                </a: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en-US" sz="2000">
                    <a:latin typeface="Times New Roman" panose="02020603050405020304" pitchFamily="18" charset="0"/>
                    <a:cs typeface="Times New Roman" panose="02020603050405020304" pitchFamily="18" charset="0"/>
                  </a:rPr>
                  <a:t>In terms of weights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𝐽</m:t>
                        </m:r>
                      </m:e>
                      <m:sub>
                        <m:r>
                          <a:rPr lang="en-US" sz="2000" i="1">
                            <a:latin typeface="Cambria Math" panose="02040503050406030204" pitchFamily="18" charset="0"/>
                          </a:rPr>
                          <m:t>𝑠𝑢𝑏</m:t>
                        </m:r>
                        <m:r>
                          <a:rPr lang="en-US" sz="2000" i="1">
                            <a:latin typeface="Cambria Math" panose="02040503050406030204" pitchFamily="18" charset="0"/>
                          </a:rPr>
                          <m:t>,</m:t>
                        </m:r>
                        <m:r>
                          <a:rPr lang="en-US" sz="2000" i="1">
                            <a:latin typeface="Cambria Math" panose="02040503050406030204" pitchFamily="18" charset="0"/>
                          </a:rPr>
                          <m:t>𝑤𝑒𝑖𝑔h𝑡𝑒𝑑</m:t>
                        </m:r>
                      </m:sub>
                    </m:sSub>
                  </m:oMath>
                </a14:m>
                <a:r>
                  <a:rPr lang="en-US" sz="2000">
                    <a:latin typeface="Times New Roman" panose="02020603050405020304" pitchFamily="18" charset="0"/>
                    <a:cs typeface="Times New Roman" panose="02020603050405020304" pitchFamily="18" charset="0"/>
                  </a:rPr>
                  <a:t> is maximized when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1</m:t>
                        </m:r>
                      </m:sub>
                    </m:sSub>
                    <m:r>
                      <a:rPr lang="en-US" sz="2000" i="1">
                        <a:latin typeface="Cambria Math" panose="02040503050406030204" pitchFamily="18" charset="0"/>
                      </a:rPr>
                      <m:t>=0</m:t>
                    </m:r>
                  </m:oMath>
                </a14:m>
                <a:r>
                  <a:rPr lang="en-US" sz="2000">
                    <a:latin typeface="Times New Roman" panose="02020603050405020304" pitchFamily="18" charset="0"/>
                    <a:cs typeface="Times New Roman" panose="02020603050405020304" pitchFamily="18" charset="0"/>
                  </a:rPr>
                  <a:t> and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2</m:t>
                        </m:r>
                      </m:sub>
                    </m:sSub>
                    <m:r>
                      <a:rPr lang="en-US" sz="2000" i="1">
                        <a:latin typeface="Cambria Math" panose="02040503050406030204" pitchFamily="18" charset="0"/>
                      </a:rPr>
                      <m:t>=1</m:t>
                    </m:r>
                  </m:oMath>
                </a14:m>
                <a:r>
                  <a:rPr lang="en-US" sz="2000">
                    <a:latin typeface="Times New Roman" panose="02020603050405020304" pitchFamily="18" charset="0"/>
                    <a:cs typeface="Times New Roman" panose="02020603050405020304" pitchFamily="18" charset="0"/>
                  </a:rPr>
                  <a:t>. Therefore one can eliminate the first features in the data of all classes and still get a classification with second features. 2D-space can be reduced to 1D-space. (Notice that it is the projection of all data onto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2</m:t>
                        </m:r>
                      </m:sub>
                    </m:sSub>
                  </m:oMath>
                </a14:m>
                <a:r>
                  <a:rPr lang="en-US" sz="2000">
                    <a:latin typeface="Times New Roman" panose="02020603050405020304" pitchFamily="18" charset="0"/>
                    <a:cs typeface="Times New Roman" panose="02020603050405020304" pitchFamily="18" charset="0"/>
                  </a:rPr>
                  <a:t>-axis).</a:t>
                </a: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endParaRPr lang="tr-TR" sz="2000" smtClean="0">
                  <a:solidFill>
                    <a:srgbClr val="FF0000"/>
                  </a:solidFill>
                  <a:latin typeface="Times New Roman" panose="02020603050405020304" pitchFamily="18" charset="0"/>
                  <a:cs typeface="Times New Roman" panose="02020603050405020304" pitchFamily="18" charset="0"/>
                </a:endParaRPr>
              </a:p>
            </p:txBody>
          </p:sp>
        </mc:Choice>
        <mc:Fallback xmlns="">
          <p:sp>
            <p:nvSpPr>
              <p:cNvPr id="3" name="İçerik Yer Tutucusu 2"/>
              <p:cNvSpPr txBox="1">
                <a:spLocks noRot="1" noChangeAspect="1" noMove="1" noResize="1" noEditPoints="1" noAdjustHandles="1" noChangeArrowheads="1" noChangeShapeType="1" noTextEdit="1"/>
              </p:cNvSpPr>
              <p:nvPr/>
            </p:nvSpPr>
            <p:spPr>
              <a:xfrm>
                <a:off x="720000" y="720000"/>
                <a:ext cx="10800000" cy="6452151"/>
              </a:xfrm>
              <a:prstGeom prst="rect">
                <a:avLst/>
              </a:prstGeom>
              <a:blipFill>
                <a:blip r:embed="rId2"/>
                <a:stretch>
                  <a:fillRect l="-1411" r="-1467"/>
                </a:stretch>
              </a:blipFill>
            </p:spPr>
            <p:txBody>
              <a:bodyPr/>
              <a:lstStyle/>
              <a:p>
                <a:r>
                  <a:rPr lang="tr-TR">
                    <a:noFill/>
                  </a:rPr>
                  <a:t> </a:t>
                </a:r>
              </a:p>
            </p:txBody>
          </p:sp>
        </mc:Fallback>
      </mc:AlternateContent>
    </p:spTree>
    <p:extLst>
      <p:ext uri="{BB962C8B-B14F-4D97-AF65-F5344CB8AC3E}">
        <p14:creationId xmlns:p14="http://schemas.microsoft.com/office/powerpoint/2010/main" val="28818528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txBox="1">
                <a:spLocks/>
              </p:cNvSpPr>
              <p:nvPr/>
            </p:nvSpPr>
            <p:spPr>
              <a:xfrm>
                <a:off x="720000" y="720000"/>
                <a:ext cx="10800000" cy="5870710"/>
              </a:xfrm>
              <a:prstGeom prst="rect">
                <a:avLst/>
              </a:prstGeom>
            </p:spPr>
            <p:txBody>
              <a:bodyPr vert="horz" wrap="square" lIns="0" tIns="0" rIns="0" bIns="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600"/>
                  </a:spcBef>
                  <a:buNone/>
                </a:pPr>
                <a:r>
                  <a:rPr lang="en-US" sz="2000" b="1" smtClean="0">
                    <a:solidFill>
                      <a:srgbClr val="FF0000"/>
                    </a:solidFill>
                    <a:latin typeface="Times New Roman" panose="02020603050405020304" pitchFamily="18" charset="0"/>
                    <a:cs typeface="Times New Roman" panose="02020603050405020304" pitchFamily="18" charset="0"/>
                  </a:rPr>
                  <a:t>Exampl</a:t>
                </a:r>
                <a:r>
                  <a:rPr lang="tr-TR" sz="2000" b="1">
                    <a:solidFill>
                      <a:srgbClr val="FF0000"/>
                    </a:solidFill>
                    <a:latin typeface="Times New Roman" panose="02020603050405020304" pitchFamily="18" charset="0"/>
                    <a:cs typeface="Times New Roman" panose="02020603050405020304" pitchFamily="18" charset="0"/>
                  </a:rPr>
                  <a:t>e</a:t>
                </a:r>
                <a:r>
                  <a:rPr lang="en-US" sz="2000" b="1" smtClean="0">
                    <a:solidFill>
                      <a:srgbClr val="FF0000"/>
                    </a:solidFill>
                    <a:latin typeface="Times New Roman" panose="02020603050405020304" pitchFamily="18" charset="0"/>
                    <a:cs typeface="Times New Roman" panose="02020603050405020304" pitchFamily="18" charset="0"/>
                  </a:rPr>
                  <a:t>:</a:t>
                </a:r>
                <a:r>
                  <a:rPr lang="tr-TR" sz="2000" b="1" smtClean="0">
                    <a:solidFill>
                      <a:srgbClr val="FF0000"/>
                    </a:solidFill>
                    <a:latin typeface="Times New Roman" panose="02020603050405020304" pitchFamily="18" charset="0"/>
                    <a:cs typeface="Times New Roman" panose="02020603050405020304" pitchFamily="18" charset="0"/>
                  </a:rPr>
                  <a:t> </a:t>
                </a:r>
              </a:p>
              <a:p>
                <a:pPr marL="0" indent="0" algn="just">
                  <a:lnSpc>
                    <a:spcPct val="150000"/>
                  </a:lnSpc>
                  <a:spcBef>
                    <a:spcPts val="600"/>
                  </a:spcBef>
                  <a:buNone/>
                </a:pPr>
                <a:r>
                  <a:rPr lang="en-US" sz="2000">
                    <a:latin typeface="Times New Roman" panose="02020603050405020304" pitchFamily="18" charset="0"/>
                    <a:cs typeface="Times New Roman" panose="02020603050405020304" pitchFamily="18" charset="0"/>
                  </a:rPr>
                  <a:t>This example is to show where the classes are not separable in all directions. Let the data of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1</m:t>
                        </m:r>
                      </m:sub>
                    </m:sSub>
                  </m:oMath>
                </a14:m>
                <a:r>
                  <a:rPr lang="en-US" sz="2000">
                    <a:latin typeface="Times New Roman" panose="02020603050405020304" pitchFamily="18" charset="0"/>
                    <a:cs typeface="Times New Roman" panose="02020603050405020304" pitchFamily="18" charset="0"/>
                  </a:rPr>
                  <a:t> be the same as the data of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1</m:t>
                        </m:r>
                      </m:sub>
                    </m:sSub>
                  </m:oMath>
                </a14:m>
                <a:r>
                  <a:rPr lang="en-US" sz="2000">
                    <a:latin typeface="Times New Roman" panose="02020603050405020304" pitchFamily="18" charset="0"/>
                    <a:cs typeface="Times New Roman" panose="02020603050405020304" pitchFamily="18" charset="0"/>
                  </a:rPr>
                  <a:t> in the previous example. Let the data of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2</m:t>
                        </m:r>
                      </m:sub>
                    </m:sSub>
                  </m:oMath>
                </a14:m>
                <a:r>
                  <a:rPr lang="en-US" sz="2000">
                    <a:latin typeface="Times New Roman" panose="02020603050405020304" pitchFamily="18" charset="0"/>
                    <a:cs typeface="Times New Roman" panose="02020603050405020304" pitchFamily="18" charset="0"/>
                  </a:rPr>
                  <a:t> be the data of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1</m:t>
                        </m:r>
                      </m:sub>
                    </m:sSub>
                  </m:oMath>
                </a14:m>
                <a:r>
                  <a:rPr lang="en-US" sz="2000">
                    <a:latin typeface="Times New Roman" panose="02020603050405020304" pitchFamily="18" charset="0"/>
                    <a:cs typeface="Times New Roman" panose="02020603050405020304" pitchFamily="18" charset="0"/>
                  </a:rPr>
                  <a:t> shifted downward by one unit. That is</a:t>
                </a:r>
                <a:r>
                  <a:rPr lang="en-US" sz="2000" smtClean="0">
                    <a:latin typeface="Times New Roman" panose="02020603050405020304" pitchFamily="18" charset="0"/>
                    <a:cs typeface="Times New Roman" panose="02020603050405020304" pitchFamily="18" charset="0"/>
                  </a:rPr>
                  <a:t>,</a:t>
                </a: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1</m:t>
                        </m:r>
                      </m:sub>
                    </m:sSub>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d>
                          <m:dPr>
                            <m:begChr m:val="["/>
                            <m:endChr m:val="]"/>
                            <m:ctrlPr>
                              <a:rPr lang="tr-TR" sz="2000" i="1">
                                <a:latin typeface="Cambria Math" panose="02040503050406030204" pitchFamily="18" charset="0"/>
                              </a:rPr>
                            </m:ctrlPr>
                          </m:dPr>
                          <m:e>
                            <m:m>
                              <m:mPr>
                                <m:mcs>
                                  <m:mc>
                                    <m:mcPr>
                                      <m:count m:val="1"/>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2</m:t>
                                  </m:r>
                                </m:e>
                              </m:mr>
                              <m:mr>
                                <m:e>
                                  <m:r>
                                    <a:rPr lang="en-US" sz="2000" i="1">
                                      <a:latin typeface="Cambria Math" panose="02040503050406030204" pitchFamily="18" charset="0"/>
                                    </a:rPr>
                                    <m:t>2</m:t>
                                  </m:r>
                                </m:e>
                              </m:mr>
                            </m:m>
                          </m:e>
                        </m:d>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1"/>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6</m:t>
                                  </m:r>
                                </m:e>
                              </m:mr>
                              <m:mr>
                                <m:e>
                                  <m:r>
                                    <a:rPr lang="en-US" sz="2000" i="1">
                                      <a:latin typeface="Cambria Math" panose="02040503050406030204" pitchFamily="18" charset="0"/>
                                    </a:rPr>
                                    <m:t>2</m:t>
                                  </m:r>
                                </m:e>
                              </m:mr>
                            </m:m>
                          </m:e>
                        </m:d>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1"/>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2</m:t>
                                  </m:r>
                                </m:e>
                              </m:mr>
                              <m:mr>
                                <m:e>
                                  <m:r>
                                    <a:rPr lang="en-US" sz="2000" i="1">
                                      <a:latin typeface="Cambria Math" panose="02040503050406030204" pitchFamily="18" charset="0"/>
                                    </a:rPr>
                                    <m:t>4</m:t>
                                  </m:r>
                                </m:e>
                              </m:mr>
                            </m:m>
                          </m:e>
                        </m:d>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1"/>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6</m:t>
                                  </m:r>
                                </m:e>
                              </m:mr>
                              <m:mr>
                                <m:e>
                                  <m:r>
                                    <a:rPr lang="en-US" sz="2000" i="1">
                                      <a:latin typeface="Cambria Math" panose="02040503050406030204" pitchFamily="18" charset="0"/>
                                    </a:rPr>
                                    <m:t>4</m:t>
                                  </m:r>
                                </m:e>
                              </m:mr>
                            </m:m>
                          </m:e>
                        </m:d>
                      </m:e>
                    </m:d>
                  </m:oMath>
                </a14:m>
                <a:r>
                  <a:rPr lang="en-US" sz="2000">
                    <a:latin typeface="Times New Roman" panose="02020603050405020304" pitchFamily="18" charset="0"/>
                    <a:cs typeface="Times New Roman" panose="02020603050405020304" pitchFamily="18" charset="0"/>
                  </a:rPr>
                  <a:t>,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2</m:t>
                        </m:r>
                      </m:sub>
                    </m:sSub>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d>
                          <m:dPr>
                            <m:begChr m:val="["/>
                            <m:endChr m:val="]"/>
                            <m:ctrlPr>
                              <a:rPr lang="tr-TR" sz="2000" i="1">
                                <a:latin typeface="Cambria Math" panose="02040503050406030204" pitchFamily="18" charset="0"/>
                              </a:rPr>
                            </m:ctrlPr>
                          </m:dPr>
                          <m:e>
                            <m:m>
                              <m:mPr>
                                <m:mcs>
                                  <m:mc>
                                    <m:mcPr>
                                      <m:count m:val="1"/>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2</m:t>
                                  </m:r>
                                </m:e>
                              </m:mr>
                              <m:mr>
                                <m:e>
                                  <m:r>
                                    <a:rPr lang="en-US" sz="2000" i="1">
                                      <a:latin typeface="Cambria Math" panose="02040503050406030204" pitchFamily="18" charset="0"/>
                                    </a:rPr>
                                    <m:t>1</m:t>
                                  </m:r>
                                </m:e>
                              </m:mr>
                            </m:m>
                          </m:e>
                        </m:d>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1"/>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6</m:t>
                                  </m:r>
                                </m:e>
                              </m:mr>
                              <m:mr>
                                <m:e>
                                  <m:r>
                                    <a:rPr lang="en-US" sz="2000" i="1">
                                      <a:latin typeface="Cambria Math" panose="02040503050406030204" pitchFamily="18" charset="0"/>
                                    </a:rPr>
                                    <m:t>1</m:t>
                                  </m:r>
                                </m:e>
                              </m:mr>
                            </m:m>
                          </m:e>
                        </m:d>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1"/>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2</m:t>
                                  </m:r>
                                </m:e>
                              </m:mr>
                              <m:mr>
                                <m:e>
                                  <m:r>
                                    <a:rPr lang="en-US" sz="2000" i="1">
                                      <a:latin typeface="Cambria Math" panose="02040503050406030204" pitchFamily="18" charset="0"/>
                                    </a:rPr>
                                    <m:t>3</m:t>
                                  </m:r>
                                </m:e>
                              </m:mr>
                            </m:m>
                          </m:e>
                        </m:d>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1"/>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6</m:t>
                                  </m:r>
                                </m:e>
                              </m:mr>
                              <m:mr>
                                <m:e>
                                  <m:r>
                                    <a:rPr lang="en-US" sz="2000" i="1">
                                      <a:latin typeface="Cambria Math" panose="02040503050406030204" pitchFamily="18" charset="0"/>
                                    </a:rPr>
                                    <m:t>3</m:t>
                                  </m:r>
                                </m:e>
                              </m:mr>
                            </m:m>
                          </m:e>
                        </m:d>
                      </m:e>
                    </m:d>
                  </m:oMath>
                </a14:m>
                <a:r>
                  <a:rPr lang="en-US" sz="2000">
                    <a:latin typeface="Times New Roman" panose="02020603050405020304" pitchFamily="18" charset="0"/>
                    <a:cs typeface="Times New Roman" panose="02020603050405020304" pitchFamily="18" charset="0"/>
                  </a:rPr>
                  <a:t>. Then </a:t>
                </a:r>
                <a14:m>
                  <m:oMath xmlns:m="http://schemas.openxmlformats.org/officeDocument/2006/math">
                    <m:sSubSup>
                      <m:sSubSupPr>
                        <m:ctrlPr>
                          <a:rPr lang="tr-TR" sz="2000" i="1">
                            <a:latin typeface="Cambria Math" panose="02040503050406030204" pitchFamily="18" charset="0"/>
                          </a:rPr>
                        </m:ctrlPr>
                      </m:sSubSupPr>
                      <m:e>
                        <m:r>
                          <a:rPr lang="en-US" sz="2000" b="1" i="1">
                            <a:latin typeface="Cambria Math" panose="02040503050406030204" pitchFamily="18" charset="0"/>
                          </a:rPr>
                          <m:t>𝒂</m:t>
                        </m:r>
                      </m:e>
                      <m:sub>
                        <m:r>
                          <a:rPr lang="en-US" sz="2000" i="1">
                            <a:latin typeface="Cambria Math" panose="02040503050406030204" pitchFamily="18" charset="0"/>
                          </a:rPr>
                          <m:t>𝑎𝑣𝑒</m:t>
                        </m:r>
                      </m:sub>
                      <m:sup>
                        <m:r>
                          <a:rPr lang="en-US" sz="2000" i="1">
                            <a:latin typeface="Cambria Math" panose="02040503050406030204" pitchFamily="18" charset="0"/>
                          </a:rPr>
                          <m:t>1</m:t>
                        </m:r>
                      </m:sup>
                    </m:sSubSup>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1"/>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4</m:t>
                              </m:r>
                            </m:e>
                          </m:mr>
                          <m:mr>
                            <m:e>
                              <m:r>
                                <a:rPr lang="en-US" sz="2000" i="1">
                                  <a:latin typeface="Cambria Math" panose="02040503050406030204" pitchFamily="18" charset="0"/>
                                </a:rPr>
                                <m:t>3</m:t>
                              </m:r>
                            </m:e>
                          </m:mr>
                        </m:m>
                      </m:e>
                    </m:d>
                  </m:oMath>
                </a14:m>
                <a:r>
                  <a:rPr lang="en-US" sz="2000">
                    <a:latin typeface="Times New Roman" panose="02020603050405020304" pitchFamily="18" charset="0"/>
                    <a:cs typeface="Times New Roman" panose="02020603050405020304" pitchFamily="18" charset="0"/>
                  </a:rPr>
                  <a:t>, </a:t>
                </a:r>
                <a14:m>
                  <m:oMath xmlns:m="http://schemas.openxmlformats.org/officeDocument/2006/math">
                    <m:sSubSup>
                      <m:sSubSupPr>
                        <m:ctrlPr>
                          <a:rPr lang="tr-TR" sz="2000" i="1">
                            <a:latin typeface="Cambria Math" panose="02040503050406030204" pitchFamily="18" charset="0"/>
                          </a:rPr>
                        </m:ctrlPr>
                      </m:sSubSupPr>
                      <m:e>
                        <m:r>
                          <a:rPr lang="en-US" sz="2000" b="1" i="1">
                            <a:latin typeface="Cambria Math" panose="02040503050406030204" pitchFamily="18" charset="0"/>
                          </a:rPr>
                          <m:t>𝒂</m:t>
                        </m:r>
                      </m:e>
                      <m:sub>
                        <m:r>
                          <a:rPr lang="en-US" sz="2000" i="1">
                            <a:latin typeface="Cambria Math" panose="02040503050406030204" pitchFamily="18" charset="0"/>
                          </a:rPr>
                          <m:t>𝑎𝑣𝑒</m:t>
                        </m:r>
                      </m:sub>
                      <m:sup>
                        <m:r>
                          <a:rPr lang="en-US" sz="2000" i="1">
                            <a:latin typeface="Cambria Math" panose="02040503050406030204" pitchFamily="18" charset="0"/>
                          </a:rPr>
                          <m:t>2</m:t>
                        </m:r>
                      </m:sup>
                    </m:sSubSup>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1"/>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4</m:t>
                              </m:r>
                            </m:e>
                          </m:mr>
                          <m:mr>
                            <m:e>
                              <m:r>
                                <a:rPr lang="en-US" sz="2000" i="1">
                                  <a:latin typeface="Cambria Math" panose="02040503050406030204" pitchFamily="18" charset="0"/>
                                </a:rPr>
                                <m:t>2</m:t>
                              </m:r>
                            </m:e>
                          </m:mr>
                        </m:m>
                      </m:e>
                    </m:d>
                  </m:oMath>
                </a14:m>
                <a:r>
                  <a:rPr lang="en-US" sz="2000">
                    <a:latin typeface="Times New Roman" panose="02020603050405020304" pitchFamily="18" charset="0"/>
                    <a:cs typeface="Times New Roman" panose="02020603050405020304" pitchFamily="18" charset="0"/>
                  </a:rPr>
                  <a:t> and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𝑎𝑣𝑒</m:t>
                        </m:r>
                        <m:r>
                          <a:rPr lang="en-US" sz="2000" i="1">
                            <a:latin typeface="Cambria Math" panose="02040503050406030204" pitchFamily="18" charset="0"/>
                          </a:rPr>
                          <m:t>,</m:t>
                        </m:r>
                        <m:r>
                          <a:rPr lang="en-US" sz="2000" i="1">
                            <a:latin typeface="Cambria Math" panose="02040503050406030204" pitchFamily="18" charset="0"/>
                          </a:rPr>
                          <m:t>𝑇</m:t>
                        </m:r>
                      </m:sub>
                    </m:sSub>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1"/>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4</m:t>
                              </m:r>
                            </m:e>
                          </m:mr>
                          <m:mr>
                            <m:e>
                              <m:r>
                                <a:rPr lang="en-US" sz="2000" i="1">
                                  <a:latin typeface="Cambria Math" panose="02040503050406030204" pitchFamily="18" charset="0"/>
                                </a:rPr>
                                <m:t>2.5</m:t>
                              </m:r>
                            </m:e>
                          </m:mr>
                        </m:m>
                      </m:e>
                    </m:d>
                  </m:oMath>
                </a14:m>
                <a:r>
                  <a:rPr lang="en-US" sz="2000">
                    <a:latin typeface="Times New Roman" panose="02020603050405020304" pitchFamily="18" charset="0"/>
                    <a:cs typeface="Times New Roman" panose="02020603050405020304" pitchFamily="18" charset="0"/>
                  </a:rPr>
                  <a:t>. </a:t>
                </a: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sSub>
                          <m:sSubPr>
                            <m:ctrlPr>
                              <a:rPr lang="tr-TR" sz="2000" i="1">
                                <a:latin typeface="Cambria Math" panose="02040503050406030204" pitchFamily="18" charset="0"/>
                              </a:rPr>
                            </m:ctrlPr>
                          </m:sSubPr>
                          <m:e>
                            <m:r>
                              <a:rPr lang="en-US" sz="2000" i="1">
                                <a:latin typeface="Cambria Math" panose="02040503050406030204" pitchFamily="18" charset="0"/>
                              </a:rPr>
                              <m:t>𝑊</m:t>
                            </m:r>
                          </m:e>
                          <m:sub>
                            <m:r>
                              <a:rPr lang="en-US" sz="2000" i="1">
                                <a:latin typeface="Cambria Math" panose="02040503050406030204" pitchFamily="18" charset="0"/>
                              </a:rPr>
                              <m:t>𝑇</m:t>
                            </m:r>
                          </m:sub>
                        </m:sSub>
                      </m:sub>
                    </m:sSub>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2"/>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4</m:t>
                              </m:r>
                            </m:e>
                            <m:e>
                              <m:r>
                                <a:rPr lang="en-US" sz="2000" i="1">
                                  <a:latin typeface="Cambria Math" panose="02040503050406030204" pitchFamily="18" charset="0"/>
                                </a:rPr>
                                <m:t>0</m:t>
                              </m:r>
                            </m:e>
                          </m:mr>
                          <m:mr>
                            <m:e>
                              <m:r>
                                <a:rPr lang="en-US" sz="2000" i="1">
                                  <a:latin typeface="Cambria Math" panose="02040503050406030204" pitchFamily="18" charset="0"/>
                                </a:rPr>
                                <m:t>0</m:t>
                              </m:r>
                            </m:e>
                            <m:e>
                              <m:r>
                                <a:rPr lang="en-US" sz="2000" i="1">
                                  <a:latin typeface="Cambria Math" panose="02040503050406030204" pitchFamily="18" charset="0"/>
                                </a:rPr>
                                <m:t>1</m:t>
                              </m:r>
                            </m:e>
                          </m:mr>
                        </m:m>
                      </m:e>
                    </m:d>
                  </m:oMath>
                </a14:m>
                <a:r>
                  <a:rPr lang="en-US" sz="2000">
                    <a:latin typeface="Times New Roman" panose="02020603050405020304" pitchFamily="18" charset="0"/>
                    <a:cs typeface="Times New Roman" panose="02020603050405020304" pitchFamily="18" charset="0"/>
                  </a:rPr>
                  <a:t> per data and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sub>
                    </m:sSub>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2"/>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0</m:t>
                              </m:r>
                            </m:e>
                            <m:e>
                              <m:r>
                                <a:rPr lang="en-US" sz="2000" i="1">
                                  <a:latin typeface="Cambria Math" panose="02040503050406030204" pitchFamily="18" charset="0"/>
                                </a:rPr>
                                <m:t>0</m:t>
                              </m:r>
                            </m:e>
                          </m:mr>
                          <m:mr>
                            <m:e>
                              <m:r>
                                <a:rPr lang="en-US" sz="2000" i="1">
                                  <a:latin typeface="Cambria Math" panose="02040503050406030204" pitchFamily="18" charset="0"/>
                                </a:rPr>
                                <m:t>0</m:t>
                              </m:r>
                            </m:e>
                            <m:e>
                              <m:f>
                                <m:fPr>
                                  <m:ctrlPr>
                                    <a:rPr lang="tr-TR"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4</m:t>
                                  </m:r>
                                </m:den>
                              </m:f>
                            </m:e>
                          </m:mr>
                        </m:m>
                      </m:e>
                    </m:d>
                  </m:oMath>
                </a14:m>
                <a:r>
                  <a:rPr lang="en-US" sz="2000">
                    <a:latin typeface="Times New Roman" panose="02020603050405020304" pitchFamily="18" charset="0"/>
                    <a:cs typeface="Times New Roman" panose="02020603050405020304" pitchFamily="18" charset="0"/>
                  </a:rPr>
                  <a:t> per class</a:t>
                </a:r>
                <a:r>
                  <a:rPr lang="en-US" sz="2000" smtClean="0">
                    <a:latin typeface="Times New Roman" panose="02020603050405020304" pitchFamily="18" charset="0"/>
                    <a:cs typeface="Times New Roman" panose="02020603050405020304" pitchFamily="18" charset="0"/>
                  </a:rPr>
                  <a:t>.</a:t>
                </a:r>
                <a:endParaRPr lang="tr-TR" sz="2000" smtClean="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14:m>
                  <m:oMath xmlns:m="http://schemas.openxmlformats.org/officeDocument/2006/math">
                    <m:sSubSup>
                      <m:sSubSupPr>
                        <m:ctrlPr>
                          <a:rPr lang="tr-TR" sz="2000" i="1">
                            <a:latin typeface="Cambria Math" panose="02040503050406030204" pitchFamily="18" charset="0"/>
                          </a:rPr>
                        </m:ctrlPr>
                      </m:sSubSupPr>
                      <m:e>
                        <m:r>
                          <a:rPr lang="en-US" sz="2000" b="1" i="1">
                            <a:latin typeface="Cambria Math" panose="02040503050406030204" pitchFamily="18" charset="0"/>
                          </a:rPr>
                          <m:t>𝚽</m:t>
                        </m:r>
                      </m:e>
                      <m:sub>
                        <m:sSub>
                          <m:sSubPr>
                            <m:ctrlPr>
                              <a:rPr lang="tr-TR" sz="2000" i="1">
                                <a:latin typeface="Cambria Math" panose="02040503050406030204" pitchFamily="18" charset="0"/>
                              </a:rPr>
                            </m:ctrlPr>
                          </m:sSubPr>
                          <m:e>
                            <m:r>
                              <a:rPr lang="en-US" sz="2000" i="1">
                                <a:latin typeface="Cambria Math" panose="02040503050406030204" pitchFamily="18" charset="0"/>
                              </a:rPr>
                              <m:t>𝑊</m:t>
                            </m:r>
                          </m:e>
                          <m:sub>
                            <m:r>
                              <a:rPr lang="en-US" sz="2000" i="1">
                                <a:latin typeface="Cambria Math" panose="02040503050406030204" pitchFamily="18" charset="0"/>
                              </a:rPr>
                              <m:t>𝑇</m:t>
                            </m:r>
                          </m:sub>
                        </m:sSub>
                      </m:sub>
                      <m:sup>
                        <m:r>
                          <a:rPr lang="en-US" sz="2000" i="1">
                            <a:latin typeface="Cambria Math" panose="02040503050406030204" pitchFamily="18" charset="0"/>
                          </a:rPr>
                          <m:t>−1</m:t>
                        </m:r>
                      </m:sup>
                    </m:sSubSup>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sub>
                    </m:sSub>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2"/>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0</m:t>
                              </m:r>
                            </m:e>
                            <m:e>
                              <m:r>
                                <a:rPr lang="en-US" sz="2000" i="1">
                                  <a:latin typeface="Cambria Math" panose="02040503050406030204" pitchFamily="18" charset="0"/>
                                </a:rPr>
                                <m:t>0</m:t>
                              </m:r>
                            </m:e>
                          </m:mr>
                          <m:mr>
                            <m:e>
                              <m:r>
                                <a:rPr lang="en-US" sz="2000" i="1">
                                  <a:latin typeface="Cambria Math" panose="02040503050406030204" pitchFamily="18" charset="0"/>
                                </a:rPr>
                                <m:t>0</m:t>
                              </m:r>
                            </m:e>
                            <m:e>
                              <m:f>
                                <m:fPr>
                                  <m:ctrlPr>
                                    <a:rPr lang="tr-TR"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4</m:t>
                                  </m:r>
                                </m:den>
                              </m:f>
                            </m:e>
                          </m:mr>
                        </m:m>
                      </m:e>
                    </m:d>
                  </m:oMath>
                </a14:m>
                <a:r>
                  <a:rPr lang="en-US" sz="2000">
                    <a:latin typeface="Times New Roman" panose="02020603050405020304" pitchFamily="18" charset="0"/>
                    <a:cs typeface="Times New Roman" panose="02020603050405020304" pitchFamily="18" charset="0"/>
                  </a:rPr>
                  <a:t> with eigenvalues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𝜆</m:t>
                        </m:r>
                      </m:e>
                      <m:sub>
                        <m:r>
                          <a:rPr lang="en-US" sz="2000" i="1">
                            <a:latin typeface="Cambria Math" panose="02040503050406030204" pitchFamily="18" charset="0"/>
                          </a:rPr>
                          <m:t>1</m:t>
                        </m:r>
                      </m:sub>
                    </m:sSub>
                    <m:r>
                      <a:rPr lang="en-US" sz="2000" i="1">
                        <a:latin typeface="Cambria Math" panose="02040503050406030204" pitchFamily="18" charset="0"/>
                      </a:rPr>
                      <m:t>=0</m:t>
                    </m:r>
                  </m:oMath>
                </a14:m>
                <a:r>
                  <a:rPr lang="en-US" sz="2000">
                    <a:latin typeface="Times New Roman" panose="02020603050405020304" pitchFamily="18" charset="0"/>
                    <a:cs typeface="Times New Roman" panose="02020603050405020304" pitchFamily="18" charset="0"/>
                  </a:rPr>
                  <a:t>,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𝜆</m:t>
                        </m:r>
                      </m:e>
                      <m:sub>
                        <m:r>
                          <a:rPr lang="en-US" sz="2000" i="1">
                            <a:latin typeface="Cambria Math" panose="02040503050406030204" pitchFamily="18" charset="0"/>
                          </a:rPr>
                          <m:t>2</m:t>
                        </m:r>
                      </m:sub>
                    </m:sSub>
                    <m:r>
                      <a:rPr lang="en-US" sz="2000" i="1">
                        <a:latin typeface="Cambria Math" panose="02040503050406030204" pitchFamily="18" charset="0"/>
                      </a:rPr>
                      <m:t>=</m:t>
                    </m:r>
                    <m:f>
                      <m:fPr>
                        <m:ctrlPr>
                          <a:rPr lang="tr-TR"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16</m:t>
                        </m:r>
                      </m:den>
                    </m:f>
                  </m:oMath>
                </a14:m>
                <a:r>
                  <a:rPr lang="en-US" sz="2000">
                    <a:latin typeface="Times New Roman" panose="02020603050405020304" pitchFamily="18" charset="0"/>
                    <a:cs typeface="Times New Roman" panose="02020603050405020304" pitchFamily="18" charset="0"/>
                  </a:rPr>
                  <a:t> and their corresponding eigenvectors </a:t>
                </a:r>
                <a:endParaRPr lang="tr-TR" sz="2000" smtClean="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1</m:t>
                        </m:r>
                      </m:sub>
                    </m:sSub>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1"/>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1</m:t>
                              </m:r>
                            </m:e>
                          </m:mr>
                          <m:mr>
                            <m:e>
                              <m:r>
                                <a:rPr lang="en-US" sz="2000" i="1">
                                  <a:latin typeface="Cambria Math" panose="02040503050406030204" pitchFamily="18" charset="0"/>
                                </a:rPr>
                                <m:t>0</m:t>
                              </m:r>
                            </m:e>
                          </m:mr>
                        </m:m>
                      </m:e>
                    </m:d>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b="1" i="1">
                            <a:latin typeface="Cambria Math" panose="02040503050406030204" pitchFamily="18" charset="0"/>
                          </a:rPr>
                          <m:t>𝒆</m:t>
                        </m:r>
                      </m:e>
                      <m:sub>
                        <m:r>
                          <a:rPr lang="en-US" sz="2000" i="1">
                            <a:latin typeface="Cambria Math" panose="02040503050406030204" pitchFamily="18" charset="0"/>
                          </a:rPr>
                          <m:t>1</m:t>
                        </m:r>
                      </m:sub>
                    </m:sSub>
                  </m:oMath>
                </a14:m>
                <a:r>
                  <a:rPr lang="en-US" sz="2000">
                    <a:latin typeface="Times New Roman" panose="02020603050405020304" pitchFamily="18" charset="0"/>
                    <a:cs typeface="Times New Roman" panose="02020603050405020304" pitchFamily="18" charset="0"/>
                  </a:rPr>
                  <a:t>,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2</m:t>
                        </m:r>
                      </m:sub>
                    </m:sSub>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1"/>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0</m:t>
                              </m:r>
                            </m:e>
                          </m:mr>
                          <m:mr>
                            <m:e>
                              <m:r>
                                <a:rPr lang="en-US" sz="2000" i="1">
                                  <a:latin typeface="Cambria Math" panose="02040503050406030204" pitchFamily="18" charset="0"/>
                                </a:rPr>
                                <m:t>1</m:t>
                              </m:r>
                            </m:e>
                          </m:mr>
                        </m:m>
                      </m:e>
                    </m:d>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b="1" i="1">
                            <a:latin typeface="Cambria Math" panose="02040503050406030204" pitchFamily="18" charset="0"/>
                          </a:rPr>
                          <m:t>𝒆</m:t>
                        </m:r>
                      </m:e>
                      <m:sub>
                        <m:r>
                          <a:rPr lang="en-US" sz="2000" i="1">
                            <a:latin typeface="Cambria Math" panose="02040503050406030204" pitchFamily="18" charset="0"/>
                          </a:rPr>
                          <m:t>2</m:t>
                        </m:r>
                      </m:sub>
                    </m:sSub>
                  </m:oMath>
                </a14:m>
                <a:r>
                  <a:rPr lang="en-US" sz="2000">
                    <a:latin typeface="Times New Roman" panose="02020603050405020304" pitchFamily="18" charset="0"/>
                    <a:cs typeface="Times New Roman" panose="02020603050405020304" pitchFamily="18" charset="0"/>
                  </a:rPr>
                  <a:t> respectively</a:t>
                </a:r>
                <a:r>
                  <a:rPr lang="en-US" sz="2000" smtClean="0">
                    <a:latin typeface="Times New Roman" panose="02020603050405020304" pitchFamily="18" charset="0"/>
                    <a:cs typeface="Times New Roman" panose="02020603050405020304" pitchFamily="18" charset="0"/>
                  </a:rPr>
                  <a:t>.</a:t>
                </a:r>
                <a:endParaRPr lang="tr-TR" sz="2000" smtClean="0">
                  <a:solidFill>
                    <a:srgbClr val="FF0000"/>
                  </a:solidFill>
                  <a:latin typeface="Times New Roman" panose="02020603050405020304" pitchFamily="18" charset="0"/>
                  <a:cs typeface="Times New Roman" panose="02020603050405020304" pitchFamily="18" charset="0"/>
                </a:endParaRPr>
              </a:p>
            </p:txBody>
          </p:sp>
        </mc:Choice>
        <mc:Fallback xmlns="">
          <p:sp>
            <p:nvSpPr>
              <p:cNvPr id="3" name="İçerik Yer Tutucusu 2"/>
              <p:cNvSpPr txBox="1">
                <a:spLocks noRot="1" noChangeAspect="1" noMove="1" noResize="1" noEditPoints="1" noAdjustHandles="1" noChangeArrowheads="1" noChangeShapeType="1" noTextEdit="1"/>
              </p:cNvSpPr>
              <p:nvPr/>
            </p:nvSpPr>
            <p:spPr>
              <a:xfrm>
                <a:off x="720000" y="720000"/>
                <a:ext cx="10800000" cy="5870710"/>
              </a:xfrm>
              <a:prstGeom prst="rect">
                <a:avLst/>
              </a:prstGeom>
              <a:blipFill>
                <a:blip r:embed="rId2"/>
                <a:stretch>
                  <a:fillRect l="-1411" r="-1467"/>
                </a:stretch>
              </a:blipFill>
            </p:spPr>
            <p:txBody>
              <a:bodyPr/>
              <a:lstStyle/>
              <a:p>
                <a:r>
                  <a:rPr lang="tr-TR">
                    <a:noFill/>
                  </a:rPr>
                  <a:t> </a:t>
                </a:r>
              </a:p>
            </p:txBody>
          </p:sp>
        </mc:Fallback>
      </mc:AlternateContent>
    </p:spTree>
    <p:extLst>
      <p:ext uri="{BB962C8B-B14F-4D97-AF65-F5344CB8AC3E}">
        <p14:creationId xmlns:p14="http://schemas.microsoft.com/office/powerpoint/2010/main" val="35537967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txBox="1">
                <a:spLocks/>
              </p:cNvSpPr>
              <p:nvPr/>
            </p:nvSpPr>
            <p:spPr>
              <a:xfrm>
                <a:off x="720000" y="720000"/>
                <a:ext cx="10800000" cy="5635069"/>
              </a:xfrm>
              <a:prstGeom prst="rect">
                <a:avLst/>
              </a:prstGeom>
            </p:spPr>
            <p:txBody>
              <a:bodyPr vert="horz" wrap="square" lIns="0" tIns="0" rIns="0" bIns="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600"/>
                  </a:spcBef>
                  <a:buNone/>
                </a:pPr>
                <a:r>
                  <a:rPr lang="en-US" sz="2000" b="1" smtClean="0">
                    <a:solidFill>
                      <a:srgbClr val="FF0000"/>
                    </a:solidFill>
                    <a:latin typeface="Times New Roman" panose="02020603050405020304" pitchFamily="18" charset="0"/>
                    <a:cs typeface="Times New Roman" panose="02020603050405020304" pitchFamily="18" charset="0"/>
                  </a:rPr>
                  <a:t>Exampl</a:t>
                </a:r>
                <a:r>
                  <a:rPr lang="tr-TR" sz="2000" b="1" smtClean="0">
                    <a:solidFill>
                      <a:srgbClr val="FF0000"/>
                    </a:solidFill>
                    <a:latin typeface="Times New Roman" panose="02020603050405020304" pitchFamily="18" charset="0"/>
                    <a:cs typeface="Times New Roman" panose="02020603050405020304" pitchFamily="18" charset="0"/>
                  </a:rPr>
                  <a:t>e (continued)</a:t>
                </a:r>
                <a:r>
                  <a:rPr lang="en-US" sz="2000" b="1" smtClean="0">
                    <a:solidFill>
                      <a:srgbClr val="FF0000"/>
                    </a:solidFill>
                    <a:latin typeface="Times New Roman" panose="02020603050405020304" pitchFamily="18" charset="0"/>
                    <a:cs typeface="Times New Roman" panose="02020603050405020304" pitchFamily="18" charset="0"/>
                  </a:rPr>
                  <a:t>:</a:t>
                </a:r>
                <a:endParaRPr lang="tr-TR" sz="2000" b="1" smtClean="0">
                  <a:solidFill>
                    <a:srgbClr val="FF0000"/>
                  </a:solidFill>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en-US" sz="2000">
                    <a:latin typeface="Times New Roman" panose="02020603050405020304" pitchFamily="18" charset="0"/>
                    <a:cs typeface="Times New Roman" panose="02020603050405020304" pitchFamily="18" charset="0"/>
                  </a:rPr>
                  <a:t>Even the projection of data onto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𝒆</m:t>
                        </m:r>
                      </m:e>
                      <m:sub>
                        <m:r>
                          <a:rPr lang="en-US" sz="2000" i="1">
                            <a:latin typeface="Cambria Math" panose="02040503050406030204" pitchFamily="18" charset="0"/>
                          </a:rPr>
                          <m:t>2</m:t>
                        </m:r>
                      </m:sub>
                    </m:sSub>
                  </m:oMath>
                </a14:m>
                <a:r>
                  <a:rPr lang="en-US" sz="2000">
                    <a:latin typeface="Times New Roman" panose="02020603050405020304" pitchFamily="18" charset="0"/>
                    <a:cs typeface="Times New Roman" panose="02020603050405020304" pitchFamily="18" charset="0"/>
                  </a:rPr>
                  <a:t> direction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2</m:t>
                        </m:r>
                      </m:sub>
                    </m:sSub>
                  </m:oMath>
                </a14:m>
                <a:r>
                  <a:rPr lang="en-US" sz="2000">
                    <a:latin typeface="Times New Roman" panose="02020603050405020304" pitchFamily="18" charset="0"/>
                    <a:cs typeface="Times New Roman" panose="02020603050405020304" pitchFamily="18" charset="0"/>
                  </a:rPr>
                  <a:t>-axis) are not well separable with respect to their class averages.</a:t>
                </a: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en-US" sz="2000">
                    <a:latin typeface="Times New Roman" panose="02020603050405020304" pitchFamily="18" charset="0"/>
                    <a:cs typeface="Times New Roman" panose="02020603050405020304" pitchFamily="18" charset="0"/>
                  </a:rPr>
                  <a:t>For the weighted case;</a:t>
                </a: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sSub>
                          <m:sSubPr>
                            <m:ctrlPr>
                              <a:rPr lang="tr-TR" sz="2000" i="1">
                                <a:latin typeface="Cambria Math" panose="02040503050406030204" pitchFamily="18" charset="0"/>
                              </a:rPr>
                            </m:ctrlPr>
                          </m:sSubPr>
                          <m:e>
                            <m:r>
                              <a:rPr lang="en-US" sz="2000" i="1">
                                <a:latin typeface="Cambria Math" panose="02040503050406030204" pitchFamily="18" charset="0"/>
                              </a:rPr>
                              <m:t>𝑊</m:t>
                            </m:r>
                          </m:e>
                          <m:sub>
                            <m:r>
                              <a:rPr lang="en-US" sz="2000" i="1">
                                <a:latin typeface="Cambria Math" panose="02040503050406030204" pitchFamily="18" charset="0"/>
                              </a:rPr>
                              <m:t>𝑇</m:t>
                            </m:r>
                          </m:sub>
                        </m:sSub>
                        <m:r>
                          <a:rPr lang="en-US" sz="2000" i="1">
                            <a:latin typeface="Cambria Math" panose="02040503050406030204" pitchFamily="18" charset="0"/>
                          </a:rPr>
                          <m:t>,</m:t>
                        </m:r>
                        <m:r>
                          <a:rPr lang="en-US" sz="2000" i="1">
                            <a:latin typeface="Cambria Math" panose="02040503050406030204" pitchFamily="18" charset="0"/>
                          </a:rPr>
                          <m:t>𝑤𝑒𝑖𝑔h𝑡𝑒𝑑</m:t>
                        </m:r>
                      </m:sub>
                    </m:sSub>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2"/>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4</m:t>
                              </m:r>
                              <m:sSubSup>
                                <m:sSubSupPr>
                                  <m:ctrlPr>
                                    <a:rPr lang="tr-TR" sz="2000" i="1">
                                      <a:latin typeface="Cambria Math" panose="02040503050406030204" pitchFamily="18" charset="0"/>
                                    </a:rPr>
                                  </m:ctrlPr>
                                </m:sSubSupPr>
                                <m:e>
                                  <m:r>
                                    <a:rPr lang="en-US" sz="2000" i="1">
                                      <a:latin typeface="Cambria Math" panose="02040503050406030204" pitchFamily="18" charset="0"/>
                                    </a:rPr>
                                    <m:t>h</m:t>
                                  </m:r>
                                </m:e>
                                <m:sub>
                                  <m:r>
                                    <a:rPr lang="en-US" sz="2000" i="1">
                                      <a:latin typeface="Cambria Math" panose="02040503050406030204" pitchFamily="18" charset="0"/>
                                    </a:rPr>
                                    <m:t>1</m:t>
                                  </m:r>
                                </m:sub>
                                <m:sup>
                                  <m:r>
                                    <a:rPr lang="en-US" sz="2000" i="1">
                                      <a:latin typeface="Cambria Math" panose="02040503050406030204" pitchFamily="18" charset="0"/>
                                    </a:rPr>
                                    <m:t>2</m:t>
                                  </m:r>
                                </m:sup>
                              </m:sSubSup>
                            </m:e>
                            <m:e>
                              <m:r>
                                <a:rPr lang="en-US" sz="2000" i="1">
                                  <a:latin typeface="Cambria Math" panose="02040503050406030204" pitchFamily="18" charset="0"/>
                                </a:rPr>
                                <m:t>0</m:t>
                              </m:r>
                            </m:e>
                          </m:mr>
                          <m:mr>
                            <m:e>
                              <m:r>
                                <a:rPr lang="en-US" sz="2000" i="1">
                                  <a:latin typeface="Cambria Math" panose="02040503050406030204" pitchFamily="18" charset="0"/>
                                </a:rPr>
                                <m:t>0</m:t>
                              </m:r>
                            </m:e>
                            <m:e>
                              <m:sSubSup>
                                <m:sSubSupPr>
                                  <m:ctrlPr>
                                    <a:rPr lang="tr-TR" sz="2000" i="1">
                                      <a:latin typeface="Cambria Math" panose="02040503050406030204" pitchFamily="18" charset="0"/>
                                    </a:rPr>
                                  </m:ctrlPr>
                                </m:sSubSupPr>
                                <m:e>
                                  <m:r>
                                    <a:rPr lang="en-US" sz="2000" i="1">
                                      <a:latin typeface="Cambria Math" panose="02040503050406030204" pitchFamily="18" charset="0"/>
                                    </a:rPr>
                                    <m:t>h</m:t>
                                  </m:r>
                                </m:e>
                                <m:sub>
                                  <m:r>
                                    <a:rPr lang="en-US" sz="2000" i="1">
                                      <a:latin typeface="Cambria Math" panose="02040503050406030204" pitchFamily="18" charset="0"/>
                                    </a:rPr>
                                    <m:t>2</m:t>
                                  </m:r>
                                </m:sub>
                                <m:sup>
                                  <m:r>
                                    <a:rPr lang="en-US" sz="2000" i="1">
                                      <a:latin typeface="Cambria Math" panose="02040503050406030204" pitchFamily="18" charset="0"/>
                                    </a:rPr>
                                    <m:t>2</m:t>
                                  </m:r>
                                </m:sup>
                              </m:sSubSup>
                            </m:e>
                          </m:mr>
                        </m:m>
                      </m:e>
                    </m:d>
                  </m:oMath>
                </a14:m>
                <a:r>
                  <a:rPr lang="en-US" sz="2000">
                    <a:latin typeface="Times New Roman" panose="02020603050405020304" pitchFamily="18" charset="0"/>
                    <a:cs typeface="Times New Roman" panose="02020603050405020304" pitchFamily="18" charset="0"/>
                  </a:rPr>
                  <a:t>,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r>
                          <a:rPr lang="en-US" sz="2000" i="1">
                            <a:latin typeface="Cambria Math" panose="02040503050406030204" pitchFamily="18" charset="0"/>
                          </a:rPr>
                          <m:t>,</m:t>
                        </m:r>
                        <m:r>
                          <a:rPr lang="en-US" sz="2000" i="1">
                            <a:latin typeface="Cambria Math" panose="02040503050406030204" pitchFamily="18" charset="0"/>
                          </a:rPr>
                          <m:t>𝑤𝑒𝑖𝑔h𝑡𝑒𝑑</m:t>
                        </m:r>
                      </m:sub>
                    </m:sSub>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2"/>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0</m:t>
                              </m:r>
                            </m:e>
                            <m:e>
                              <m:r>
                                <a:rPr lang="en-US" sz="2000" i="1">
                                  <a:latin typeface="Cambria Math" panose="02040503050406030204" pitchFamily="18" charset="0"/>
                                </a:rPr>
                                <m:t>0</m:t>
                              </m:r>
                            </m:e>
                          </m:mr>
                          <m:mr>
                            <m:e>
                              <m:r>
                                <a:rPr lang="en-US" sz="2000" i="1">
                                  <a:latin typeface="Cambria Math" panose="02040503050406030204" pitchFamily="18" charset="0"/>
                                </a:rPr>
                                <m:t>0</m:t>
                              </m:r>
                            </m:e>
                            <m:e>
                              <m:sSubSup>
                                <m:sSubSupPr>
                                  <m:ctrlPr>
                                    <a:rPr lang="tr-TR" sz="2000" i="1">
                                      <a:latin typeface="Cambria Math" panose="02040503050406030204" pitchFamily="18" charset="0"/>
                                    </a:rPr>
                                  </m:ctrlPr>
                                </m:sSubSupPr>
                                <m:e>
                                  <m:f>
                                    <m:fPr>
                                      <m:ctrlPr>
                                        <a:rPr lang="tr-TR"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4</m:t>
                                      </m:r>
                                    </m:den>
                                  </m:f>
                                  <m:r>
                                    <a:rPr lang="en-US" sz="2000" i="1">
                                      <a:latin typeface="Cambria Math" panose="02040503050406030204" pitchFamily="18" charset="0"/>
                                    </a:rPr>
                                    <m:t>h</m:t>
                                  </m:r>
                                </m:e>
                                <m:sub>
                                  <m:r>
                                    <a:rPr lang="en-US" sz="2000" i="1">
                                      <a:latin typeface="Cambria Math" panose="02040503050406030204" pitchFamily="18" charset="0"/>
                                    </a:rPr>
                                    <m:t>2</m:t>
                                  </m:r>
                                </m:sub>
                                <m:sup>
                                  <m:r>
                                    <a:rPr lang="en-US" sz="2000" i="1">
                                      <a:latin typeface="Cambria Math" panose="02040503050406030204" pitchFamily="18" charset="0"/>
                                    </a:rPr>
                                    <m:t>2</m:t>
                                  </m:r>
                                </m:sup>
                              </m:sSubSup>
                            </m:e>
                          </m:mr>
                        </m:m>
                      </m:e>
                    </m:d>
                  </m:oMath>
                </a14:m>
                <a:r>
                  <a:rPr lang="en-US" sz="2000">
                    <a:latin typeface="Times New Roman" panose="02020603050405020304" pitchFamily="18" charset="0"/>
                    <a:cs typeface="Times New Roman" panose="02020603050405020304" pitchFamily="18" charset="0"/>
                  </a:rPr>
                  <a:t>. </a:t>
                </a: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endParaRPr lang="tr-TR" sz="2000" smtClean="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en-US" sz="2000" smtClean="0">
                    <a:latin typeface="Times New Roman" panose="02020603050405020304" pitchFamily="18" charset="0"/>
                    <a:cs typeface="Times New Roman" panose="02020603050405020304" pitchFamily="18" charset="0"/>
                  </a:rPr>
                  <a:t>Then </a:t>
                </a:r>
                <a:r>
                  <a:rPr lang="en-US" sz="2000">
                    <a:latin typeface="Times New Roman" panose="02020603050405020304" pitchFamily="18" charset="0"/>
                    <a:cs typeface="Times New Roman" panose="02020603050405020304" pitchFamily="18" charset="0"/>
                  </a:rPr>
                  <a:t>the Fisher’s metric </a:t>
                </a:r>
                <a:r>
                  <a:rPr lang="en-US" sz="2000" smtClean="0">
                    <a:latin typeface="Times New Roman" panose="02020603050405020304" pitchFamily="18" charset="0"/>
                    <a:cs typeface="Times New Roman" panose="02020603050405020304" pitchFamily="18" charset="0"/>
                  </a:rPr>
                  <a:t>is</a:t>
                </a:r>
                <a:r>
                  <a:rPr lang="tr-TR" sz="2000" smtClean="0">
                    <a:latin typeface="Times New Roman" panose="02020603050405020304" pitchFamily="18" charset="0"/>
                    <a:cs typeface="Times New Roman" panose="02020603050405020304" pitchFamily="18" charset="0"/>
                  </a:rPr>
                  <a:t> </a:t>
                </a:r>
                <a:endParaRPr lang="tr-TR" sz="2000" b="0" i="0" smtClean="0">
                  <a:latin typeface="Cambria Math" panose="02040503050406030204" pitchFamily="18" charset="0"/>
                </a:endParaRPr>
              </a:p>
              <a:p>
                <a:pPr marL="0" indent="0" algn="just">
                  <a:lnSpc>
                    <a:spcPct val="100000"/>
                  </a:lnSpc>
                  <a:spcBef>
                    <a:spcPts val="600"/>
                  </a:spcBef>
                  <a:buNone/>
                </a:pPr>
                <a14:m>
                  <m:oMath xmlns:m="http://schemas.openxmlformats.org/officeDocument/2006/math">
                    <m:r>
                      <a:rPr lang="tr-TR" sz="2000" b="0" i="0" smtClean="0">
                        <a:latin typeface="Cambria Math" panose="02040503050406030204" pitchFamily="18" charset="0"/>
                      </a:rPr>
                      <m:t> </m:t>
                    </m:r>
                    <m:sSub>
                      <m:sSubPr>
                        <m:ctrlPr>
                          <a:rPr lang="tr-TR" sz="2000" i="1">
                            <a:latin typeface="Cambria Math" panose="02040503050406030204" pitchFamily="18" charset="0"/>
                          </a:rPr>
                        </m:ctrlPr>
                      </m:sSubPr>
                      <m:e>
                        <m:r>
                          <a:rPr lang="en-US" sz="2000" i="1">
                            <a:latin typeface="Cambria Math" panose="02040503050406030204" pitchFamily="18" charset="0"/>
                          </a:rPr>
                          <m:t>𝐽</m:t>
                        </m:r>
                      </m:e>
                      <m:sub>
                        <m:r>
                          <a:rPr lang="en-US" sz="2000" i="1">
                            <a:latin typeface="Cambria Math" panose="02040503050406030204" pitchFamily="18" charset="0"/>
                          </a:rPr>
                          <m:t>𝑠𝑢𝑏</m:t>
                        </m:r>
                        <m:r>
                          <a:rPr lang="en-US" sz="2000" i="1">
                            <a:latin typeface="Cambria Math" panose="02040503050406030204" pitchFamily="18" charset="0"/>
                          </a:rPr>
                          <m:t>,</m:t>
                        </m:r>
                        <m:r>
                          <a:rPr lang="en-US" sz="2000" i="1">
                            <a:latin typeface="Cambria Math" panose="02040503050406030204" pitchFamily="18" charset="0"/>
                          </a:rPr>
                          <m:t>𝑤𝑒𝑖𝑔h𝑡𝑒𝑑</m:t>
                        </m:r>
                      </m:sub>
                    </m:sSub>
                    <m:r>
                      <a:rPr lang="en-US" sz="2000" i="1">
                        <a:latin typeface="Cambria Math" panose="02040503050406030204" pitchFamily="18" charset="0"/>
                      </a:rPr>
                      <m:t>=</m:t>
                    </m:r>
                    <m:sSup>
                      <m:sSupPr>
                        <m:ctrlPr>
                          <a:rPr lang="tr-TR" sz="2000" i="1">
                            <a:latin typeface="Cambria Math" panose="02040503050406030204" pitchFamily="18" charset="0"/>
                          </a:rPr>
                        </m:ctrlPr>
                      </m:sSupPr>
                      <m:e>
                        <m:r>
                          <a:rPr lang="en-US" sz="2000" b="1" i="1">
                            <a:latin typeface="Cambria Math" panose="02040503050406030204" pitchFamily="18" charset="0"/>
                          </a:rPr>
                          <m:t>𝒘</m:t>
                        </m:r>
                      </m:e>
                      <m:sup>
                        <m:r>
                          <a:rPr lang="en-US" sz="2000" i="1">
                            <a:latin typeface="Cambria Math" panose="02040503050406030204" pitchFamily="18" charset="0"/>
                          </a:rPr>
                          <m:t>𝑇</m:t>
                        </m:r>
                      </m:sup>
                    </m:sSup>
                    <m:d>
                      <m:dPr>
                        <m:ctrlPr>
                          <a:rPr lang="tr-TR" sz="2000" i="1">
                            <a:latin typeface="Cambria Math" panose="02040503050406030204" pitchFamily="18" charset="0"/>
                          </a:rPr>
                        </m:ctrlPr>
                      </m:dPr>
                      <m:e>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r>
                              <a:rPr lang="en-US" sz="2000" i="1">
                                <a:latin typeface="Cambria Math" panose="02040503050406030204" pitchFamily="18" charset="0"/>
                              </a:rPr>
                              <m:t>𝐵</m:t>
                            </m:r>
                            <m:r>
                              <a:rPr lang="en-US" sz="2000" i="1">
                                <a:latin typeface="Cambria Math" panose="02040503050406030204" pitchFamily="18" charset="0"/>
                              </a:rPr>
                              <m:t>,</m:t>
                            </m:r>
                            <m:r>
                              <a:rPr lang="en-US" sz="2000" i="1">
                                <a:latin typeface="Cambria Math" panose="02040503050406030204" pitchFamily="18" charset="0"/>
                              </a:rPr>
                              <m:t>𝑤𝑒𝑖𝑔h𝑡𝑒𝑑</m:t>
                            </m:r>
                          </m:sub>
                        </m:sSub>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b="1" i="1">
                                <a:latin typeface="Cambria Math" panose="02040503050406030204" pitchFamily="18" charset="0"/>
                              </a:rPr>
                              <m:t>𝚽</m:t>
                            </m:r>
                          </m:e>
                          <m:sub>
                            <m:sSub>
                              <m:sSubPr>
                                <m:ctrlPr>
                                  <a:rPr lang="tr-TR" sz="2000" i="1">
                                    <a:latin typeface="Cambria Math" panose="02040503050406030204" pitchFamily="18" charset="0"/>
                                  </a:rPr>
                                </m:ctrlPr>
                              </m:sSubPr>
                              <m:e>
                                <m:r>
                                  <a:rPr lang="en-US" sz="2000" i="1">
                                    <a:latin typeface="Cambria Math" panose="02040503050406030204" pitchFamily="18" charset="0"/>
                                  </a:rPr>
                                  <m:t>𝑊</m:t>
                                </m:r>
                              </m:e>
                              <m:sub>
                                <m:r>
                                  <a:rPr lang="en-US" sz="2000" i="1">
                                    <a:latin typeface="Cambria Math" panose="02040503050406030204" pitchFamily="18" charset="0"/>
                                  </a:rPr>
                                  <m:t>𝑇</m:t>
                                </m:r>
                              </m:sub>
                            </m:sSub>
                            <m:r>
                              <a:rPr lang="en-US" sz="2000" i="1">
                                <a:latin typeface="Cambria Math" panose="02040503050406030204" pitchFamily="18" charset="0"/>
                              </a:rPr>
                              <m:t>,</m:t>
                            </m:r>
                            <m:r>
                              <a:rPr lang="en-US" sz="2000" i="1">
                                <a:latin typeface="Cambria Math" panose="02040503050406030204" pitchFamily="18" charset="0"/>
                              </a:rPr>
                              <m:t>𝑤𝑒𝑖𝑔h𝑡𝑒𝑑</m:t>
                            </m:r>
                          </m:sub>
                        </m:sSub>
                      </m:e>
                    </m:d>
                    <m:r>
                      <a:rPr lang="en-US" sz="2000" b="1" i="1">
                        <a:latin typeface="Cambria Math" panose="02040503050406030204" pitchFamily="18" charset="0"/>
                      </a:rPr>
                      <m:t>𝒘</m:t>
                    </m:r>
                    <m:r>
                      <a:rPr lang="en-US" sz="2000" b="1" i="1">
                        <a:latin typeface="Cambria Math" panose="02040503050406030204" pitchFamily="18" charset="0"/>
                      </a:rPr>
                      <m:t>=</m:t>
                    </m:r>
                    <m:sSup>
                      <m:sSupPr>
                        <m:ctrlPr>
                          <a:rPr lang="tr-TR" sz="2000" i="1">
                            <a:latin typeface="Cambria Math" panose="02040503050406030204" pitchFamily="18" charset="0"/>
                          </a:rPr>
                        </m:ctrlPr>
                      </m:sSupPr>
                      <m:e>
                        <m:r>
                          <a:rPr lang="en-US" sz="2000" b="1" i="1">
                            <a:latin typeface="Cambria Math" panose="02040503050406030204" pitchFamily="18" charset="0"/>
                          </a:rPr>
                          <m:t>𝒘</m:t>
                        </m:r>
                      </m:e>
                      <m:sup>
                        <m:r>
                          <a:rPr lang="en-US" sz="2000" i="1">
                            <a:latin typeface="Cambria Math" panose="02040503050406030204" pitchFamily="18" charset="0"/>
                          </a:rPr>
                          <m:t>𝑇</m:t>
                        </m:r>
                      </m:sup>
                    </m:sSup>
                    <m:d>
                      <m:dPr>
                        <m:begChr m:val="["/>
                        <m:endChr m:val="]"/>
                        <m:ctrlPr>
                          <a:rPr lang="tr-TR" sz="2000" i="1">
                            <a:latin typeface="Cambria Math" panose="02040503050406030204" pitchFamily="18" charset="0"/>
                          </a:rPr>
                        </m:ctrlPr>
                      </m:dPr>
                      <m:e>
                        <m:m>
                          <m:mPr>
                            <m:mcs>
                              <m:mc>
                                <m:mcPr>
                                  <m:count m:val="2"/>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−4</m:t>
                              </m:r>
                              <m:sSubSup>
                                <m:sSubSupPr>
                                  <m:ctrlPr>
                                    <a:rPr lang="tr-TR" sz="2000" i="1">
                                      <a:latin typeface="Cambria Math" panose="02040503050406030204" pitchFamily="18" charset="0"/>
                                    </a:rPr>
                                  </m:ctrlPr>
                                </m:sSubSupPr>
                                <m:e>
                                  <m:r>
                                    <a:rPr lang="en-US" sz="2000" i="1">
                                      <a:latin typeface="Cambria Math" panose="02040503050406030204" pitchFamily="18" charset="0"/>
                                    </a:rPr>
                                    <m:t>h</m:t>
                                  </m:r>
                                </m:e>
                                <m:sub>
                                  <m:r>
                                    <a:rPr lang="en-US" sz="2000" i="1">
                                      <a:latin typeface="Cambria Math" panose="02040503050406030204" pitchFamily="18" charset="0"/>
                                    </a:rPr>
                                    <m:t>1</m:t>
                                  </m:r>
                                </m:sub>
                                <m:sup>
                                  <m:r>
                                    <a:rPr lang="en-US" sz="2000" i="1">
                                      <a:latin typeface="Cambria Math" panose="02040503050406030204" pitchFamily="18" charset="0"/>
                                    </a:rPr>
                                    <m:t>2</m:t>
                                  </m:r>
                                </m:sup>
                              </m:sSubSup>
                            </m:e>
                            <m:e>
                              <m:r>
                                <a:rPr lang="en-US" sz="2000" i="1">
                                  <a:latin typeface="Cambria Math" panose="02040503050406030204" pitchFamily="18" charset="0"/>
                                </a:rPr>
                                <m:t>0</m:t>
                              </m:r>
                            </m:e>
                          </m:mr>
                          <m:mr>
                            <m:e>
                              <m:r>
                                <a:rPr lang="en-US" sz="2000" i="1">
                                  <a:latin typeface="Cambria Math" panose="02040503050406030204" pitchFamily="18" charset="0"/>
                                </a:rPr>
                                <m:t>0</m:t>
                              </m:r>
                            </m:e>
                            <m:e>
                              <m:sSubSup>
                                <m:sSubSupPr>
                                  <m:ctrlPr>
                                    <a:rPr lang="tr-TR" sz="2000" i="1">
                                      <a:latin typeface="Cambria Math" panose="02040503050406030204" pitchFamily="18" charset="0"/>
                                    </a:rPr>
                                  </m:ctrlPr>
                                </m:sSubSupPr>
                                <m:e>
                                  <m:r>
                                    <a:rPr lang="en-US" sz="2000" i="1">
                                      <a:latin typeface="Cambria Math" panose="02040503050406030204" pitchFamily="18" charset="0"/>
                                    </a:rPr>
                                    <m:t>−</m:t>
                                  </m:r>
                                  <m:f>
                                    <m:fPr>
                                      <m:ctrlPr>
                                        <a:rPr lang="tr-TR" sz="2000" i="1">
                                          <a:latin typeface="Cambria Math" panose="02040503050406030204" pitchFamily="18" charset="0"/>
                                        </a:rPr>
                                      </m:ctrlPr>
                                    </m:fPr>
                                    <m:num>
                                      <m:r>
                                        <a:rPr lang="en-US" sz="2000" i="1">
                                          <a:latin typeface="Cambria Math" panose="02040503050406030204" pitchFamily="18" charset="0"/>
                                        </a:rPr>
                                        <m:t>3</m:t>
                                      </m:r>
                                    </m:num>
                                    <m:den>
                                      <m:r>
                                        <a:rPr lang="en-US" sz="2000" i="1">
                                          <a:latin typeface="Cambria Math" panose="02040503050406030204" pitchFamily="18" charset="0"/>
                                        </a:rPr>
                                        <m:t>4</m:t>
                                      </m:r>
                                    </m:den>
                                  </m:f>
                                  <m:r>
                                    <a:rPr lang="en-US" sz="2000" i="1">
                                      <a:latin typeface="Cambria Math" panose="02040503050406030204" pitchFamily="18" charset="0"/>
                                    </a:rPr>
                                    <m:t>h</m:t>
                                  </m:r>
                                </m:e>
                                <m:sub>
                                  <m:r>
                                    <a:rPr lang="en-US" sz="2000" i="1">
                                      <a:latin typeface="Cambria Math" panose="02040503050406030204" pitchFamily="18" charset="0"/>
                                    </a:rPr>
                                    <m:t>2</m:t>
                                  </m:r>
                                </m:sub>
                                <m:sup>
                                  <m:r>
                                    <a:rPr lang="en-US" sz="2000" i="1">
                                      <a:latin typeface="Cambria Math" panose="02040503050406030204" pitchFamily="18" charset="0"/>
                                    </a:rPr>
                                    <m:t>2</m:t>
                                  </m:r>
                                </m:sup>
                              </m:sSubSup>
                            </m:e>
                          </m:mr>
                        </m:m>
                      </m:e>
                    </m:d>
                    <m:r>
                      <a:rPr lang="en-US" sz="2000" b="1" i="1">
                        <a:latin typeface="Cambria Math" panose="02040503050406030204" pitchFamily="18" charset="0"/>
                      </a:rPr>
                      <m:t>𝒘</m:t>
                    </m:r>
                  </m:oMath>
                </a14:m>
                <a:r>
                  <a:rPr lang="en-US" sz="2000" b="1">
                    <a:latin typeface="Times New Roman" panose="02020603050405020304" pitchFamily="18" charset="0"/>
                    <a:cs typeface="Times New Roman" panose="02020603050405020304" pitchFamily="18" charset="0"/>
                  </a:rPr>
                  <a:t>  </a:t>
                </a: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endParaRPr lang="tr-TR" sz="2000" smtClean="0">
                  <a:solidFill>
                    <a:srgbClr val="FF0000"/>
                  </a:solidFill>
                  <a:latin typeface="Times New Roman" panose="02020603050405020304" pitchFamily="18" charset="0"/>
                  <a:cs typeface="Times New Roman" panose="02020603050405020304" pitchFamily="18" charset="0"/>
                </a:endParaRPr>
              </a:p>
            </p:txBody>
          </p:sp>
        </mc:Choice>
        <mc:Fallback xmlns="">
          <p:sp>
            <p:nvSpPr>
              <p:cNvPr id="3" name="İçerik Yer Tutucusu 2"/>
              <p:cNvSpPr txBox="1">
                <a:spLocks noRot="1" noChangeAspect="1" noMove="1" noResize="1" noEditPoints="1" noAdjustHandles="1" noChangeArrowheads="1" noChangeShapeType="1" noTextEdit="1"/>
              </p:cNvSpPr>
              <p:nvPr/>
            </p:nvSpPr>
            <p:spPr>
              <a:xfrm>
                <a:off x="720000" y="720000"/>
                <a:ext cx="10800000" cy="5635069"/>
              </a:xfrm>
              <a:prstGeom prst="rect">
                <a:avLst/>
              </a:prstGeom>
              <a:blipFill>
                <a:blip r:embed="rId2"/>
                <a:stretch>
                  <a:fillRect l="-1411" r="-1467"/>
                </a:stretch>
              </a:blipFill>
            </p:spPr>
            <p:txBody>
              <a:bodyPr/>
              <a:lstStyle/>
              <a:p>
                <a:r>
                  <a:rPr lang="tr-TR">
                    <a:noFill/>
                  </a:rPr>
                  <a:t> </a:t>
                </a:r>
              </a:p>
            </p:txBody>
          </p:sp>
        </mc:Fallback>
      </mc:AlternateContent>
      <p:pic>
        <p:nvPicPr>
          <p:cNvPr id="4" name="Resim 3"/>
          <p:cNvPicPr/>
          <p:nvPr/>
        </p:nvPicPr>
        <p:blipFill>
          <a:blip r:embed="rId3">
            <a:extLst>
              <a:ext uri="{28A0092B-C50C-407E-A947-70E740481C1C}">
                <a14:useLocalDpi xmlns:a14="http://schemas.microsoft.com/office/drawing/2010/main" val="0"/>
              </a:ext>
            </a:extLst>
          </a:blip>
          <a:srcRect/>
          <a:stretch>
            <a:fillRect/>
          </a:stretch>
        </p:blipFill>
        <p:spPr bwMode="auto">
          <a:xfrm>
            <a:off x="7624419" y="1960288"/>
            <a:ext cx="3680506" cy="2708160"/>
          </a:xfrm>
          <a:prstGeom prst="rect">
            <a:avLst/>
          </a:prstGeom>
          <a:noFill/>
          <a:ln>
            <a:noFill/>
          </a:ln>
        </p:spPr>
      </p:pic>
    </p:spTree>
    <p:extLst>
      <p:ext uri="{BB962C8B-B14F-4D97-AF65-F5344CB8AC3E}">
        <p14:creationId xmlns:p14="http://schemas.microsoft.com/office/powerpoint/2010/main" val="3335806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txBox="1">
                <a:spLocks/>
              </p:cNvSpPr>
              <p:nvPr/>
            </p:nvSpPr>
            <p:spPr>
              <a:xfrm>
                <a:off x="720000" y="720000"/>
                <a:ext cx="10800000" cy="4709238"/>
              </a:xfrm>
              <a:prstGeom prst="rect">
                <a:avLst/>
              </a:prstGeom>
            </p:spPr>
            <p:txBody>
              <a:bodyPr vert="horz" wrap="square" lIns="0" tIns="0" rIns="0" bIns="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000" b="1" smtClean="0">
                    <a:solidFill>
                      <a:srgbClr val="FF0000"/>
                    </a:solidFill>
                    <a:latin typeface="Times New Roman" panose="02020603050405020304" pitchFamily="18" charset="0"/>
                    <a:cs typeface="Times New Roman" panose="02020603050405020304" pitchFamily="18" charset="0"/>
                  </a:rPr>
                  <a:t>Exampl</a:t>
                </a:r>
                <a:r>
                  <a:rPr lang="tr-TR" sz="2000" b="1" smtClean="0">
                    <a:solidFill>
                      <a:srgbClr val="FF0000"/>
                    </a:solidFill>
                    <a:latin typeface="Times New Roman" panose="02020603050405020304" pitchFamily="18" charset="0"/>
                    <a:cs typeface="Times New Roman" panose="02020603050405020304" pitchFamily="18" charset="0"/>
                  </a:rPr>
                  <a:t>e (continued)</a:t>
                </a:r>
                <a:r>
                  <a:rPr lang="en-US" sz="2000" b="1" smtClean="0">
                    <a:solidFill>
                      <a:srgbClr val="FF0000"/>
                    </a:solidFill>
                    <a:latin typeface="Times New Roman" panose="02020603050405020304" pitchFamily="18" charset="0"/>
                    <a:cs typeface="Times New Roman" panose="02020603050405020304" pitchFamily="18" charset="0"/>
                  </a:rPr>
                  <a:t>:</a:t>
                </a:r>
                <a:r>
                  <a:rPr lang="tr-TR" sz="2000" b="1" smtClean="0">
                    <a:solidFill>
                      <a:srgbClr val="FF0000"/>
                    </a:solidFill>
                    <a:latin typeface="Times New Roman" panose="02020603050405020304" pitchFamily="18" charset="0"/>
                    <a:cs typeface="Times New Roman" panose="02020603050405020304" pitchFamily="18" charset="0"/>
                  </a:rPr>
                  <a:t> </a:t>
                </a:r>
              </a:p>
              <a:p>
                <a:pPr marL="0" indent="0" algn="just">
                  <a:lnSpc>
                    <a:spcPct val="150000"/>
                  </a:lnSpc>
                  <a:spcBef>
                    <a:spcPts val="600"/>
                  </a:spcBef>
                  <a:buNone/>
                </a:pPr>
                <a:r>
                  <a:rPr lang="en-US" sz="2000" smtClean="0">
                    <a:latin typeface="Times New Roman" panose="02020603050405020304" pitchFamily="18" charset="0"/>
                    <a:cs typeface="Times New Roman" panose="02020603050405020304" pitchFamily="18" charset="0"/>
                  </a:rPr>
                  <a:t>The </a:t>
                </a:r>
                <a:r>
                  <a:rPr lang="en-US" sz="2000">
                    <a:latin typeface="Times New Roman" panose="02020603050405020304" pitchFamily="18" charset="0"/>
                    <a:cs typeface="Times New Roman" panose="02020603050405020304" pitchFamily="18" charset="0"/>
                  </a:rPr>
                  <a:t>trace of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𝐽</m:t>
                        </m:r>
                      </m:e>
                      <m:sub>
                        <m:r>
                          <a:rPr lang="en-US" sz="2000" i="1">
                            <a:latin typeface="Cambria Math" panose="02040503050406030204" pitchFamily="18" charset="0"/>
                          </a:rPr>
                          <m:t>𝑠𝑢𝑏</m:t>
                        </m:r>
                        <m:r>
                          <a:rPr lang="en-US" sz="2000" i="1">
                            <a:latin typeface="Cambria Math" panose="02040503050406030204" pitchFamily="18" charset="0"/>
                          </a:rPr>
                          <m:t>,</m:t>
                        </m:r>
                        <m:r>
                          <a:rPr lang="en-US" sz="2000" i="1">
                            <a:latin typeface="Cambria Math" panose="02040503050406030204" pitchFamily="18" charset="0"/>
                          </a:rPr>
                          <m:t>𝑤𝑒𝑖𝑔h𝑡𝑒𝑑</m:t>
                        </m:r>
                      </m:sub>
                    </m:sSub>
                  </m:oMath>
                </a14:m>
                <a:r>
                  <a:rPr lang="en-US" sz="2000">
                    <a:latin typeface="Times New Roman" panose="02020603050405020304" pitchFamily="18" charset="0"/>
                    <a:cs typeface="Times New Roman" panose="02020603050405020304" pitchFamily="18" charset="0"/>
                  </a:rPr>
                  <a:t> is </a:t>
                </a:r>
                <a:endParaRPr lang="tr-TR" sz="2000" i="1" smtClean="0"/>
              </a:p>
              <a:p>
                <a:pPr marL="0" indent="0" algn="ctr">
                  <a:lnSpc>
                    <a:spcPct val="150000"/>
                  </a:lnSpc>
                  <a:spcBef>
                    <a:spcPts val="600"/>
                  </a:spcBef>
                  <a:buNone/>
                </a:pPr>
                <a14:m>
                  <m:oMath xmlns:m="http://schemas.openxmlformats.org/officeDocument/2006/math">
                    <m:r>
                      <a:rPr lang="en-US" sz="2000" i="1">
                        <a:latin typeface="Cambria Math" panose="02040503050406030204" pitchFamily="18" charset="0"/>
                      </a:rPr>
                      <m:t>𝑇𝑟</m:t>
                    </m:r>
                    <m:d>
                      <m:dPr>
                        <m:begChr m:val="{"/>
                        <m:endChr m:val="}"/>
                        <m:ctrlPr>
                          <a:rPr lang="tr-TR" sz="2000" i="1">
                            <a:latin typeface="Cambria Math" panose="02040503050406030204" pitchFamily="18" charset="0"/>
                          </a:rPr>
                        </m:ctrlPr>
                      </m:dPr>
                      <m:e>
                        <m:sSub>
                          <m:sSubPr>
                            <m:ctrlPr>
                              <a:rPr lang="tr-TR" sz="2000" i="1">
                                <a:latin typeface="Cambria Math" panose="02040503050406030204" pitchFamily="18" charset="0"/>
                              </a:rPr>
                            </m:ctrlPr>
                          </m:sSubPr>
                          <m:e>
                            <m:r>
                              <a:rPr lang="en-US" sz="2000" i="1">
                                <a:latin typeface="Cambria Math" panose="02040503050406030204" pitchFamily="18" charset="0"/>
                              </a:rPr>
                              <m:t>𝐽</m:t>
                            </m:r>
                          </m:e>
                          <m:sub>
                            <m:r>
                              <a:rPr lang="en-US" sz="2000" i="1">
                                <a:latin typeface="Cambria Math" panose="02040503050406030204" pitchFamily="18" charset="0"/>
                              </a:rPr>
                              <m:t>𝑠𝑢𝑏</m:t>
                            </m:r>
                            <m:r>
                              <a:rPr lang="en-US" sz="2000" i="1">
                                <a:latin typeface="Cambria Math" panose="02040503050406030204" pitchFamily="18" charset="0"/>
                              </a:rPr>
                              <m:t>,</m:t>
                            </m:r>
                            <m:r>
                              <a:rPr lang="en-US" sz="2000" i="1">
                                <a:latin typeface="Cambria Math" panose="02040503050406030204" pitchFamily="18" charset="0"/>
                              </a:rPr>
                              <m:t>𝑤𝑒𝑖𝑔h𝑡𝑒𝑑</m:t>
                            </m:r>
                          </m:sub>
                        </m:sSub>
                      </m:e>
                    </m:d>
                    <m:r>
                      <a:rPr lang="en-US" sz="2000" i="1">
                        <a:latin typeface="Cambria Math" panose="02040503050406030204" pitchFamily="18" charset="0"/>
                      </a:rPr>
                      <m:t>=</m:t>
                    </m:r>
                    <m:r>
                      <a:rPr lang="en-US" sz="2000" i="1">
                        <a:latin typeface="Cambria Math" panose="02040503050406030204" pitchFamily="18" charset="0"/>
                      </a:rPr>
                      <m:t>𝑇𝑟</m:t>
                    </m:r>
                    <m:d>
                      <m:dPr>
                        <m:begChr m:val="["/>
                        <m:endChr m:val="]"/>
                        <m:ctrlPr>
                          <a:rPr lang="tr-TR" sz="2000" i="1">
                            <a:latin typeface="Cambria Math" panose="02040503050406030204" pitchFamily="18" charset="0"/>
                          </a:rPr>
                        </m:ctrlPr>
                      </m:dPr>
                      <m:e>
                        <m:m>
                          <m:mPr>
                            <m:mcs>
                              <m:mc>
                                <m:mcPr>
                                  <m:count m:val="2"/>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−4</m:t>
                              </m:r>
                              <m:sSubSup>
                                <m:sSubSupPr>
                                  <m:ctrlPr>
                                    <a:rPr lang="tr-TR" sz="2000" i="1">
                                      <a:latin typeface="Cambria Math" panose="02040503050406030204" pitchFamily="18" charset="0"/>
                                    </a:rPr>
                                  </m:ctrlPr>
                                </m:sSubSupPr>
                                <m:e>
                                  <m:r>
                                    <a:rPr lang="en-US" sz="2000" i="1">
                                      <a:latin typeface="Cambria Math" panose="02040503050406030204" pitchFamily="18" charset="0"/>
                                    </a:rPr>
                                    <m:t>h</m:t>
                                  </m:r>
                                </m:e>
                                <m:sub>
                                  <m:r>
                                    <a:rPr lang="en-US" sz="2000" i="1">
                                      <a:latin typeface="Cambria Math" panose="02040503050406030204" pitchFamily="18" charset="0"/>
                                    </a:rPr>
                                    <m:t>1</m:t>
                                  </m:r>
                                </m:sub>
                                <m:sup>
                                  <m:r>
                                    <a:rPr lang="en-US" sz="2000" i="1">
                                      <a:latin typeface="Cambria Math" panose="02040503050406030204" pitchFamily="18" charset="0"/>
                                    </a:rPr>
                                    <m:t>2</m:t>
                                  </m:r>
                                </m:sup>
                              </m:sSubSup>
                            </m:e>
                            <m:e>
                              <m:r>
                                <a:rPr lang="en-US" sz="2000" i="1">
                                  <a:latin typeface="Cambria Math" panose="02040503050406030204" pitchFamily="18" charset="0"/>
                                </a:rPr>
                                <m:t>0</m:t>
                              </m:r>
                            </m:e>
                          </m:mr>
                          <m:mr>
                            <m:e>
                              <m:r>
                                <a:rPr lang="en-US" sz="2000" i="1">
                                  <a:latin typeface="Cambria Math" panose="02040503050406030204" pitchFamily="18" charset="0"/>
                                </a:rPr>
                                <m:t>0</m:t>
                              </m:r>
                            </m:e>
                            <m:e>
                              <m:sSubSup>
                                <m:sSubSupPr>
                                  <m:ctrlPr>
                                    <a:rPr lang="tr-TR" sz="2000" i="1">
                                      <a:latin typeface="Cambria Math" panose="02040503050406030204" pitchFamily="18" charset="0"/>
                                    </a:rPr>
                                  </m:ctrlPr>
                                </m:sSubSupPr>
                                <m:e>
                                  <m:r>
                                    <a:rPr lang="en-US" sz="2000" i="1">
                                      <a:latin typeface="Cambria Math" panose="02040503050406030204" pitchFamily="18" charset="0"/>
                                    </a:rPr>
                                    <m:t>−</m:t>
                                  </m:r>
                                  <m:f>
                                    <m:fPr>
                                      <m:ctrlPr>
                                        <a:rPr lang="tr-TR" sz="2000" i="1">
                                          <a:latin typeface="Cambria Math" panose="02040503050406030204" pitchFamily="18" charset="0"/>
                                        </a:rPr>
                                      </m:ctrlPr>
                                    </m:fPr>
                                    <m:num>
                                      <m:r>
                                        <a:rPr lang="en-US" sz="2000" i="1">
                                          <a:latin typeface="Cambria Math" panose="02040503050406030204" pitchFamily="18" charset="0"/>
                                        </a:rPr>
                                        <m:t>3</m:t>
                                      </m:r>
                                    </m:num>
                                    <m:den>
                                      <m:r>
                                        <a:rPr lang="en-US" sz="2000" i="1">
                                          <a:latin typeface="Cambria Math" panose="02040503050406030204" pitchFamily="18" charset="0"/>
                                        </a:rPr>
                                        <m:t>4</m:t>
                                      </m:r>
                                    </m:den>
                                  </m:f>
                                  <m:r>
                                    <a:rPr lang="en-US" sz="2000" i="1">
                                      <a:latin typeface="Cambria Math" panose="02040503050406030204" pitchFamily="18" charset="0"/>
                                    </a:rPr>
                                    <m:t>h</m:t>
                                  </m:r>
                                </m:e>
                                <m:sub>
                                  <m:r>
                                    <a:rPr lang="en-US" sz="2000" i="1">
                                      <a:latin typeface="Cambria Math" panose="02040503050406030204" pitchFamily="18" charset="0"/>
                                    </a:rPr>
                                    <m:t>2</m:t>
                                  </m:r>
                                </m:sub>
                                <m:sup>
                                  <m:r>
                                    <a:rPr lang="en-US" sz="2000" i="1">
                                      <a:latin typeface="Cambria Math" panose="02040503050406030204" pitchFamily="18" charset="0"/>
                                    </a:rPr>
                                    <m:t>2</m:t>
                                  </m:r>
                                </m:sup>
                              </m:sSubSup>
                            </m:e>
                          </m:mr>
                        </m:m>
                      </m:e>
                    </m:d>
                    <m:r>
                      <a:rPr lang="en-US" sz="2000" i="1">
                        <a:latin typeface="Cambria Math" panose="02040503050406030204" pitchFamily="18" charset="0"/>
                      </a:rPr>
                      <m:t>=−4</m:t>
                    </m:r>
                    <m:sSubSup>
                      <m:sSubSupPr>
                        <m:ctrlPr>
                          <a:rPr lang="tr-TR" sz="2000" i="1">
                            <a:latin typeface="Cambria Math" panose="02040503050406030204" pitchFamily="18" charset="0"/>
                          </a:rPr>
                        </m:ctrlPr>
                      </m:sSubSupPr>
                      <m:e>
                        <m:r>
                          <a:rPr lang="en-US" sz="2000" i="1">
                            <a:latin typeface="Cambria Math" panose="02040503050406030204" pitchFamily="18" charset="0"/>
                          </a:rPr>
                          <m:t>h</m:t>
                        </m:r>
                      </m:e>
                      <m:sub>
                        <m:r>
                          <a:rPr lang="en-US" sz="2000" i="1">
                            <a:latin typeface="Cambria Math" panose="02040503050406030204" pitchFamily="18" charset="0"/>
                          </a:rPr>
                          <m:t>1</m:t>
                        </m:r>
                      </m:sub>
                      <m:sup>
                        <m:r>
                          <a:rPr lang="en-US" sz="2000" i="1">
                            <a:latin typeface="Cambria Math" panose="02040503050406030204" pitchFamily="18" charset="0"/>
                          </a:rPr>
                          <m:t>2</m:t>
                        </m:r>
                      </m:sup>
                    </m:sSubSup>
                    <m:r>
                      <a:rPr lang="en-US" sz="2000" i="1">
                        <a:latin typeface="Cambria Math" panose="02040503050406030204" pitchFamily="18" charset="0"/>
                      </a:rPr>
                      <m:t>−</m:t>
                    </m:r>
                    <m:f>
                      <m:fPr>
                        <m:ctrlPr>
                          <a:rPr lang="tr-TR" sz="2000" i="1">
                            <a:latin typeface="Cambria Math" panose="02040503050406030204" pitchFamily="18" charset="0"/>
                          </a:rPr>
                        </m:ctrlPr>
                      </m:fPr>
                      <m:num>
                        <m:r>
                          <a:rPr lang="en-US" sz="2000" i="1">
                            <a:latin typeface="Cambria Math" panose="02040503050406030204" pitchFamily="18" charset="0"/>
                          </a:rPr>
                          <m:t>3</m:t>
                        </m:r>
                      </m:num>
                      <m:den>
                        <m:r>
                          <a:rPr lang="en-US" sz="2000" i="1">
                            <a:latin typeface="Cambria Math" panose="02040503050406030204" pitchFamily="18" charset="0"/>
                          </a:rPr>
                          <m:t>4</m:t>
                        </m:r>
                      </m:den>
                    </m:f>
                    <m:sSubSup>
                      <m:sSubSupPr>
                        <m:ctrlPr>
                          <a:rPr lang="tr-TR" sz="2000" i="1">
                            <a:latin typeface="Cambria Math" panose="02040503050406030204" pitchFamily="18" charset="0"/>
                          </a:rPr>
                        </m:ctrlPr>
                      </m:sSubSupPr>
                      <m:e>
                        <m:r>
                          <a:rPr lang="en-US" sz="2000" i="1">
                            <a:latin typeface="Cambria Math" panose="02040503050406030204" pitchFamily="18" charset="0"/>
                          </a:rPr>
                          <m:t>h</m:t>
                        </m:r>
                      </m:e>
                      <m:sub>
                        <m:r>
                          <a:rPr lang="en-US" sz="2000" i="1">
                            <a:latin typeface="Cambria Math" panose="02040503050406030204" pitchFamily="18" charset="0"/>
                          </a:rPr>
                          <m:t>2</m:t>
                        </m:r>
                      </m:sub>
                      <m:sup>
                        <m:r>
                          <a:rPr lang="en-US" sz="2000" i="1">
                            <a:latin typeface="Cambria Math" panose="02040503050406030204" pitchFamily="18" charset="0"/>
                          </a:rPr>
                          <m:t>2</m:t>
                        </m:r>
                      </m:sup>
                    </m:sSubSup>
                  </m:oMath>
                </a14:m>
                <a:r>
                  <a:rPr lang="en-US" sz="2000">
                    <a:latin typeface="Times New Roman" panose="02020603050405020304" pitchFamily="18" charset="0"/>
                    <a:cs typeface="Times New Roman" panose="02020603050405020304" pitchFamily="18" charset="0"/>
                  </a:rPr>
                  <a:t>.</a:t>
                </a: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en-US" sz="2000">
                    <a:latin typeface="Times New Roman" panose="02020603050405020304" pitchFamily="18" charset="0"/>
                    <a:cs typeface="Times New Roman" panose="02020603050405020304" pitchFamily="18" charset="0"/>
                  </a:rPr>
                  <a:t>Both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1</m:t>
                        </m:r>
                      </m:sub>
                    </m:sSub>
                  </m:oMath>
                </a14:m>
                <a:r>
                  <a:rPr lang="en-US" sz="2000">
                    <a:latin typeface="Times New Roman" panose="02020603050405020304" pitchFamily="18" charset="0"/>
                    <a:cs typeface="Times New Roman" panose="02020603050405020304" pitchFamily="18" charset="0"/>
                  </a:rPr>
                  <a:t> and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2</m:t>
                        </m:r>
                      </m:sub>
                    </m:sSub>
                  </m:oMath>
                </a14:m>
                <a:r>
                  <a:rPr lang="tr-TR" sz="2000" smtClean="0">
                    <a:latin typeface="Times New Roman" panose="02020603050405020304" pitchFamily="18" charset="0"/>
                    <a:cs typeface="Times New Roman" panose="02020603050405020304" pitchFamily="18" charset="0"/>
                  </a:rPr>
                  <a:t> </a:t>
                </a:r>
                <a:r>
                  <a:rPr lang="en-US" sz="2000" smtClean="0">
                    <a:latin typeface="Times New Roman" panose="02020603050405020304" pitchFamily="18" charset="0"/>
                    <a:cs typeface="Times New Roman" panose="02020603050405020304" pitchFamily="18" charset="0"/>
                  </a:rPr>
                  <a:t>must </a:t>
                </a:r>
                <a:r>
                  <a:rPr lang="en-US" sz="2000">
                    <a:latin typeface="Times New Roman" panose="02020603050405020304" pitchFamily="18" charset="0"/>
                    <a:cs typeface="Times New Roman" panose="02020603050405020304" pitchFamily="18" charset="0"/>
                  </a:rPr>
                  <a:t>be equal to zero. No classification will be possible. One may try to get rid of </a:t>
                </a:r>
                <a14:m>
                  <m:oMath xmlns:m="http://schemas.openxmlformats.org/officeDocument/2006/math">
                    <m:r>
                      <a:rPr lang="en-US" sz="2000" i="1">
                        <a:latin typeface="Cambria Math" panose="02040503050406030204" pitchFamily="18" charset="0"/>
                      </a:rPr>
                      <m:t>−4</m:t>
                    </m:r>
                    <m:sSubSup>
                      <m:sSubSupPr>
                        <m:ctrlPr>
                          <a:rPr lang="tr-TR" sz="2000" i="1">
                            <a:latin typeface="Cambria Math" panose="02040503050406030204" pitchFamily="18" charset="0"/>
                          </a:rPr>
                        </m:ctrlPr>
                      </m:sSubSupPr>
                      <m:e>
                        <m:r>
                          <a:rPr lang="en-US" sz="2000" i="1">
                            <a:latin typeface="Cambria Math" panose="02040503050406030204" pitchFamily="18" charset="0"/>
                          </a:rPr>
                          <m:t>h</m:t>
                        </m:r>
                      </m:e>
                      <m:sub>
                        <m:r>
                          <a:rPr lang="en-US" sz="2000" i="1">
                            <a:latin typeface="Cambria Math" panose="02040503050406030204" pitchFamily="18" charset="0"/>
                          </a:rPr>
                          <m:t>1</m:t>
                        </m:r>
                      </m:sub>
                      <m:sup>
                        <m:r>
                          <a:rPr lang="en-US" sz="2000" i="1">
                            <a:latin typeface="Cambria Math" panose="02040503050406030204" pitchFamily="18" charset="0"/>
                          </a:rPr>
                          <m:t>2</m:t>
                        </m:r>
                      </m:sup>
                    </m:sSubSup>
                  </m:oMath>
                </a14:m>
                <a:r>
                  <a:rPr lang="en-US" sz="2000">
                    <a:latin typeface="Times New Roman" panose="02020603050405020304" pitchFamily="18" charset="0"/>
                    <a:cs typeface="Times New Roman" panose="02020603050405020304" pitchFamily="18" charset="0"/>
                  </a:rPr>
                  <a:t> since it is larger in the negative direction compared with </a:t>
                </a:r>
                <a14:m>
                  <m:oMath xmlns:m="http://schemas.openxmlformats.org/officeDocument/2006/math">
                    <m:r>
                      <a:rPr lang="en-US" sz="2000" i="1">
                        <a:latin typeface="Cambria Math" panose="02040503050406030204" pitchFamily="18" charset="0"/>
                      </a:rPr>
                      <m:t>−</m:t>
                    </m:r>
                    <m:f>
                      <m:fPr>
                        <m:ctrlPr>
                          <a:rPr lang="tr-TR" sz="2000" i="1">
                            <a:latin typeface="Cambria Math" panose="02040503050406030204" pitchFamily="18" charset="0"/>
                          </a:rPr>
                        </m:ctrlPr>
                      </m:fPr>
                      <m:num>
                        <m:r>
                          <a:rPr lang="en-US" sz="2000" i="1">
                            <a:latin typeface="Cambria Math" panose="02040503050406030204" pitchFamily="18" charset="0"/>
                          </a:rPr>
                          <m:t>3</m:t>
                        </m:r>
                      </m:num>
                      <m:den>
                        <m:r>
                          <a:rPr lang="en-US" sz="2000" i="1">
                            <a:latin typeface="Cambria Math" panose="02040503050406030204" pitchFamily="18" charset="0"/>
                          </a:rPr>
                          <m:t>4</m:t>
                        </m:r>
                      </m:den>
                    </m:f>
                    <m:sSubSup>
                      <m:sSubSupPr>
                        <m:ctrlPr>
                          <a:rPr lang="tr-TR" sz="2000" i="1">
                            <a:latin typeface="Cambria Math" panose="02040503050406030204" pitchFamily="18" charset="0"/>
                          </a:rPr>
                        </m:ctrlPr>
                      </m:sSubSupPr>
                      <m:e>
                        <m:r>
                          <a:rPr lang="en-US" sz="2000" i="1">
                            <a:latin typeface="Cambria Math" panose="02040503050406030204" pitchFamily="18" charset="0"/>
                          </a:rPr>
                          <m:t>h</m:t>
                        </m:r>
                      </m:e>
                      <m:sub>
                        <m:r>
                          <a:rPr lang="en-US" sz="2000" i="1">
                            <a:latin typeface="Cambria Math" panose="02040503050406030204" pitchFamily="18" charset="0"/>
                          </a:rPr>
                          <m:t>2</m:t>
                        </m:r>
                      </m:sub>
                      <m:sup>
                        <m:r>
                          <a:rPr lang="en-US" sz="2000" i="1">
                            <a:latin typeface="Cambria Math" panose="02040503050406030204" pitchFamily="18" charset="0"/>
                          </a:rPr>
                          <m:t>2</m:t>
                        </m:r>
                      </m:sup>
                    </m:sSubSup>
                  </m:oMath>
                </a14:m>
                <a:r>
                  <a:rPr lang="en-US" sz="2000">
                    <a:latin typeface="Times New Roman" panose="02020603050405020304" pitchFamily="18" charset="0"/>
                    <a:cs typeface="Times New Roman" panose="02020603050405020304" pitchFamily="18" charset="0"/>
                  </a:rPr>
                  <a:t> . Best advice in this case is “try to find other measurable features for classification!”. If this is not possible, then one may try to use kernel methods to increase the number of features in both classes and apply other methods for pattern recognition (Cevikalp et al, 2007</a:t>
                </a:r>
                <a:r>
                  <a:rPr lang="en-US" sz="2000" smtClean="0">
                    <a:latin typeface="Times New Roman" panose="02020603050405020304" pitchFamily="18" charset="0"/>
                    <a:cs typeface="Times New Roman" panose="02020603050405020304" pitchFamily="18" charset="0"/>
                  </a:rPr>
                  <a:t>).</a:t>
                </a:r>
                <a:endParaRPr lang="tr-TR" sz="2000">
                  <a:latin typeface="Times New Roman" panose="02020603050405020304" pitchFamily="18" charset="0"/>
                  <a:cs typeface="Times New Roman" panose="02020603050405020304" pitchFamily="18" charset="0"/>
                </a:endParaRPr>
              </a:p>
            </p:txBody>
          </p:sp>
        </mc:Choice>
        <mc:Fallback xmlns="">
          <p:sp>
            <p:nvSpPr>
              <p:cNvPr id="3" name="İçerik Yer Tutucusu 2"/>
              <p:cNvSpPr txBox="1">
                <a:spLocks noRot="1" noChangeAspect="1" noMove="1" noResize="1" noEditPoints="1" noAdjustHandles="1" noChangeArrowheads="1" noChangeShapeType="1" noTextEdit="1"/>
              </p:cNvSpPr>
              <p:nvPr/>
            </p:nvSpPr>
            <p:spPr>
              <a:xfrm>
                <a:off x="720000" y="720000"/>
                <a:ext cx="10800000" cy="4709238"/>
              </a:xfrm>
              <a:prstGeom prst="rect">
                <a:avLst/>
              </a:prstGeom>
              <a:blipFill>
                <a:blip r:embed="rId2"/>
                <a:stretch>
                  <a:fillRect l="-1411" t="-2329" r="-1467" b="-1164"/>
                </a:stretch>
              </a:blipFill>
            </p:spPr>
            <p:txBody>
              <a:bodyPr/>
              <a:lstStyle/>
              <a:p>
                <a:r>
                  <a:rPr lang="tr-TR">
                    <a:noFill/>
                  </a:rPr>
                  <a:t> </a:t>
                </a:r>
              </a:p>
            </p:txBody>
          </p:sp>
        </mc:Fallback>
      </mc:AlternateContent>
    </p:spTree>
    <p:extLst>
      <p:ext uri="{BB962C8B-B14F-4D97-AF65-F5344CB8AC3E}">
        <p14:creationId xmlns:p14="http://schemas.microsoft.com/office/powerpoint/2010/main" val="242227394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720000" y="720000"/>
            <a:ext cx="10800000" cy="5334794"/>
          </a:xfrm>
        </p:spPr>
        <p:txBody>
          <a:bodyPr wrap="square" lIns="0" tIns="0" rIns="0" bIns="0" anchor="t" anchorCtr="0">
            <a:spAutoFit/>
          </a:bodyPr>
          <a:lstStyle/>
          <a:p>
            <a:pPr marL="0" indent="0" algn="just">
              <a:buNone/>
            </a:pPr>
            <a:r>
              <a:rPr lang="tr-TR" sz="2000" b="1">
                <a:solidFill>
                  <a:srgbClr val="00B0F0"/>
                </a:solidFill>
                <a:latin typeface="Times New Roman" panose="02020603050405020304" pitchFamily="18" charset="0"/>
                <a:cs typeface="Times New Roman" panose="02020603050405020304" pitchFamily="18" charset="0"/>
              </a:rPr>
              <a:t>ACKNOWLEDGMENT</a:t>
            </a:r>
          </a:p>
          <a:p>
            <a:pPr marL="0" indent="0" algn="just">
              <a:buNone/>
            </a:pPr>
            <a:r>
              <a:rPr lang="tr-TR" sz="2000">
                <a:latin typeface="Times New Roman" panose="02020603050405020304" pitchFamily="18" charset="0"/>
                <a:cs typeface="Times New Roman" panose="02020603050405020304" pitchFamily="18" charset="0"/>
              </a:rPr>
              <a:t>The authors would like to thank Emre Celebioglu for his contributions to this work.</a:t>
            </a:r>
          </a:p>
          <a:p>
            <a:pPr marL="0" indent="0" algn="just">
              <a:buNone/>
            </a:pPr>
            <a:r>
              <a:rPr lang="en-US" sz="2000">
                <a:latin typeface="Times New Roman" panose="02020603050405020304" pitchFamily="18" charset="0"/>
                <a:cs typeface="Times New Roman" panose="02020603050405020304" pitchFamily="18" charset="0"/>
              </a:rPr>
              <a:t> </a:t>
            </a:r>
            <a:endParaRPr lang="tr-TR" sz="2000" smtClean="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en-US" sz="2000" b="1" smtClean="0">
                <a:solidFill>
                  <a:srgbClr val="FF0000"/>
                </a:solidFill>
                <a:latin typeface="Times New Roman" panose="02020603050405020304" pitchFamily="18" charset="0"/>
                <a:cs typeface="Times New Roman" panose="02020603050405020304" pitchFamily="18" charset="0"/>
              </a:rPr>
              <a:t>References</a:t>
            </a:r>
            <a:endParaRPr lang="tr-TR" sz="2000" b="1" smtClean="0">
              <a:solidFill>
                <a:srgbClr val="FF0000"/>
              </a:solidFill>
              <a:latin typeface="Times New Roman" panose="02020603050405020304" pitchFamily="18" charset="0"/>
              <a:cs typeface="Times New Roman" panose="02020603050405020304" pitchFamily="18" charset="0"/>
            </a:endParaRPr>
          </a:p>
          <a:p>
            <a:pPr marL="457200" lvl="0" indent="-457200" algn="just">
              <a:lnSpc>
                <a:spcPct val="150000"/>
              </a:lnSpc>
              <a:spcBef>
                <a:spcPts val="600"/>
              </a:spcBef>
              <a:buFont typeface="+mj-lt"/>
              <a:buAutoNum type="arabicPeriod"/>
            </a:pPr>
            <a:r>
              <a:rPr lang="en-US" sz="1800" smtClean="0">
                <a:latin typeface="Times New Roman" panose="02020603050405020304" pitchFamily="18" charset="0"/>
                <a:cs typeface="Times New Roman" panose="02020603050405020304" pitchFamily="18" charset="0"/>
              </a:rPr>
              <a:t>R.A</a:t>
            </a:r>
            <a:r>
              <a:rPr lang="en-US" sz="1800">
                <a:latin typeface="Times New Roman" panose="02020603050405020304" pitchFamily="18" charset="0"/>
                <a:cs typeface="Times New Roman" panose="02020603050405020304" pitchFamily="18" charset="0"/>
              </a:rPr>
              <a:t>. Fisher, "The Use of Multiple Measures in Taxonomic Problems", </a:t>
            </a:r>
            <a:r>
              <a:rPr lang="en-US" sz="1800" i="1">
                <a:latin typeface="Times New Roman" panose="02020603050405020304" pitchFamily="18" charset="0"/>
                <a:cs typeface="Times New Roman" panose="02020603050405020304" pitchFamily="18" charset="0"/>
              </a:rPr>
              <a:t>Ann. Eugenics</a:t>
            </a:r>
            <a:r>
              <a:rPr lang="en-US" sz="1800">
                <a:latin typeface="Times New Roman" panose="02020603050405020304" pitchFamily="18" charset="0"/>
                <a:cs typeface="Times New Roman" panose="02020603050405020304" pitchFamily="18" charset="0"/>
              </a:rPr>
              <a:t>, Vol. 7, pp. 179-188, 1936. </a:t>
            </a:r>
            <a:endParaRPr lang="tr-TR" sz="1800">
              <a:latin typeface="Times New Roman" panose="02020603050405020304" pitchFamily="18" charset="0"/>
              <a:cs typeface="Times New Roman" panose="02020603050405020304" pitchFamily="18" charset="0"/>
            </a:endParaRPr>
          </a:p>
          <a:p>
            <a:pPr marL="457200" lvl="0" indent="-457200" algn="just">
              <a:lnSpc>
                <a:spcPct val="150000"/>
              </a:lnSpc>
              <a:spcBef>
                <a:spcPts val="600"/>
              </a:spcBef>
              <a:buFont typeface="+mj-lt"/>
              <a:buAutoNum type="arabicPeriod"/>
            </a:pPr>
            <a:r>
              <a:rPr lang="en-US" sz="1800">
                <a:latin typeface="Times New Roman" panose="02020603050405020304" pitchFamily="18" charset="0"/>
                <a:cs typeface="Times New Roman" panose="02020603050405020304" pitchFamily="18" charset="0"/>
              </a:rPr>
              <a:t>C. M. Bishop, “Neural Networks for Pattern Recognition”, Oxford University Press, 1995.</a:t>
            </a:r>
            <a:endParaRPr lang="tr-TR" sz="1800">
              <a:latin typeface="Times New Roman" panose="02020603050405020304" pitchFamily="18" charset="0"/>
              <a:cs typeface="Times New Roman" panose="02020603050405020304" pitchFamily="18" charset="0"/>
            </a:endParaRPr>
          </a:p>
          <a:p>
            <a:pPr marL="457200" lvl="0" indent="-457200" algn="just">
              <a:lnSpc>
                <a:spcPct val="150000"/>
              </a:lnSpc>
              <a:spcBef>
                <a:spcPts val="600"/>
              </a:spcBef>
              <a:buFont typeface="+mj-lt"/>
              <a:buAutoNum type="arabicPeriod"/>
            </a:pPr>
            <a:r>
              <a:rPr lang="en-US" sz="1800">
                <a:latin typeface="Times New Roman" panose="02020603050405020304" pitchFamily="18" charset="0"/>
                <a:cs typeface="Times New Roman" panose="02020603050405020304" pitchFamily="18" charset="0"/>
              </a:rPr>
              <a:t>H. Cevikalp, M. Neamtu, M. Wilkes, A. Barkana, “Discriminative Common Vectors for Face Recognition”, IEEE Trans. on PAMI, Vol.27, No.1, pp. 4-13 2005. </a:t>
            </a:r>
            <a:endParaRPr lang="tr-TR" sz="1800">
              <a:latin typeface="Times New Roman" panose="02020603050405020304" pitchFamily="18" charset="0"/>
              <a:cs typeface="Times New Roman" panose="02020603050405020304" pitchFamily="18" charset="0"/>
            </a:endParaRPr>
          </a:p>
          <a:p>
            <a:pPr marL="457200" lvl="0" indent="-457200" algn="just">
              <a:lnSpc>
                <a:spcPct val="150000"/>
              </a:lnSpc>
              <a:spcBef>
                <a:spcPts val="600"/>
              </a:spcBef>
              <a:buFont typeface="+mj-lt"/>
              <a:buAutoNum type="arabicPeriod"/>
            </a:pPr>
            <a:r>
              <a:rPr lang="en-US" sz="1800">
                <a:latin typeface="Times New Roman" panose="02020603050405020304" pitchFamily="18" charset="0"/>
                <a:cs typeface="Times New Roman" panose="02020603050405020304" pitchFamily="18" charset="0"/>
              </a:rPr>
              <a:t>K. Fukunaga, “Introduction to Statistical Pattern Recognition”, Academic Press, 1990.</a:t>
            </a:r>
            <a:endParaRPr lang="tr-TR" sz="1800">
              <a:latin typeface="Times New Roman" panose="02020603050405020304" pitchFamily="18" charset="0"/>
              <a:cs typeface="Times New Roman" panose="02020603050405020304" pitchFamily="18" charset="0"/>
            </a:endParaRPr>
          </a:p>
          <a:p>
            <a:pPr marL="457200" lvl="0" indent="-457200" algn="just">
              <a:lnSpc>
                <a:spcPct val="150000"/>
              </a:lnSpc>
              <a:spcBef>
                <a:spcPts val="600"/>
              </a:spcBef>
              <a:buFont typeface="+mj-lt"/>
              <a:buAutoNum type="arabicPeriod"/>
            </a:pPr>
            <a:r>
              <a:rPr lang="en-US" sz="1800">
                <a:latin typeface="Times New Roman" panose="02020603050405020304" pitchFamily="18" charset="0"/>
                <a:cs typeface="Times New Roman" panose="02020603050405020304" pitchFamily="18" charset="0"/>
              </a:rPr>
              <a:t>H. Cevikalp, M. Neamtu, A. Barkana, “The Kernel Common Vector Method: A Novel Nonlinear Subspace Classifier for Pattern Recognition”,  IEEE Trans. on Systems, Man, and Cybernetics—Part B: Cybernetics, Vol.37, No.4, pp. 937-951, 2007</a:t>
            </a:r>
            <a:r>
              <a:rPr lang="en-US" sz="1800" smtClean="0">
                <a:latin typeface="Times New Roman" panose="02020603050405020304" pitchFamily="18" charset="0"/>
                <a:cs typeface="Times New Roman" panose="02020603050405020304" pitchFamily="18" charset="0"/>
              </a:rPr>
              <a:t>.</a:t>
            </a:r>
            <a:endParaRPr lang="tr-TR" sz="1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0290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txBox="1">
                <a:spLocks/>
              </p:cNvSpPr>
              <p:nvPr/>
            </p:nvSpPr>
            <p:spPr>
              <a:xfrm>
                <a:off x="720000" y="720000"/>
                <a:ext cx="10800000" cy="5760000"/>
              </a:xfrm>
              <a:prstGeom prst="rect">
                <a:avLst/>
              </a:prstGeom>
            </p:spPr>
            <p:txBody>
              <a:bodyPr vert="horz" wrap="square" lIns="0" tIns="0" rIns="0" bIns="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600"/>
                  </a:spcBef>
                  <a:buNone/>
                </a:pPr>
                <a14:m>
                  <m:oMathPara xmlns:m="http://schemas.openxmlformats.org/officeDocument/2006/math">
                    <m:oMathParaPr>
                      <m:jc m:val="centerGroup"/>
                    </m:oMathParaPr>
                    <m:oMath xmlns:m="http://schemas.openxmlformats.org/officeDocument/2006/math">
                      <m:sSub>
                        <m:sSubPr>
                          <m:ctrlPr>
                            <a:rPr lang="tr-TR" sz="2000" i="1" smtClean="0">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𝑑𝑖𝑓𝑓</m:t>
                          </m:r>
                          <m:r>
                            <a:rPr lang="en-US" sz="2000" i="1">
                              <a:latin typeface="Cambria Math" panose="02040503050406030204" pitchFamily="18" charset="0"/>
                            </a:rPr>
                            <m:t>,</m:t>
                          </m:r>
                          <m:r>
                            <a:rPr lang="en-US" sz="2000" i="1">
                              <a:latin typeface="Cambria Math" panose="02040503050406030204" pitchFamily="18" charset="0"/>
                            </a:rPr>
                            <m:t>𝑝𝑟𝑜𝑗</m:t>
                          </m:r>
                          <m:sSub>
                            <m:sSubPr>
                              <m:ctrlPr>
                                <a:rPr lang="tr-TR"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𝑖</m:t>
                              </m:r>
                            </m:sub>
                          </m:sSub>
                        </m:sub>
                      </m:sSub>
                      <m:r>
                        <a:rPr lang="en-US" sz="2000" i="1">
                          <a:latin typeface="Cambria Math" panose="02040503050406030204" pitchFamily="18" charset="0"/>
                        </a:rPr>
                        <m:t>=</m:t>
                      </m:r>
                      <m:d>
                        <m:dPr>
                          <m:ctrlPr>
                            <a:rPr lang="tr-TR" sz="2000" i="1">
                              <a:latin typeface="Cambria Math" panose="02040503050406030204" pitchFamily="18" charset="0"/>
                            </a:rPr>
                          </m:ctrlPr>
                        </m:dPr>
                        <m:e>
                          <m:sSubSup>
                            <m:sSubSupPr>
                              <m:ctrlPr>
                                <a:rPr lang="tr-TR" sz="2000" i="1">
                                  <a:latin typeface="Cambria Math" panose="02040503050406030204" pitchFamily="18" charset="0"/>
                                </a:rPr>
                              </m:ctrlPr>
                            </m:sSubSupPr>
                            <m:e>
                              <m:r>
                                <a:rPr lang="en-US" sz="2000" b="1" i="1">
                                  <a:latin typeface="Cambria Math" panose="02040503050406030204" pitchFamily="18" charset="0"/>
                                </a:rPr>
                                <m:t>𝒂</m:t>
                              </m:r>
                            </m:e>
                            <m:sub>
                              <m:r>
                                <a:rPr lang="en-US" sz="2000" i="1">
                                  <a:latin typeface="Cambria Math" panose="02040503050406030204" pitchFamily="18" charset="0"/>
                                </a:rPr>
                                <m:t>𝑑𝑖𝑓𝑓</m:t>
                              </m:r>
                            </m:sub>
                            <m:sup>
                              <m:r>
                                <a:rPr lang="en-US" sz="2000" i="1">
                                  <a:latin typeface="Cambria Math" panose="02040503050406030204" pitchFamily="18" charset="0"/>
                                </a:rPr>
                                <m:t>𝑇</m:t>
                              </m:r>
                            </m:sup>
                          </m:sSubSup>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𝑖</m:t>
                              </m:r>
                            </m:sub>
                          </m:sSub>
                        </m:e>
                      </m:d>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𝑖</m:t>
                          </m:r>
                        </m:sub>
                      </m:sSub>
                      <m:r>
                        <a:rPr lang="en-US" sz="2000" i="1">
                          <a:latin typeface="Cambria Math" panose="02040503050406030204" pitchFamily="18" charset="0"/>
                        </a:rPr>
                        <m:t>=</m:t>
                      </m:r>
                      <m:d>
                        <m:dPr>
                          <m:ctrlPr>
                            <a:rPr lang="tr-TR" sz="2000" i="1">
                              <a:latin typeface="Cambria Math" panose="02040503050406030204" pitchFamily="18" charset="0"/>
                            </a:rPr>
                          </m:ctrlPr>
                        </m:dPr>
                        <m:e>
                          <m:sSubSup>
                            <m:sSubSupPr>
                              <m:ctrlPr>
                                <a:rPr lang="tr-TR" sz="2000" i="1">
                                  <a:latin typeface="Cambria Math" panose="02040503050406030204" pitchFamily="18" charset="0"/>
                                </a:rPr>
                              </m:ctrlPr>
                            </m:sSubSupPr>
                            <m:e>
                              <m:r>
                                <a:rPr lang="en-US" sz="2000" b="1" i="1">
                                  <a:latin typeface="Cambria Math" panose="02040503050406030204" pitchFamily="18" charset="0"/>
                                </a:rPr>
                                <m:t>𝒘</m:t>
                              </m:r>
                            </m:e>
                            <m:sub>
                              <m:r>
                                <a:rPr lang="en-US" sz="2000" i="1">
                                  <a:latin typeface="Cambria Math" panose="02040503050406030204" pitchFamily="18" charset="0"/>
                                </a:rPr>
                                <m:t>𝑖</m:t>
                              </m:r>
                            </m:sub>
                            <m:sup>
                              <m:r>
                                <a:rPr lang="en-US" sz="2000" i="1">
                                  <a:latin typeface="Cambria Math" panose="02040503050406030204" pitchFamily="18" charset="0"/>
                                </a:rPr>
                                <m:t>𝑇</m:t>
                              </m:r>
                            </m:sup>
                          </m:sSubSup>
                          <m:sSubSup>
                            <m:sSubSupPr>
                              <m:ctrlPr>
                                <a:rPr lang="tr-TR" sz="2000" i="1">
                                  <a:latin typeface="Cambria Math" panose="02040503050406030204" pitchFamily="18" charset="0"/>
                                </a:rPr>
                              </m:ctrlPr>
                            </m:sSubSupPr>
                            <m:e>
                              <m:r>
                                <a:rPr lang="en-US" sz="2000" b="1" i="1">
                                  <a:latin typeface="Cambria Math" panose="02040503050406030204" pitchFamily="18" charset="0"/>
                                </a:rPr>
                                <m:t>𝒂</m:t>
                              </m:r>
                            </m:e>
                            <m:sub>
                              <m:r>
                                <a:rPr lang="en-US" sz="2000" i="1">
                                  <a:latin typeface="Cambria Math" panose="02040503050406030204" pitchFamily="18" charset="0"/>
                                </a:rPr>
                                <m:t>𝑑𝑖𝑓𝑓</m:t>
                              </m:r>
                            </m:sub>
                            <m:sup/>
                          </m:sSubSup>
                        </m:e>
                      </m:d>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𝑖</m:t>
                          </m:r>
                        </m:sub>
                      </m:sSub>
                      <m:r>
                        <a:rPr lang="en-US" sz="2000" i="1">
                          <a:latin typeface="Cambria Math" panose="02040503050406030204" pitchFamily="18" charset="0"/>
                        </a:rPr>
                        <m:t> ,  </m:t>
                      </m:r>
                      <m:r>
                        <a:rPr lang="en-US" sz="2000" i="1">
                          <a:latin typeface="Cambria Math" panose="02040503050406030204" pitchFamily="18" charset="0"/>
                        </a:rPr>
                        <m:t>𝑖</m:t>
                      </m:r>
                      <m:r>
                        <a:rPr lang="en-US" sz="2000" i="1">
                          <a:latin typeface="Cambria Math" panose="02040503050406030204" pitchFamily="18" charset="0"/>
                        </a:rPr>
                        <m:t>=1,2.</m:t>
                      </m:r>
                    </m:oMath>
                  </m:oMathPara>
                </a14:m>
                <a:endParaRPr lang="tr-TR" sz="2000">
                  <a:latin typeface="Times New Roman" panose="02020603050405020304" pitchFamily="18" charset="0"/>
                  <a:cs typeface="Times New Roman" panose="02020603050405020304" pitchFamily="18" charset="0"/>
                </a:endParaRPr>
              </a:p>
              <a:p>
                <a:pPr marL="0" indent="0">
                  <a:lnSpc>
                    <a:spcPct val="150000"/>
                  </a:lnSpc>
                  <a:spcBef>
                    <a:spcPts val="600"/>
                  </a:spcBef>
                  <a:buNone/>
                </a:pPr>
                <a:r>
                  <a:rPr lang="en-US" sz="2000">
                    <a:latin typeface="Times New Roman" panose="02020603050405020304" pitchFamily="18" charset="0"/>
                    <a:cs typeface="Times New Roman" panose="02020603050405020304" pitchFamily="18" charset="0"/>
                  </a:rPr>
                  <a:t>Its length square becomes</a:t>
                </a:r>
                <a:endParaRPr lang="tr-TR" sz="2000">
                  <a:latin typeface="Times New Roman" panose="02020603050405020304" pitchFamily="18" charset="0"/>
                  <a:cs typeface="Times New Roman" panose="02020603050405020304" pitchFamily="18" charset="0"/>
                </a:endParaRPr>
              </a:p>
              <a:p>
                <a:pPr marL="0" indent="0">
                  <a:lnSpc>
                    <a:spcPct val="150000"/>
                  </a:lnSpc>
                  <a:spcBef>
                    <a:spcPts val="600"/>
                  </a:spcBef>
                  <a:buNone/>
                  <a:tabLst>
                    <a:tab pos="3136900" algn="l"/>
                  </a:tabLst>
                </a:pPr>
                <a14:m>
                  <m:oMathPara xmlns:m="http://schemas.openxmlformats.org/officeDocument/2006/math">
                    <m:oMathParaPr>
                      <m:jc m:val="centerGroup"/>
                    </m:oMathParaPr>
                    <m:oMath xmlns:m="http://schemas.openxmlformats.org/officeDocument/2006/math">
                      <m:sSup>
                        <m:sSupPr>
                          <m:ctrlPr>
                            <a:rPr lang="tr-TR" sz="2000" i="1">
                              <a:latin typeface="Cambria Math" panose="02040503050406030204" pitchFamily="18" charset="0"/>
                            </a:rPr>
                          </m:ctrlPr>
                        </m:sSupPr>
                        <m:e>
                          <m:sSubSup>
                            <m:sSubSupPr>
                              <m:ctrlPr>
                                <a:rPr lang="tr-TR" sz="2000" i="1">
                                  <a:latin typeface="Cambria Math" panose="02040503050406030204" pitchFamily="18" charset="0"/>
                                </a:rPr>
                              </m:ctrlPr>
                            </m:sSubSupPr>
                            <m:e>
                              <m:r>
                                <a:rPr lang="en-US" sz="2000" i="1">
                                  <a:latin typeface="Cambria Math" panose="02040503050406030204" pitchFamily="18" charset="0"/>
                                </a:rPr>
                                <m:t>𝑙</m:t>
                              </m:r>
                            </m:e>
                            <m:sub>
                              <m:r>
                                <a:rPr lang="en-US" sz="2000" i="1">
                                  <a:latin typeface="Cambria Math" panose="02040503050406030204" pitchFamily="18" charset="0"/>
                                </a:rPr>
                                <m:t>𝑖</m:t>
                              </m:r>
                            </m:sub>
                            <m:sup>
                              <m:r>
                                <a:rPr lang="en-US" sz="2000" i="1">
                                  <a:latin typeface="Cambria Math" panose="02040503050406030204" pitchFamily="18" charset="0"/>
                                </a:rPr>
                                <m:t>2</m:t>
                              </m:r>
                            </m:sup>
                          </m:sSubSup>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𝑑𝑖𝑓𝑓</m:t>
                                  </m:r>
                                  <m:r>
                                    <a:rPr lang="en-US" sz="2000" i="1">
                                      <a:latin typeface="Cambria Math" panose="02040503050406030204" pitchFamily="18" charset="0"/>
                                    </a:rPr>
                                    <m:t>,</m:t>
                                  </m:r>
                                  <m:r>
                                    <a:rPr lang="en-US" sz="2000" i="1">
                                      <a:latin typeface="Cambria Math" panose="02040503050406030204" pitchFamily="18" charset="0"/>
                                    </a:rPr>
                                    <m:t>𝑝𝑟𝑜𝑗</m:t>
                                  </m:r>
                                  <m:sSub>
                                    <m:sSubPr>
                                      <m:ctrlPr>
                                        <a:rPr lang="tr-TR"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𝑖</m:t>
                                      </m:r>
                                    </m:sub>
                                  </m:sSub>
                                </m:sub>
                              </m:sSub>
                            </m:e>
                          </m:d>
                        </m:e>
                        <m:sup>
                          <m:r>
                            <a:rPr lang="en-US" sz="2000" i="1">
                              <a:latin typeface="Cambria Math" panose="02040503050406030204" pitchFamily="18" charset="0"/>
                            </a:rPr>
                            <m:t>2</m:t>
                          </m:r>
                        </m:sup>
                      </m:sSup>
                      <m:r>
                        <a:rPr lang="en-US" sz="2000" i="1">
                          <a:latin typeface="Cambria Math" panose="02040503050406030204" pitchFamily="18" charset="0"/>
                        </a:rPr>
                        <m:t>=</m:t>
                      </m:r>
                      <m:sSup>
                        <m:sSupPr>
                          <m:ctrlPr>
                            <a:rPr lang="tr-TR" sz="2000" i="1">
                              <a:latin typeface="Cambria Math" panose="02040503050406030204" pitchFamily="18" charset="0"/>
                            </a:rPr>
                          </m:ctrlPr>
                        </m:sSupPr>
                        <m:e>
                          <m:d>
                            <m:dPr>
                              <m:ctrlPr>
                                <a:rPr lang="tr-TR" sz="2000" i="1">
                                  <a:latin typeface="Cambria Math" panose="02040503050406030204" pitchFamily="18" charset="0"/>
                                </a:rPr>
                              </m:ctrlPr>
                            </m:dPr>
                            <m:e>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𝑑𝑖𝑓𝑓</m:t>
                                  </m:r>
                                  <m:r>
                                    <a:rPr lang="en-US" sz="2000" i="1">
                                      <a:latin typeface="Cambria Math" panose="02040503050406030204" pitchFamily="18" charset="0"/>
                                    </a:rPr>
                                    <m:t>,</m:t>
                                  </m:r>
                                  <m:r>
                                    <a:rPr lang="en-US" sz="2000" i="1">
                                      <a:latin typeface="Cambria Math" panose="02040503050406030204" pitchFamily="18" charset="0"/>
                                    </a:rPr>
                                    <m:t>𝑝𝑟𝑜𝑗</m:t>
                                  </m:r>
                                  <m:sSub>
                                    <m:sSubPr>
                                      <m:ctrlPr>
                                        <a:rPr lang="tr-TR"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𝑖</m:t>
                                      </m:r>
                                    </m:sub>
                                  </m:sSub>
                                </m:sub>
                              </m:sSub>
                            </m:e>
                          </m:d>
                        </m:e>
                        <m:sup>
                          <m:r>
                            <a:rPr lang="en-US" sz="2000" i="1">
                              <a:latin typeface="Cambria Math" panose="02040503050406030204" pitchFamily="18" charset="0"/>
                            </a:rPr>
                            <m:t>𝑇</m:t>
                          </m:r>
                        </m:sup>
                      </m:sSup>
                      <m:d>
                        <m:dPr>
                          <m:ctrlPr>
                            <a:rPr lang="tr-TR" sz="2000" i="1">
                              <a:latin typeface="Cambria Math" panose="02040503050406030204" pitchFamily="18" charset="0"/>
                            </a:rPr>
                          </m:ctrlPr>
                        </m:dPr>
                        <m:e>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𝑑𝑖𝑓𝑓</m:t>
                              </m:r>
                              <m:r>
                                <a:rPr lang="en-US" sz="2000" i="1">
                                  <a:latin typeface="Cambria Math" panose="02040503050406030204" pitchFamily="18" charset="0"/>
                                </a:rPr>
                                <m:t>,</m:t>
                              </m:r>
                              <m:r>
                                <a:rPr lang="en-US" sz="2000" i="1">
                                  <a:latin typeface="Cambria Math" panose="02040503050406030204" pitchFamily="18" charset="0"/>
                                </a:rPr>
                                <m:t>𝑝𝑟𝑜𝑗</m:t>
                              </m:r>
                              <m:sSub>
                                <m:sSubPr>
                                  <m:ctrlPr>
                                    <a:rPr lang="tr-TR"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𝑖</m:t>
                                  </m:r>
                                </m:sub>
                              </m:sSub>
                            </m:sub>
                          </m:sSub>
                        </m:e>
                      </m:d>
                    </m:oMath>
                  </m:oMathPara>
                </a14:m>
                <a:endParaRPr lang="tr-TR" sz="2000" i="1" smtClean="0"/>
              </a:p>
              <a:p>
                <a:pPr marL="0" indent="0">
                  <a:lnSpc>
                    <a:spcPct val="150000"/>
                  </a:lnSpc>
                  <a:spcBef>
                    <a:spcPts val="600"/>
                  </a:spcBef>
                  <a:buNone/>
                  <a:tabLst>
                    <a:tab pos="3136900" algn="l"/>
                  </a:tabLst>
                </a:pPr>
                <a:r>
                  <a:rPr lang="tr-TR" sz="2000" smtClean="0"/>
                  <a:t>                                  	</a:t>
                </a:r>
                <a14:m>
                  <m:oMath xmlns:m="http://schemas.openxmlformats.org/officeDocument/2006/math">
                    <m:r>
                      <a:rPr lang="en-US" sz="2000" i="1">
                        <a:latin typeface="Cambria Math" panose="02040503050406030204" pitchFamily="18" charset="0"/>
                      </a:rPr>
                      <m:t>=</m:t>
                    </m:r>
                    <m:sSubSup>
                      <m:sSubSupPr>
                        <m:ctrlPr>
                          <a:rPr lang="tr-TR" sz="2000" i="1">
                            <a:latin typeface="Cambria Math" panose="02040503050406030204" pitchFamily="18" charset="0"/>
                          </a:rPr>
                        </m:ctrlPr>
                      </m:sSubSupPr>
                      <m:e>
                        <m:r>
                          <a:rPr lang="en-US" sz="2000" b="1" i="1">
                            <a:latin typeface="Cambria Math" panose="02040503050406030204" pitchFamily="18" charset="0"/>
                          </a:rPr>
                          <m:t>𝒘</m:t>
                        </m:r>
                      </m:e>
                      <m:sub>
                        <m:r>
                          <a:rPr lang="en-US" sz="2000" i="1">
                            <a:latin typeface="Cambria Math" panose="02040503050406030204" pitchFamily="18" charset="0"/>
                          </a:rPr>
                          <m:t>𝑖</m:t>
                        </m:r>
                      </m:sub>
                      <m:sup>
                        <m:r>
                          <a:rPr lang="en-US" sz="2000" i="1">
                            <a:latin typeface="Cambria Math" panose="02040503050406030204" pitchFamily="18" charset="0"/>
                          </a:rPr>
                          <m:t>𝑇</m:t>
                        </m:r>
                      </m:sup>
                    </m:sSubSup>
                    <m:sSup>
                      <m:sSupPr>
                        <m:ctrlPr>
                          <a:rPr lang="tr-TR" sz="2000" i="1">
                            <a:latin typeface="Cambria Math" panose="02040503050406030204" pitchFamily="18" charset="0"/>
                          </a:rPr>
                        </m:ctrlPr>
                      </m:sSupPr>
                      <m:e>
                        <m:d>
                          <m:dPr>
                            <m:ctrlPr>
                              <a:rPr lang="tr-TR" sz="2000" i="1">
                                <a:latin typeface="Cambria Math" panose="02040503050406030204" pitchFamily="18" charset="0"/>
                              </a:rPr>
                            </m:ctrlPr>
                          </m:dPr>
                          <m:e>
                            <m:sSubSup>
                              <m:sSubSupPr>
                                <m:ctrlPr>
                                  <a:rPr lang="tr-TR" sz="2000" i="1">
                                    <a:latin typeface="Cambria Math" panose="02040503050406030204" pitchFamily="18" charset="0"/>
                                  </a:rPr>
                                </m:ctrlPr>
                              </m:sSubSupPr>
                              <m:e>
                                <m:r>
                                  <a:rPr lang="en-US" sz="2000" b="1" i="1">
                                    <a:latin typeface="Cambria Math" panose="02040503050406030204" pitchFamily="18" charset="0"/>
                                  </a:rPr>
                                  <m:t>𝒂</m:t>
                                </m:r>
                              </m:e>
                              <m:sub>
                                <m:r>
                                  <a:rPr lang="en-US" sz="2000" i="1">
                                    <a:latin typeface="Cambria Math" panose="02040503050406030204" pitchFamily="18" charset="0"/>
                                  </a:rPr>
                                  <m:t>𝑑𝑖𝑓𝑓</m:t>
                                </m:r>
                              </m:sub>
                              <m:sup>
                                <m:r>
                                  <a:rPr lang="en-US" sz="2000" i="1">
                                    <a:latin typeface="Cambria Math" panose="02040503050406030204" pitchFamily="18" charset="0"/>
                                  </a:rPr>
                                  <m:t>𝑇</m:t>
                                </m:r>
                              </m:sup>
                            </m:sSubSup>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𝑖</m:t>
                                </m:r>
                              </m:sub>
                            </m:sSub>
                          </m:e>
                        </m:d>
                      </m:e>
                      <m:sup>
                        <m:r>
                          <a:rPr lang="en-US" sz="2000" i="1">
                            <a:latin typeface="Cambria Math" panose="02040503050406030204" pitchFamily="18" charset="0"/>
                          </a:rPr>
                          <m:t>𝑇</m:t>
                        </m:r>
                      </m:sup>
                    </m:sSup>
                    <m:d>
                      <m:dPr>
                        <m:ctrlPr>
                          <a:rPr lang="tr-TR" sz="2000" i="1">
                            <a:latin typeface="Cambria Math" panose="02040503050406030204" pitchFamily="18" charset="0"/>
                          </a:rPr>
                        </m:ctrlPr>
                      </m:dPr>
                      <m:e>
                        <m:sSubSup>
                          <m:sSubSupPr>
                            <m:ctrlPr>
                              <a:rPr lang="tr-TR" sz="2000" i="1">
                                <a:latin typeface="Cambria Math" panose="02040503050406030204" pitchFamily="18" charset="0"/>
                              </a:rPr>
                            </m:ctrlPr>
                          </m:sSubSupPr>
                          <m:e>
                            <m:r>
                              <a:rPr lang="en-US" sz="2000" b="1" i="1">
                                <a:latin typeface="Cambria Math" panose="02040503050406030204" pitchFamily="18" charset="0"/>
                              </a:rPr>
                              <m:t>𝒂</m:t>
                            </m:r>
                          </m:e>
                          <m:sub>
                            <m:r>
                              <a:rPr lang="en-US" sz="2000" i="1">
                                <a:latin typeface="Cambria Math" panose="02040503050406030204" pitchFamily="18" charset="0"/>
                              </a:rPr>
                              <m:t>𝑑𝑖𝑓𝑓</m:t>
                            </m:r>
                          </m:sub>
                          <m:sup>
                            <m:r>
                              <a:rPr lang="en-US" sz="2000" i="1">
                                <a:latin typeface="Cambria Math" panose="02040503050406030204" pitchFamily="18" charset="0"/>
                              </a:rPr>
                              <m:t>𝑇</m:t>
                            </m:r>
                          </m:sup>
                        </m:sSubSup>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𝑖</m:t>
                            </m:r>
                          </m:sub>
                        </m:sSub>
                      </m:e>
                    </m:d>
                  </m:oMath>
                </a14:m>
                <a:endParaRPr lang="tr-TR" sz="2000" i="1" smtClean="0"/>
              </a:p>
              <a:p>
                <a:pPr marL="0" indent="0">
                  <a:lnSpc>
                    <a:spcPct val="150000"/>
                  </a:lnSpc>
                  <a:spcBef>
                    <a:spcPts val="600"/>
                  </a:spcBef>
                  <a:buNone/>
                  <a:tabLst>
                    <a:tab pos="3136900" algn="l"/>
                  </a:tabLst>
                </a:pPr>
                <a:r>
                  <a:rPr lang="tr-TR" sz="2000" smtClean="0"/>
                  <a:t>	</a:t>
                </a:r>
                <a14:m>
                  <m:oMath xmlns:m="http://schemas.openxmlformats.org/officeDocument/2006/math">
                    <m:r>
                      <a:rPr lang="en-US" sz="2000" i="1">
                        <a:latin typeface="Cambria Math" panose="02040503050406030204" pitchFamily="18" charset="0"/>
                      </a:rPr>
                      <m:t>=</m:t>
                    </m:r>
                    <m:sSubSup>
                      <m:sSubSupPr>
                        <m:ctrlPr>
                          <a:rPr lang="tr-TR" sz="2000" i="1">
                            <a:latin typeface="Cambria Math" panose="02040503050406030204" pitchFamily="18" charset="0"/>
                          </a:rPr>
                        </m:ctrlPr>
                      </m:sSubSupPr>
                      <m:e>
                        <m:r>
                          <a:rPr lang="en-US" sz="2000" b="1" i="1">
                            <a:latin typeface="Cambria Math" panose="02040503050406030204" pitchFamily="18" charset="0"/>
                          </a:rPr>
                          <m:t>𝒘</m:t>
                        </m:r>
                      </m:e>
                      <m:sub>
                        <m:r>
                          <a:rPr lang="en-US" sz="2000" i="1">
                            <a:latin typeface="Cambria Math" panose="02040503050406030204" pitchFamily="18" charset="0"/>
                          </a:rPr>
                          <m:t>𝑖</m:t>
                        </m:r>
                      </m:sub>
                      <m:sup>
                        <m:r>
                          <a:rPr lang="en-US" sz="2000" i="1">
                            <a:latin typeface="Cambria Math" panose="02040503050406030204" pitchFamily="18" charset="0"/>
                          </a:rPr>
                          <m:t>𝑇</m:t>
                        </m:r>
                      </m:sup>
                    </m:sSubSup>
                    <m:d>
                      <m:dPr>
                        <m:ctrlPr>
                          <a:rPr lang="tr-TR" sz="2000" i="1">
                            <a:latin typeface="Cambria Math" panose="02040503050406030204" pitchFamily="18" charset="0"/>
                          </a:rPr>
                        </m:ctrlPr>
                      </m:dPr>
                      <m:e>
                        <m:sSubSup>
                          <m:sSubSupPr>
                            <m:ctrlPr>
                              <a:rPr lang="tr-TR" sz="2000" i="1">
                                <a:latin typeface="Cambria Math" panose="02040503050406030204" pitchFamily="18" charset="0"/>
                              </a:rPr>
                            </m:ctrlPr>
                          </m:sSubSupPr>
                          <m:e>
                            <m:r>
                              <a:rPr lang="en-US" sz="2000" b="1" i="1">
                                <a:latin typeface="Cambria Math" panose="02040503050406030204" pitchFamily="18" charset="0"/>
                              </a:rPr>
                              <m:t>𝒘</m:t>
                            </m:r>
                          </m:e>
                          <m:sub>
                            <m:r>
                              <a:rPr lang="en-US" sz="2000" i="1">
                                <a:latin typeface="Cambria Math" panose="02040503050406030204" pitchFamily="18" charset="0"/>
                              </a:rPr>
                              <m:t>𝑖</m:t>
                            </m:r>
                          </m:sub>
                          <m:sup>
                            <m:r>
                              <a:rPr lang="en-US" sz="2000" i="1">
                                <a:latin typeface="Cambria Math" panose="02040503050406030204" pitchFamily="18" charset="0"/>
                              </a:rPr>
                              <m:t>𝑇</m:t>
                            </m:r>
                          </m:sup>
                        </m:sSubSup>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𝑑𝑖𝑓𝑓</m:t>
                            </m:r>
                          </m:sub>
                        </m:sSub>
                      </m:e>
                    </m:d>
                    <m:d>
                      <m:dPr>
                        <m:ctrlPr>
                          <a:rPr lang="tr-TR" sz="2000" i="1">
                            <a:latin typeface="Cambria Math" panose="02040503050406030204" pitchFamily="18" charset="0"/>
                          </a:rPr>
                        </m:ctrlPr>
                      </m:dPr>
                      <m:e>
                        <m:sSubSup>
                          <m:sSubSupPr>
                            <m:ctrlPr>
                              <a:rPr lang="tr-TR" sz="2000" i="1">
                                <a:latin typeface="Cambria Math" panose="02040503050406030204" pitchFamily="18" charset="0"/>
                              </a:rPr>
                            </m:ctrlPr>
                          </m:sSubSupPr>
                          <m:e>
                            <m:r>
                              <a:rPr lang="en-US" sz="2000" b="1" i="1">
                                <a:latin typeface="Cambria Math" panose="02040503050406030204" pitchFamily="18" charset="0"/>
                              </a:rPr>
                              <m:t>𝒂</m:t>
                            </m:r>
                          </m:e>
                          <m:sub>
                            <m:r>
                              <a:rPr lang="en-US" sz="2000" i="1">
                                <a:latin typeface="Cambria Math" panose="02040503050406030204" pitchFamily="18" charset="0"/>
                              </a:rPr>
                              <m:t>𝑑𝑖𝑓𝑓</m:t>
                            </m:r>
                          </m:sub>
                          <m:sup>
                            <m:r>
                              <a:rPr lang="en-US" sz="2000" i="1">
                                <a:latin typeface="Cambria Math" panose="02040503050406030204" pitchFamily="18" charset="0"/>
                              </a:rPr>
                              <m:t>𝑇</m:t>
                            </m:r>
                          </m:sup>
                        </m:sSubSup>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𝑖</m:t>
                            </m:r>
                          </m:sub>
                        </m:sSub>
                      </m:e>
                    </m:d>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𝑖</m:t>
                        </m:r>
                      </m:sub>
                    </m:sSub>
                  </m:oMath>
                </a14:m>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tabLst>
                    <a:tab pos="3136900" algn="l"/>
                  </a:tabLst>
                </a:pPr>
                <a:r>
                  <a:rPr lang="tr-TR" sz="2000" smtClean="0"/>
                  <a:t>	</a:t>
                </a:r>
                <a14:m>
                  <m:oMath xmlns:m="http://schemas.openxmlformats.org/officeDocument/2006/math">
                    <m:r>
                      <a:rPr lang="en-US" sz="2000" i="1">
                        <a:latin typeface="Cambria Math" panose="02040503050406030204" pitchFamily="18" charset="0"/>
                      </a:rPr>
                      <m:t>=</m:t>
                    </m:r>
                    <m:limLow>
                      <m:limLowPr>
                        <m:ctrlPr>
                          <a:rPr lang="tr-TR" sz="2000" i="1">
                            <a:latin typeface="Cambria Math" panose="02040503050406030204" pitchFamily="18" charset="0"/>
                          </a:rPr>
                        </m:ctrlPr>
                      </m:limLowPr>
                      <m:e>
                        <m:groupChr>
                          <m:groupChrPr>
                            <m:chr m:val="⏟"/>
                            <m:ctrlPr>
                              <a:rPr lang="tr-TR" sz="2000" i="1">
                                <a:latin typeface="Cambria Math" panose="02040503050406030204" pitchFamily="18" charset="0"/>
                              </a:rPr>
                            </m:ctrlPr>
                          </m:groupChrPr>
                          <m:e>
                            <m:sSubSup>
                              <m:sSubSupPr>
                                <m:ctrlPr>
                                  <a:rPr lang="tr-TR" sz="2000" i="1">
                                    <a:latin typeface="Cambria Math" panose="02040503050406030204" pitchFamily="18" charset="0"/>
                                  </a:rPr>
                                </m:ctrlPr>
                              </m:sSubSupPr>
                              <m:e>
                                <m:r>
                                  <a:rPr lang="en-US" sz="2000" b="1" i="1">
                                    <a:latin typeface="Cambria Math" panose="02040503050406030204" pitchFamily="18" charset="0"/>
                                  </a:rPr>
                                  <m:t>𝒘</m:t>
                                </m:r>
                              </m:e>
                              <m:sub>
                                <m:r>
                                  <a:rPr lang="en-US" sz="2000" i="1">
                                    <a:latin typeface="Cambria Math" panose="02040503050406030204" pitchFamily="18" charset="0"/>
                                  </a:rPr>
                                  <m:t>𝑖</m:t>
                                </m:r>
                              </m:sub>
                              <m:sup>
                                <m:r>
                                  <a:rPr lang="en-US" sz="2000" i="1">
                                    <a:latin typeface="Cambria Math" panose="02040503050406030204" pitchFamily="18" charset="0"/>
                                  </a:rPr>
                                  <m:t>𝑇</m:t>
                                </m:r>
                              </m:sup>
                            </m:sSubSup>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𝑖</m:t>
                                </m:r>
                              </m:sub>
                            </m:sSub>
                          </m:e>
                        </m:groupChr>
                      </m:e>
                      <m:lim>
                        <m:r>
                          <a:rPr lang="en-US" sz="2000" i="1">
                            <a:latin typeface="Cambria Math" panose="02040503050406030204" pitchFamily="18" charset="0"/>
                          </a:rPr>
                          <m:t>1</m:t>
                        </m:r>
                      </m:lim>
                    </m:limLow>
                    <m:d>
                      <m:dPr>
                        <m:ctrlPr>
                          <a:rPr lang="tr-TR" sz="2000" i="1">
                            <a:latin typeface="Cambria Math" panose="02040503050406030204" pitchFamily="18" charset="0"/>
                          </a:rPr>
                        </m:ctrlPr>
                      </m:dPr>
                      <m:e>
                        <m:sSubSup>
                          <m:sSubSupPr>
                            <m:ctrlPr>
                              <a:rPr lang="tr-TR" sz="2000" i="1">
                                <a:latin typeface="Cambria Math" panose="02040503050406030204" pitchFamily="18" charset="0"/>
                              </a:rPr>
                            </m:ctrlPr>
                          </m:sSubSupPr>
                          <m:e>
                            <m:r>
                              <a:rPr lang="en-US" sz="2000" b="1" i="1">
                                <a:latin typeface="Cambria Math" panose="02040503050406030204" pitchFamily="18" charset="0"/>
                              </a:rPr>
                              <m:t>𝒘</m:t>
                            </m:r>
                          </m:e>
                          <m:sub>
                            <m:r>
                              <a:rPr lang="en-US" sz="2000" i="1">
                                <a:latin typeface="Cambria Math" panose="02040503050406030204" pitchFamily="18" charset="0"/>
                              </a:rPr>
                              <m:t>𝑖</m:t>
                            </m:r>
                          </m:sub>
                          <m:sup>
                            <m:r>
                              <a:rPr lang="en-US" sz="2000" i="1">
                                <a:latin typeface="Cambria Math" panose="02040503050406030204" pitchFamily="18" charset="0"/>
                              </a:rPr>
                              <m:t>𝑇</m:t>
                            </m:r>
                          </m:sup>
                        </m:sSubSup>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𝑑𝑖𝑓𝑓</m:t>
                            </m:r>
                          </m:sub>
                        </m:sSub>
                      </m:e>
                    </m:d>
                    <m:d>
                      <m:dPr>
                        <m:ctrlPr>
                          <a:rPr lang="tr-TR" sz="2000" i="1">
                            <a:latin typeface="Cambria Math" panose="02040503050406030204" pitchFamily="18" charset="0"/>
                          </a:rPr>
                        </m:ctrlPr>
                      </m:dPr>
                      <m:e>
                        <m:sSubSup>
                          <m:sSubSupPr>
                            <m:ctrlPr>
                              <a:rPr lang="tr-TR" sz="2000" i="1">
                                <a:latin typeface="Cambria Math" panose="02040503050406030204" pitchFamily="18" charset="0"/>
                              </a:rPr>
                            </m:ctrlPr>
                          </m:sSubSupPr>
                          <m:e>
                            <m:r>
                              <a:rPr lang="en-US" sz="2000" b="1" i="1">
                                <a:latin typeface="Cambria Math" panose="02040503050406030204" pitchFamily="18" charset="0"/>
                              </a:rPr>
                              <m:t>𝒂</m:t>
                            </m:r>
                          </m:e>
                          <m:sub>
                            <m:r>
                              <a:rPr lang="en-US" sz="2000" i="1">
                                <a:latin typeface="Cambria Math" panose="02040503050406030204" pitchFamily="18" charset="0"/>
                              </a:rPr>
                              <m:t>𝑑𝑖𝑓𝑓</m:t>
                            </m:r>
                          </m:sub>
                          <m:sup>
                            <m:r>
                              <a:rPr lang="en-US" sz="2000" i="1">
                                <a:latin typeface="Cambria Math" panose="02040503050406030204" pitchFamily="18" charset="0"/>
                              </a:rPr>
                              <m:t>𝑇</m:t>
                            </m:r>
                          </m:sup>
                        </m:sSubSup>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𝑖</m:t>
                            </m:r>
                          </m:sub>
                        </m:sSub>
                      </m:e>
                    </m:d>
                    <m:r>
                      <a:rPr lang="en-US" sz="2000" i="1">
                        <a:latin typeface="Cambria Math" panose="02040503050406030204" pitchFamily="18" charset="0"/>
                      </a:rPr>
                      <m:t>       </m:t>
                    </m:r>
                    <m:r>
                      <a:rPr lang="en-US" sz="2000" i="1">
                        <a:latin typeface="Cambria Math" panose="02040503050406030204" pitchFamily="18" charset="0"/>
                      </a:rPr>
                      <m:t>𝑓𝑜𝑟</m:t>
                    </m:r>
                    <m:r>
                      <a:rPr lang="en-US" sz="2000" i="1">
                        <a:latin typeface="Cambria Math" panose="02040503050406030204" pitchFamily="18" charset="0"/>
                      </a:rPr>
                      <m:t>  </m:t>
                    </m:r>
                    <m:r>
                      <a:rPr lang="en-US" sz="2000" i="1">
                        <a:latin typeface="Cambria Math" panose="02040503050406030204" pitchFamily="18" charset="0"/>
                      </a:rPr>
                      <m:t>𝑖</m:t>
                    </m:r>
                    <m:r>
                      <a:rPr lang="en-US" sz="2000" i="1">
                        <a:latin typeface="Cambria Math" panose="02040503050406030204" pitchFamily="18" charset="0"/>
                      </a:rPr>
                      <m:t>=1,2.</m:t>
                    </m:r>
                  </m:oMath>
                </a14:m>
                <a:endParaRPr lang="tr-TR" sz="2000" smtClean="0">
                  <a:latin typeface="Times New Roman" panose="02020603050405020304" pitchFamily="18" charset="0"/>
                  <a:cs typeface="Times New Roman" panose="02020603050405020304" pitchFamily="18" charset="0"/>
                </a:endParaRPr>
              </a:p>
              <a:p>
                <a:pPr marL="0" indent="0" algn="just">
                  <a:lnSpc>
                    <a:spcPct val="150000"/>
                  </a:lnSpc>
                  <a:spcBef>
                    <a:spcPts val="600"/>
                  </a:spcBef>
                  <a:buNone/>
                  <a:tabLst>
                    <a:tab pos="3136900" algn="l"/>
                  </a:tabLst>
                </a:pPr>
                <a:r>
                  <a:rPr lang="en-US" sz="2000">
                    <a:latin typeface="Times New Roman" panose="02020603050405020304" pitchFamily="18" charset="0"/>
                    <a:cs typeface="Times New Roman" panose="02020603050405020304" pitchFamily="18" charset="0"/>
                  </a:rPr>
                  <a:t>Therefore, </a:t>
                </a:r>
                <a14:m>
                  <m:oMath xmlns:m="http://schemas.openxmlformats.org/officeDocument/2006/math">
                    <m:sSubSup>
                      <m:sSubSupPr>
                        <m:ctrlPr>
                          <a:rPr lang="tr-TR" sz="2000" i="1">
                            <a:latin typeface="Cambria Math" panose="02040503050406030204" pitchFamily="18" charset="0"/>
                          </a:rPr>
                        </m:ctrlPr>
                      </m:sSubSupPr>
                      <m:e>
                        <m:r>
                          <a:rPr lang="en-US" sz="2000" i="1">
                            <a:latin typeface="Cambria Math" panose="02040503050406030204" pitchFamily="18" charset="0"/>
                          </a:rPr>
                          <m:t>𝑙</m:t>
                        </m:r>
                      </m:e>
                      <m:sub>
                        <m:r>
                          <a:rPr lang="en-US" sz="2000" i="1">
                            <a:latin typeface="Cambria Math" panose="02040503050406030204" pitchFamily="18" charset="0"/>
                          </a:rPr>
                          <m:t>𝑖</m:t>
                        </m:r>
                      </m:sub>
                      <m:sup>
                        <m:r>
                          <a:rPr lang="en-US" sz="2000" i="1">
                            <a:latin typeface="Cambria Math" panose="02040503050406030204" pitchFamily="18" charset="0"/>
                          </a:rPr>
                          <m:t>2</m:t>
                        </m:r>
                      </m:sup>
                    </m:sSubSup>
                    <m:r>
                      <a:rPr lang="en-US" sz="2000" i="1">
                        <a:latin typeface="Cambria Math" panose="02040503050406030204" pitchFamily="18" charset="0"/>
                      </a:rPr>
                      <m:t>=</m:t>
                    </m:r>
                    <m:sSubSup>
                      <m:sSubSupPr>
                        <m:ctrlPr>
                          <a:rPr lang="tr-TR" sz="2000" i="1">
                            <a:latin typeface="Cambria Math" panose="02040503050406030204" pitchFamily="18" charset="0"/>
                          </a:rPr>
                        </m:ctrlPr>
                      </m:sSubSupPr>
                      <m:e>
                        <m:r>
                          <a:rPr lang="en-US" sz="2000" b="1" i="1">
                            <a:latin typeface="Cambria Math" panose="02040503050406030204" pitchFamily="18" charset="0"/>
                          </a:rPr>
                          <m:t>𝒘</m:t>
                        </m:r>
                      </m:e>
                      <m:sub>
                        <m:r>
                          <a:rPr lang="en-US" sz="2000" i="1">
                            <a:latin typeface="Cambria Math" panose="02040503050406030204" pitchFamily="18" charset="0"/>
                          </a:rPr>
                          <m:t>𝑖</m:t>
                        </m:r>
                      </m:sub>
                      <m:sup>
                        <m:r>
                          <a:rPr lang="en-US" sz="2000" i="1">
                            <a:latin typeface="Cambria Math" panose="02040503050406030204" pitchFamily="18" charset="0"/>
                          </a:rPr>
                          <m:t>𝑇</m:t>
                        </m:r>
                      </m:sup>
                    </m:sSubSup>
                    <m:d>
                      <m:dPr>
                        <m:ctrlPr>
                          <a:rPr lang="tr-TR" sz="2000" i="1">
                            <a:latin typeface="Cambria Math" panose="02040503050406030204" pitchFamily="18" charset="0"/>
                          </a:rPr>
                        </m:ctrlPr>
                      </m:dPr>
                      <m:e>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𝑑𝑖𝑓𝑓</m:t>
                            </m:r>
                          </m:sub>
                        </m:sSub>
                        <m:sSubSup>
                          <m:sSubSupPr>
                            <m:ctrlPr>
                              <a:rPr lang="tr-TR" sz="2000" i="1">
                                <a:latin typeface="Cambria Math" panose="02040503050406030204" pitchFamily="18" charset="0"/>
                              </a:rPr>
                            </m:ctrlPr>
                          </m:sSubSupPr>
                          <m:e>
                            <m:r>
                              <a:rPr lang="en-US" sz="2000" b="1" i="1">
                                <a:latin typeface="Cambria Math" panose="02040503050406030204" pitchFamily="18" charset="0"/>
                              </a:rPr>
                              <m:t>𝒂</m:t>
                            </m:r>
                          </m:e>
                          <m:sub>
                            <m:r>
                              <a:rPr lang="en-US" sz="2000" i="1">
                                <a:latin typeface="Cambria Math" panose="02040503050406030204" pitchFamily="18" charset="0"/>
                              </a:rPr>
                              <m:t>𝑑𝑖𝑓𝑓</m:t>
                            </m:r>
                          </m:sub>
                          <m:sup>
                            <m:r>
                              <a:rPr lang="en-US" sz="2000" i="1">
                                <a:latin typeface="Cambria Math" panose="02040503050406030204" pitchFamily="18" charset="0"/>
                              </a:rPr>
                              <m:t>𝑇</m:t>
                            </m:r>
                          </m:sup>
                        </m:sSubSup>
                      </m:e>
                    </m:d>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𝑖</m:t>
                        </m:r>
                      </m:sub>
                    </m:sSub>
                  </m:oMath>
                </a14:m>
                <a:r>
                  <a:rPr lang="en-US" sz="2000">
                    <a:latin typeface="Times New Roman" panose="02020603050405020304" pitchFamily="18" charset="0"/>
                    <a:cs typeface="Times New Roman" panose="02020603050405020304" pitchFamily="18" charset="0"/>
                  </a:rPr>
                  <a:t> for </a:t>
                </a:r>
                <a14:m>
                  <m:oMath xmlns:m="http://schemas.openxmlformats.org/officeDocument/2006/math">
                    <m:r>
                      <a:rPr lang="en-US" sz="2000" i="1">
                        <a:latin typeface="Cambria Math" panose="02040503050406030204" pitchFamily="18" charset="0"/>
                      </a:rPr>
                      <m:t>𝑖</m:t>
                    </m:r>
                    <m:r>
                      <a:rPr lang="en-US" sz="2000" i="1">
                        <a:latin typeface="Cambria Math" panose="02040503050406030204" pitchFamily="18" charset="0"/>
                      </a:rPr>
                      <m:t>=1,2</m:t>
                    </m:r>
                  </m:oMath>
                </a14:m>
                <a:r>
                  <a:rPr lang="en-US" sz="2000">
                    <a:latin typeface="Times New Roman" panose="02020603050405020304" pitchFamily="18" charset="0"/>
                    <a:cs typeface="Times New Roman" panose="02020603050405020304" pitchFamily="18" charset="0"/>
                  </a:rPr>
                  <a:t>. Notice that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𝚽</m:t>
                        </m:r>
                        <m:r>
                          <a:rPr lang="en-US" sz="2000" b="1" i="1">
                            <a:latin typeface="Cambria Math" panose="02040503050406030204" pitchFamily="18" charset="0"/>
                          </a:rPr>
                          <m:t>=</m:t>
                        </m:r>
                        <m:r>
                          <a:rPr lang="en-US" sz="2000" b="1" i="1">
                            <a:latin typeface="Cambria Math" panose="02040503050406030204" pitchFamily="18" charset="0"/>
                          </a:rPr>
                          <m:t>𝒂</m:t>
                        </m:r>
                      </m:e>
                      <m:sub>
                        <m:r>
                          <a:rPr lang="en-US" sz="2000" i="1">
                            <a:latin typeface="Cambria Math" panose="02040503050406030204" pitchFamily="18" charset="0"/>
                          </a:rPr>
                          <m:t>𝑑𝑖𝑓𝑓</m:t>
                        </m:r>
                      </m:sub>
                    </m:sSub>
                    <m:sSubSup>
                      <m:sSubSupPr>
                        <m:ctrlPr>
                          <a:rPr lang="tr-TR" sz="2000" i="1">
                            <a:latin typeface="Cambria Math" panose="02040503050406030204" pitchFamily="18" charset="0"/>
                          </a:rPr>
                        </m:ctrlPr>
                      </m:sSubSupPr>
                      <m:e>
                        <m:r>
                          <a:rPr lang="en-US" sz="2000" b="1" i="1">
                            <a:latin typeface="Cambria Math" panose="02040503050406030204" pitchFamily="18" charset="0"/>
                          </a:rPr>
                          <m:t>𝒂</m:t>
                        </m:r>
                      </m:e>
                      <m:sub>
                        <m:r>
                          <a:rPr lang="en-US" sz="2000" i="1">
                            <a:latin typeface="Cambria Math" panose="02040503050406030204" pitchFamily="18" charset="0"/>
                          </a:rPr>
                          <m:t>𝑑𝑖𝑓𝑓</m:t>
                        </m:r>
                      </m:sub>
                      <m:sup>
                        <m:r>
                          <a:rPr lang="en-US" sz="2000" i="1">
                            <a:latin typeface="Cambria Math" panose="02040503050406030204" pitchFamily="18" charset="0"/>
                          </a:rPr>
                          <m:t>𝑇</m:t>
                        </m:r>
                      </m:sup>
                    </m:sSubSup>
                  </m:oMath>
                </a14:m>
                <a:r>
                  <a:rPr lang="en-US" sz="2000">
                    <a:latin typeface="Times New Roman" panose="02020603050405020304" pitchFamily="18" charset="0"/>
                    <a:cs typeface="Times New Roman" panose="02020603050405020304" pitchFamily="18" charset="0"/>
                  </a:rPr>
                  <a:t> is a square matrix. Also remember that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1</m:t>
                        </m:r>
                      </m:sub>
                    </m:sSub>
                  </m:oMath>
                </a14:m>
                <a:r>
                  <a:rPr lang="en-US" sz="2000">
                    <a:latin typeface="Times New Roman" panose="02020603050405020304" pitchFamily="18" charset="0"/>
                    <a:cs typeface="Times New Roman" panose="02020603050405020304" pitchFamily="18" charset="0"/>
                  </a:rPr>
                  <a:t> and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2</m:t>
                        </m:r>
                      </m:sub>
                    </m:sSub>
                  </m:oMath>
                </a14:m>
                <a:r>
                  <a:rPr lang="en-US" sz="2000">
                    <a:latin typeface="Times New Roman" panose="02020603050405020304" pitchFamily="18" charset="0"/>
                    <a:cs typeface="Times New Roman" panose="02020603050405020304" pitchFamily="18" charset="0"/>
                  </a:rPr>
                  <a:t> are directional vectors in the directions of </a:t>
                </a:r>
                <a14:m>
                  <m:oMath xmlns:m="http://schemas.openxmlformats.org/officeDocument/2006/math">
                    <m:sSubSup>
                      <m:sSubSupPr>
                        <m:ctrlPr>
                          <a:rPr lang="tr-TR"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1</m:t>
                        </m:r>
                      </m:sub>
                      <m:sup>
                        <m:r>
                          <a:rPr lang="en-US" sz="2000" i="1">
                            <a:latin typeface="Cambria Math" panose="02040503050406030204" pitchFamily="18" charset="0"/>
                          </a:rPr>
                          <m:t>′</m:t>
                        </m:r>
                      </m:sup>
                    </m:sSubSup>
                  </m:oMath>
                </a14:m>
                <a:r>
                  <a:rPr lang="en-US" sz="2000">
                    <a:latin typeface="Times New Roman" panose="02020603050405020304" pitchFamily="18" charset="0"/>
                    <a:cs typeface="Times New Roman" panose="02020603050405020304" pitchFamily="18" charset="0"/>
                  </a:rPr>
                  <a:t> and </a:t>
                </a:r>
                <a14:m>
                  <m:oMath xmlns:m="http://schemas.openxmlformats.org/officeDocument/2006/math">
                    <m:sSubSup>
                      <m:sSubSupPr>
                        <m:ctrlPr>
                          <a:rPr lang="tr-TR"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2</m:t>
                        </m:r>
                      </m:sub>
                      <m:sup>
                        <m:r>
                          <a:rPr lang="en-US" sz="2000" i="1">
                            <a:latin typeface="Cambria Math" panose="02040503050406030204" pitchFamily="18" charset="0"/>
                          </a:rPr>
                          <m:t>′</m:t>
                        </m:r>
                      </m:sup>
                    </m:sSubSup>
                  </m:oMath>
                </a14:m>
                <a:r>
                  <a:rPr lang="en-US" sz="2000">
                    <a:latin typeface="Times New Roman" panose="02020603050405020304" pitchFamily="18" charset="0"/>
                    <a:cs typeface="Times New Roman" panose="02020603050405020304" pitchFamily="18" charset="0"/>
                  </a:rPr>
                  <a:t>. </a:t>
                </a: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tabLst>
                    <a:tab pos="3136900" algn="l"/>
                  </a:tabLst>
                </a:pPr>
                <a:endParaRPr lang="tr-TR" sz="2000">
                  <a:latin typeface="Times New Roman" panose="02020603050405020304" pitchFamily="18" charset="0"/>
                  <a:cs typeface="Times New Roman" panose="02020603050405020304" pitchFamily="18" charset="0"/>
                </a:endParaRPr>
              </a:p>
              <a:p>
                <a:pPr marL="0" indent="0" defTabSz="358775">
                  <a:lnSpc>
                    <a:spcPct val="150000"/>
                  </a:lnSpc>
                  <a:spcBef>
                    <a:spcPts val="0"/>
                  </a:spcBef>
                  <a:buFont typeface="Arial" panose="020B0604020202020204" pitchFamily="34" charset="0"/>
                  <a:buNone/>
                  <a:tabLst>
                    <a:tab pos="450850" algn="l"/>
                  </a:tabLst>
                </a:pPr>
                <a:endParaRPr lang="tr-TR" sz="2000">
                  <a:latin typeface="Times New Roman" panose="02020603050405020304" pitchFamily="18" charset="0"/>
                  <a:cs typeface="Times New Roman" panose="02020603050405020304" pitchFamily="18" charset="0"/>
                </a:endParaRPr>
              </a:p>
              <a:p>
                <a:pPr marL="0" indent="0">
                  <a:lnSpc>
                    <a:spcPct val="150000"/>
                  </a:lnSpc>
                  <a:spcBef>
                    <a:spcPts val="0"/>
                  </a:spcBef>
                  <a:buFont typeface="Arial" panose="020B0604020202020204" pitchFamily="34" charset="0"/>
                  <a:buNone/>
                </a:pPr>
                <a:endParaRPr lang="tr-TR" sz="1900">
                  <a:latin typeface="Times New Roman" panose="02020603050405020304" pitchFamily="18" charset="0"/>
                  <a:cs typeface="Times New Roman" panose="02020603050405020304" pitchFamily="18" charset="0"/>
                </a:endParaRPr>
              </a:p>
            </p:txBody>
          </p:sp>
        </mc:Choice>
        <mc:Fallback xmlns="">
          <p:sp>
            <p:nvSpPr>
              <p:cNvPr id="3" name="İçerik Yer Tutucusu 2"/>
              <p:cNvSpPr txBox="1">
                <a:spLocks noRot="1" noChangeAspect="1" noMove="1" noResize="1" noEditPoints="1" noAdjustHandles="1" noChangeArrowheads="1" noChangeShapeType="1" noTextEdit="1"/>
              </p:cNvSpPr>
              <p:nvPr/>
            </p:nvSpPr>
            <p:spPr>
              <a:xfrm>
                <a:off x="720000" y="720000"/>
                <a:ext cx="10800000" cy="5760000"/>
              </a:xfrm>
              <a:prstGeom prst="rect">
                <a:avLst/>
              </a:prstGeom>
              <a:blipFill>
                <a:blip r:embed="rId2"/>
                <a:stretch>
                  <a:fillRect l="-1411" r="-1467"/>
                </a:stretch>
              </a:blipFill>
            </p:spPr>
            <p:txBody>
              <a:bodyPr/>
              <a:lstStyle/>
              <a:p>
                <a:r>
                  <a:rPr lang="tr-TR">
                    <a:noFill/>
                  </a:rPr>
                  <a:t> </a:t>
                </a:r>
              </a:p>
            </p:txBody>
          </p:sp>
        </mc:Fallback>
      </mc:AlternateContent>
    </p:spTree>
    <p:extLst>
      <p:ext uri="{BB962C8B-B14F-4D97-AF65-F5344CB8AC3E}">
        <p14:creationId xmlns:p14="http://schemas.microsoft.com/office/powerpoint/2010/main" val="4342091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txBox="1">
                <a:spLocks/>
              </p:cNvSpPr>
              <p:nvPr/>
            </p:nvSpPr>
            <p:spPr>
              <a:xfrm>
                <a:off x="720000" y="720000"/>
                <a:ext cx="10800000" cy="3320845"/>
              </a:xfrm>
              <a:prstGeom prst="rect">
                <a:avLst/>
              </a:prstGeom>
            </p:spPr>
            <p:txBody>
              <a:bodyPr vert="horz" wrap="square" lIns="0" tIns="0" rIns="0" bIns="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600"/>
                  </a:spcBef>
                  <a:buNone/>
                </a:pPr>
                <a:r>
                  <a:rPr lang="en-US" sz="2000" smtClean="0">
                    <a:latin typeface="Times New Roman" panose="02020603050405020304" pitchFamily="18" charset="0"/>
                    <a:cs typeface="Times New Roman" panose="02020603050405020304" pitchFamily="18" charset="0"/>
                  </a:rPr>
                  <a:t>Now we are ready to find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1</m:t>
                        </m:r>
                      </m:sub>
                    </m:sSub>
                  </m:oMath>
                </a14:m>
                <a:r>
                  <a:rPr lang="en-US" sz="2000">
                    <a:latin typeface="Times New Roman" panose="02020603050405020304" pitchFamily="18" charset="0"/>
                    <a:cs typeface="Times New Roman" panose="02020603050405020304" pitchFamily="18" charset="0"/>
                  </a:rPr>
                  <a:t> and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2</m:t>
                        </m:r>
                      </m:sub>
                    </m:sSub>
                  </m:oMath>
                </a14:m>
                <a:r>
                  <a:rPr lang="en-US" sz="2000">
                    <a:latin typeface="Times New Roman" panose="02020603050405020304" pitchFamily="18" charset="0"/>
                    <a:cs typeface="Times New Roman" panose="02020603050405020304" pitchFamily="18" charset="0"/>
                  </a:rPr>
                  <a:t> vectors that minimize and/or maximize the length square </a:t>
                </a:r>
                <a14:m>
                  <m:oMath xmlns:m="http://schemas.openxmlformats.org/officeDocument/2006/math">
                    <m:sSubSup>
                      <m:sSubSupPr>
                        <m:ctrlPr>
                          <a:rPr lang="tr-TR" sz="2000" i="1">
                            <a:latin typeface="Cambria Math" panose="02040503050406030204" pitchFamily="18" charset="0"/>
                          </a:rPr>
                        </m:ctrlPr>
                      </m:sSubSupPr>
                      <m:e>
                        <m:r>
                          <a:rPr lang="en-US" sz="2000" i="1">
                            <a:latin typeface="Cambria Math" panose="02040503050406030204" pitchFamily="18" charset="0"/>
                          </a:rPr>
                          <m:t>𝑙</m:t>
                        </m:r>
                      </m:e>
                      <m:sub>
                        <m:r>
                          <a:rPr lang="en-US" sz="2000" i="1">
                            <a:latin typeface="Cambria Math" panose="02040503050406030204" pitchFamily="18" charset="0"/>
                          </a:rPr>
                          <m:t>𝑖</m:t>
                        </m:r>
                      </m:sub>
                      <m:sup>
                        <m:r>
                          <a:rPr lang="en-US" sz="2000" i="1">
                            <a:latin typeface="Cambria Math" panose="02040503050406030204" pitchFamily="18" charset="0"/>
                          </a:rPr>
                          <m:t>2</m:t>
                        </m:r>
                      </m:sup>
                    </m:sSubSup>
                  </m:oMath>
                </a14:m>
                <a:r>
                  <a:rPr lang="en-US" sz="2000">
                    <a:latin typeface="Times New Roman" panose="02020603050405020304" pitchFamily="18" charset="0"/>
                    <a:cs typeface="Times New Roman" panose="02020603050405020304" pitchFamily="18" charset="0"/>
                  </a:rPr>
                  <a:t> for </a:t>
                </a:r>
                <a14:m>
                  <m:oMath xmlns:m="http://schemas.openxmlformats.org/officeDocument/2006/math">
                    <m:r>
                      <a:rPr lang="tr-TR" sz="2000" b="0" i="0" smtClean="0">
                        <a:latin typeface="Cambria Math" panose="02040503050406030204" pitchFamily="18" charset="0"/>
                      </a:rPr>
                      <m:t>  </m:t>
                    </m:r>
                    <m:r>
                      <a:rPr lang="tr-TR" sz="2000" b="0" i="1" smtClean="0">
                        <a:latin typeface="Cambria Math" panose="02040503050406030204" pitchFamily="18" charset="0"/>
                      </a:rPr>
                      <m:t> </m:t>
                    </m:r>
                    <m:r>
                      <a:rPr lang="en-US" sz="2000" i="1">
                        <a:latin typeface="Cambria Math" panose="02040503050406030204" pitchFamily="18" charset="0"/>
                      </a:rPr>
                      <m:t>𝑖</m:t>
                    </m:r>
                    <m:r>
                      <a:rPr lang="en-US" sz="2000" i="1">
                        <a:latin typeface="Cambria Math" panose="02040503050406030204" pitchFamily="18" charset="0"/>
                      </a:rPr>
                      <m:t>=1,2</m:t>
                    </m:r>
                  </m:oMath>
                </a14:m>
                <a:r>
                  <a:rPr lang="en-US" sz="2000">
                    <a:latin typeface="Times New Roman" panose="02020603050405020304" pitchFamily="18" charset="0"/>
                    <a:cs typeface="Times New Roman" panose="02020603050405020304" pitchFamily="18" charset="0"/>
                  </a:rPr>
                  <a:t>. But we have to add a constraint before starting to take its derivatives w.r.t.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𝑖</m:t>
                        </m:r>
                      </m:sub>
                    </m:sSub>
                  </m:oMath>
                </a14:m>
                <a:r>
                  <a:rPr lang="en-US" sz="2000">
                    <a:latin typeface="Times New Roman" panose="02020603050405020304" pitchFamily="18" charset="0"/>
                    <a:cs typeface="Times New Roman" panose="02020603050405020304" pitchFamily="18" charset="0"/>
                  </a:rPr>
                  <a:t>. Our constraints will be </a:t>
                </a:r>
                <a14:m>
                  <m:oMath xmlns:m="http://schemas.openxmlformats.org/officeDocument/2006/math">
                    <m:sSubSup>
                      <m:sSubSupPr>
                        <m:ctrlPr>
                          <a:rPr lang="tr-TR" sz="2000" i="1">
                            <a:latin typeface="Cambria Math" panose="02040503050406030204" pitchFamily="18" charset="0"/>
                          </a:rPr>
                        </m:ctrlPr>
                      </m:sSubSupPr>
                      <m:e>
                        <m:r>
                          <a:rPr lang="en-US" sz="2000" b="1" i="1">
                            <a:latin typeface="Cambria Math" panose="02040503050406030204" pitchFamily="18" charset="0"/>
                          </a:rPr>
                          <m:t>𝒘</m:t>
                        </m:r>
                      </m:e>
                      <m:sub>
                        <m:r>
                          <a:rPr lang="en-US" sz="2000" i="1">
                            <a:latin typeface="Cambria Math" panose="02040503050406030204" pitchFamily="18" charset="0"/>
                          </a:rPr>
                          <m:t>𝑖</m:t>
                        </m:r>
                      </m:sub>
                      <m:sup>
                        <m:r>
                          <a:rPr lang="en-US" sz="2000" i="1">
                            <a:latin typeface="Cambria Math" panose="02040503050406030204" pitchFamily="18" charset="0"/>
                          </a:rPr>
                          <m:t>𝑇</m:t>
                        </m:r>
                      </m:sup>
                    </m:sSubSup>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𝑖</m:t>
                        </m:r>
                      </m:sub>
                    </m:sSub>
                    <m:r>
                      <a:rPr lang="en-US" sz="2000" i="1">
                        <a:latin typeface="Cambria Math" panose="02040503050406030204" pitchFamily="18" charset="0"/>
                      </a:rPr>
                      <m:t>=1</m:t>
                    </m:r>
                  </m:oMath>
                </a14:m>
                <a:r>
                  <a:rPr lang="en-US" sz="2000">
                    <a:latin typeface="Times New Roman" panose="02020603050405020304" pitchFamily="18" charset="0"/>
                    <a:cs typeface="Times New Roman" panose="02020603050405020304" pitchFamily="18" charset="0"/>
                  </a:rPr>
                  <a:t> for </a:t>
                </a:r>
                <a14:m>
                  <m:oMath xmlns:m="http://schemas.openxmlformats.org/officeDocument/2006/math">
                    <m:r>
                      <a:rPr lang="en-US" sz="2000" i="1">
                        <a:latin typeface="Cambria Math" panose="02040503050406030204" pitchFamily="18" charset="0"/>
                      </a:rPr>
                      <m:t>𝑖</m:t>
                    </m:r>
                    <m:r>
                      <a:rPr lang="en-US" sz="2000" i="1">
                        <a:latin typeface="Cambria Math" panose="02040503050406030204" pitchFamily="18" charset="0"/>
                      </a:rPr>
                      <m:t>=1,2</m:t>
                    </m:r>
                  </m:oMath>
                </a14:m>
                <a:r>
                  <a:rPr lang="en-US" sz="2000">
                    <a:latin typeface="Times New Roman" panose="02020603050405020304" pitchFamily="18" charset="0"/>
                    <a:cs typeface="Times New Roman" panose="02020603050405020304" pitchFamily="18" charset="0"/>
                  </a:rPr>
                  <a:t>. Introducing Lagrange multipliers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𝜆</m:t>
                        </m:r>
                      </m:e>
                      <m:sub>
                        <m:r>
                          <a:rPr lang="en-US" sz="2000" i="1">
                            <a:latin typeface="Cambria Math" panose="02040503050406030204" pitchFamily="18" charset="0"/>
                          </a:rPr>
                          <m:t>𝑖</m:t>
                        </m:r>
                      </m:sub>
                    </m:sSub>
                    <m:r>
                      <a:rPr lang="en-US" sz="2000" i="1">
                        <a:latin typeface="Cambria Math" panose="02040503050406030204" pitchFamily="18" charset="0"/>
                      </a:rPr>
                      <m:t>, </m:t>
                    </m:r>
                    <m:r>
                      <a:rPr lang="en-US" sz="2000" i="1">
                        <a:latin typeface="Cambria Math" panose="02040503050406030204" pitchFamily="18" charset="0"/>
                      </a:rPr>
                      <m:t>𝑖</m:t>
                    </m:r>
                    <m:r>
                      <a:rPr lang="en-US" sz="2000" i="1">
                        <a:latin typeface="Cambria Math" panose="02040503050406030204" pitchFamily="18" charset="0"/>
                      </a:rPr>
                      <m:t>=1,2</m:t>
                    </m:r>
                  </m:oMath>
                </a14:m>
                <a:r>
                  <a:rPr lang="en-US" sz="2000">
                    <a:latin typeface="Times New Roman" panose="02020603050405020304" pitchFamily="18" charset="0"/>
                    <a:cs typeface="Times New Roman" panose="02020603050405020304" pitchFamily="18" charset="0"/>
                  </a:rPr>
                  <a:t> the metric to be optimized will be as follows:</a:t>
                </a:r>
                <a:endParaRPr lang="tr-TR" sz="2000">
                  <a:latin typeface="Times New Roman" panose="02020603050405020304" pitchFamily="18" charset="0"/>
                  <a:cs typeface="Times New Roman" panose="02020603050405020304" pitchFamily="18" charset="0"/>
                </a:endParaRPr>
              </a:p>
              <a:p>
                <a:pPr marL="0" indent="0">
                  <a:lnSpc>
                    <a:spcPct val="150000"/>
                  </a:lnSpc>
                  <a:spcBef>
                    <a:spcPts val="600"/>
                  </a:spcBef>
                  <a:buNone/>
                </a:pPr>
                <a14:m>
                  <m:oMathPara xmlns:m="http://schemas.openxmlformats.org/officeDocument/2006/math">
                    <m:oMathParaPr>
                      <m:jc m:val="centerGroup"/>
                    </m:oMathParaPr>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𝑀</m:t>
                          </m:r>
                        </m:e>
                        <m:sub>
                          <m:r>
                            <a:rPr lang="en-US" sz="2000" i="1">
                              <a:latin typeface="Cambria Math" panose="02040503050406030204" pitchFamily="18" charset="0"/>
                            </a:rPr>
                            <m:t>𝑖</m:t>
                          </m:r>
                        </m:sub>
                      </m:sSub>
                      <m:r>
                        <a:rPr lang="en-US" sz="2000" i="1">
                          <a:latin typeface="Cambria Math" panose="02040503050406030204" pitchFamily="18" charset="0"/>
                        </a:rPr>
                        <m:t>=</m:t>
                      </m:r>
                      <m:sSubSup>
                        <m:sSubSupPr>
                          <m:ctrlPr>
                            <a:rPr lang="tr-TR" sz="2000" i="1">
                              <a:latin typeface="Cambria Math" panose="02040503050406030204" pitchFamily="18" charset="0"/>
                            </a:rPr>
                          </m:ctrlPr>
                        </m:sSubSupPr>
                        <m:e>
                          <m:r>
                            <a:rPr lang="en-US" sz="2000" b="1" i="1">
                              <a:latin typeface="Cambria Math" panose="02040503050406030204" pitchFamily="18" charset="0"/>
                            </a:rPr>
                            <m:t>𝒘</m:t>
                          </m:r>
                        </m:e>
                        <m:sub>
                          <m:r>
                            <a:rPr lang="en-US" sz="2000" i="1">
                              <a:latin typeface="Cambria Math" panose="02040503050406030204" pitchFamily="18" charset="0"/>
                            </a:rPr>
                            <m:t>𝑖</m:t>
                          </m:r>
                        </m:sub>
                        <m:sup>
                          <m:r>
                            <a:rPr lang="en-US" sz="2000" i="1">
                              <a:latin typeface="Cambria Math" panose="02040503050406030204" pitchFamily="18" charset="0"/>
                            </a:rPr>
                            <m:t>𝑇</m:t>
                          </m:r>
                        </m:sup>
                      </m:sSubSup>
                      <m:r>
                        <a:rPr lang="en-US" sz="2000" b="1" i="1">
                          <a:latin typeface="Cambria Math" panose="02040503050406030204" pitchFamily="18" charset="0"/>
                        </a:rPr>
                        <m:t>𝚽</m:t>
                      </m:r>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𝑖</m:t>
                          </m:r>
                        </m:sub>
                      </m:sSub>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i="1">
                              <a:latin typeface="Cambria Math" panose="02040503050406030204" pitchFamily="18" charset="0"/>
                            </a:rPr>
                            <m:t>𝜆</m:t>
                          </m:r>
                        </m:e>
                        <m:sub>
                          <m:r>
                            <a:rPr lang="en-US" sz="2000" i="1">
                              <a:latin typeface="Cambria Math" panose="02040503050406030204" pitchFamily="18" charset="0"/>
                            </a:rPr>
                            <m:t>𝑖</m:t>
                          </m:r>
                        </m:sub>
                      </m:sSub>
                      <m:d>
                        <m:dPr>
                          <m:ctrlPr>
                            <a:rPr lang="tr-TR" sz="2000" i="1">
                              <a:latin typeface="Cambria Math" panose="02040503050406030204" pitchFamily="18" charset="0"/>
                            </a:rPr>
                          </m:ctrlPr>
                        </m:dPr>
                        <m:e>
                          <m:r>
                            <a:rPr lang="en-US" sz="2000" i="1">
                              <a:latin typeface="Cambria Math" panose="02040503050406030204" pitchFamily="18" charset="0"/>
                            </a:rPr>
                            <m:t>1−</m:t>
                          </m:r>
                          <m:sSubSup>
                            <m:sSubSupPr>
                              <m:ctrlPr>
                                <a:rPr lang="tr-TR" sz="2000" i="1">
                                  <a:latin typeface="Cambria Math" panose="02040503050406030204" pitchFamily="18" charset="0"/>
                                </a:rPr>
                              </m:ctrlPr>
                            </m:sSubSupPr>
                            <m:e>
                              <m:r>
                                <a:rPr lang="en-US" sz="2000" b="1" i="1">
                                  <a:latin typeface="Cambria Math" panose="02040503050406030204" pitchFamily="18" charset="0"/>
                                </a:rPr>
                                <m:t>𝒘</m:t>
                              </m:r>
                            </m:e>
                            <m:sub>
                              <m:r>
                                <a:rPr lang="en-US" sz="2000" i="1">
                                  <a:latin typeface="Cambria Math" panose="02040503050406030204" pitchFamily="18" charset="0"/>
                                </a:rPr>
                                <m:t>𝑖</m:t>
                              </m:r>
                            </m:sub>
                            <m:sup>
                              <m:r>
                                <a:rPr lang="en-US" sz="2000" i="1">
                                  <a:latin typeface="Cambria Math" panose="02040503050406030204" pitchFamily="18" charset="0"/>
                                </a:rPr>
                                <m:t>𝑇</m:t>
                              </m:r>
                            </m:sup>
                          </m:sSubSup>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𝑖</m:t>
                              </m:r>
                            </m:sub>
                          </m:sSub>
                        </m:e>
                      </m:d>
                      <m:r>
                        <a:rPr lang="en-US" sz="2000" i="1">
                          <a:latin typeface="Cambria Math" panose="02040503050406030204" pitchFamily="18" charset="0"/>
                        </a:rPr>
                        <m:t>,  </m:t>
                      </m:r>
                      <m:r>
                        <a:rPr lang="en-US" sz="2000" i="1">
                          <a:latin typeface="Cambria Math" panose="02040503050406030204" pitchFamily="18" charset="0"/>
                        </a:rPr>
                        <m:t>𝑖</m:t>
                      </m:r>
                      <m:r>
                        <a:rPr lang="en-US" sz="2000" i="1">
                          <a:latin typeface="Cambria Math" panose="02040503050406030204" pitchFamily="18" charset="0"/>
                        </a:rPr>
                        <m:t>=1,2</m:t>
                      </m:r>
                    </m:oMath>
                  </m:oMathPara>
                </a14:m>
                <a:endParaRPr lang="tr-TR" sz="2000" smtClean="0">
                  <a:latin typeface="Times New Roman" panose="02020603050405020304" pitchFamily="18" charset="0"/>
                  <a:cs typeface="Times New Roman" panose="02020603050405020304" pitchFamily="18" charset="0"/>
                </a:endParaRPr>
              </a:p>
              <a:p>
                <a:pPr marL="0" indent="0" defTabSz="358775">
                  <a:lnSpc>
                    <a:spcPct val="150000"/>
                  </a:lnSpc>
                  <a:spcBef>
                    <a:spcPts val="0"/>
                  </a:spcBef>
                  <a:buFont typeface="Arial" panose="020B0604020202020204" pitchFamily="34" charset="0"/>
                  <a:buNone/>
                  <a:tabLst>
                    <a:tab pos="450850" algn="l"/>
                  </a:tabLst>
                </a:pPr>
                <a:endParaRPr lang="tr-TR" sz="2000">
                  <a:latin typeface="Times New Roman" panose="02020603050405020304" pitchFamily="18" charset="0"/>
                  <a:cs typeface="Times New Roman" panose="02020603050405020304" pitchFamily="18" charset="0"/>
                </a:endParaRPr>
              </a:p>
              <a:p>
                <a:pPr marL="0" indent="0">
                  <a:lnSpc>
                    <a:spcPct val="150000"/>
                  </a:lnSpc>
                  <a:spcBef>
                    <a:spcPts val="0"/>
                  </a:spcBef>
                  <a:buFont typeface="Arial" panose="020B0604020202020204" pitchFamily="34" charset="0"/>
                  <a:buNone/>
                </a:pPr>
                <a:endParaRPr lang="tr-TR" sz="1900">
                  <a:latin typeface="Times New Roman" panose="02020603050405020304" pitchFamily="18" charset="0"/>
                  <a:cs typeface="Times New Roman" panose="02020603050405020304" pitchFamily="18" charset="0"/>
                </a:endParaRPr>
              </a:p>
            </p:txBody>
          </p:sp>
        </mc:Choice>
        <mc:Fallback xmlns="">
          <p:sp>
            <p:nvSpPr>
              <p:cNvPr id="3" name="İçerik Yer Tutucusu 2"/>
              <p:cNvSpPr txBox="1">
                <a:spLocks noRot="1" noChangeAspect="1" noMove="1" noResize="1" noEditPoints="1" noAdjustHandles="1" noChangeArrowheads="1" noChangeShapeType="1" noTextEdit="1"/>
              </p:cNvSpPr>
              <p:nvPr/>
            </p:nvSpPr>
            <p:spPr>
              <a:xfrm>
                <a:off x="720000" y="720000"/>
                <a:ext cx="10800000" cy="3320845"/>
              </a:xfrm>
              <a:prstGeom prst="rect">
                <a:avLst/>
              </a:prstGeom>
              <a:blipFill>
                <a:blip r:embed="rId2"/>
                <a:stretch>
                  <a:fillRect l="-1411" r="-1467"/>
                </a:stretch>
              </a:blipFill>
            </p:spPr>
            <p:txBody>
              <a:bodyPr/>
              <a:lstStyle/>
              <a:p>
                <a:r>
                  <a:rPr lang="tr-TR">
                    <a:noFill/>
                  </a:rPr>
                  <a:t> </a:t>
                </a:r>
              </a:p>
            </p:txBody>
          </p:sp>
        </mc:Fallback>
      </mc:AlternateContent>
    </p:spTree>
    <p:extLst>
      <p:ext uri="{BB962C8B-B14F-4D97-AF65-F5344CB8AC3E}">
        <p14:creationId xmlns:p14="http://schemas.microsoft.com/office/powerpoint/2010/main" val="13914062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txBox="1">
                <a:spLocks/>
              </p:cNvSpPr>
              <p:nvPr/>
            </p:nvSpPr>
            <p:spPr>
              <a:xfrm>
                <a:off x="720000" y="720000"/>
                <a:ext cx="10800000" cy="5937459"/>
              </a:xfrm>
              <a:prstGeom prst="rect">
                <a:avLst/>
              </a:prstGeom>
            </p:spPr>
            <p:txBody>
              <a:bodyPr vert="horz" wrap="square" lIns="0" tIns="0" rIns="0" bIns="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600"/>
                  </a:spcBef>
                  <a:buNone/>
                </a:pPr>
                <a:r>
                  <a:rPr lang="en-US" sz="2000">
                    <a:latin typeface="Times New Roman" panose="02020603050405020304" pitchFamily="18" charset="0"/>
                    <a:cs typeface="Times New Roman" panose="02020603050405020304" pitchFamily="18" charset="0"/>
                  </a:rPr>
                  <a:t>The derivative of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𝑀</m:t>
                        </m:r>
                      </m:e>
                      <m:sub>
                        <m:r>
                          <a:rPr lang="en-US" sz="2000" i="1">
                            <a:latin typeface="Cambria Math" panose="02040503050406030204" pitchFamily="18" charset="0"/>
                          </a:rPr>
                          <m:t>𝑖</m:t>
                        </m:r>
                      </m:sub>
                    </m:sSub>
                  </m:oMath>
                </a14:m>
                <a:r>
                  <a:rPr lang="en-US" sz="2000">
                    <a:latin typeface="Times New Roman" panose="02020603050405020304" pitchFamily="18" charset="0"/>
                    <a:cs typeface="Times New Roman" panose="02020603050405020304" pitchFamily="18" charset="0"/>
                  </a:rPr>
                  <a:t> w.r.t.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𝑖</m:t>
                        </m:r>
                      </m:sub>
                    </m:sSub>
                  </m:oMath>
                </a14:m>
                <a:r>
                  <a:rPr lang="en-US" sz="2000">
                    <a:latin typeface="Times New Roman" panose="02020603050405020304" pitchFamily="18" charset="0"/>
                    <a:cs typeface="Times New Roman" panose="02020603050405020304" pitchFamily="18" charset="0"/>
                  </a:rPr>
                  <a:t> is </a:t>
                </a:r>
                <a14:m>
                  <m:oMath xmlns:m="http://schemas.openxmlformats.org/officeDocument/2006/math">
                    <m:f>
                      <m:fPr>
                        <m:ctrlPr>
                          <a:rPr lang="tr-TR" sz="2000" i="1">
                            <a:latin typeface="Cambria Math" panose="02040503050406030204" pitchFamily="18" charset="0"/>
                          </a:rPr>
                        </m:ctrlPr>
                      </m:fPr>
                      <m:num>
                        <m:r>
                          <a:rPr lang="en-US" sz="2000" i="1">
                            <a:latin typeface="Cambria Math" panose="02040503050406030204" pitchFamily="18" charset="0"/>
                          </a:rPr>
                          <m:t>𝑑</m:t>
                        </m:r>
                        <m:sSub>
                          <m:sSubPr>
                            <m:ctrlPr>
                              <a:rPr lang="tr-TR" sz="2000" i="1">
                                <a:latin typeface="Cambria Math" panose="02040503050406030204" pitchFamily="18" charset="0"/>
                              </a:rPr>
                            </m:ctrlPr>
                          </m:sSubPr>
                          <m:e>
                            <m:r>
                              <a:rPr lang="en-US" sz="2000" i="1">
                                <a:latin typeface="Cambria Math" panose="02040503050406030204" pitchFamily="18" charset="0"/>
                              </a:rPr>
                              <m:t>𝑀</m:t>
                            </m:r>
                          </m:e>
                          <m:sub>
                            <m:r>
                              <a:rPr lang="en-US" sz="2000" i="1">
                                <a:latin typeface="Cambria Math" panose="02040503050406030204" pitchFamily="18" charset="0"/>
                              </a:rPr>
                              <m:t>𝑖</m:t>
                            </m:r>
                          </m:sub>
                        </m:sSub>
                      </m:num>
                      <m:den>
                        <m:r>
                          <a:rPr lang="en-US" sz="2000" i="1">
                            <a:latin typeface="Cambria Math" panose="02040503050406030204" pitchFamily="18" charset="0"/>
                          </a:rPr>
                          <m:t>𝑑</m:t>
                        </m:r>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𝑖</m:t>
                            </m:r>
                          </m:sub>
                        </m:sSub>
                      </m:den>
                    </m:f>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1"/>
                                  <m:mcJc m:val="center"/>
                                </m:mcPr>
                              </m:mc>
                            </m:mcs>
                            <m:ctrlPr>
                              <a:rPr lang="tr-TR" sz="2000" i="1">
                                <a:latin typeface="Cambria Math" panose="02040503050406030204" pitchFamily="18" charset="0"/>
                              </a:rPr>
                            </m:ctrlPr>
                          </m:mPr>
                          <m:mr>
                            <m:e>
                              <m:f>
                                <m:fPr>
                                  <m:ctrlPr>
                                    <a:rPr lang="tr-TR" sz="2000" i="1">
                                      <a:latin typeface="Cambria Math" panose="02040503050406030204" pitchFamily="18" charset="0"/>
                                    </a:rPr>
                                  </m:ctrlPr>
                                </m:fPr>
                                <m:num>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i="1">
                                          <a:latin typeface="Cambria Math" panose="02040503050406030204" pitchFamily="18" charset="0"/>
                                        </a:rPr>
                                        <m:t>𝑀</m:t>
                                      </m:r>
                                    </m:e>
                                    <m:sub>
                                      <m:r>
                                        <a:rPr lang="en-US" sz="2000" i="1">
                                          <a:latin typeface="Cambria Math" panose="02040503050406030204" pitchFamily="18" charset="0"/>
                                        </a:rPr>
                                        <m:t>𝑖</m:t>
                                      </m:r>
                                    </m:sub>
                                  </m:sSub>
                                </m:num>
                                <m:den>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𝑖</m:t>
                                      </m:r>
                                      <m:r>
                                        <a:rPr lang="en-US" sz="2000" i="1">
                                          <a:latin typeface="Cambria Math" panose="02040503050406030204" pitchFamily="18" charset="0"/>
                                        </a:rPr>
                                        <m:t>1</m:t>
                                      </m:r>
                                    </m:sub>
                                  </m:sSub>
                                </m:den>
                              </m:f>
                            </m:e>
                          </m:mr>
                          <m:mr>
                            <m:e>
                              <m:f>
                                <m:fPr>
                                  <m:ctrlPr>
                                    <a:rPr lang="tr-TR" sz="2000" i="1">
                                      <a:latin typeface="Cambria Math" panose="02040503050406030204" pitchFamily="18" charset="0"/>
                                    </a:rPr>
                                  </m:ctrlPr>
                                </m:fPr>
                                <m:num>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i="1">
                                          <a:latin typeface="Cambria Math" panose="02040503050406030204" pitchFamily="18" charset="0"/>
                                        </a:rPr>
                                        <m:t>𝑀</m:t>
                                      </m:r>
                                    </m:e>
                                    <m:sub>
                                      <m:r>
                                        <a:rPr lang="en-US" sz="2000" i="1">
                                          <a:latin typeface="Cambria Math" panose="02040503050406030204" pitchFamily="18" charset="0"/>
                                        </a:rPr>
                                        <m:t>𝑖</m:t>
                                      </m:r>
                                    </m:sub>
                                  </m:sSub>
                                </m:num>
                                <m:den>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𝑖</m:t>
                                      </m:r>
                                      <m:r>
                                        <a:rPr lang="en-US" sz="2000" i="1">
                                          <a:latin typeface="Cambria Math" panose="02040503050406030204" pitchFamily="18" charset="0"/>
                                        </a:rPr>
                                        <m:t>2</m:t>
                                      </m:r>
                                    </m:sub>
                                  </m:sSub>
                                </m:den>
                              </m:f>
                            </m:e>
                          </m:mr>
                        </m:m>
                      </m:e>
                    </m:d>
                  </m:oMath>
                </a14:m>
                <a:r>
                  <a:rPr lang="en-US" sz="2000">
                    <a:latin typeface="Times New Roman" panose="02020603050405020304" pitchFamily="18" charset="0"/>
                    <a:cs typeface="Times New Roman" panose="02020603050405020304" pitchFamily="18" charset="0"/>
                  </a:rPr>
                  <a:t> where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𝑖</m:t>
                        </m:r>
                        <m:r>
                          <a:rPr lang="en-US" sz="2000" i="1">
                            <a:latin typeface="Cambria Math" panose="02040503050406030204" pitchFamily="18" charset="0"/>
                          </a:rPr>
                          <m:t>1</m:t>
                        </m:r>
                      </m:sub>
                    </m:sSub>
                  </m:oMath>
                </a14:m>
                <a:r>
                  <a:rPr lang="en-US" sz="2000">
                    <a:latin typeface="Times New Roman" panose="02020603050405020304" pitchFamily="18" charset="0"/>
                    <a:cs typeface="Times New Roman" panose="02020603050405020304" pitchFamily="18" charset="0"/>
                  </a:rPr>
                  <a:t> and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𝑖</m:t>
                        </m:r>
                        <m:r>
                          <a:rPr lang="en-US" sz="2000" i="1">
                            <a:latin typeface="Cambria Math" panose="02040503050406030204" pitchFamily="18" charset="0"/>
                          </a:rPr>
                          <m:t>2</m:t>
                        </m:r>
                      </m:sub>
                    </m:sSub>
                  </m:oMath>
                </a14:m>
                <a:r>
                  <a:rPr lang="en-US" sz="2000">
                    <a:latin typeface="Times New Roman" panose="02020603050405020304" pitchFamily="18" charset="0"/>
                    <a:cs typeface="Times New Roman" panose="02020603050405020304" pitchFamily="18" charset="0"/>
                  </a:rPr>
                  <a:t> are the first and the second elements in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𝑖</m:t>
                        </m:r>
                      </m:sub>
                    </m:sSub>
                  </m:oMath>
                </a14:m>
                <a:r>
                  <a:rPr lang="en-US" sz="2000">
                    <a:latin typeface="Times New Roman" panose="02020603050405020304" pitchFamily="18" charset="0"/>
                    <a:cs typeface="Times New Roman" panose="02020603050405020304" pitchFamily="18" charset="0"/>
                  </a:rPr>
                  <a:t> </a:t>
                </a:r>
                <a:r>
                  <a:rPr lang="en-US" sz="2000" smtClean="0">
                    <a:latin typeface="Times New Roman" panose="02020603050405020304" pitchFamily="18" charset="0"/>
                    <a:cs typeface="Times New Roman" panose="02020603050405020304" pitchFamily="18" charset="0"/>
                  </a:rPr>
                  <a:t>respectively.</a:t>
                </a:r>
                <a:r>
                  <a:rPr lang="tr-TR" sz="2000">
                    <a:latin typeface="Times New Roman" panose="02020603050405020304" pitchFamily="18" charset="0"/>
                    <a:cs typeface="Times New Roman" panose="02020603050405020304" pitchFamily="18" charset="0"/>
                  </a:rPr>
                  <a:t> </a:t>
                </a:r>
                <a:r>
                  <a:rPr lang="en-US" sz="2000" smtClean="0">
                    <a:latin typeface="Times New Roman" panose="02020603050405020304" pitchFamily="18" charset="0"/>
                    <a:cs typeface="Times New Roman" panose="02020603050405020304" pitchFamily="18" charset="0"/>
                  </a:rPr>
                  <a:t>Then </a:t>
                </a:r>
                <a:r>
                  <a:rPr lang="en-US" sz="2000">
                    <a:latin typeface="Times New Roman" panose="02020603050405020304" pitchFamily="18" charset="0"/>
                    <a:cs typeface="Times New Roman" panose="02020603050405020304" pitchFamily="18" charset="0"/>
                  </a:rPr>
                  <a:t>the first order derivatives</a:t>
                </a:r>
                <a:endParaRPr lang="tr-TR" sz="2000">
                  <a:latin typeface="Times New Roman" panose="02020603050405020304" pitchFamily="18" charset="0"/>
                  <a:cs typeface="Times New Roman" panose="02020603050405020304" pitchFamily="18" charset="0"/>
                </a:endParaRPr>
              </a:p>
              <a:p>
                <a:pPr marL="0" indent="0">
                  <a:lnSpc>
                    <a:spcPct val="150000"/>
                  </a:lnSpc>
                  <a:spcBef>
                    <a:spcPts val="600"/>
                  </a:spcBef>
                  <a:buNone/>
                </a:pPr>
                <a14:m>
                  <m:oMathPara xmlns:m="http://schemas.openxmlformats.org/officeDocument/2006/math">
                    <m:oMathParaPr>
                      <m:jc m:val="centerGroup"/>
                    </m:oMathParaPr>
                    <m:oMath xmlns:m="http://schemas.openxmlformats.org/officeDocument/2006/math">
                      <m:f>
                        <m:fPr>
                          <m:ctrlPr>
                            <a:rPr lang="tr-TR" sz="2000" i="1">
                              <a:latin typeface="Cambria Math" panose="02040503050406030204" pitchFamily="18" charset="0"/>
                            </a:rPr>
                          </m:ctrlPr>
                        </m:fPr>
                        <m:num>
                          <m:r>
                            <a:rPr lang="en-US" sz="2000" i="1">
                              <a:latin typeface="Cambria Math" panose="02040503050406030204" pitchFamily="18" charset="0"/>
                            </a:rPr>
                            <m:t>𝑑</m:t>
                          </m:r>
                          <m:sSub>
                            <m:sSubPr>
                              <m:ctrlPr>
                                <a:rPr lang="tr-TR" sz="2000" i="1">
                                  <a:latin typeface="Cambria Math" panose="02040503050406030204" pitchFamily="18" charset="0"/>
                                </a:rPr>
                              </m:ctrlPr>
                            </m:sSubPr>
                            <m:e>
                              <m:r>
                                <a:rPr lang="en-US" sz="2000" i="1">
                                  <a:latin typeface="Cambria Math" panose="02040503050406030204" pitchFamily="18" charset="0"/>
                                </a:rPr>
                                <m:t>𝑀</m:t>
                              </m:r>
                            </m:e>
                            <m:sub>
                              <m:r>
                                <a:rPr lang="en-US" sz="2000" i="1">
                                  <a:latin typeface="Cambria Math" panose="02040503050406030204" pitchFamily="18" charset="0"/>
                                </a:rPr>
                                <m:t>𝑖</m:t>
                              </m:r>
                            </m:sub>
                          </m:sSub>
                        </m:num>
                        <m:den>
                          <m:r>
                            <a:rPr lang="en-US" sz="2000" i="1">
                              <a:latin typeface="Cambria Math" panose="02040503050406030204" pitchFamily="18" charset="0"/>
                            </a:rPr>
                            <m:t>𝑑</m:t>
                          </m:r>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𝑖</m:t>
                              </m:r>
                            </m:sub>
                          </m:sSub>
                        </m:den>
                      </m:f>
                      <m:r>
                        <a:rPr lang="en-US" sz="2000" i="1">
                          <a:latin typeface="Cambria Math" panose="02040503050406030204" pitchFamily="18" charset="0"/>
                        </a:rPr>
                        <m:t>=2</m:t>
                      </m:r>
                      <m:d>
                        <m:dPr>
                          <m:begChr m:val="["/>
                          <m:endChr m:val="]"/>
                          <m:ctrlPr>
                            <a:rPr lang="tr-TR" sz="2000" i="1">
                              <a:latin typeface="Cambria Math" panose="02040503050406030204" pitchFamily="18" charset="0"/>
                            </a:rPr>
                          </m:ctrlPr>
                        </m:dPr>
                        <m:e>
                          <m:r>
                            <a:rPr lang="en-US" sz="2000" b="1" i="1">
                              <a:latin typeface="Cambria Math" panose="02040503050406030204" pitchFamily="18" charset="0"/>
                            </a:rPr>
                            <m:t>𝚽</m:t>
                          </m:r>
                          <m:r>
                            <a:rPr lang="en-US" sz="2000" b="1" i="1">
                              <a:latin typeface="Cambria Math" panose="02040503050406030204" pitchFamily="18" charset="0"/>
                            </a:rPr>
                            <m:t>−</m:t>
                          </m:r>
                          <m:sSub>
                            <m:sSubPr>
                              <m:ctrlPr>
                                <a:rPr lang="tr-TR" sz="2000" i="1">
                                  <a:latin typeface="Cambria Math" panose="02040503050406030204" pitchFamily="18" charset="0"/>
                                </a:rPr>
                              </m:ctrlPr>
                            </m:sSubPr>
                            <m:e>
                              <m:r>
                                <a:rPr lang="en-US" sz="2000" i="1">
                                  <a:latin typeface="Cambria Math" panose="02040503050406030204" pitchFamily="18" charset="0"/>
                                </a:rPr>
                                <m:t>𝜆</m:t>
                              </m:r>
                            </m:e>
                            <m:sub>
                              <m:r>
                                <a:rPr lang="en-US" sz="2000" i="1">
                                  <a:latin typeface="Cambria Math" panose="02040503050406030204" pitchFamily="18" charset="0"/>
                                </a:rPr>
                                <m:t>𝑖</m:t>
                              </m:r>
                            </m:sub>
                          </m:sSub>
                          <m:r>
                            <a:rPr lang="en-US" sz="2000" b="1" i="1">
                              <a:latin typeface="Cambria Math" panose="02040503050406030204" pitchFamily="18" charset="0"/>
                            </a:rPr>
                            <m:t>𝑰</m:t>
                          </m:r>
                        </m:e>
                      </m:d>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𝑖</m:t>
                          </m:r>
                        </m:sub>
                      </m:sSub>
                      <m:r>
                        <a:rPr lang="en-US" sz="2000" i="1">
                          <a:latin typeface="Cambria Math" panose="02040503050406030204" pitchFamily="18" charset="0"/>
                        </a:rPr>
                        <m:t>=</m:t>
                      </m:r>
                      <m:r>
                        <a:rPr lang="en-US" sz="2000" b="1" i="1">
                          <a:latin typeface="Cambria Math" panose="02040503050406030204" pitchFamily="18" charset="0"/>
                        </a:rPr>
                        <m:t>𝟎</m:t>
                      </m:r>
                      <m:r>
                        <a:rPr lang="en-US" sz="2000" i="1">
                          <a:latin typeface="Cambria Math" panose="02040503050406030204" pitchFamily="18" charset="0"/>
                        </a:rPr>
                        <m:t>,  </m:t>
                      </m:r>
                      <m:r>
                        <a:rPr lang="en-US" sz="2000" i="1">
                          <a:latin typeface="Cambria Math" panose="02040503050406030204" pitchFamily="18" charset="0"/>
                        </a:rPr>
                        <m:t>𝑖</m:t>
                      </m:r>
                      <m:r>
                        <a:rPr lang="en-US" sz="2000" i="1">
                          <a:latin typeface="Cambria Math" panose="02040503050406030204" pitchFamily="18" charset="0"/>
                        </a:rPr>
                        <m:t>=1,2</m:t>
                      </m:r>
                    </m:oMath>
                  </m:oMathPara>
                </a14:m>
                <a:endParaRPr lang="tr-TR" sz="2000">
                  <a:latin typeface="Times New Roman" panose="02020603050405020304" pitchFamily="18" charset="0"/>
                  <a:cs typeface="Times New Roman" panose="02020603050405020304" pitchFamily="18" charset="0"/>
                </a:endParaRPr>
              </a:p>
              <a:p>
                <a:pPr marL="0" indent="0">
                  <a:lnSpc>
                    <a:spcPct val="150000"/>
                  </a:lnSpc>
                  <a:spcBef>
                    <a:spcPts val="600"/>
                  </a:spcBef>
                  <a:buNone/>
                </a:pPr>
                <a:r>
                  <a:rPr lang="en-US" sz="2000">
                    <a:latin typeface="Times New Roman" panose="02020603050405020304" pitchFamily="18" charset="0"/>
                    <a:cs typeface="Times New Roman" panose="02020603050405020304" pitchFamily="18" charset="0"/>
                  </a:rPr>
                  <a:t>will give the critical values of </a:t>
                </a:r>
                <a14:m>
                  <m:oMath xmlns:m="http://schemas.openxmlformats.org/officeDocument/2006/math">
                    <m:sSub>
                      <m:sSubPr>
                        <m:ctrlPr>
                          <a:rPr lang="tr-TR" sz="2000" i="1">
                            <a:latin typeface="Cambria Math" panose="02040503050406030204" pitchFamily="18" charset="0"/>
                          </a:rPr>
                        </m:ctrlPr>
                      </m:sSubPr>
                      <m:e>
                        <m:r>
                          <a:rPr lang="en-US" sz="2000" i="1">
                            <a:latin typeface="Cambria Math" panose="02040503050406030204" pitchFamily="18" charset="0"/>
                          </a:rPr>
                          <m:t>𝑀</m:t>
                        </m:r>
                      </m:e>
                      <m:sub>
                        <m:r>
                          <a:rPr lang="en-US" sz="2000" i="1">
                            <a:latin typeface="Cambria Math" panose="02040503050406030204" pitchFamily="18" charset="0"/>
                          </a:rPr>
                          <m:t>𝑖</m:t>
                        </m:r>
                      </m:sub>
                    </m:sSub>
                    <m:r>
                      <a:rPr lang="en-US" sz="2000" i="1">
                        <a:latin typeface="Cambria Math" panose="02040503050406030204" pitchFamily="18" charset="0"/>
                      </a:rPr>
                      <m:t> </m:t>
                    </m:r>
                  </m:oMath>
                </a14:m>
                <a:r>
                  <a:rPr lang="en-US" sz="2000">
                    <a:latin typeface="Times New Roman" panose="02020603050405020304" pitchFamily="18" charset="0"/>
                    <a:cs typeface="Times New Roman" panose="02020603050405020304" pitchFamily="18" charset="0"/>
                  </a:rPr>
                  <a:t>and related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𝑖</m:t>
                        </m:r>
                      </m:sub>
                    </m:sSub>
                  </m:oMath>
                </a14:m>
                <a:r>
                  <a:rPr lang="en-US" sz="2000">
                    <a:latin typeface="Times New Roman" panose="02020603050405020304" pitchFamily="18" charset="0"/>
                    <a:cs typeface="Times New Roman" panose="02020603050405020304" pitchFamily="18" charset="0"/>
                  </a:rPr>
                  <a:t>.</a:t>
                </a:r>
                <a:endParaRPr lang="tr-TR" sz="2000">
                  <a:latin typeface="Times New Roman" panose="02020603050405020304" pitchFamily="18" charset="0"/>
                  <a:cs typeface="Times New Roman" panose="02020603050405020304" pitchFamily="18" charset="0"/>
                </a:endParaRPr>
              </a:p>
              <a:p>
                <a:pPr marL="0" indent="0">
                  <a:lnSpc>
                    <a:spcPct val="150000"/>
                  </a:lnSpc>
                  <a:spcBef>
                    <a:spcPts val="600"/>
                  </a:spcBef>
                  <a:buNone/>
                </a:pPr>
                <a:r>
                  <a:rPr lang="en-US" sz="2000">
                    <a:latin typeface="Times New Roman" panose="02020603050405020304" pitchFamily="18" charset="0"/>
                    <a:cs typeface="Times New Roman" panose="02020603050405020304" pitchFamily="18" charset="0"/>
                  </a:rPr>
                  <a:t>Remember that </a:t>
                </a:r>
                <a14:m>
                  <m:oMath xmlns:m="http://schemas.openxmlformats.org/officeDocument/2006/math">
                    <m:d>
                      <m:dPr>
                        <m:begChr m:val="["/>
                        <m:endChr m:val="]"/>
                        <m:ctrlPr>
                          <a:rPr lang="tr-TR" sz="2000" i="1">
                            <a:latin typeface="Cambria Math" panose="02040503050406030204" pitchFamily="18" charset="0"/>
                          </a:rPr>
                        </m:ctrlPr>
                      </m:dPr>
                      <m:e>
                        <m:r>
                          <a:rPr lang="en-US" sz="2000" b="1" i="1">
                            <a:latin typeface="Cambria Math" panose="02040503050406030204" pitchFamily="18" charset="0"/>
                          </a:rPr>
                          <m:t>𝚽</m:t>
                        </m:r>
                        <m:r>
                          <a:rPr lang="en-US" sz="2000" b="1" i="1">
                            <a:latin typeface="Cambria Math" panose="02040503050406030204" pitchFamily="18" charset="0"/>
                          </a:rPr>
                          <m:t>−</m:t>
                        </m:r>
                        <m:sSub>
                          <m:sSubPr>
                            <m:ctrlPr>
                              <a:rPr lang="tr-TR" sz="2000" i="1">
                                <a:latin typeface="Cambria Math" panose="02040503050406030204" pitchFamily="18" charset="0"/>
                              </a:rPr>
                            </m:ctrlPr>
                          </m:sSubPr>
                          <m:e>
                            <m:r>
                              <a:rPr lang="en-US" sz="2000" i="1">
                                <a:latin typeface="Cambria Math" panose="02040503050406030204" pitchFamily="18" charset="0"/>
                              </a:rPr>
                              <m:t>𝜆</m:t>
                            </m:r>
                          </m:e>
                          <m:sub>
                            <m:r>
                              <a:rPr lang="en-US" sz="2000" i="1">
                                <a:latin typeface="Cambria Math" panose="02040503050406030204" pitchFamily="18" charset="0"/>
                              </a:rPr>
                              <m:t>𝑖</m:t>
                            </m:r>
                          </m:sub>
                        </m:sSub>
                        <m:r>
                          <a:rPr lang="en-US" sz="2000" b="1" i="1">
                            <a:latin typeface="Cambria Math" panose="02040503050406030204" pitchFamily="18" charset="0"/>
                          </a:rPr>
                          <m:t>𝑰</m:t>
                        </m:r>
                      </m:e>
                    </m:d>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𝑖</m:t>
                        </m:r>
                      </m:sub>
                    </m:sSub>
                    <m:r>
                      <a:rPr lang="en-US" sz="2000" i="1">
                        <a:latin typeface="Cambria Math" panose="02040503050406030204" pitchFamily="18" charset="0"/>
                      </a:rPr>
                      <m:t>=</m:t>
                    </m:r>
                    <m:r>
                      <a:rPr lang="en-US" sz="2000" b="1" i="1">
                        <a:latin typeface="Cambria Math" panose="02040503050406030204" pitchFamily="18" charset="0"/>
                      </a:rPr>
                      <m:t>𝟎</m:t>
                    </m:r>
                  </m:oMath>
                </a14:m>
                <a:r>
                  <a:rPr lang="en-US" sz="2000">
                    <a:latin typeface="Times New Roman" panose="02020603050405020304" pitchFamily="18" charset="0"/>
                    <a:cs typeface="Times New Roman" panose="02020603050405020304" pitchFamily="18" charset="0"/>
                  </a:rPr>
                  <a:t> is an eigenvalue-eigenvector problem. Since </a:t>
                </a:r>
                <a14:m>
                  <m:oMath xmlns:m="http://schemas.openxmlformats.org/officeDocument/2006/math">
                    <m:r>
                      <a:rPr lang="en-US" sz="2000" b="1" i="1">
                        <a:latin typeface="Cambria Math" panose="02040503050406030204" pitchFamily="18" charset="0"/>
                      </a:rPr>
                      <m:t>𝚽</m:t>
                    </m:r>
                  </m:oMath>
                </a14:m>
                <a:r>
                  <a:rPr lang="en-US" sz="2000">
                    <a:latin typeface="Times New Roman" panose="02020603050405020304" pitchFamily="18" charset="0"/>
                    <a:cs typeface="Times New Roman" panose="02020603050405020304" pitchFamily="18" charset="0"/>
                  </a:rPr>
                  <a:t> is real and symmetric matrix whose rank is equal to 1, one of the eigenvalues will be zero while the other one will be nonzero and positive.</a:t>
                </a: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endParaRPr lang="tr-TR" sz="2000">
                  <a:latin typeface="Times New Roman" panose="02020603050405020304" pitchFamily="18" charset="0"/>
                  <a:cs typeface="Times New Roman" panose="02020603050405020304" pitchFamily="18" charset="0"/>
                </a:endParaRPr>
              </a:p>
              <a:p>
                <a:pPr marL="0" indent="0">
                  <a:lnSpc>
                    <a:spcPct val="150000"/>
                  </a:lnSpc>
                  <a:spcBef>
                    <a:spcPts val="0"/>
                  </a:spcBef>
                  <a:buFont typeface="Arial" panose="020B0604020202020204" pitchFamily="34" charset="0"/>
                  <a:buNone/>
                </a:pPr>
                <a:endParaRPr lang="tr-TR" sz="1900">
                  <a:latin typeface="Times New Roman" panose="02020603050405020304" pitchFamily="18" charset="0"/>
                  <a:cs typeface="Times New Roman" panose="02020603050405020304" pitchFamily="18" charset="0"/>
                </a:endParaRPr>
              </a:p>
            </p:txBody>
          </p:sp>
        </mc:Choice>
        <mc:Fallback xmlns="">
          <p:sp>
            <p:nvSpPr>
              <p:cNvPr id="3" name="İçerik Yer Tutucusu 2"/>
              <p:cNvSpPr txBox="1">
                <a:spLocks noRot="1" noChangeAspect="1" noMove="1" noResize="1" noEditPoints="1" noAdjustHandles="1" noChangeArrowheads="1" noChangeShapeType="1" noTextEdit="1"/>
              </p:cNvSpPr>
              <p:nvPr/>
            </p:nvSpPr>
            <p:spPr>
              <a:xfrm>
                <a:off x="720000" y="720000"/>
                <a:ext cx="10800000" cy="5937459"/>
              </a:xfrm>
              <a:prstGeom prst="rect">
                <a:avLst/>
              </a:prstGeom>
              <a:blipFill>
                <a:blip r:embed="rId2"/>
                <a:stretch>
                  <a:fillRect l="-1411"/>
                </a:stretch>
              </a:blipFill>
            </p:spPr>
            <p:txBody>
              <a:bodyPr/>
              <a:lstStyle/>
              <a:p>
                <a:r>
                  <a:rPr lang="tr-TR">
                    <a:noFill/>
                  </a:rPr>
                  <a:t> </a:t>
                </a:r>
              </a:p>
            </p:txBody>
          </p:sp>
        </mc:Fallback>
      </mc:AlternateContent>
    </p:spTree>
    <p:extLst>
      <p:ext uri="{BB962C8B-B14F-4D97-AF65-F5344CB8AC3E}">
        <p14:creationId xmlns:p14="http://schemas.microsoft.com/office/powerpoint/2010/main" val="3742877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txBox="1">
                <a:spLocks/>
              </p:cNvSpPr>
              <p:nvPr/>
            </p:nvSpPr>
            <p:spPr>
              <a:xfrm>
                <a:off x="720000" y="720000"/>
                <a:ext cx="10800000" cy="5284524"/>
              </a:xfrm>
              <a:prstGeom prst="rect">
                <a:avLst/>
              </a:prstGeom>
            </p:spPr>
            <p:txBody>
              <a:bodyPr vert="horz" wrap="square" lIns="0" tIns="0" rIns="0" bIns="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600"/>
                  </a:spcBef>
                  <a:buNone/>
                </a:pPr>
                <a:r>
                  <a:rPr lang="en-US" sz="2000" b="1" smtClean="0">
                    <a:solidFill>
                      <a:srgbClr val="FF0000"/>
                    </a:solidFill>
                    <a:latin typeface="Times New Roman" panose="02020603050405020304" pitchFamily="18" charset="0"/>
                    <a:cs typeface="Times New Roman" panose="02020603050405020304" pitchFamily="18" charset="0"/>
                  </a:rPr>
                  <a:t>Example</a:t>
                </a:r>
                <a:r>
                  <a:rPr lang="en-US" sz="2000" b="1">
                    <a:solidFill>
                      <a:srgbClr val="FF0000"/>
                    </a:solidFill>
                    <a:latin typeface="Times New Roman" panose="02020603050405020304" pitchFamily="18" charset="0"/>
                    <a:cs typeface="Times New Roman" panose="02020603050405020304" pitchFamily="18" charset="0"/>
                  </a:rPr>
                  <a:t>:</a:t>
                </a:r>
                <a:r>
                  <a:rPr lang="en-US" sz="2000">
                    <a:solidFill>
                      <a:srgbClr val="FF0000"/>
                    </a:solidFill>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Let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𝑑𝑖𝑓𝑓</m:t>
                        </m:r>
                      </m:sub>
                    </m:sSub>
                    <m:r>
                      <a:rPr lang="en-US" sz="2000" i="1">
                        <a:latin typeface="Cambria Math" panose="02040503050406030204" pitchFamily="18" charset="0"/>
                      </a:rPr>
                      <m:t>=</m:t>
                    </m:r>
                    <m:sSup>
                      <m:sSupPr>
                        <m:ctrlPr>
                          <a:rPr lang="tr-TR" sz="2000" i="1">
                            <a:latin typeface="Cambria Math" panose="02040503050406030204" pitchFamily="18" charset="0"/>
                          </a:rPr>
                        </m:ctrlPr>
                      </m:sSupPr>
                      <m:e>
                        <m:d>
                          <m:dPr>
                            <m:begChr m:val="["/>
                            <m:endChr m:val="]"/>
                            <m:ctrlPr>
                              <a:rPr lang="tr-TR" sz="2000" i="1">
                                <a:latin typeface="Cambria Math" panose="02040503050406030204" pitchFamily="18" charset="0"/>
                              </a:rPr>
                            </m:ctrlPr>
                          </m:dPr>
                          <m:e>
                            <m:m>
                              <m:mPr>
                                <m:mcs>
                                  <m:mc>
                                    <m:mcPr>
                                      <m:count m:val="2"/>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1</m:t>
                                  </m:r>
                                </m:e>
                                <m:e>
                                  <m:r>
                                    <a:rPr lang="en-US" sz="2000" i="1">
                                      <a:latin typeface="Cambria Math" panose="02040503050406030204" pitchFamily="18" charset="0"/>
                                    </a:rPr>
                                    <m:t>0</m:t>
                                  </m:r>
                                </m:e>
                              </m:mr>
                            </m:m>
                          </m:e>
                        </m:d>
                      </m:e>
                      <m:sup>
                        <m:r>
                          <a:rPr lang="en-US" sz="2000" i="1">
                            <a:latin typeface="Cambria Math" panose="02040503050406030204" pitchFamily="18" charset="0"/>
                          </a:rPr>
                          <m:t>𝑇</m:t>
                        </m:r>
                      </m:sup>
                    </m:sSup>
                  </m:oMath>
                </a14:m>
                <a:r>
                  <a:rPr lang="en-US" sz="2000">
                    <a:latin typeface="Times New Roman" panose="02020603050405020304" pitchFamily="18" charset="0"/>
                    <a:cs typeface="Times New Roman" panose="02020603050405020304" pitchFamily="18" charset="0"/>
                  </a:rPr>
                  <a:t>. Then  </a:t>
                </a:r>
                <a14:m>
                  <m:oMath xmlns:m="http://schemas.openxmlformats.org/officeDocument/2006/math">
                    <m:r>
                      <a:rPr lang="en-US" sz="2000" b="1" i="1">
                        <a:latin typeface="Cambria Math" panose="02040503050406030204" pitchFamily="18" charset="0"/>
                      </a:rPr>
                      <m:t>𝚽</m:t>
                    </m:r>
                    <m:r>
                      <a:rPr lang="en-US" sz="2000" b="1">
                        <a:latin typeface="Cambria Math" panose="02040503050406030204" pitchFamily="18" charset="0"/>
                      </a:rPr>
                      <m:t>=</m:t>
                    </m:r>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𝑑𝑖𝑓𝑓</m:t>
                        </m:r>
                      </m:sub>
                    </m:sSub>
                    <m:sSubSup>
                      <m:sSubSupPr>
                        <m:ctrlPr>
                          <a:rPr lang="tr-TR" sz="2000" i="1">
                            <a:latin typeface="Cambria Math" panose="02040503050406030204" pitchFamily="18" charset="0"/>
                          </a:rPr>
                        </m:ctrlPr>
                      </m:sSubSupPr>
                      <m:e>
                        <m:r>
                          <a:rPr lang="en-US" sz="2000" b="1" i="1">
                            <a:latin typeface="Cambria Math" panose="02040503050406030204" pitchFamily="18" charset="0"/>
                          </a:rPr>
                          <m:t>𝒂</m:t>
                        </m:r>
                      </m:e>
                      <m:sub>
                        <m:r>
                          <a:rPr lang="en-US" sz="2000" i="1">
                            <a:latin typeface="Cambria Math" panose="02040503050406030204" pitchFamily="18" charset="0"/>
                          </a:rPr>
                          <m:t>𝑑𝑖𝑓𝑓</m:t>
                        </m:r>
                      </m:sub>
                      <m:sup>
                        <m:r>
                          <a:rPr lang="en-US" sz="2000" i="1">
                            <a:latin typeface="Cambria Math" panose="02040503050406030204" pitchFamily="18" charset="0"/>
                          </a:rPr>
                          <m:t>𝑇</m:t>
                        </m:r>
                      </m:sup>
                    </m:sSubSup>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2"/>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1</m:t>
                              </m:r>
                            </m:e>
                            <m:e>
                              <m:r>
                                <a:rPr lang="en-US" sz="2000" i="1">
                                  <a:latin typeface="Cambria Math" panose="02040503050406030204" pitchFamily="18" charset="0"/>
                                </a:rPr>
                                <m:t>0</m:t>
                              </m:r>
                            </m:e>
                          </m:mr>
                          <m:mr>
                            <m:e>
                              <m:r>
                                <a:rPr lang="en-US" sz="2000" i="1">
                                  <a:latin typeface="Cambria Math" panose="02040503050406030204" pitchFamily="18" charset="0"/>
                                </a:rPr>
                                <m:t>0</m:t>
                              </m:r>
                            </m:e>
                            <m:e>
                              <m:r>
                                <a:rPr lang="en-US" sz="2000" i="1">
                                  <a:latin typeface="Cambria Math" panose="02040503050406030204" pitchFamily="18" charset="0"/>
                                </a:rPr>
                                <m:t>0</m:t>
                              </m:r>
                            </m:e>
                          </m:mr>
                        </m:m>
                      </m:e>
                    </m:d>
                  </m:oMath>
                </a14:m>
                <a:r>
                  <a:rPr lang="en-US" sz="2000">
                    <a:latin typeface="Times New Roman" panose="02020603050405020304" pitchFamily="18" charset="0"/>
                    <a:cs typeface="Times New Roman" panose="02020603050405020304" pitchFamily="18" charset="0"/>
                  </a:rPr>
                  <a:t>. </a:t>
                </a: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en-US" sz="2000">
                    <a:latin typeface="Times New Roman" panose="02020603050405020304" pitchFamily="18" charset="0"/>
                    <a:cs typeface="Times New Roman" panose="02020603050405020304" pitchFamily="18" charset="0"/>
                  </a:rPr>
                  <a:t>The eigenvalue-eigenvector relation is  </a:t>
                </a:r>
                <a14:m>
                  <m:oMath xmlns:m="http://schemas.openxmlformats.org/officeDocument/2006/math">
                    <m:d>
                      <m:dPr>
                        <m:begChr m:val="["/>
                        <m:endChr m:val="]"/>
                        <m:ctrlPr>
                          <a:rPr lang="tr-TR" sz="2000" i="1">
                            <a:latin typeface="Cambria Math" panose="02040503050406030204" pitchFamily="18" charset="0"/>
                          </a:rPr>
                        </m:ctrlPr>
                      </m:dPr>
                      <m:e>
                        <m:m>
                          <m:mPr>
                            <m:mcs>
                              <m:mc>
                                <m:mcPr>
                                  <m:count m:val="2"/>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1</m:t>
                              </m:r>
                            </m:e>
                            <m:e>
                              <m:r>
                                <a:rPr lang="en-US" sz="2000" i="1">
                                  <a:latin typeface="Cambria Math" panose="02040503050406030204" pitchFamily="18" charset="0"/>
                                </a:rPr>
                                <m:t>0</m:t>
                              </m:r>
                            </m:e>
                          </m:mr>
                          <m:mr>
                            <m:e>
                              <m:r>
                                <a:rPr lang="en-US" sz="2000" i="1">
                                  <a:latin typeface="Cambria Math" panose="02040503050406030204" pitchFamily="18" charset="0"/>
                                </a:rPr>
                                <m:t>0</m:t>
                              </m:r>
                            </m:e>
                            <m:e>
                              <m:r>
                                <a:rPr lang="en-US" sz="2000" i="1">
                                  <a:latin typeface="Cambria Math" panose="02040503050406030204" pitchFamily="18" charset="0"/>
                                </a:rPr>
                                <m:t>0</m:t>
                              </m:r>
                            </m:e>
                          </m:mr>
                        </m:m>
                      </m:e>
                    </m:d>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𝑖</m:t>
                        </m:r>
                      </m:sub>
                    </m:sSub>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i="1">
                            <a:latin typeface="Cambria Math" panose="02040503050406030204" pitchFamily="18" charset="0"/>
                          </a:rPr>
                          <m:t>𝜆</m:t>
                        </m:r>
                      </m:e>
                      <m:sub>
                        <m:r>
                          <a:rPr lang="en-US" sz="2000" i="1">
                            <a:latin typeface="Cambria Math" panose="02040503050406030204" pitchFamily="18" charset="0"/>
                          </a:rPr>
                          <m:t>𝑖</m:t>
                        </m:r>
                      </m:sub>
                    </m:sSub>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𝑖</m:t>
                        </m:r>
                      </m:sub>
                    </m:sSub>
                  </m:oMath>
                </a14:m>
                <a:r>
                  <a:rPr lang="en-US" sz="2000">
                    <a:latin typeface="Times New Roman" panose="02020603050405020304" pitchFamily="18" charset="0"/>
                    <a:cs typeface="Times New Roman" panose="02020603050405020304" pitchFamily="18" charset="0"/>
                  </a:rPr>
                  <a:t>.</a:t>
                </a: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en-US" sz="2000">
                    <a:latin typeface="Times New Roman" panose="02020603050405020304" pitchFamily="18" charset="0"/>
                    <a:cs typeface="Times New Roman" panose="02020603050405020304" pitchFamily="18" charset="0"/>
                  </a:rPr>
                  <a:t>For </a:t>
                </a:r>
                <a14:m>
                  <m:oMath xmlns:m="http://schemas.openxmlformats.org/officeDocument/2006/math">
                    <m:r>
                      <a:rPr lang="en-US" sz="2000" i="1">
                        <a:latin typeface="Cambria Math" panose="02040503050406030204" pitchFamily="18" charset="0"/>
                      </a:rPr>
                      <m:t>𝜆</m:t>
                    </m:r>
                    <m:r>
                      <a:rPr lang="en-US" sz="2000" i="1">
                        <a:latin typeface="Cambria Math" panose="02040503050406030204" pitchFamily="18" charset="0"/>
                      </a:rPr>
                      <m:t>=0</m:t>
                    </m:r>
                  </m:oMath>
                </a14:m>
                <a:r>
                  <a:rPr lang="en-US" sz="2000">
                    <a:latin typeface="Times New Roman" panose="02020603050405020304" pitchFamily="18" charset="0"/>
                    <a:cs typeface="Times New Roman" panose="02020603050405020304" pitchFamily="18" charset="0"/>
                  </a:rPr>
                  <a:t>,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1</m:t>
                        </m:r>
                      </m:sub>
                    </m:sSub>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1"/>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0</m:t>
                              </m:r>
                            </m:e>
                          </m:mr>
                          <m:mr>
                            <m:e>
                              <m:r>
                                <a:rPr lang="en-US" sz="2000" i="1">
                                  <a:latin typeface="Cambria Math" panose="02040503050406030204" pitchFamily="18" charset="0"/>
                                </a:rPr>
                                <m:t>1</m:t>
                              </m:r>
                            </m:e>
                          </m:mr>
                        </m:m>
                      </m:e>
                    </m:d>
                  </m:oMath>
                </a14:m>
                <a:r>
                  <a:rPr lang="en-US" sz="2000">
                    <a:latin typeface="Times New Roman" panose="02020603050405020304" pitchFamily="18" charset="0"/>
                    <a:cs typeface="Times New Roman" panose="02020603050405020304" pitchFamily="18" charset="0"/>
                  </a:rPr>
                  <a:t> then </a:t>
                </a:r>
                <a14:m>
                  <m:oMath xmlns:m="http://schemas.openxmlformats.org/officeDocument/2006/math">
                    <m:sSubSup>
                      <m:sSubSupPr>
                        <m:ctrlPr>
                          <a:rPr lang="tr-TR" sz="2000" i="1">
                            <a:latin typeface="Cambria Math" panose="02040503050406030204" pitchFamily="18" charset="0"/>
                          </a:rPr>
                        </m:ctrlPr>
                      </m:sSubSupPr>
                      <m:e>
                        <m:r>
                          <a:rPr lang="en-US" sz="2000" b="1" i="1">
                            <a:latin typeface="Cambria Math" panose="02040503050406030204" pitchFamily="18" charset="0"/>
                          </a:rPr>
                          <m:t>𝒂</m:t>
                        </m:r>
                      </m:e>
                      <m:sub>
                        <m:r>
                          <a:rPr lang="en-US" sz="2000" i="1">
                            <a:latin typeface="Cambria Math" panose="02040503050406030204" pitchFamily="18" charset="0"/>
                          </a:rPr>
                          <m:t>𝑑𝑖𝑓𝑓</m:t>
                        </m:r>
                      </m:sub>
                      <m:sup>
                        <m:r>
                          <a:rPr lang="en-US" sz="2000" i="1">
                            <a:latin typeface="Cambria Math" panose="02040503050406030204" pitchFamily="18" charset="0"/>
                          </a:rPr>
                          <m:t>𝑇</m:t>
                        </m:r>
                      </m:sup>
                    </m:sSubSup>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1</m:t>
                        </m:r>
                      </m:sub>
                    </m:sSub>
                    <m:r>
                      <a:rPr lang="en-US" sz="2000" i="1">
                        <a:latin typeface="Cambria Math" panose="02040503050406030204" pitchFamily="18" charset="0"/>
                      </a:rPr>
                      <m:t>=0</m:t>
                    </m:r>
                  </m:oMath>
                </a14:m>
                <a:r>
                  <a:rPr lang="en-US" sz="2000">
                    <a:latin typeface="Times New Roman" panose="02020603050405020304" pitchFamily="18" charset="0"/>
                    <a:cs typeface="Times New Roman" panose="02020603050405020304" pitchFamily="18" charset="0"/>
                  </a:rPr>
                  <a:t>,  so the projection of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𝑑𝑖𝑓𝑓</m:t>
                        </m:r>
                      </m:sub>
                    </m:sSub>
                  </m:oMath>
                </a14:m>
                <a:r>
                  <a:rPr lang="en-US" sz="2000">
                    <a:latin typeface="Times New Roman" panose="02020603050405020304" pitchFamily="18" charset="0"/>
                    <a:cs typeface="Times New Roman" panose="02020603050405020304" pitchFamily="18" charset="0"/>
                  </a:rPr>
                  <a:t> has the smallest length.</a:t>
                </a: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en-US" sz="2000">
                    <a:latin typeface="Times New Roman" panose="02020603050405020304" pitchFamily="18" charset="0"/>
                    <a:cs typeface="Times New Roman" panose="02020603050405020304" pitchFamily="18" charset="0"/>
                  </a:rPr>
                  <a:t>For </a:t>
                </a:r>
                <a14:m>
                  <m:oMath xmlns:m="http://schemas.openxmlformats.org/officeDocument/2006/math">
                    <m:r>
                      <a:rPr lang="en-US" sz="2000" i="1">
                        <a:latin typeface="Cambria Math" panose="02040503050406030204" pitchFamily="18" charset="0"/>
                      </a:rPr>
                      <m:t>𝜆</m:t>
                    </m:r>
                    <m:r>
                      <a:rPr lang="en-US" sz="2000" i="1">
                        <a:latin typeface="Cambria Math" panose="02040503050406030204" pitchFamily="18" charset="0"/>
                      </a:rPr>
                      <m:t>=1</m:t>
                    </m:r>
                  </m:oMath>
                </a14:m>
                <a:r>
                  <a:rPr lang="en-US" sz="2000">
                    <a:latin typeface="Times New Roman" panose="02020603050405020304" pitchFamily="18" charset="0"/>
                    <a:cs typeface="Times New Roman" panose="02020603050405020304" pitchFamily="18" charset="0"/>
                  </a:rPr>
                  <a:t>,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2</m:t>
                        </m:r>
                      </m:sub>
                    </m:sSub>
                    <m:r>
                      <a:rPr lang="en-US"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1"/>
                                  <m:mcJc m:val="center"/>
                                </m:mcPr>
                              </m:mc>
                            </m:mcs>
                            <m:ctrlPr>
                              <a:rPr lang="tr-TR" sz="2000" i="1">
                                <a:latin typeface="Cambria Math" panose="02040503050406030204" pitchFamily="18" charset="0"/>
                              </a:rPr>
                            </m:ctrlPr>
                          </m:mPr>
                          <m:mr>
                            <m:e>
                              <m:r>
                                <a:rPr lang="en-US" sz="2000" i="1">
                                  <a:latin typeface="Cambria Math" panose="02040503050406030204" pitchFamily="18" charset="0"/>
                                </a:rPr>
                                <m:t>1</m:t>
                              </m:r>
                            </m:e>
                          </m:mr>
                          <m:mr>
                            <m:e>
                              <m:r>
                                <a:rPr lang="en-US" sz="2000" i="1">
                                  <a:latin typeface="Cambria Math" panose="02040503050406030204" pitchFamily="18" charset="0"/>
                                </a:rPr>
                                <m:t>0</m:t>
                              </m:r>
                            </m:e>
                          </m:mr>
                        </m:m>
                      </m:e>
                    </m:d>
                  </m:oMath>
                </a14:m>
                <a:r>
                  <a:rPr lang="en-US" sz="2000">
                    <a:latin typeface="Times New Roman" panose="02020603050405020304" pitchFamily="18" charset="0"/>
                    <a:cs typeface="Times New Roman" panose="02020603050405020304" pitchFamily="18" charset="0"/>
                  </a:rPr>
                  <a:t> then </a:t>
                </a:r>
                <a14:m>
                  <m:oMath xmlns:m="http://schemas.openxmlformats.org/officeDocument/2006/math">
                    <m:sSubSup>
                      <m:sSubSupPr>
                        <m:ctrlPr>
                          <a:rPr lang="tr-TR" sz="2000" i="1">
                            <a:latin typeface="Cambria Math" panose="02040503050406030204" pitchFamily="18" charset="0"/>
                          </a:rPr>
                        </m:ctrlPr>
                      </m:sSubSupPr>
                      <m:e>
                        <m:r>
                          <a:rPr lang="en-US" sz="2000" b="1" i="1">
                            <a:latin typeface="Cambria Math" panose="02040503050406030204" pitchFamily="18" charset="0"/>
                          </a:rPr>
                          <m:t>𝒂</m:t>
                        </m:r>
                      </m:e>
                      <m:sub>
                        <m:r>
                          <a:rPr lang="en-US" sz="2000" i="1">
                            <a:latin typeface="Cambria Math" panose="02040503050406030204" pitchFamily="18" charset="0"/>
                          </a:rPr>
                          <m:t>𝑑𝑖𝑓𝑓</m:t>
                        </m:r>
                      </m:sub>
                      <m:sup>
                        <m:r>
                          <a:rPr lang="en-US" sz="2000" i="1">
                            <a:latin typeface="Cambria Math" panose="02040503050406030204" pitchFamily="18" charset="0"/>
                          </a:rPr>
                          <m:t>𝑇</m:t>
                        </m:r>
                      </m:sup>
                    </m:sSubSup>
                    <m:sSub>
                      <m:sSubPr>
                        <m:ctrlPr>
                          <a:rPr lang="tr-TR" sz="2000" i="1">
                            <a:latin typeface="Cambria Math" panose="02040503050406030204" pitchFamily="18" charset="0"/>
                          </a:rPr>
                        </m:ctrlPr>
                      </m:sSubPr>
                      <m:e>
                        <m:r>
                          <a:rPr lang="en-US" sz="2000" b="1" i="1">
                            <a:latin typeface="Cambria Math" panose="02040503050406030204" pitchFamily="18" charset="0"/>
                          </a:rPr>
                          <m:t>𝒘</m:t>
                        </m:r>
                      </m:e>
                      <m:sub>
                        <m:r>
                          <a:rPr lang="en-US" sz="2000" i="1">
                            <a:latin typeface="Cambria Math" panose="02040503050406030204" pitchFamily="18" charset="0"/>
                          </a:rPr>
                          <m:t>2</m:t>
                        </m:r>
                      </m:sub>
                    </m:sSub>
                    <m:r>
                      <a:rPr lang="en-US" sz="2000" i="1">
                        <a:latin typeface="Cambria Math" panose="02040503050406030204" pitchFamily="18" charset="0"/>
                      </a:rPr>
                      <m:t>=1</m:t>
                    </m:r>
                  </m:oMath>
                </a14:m>
                <a:r>
                  <a:rPr lang="en-US" sz="2000">
                    <a:latin typeface="Times New Roman" panose="02020603050405020304" pitchFamily="18" charset="0"/>
                    <a:cs typeface="Times New Roman" panose="02020603050405020304" pitchFamily="18" charset="0"/>
                  </a:rPr>
                  <a:t>,  so the projection of </a:t>
                </a:r>
                <a14:m>
                  <m:oMath xmlns:m="http://schemas.openxmlformats.org/officeDocument/2006/math">
                    <m:sSub>
                      <m:sSubPr>
                        <m:ctrlPr>
                          <a:rPr lang="tr-TR" sz="2000" i="1">
                            <a:latin typeface="Cambria Math" panose="02040503050406030204" pitchFamily="18" charset="0"/>
                          </a:rPr>
                        </m:ctrlPr>
                      </m:sSubPr>
                      <m:e>
                        <m:r>
                          <a:rPr lang="en-US" sz="2000" b="1" i="1">
                            <a:latin typeface="Cambria Math" panose="02040503050406030204" pitchFamily="18" charset="0"/>
                          </a:rPr>
                          <m:t>𝒂</m:t>
                        </m:r>
                      </m:e>
                      <m:sub>
                        <m:r>
                          <a:rPr lang="en-US" sz="2000" i="1">
                            <a:latin typeface="Cambria Math" panose="02040503050406030204" pitchFamily="18" charset="0"/>
                          </a:rPr>
                          <m:t>𝑑𝑖𝑓𝑓</m:t>
                        </m:r>
                      </m:sub>
                    </m:sSub>
                  </m:oMath>
                </a14:m>
                <a:r>
                  <a:rPr lang="en-US" sz="2000">
                    <a:latin typeface="Times New Roman" panose="02020603050405020304" pitchFamily="18" charset="0"/>
                    <a:cs typeface="Times New Roman" panose="02020603050405020304" pitchFamily="18" charset="0"/>
                  </a:rPr>
                  <a:t> has the largest length.</a:t>
                </a:r>
                <a:endParaRPr lang="tr-TR" sz="200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en-US" sz="2000">
                    <a:latin typeface="Times New Roman" panose="02020603050405020304" pitchFamily="18" charset="0"/>
                    <a:cs typeface="Times New Roman" panose="02020603050405020304" pitchFamily="18" charset="0"/>
                  </a:rPr>
                  <a:t>One Correction: The difference vectors and correspondingly </a:t>
                </a:r>
                <a14:m>
                  <m:oMath xmlns:m="http://schemas.openxmlformats.org/officeDocument/2006/math">
                    <m:r>
                      <a:rPr lang="en-US" sz="2000" b="1" i="1">
                        <a:latin typeface="Cambria Math" panose="02040503050406030204" pitchFamily="18" charset="0"/>
                      </a:rPr>
                      <m:t>𝚽</m:t>
                    </m:r>
                  </m:oMath>
                </a14:m>
                <a:r>
                  <a:rPr lang="en-US" sz="2000">
                    <a:latin typeface="Times New Roman" panose="02020603050405020304" pitchFamily="18" charset="0"/>
                    <a:cs typeface="Times New Roman" panose="02020603050405020304" pitchFamily="18" charset="0"/>
                  </a:rPr>
                  <a:t> in Fisher’s LDA are calculated with respect to the class average vectors. Let’s extend our derivation.</a:t>
                </a:r>
                <a:endParaRPr lang="tr-TR" sz="2000">
                  <a:latin typeface="Times New Roman" panose="02020603050405020304" pitchFamily="18" charset="0"/>
                  <a:cs typeface="Times New Roman" panose="02020603050405020304" pitchFamily="18" charset="0"/>
                </a:endParaRPr>
              </a:p>
              <a:p>
                <a:pPr marL="0" indent="0">
                  <a:lnSpc>
                    <a:spcPct val="150000"/>
                  </a:lnSpc>
                  <a:spcBef>
                    <a:spcPts val="600"/>
                  </a:spcBef>
                  <a:buNone/>
                </a:pPr>
                <a:endParaRPr lang="tr-TR" sz="2000">
                  <a:latin typeface="Times New Roman" panose="02020603050405020304" pitchFamily="18" charset="0"/>
                  <a:cs typeface="Times New Roman" panose="02020603050405020304" pitchFamily="18" charset="0"/>
                </a:endParaRPr>
              </a:p>
              <a:p>
                <a:pPr marL="0" indent="0">
                  <a:lnSpc>
                    <a:spcPct val="150000"/>
                  </a:lnSpc>
                  <a:spcBef>
                    <a:spcPts val="0"/>
                  </a:spcBef>
                  <a:buFont typeface="Arial" panose="020B0604020202020204" pitchFamily="34" charset="0"/>
                  <a:buNone/>
                </a:pPr>
                <a:endParaRPr lang="tr-TR" sz="1900">
                  <a:latin typeface="Times New Roman" panose="02020603050405020304" pitchFamily="18" charset="0"/>
                  <a:cs typeface="Times New Roman" panose="02020603050405020304" pitchFamily="18" charset="0"/>
                </a:endParaRPr>
              </a:p>
            </p:txBody>
          </p:sp>
        </mc:Choice>
        <mc:Fallback xmlns="">
          <p:sp>
            <p:nvSpPr>
              <p:cNvPr id="3" name="İçerik Yer Tutucusu 2"/>
              <p:cNvSpPr txBox="1">
                <a:spLocks noRot="1" noChangeAspect="1" noMove="1" noResize="1" noEditPoints="1" noAdjustHandles="1" noChangeArrowheads="1" noChangeShapeType="1" noTextEdit="1"/>
              </p:cNvSpPr>
              <p:nvPr/>
            </p:nvSpPr>
            <p:spPr>
              <a:xfrm>
                <a:off x="720000" y="720000"/>
                <a:ext cx="10800000" cy="5284524"/>
              </a:xfrm>
              <a:prstGeom prst="rect">
                <a:avLst/>
              </a:prstGeom>
              <a:blipFill>
                <a:blip r:embed="rId2"/>
                <a:stretch>
                  <a:fillRect l="-1411" r="-1467"/>
                </a:stretch>
              </a:blipFill>
            </p:spPr>
            <p:txBody>
              <a:bodyPr/>
              <a:lstStyle/>
              <a:p>
                <a:r>
                  <a:rPr lang="tr-TR">
                    <a:noFill/>
                  </a:rPr>
                  <a:t> </a:t>
                </a:r>
              </a:p>
            </p:txBody>
          </p:sp>
        </mc:Fallback>
      </mc:AlternateContent>
    </p:spTree>
    <p:extLst>
      <p:ext uri="{BB962C8B-B14F-4D97-AF65-F5344CB8AC3E}">
        <p14:creationId xmlns:p14="http://schemas.microsoft.com/office/powerpoint/2010/main" val="5772567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TotalTime>
  <Words>860</Words>
  <Application>Microsoft Office PowerPoint</Application>
  <PresentationFormat>Widescreen</PresentationFormat>
  <Paragraphs>330</Paragraphs>
  <Slides>56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Calibri</vt:lpstr>
      <vt:lpstr>Calibri Light</vt:lpstr>
      <vt:lpstr>Cambria Math</vt:lpstr>
      <vt:lpstr>Times New Roman</vt:lpstr>
      <vt:lpstr>Office Teması</vt:lpstr>
      <vt:lpstr>  Fisher’s Linear Discriminant Analysis and Its Use in Feature Selection for Undergraduates and Graduates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Fisher’s Linear Discriminant Analysis and Its Use in Feature Selection for Undergraduates and Graduates</dc:title>
  <dc:creator>User1</dc:creator>
  <cp:lastModifiedBy>Atalay Barkana</cp:lastModifiedBy>
  <cp:revision>36</cp:revision>
  <dcterms:created xsi:type="dcterms:W3CDTF">2017-09-28T10:08:38Z</dcterms:created>
  <dcterms:modified xsi:type="dcterms:W3CDTF">2017-10-02T08:55:10Z</dcterms:modified>
</cp:coreProperties>
</file>