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37"/>
  </p:notesMasterIdLst>
  <p:handoutMasterIdLst>
    <p:handoutMasterId r:id="rId38"/>
  </p:handoutMasterIdLst>
  <p:sldIdLst>
    <p:sldId id="257" r:id="rId3"/>
    <p:sldId id="256" r:id="rId4"/>
    <p:sldId id="258" r:id="rId5"/>
    <p:sldId id="262" r:id="rId6"/>
    <p:sldId id="264" r:id="rId7"/>
    <p:sldId id="263" r:id="rId8"/>
    <p:sldId id="265" r:id="rId9"/>
    <p:sldId id="267" r:id="rId10"/>
    <p:sldId id="294" r:id="rId11"/>
    <p:sldId id="268" r:id="rId12"/>
    <p:sldId id="270" r:id="rId13"/>
    <p:sldId id="259" r:id="rId14"/>
    <p:sldId id="266" r:id="rId15"/>
    <p:sldId id="286" r:id="rId16"/>
    <p:sldId id="287" r:id="rId17"/>
    <p:sldId id="288" r:id="rId18"/>
    <p:sldId id="272" r:id="rId19"/>
    <p:sldId id="289" r:id="rId20"/>
    <p:sldId id="273" r:id="rId21"/>
    <p:sldId id="290" r:id="rId22"/>
    <p:sldId id="292" r:id="rId23"/>
    <p:sldId id="291" r:id="rId24"/>
    <p:sldId id="260" r:id="rId25"/>
    <p:sldId id="281" r:id="rId26"/>
    <p:sldId id="282" r:id="rId27"/>
    <p:sldId id="275" r:id="rId28"/>
    <p:sldId id="293" r:id="rId29"/>
    <p:sldId id="283" r:id="rId30"/>
    <p:sldId id="284" r:id="rId31"/>
    <p:sldId id="285" r:id="rId32"/>
    <p:sldId id="261" r:id="rId33"/>
    <p:sldId id="278" r:id="rId34"/>
    <p:sldId id="279" r:id="rId35"/>
    <p:sldId id="280" r:id="rId36"/>
  </p:sldIdLst>
  <p:sldSz cx="9144000" cy="5143500" type="screen16x9"/>
  <p:notesSz cx="9926638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4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A8E46-0323-44C3-9114-4FF6CFFC5A4E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0CA90-2C29-46E9-B8D2-104136F1E2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57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7D375-95CF-44BC-B7FF-A1702E2C7285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28928-0A2A-41C7-9EFD-40912034F7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9563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410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22" y="4083918"/>
            <a:ext cx="1227466" cy="7200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6" b="8314"/>
          <a:stretch/>
        </p:blipFill>
        <p:spPr>
          <a:xfrm>
            <a:off x="0" y="0"/>
            <a:ext cx="9153525" cy="27893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765375"/>
            <a:ext cx="7772400" cy="81448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1691680" y="3651870"/>
            <a:ext cx="5760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Nils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Genser</a:t>
            </a:r>
            <a:endParaRPr lang="de-DE" baseline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de-DE" sz="16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nils.genser@fau.de </a:t>
            </a:r>
            <a:br>
              <a:rPr lang="de-DE" sz="16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baseline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Chair</a:t>
            </a:r>
            <a:r>
              <a:rPr lang="de-D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aseline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Multimedia Communications</a:t>
            </a:r>
          </a:p>
          <a:p>
            <a:pPr algn="ctr"/>
            <a:r>
              <a:rPr lang="de-DE" baseline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Signal Processing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2" y="4221988"/>
            <a:ext cx="1891458" cy="512680"/>
          </a:xfrm>
          <a:prstGeom prst="rect">
            <a:avLst/>
          </a:prstGeom>
        </p:spPr>
      </p:pic>
      <p:sp>
        <p:nvSpPr>
          <p:cNvPr id="13" name="Line 11"/>
          <p:cNvSpPr>
            <a:spLocks noChangeShapeType="1"/>
          </p:cNvSpPr>
          <p:nvPr userDrawn="1"/>
        </p:nvSpPr>
        <p:spPr bwMode="auto">
          <a:xfrm>
            <a:off x="208028" y="4803998"/>
            <a:ext cx="8640960" cy="0"/>
          </a:xfrm>
          <a:prstGeom prst="line">
            <a:avLst/>
          </a:prstGeom>
          <a:noFill/>
          <a:ln w="28575">
            <a:solidFill>
              <a:srgbClr val="CC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Line 12"/>
          <p:cNvSpPr>
            <a:spLocks noChangeShapeType="1"/>
          </p:cNvSpPr>
          <p:nvPr userDrawn="1"/>
        </p:nvSpPr>
        <p:spPr bwMode="auto">
          <a:xfrm>
            <a:off x="285028" y="4859561"/>
            <a:ext cx="8640960" cy="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1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494410"/>
            <a:ext cx="7772400" cy="10215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789336"/>
            <a:ext cx="7772400" cy="718518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6" b="8314"/>
          <a:stretch/>
        </p:blipFill>
        <p:spPr>
          <a:xfrm>
            <a:off x="0" y="0"/>
            <a:ext cx="9153525" cy="2789336"/>
          </a:xfrm>
          <a:prstGeom prst="rect">
            <a:avLst/>
          </a:prstGeom>
        </p:spPr>
      </p:pic>
      <p:sp>
        <p:nvSpPr>
          <p:cNvPr id="16" name="Line 11"/>
          <p:cNvSpPr>
            <a:spLocks noChangeShapeType="1"/>
          </p:cNvSpPr>
          <p:nvPr userDrawn="1"/>
        </p:nvSpPr>
        <p:spPr bwMode="auto">
          <a:xfrm>
            <a:off x="208028" y="4515966"/>
            <a:ext cx="8640960" cy="0"/>
          </a:xfrm>
          <a:prstGeom prst="line">
            <a:avLst/>
          </a:prstGeom>
          <a:noFill/>
          <a:ln w="28575">
            <a:solidFill>
              <a:srgbClr val="CC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Line 12"/>
          <p:cNvSpPr>
            <a:spLocks noChangeShapeType="1"/>
          </p:cNvSpPr>
          <p:nvPr userDrawn="1"/>
        </p:nvSpPr>
        <p:spPr bwMode="auto">
          <a:xfrm>
            <a:off x="285028" y="4571529"/>
            <a:ext cx="8640960" cy="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78" y="4587974"/>
            <a:ext cx="859132" cy="504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2" y="4659982"/>
            <a:ext cx="1512168" cy="4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2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78" y="4587974"/>
            <a:ext cx="859132" cy="504000"/>
          </a:xfrm>
          <a:prstGeom prst="rect">
            <a:avLst/>
          </a:prstGeom>
        </p:spPr>
      </p:pic>
      <p:sp>
        <p:nvSpPr>
          <p:cNvPr id="11" name="Line 11"/>
          <p:cNvSpPr>
            <a:spLocks noChangeShapeType="1"/>
          </p:cNvSpPr>
          <p:nvPr userDrawn="1"/>
        </p:nvSpPr>
        <p:spPr bwMode="auto">
          <a:xfrm>
            <a:off x="213020" y="699542"/>
            <a:ext cx="8640960" cy="0"/>
          </a:xfrm>
          <a:prstGeom prst="line">
            <a:avLst/>
          </a:prstGeom>
          <a:noFill/>
          <a:ln w="28575">
            <a:solidFill>
              <a:srgbClr val="CC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Line 12"/>
          <p:cNvSpPr>
            <a:spLocks noChangeShapeType="1"/>
          </p:cNvSpPr>
          <p:nvPr userDrawn="1"/>
        </p:nvSpPr>
        <p:spPr bwMode="auto">
          <a:xfrm>
            <a:off x="290020" y="755105"/>
            <a:ext cx="8640960" cy="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2" y="4659982"/>
            <a:ext cx="1512168" cy="409873"/>
          </a:xfrm>
          <a:prstGeom prst="rect">
            <a:avLst/>
          </a:prstGeom>
        </p:spPr>
      </p:pic>
      <p:sp>
        <p:nvSpPr>
          <p:cNvPr id="16" name="Line 11"/>
          <p:cNvSpPr>
            <a:spLocks noChangeShapeType="1"/>
          </p:cNvSpPr>
          <p:nvPr userDrawn="1"/>
        </p:nvSpPr>
        <p:spPr bwMode="auto">
          <a:xfrm>
            <a:off x="208028" y="4515966"/>
            <a:ext cx="8640960" cy="0"/>
          </a:xfrm>
          <a:prstGeom prst="line">
            <a:avLst/>
          </a:prstGeom>
          <a:noFill/>
          <a:ln w="28575">
            <a:solidFill>
              <a:srgbClr val="CC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Line 12"/>
          <p:cNvSpPr>
            <a:spLocks noChangeShapeType="1"/>
          </p:cNvSpPr>
          <p:nvPr userDrawn="1"/>
        </p:nvSpPr>
        <p:spPr bwMode="auto">
          <a:xfrm>
            <a:off x="285028" y="4571529"/>
            <a:ext cx="8640960" cy="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50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5549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87575"/>
            <a:ext cx="4038600" cy="3456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87575"/>
            <a:ext cx="4038600" cy="3456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21373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15566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419623"/>
            <a:ext cx="4040188" cy="3024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915566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19623"/>
            <a:ext cx="4041775" cy="3024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1488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494410"/>
            <a:ext cx="7772400" cy="10215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789336"/>
            <a:ext cx="7772400" cy="718518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6" b="8314"/>
          <a:stretch/>
        </p:blipFill>
        <p:spPr>
          <a:xfrm>
            <a:off x="0" y="0"/>
            <a:ext cx="9153525" cy="2789336"/>
          </a:xfrm>
          <a:prstGeom prst="rect">
            <a:avLst/>
          </a:prstGeom>
        </p:spPr>
      </p:pic>
      <p:sp>
        <p:nvSpPr>
          <p:cNvPr id="16" name="Line 11"/>
          <p:cNvSpPr>
            <a:spLocks noChangeShapeType="1"/>
          </p:cNvSpPr>
          <p:nvPr userDrawn="1"/>
        </p:nvSpPr>
        <p:spPr bwMode="auto">
          <a:xfrm>
            <a:off x="208028" y="4515966"/>
            <a:ext cx="8640960" cy="0"/>
          </a:xfrm>
          <a:prstGeom prst="line">
            <a:avLst/>
          </a:prstGeom>
          <a:noFill/>
          <a:ln w="28575">
            <a:solidFill>
              <a:srgbClr val="CC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Line 12"/>
          <p:cNvSpPr>
            <a:spLocks noChangeShapeType="1"/>
          </p:cNvSpPr>
          <p:nvPr userDrawn="1"/>
        </p:nvSpPr>
        <p:spPr bwMode="auto">
          <a:xfrm>
            <a:off x="285028" y="4571529"/>
            <a:ext cx="8640960" cy="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78" y="4587974"/>
            <a:ext cx="859132" cy="504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2" y="4659982"/>
            <a:ext cx="1512168" cy="4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0181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87575"/>
            <a:ext cx="822960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213020" y="699542"/>
            <a:ext cx="8640960" cy="0"/>
          </a:xfrm>
          <a:prstGeom prst="line">
            <a:avLst/>
          </a:prstGeom>
          <a:noFill/>
          <a:ln w="28575">
            <a:solidFill>
              <a:srgbClr val="CC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Line 12"/>
          <p:cNvSpPr>
            <a:spLocks noChangeShapeType="1"/>
          </p:cNvSpPr>
          <p:nvPr userDrawn="1"/>
        </p:nvSpPr>
        <p:spPr bwMode="auto">
          <a:xfrm>
            <a:off x="290020" y="755105"/>
            <a:ext cx="8640960" cy="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2373260" y="4815031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Chair of Multimedia Communications and Signal Processing</a:t>
            </a:r>
            <a:endParaRPr lang="de-DE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2368627" y="4579757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Genser</a:t>
            </a:r>
            <a:r>
              <a:rPr lang="de-DE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Joint Regression Modeling and Sparse Spatial Refinement</a:t>
            </a:r>
            <a:endParaRPr lang="de-DE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 userDrawn="1"/>
        </p:nvSpPr>
        <p:spPr>
          <a:xfrm>
            <a:off x="6732240" y="457995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September, 25th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6876256" y="482324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Page </a:t>
            </a:r>
            <a:fld id="{AF634817-4550-4D34-8501-C09E3EF797D6}" type="slidenum">
              <a: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Line 11"/>
          <p:cNvSpPr>
            <a:spLocks noChangeShapeType="1"/>
          </p:cNvSpPr>
          <p:nvPr userDrawn="1"/>
        </p:nvSpPr>
        <p:spPr bwMode="auto">
          <a:xfrm>
            <a:off x="208028" y="4515966"/>
            <a:ext cx="8640960" cy="0"/>
          </a:xfrm>
          <a:prstGeom prst="line">
            <a:avLst/>
          </a:prstGeom>
          <a:noFill/>
          <a:ln w="28575">
            <a:solidFill>
              <a:srgbClr val="CC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Line 12"/>
          <p:cNvSpPr>
            <a:spLocks noChangeShapeType="1"/>
          </p:cNvSpPr>
          <p:nvPr userDrawn="1"/>
        </p:nvSpPr>
        <p:spPr bwMode="auto">
          <a:xfrm>
            <a:off x="285028" y="4571529"/>
            <a:ext cx="8640960" cy="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78" y="4587974"/>
            <a:ext cx="859132" cy="504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2" y="4659982"/>
            <a:ext cx="1512168" cy="4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0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837383"/>
            <a:ext cx="9144000" cy="814487"/>
          </a:xfrm>
        </p:spPr>
        <p:txBody>
          <a:bodyPr>
            <a:normAutofit fontScale="90000"/>
          </a:bodyPr>
          <a:lstStyle/>
          <a:p>
            <a:r>
              <a:rPr lang="en-US" dirty="0"/>
              <a:t>Joint Regression Modeling and Sparse Spatial Refinement for</a:t>
            </a:r>
            <a:br>
              <a:rPr lang="en-US" dirty="0"/>
            </a:br>
            <a:r>
              <a:rPr lang="en-US" dirty="0"/>
              <a:t>High-Quality Reconstruction of Distorted Color Images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78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Reconstruction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87575"/>
            <a:ext cx="872331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Reconstruct across color channels:</a:t>
            </a:r>
          </a:p>
          <a:p>
            <a:r>
              <a:rPr lang="en-US" sz="2000" dirty="0"/>
              <a:t>Idea: Color components highly correlated</a:t>
            </a:r>
          </a:p>
          <a:p>
            <a:r>
              <a:rPr lang="en-US" sz="2000" dirty="0"/>
              <a:t>Model for predicting missing information (using existing components)</a:t>
            </a:r>
          </a:p>
          <a:p>
            <a:r>
              <a:rPr lang="en-US" sz="2000" dirty="0"/>
              <a:t>State of the art: Color Similarity-Based Local Median Filtering (CSLMF) </a:t>
            </a:r>
            <a:r>
              <a:rPr lang="en-US" sz="2000" b="1" dirty="0"/>
              <a:t>[1]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Pixel-wise processing of missing samples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Reconstruction → median-filtered local neighborhood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Reference channel supplies candidates</a:t>
            </a:r>
          </a:p>
          <a:p>
            <a:pPr marL="0" indent="0"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19822"/>
            <a:ext cx="3791751" cy="123335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9512" y="405430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Kiesel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al., “Color Channel Reconstruction for Multi-Color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Multi-View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Images Using Disparity and Color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Similarity-based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Local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Linear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Regression,” in Proc. Electronic Imaging - Image Sensors and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Imaging Systems 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Conference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Jan. 2018</a:t>
            </a:r>
          </a:p>
        </p:txBody>
      </p:sp>
    </p:spTree>
    <p:extLst>
      <p:ext uri="{BB962C8B-B14F-4D97-AF65-F5344CB8AC3E}">
        <p14:creationId xmlns:p14="http://schemas.microsoft.com/office/powerpoint/2010/main" val="2442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Reconstruction III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87575"/>
            <a:ext cx="8229600" cy="504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CSLMF vs. FSE (multi-camera setup):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2296"/>
            <a:ext cx="2530624" cy="25306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88" y="1491630"/>
            <a:ext cx="2530624" cy="25306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44" y="1491630"/>
            <a:ext cx="2530624" cy="253062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8032" y="4032920"/>
            <a:ext cx="2530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Distorted (warped)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291272" y="4020959"/>
            <a:ext cx="2530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FSE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6125344" y="4024238"/>
            <a:ext cx="2530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CSLMF</a:t>
            </a:r>
            <a:endParaRPr lang="en-US" sz="1200" dirty="0"/>
          </a:p>
        </p:txBody>
      </p:sp>
      <p:sp>
        <p:nvSpPr>
          <p:cNvPr id="10" name="Ellipse 9"/>
          <p:cNvSpPr/>
          <p:nvPr/>
        </p:nvSpPr>
        <p:spPr>
          <a:xfrm>
            <a:off x="8100392" y="2013599"/>
            <a:ext cx="432048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3347864" y="2931790"/>
            <a:ext cx="432048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NOVEL SOLUTION APPROACH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 Regression Modeling and Sparse Spatial Refine</a:t>
            </a:r>
            <a:r>
              <a:rPr lang="de-DE" dirty="0" err="1"/>
              <a:t>ment</a:t>
            </a:r>
            <a:r>
              <a:rPr lang="de-DE" dirty="0"/>
              <a:t> (JRR)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87575"/>
            <a:ext cx="8507288" cy="172819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Cross-color </a:t>
            </a:r>
            <a:r>
              <a:rPr lang="en-US" b="1" dirty="0"/>
              <a:t>reconstruction</a:t>
            </a:r>
          </a:p>
          <a:p>
            <a:r>
              <a:rPr lang="en-US" sz="2000" dirty="0"/>
              <a:t>Well suited for highly-correlated regions</a:t>
            </a:r>
          </a:p>
          <a:p>
            <a:r>
              <a:rPr lang="en-US" sz="2000" dirty="0"/>
              <a:t>Bad results for loosely connected color areas</a:t>
            </a:r>
          </a:p>
          <a:p>
            <a:r>
              <a:rPr lang="en-US" sz="2000" dirty="0"/>
              <a:t>Idea: Spatial extrapolation as refinement step after cross color reconstruction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87774"/>
            <a:ext cx="4248472" cy="13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Proposed Approach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1442" y="17177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75656" y="171774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4" name="Ellipse 3"/>
          <p:cNvSpPr/>
          <p:nvPr/>
        </p:nvSpPr>
        <p:spPr>
          <a:xfrm>
            <a:off x="376164" y="985979"/>
            <a:ext cx="1684584" cy="468362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Distorted channel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Reference channel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1563638"/>
            <a:ext cx="1522512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Optimized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Processing Order [4]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90327" y="1563638"/>
            <a:ext cx="1111714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Spatial Refinement  [3]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90327" y="2426826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Prediction Error Modeling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90327" y="3290014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Linear Regression Model</a:t>
            </a:r>
          </a:p>
        </p:txBody>
      </p:sp>
      <p:sp>
        <p:nvSpPr>
          <p:cNvPr id="15" name="Raute 14"/>
          <p:cNvSpPr/>
          <p:nvPr/>
        </p:nvSpPr>
        <p:spPr>
          <a:xfrm>
            <a:off x="539552" y="3224896"/>
            <a:ext cx="1378496" cy="572952"/>
          </a:xfrm>
          <a:prstGeom prst="diamon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Finished?</a:t>
            </a:r>
          </a:p>
        </p:txBody>
      </p:sp>
      <p:sp>
        <p:nvSpPr>
          <p:cNvPr id="16" name="Ellipse 15"/>
          <p:cNvSpPr/>
          <p:nvPr/>
        </p:nvSpPr>
        <p:spPr>
          <a:xfrm>
            <a:off x="386508" y="3986684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Reconstructed channel</a:t>
            </a:r>
          </a:p>
        </p:txBody>
      </p:sp>
      <p:cxnSp>
        <p:nvCxnSpPr>
          <p:cNvPr id="18" name="Gerade Verbindung mit Pfeil 17"/>
          <p:cNvCxnSpPr>
            <a:stCxn id="12" idx="1"/>
            <a:endCxn id="6" idx="3"/>
          </p:cNvCxnSpPr>
          <p:nvPr/>
        </p:nvCxnSpPr>
        <p:spPr>
          <a:xfrm flipH="1">
            <a:off x="1979712" y="1779187"/>
            <a:ext cx="61061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4"/>
            <a:endCxn id="6" idx="0"/>
          </p:cNvCxnSpPr>
          <p:nvPr/>
        </p:nvCxnSpPr>
        <p:spPr>
          <a:xfrm>
            <a:off x="1218456" y="1454341"/>
            <a:ext cx="0" cy="109297"/>
          </a:xfrm>
          <a:prstGeom prst="straightConnector1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6" idx="2"/>
            <a:endCxn id="15" idx="0"/>
          </p:cNvCxnSpPr>
          <p:nvPr/>
        </p:nvCxnSpPr>
        <p:spPr>
          <a:xfrm>
            <a:off x="1218456" y="1994736"/>
            <a:ext cx="10344" cy="12301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5" idx="2"/>
            <a:endCxn id="16" idx="0"/>
          </p:cNvCxnSpPr>
          <p:nvPr/>
        </p:nvCxnSpPr>
        <p:spPr>
          <a:xfrm>
            <a:off x="1228800" y="3797848"/>
            <a:ext cx="0" cy="1888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15" idx="3"/>
            <a:endCxn id="14" idx="1"/>
          </p:cNvCxnSpPr>
          <p:nvPr/>
        </p:nvCxnSpPr>
        <p:spPr>
          <a:xfrm flipV="1">
            <a:off x="1918048" y="3505563"/>
            <a:ext cx="672279" cy="58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4" idx="0"/>
            <a:endCxn id="13" idx="2"/>
          </p:cNvCxnSpPr>
          <p:nvPr/>
        </p:nvCxnSpPr>
        <p:spPr>
          <a:xfrm flipV="1">
            <a:off x="3146184" y="2857924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3" idx="0"/>
            <a:endCxn id="12" idx="2"/>
          </p:cNvCxnSpPr>
          <p:nvPr/>
        </p:nvCxnSpPr>
        <p:spPr>
          <a:xfrm flipV="1">
            <a:off x="3146184" y="1994736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893074" y="3304171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228800" y="37483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Yes</a:t>
            </a: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94517"/>
            <a:ext cx="1920004" cy="1920004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71" y="1094517"/>
            <a:ext cx="1920004" cy="1920004"/>
          </a:xfrm>
          <a:prstGeom prst="rect">
            <a:avLst/>
          </a:prstGeom>
        </p:spPr>
      </p:pic>
      <p:sp>
        <p:nvSpPr>
          <p:cNvPr id="62" name="Textfeld 61"/>
          <p:cNvSpPr txBox="1"/>
          <p:nvPr/>
        </p:nvSpPr>
        <p:spPr>
          <a:xfrm>
            <a:off x="5148064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Distorted channel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7169668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Reference channel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336910" y="3931191"/>
            <a:ext cx="577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Genser et al., “Spectrally constrained frequency selective extrapolation for rapid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error concealment,” in Proc. International 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 Conference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on Systems, Signals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Image Processing, Jun. 2018</a:t>
            </a:r>
          </a:p>
          <a:p>
            <a:pPr algn="just"/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4]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Seiler et al., “Optimized and parallelized processing order for improved frequency selective signal extrapolation,” in Proc. European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Signal Processing Conference, Aug. 2011</a:t>
            </a:r>
          </a:p>
        </p:txBody>
      </p:sp>
    </p:spTree>
    <p:extLst>
      <p:ext uri="{BB962C8B-B14F-4D97-AF65-F5344CB8AC3E}">
        <p14:creationId xmlns:p14="http://schemas.microsoft.com/office/powerpoint/2010/main" val="13592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Order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1442" y="17177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75656" y="171774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1563638"/>
            <a:ext cx="1522512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Optimized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Processing Order [4]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90327" y="1563638"/>
            <a:ext cx="1111714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Spatial Refinement  [3]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90327" y="2426826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Prediction Error Modeling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90327" y="3290014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Linear Regression Model</a:t>
            </a:r>
          </a:p>
        </p:txBody>
      </p:sp>
      <p:sp>
        <p:nvSpPr>
          <p:cNvPr id="15" name="Raute 14"/>
          <p:cNvSpPr/>
          <p:nvPr/>
        </p:nvSpPr>
        <p:spPr>
          <a:xfrm>
            <a:off x="539552" y="3224896"/>
            <a:ext cx="1378496" cy="572952"/>
          </a:xfrm>
          <a:prstGeom prst="diamond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Finished?</a:t>
            </a:r>
          </a:p>
        </p:txBody>
      </p:sp>
      <p:sp>
        <p:nvSpPr>
          <p:cNvPr id="16" name="Ellipse 15"/>
          <p:cNvSpPr/>
          <p:nvPr/>
        </p:nvSpPr>
        <p:spPr>
          <a:xfrm>
            <a:off x="386508" y="3986684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Reconstructed channel</a:t>
            </a:r>
          </a:p>
        </p:txBody>
      </p:sp>
      <p:cxnSp>
        <p:nvCxnSpPr>
          <p:cNvPr id="18" name="Gerade Verbindung mit Pfeil 17"/>
          <p:cNvCxnSpPr>
            <a:stCxn id="12" idx="1"/>
            <a:endCxn id="6" idx="3"/>
          </p:cNvCxnSpPr>
          <p:nvPr/>
        </p:nvCxnSpPr>
        <p:spPr>
          <a:xfrm flipH="1">
            <a:off x="1979712" y="1779187"/>
            <a:ext cx="61061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4"/>
            <a:endCxn id="6" idx="0"/>
          </p:cNvCxnSpPr>
          <p:nvPr/>
        </p:nvCxnSpPr>
        <p:spPr>
          <a:xfrm>
            <a:off x="1218456" y="1454341"/>
            <a:ext cx="0" cy="10929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6" idx="2"/>
            <a:endCxn id="15" idx="0"/>
          </p:cNvCxnSpPr>
          <p:nvPr/>
        </p:nvCxnSpPr>
        <p:spPr>
          <a:xfrm>
            <a:off x="1218456" y="1994736"/>
            <a:ext cx="10344" cy="1230160"/>
          </a:xfrm>
          <a:prstGeom prst="straightConnector1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5" idx="2"/>
            <a:endCxn id="16" idx="0"/>
          </p:cNvCxnSpPr>
          <p:nvPr/>
        </p:nvCxnSpPr>
        <p:spPr>
          <a:xfrm>
            <a:off x="1228800" y="3797848"/>
            <a:ext cx="0" cy="1888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15" idx="3"/>
            <a:endCxn id="14" idx="1"/>
          </p:cNvCxnSpPr>
          <p:nvPr/>
        </p:nvCxnSpPr>
        <p:spPr>
          <a:xfrm flipV="1">
            <a:off x="1918048" y="3505563"/>
            <a:ext cx="672279" cy="5809"/>
          </a:xfrm>
          <a:prstGeom prst="straightConnector1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4" idx="0"/>
            <a:endCxn id="13" idx="2"/>
          </p:cNvCxnSpPr>
          <p:nvPr/>
        </p:nvCxnSpPr>
        <p:spPr>
          <a:xfrm flipV="1">
            <a:off x="3146184" y="2857924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3" idx="0"/>
            <a:endCxn id="12" idx="2"/>
          </p:cNvCxnSpPr>
          <p:nvPr/>
        </p:nvCxnSpPr>
        <p:spPr>
          <a:xfrm flipV="1">
            <a:off x="3146184" y="1994736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893074" y="3304171"/>
            <a:ext cx="33534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228800" y="37483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Yes</a:t>
            </a: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94517"/>
            <a:ext cx="1920004" cy="19200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/>
              <p:cNvSpPr txBox="1"/>
              <p:nvPr/>
            </p:nvSpPr>
            <p:spPr>
              <a:xfrm>
                <a:off x="5148064" y="3014521"/>
                <a:ext cx="19200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Distorted block </a:t>
                </a:r>
                <a14:m>
                  <m:oMath xmlns:m="http://schemas.openxmlformats.org/officeDocument/2006/math">
                    <m:r>
                      <a:rPr lang="de-DE" sz="1000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1000" dirty="0"/>
              </a:p>
            </p:txBody>
          </p:sp>
        </mc:Choice>
        <mc:Fallback xmlns="">
          <p:sp>
            <p:nvSpPr>
              <p:cNvPr id="62" name="Textfeld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014521"/>
                <a:ext cx="1920004" cy="246221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/>
              <p:cNvSpPr txBox="1"/>
              <p:nvPr/>
            </p:nvSpPr>
            <p:spPr>
              <a:xfrm>
                <a:off x="7169668" y="3014521"/>
                <a:ext cx="19200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Reference block </a:t>
                </a:r>
                <a14:m>
                  <m:oMath xmlns:m="http://schemas.openxmlformats.org/officeDocument/2006/math">
                    <m:r>
                      <a:rPr lang="de-DE" sz="10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de-DE" sz="1000" b="1" dirty="0"/>
              </a:p>
            </p:txBody>
          </p:sp>
        </mc:Choice>
        <mc:Fallback xmlns="">
          <p:sp>
            <p:nvSpPr>
              <p:cNvPr id="63" name="Textfeld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668" y="3014521"/>
                <a:ext cx="1920004" cy="246221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Ellipse 26"/>
          <p:cNvSpPr/>
          <p:nvPr/>
        </p:nvSpPr>
        <p:spPr>
          <a:xfrm>
            <a:off x="376164" y="985979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Distorted channel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Reference channel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71" y="1094517"/>
            <a:ext cx="1920004" cy="1920004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3336910" y="3931191"/>
            <a:ext cx="577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Genser et al., “Spectrally constrained frequency selective extrapolation for rapid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error concealment,” in Proc. International 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 Conference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on Systems, Signals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Image Processing, Jun. 2018</a:t>
            </a:r>
          </a:p>
          <a:p>
            <a:pPr algn="just"/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4]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Seiler et al., “Optimized and parallelized processing order for improved frequency selective signal extrapolation,” in Proc. European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Signal Processing Conference, Aug. 2011</a:t>
            </a:r>
          </a:p>
        </p:txBody>
      </p:sp>
    </p:spTree>
    <p:extLst>
      <p:ext uri="{BB962C8B-B14F-4D97-AF65-F5344CB8AC3E}">
        <p14:creationId xmlns:p14="http://schemas.microsoft.com/office/powerpoint/2010/main" val="152465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Cross-Color Prediction: Linear </a:t>
            </a:r>
            <a:r>
              <a:rPr lang="en-US" dirty="0"/>
              <a:t>Regression Modeling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1442" y="17177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75656" y="171774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4" name="Ellipse 3"/>
          <p:cNvSpPr/>
          <p:nvPr/>
        </p:nvSpPr>
        <p:spPr>
          <a:xfrm>
            <a:off x="376164" y="985979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Distorted channel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Reference channel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1563638"/>
            <a:ext cx="1522512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Optimized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Processing Order [4]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90327" y="1563638"/>
            <a:ext cx="1111714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Spatial Refinement  [3]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90327" y="2426826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Prediction Error Modeling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90327" y="3290014"/>
            <a:ext cx="1111714" cy="43109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Linear Regression Model</a:t>
            </a:r>
          </a:p>
        </p:txBody>
      </p:sp>
      <p:sp>
        <p:nvSpPr>
          <p:cNvPr id="15" name="Raute 14"/>
          <p:cNvSpPr/>
          <p:nvPr/>
        </p:nvSpPr>
        <p:spPr>
          <a:xfrm>
            <a:off x="539552" y="3224896"/>
            <a:ext cx="1378496" cy="572952"/>
          </a:xfrm>
          <a:prstGeom prst="diamon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Finished?</a:t>
            </a:r>
          </a:p>
        </p:txBody>
      </p:sp>
      <p:sp>
        <p:nvSpPr>
          <p:cNvPr id="16" name="Ellipse 15"/>
          <p:cNvSpPr/>
          <p:nvPr/>
        </p:nvSpPr>
        <p:spPr>
          <a:xfrm>
            <a:off x="386508" y="3986684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Reconstructed channel</a:t>
            </a:r>
          </a:p>
        </p:txBody>
      </p:sp>
      <p:cxnSp>
        <p:nvCxnSpPr>
          <p:cNvPr id="18" name="Gerade Verbindung mit Pfeil 17"/>
          <p:cNvCxnSpPr>
            <a:stCxn id="12" idx="1"/>
            <a:endCxn id="6" idx="3"/>
          </p:cNvCxnSpPr>
          <p:nvPr/>
        </p:nvCxnSpPr>
        <p:spPr>
          <a:xfrm flipH="1">
            <a:off x="1979712" y="1779187"/>
            <a:ext cx="61061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4"/>
            <a:endCxn id="6" idx="0"/>
          </p:cNvCxnSpPr>
          <p:nvPr/>
        </p:nvCxnSpPr>
        <p:spPr>
          <a:xfrm>
            <a:off x="1218456" y="1454341"/>
            <a:ext cx="0" cy="10929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6" idx="2"/>
            <a:endCxn id="15" idx="0"/>
          </p:cNvCxnSpPr>
          <p:nvPr/>
        </p:nvCxnSpPr>
        <p:spPr>
          <a:xfrm>
            <a:off x="1218456" y="1994736"/>
            <a:ext cx="10344" cy="12301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5" idx="2"/>
            <a:endCxn id="16" idx="0"/>
          </p:cNvCxnSpPr>
          <p:nvPr/>
        </p:nvCxnSpPr>
        <p:spPr>
          <a:xfrm>
            <a:off x="1228800" y="3797848"/>
            <a:ext cx="0" cy="1888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15" idx="3"/>
            <a:endCxn id="14" idx="1"/>
          </p:cNvCxnSpPr>
          <p:nvPr/>
        </p:nvCxnSpPr>
        <p:spPr>
          <a:xfrm flipV="1">
            <a:off x="1918048" y="3505563"/>
            <a:ext cx="672279" cy="58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4" idx="0"/>
            <a:endCxn id="13" idx="2"/>
          </p:cNvCxnSpPr>
          <p:nvPr/>
        </p:nvCxnSpPr>
        <p:spPr>
          <a:xfrm flipV="1">
            <a:off x="3146184" y="2857924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3" idx="0"/>
            <a:endCxn id="12" idx="2"/>
          </p:cNvCxnSpPr>
          <p:nvPr/>
        </p:nvCxnSpPr>
        <p:spPr>
          <a:xfrm flipV="1">
            <a:off x="3146184" y="1994736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893074" y="3304171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228800" y="37483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Yes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94517"/>
            <a:ext cx="1920004" cy="1920004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5148064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Reconstructed block (regression)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169668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Reference block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71" y="1094517"/>
            <a:ext cx="1920004" cy="1920004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3336910" y="3931191"/>
            <a:ext cx="577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Genser et al., “Spectrally constrained frequency selective extrapolation for rapid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error concealment,” in Proc. International 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 Conference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on Systems, Signals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Image Processing, Jun. 2018</a:t>
            </a:r>
          </a:p>
          <a:p>
            <a:pPr algn="just"/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4]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Seiler et al., “Optimized and parallelized processing order for improved frequency selective signal extrapolation,” in Proc. European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Signal Processing Conference, Aug. 2011</a:t>
            </a:r>
          </a:p>
        </p:txBody>
      </p:sp>
    </p:spTree>
    <p:extLst>
      <p:ext uri="{BB962C8B-B14F-4D97-AF65-F5344CB8AC3E}">
        <p14:creationId xmlns:p14="http://schemas.microsoft.com/office/powerpoint/2010/main" val="16136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Cross-Color Prediction: Linear </a:t>
            </a:r>
            <a:r>
              <a:rPr lang="en-US" dirty="0"/>
              <a:t>Regression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987575"/>
                <a:ext cx="4258816" cy="33123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Assume linear relation</a:t>
                </a:r>
              </a:p>
              <a:p>
                <a:r>
                  <a:rPr lang="de-DE" dirty="0" err="1"/>
                  <a:t>Given</a:t>
                </a:r>
                <a:r>
                  <a:rPr lang="de-DE" dirty="0"/>
                  <a:t>: </a:t>
                </a:r>
                <a:r>
                  <a:rPr lang="de-DE" dirty="0" err="1"/>
                  <a:t>Distorted</a:t>
                </a:r>
                <a:r>
                  <a:rPr lang="de-DE" dirty="0"/>
                  <a:t> </a:t>
                </a:r>
                <a:r>
                  <a:rPr lang="de-DE" dirty="0" err="1"/>
                  <a:t>blocks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reference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de-DE" b="1" dirty="0"/>
              </a:p>
              <a:p>
                <a:r>
                  <a:rPr lang="de-DE" dirty="0" err="1"/>
                  <a:t>Aim</a:t>
                </a:r>
                <a:r>
                  <a:rPr lang="de-DE" dirty="0"/>
                  <a:t>: Find </a:t>
                </a:r>
                <a:r>
                  <a:rPr lang="de-DE" dirty="0" err="1"/>
                  <a:t>good</a:t>
                </a:r>
                <a:r>
                  <a:rPr lang="de-DE" dirty="0"/>
                  <a:t> </a:t>
                </a:r>
                <a:r>
                  <a:rPr lang="de-DE" dirty="0" err="1"/>
                  <a:t>reconstruction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m:rPr>
                            <m:nor/>
                          </m:rPr>
                          <a:rPr lang="de-DE" dirty="0"/>
                          <m:t> </m:t>
                        </m:r>
                      </m:e>
                    </m:acc>
                  </m:oMath>
                </a14:m>
                <a:endParaRPr lang="de-DE" dirty="0"/>
              </a:p>
              <a:p>
                <a:r>
                  <a:rPr lang="de-DE" dirty="0"/>
                  <a:t>Goal: Model </a:t>
                </a:r>
                <a:r>
                  <a:rPr lang="de-DE" dirty="0" err="1"/>
                  <a:t>prediction</a:t>
                </a:r>
                <a:r>
                  <a:rPr lang="de-DE" dirty="0"/>
                  <a:t>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acc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 (slope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offset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(least-squares)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Prediction replaces lost samples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87575"/>
                <a:ext cx="4258816" cy="3312367"/>
              </a:xfrm>
              <a:blipFill>
                <a:blip r:embed="rId2"/>
                <a:stretch>
                  <a:fillRect l="-2146" t="-1473" r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0001"/>
            <a:ext cx="4038600" cy="1930835"/>
          </a:xfrm>
        </p:spPr>
      </p:pic>
    </p:spTree>
    <p:extLst>
      <p:ext uri="{BB962C8B-B14F-4D97-AF65-F5344CB8AC3E}">
        <p14:creationId xmlns:p14="http://schemas.microsoft.com/office/powerpoint/2010/main" val="16537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Cross-Color Prediction: Prediction </a:t>
            </a:r>
            <a:r>
              <a:rPr lang="en-US" dirty="0"/>
              <a:t>Error Modeling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A747018-FC5B-4478-B98E-AC61C197A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87575"/>
            <a:ext cx="4244280" cy="3456384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Quantify</a:t>
            </a:r>
            <a:r>
              <a:rPr lang="de-DE" b="1" dirty="0"/>
              <a:t> </a:t>
            </a:r>
            <a:r>
              <a:rPr lang="de-DE" b="1" dirty="0" err="1"/>
              <a:t>regression</a:t>
            </a:r>
            <a:r>
              <a:rPr lang="de-DE" b="1" dirty="0"/>
              <a:t> </a:t>
            </a:r>
            <a:r>
              <a:rPr lang="de-DE" b="1" dirty="0" err="1"/>
              <a:t>model</a:t>
            </a:r>
            <a:r>
              <a:rPr lang="de-DE" b="1" dirty="0"/>
              <a:t> </a:t>
            </a:r>
            <a:r>
              <a:rPr lang="de-DE" b="1" dirty="0" err="1"/>
              <a:t>quality</a:t>
            </a:r>
            <a:endParaRPr lang="de-DE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refinement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bad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321442" y="17177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75656" y="171774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4" name="Ellipse 3"/>
          <p:cNvSpPr/>
          <p:nvPr/>
        </p:nvSpPr>
        <p:spPr>
          <a:xfrm>
            <a:off x="376164" y="985979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Distorted channel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Reference channel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1563638"/>
            <a:ext cx="1522512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Optimized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Processing Order [4]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90327" y="1563638"/>
            <a:ext cx="1111714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Spatial Refinement  [3]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90327" y="2426826"/>
            <a:ext cx="1111714" cy="43109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Prediction Error Modeling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90327" y="3290014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Linear Regression Model</a:t>
            </a:r>
          </a:p>
        </p:txBody>
      </p:sp>
      <p:sp>
        <p:nvSpPr>
          <p:cNvPr id="15" name="Raute 14"/>
          <p:cNvSpPr/>
          <p:nvPr/>
        </p:nvSpPr>
        <p:spPr>
          <a:xfrm>
            <a:off x="539552" y="3224896"/>
            <a:ext cx="1378496" cy="572952"/>
          </a:xfrm>
          <a:prstGeom prst="diamon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Finished?</a:t>
            </a:r>
          </a:p>
        </p:txBody>
      </p:sp>
      <p:sp>
        <p:nvSpPr>
          <p:cNvPr id="16" name="Ellipse 15"/>
          <p:cNvSpPr/>
          <p:nvPr/>
        </p:nvSpPr>
        <p:spPr>
          <a:xfrm>
            <a:off x="386508" y="3986684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Reconstructed channel</a:t>
            </a:r>
          </a:p>
        </p:txBody>
      </p:sp>
      <p:cxnSp>
        <p:nvCxnSpPr>
          <p:cNvPr id="18" name="Gerade Verbindung mit Pfeil 17"/>
          <p:cNvCxnSpPr>
            <a:stCxn id="12" idx="1"/>
            <a:endCxn id="6" idx="3"/>
          </p:cNvCxnSpPr>
          <p:nvPr/>
        </p:nvCxnSpPr>
        <p:spPr>
          <a:xfrm flipH="1">
            <a:off x="1979712" y="1779187"/>
            <a:ext cx="61061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4"/>
            <a:endCxn id="6" idx="0"/>
          </p:cNvCxnSpPr>
          <p:nvPr/>
        </p:nvCxnSpPr>
        <p:spPr>
          <a:xfrm>
            <a:off x="1218456" y="1454341"/>
            <a:ext cx="0" cy="10929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6" idx="2"/>
            <a:endCxn id="15" idx="0"/>
          </p:cNvCxnSpPr>
          <p:nvPr/>
        </p:nvCxnSpPr>
        <p:spPr>
          <a:xfrm>
            <a:off x="1218456" y="1994736"/>
            <a:ext cx="10344" cy="12301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5" idx="2"/>
            <a:endCxn id="16" idx="0"/>
          </p:cNvCxnSpPr>
          <p:nvPr/>
        </p:nvCxnSpPr>
        <p:spPr>
          <a:xfrm>
            <a:off x="1228800" y="3797848"/>
            <a:ext cx="0" cy="1888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15" idx="3"/>
            <a:endCxn id="14" idx="1"/>
          </p:cNvCxnSpPr>
          <p:nvPr/>
        </p:nvCxnSpPr>
        <p:spPr>
          <a:xfrm flipV="1">
            <a:off x="1918048" y="3505563"/>
            <a:ext cx="672279" cy="58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4" idx="0"/>
            <a:endCxn id="13" idx="2"/>
          </p:cNvCxnSpPr>
          <p:nvPr/>
        </p:nvCxnSpPr>
        <p:spPr>
          <a:xfrm flipV="1">
            <a:off x="3146184" y="2857924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3" idx="0"/>
            <a:endCxn id="12" idx="2"/>
          </p:cNvCxnSpPr>
          <p:nvPr/>
        </p:nvCxnSpPr>
        <p:spPr>
          <a:xfrm flipV="1">
            <a:off x="3146184" y="1994736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893074" y="3304171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228800" y="37483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Yes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336910" y="3931191"/>
            <a:ext cx="577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Genser et al., “Spectrally constrained frequency selective extrapolation for rapid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error concealment,” in Proc. International 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 Conference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on Systems, Signals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Image Processing, Jun. 2018</a:t>
            </a:r>
          </a:p>
          <a:p>
            <a:pPr algn="just"/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4]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Seiler et al., “Optimized and parallelized processing order for improved frequency selective signal extrapolation,” in Proc. European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Signal Processing Conference, Aug. 2011</a:t>
            </a:r>
          </a:p>
        </p:txBody>
      </p:sp>
    </p:spTree>
    <p:extLst>
      <p:ext uri="{BB962C8B-B14F-4D97-AF65-F5344CB8AC3E}">
        <p14:creationId xmlns:p14="http://schemas.microsoft.com/office/powerpoint/2010/main" val="7642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Cross-Color Prediction: Prediction </a:t>
            </a:r>
            <a:r>
              <a:rPr lang="en-US" dirty="0"/>
              <a:t>Error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987575"/>
                <a:ext cx="4038600" cy="187220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Measure model quality</a:t>
                </a:r>
              </a:p>
              <a:p>
                <a:r>
                  <a:rPr lang="de-DE" dirty="0" err="1"/>
                  <a:t>Distorted</a:t>
                </a:r>
                <a:r>
                  <a:rPr lang="de-DE" dirty="0"/>
                  <a:t> block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reference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share</a:t>
                </a:r>
                <a:r>
                  <a:rPr lang="de-DE" dirty="0"/>
                  <a:t> </a:t>
                </a:r>
                <a:r>
                  <a:rPr lang="de-DE" dirty="0" err="1"/>
                  <a:t>prediction</a:t>
                </a:r>
                <a:r>
                  <a:rPr lang="de-DE" dirty="0"/>
                  <a:t> </a:t>
                </a:r>
                <a:r>
                  <a:rPr lang="de-DE" dirty="0" err="1"/>
                  <a:t>support</a:t>
                </a:r>
                <a:endParaRPr lang="de-DE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Measure prediction error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RMS</m:t>
                        </m:r>
                      </m:sub>
                    </m:sSub>
                  </m:oMath>
                </a14:m>
                <a:r>
                  <a:rPr lang="en-US" dirty="0"/>
                  <a:t>    (Root-mean-squared error)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87575"/>
                <a:ext cx="4038600" cy="1872207"/>
              </a:xfrm>
              <a:blipFill>
                <a:blip r:embed="rId2"/>
                <a:stretch>
                  <a:fillRect l="-2262" t="-2606" b="-1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11264720-FA58-4082-9352-C18311D6E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3" y="843558"/>
            <a:ext cx="3744413" cy="230217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8C9C3A5-5BEE-4152-81C8-01AA6177B937}"/>
              </a:ext>
            </a:extLst>
          </p:cNvPr>
          <p:cNvGrpSpPr/>
          <p:nvPr/>
        </p:nvGrpSpPr>
        <p:grpSpPr>
          <a:xfrm>
            <a:off x="331872" y="3019062"/>
            <a:ext cx="5429537" cy="2144976"/>
            <a:chOff x="331872" y="3019062"/>
            <a:chExt cx="5429537" cy="214497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899592" y="3019062"/>
                  <a:ext cx="3376758" cy="14533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p>
                                  <m:sSup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p>
                                    <m:rad>
                                      <m:radPr>
                                        <m:degHide m:val="on"/>
                                        <m:ctrlPr>
                                          <a:rPr lang="de-DE" sz="16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sup>
                                </m:sSup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p>
                                    <m:rad>
                                      <m:radPr>
                                        <m:degHide m:val="on"/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+(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sup>
                                </m:sSup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    </m:t>
                                </m:r>
                              </m:e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592" y="3019062"/>
                  <a:ext cx="3376758" cy="145334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4410783" y="3173892"/>
                  <a:ext cx="133536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0783" y="3173892"/>
                  <a:ext cx="133536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4410783" y="3611868"/>
                  <a:ext cx="135062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0783" y="3611868"/>
                  <a:ext cx="135062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4480225" y="3899900"/>
                  <a:ext cx="1211742" cy="98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225" y="3899900"/>
                  <a:ext cx="1211742" cy="98488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4509688" y="4179153"/>
                  <a:ext cx="1217000" cy="98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</m:t>
                            </m:r>
                          </m:sub>
                        </m:sSub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9688" y="4179153"/>
                  <a:ext cx="1217000" cy="98488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D0EE951-F3D2-46E5-A21D-2C53498229A6}"/>
                </a:ext>
              </a:extLst>
            </p:cNvPr>
            <p:cNvSpPr txBox="1"/>
            <p:nvPr/>
          </p:nvSpPr>
          <p:spPr>
            <a:xfrm>
              <a:off x="331872" y="3553375"/>
              <a:ext cx="567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FSE:</a:t>
              </a:r>
              <a:endParaRPr lang="en-US" dirty="0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754234D-A84F-4D23-A05C-C8738F074951}"/>
              </a:ext>
            </a:extLst>
          </p:cNvPr>
          <p:cNvGrpSpPr/>
          <p:nvPr/>
        </p:nvGrpSpPr>
        <p:grpSpPr>
          <a:xfrm>
            <a:off x="331872" y="3019062"/>
            <a:ext cx="5536272" cy="2144976"/>
            <a:chOff x="331872" y="3019062"/>
            <a:chExt cx="5536272" cy="214497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DC78E082-0438-46EB-8860-1F4DAA5AD3BC}"/>
                    </a:ext>
                  </a:extLst>
                </p:cNvPr>
                <p:cNvSpPr txBox="1"/>
                <p:nvPr/>
              </p:nvSpPr>
              <p:spPr>
                <a:xfrm>
                  <a:off x="899592" y="3019062"/>
                  <a:ext cx="3816173" cy="14754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p>
                                  <m:sSupPr>
                                    <m:ctrlPr>
                                      <a:rPr lang="de-DE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p>
                                    <m:rad>
                                      <m:radPr>
                                        <m:degHide m:val="on"/>
                                        <m:ctrlPr>
                                          <a:rPr lang="de-DE" sz="16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de-DE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sup>
                                </m:sSup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p>
                                    <m:rad>
                                      <m:radPr>
                                        <m:degHide m:val="on"/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+(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sup>
                                </m:sSup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   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fact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de-DE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de-DE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0, 1</m:t>
                                        </m:r>
                                        <m:r>
                                          <a:rPr lang="de-DE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16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de-DE" sz="1600" b="0" i="0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const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de-DE" sz="16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de-DE" sz="16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1600" b="0" i="0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RMS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DC78E082-0438-46EB-8860-1F4DAA5AD3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592" y="3019062"/>
                  <a:ext cx="3816173" cy="14754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D761B8AA-2291-4E83-9B64-7860F46EE21C}"/>
                    </a:ext>
                  </a:extLst>
                </p:cNvPr>
                <p:cNvSpPr txBox="1"/>
                <p:nvPr/>
              </p:nvSpPr>
              <p:spPr>
                <a:xfrm>
                  <a:off x="4517518" y="3173892"/>
                  <a:ext cx="133536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D761B8AA-2291-4E83-9B64-7860F46EE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7518" y="3173892"/>
                  <a:ext cx="1335366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B834D6F6-C08E-47EE-9D03-89CD0FAB53EB}"/>
                    </a:ext>
                  </a:extLst>
                </p:cNvPr>
                <p:cNvSpPr txBox="1"/>
                <p:nvPr/>
              </p:nvSpPr>
              <p:spPr>
                <a:xfrm>
                  <a:off x="4517518" y="3611868"/>
                  <a:ext cx="135062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B834D6F6-C08E-47EE-9D03-89CD0FAB5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7518" y="3611868"/>
                  <a:ext cx="1350626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EEC4D262-FA52-4A45-9661-4260A1847834}"/>
                    </a:ext>
                  </a:extLst>
                </p:cNvPr>
                <p:cNvSpPr txBox="1"/>
                <p:nvPr/>
              </p:nvSpPr>
              <p:spPr>
                <a:xfrm>
                  <a:off x="4586960" y="3899900"/>
                  <a:ext cx="1211742" cy="98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EEC4D262-FA52-4A45-9661-4260A18478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960" y="3899900"/>
                  <a:ext cx="1211742" cy="98488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56EB8383-89F7-4960-B85B-78C57FAAA89D}"/>
                    </a:ext>
                  </a:extLst>
                </p:cNvPr>
                <p:cNvSpPr txBox="1"/>
                <p:nvPr/>
              </p:nvSpPr>
              <p:spPr>
                <a:xfrm>
                  <a:off x="4616423" y="4179153"/>
                  <a:ext cx="1217000" cy="98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 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</m:t>
                            </m:r>
                          </m:sub>
                        </m:sSub>
                      </m:oMath>
                    </m:oMathPara>
                  </a14:m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de-DE" sz="1600" b="0" dirty="0">
                    <a:ea typeface="Cambria Math" panose="02040503050406030204" pitchFamily="18" charset="0"/>
                  </a:endParaRPr>
                </a:p>
                <a:p>
                  <a:endParaRPr lang="en-US" sz="1600" dirty="0"/>
                </a:p>
              </p:txBody>
            </p:sp>
          </mc:Choice>
          <mc:Fallback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56EB8383-89F7-4960-B85B-78C57FAAA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6423" y="4179153"/>
                  <a:ext cx="1217000" cy="98488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926B1F7-950A-41F5-B780-F7DEAD9AE714}"/>
                </a:ext>
              </a:extLst>
            </p:cNvPr>
            <p:cNvSpPr txBox="1"/>
            <p:nvPr/>
          </p:nvSpPr>
          <p:spPr>
            <a:xfrm>
              <a:off x="331872" y="3553375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JRR: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40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4185" y="1203598"/>
            <a:ext cx="8229600" cy="3384376"/>
          </a:xfrm>
        </p:spPr>
        <p:txBody>
          <a:bodyPr>
            <a:normAutofit/>
          </a:bodyPr>
          <a:lstStyle/>
          <a:p>
            <a:r>
              <a:rPr lang="de-DE" sz="2200" dirty="0" err="1"/>
              <a:t>Introduction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de-DE" sz="2200" dirty="0"/>
              <a:t> Problem Statement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sz="2200" dirty="0"/>
              <a:t>State-</a:t>
            </a:r>
            <a:r>
              <a:rPr lang="de-DE" sz="2200" dirty="0" err="1"/>
              <a:t>of</a:t>
            </a:r>
            <a:r>
              <a:rPr lang="de-DE" sz="2200" dirty="0"/>
              <a:t>-</a:t>
            </a:r>
            <a:r>
              <a:rPr lang="de-DE" sz="2200" dirty="0" err="1"/>
              <a:t>the</a:t>
            </a:r>
            <a:r>
              <a:rPr lang="de-DE" sz="2200" dirty="0"/>
              <a:t>-Art </a:t>
            </a:r>
            <a:r>
              <a:rPr lang="de-DE" sz="2200" dirty="0" err="1"/>
              <a:t>Techniques</a:t>
            </a:r>
            <a:endParaRPr lang="de-DE" sz="2200" dirty="0"/>
          </a:p>
          <a:p>
            <a:endParaRPr lang="de-DE" sz="1200" dirty="0"/>
          </a:p>
          <a:p>
            <a:r>
              <a:rPr lang="de-DE" sz="2200" dirty="0" err="1"/>
              <a:t>Novel</a:t>
            </a:r>
            <a:r>
              <a:rPr lang="de-DE" sz="2200" dirty="0"/>
              <a:t> </a:t>
            </a:r>
            <a:r>
              <a:rPr lang="en-US" sz="2200" dirty="0"/>
              <a:t>Joint Regression Modeling and Sparse Spatial Refinement</a:t>
            </a:r>
          </a:p>
          <a:p>
            <a:endParaRPr lang="en-US" sz="1200" dirty="0"/>
          </a:p>
          <a:p>
            <a:r>
              <a:rPr lang="en-US" sz="2200" dirty="0"/>
              <a:t>Evaluation</a:t>
            </a:r>
          </a:p>
          <a:p>
            <a:endParaRPr lang="en-US" sz="1200" dirty="0"/>
          </a:p>
          <a:p>
            <a:r>
              <a:rPr lang="en-US" sz="2200" dirty="0"/>
              <a:t>Conclusion and Outlook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21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Refinement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1442" y="17177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75656" y="171774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4" name="Ellipse 3"/>
          <p:cNvSpPr/>
          <p:nvPr/>
        </p:nvSpPr>
        <p:spPr>
          <a:xfrm>
            <a:off x="376164" y="985979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Distorted channel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Reference channel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1563638"/>
            <a:ext cx="1522512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Optimized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Processing Order [4]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90327" y="1563638"/>
            <a:ext cx="1111714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Spatial Refinement  [3]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90327" y="2426826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Prediction Error Modeling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90327" y="3290014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Linear Regression Model</a:t>
            </a:r>
          </a:p>
        </p:txBody>
      </p:sp>
      <p:sp>
        <p:nvSpPr>
          <p:cNvPr id="15" name="Raute 14"/>
          <p:cNvSpPr/>
          <p:nvPr/>
        </p:nvSpPr>
        <p:spPr>
          <a:xfrm>
            <a:off x="539552" y="3224896"/>
            <a:ext cx="1378496" cy="572952"/>
          </a:xfrm>
          <a:prstGeom prst="diamon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Finished?</a:t>
            </a:r>
          </a:p>
        </p:txBody>
      </p:sp>
      <p:sp>
        <p:nvSpPr>
          <p:cNvPr id="16" name="Ellipse 15"/>
          <p:cNvSpPr/>
          <p:nvPr/>
        </p:nvSpPr>
        <p:spPr>
          <a:xfrm>
            <a:off x="386508" y="3986684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Reconstructed channel</a:t>
            </a:r>
          </a:p>
        </p:txBody>
      </p:sp>
      <p:cxnSp>
        <p:nvCxnSpPr>
          <p:cNvPr id="18" name="Gerade Verbindung mit Pfeil 17"/>
          <p:cNvCxnSpPr>
            <a:stCxn id="12" idx="1"/>
            <a:endCxn id="6" idx="3"/>
          </p:cNvCxnSpPr>
          <p:nvPr/>
        </p:nvCxnSpPr>
        <p:spPr>
          <a:xfrm flipH="1">
            <a:off x="1979712" y="1779187"/>
            <a:ext cx="61061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4"/>
            <a:endCxn id="6" idx="0"/>
          </p:cNvCxnSpPr>
          <p:nvPr/>
        </p:nvCxnSpPr>
        <p:spPr>
          <a:xfrm>
            <a:off x="1218456" y="1454341"/>
            <a:ext cx="0" cy="10929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6" idx="2"/>
            <a:endCxn id="15" idx="0"/>
          </p:cNvCxnSpPr>
          <p:nvPr/>
        </p:nvCxnSpPr>
        <p:spPr>
          <a:xfrm>
            <a:off x="1218456" y="1994736"/>
            <a:ext cx="10344" cy="12301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5" idx="2"/>
            <a:endCxn id="16" idx="0"/>
          </p:cNvCxnSpPr>
          <p:nvPr/>
        </p:nvCxnSpPr>
        <p:spPr>
          <a:xfrm>
            <a:off x="1228800" y="3797848"/>
            <a:ext cx="0" cy="1888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15" idx="3"/>
            <a:endCxn id="14" idx="1"/>
          </p:cNvCxnSpPr>
          <p:nvPr/>
        </p:nvCxnSpPr>
        <p:spPr>
          <a:xfrm flipV="1">
            <a:off x="1918048" y="3505563"/>
            <a:ext cx="672279" cy="58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4" idx="0"/>
            <a:endCxn id="13" idx="2"/>
          </p:cNvCxnSpPr>
          <p:nvPr/>
        </p:nvCxnSpPr>
        <p:spPr>
          <a:xfrm flipV="1">
            <a:off x="3146184" y="2857924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3" idx="0"/>
            <a:endCxn id="12" idx="2"/>
          </p:cNvCxnSpPr>
          <p:nvPr/>
        </p:nvCxnSpPr>
        <p:spPr>
          <a:xfrm flipV="1">
            <a:off x="3146184" y="1994736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893074" y="3304171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228800" y="37483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Yes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94517"/>
            <a:ext cx="1920004" cy="1920004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5148064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Reconstructed block (regression)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169668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Reference block</a:t>
            </a: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71" y="1094517"/>
            <a:ext cx="1920004" cy="19200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8CC6018C-ADB5-40BA-826B-D99CAFA0ECB7}"/>
                  </a:ext>
                </a:extLst>
              </p:cNvPr>
              <p:cNvSpPr txBox="1"/>
              <p:nvPr/>
            </p:nvSpPr>
            <p:spPr>
              <a:xfrm>
                <a:off x="4708635" y="3441501"/>
                <a:ext cx="437235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 err="1"/>
                  <a:t>Apply</a:t>
                </a:r>
                <a:r>
                  <a:rPr lang="de-DE" sz="2000" b="1" dirty="0"/>
                  <a:t> </a:t>
                </a:r>
                <a:r>
                  <a:rPr lang="de-DE" sz="2000" b="1" dirty="0" err="1"/>
                  <a:t>state</a:t>
                </a:r>
                <a:r>
                  <a:rPr lang="de-DE" sz="2000" b="1" dirty="0"/>
                  <a:t>-</a:t>
                </a:r>
                <a:r>
                  <a:rPr lang="de-DE" sz="2000" b="1" dirty="0" err="1"/>
                  <a:t>of</a:t>
                </a:r>
                <a:r>
                  <a:rPr lang="de-DE" sz="2000" b="1" dirty="0"/>
                  <a:t>-</a:t>
                </a:r>
                <a:r>
                  <a:rPr lang="de-DE" sz="2000" b="1" dirty="0" err="1"/>
                  <a:t>the</a:t>
                </a:r>
                <a:r>
                  <a:rPr lang="de-DE" sz="2000" b="1" dirty="0"/>
                  <a:t>-art </a:t>
                </a:r>
                <a:r>
                  <a:rPr lang="en-US" sz="2000" b="1" dirty="0"/>
                  <a:t>FSE [3]: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Regression model and adjacent pixels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Weighting function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8CC6018C-ADB5-40BA-826B-D99CAFA0E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635" y="3441501"/>
                <a:ext cx="4372351" cy="1015663"/>
              </a:xfrm>
              <a:prstGeom prst="rect">
                <a:avLst/>
              </a:prstGeom>
              <a:blipFill>
                <a:blip r:embed="rId4"/>
                <a:stretch>
                  <a:fillRect l="-1393" t="-3614" r="-557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4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Refinement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1442" y="17177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75656" y="171774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4" name="Ellipse 3"/>
          <p:cNvSpPr/>
          <p:nvPr/>
        </p:nvSpPr>
        <p:spPr>
          <a:xfrm>
            <a:off x="376164" y="985979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Distorted channel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Reference channel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1563638"/>
            <a:ext cx="1522512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Optimized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Processing Order [4]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90327" y="1563638"/>
            <a:ext cx="1111714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Spatial Refinement  [3]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90327" y="2426826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Prediction Error Modeling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90327" y="3290014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Linear Regression Model</a:t>
            </a:r>
          </a:p>
        </p:txBody>
      </p:sp>
      <p:sp>
        <p:nvSpPr>
          <p:cNvPr id="15" name="Raute 14"/>
          <p:cNvSpPr/>
          <p:nvPr/>
        </p:nvSpPr>
        <p:spPr>
          <a:xfrm>
            <a:off x="539552" y="3224896"/>
            <a:ext cx="1378496" cy="572952"/>
          </a:xfrm>
          <a:prstGeom prst="diamon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Finished?</a:t>
            </a:r>
          </a:p>
        </p:txBody>
      </p:sp>
      <p:sp>
        <p:nvSpPr>
          <p:cNvPr id="16" name="Ellipse 15"/>
          <p:cNvSpPr/>
          <p:nvPr/>
        </p:nvSpPr>
        <p:spPr>
          <a:xfrm>
            <a:off x="386508" y="3986684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Reconstructed channel</a:t>
            </a:r>
          </a:p>
        </p:txBody>
      </p:sp>
      <p:cxnSp>
        <p:nvCxnSpPr>
          <p:cNvPr id="18" name="Gerade Verbindung mit Pfeil 17"/>
          <p:cNvCxnSpPr>
            <a:stCxn id="12" idx="1"/>
            <a:endCxn id="6" idx="3"/>
          </p:cNvCxnSpPr>
          <p:nvPr/>
        </p:nvCxnSpPr>
        <p:spPr>
          <a:xfrm flipH="1">
            <a:off x="1979712" y="1779187"/>
            <a:ext cx="61061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4"/>
            <a:endCxn id="6" idx="0"/>
          </p:cNvCxnSpPr>
          <p:nvPr/>
        </p:nvCxnSpPr>
        <p:spPr>
          <a:xfrm>
            <a:off x="1218456" y="1454341"/>
            <a:ext cx="0" cy="10929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6" idx="2"/>
            <a:endCxn id="15" idx="0"/>
          </p:cNvCxnSpPr>
          <p:nvPr/>
        </p:nvCxnSpPr>
        <p:spPr>
          <a:xfrm>
            <a:off x="1218456" y="1994736"/>
            <a:ext cx="10344" cy="12301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5" idx="2"/>
            <a:endCxn id="16" idx="0"/>
          </p:cNvCxnSpPr>
          <p:nvPr/>
        </p:nvCxnSpPr>
        <p:spPr>
          <a:xfrm>
            <a:off x="1228800" y="3797848"/>
            <a:ext cx="0" cy="1888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15" idx="3"/>
            <a:endCxn id="14" idx="1"/>
          </p:cNvCxnSpPr>
          <p:nvPr/>
        </p:nvCxnSpPr>
        <p:spPr>
          <a:xfrm flipV="1">
            <a:off x="1918048" y="3505563"/>
            <a:ext cx="672279" cy="58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4" idx="0"/>
            <a:endCxn id="13" idx="2"/>
          </p:cNvCxnSpPr>
          <p:nvPr/>
        </p:nvCxnSpPr>
        <p:spPr>
          <a:xfrm flipV="1">
            <a:off x="3146184" y="2857924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3" idx="0"/>
            <a:endCxn id="12" idx="2"/>
          </p:cNvCxnSpPr>
          <p:nvPr/>
        </p:nvCxnSpPr>
        <p:spPr>
          <a:xfrm flipV="1">
            <a:off x="3146184" y="1994736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893074" y="3304171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228800" y="37483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Yes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94517"/>
            <a:ext cx="1920004" cy="192000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71" y="1094517"/>
            <a:ext cx="1920004" cy="1920004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5148064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Spatially refined reconstruction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169668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Reference block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336910" y="3931191"/>
            <a:ext cx="577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Genser et al., “Spectrally constrained frequency selective extrapolation for rapid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error concealment,” in Proc. International 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 Conference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on Systems, Signals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Image Processing, Jun. 2018</a:t>
            </a:r>
          </a:p>
          <a:p>
            <a:pPr algn="just"/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4]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Seiler et al., “Optimized and parallelized processing order for improved frequency selective signal extrapolation,” in Proc. European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Signal Processing Conference, Aug. 2011</a:t>
            </a:r>
          </a:p>
        </p:txBody>
      </p:sp>
    </p:spTree>
    <p:extLst>
      <p:ext uri="{BB962C8B-B14F-4D97-AF65-F5344CB8AC3E}">
        <p14:creationId xmlns:p14="http://schemas.microsoft.com/office/powerpoint/2010/main" val="1493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Proposed Approach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1442" y="17177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75656" y="171774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" y="1563638"/>
            <a:ext cx="1522512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Optimized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Processing Order [4]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90327" y="1563638"/>
            <a:ext cx="1111714" cy="43109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Spatial Refinement  [3]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90327" y="2426826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Prediction Error Modeling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90327" y="3290014"/>
            <a:ext cx="1111714" cy="4310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Linear Regression Model</a:t>
            </a:r>
          </a:p>
        </p:txBody>
      </p:sp>
      <p:sp>
        <p:nvSpPr>
          <p:cNvPr id="15" name="Raute 14"/>
          <p:cNvSpPr/>
          <p:nvPr/>
        </p:nvSpPr>
        <p:spPr>
          <a:xfrm>
            <a:off x="539552" y="3224896"/>
            <a:ext cx="1378496" cy="572952"/>
          </a:xfrm>
          <a:prstGeom prst="diamon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Finished?</a:t>
            </a:r>
          </a:p>
        </p:txBody>
      </p:sp>
      <p:sp>
        <p:nvSpPr>
          <p:cNvPr id="16" name="Ellipse 15"/>
          <p:cNvSpPr/>
          <p:nvPr/>
        </p:nvSpPr>
        <p:spPr>
          <a:xfrm>
            <a:off x="386508" y="3986684"/>
            <a:ext cx="1684584" cy="468362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Reconstructed channel</a:t>
            </a:r>
          </a:p>
        </p:txBody>
      </p:sp>
      <p:cxnSp>
        <p:nvCxnSpPr>
          <p:cNvPr id="18" name="Gerade Verbindung mit Pfeil 17"/>
          <p:cNvCxnSpPr>
            <a:stCxn id="12" idx="1"/>
            <a:endCxn id="6" idx="3"/>
          </p:cNvCxnSpPr>
          <p:nvPr/>
        </p:nvCxnSpPr>
        <p:spPr>
          <a:xfrm flipH="1">
            <a:off x="1979712" y="1779187"/>
            <a:ext cx="61061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4"/>
            <a:endCxn id="6" idx="0"/>
          </p:cNvCxnSpPr>
          <p:nvPr/>
        </p:nvCxnSpPr>
        <p:spPr>
          <a:xfrm>
            <a:off x="1218456" y="1454341"/>
            <a:ext cx="0" cy="10929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6" idx="2"/>
            <a:endCxn id="15" idx="0"/>
          </p:cNvCxnSpPr>
          <p:nvPr/>
        </p:nvCxnSpPr>
        <p:spPr>
          <a:xfrm>
            <a:off x="1218456" y="1994736"/>
            <a:ext cx="10344" cy="123016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5" idx="2"/>
            <a:endCxn id="16" idx="0"/>
          </p:cNvCxnSpPr>
          <p:nvPr/>
        </p:nvCxnSpPr>
        <p:spPr>
          <a:xfrm>
            <a:off x="1228800" y="3797848"/>
            <a:ext cx="0" cy="1888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15" idx="3"/>
            <a:endCxn id="14" idx="1"/>
          </p:cNvCxnSpPr>
          <p:nvPr/>
        </p:nvCxnSpPr>
        <p:spPr>
          <a:xfrm flipV="1">
            <a:off x="1918048" y="3505563"/>
            <a:ext cx="672279" cy="58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14" idx="0"/>
            <a:endCxn id="13" idx="2"/>
          </p:cNvCxnSpPr>
          <p:nvPr/>
        </p:nvCxnSpPr>
        <p:spPr>
          <a:xfrm flipV="1">
            <a:off x="3146184" y="2857924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13" idx="0"/>
            <a:endCxn id="12" idx="2"/>
          </p:cNvCxnSpPr>
          <p:nvPr/>
        </p:nvCxnSpPr>
        <p:spPr>
          <a:xfrm flipV="1">
            <a:off x="3146184" y="1994736"/>
            <a:ext cx="0" cy="4320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893074" y="3304171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1228800" y="37483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Yes</a:t>
            </a: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94517"/>
            <a:ext cx="1920004" cy="1920004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71" y="1094517"/>
            <a:ext cx="1920004" cy="1920004"/>
          </a:xfrm>
          <a:prstGeom prst="rect">
            <a:avLst/>
          </a:prstGeom>
        </p:spPr>
      </p:pic>
      <p:sp>
        <p:nvSpPr>
          <p:cNvPr id="62" name="Textfeld 61"/>
          <p:cNvSpPr txBox="1"/>
          <p:nvPr/>
        </p:nvSpPr>
        <p:spPr>
          <a:xfrm>
            <a:off x="5148064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Reconstructed channel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7169668" y="3014521"/>
            <a:ext cx="192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Reference channel</a:t>
            </a:r>
          </a:p>
        </p:txBody>
      </p:sp>
      <p:sp>
        <p:nvSpPr>
          <p:cNvPr id="27" name="Ellipse 26"/>
          <p:cNvSpPr/>
          <p:nvPr/>
        </p:nvSpPr>
        <p:spPr>
          <a:xfrm>
            <a:off x="376164" y="985979"/>
            <a:ext cx="1684584" cy="468362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Distorted channel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Reference channel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336910" y="3931191"/>
            <a:ext cx="577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Genser et al., “Spectrally constrained frequency selective extrapolation for rapid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error concealment,” in Proc. International 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     Conference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on Systems, Signals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Image Processing, Jun. 2018</a:t>
            </a:r>
          </a:p>
          <a:p>
            <a:pPr algn="just"/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4]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Seiler et al., “Optimized and parallelized processing order for improved frequency selective signal extrapolation,” in Proc. European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Signal Processing Conference, Aug. 2011</a:t>
            </a:r>
          </a:p>
        </p:txBody>
      </p:sp>
    </p:spTree>
    <p:extLst>
      <p:ext uri="{BB962C8B-B14F-4D97-AF65-F5344CB8AC3E}">
        <p14:creationId xmlns:p14="http://schemas.microsoft.com/office/powerpoint/2010/main" val="3890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Evaluation 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987575"/>
            <a:ext cx="5770985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JRR</a:t>
            </a:r>
            <a:r>
              <a:rPr lang="en-US" dirty="0"/>
              <a:t>:</a:t>
            </a:r>
          </a:p>
          <a:p>
            <a:r>
              <a:rPr lang="en-US" dirty="0" smtClean="0"/>
              <a:t>Parameters t</a:t>
            </a:r>
            <a:r>
              <a:rPr lang="en-US" dirty="0" smtClean="0"/>
              <a:t>rained </a:t>
            </a:r>
            <a:r>
              <a:rPr lang="en-US" dirty="0"/>
              <a:t>on Kodak </a:t>
            </a:r>
            <a:r>
              <a:rPr lang="en-US" dirty="0" smtClean="0"/>
              <a:t>data, block </a:t>
            </a:r>
            <a:r>
              <a:rPr lang="en-US" dirty="0"/>
              <a:t>losses</a:t>
            </a:r>
          </a:p>
          <a:p>
            <a:r>
              <a:rPr lang="en-US" dirty="0" smtClean="0"/>
              <a:t>Evaluated </a:t>
            </a:r>
            <a:r>
              <a:rPr lang="en-US" dirty="0"/>
              <a:t>on TECNICK and Middlebury</a:t>
            </a:r>
          </a:p>
          <a:p>
            <a:r>
              <a:rPr lang="en-US" dirty="0"/>
              <a:t>Outperforms:</a:t>
            </a:r>
          </a:p>
          <a:p>
            <a:pPr lvl="1"/>
            <a:r>
              <a:rPr lang="en-US" dirty="0"/>
              <a:t>State-of-the art error concealment algorithms</a:t>
            </a:r>
          </a:p>
          <a:p>
            <a:pPr lvl="1"/>
            <a:r>
              <a:rPr lang="en-US" dirty="0"/>
              <a:t>State-of-the-art color reconstruction approaches</a:t>
            </a:r>
          </a:p>
          <a:p>
            <a:r>
              <a:rPr lang="en-US" dirty="0"/>
              <a:t>Suited for all kind of error patterns</a:t>
            </a:r>
          </a:p>
        </p:txBody>
      </p:sp>
      <p:pic>
        <p:nvPicPr>
          <p:cNvPr id="7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7962" y="1023779"/>
            <a:ext cx="3210542" cy="338327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76019" y="1033200"/>
            <a:ext cx="1742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Century" panose="02040604050505020304" pitchFamily="18" charset="0"/>
                <a:cs typeface="Arial" panose="020B0604020202020204" pitchFamily="34" charset="0"/>
              </a:rPr>
              <a:t>[3]                [2]                         [1]</a:t>
            </a:r>
          </a:p>
        </p:txBody>
      </p:sp>
    </p:spTree>
    <p:extLst>
      <p:ext uri="{BB962C8B-B14F-4D97-AF65-F5344CB8AC3E}">
        <p14:creationId xmlns:p14="http://schemas.microsoft.com/office/powerpoint/2010/main" val="39172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Evaluation II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987575"/>
            <a:ext cx="5440763" cy="3024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Computation time</a:t>
            </a:r>
            <a:r>
              <a:rPr lang="en-US" dirty="0"/>
              <a:t>:</a:t>
            </a:r>
          </a:p>
          <a:p>
            <a:r>
              <a:rPr lang="en-US" dirty="0"/>
              <a:t>All methods given as MATLAB code</a:t>
            </a:r>
          </a:p>
          <a:p>
            <a:r>
              <a:rPr lang="en-US" dirty="0"/>
              <a:t>Averaged over 100 executions</a:t>
            </a:r>
          </a:p>
          <a:p>
            <a:r>
              <a:rPr lang="en-US" dirty="0"/>
              <a:t>Calculation time depends on FSE</a:t>
            </a:r>
          </a:p>
          <a:p>
            <a:pPr lvl="1"/>
            <a:r>
              <a:rPr lang="en-US" dirty="0"/>
              <a:t>Here: Reference implementation in MATLAB</a:t>
            </a:r>
          </a:p>
          <a:p>
            <a:pPr lvl="1"/>
            <a:r>
              <a:rPr lang="en-US" dirty="0"/>
              <a:t>But: FSE real time implementation in C++ </a:t>
            </a:r>
            <a:r>
              <a:rPr lang="en-US" b="1" dirty="0"/>
              <a:t>[5]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JRR </a:t>
            </a:r>
            <a:r>
              <a:rPr lang="en-US" dirty="0"/>
              <a:t>implementable </a:t>
            </a:r>
            <a:r>
              <a:rPr lang="en-US" dirty="0"/>
              <a:t>(at least) in near real-time</a:t>
            </a:r>
          </a:p>
        </p:txBody>
      </p:sp>
      <p:pic>
        <p:nvPicPr>
          <p:cNvPr id="5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62" y="1023779"/>
            <a:ext cx="3210542" cy="3383280"/>
          </a:xfrm>
        </p:spPr>
      </p:pic>
      <p:sp>
        <p:nvSpPr>
          <p:cNvPr id="6" name="Textfeld 5"/>
          <p:cNvSpPr txBox="1"/>
          <p:nvPr/>
        </p:nvSpPr>
        <p:spPr>
          <a:xfrm>
            <a:off x="6676019" y="1033200"/>
            <a:ext cx="1742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Century" panose="02040604050505020304" pitchFamily="18" charset="0"/>
                <a:cs typeface="Arial" panose="020B0604020202020204" pitchFamily="34" charset="0"/>
              </a:rPr>
              <a:t>[3]                [2]                         [1]</a:t>
            </a:r>
          </a:p>
        </p:txBody>
      </p:sp>
      <p:sp>
        <p:nvSpPr>
          <p:cNvPr id="4" name="Rechteck 3"/>
          <p:cNvSpPr/>
          <p:nvPr/>
        </p:nvSpPr>
        <p:spPr>
          <a:xfrm>
            <a:off x="189698" y="417741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[5]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Genser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al., “Demonstration of rapid frequency selective reconstruction for image resolution   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enhancement,” in Proc. IEEE International Conference on Image Processing, Sep. 2017</a:t>
            </a:r>
          </a:p>
        </p:txBody>
      </p:sp>
    </p:spTree>
    <p:extLst>
      <p:ext uri="{BB962C8B-B14F-4D97-AF65-F5344CB8AC3E}">
        <p14:creationId xmlns:p14="http://schemas.microsoft.com/office/powerpoint/2010/main" val="18006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Evaluation I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6" y="915566"/>
            <a:ext cx="3312517" cy="331251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5566"/>
            <a:ext cx="3319438" cy="3319438"/>
          </a:xfrm>
        </p:spPr>
      </p:pic>
      <p:sp>
        <p:nvSpPr>
          <p:cNvPr id="10" name="Textfeld 9"/>
          <p:cNvSpPr txBox="1"/>
          <p:nvPr/>
        </p:nvSpPr>
        <p:spPr>
          <a:xfrm>
            <a:off x="89197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Ground truth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07605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Distorted</a:t>
            </a:r>
          </a:p>
        </p:txBody>
      </p:sp>
    </p:spTree>
    <p:extLst>
      <p:ext uri="{BB962C8B-B14F-4D97-AF65-F5344CB8AC3E}">
        <p14:creationId xmlns:p14="http://schemas.microsoft.com/office/powerpoint/2010/main" val="25649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Evaluation II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6" y="915566"/>
            <a:ext cx="3312517" cy="331251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5566"/>
            <a:ext cx="3319438" cy="3319438"/>
          </a:xfrm>
        </p:spPr>
      </p:pic>
      <p:sp>
        <p:nvSpPr>
          <p:cNvPr id="10" name="Textfeld 9"/>
          <p:cNvSpPr txBox="1"/>
          <p:nvPr/>
        </p:nvSpPr>
        <p:spPr>
          <a:xfrm>
            <a:off x="89197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 truth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07605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State-of-the-art CSLMF </a:t>
            </a:r>
            <a:r>
              <a:rPr lang="en-US" sz="1200" b="1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4121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Evaluation III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6" y="915566"/>
            <a:ext cx="3312517" cy="331251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5566"/>
            <a:ext cx="3319438" cy="3319438"/>
          </a:xfrm>
        </p:spPr>
      </p:pic>
      <p:sp>
        <p:nvSpPr>
          <p:cNvPr id="10" name="Textfeld 9"/>
          <p:cNvSpPr txBox="1"/>
          <p:nvPr/>
        </p:nvSpPr>
        <p:spPr>
          <a:xfrm>
            <a:off x="89197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 truth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07605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State-of-the-art FSE </a:t>
            </a:r>
            <a:r>
              <a:rPr lang="en-US" sz="1200" b="1" dirty="0"/>
              <a:t>[3]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58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Evaluation IV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6" y="915566"/>
            <a:ext cx="3312517" cy="331251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5566"/>
            <a:ext cx="3319438" cy="3319438"/>
          </a:xfrm>
        </p:spPr>
      </p:pic>
      <p:sp>
        <p:nvSpPr>
          <p:cNvPr id="10" name="Textfeld 9"/>
          <p:cNvSpPr txBox="1"/>
          <p:nvPr/>
        </p:nvSpPr>
        <p:spPr>
          <a:xfrm>
            <a:off x="89197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 truth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07605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State-of-the-art TV </a:t>
            </a:r>
            <a:r>
              <a:rPr lang="en-US" sz="1200" b="1" dirty="0"/>
              <a:t>[2]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2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Evaluation V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6" y="915566"/>
            <a:ext cx="3312517" cy="331251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5566"/>
            <a:ext cx="3319438" cy="3319438"/>
          </a:xfrm>
        </p:spPr>
      </p:pic>
      <p:sp>
        <p:nvSpPr>
          <p:cNvPr id="10" name="Textfeld 9"/>
          <p:cNvSpPr txBox="1"/>
          <p:nvPr/>
        </p:nvSpPr>
        <p:spPr>
          <a:xfrm>
            <a:off x="89197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 truth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076056" y="4227934"/>
            <a:ext cx="331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Proposed JRR</a:t>
            </a:r>
          </a:p>
        </p:txBody>
      </p:sp>
    </p:spTree>
    <p:extLst>
      <p:ext uri="{BB962C8B-B14F-4D97-AF65-F5344CB8AC3E}">
        <p14:creationId xmlns:p14="http://schemas.microsoft.com/office/powerpoint/2010/main" val="5847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FUTURE WORK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0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87575"/>
            <a:ext cx="5194920" cy="3384375"/>
          </a:xfrm>
        </p:spPr>
        <p:txBody>
          <a:bodyPr>
            <a:normAutofit/>
          </a:bodyPr>
          <a:lstStyle/>
          <a:p>
            <a:r>
              <a:rPr lang="en-US" sz="2000" dirty="0"/>
              <a:t>Distorted color components:                       E.g., in video coding or multi-camera setups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000" dirty="0"/>
              <a:t>State-of-the-art techniques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Either </a:t>
            </a:r>
            <a:r>
              <a:rPr lang="en-US" sz="1600" dirty="0" smtClean="0"/>
              <a:t>cross-component </a:t>
            </a:r>
            <a:r>
              <a:rPr lang="en-US" sz="1600" dirty="0"/>
              <a:t>or spatial reconstruction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Insufficient quality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r>
              <a:rPr lang="en-US" sz="2000" dirty="0"/>
              <a:t>Novel JRR algorithm: Hybrid model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Spatial and </a:t>
            </a:r>
            <a:r>
              <a:rPr lang="en-US" sz="1600" dirty="0" smtClean="0"/>
              <a:t>cross-color </a:t>
            </a:r>
            <a:r>
              <a:rPr lang="en-US" sz="1600" dirty="0"/>
              <a:t>reconstruction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Outstanding visual and objective quality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5D0F48-DC35-4C62-8CA8-AFEBF8BE8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43558"/>
            <a:ext cx="1085901" cy="1085901"/>
          </a:xfrm>
          <a:prstGeom prst="rect">
            <a:avLst/>
          </a:prstGeom>
        </p:spPr>
      </p:pic>
      <p:pic>
        <p:nvPicPr>
          <p:cNvPr id="7" name="Inhaltsplatzhalter 8">
            <a:extLst>
              <a:ext uri="{FF2B5EF4-FFF2-40B4-BE49-F238E27FC236}">
                <a16:creationId xmlns:a16="http://schemas.microsoft.com/office/drawing/2014/main" id="{F59ABDEB-2B1A-47D2-B33D-6A5737091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07" y="868673"/>
            <a:ext cx="1440160" cy="10801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F25C5D3-E928-498C-B218-2263EFBF0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19822"/>
            <a:ext cx="3336371" cy="108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87575"/>
            <a:ext cx="8229600" cy="2160239"/>
          </a:xfrm>
        </p:spPr>
        <p:txBody>
          <a:bodyPr>
            <a:normAutofit/>
          </a:bodyPr>
          <a:lstStyle/>
          <a:p>
            <a:r>
              <a:rPr lang="en-US" sz="2000" b="1" dirty="0"/>
              <a:t>Up to now: reconstruction only for color images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What about </a:t>
            </a:r>
            <a:r>
              <a:rPr lang="en-US" sz="1600" dirty="0" smtClean="0"/>
              <a:t>multi-/hyper-spectral </a:t>
            </a:r>
            <a:r>
              <a:rPr lang="en-US" sz="1600" dirty="0"/>
              <a:t>images?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Influence of (linear) color transformations, e.g., </a:t>
            </a:r>
            <a:r>
              <a:rPr lang="en-US" sz="1600" dirty="0" err="1"/>
              <a:t>YCbCr</a:t>
            </a:r>
            <a:r>
              <a:rPr lang="en-US" sz="1600" dirty="0"/>
              <a:t>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71" y="3237294"/>
            <a:ext cx="1697385" cy="11315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38" y="3237294"/>
            <a:ext cx="1697385" cy="11315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31" y="3237294"/>
            <a:ext cx="1697385" cy="11315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237295"/>
            <a:ext cx="1697385" cy="113158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03202" y="3618422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→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87" y="1684201"/>
            <a:ext cx="1031565" cy="10315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23" y="1681135"/>
            <a:ext cx="1034631" cy="10346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00" y="1681135"/>
            <a:ext cx="1034631" cy="10346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77" y="1681135"/>
            <a:ext cx="1034631" cy="103463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395252" y="2062263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40210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Implementation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87575"/>
            <a:ext cx="4038600" cy="1512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JRR framework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Color component reconstruction using a reference channel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500" i="1" dirty="0"/>
              <a:t>https://gitlab.lms.tf.fau.de/lms/jrr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87575"/>
            <a:ext cx="4244280" cy="2016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FSE/FSR framework: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Highly flexible framework (reconstruction, </a:t>
            </a:r>
            <a:r>
              <a:rPr lang="en-US" dirty="0" err="1"/>
              <a:t>inpainting</a:t>
            </a:r>
            <a:r>
              <a:rPr lang="en-US" dirty="0"/>
              <a:t>, error concealment, compressed sensing)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500" i="1" dirty="0"/>
              <a:t>https://gitlab.lms.tf.fau.de/lms/rapid-fsr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59782"/>
            <a:ext cx="1185611" cy="15369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94" y="2859782"/>
            <a:ext cx="1185611" cy="153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0" y="1584000"/>
            <a:ext cx="1620000" cy="16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0" y="1584000"/>
            <a:ext cx="1620000" cy="1620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Error Concealment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87575"/>
            <a:ext cx="4058911" cy="5883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Wireless Video Communication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3" y="1584000"/>
            <a:ext cx="1620000" cy="162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16" y="2679763"/>
            <a:ext cx="536295" cy="585533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2149463" y="2691797"/>
            <a:ext cx="1198401" cy="1608070"/>
            <a:chOff x="2149463" y="2691797"/>
            <a:chExt cx="1198401" cy="1608070"/>
          </a:xfrm>
        </p:grpSpPr>
        <p:sp>
          <p:nvSpPr>
            <p:cNvPr id="6" name="Flussdiagramm: Auszug 5"/>
            <p:cNvSpPr/>
            <p:nvPr/>
          </p:nvSpPr>
          <p:spPr>
            <a:xfrm>
              <a:off x="2149463" y="3291805"/>
              <a:ext cx="371970" cy="1008062"/>
            </a:xfrm>
            <a:prstGeom prst="flowChartExtra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Bogen 6"/>
            <p:cNvSpPr/>
            <p:nvPr/>
          </p:nvSpPr>
          <p:spPr>
            <a:xfrm>
              <a:off x="2149504" y="2955784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Bogen 7"/>
            <p:cNvSpPr/>
            <p:nvPr/>
          </p:nvSpPr>
          <p:spPr>
            <a:xfrm>
              <a:off x="2327863" y="2835813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Bogen 15"/>
            <p:cNvSpPr/>
            <p:nvPr/>
          </p:nvSpPr>
          <p:spPr>
            <a:xfrm>
              <a:off x="2543887" y="2763805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Bogen 22"/>
            <p:cNvSpPr/>
            <p:nvPr/>
          </p:nvSpPr>
          <p:spPr>
            <a:xfrm>
              <a:off x="2759911" y="2715766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Bogen 23"/>
            <p:cNvSpPr/>
            <p:nvPr/>
          </p:nvSpPr>
          <p:spPr>
            <a:xfrm>
              <a:off x="2975935" y="2691797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uppieren 24"/>
          <p:cNvGrpSpPr/>
          <p:nvPr/>
        </p:nvGrpSpPr>
        <p:grpSpPr>
          <a:xfrm flipH="1">
            <a:off x="5050321" y="2691797"/>
            <a:ext cx="1198401" cy="1608070"/>
            <a:chOff x="2149463" y="2691797"/>
            <a:chExt cx="1198401" cy="1608070"/>
          </a:xfrm>
        </p:grpSpPr>
        <p:sp>
          <p:nvSpPr>
            <p:cNvPr id="26" name="Flussdiagramm: Auszug 25"/>
            <p:cNvSpPr/>
            <p:nvPr/>
          </p:nvSpPr>
          <p:spPr>
            <a:xfrm>
              <a:off x="2149463" y="3291805"/>
              <a:ext cx="371970" cy="1008062"/>
            </a:xfrm>
            <a:prstGeom prst="flowChartExtra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Bogen 26"/>
            <p:cNvSpPr/>
            <p:nvPr/>
          </p:nvSpPr>
          <p:spPr>
            <a:xfrm>
              <a:off x="2149504" y="2955784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Bogen 27"/>
            <p:cNvSpPr/>
            <p:nvPr/>
          </p:nvSpPr>
          <p:spPr>
            <a:xfrm>
              <a:off x="2327863" y="2835813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Bogen 28"/>
            <p:cNvSpPr/>
            <p:nvPr/>
          </p:nvSpPr>
          <p:spPr>
            <a:xfrm>
              <a:off x="2543887" y="2763805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Bogen 29"/>
            <p:cNvSpPr/>
            <p:nvPr/>
          </p:nvSpPr>
          <p:spPr>
            <a:xfrm>
              <a:off x="2759911" y="2715766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Bogen 30"/>
            <p:cNvSpPr/>
            <p:nvPr/>
          </p:nvSpPr>
          <p:spPr>
            <a:xfrm>
              <a:off x="2975935" y="2691797"/>
              <a:ext cx="371929" cy="67204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Inhaltsplatzhalter 4">
            <a:extLst>
              <a:ext uri="{FF2B5EF4-FFF2-40B4-BE49-F238E27FC236}">
                <a16:creationId xmlns:a16="http://schemas.microsoft.com/office/drawing/2014/main" id="{BFC16E37-C36B-4885-B73A-687C6DAE72AA}"/>
              </a:ext>
            </a:extLst>
          </p:cNvPr>
          <p:cNvSpPr txBox="1">
            <a:spLocks/>
          </p:cNvSpPr>
          <p:nvPr/>
        </p:nvSpPr>
        <p:spPr>
          <a:xfrm>
            <a:off x="4355976" y="986762"/>
            <a:ext cx="3530352" cy="58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→ Transmission errors</a:t>
            </a:r>
          </a:p>
        </p:txBody>
      </p:sp>
    </p:spTree>
    <p:extLst>
      <p:ext uri="{BB962C8B-B14F-4D97-AF65-F5344CB8AC3E}">
        <p14:creationId xmlns:p14="http://schemas.microsoft.com/office/powerpoint/2010/main" val="26546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Error Concealment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987575"/>
            <a:ext cx="8229600" cy="20882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Wireless Video Communication</a:t>
            </a:r>
          </a:p>
          <a:p>
            <a:r>
              <a:rPr lang="en-US" sz="2000" dirty="0"/>
              <a:t>Depending on codec, profile, and distortion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Distortions in single/multiple color </a:t>
            </a:r>
            <a:r>
              <a:rPr lang="en-US" sz="1600" dirty="0" smtClean="0"/>
              <a:t>channels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Reconstruction shown for RGB (similar performance of proposed method for </a:t>
            </a:r>
            <a:r>
              <a:rPr lang="en-US" sz="1600" dirty="0" err="1" smtClean="0"/>
              <a:t>YCbCr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2000" dirty="0"/>
              <a:t>Traditionally: Spatial error concealment</a:t>
            </a:r>
          </a:p>
          <a:p>
            <a:r>
              <a:rPr lang="en-US" sz="2000" dirty="0"/>
              <a:t>For at least one undistorted color component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Cross-color </a:t>
            </a:r>
            <a:r>
              <a:rPr lang="en-US" sz="1600" dirty="0"/>
              <a:t>reconstruction possible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24" y="3210607"/>
            <a:ext cx="3791751" cy="123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Multi-Color Multi-Camera Setups</a:t>
            </a: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3558"/>
            <a:ext cx="5760640" cy="3562764"/>
          </a:xfrm>
        </p:spPr>
      </p:pic>
      <p:sp>
        <p:nvSpPr>
          <p:cNvPr id="3" name="Textfeld 2"/>
          <p:cNvSpPr txBox="1"/>
          <p:nvPr/>
        </p:nvSpPr>
        <p:spPr>
          <a:xfrm>
            <a:off x="3865556" y="3392201"/>
            <a:ext cx="272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Registration and Projection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865556" y="3916438"/>
            <a:ext cx="29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Channel Reconstruction</a:t>
            </a:r>
          </a:p>
        </p:txBody>
      </p:sp>
      <p:sp>
        <p:nvSpPr>
          <p:cNvPr id="7" name="Rechteck 6"/>
          <p:cNvSpPr/>
          <p:nvPr/>
        </p:nvSpPr>
        <p:spPr>
          <a:xfrm>
            <a:off x="3906000" y="3931018"/>
            <a:ext cx="2880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939351" y="843558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Kiesel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al., “Color Channel Reconstruction for Multi-Color Multi-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View Images Using Disparity and Color Similarity-based Local Linear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Regression,” in Proc. Electronic Imaging - Image Sensors and Imaging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Systems Conference, Jan. 2018</a:t>
            </a:r>
          </a:p>
        </p:txBody>
      </p:sp>
    </p:spTree>
    <p:extLst>
      <p:ext uri="{BB962C8B-B14F-4D97-AF65-F5344CB8AC3E}">
        <p14:creationId xmlns:p14="http://schemas.microsoft.com/office/powerpoint/2010/main" val="42901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Multi-Color Multi-Camera Setups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7574"/>
            <a:ext cx="4128575" cy="3096431"/>
          </a:xfrm>
        </p:spPr>
      </p:pic>
      <p:sp>
        <p:nvSpPr>
          <p:cNvPr id="11" name="Textfeld 10"/>
          <p:cNvSpPr txBox="1"/>
          <p:nvPr/>
        </p:nvSpPr>
        <p:spPr>
          <a:xfrm>
            <a:off x="323528" y="4084004"/>
            <a:ext cx="412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Registered and projected image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716015" y="4084004"/>
            <a:ext cx="412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Reconstructed image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402634" y="1750959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17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COMMON WAY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State-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the</a:t>
            </a:r>
            <a:r>
              <a:rPr lang="de-DE" dirty="0"/>
              <a:t>-Art </a:t>
            </a:r>
            <a:r>
              <a:rPr lang="de-DE" dirty="0" err="1"/>
              <a:t>Techniques</a:t>
            </a:r>
            <a:r>
              <a:rPr lang="de-DE" dirty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Reconstruction </a:t>
            </a:r>
            <a:r>
              <a:rPr lang="en-US" dirty="0" smtClean="0"/>
              <a:t>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7575"/>
                <a:ext cx="8229600" cy="28083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Exploit spatial similarity:</a:t>
                </a:r>
              </a:p>
              <a:p>
                <a:r>
                  <a:rPr lang="en-US" sz="2000" dirty="0"/>
                  <a:t>Very well investigated problem in </a:t>
                </a:r>
                <a:r>
                  <a:rPr lang="en-US" sz="2000" dirty="0" err="1"/>
                  <a:t>inpainting</a:t>
                </a:r>
                <a:r>
                  <a:rPr lang="en-US" sz="2000" dirty="0"/>
                  <a:t> and error concealment</a:t>
                </a:r>
              </a:p>
              <a:p>
                <a:r>
                  <a:rPr lang="en-US" sz="2000" dirty="0"/>
                  <a:t>Popular approach: Total Variation (TV) </a:t>
                </a:r>
                <a:r>
                  <a:rPr lang="en-US" sz="2000" b="1" dirty="0"/>
                  <a:t>[2]</a:t>
                </a:r>
              </a:p>
              <a:p>
                <a:r>
                  <a:rPr lang="en-US" sz="2000" dirty="0"/>
                  <a:t>Better (in terms of quality): Frequency Selective Extrapolation (FSE) </a:t>
                </a:r>
                <a:r>
                  <a:rPr lang="en-US" sz="2000" b="1" dirty="0"/>
                  <a:t>[3]</a:t>
                </a:r>
                <a:endParaRPr lang="en-US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</a:rPr>
                  <a:t>Sparse model: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pt-B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pt-B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                                                                                                with expansion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Fourier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and set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𝒦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</a:rPr>
                  <a:t>Goal: Estimation of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7575"/>
                <a:ext cx="8229600" cy="2808311"/>
              </a:xfrm>
              <a:blipFill>
                <a:blip r:embed="rId2"/>
                <a:stretch>
                  <a:fillRect l="-1111" t="-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19822"/>
            <a:ext cx="3791751" cy="12333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9512" y="3828985"/>
            <a:ext cx="368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Dahl et al., “Algorithms and software for total variation image reconstruction via  </a:t>
            </a:r>
          </a:p>
          <a:p>
            <a:pPr algn="just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 first-order methods,” in Numerical Algorithms, Jul. 2009</a:t>
            </a:r>
          </a:p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[3]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Genser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al., “Spectrally constrained frequency selective extrapolation for rapid   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image error concealment,” in Proc. International Conference on Systems, Signals 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     and Image Processing, Jun. 2018</a:t>
            </a:r>
          </a:p>
          <a:p>
            <a:pPr algn="just"/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1465</Words>
  <Application>Microsoft Office PowerPoint</Application>
  <PresentationFormat>Bildschirmpräsentation (16:9)</PresentationFormat>
  <Paragraphs>304</Paragraphs>
  <Slides>34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Century</vt:lpstr>
      <vt:lpstr>Wingdings</vt:lpstr>
      <vt:lpstr>Larissa</vt:lpstr>
      <vt:lpstr>Benutzerdefiniertes Design</vt:lpstr>
      <vt:lpstr>Joint Regression Modeling and Sparse Spatial Refinement for High-Quality Reconstruction of Distorted Color Images</vt:lpstr>
      <vt:lpstr>Outline</vt:lpstr>
      <vt:lpstr>PROBLEM STATEMENT</vt:lpstr>
      <vt:lpstr>Use Case: Error Concealment</vt:lpstr>
      <vt:lpstr>Use Case: Error Concealment</vt:lpstr>
      <vt:lpstr>Use Case: Multi-Color Multi-Camera Setups</vt:lpstr>
      <vt:lpstr>Multi-Color Multi-Camera Setups</vt:lpstr>
      <vt:lpstr>THE COMMON WAY</vt:lpstr>
      <vt:lpstr>State-of-the-Art Reconstruction I</vt:lpstr>
      <vt:lpstr>State-of-the-Art Reconstruction II</vt:lpstr>
      <vt:lpstr>State-of-the-Art Reconstruction III</vt:lpstr>
      <vt:lpstr>THE NOVEL SOLUTION APPROACH</vt:lpstr>
      <vt:lpstr>Idea</vt:lpstr>
      <vt:lpstr>Overview of the Proposed Approach</vt:lpstr>
      <vt:lpstr>Processing Order</vt:lpstr>
      <vt:lpstr>Cross-Color Prediction: Linear Regression Modeling</vt:lpstr>
      <vt:lpstr>Cross-Color Prediction: Linear Regression Modeling</vt:lpstr>
      <vt:lpstr>Cross-Color Prediction: Prediction Error Modeling</vt:lpstr>
      <vt:lpstr>Cross-Color Prediction: Prediction Error Modeling</vt:lpstr>
      <vt:lpstr>Spatial Refinement</vt:lpstr>
      <vt:lpstr>Spatial Refinement</vt:lpstr>
      <vt:lpstr>Overview of the Proposed Approach</vt:lpstr>
      <vt:lpstr>Performance Analysis</vt:lpstr>
      <vt:lpstr>Objective Evaluation I</vt:lpstr>
      <vt:lpstr>Objective Evaluation II</vt:lpstr>
      <vt:lpstr>Visual Evaluation I</vt:lpstr>
      <vt:lpstr>Visual Evaluation II</vt:lpstr>
      <vt:lpstr>Visual Evaluation III</vt:lpstr>
      <vt:lpstr>Visual Evaluation IV</vt:lpstr>
      <vt:lpstr>Visual Evaluation V</vt:lpstr>
      <vt:lpstr>AND FUTURE WORK</vt:lpstr>
      <vt:lpstr>Conclusion</vt:lpstr>
      <vt:lpstr>Outlook</vt:lpstr>
      <vt:lpstr>Reference Implementation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</dc:creator>
  <cp:lastModifiedBy>Nils Genser</cp:lastModifiedBy>
  <cp:revision>149</cp:revision>
  <cp:lastPrinted>2019-09-05T07:13:40Z</cp:lastPrinted>
  <dcterms:created xsi:type="dcterms:W3CDTF">2014-04-16T13:22:23Z</dcterms:created>
  <dcterms:modified xsi:type="dcterms:W3CDTF">2019-09-19T12:26:30Z</dcterms:modified>
</cp:coreProperties>
</file>