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77" r:id="rId2"/>
    <p:sldId id="273" r:id="rId3"/>
    <p:sldId id="275" r:id="rId4"/>
    <p:sldId id="276" r:id="rId5"/>
    <p:sldId id="259" r:id="rId6"/>
    <p:sldId id="278" r:id="rId7"/>
    <p:sldId id="280" r:id="rId8"/>
    <p:sldId id="281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2" autoAdjust="0"/>
    <p:restoredTop sz="94360" autoAdjust="0"/>
  </p:normalViewPr>
  <p:slideViewPr>
    <p:cSldViewPr snapToGrid="0">
      <p:cViewPr>
        <p:scale>
          <a:sx n="100" d="100"/>
          <a:sy n="100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78352-F4FF-4D5C-940A-582ECCC5DDA2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EB6AF-3C39-47E4-A67A-87F113579C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444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EB6AF-3C39-47E4-A67A-87F113579C4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043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EB6AF-3C39-47E4-A67A-87F113579C4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128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EB6AF-3C39-47E4-A67A-87F113579C4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030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EB6AF-3C39-47E4-A67A-87F113579C4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782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12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3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001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337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7470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8554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7475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7716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76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74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815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51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40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64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090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87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5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C908E1D-7603-437A-9322-2CA3B20B4B47}" type="datetimeFigureOut">
              <a:rPr lang="en-AU" smtClean="0"/>
              <a:t>21/07/2021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ACDB011-1436-4DCB-80DA-3C0BA8DC0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942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4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, icon&#10;&#10;Description automatically generated">
            <a:extLst>
              <a:ext uri="{FF2B5EF4-FFF2-40B4-BE49-F238E27FC236}">
                <a16:creationId xmlns:a16="http://schemas.microsoft.com/office/drawing/2014/main" id="{2BDC2AB2-331B-4CEB-8A6B-884218077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blur&#10;&#10;Description automatically generated">
            <a:extLst>
              <a:ext uri="{FF2B5EF4-FFF2-40B4-BE49-F238E27FC236}">
                <a16:creationId xmlns:a16="http://schemas.microsoft.com/office/drawing/2014/main" id="{0B68DB39-FAEA-4CBB-8D43-5E7CEF551D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9599" r="15791" b="23565"/>
          <a:stretch/>
        </p:blipFill>
        <p:spPr>
          <a:xfrm>
            <a:off x="1052945" y="1344160"/>
            <a:ext cx="9213685" cy="3897796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3AD4BA-04DD-4CBD-B735-83A4DE490623}"/>
              </a:ext>
            </a:extLst>
          </p:cNvPr>
          <p:cNvSpPr txBox="1"/>
          <p:nvPr/>
        </p:nvSpPr>
        <p:spPr>
          <a:xfrm>
            <a:off x="1710170" y="1584898"/>
            <a:ext cx="82526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MICRO-EXPRESSION   RECOGNITION </a:t>
            </a:r>
          </a:p>
          <a:p>
            <a:pPr algn="ctr"/>
            <a:r>
              <a:rPr lang="en-US" sz="3600" dirty="0"/>
              <a:t>BASED  ON </a:t>
            </a:r>
          </a:p>
          <a:p>
            <a:pPr algn="ctr"/>
            <a:r>
              <a:rPr lang="en-US" sz="3600" dirty="0"/>
              <a:t>VIDEO   MOTION   MAGNIFICATION AND </a:t>
            </a:r>
          </a:p>
          <a:p>
            <a:pPr algn="ctr"/>
            <a:r>
              <a:rPr lang="en-US" sz="3600" dirty="0"/>
              <a:t>PRE-TRAINED   NEURAL   NETWORK</a:t>
            </a:r>
          </a:p>
          <a:p>
            <a:endParaRPr lang="en-AU" dirty="0"/>
          </a:p>
          <a:p>
            <a:r>
              <a:rPr lang="en-AU" dirty="0"/>
              <a:t>Mengjiong Bai, Roland </a:t>
            </a:r>
            <a:r>
              <a:rPr lang="en-AU" dirty="0" err="1"/>
              <a:t>Goecke</a:t>
            </a:r>
            <a:r>
              <a:rPr lang="en-AU" dirty="0"/>
              <a:t>, </a:t>
            </a:r>
            <a:r>
              <a:rPr lang="en-AU" dirty="0" err="1"/>
              <a:t>Damith</a:t>
            </a:r>
            <a:r>
              <a:rPr lang="en-AU" dirty="0"/>
              <a:t> Herath</a:t>
            </a:r>
          </a:p>
          <a:p>
            <a:r>
              <a:rPr lang="en-US" dirty="0"/>
              <a:t>Human-</a:t>
            </a:r>
            <a:r>
              <a:rPr lang="en-US" dirty="0" err="1"/>
              <a:t>Centred</a:t>
            </a:r>
            <a:r>
              <a:rPr lang="en-US" dirty="0"/>
              <a:t> Technology, Faculty of Science and Technology, University of Canberra</a:t>
            </a:r>
            <a:endParaRPr lang="en-AU" sz="3600" dirty="0"/>
          </a:p>
        </p:txBody>
      </p:sp>
      <p:pic>
        <p:nvPicPr>
          <p:cNvPr id="14" name="Picture 13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F039FCF1-C848-40C7-BC80-AC367E7CD8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1" r="-50313"/>
          <a:stretch/>
        </p:blipFill>
        <p:spPr>
          <a:xfrm>
            <a:off x="12592050" y="0"/>
            <a:ext cx="5734050" cy="68580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6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EBFC63-CE82-49DD-96FE-C6219DF4F5A8}"/>
              </a:ext>
            </a:extLst>
          </p:cNvPr>
          <p:cNvSpPr txBox="1"/>
          <p:nvPr/>
        </p:nvSpPr>
        <p:spPr>
          <a:xfrm>
            <a:off x="13163087" y="910803"/>
            <a:ext cx="38363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Brief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Related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902479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icon&#10;&#10;Description automatically generated">
            <a:extLst>
              <a:ext uri="{FF2B5EF4-FFF2-40B4-BE49-F238E27FC236}">
                <a16:creationId xmlns:a16="http://schemas.microsoft.com/office/drawing/2014/main" id="{BD87BB71-8BED-4135-B6E0-597ADDA63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9CD8D0A-708C-4AD6-9294-81F7F92C5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97" t="5926" r="56176" b="11391"/>
          <a:stretch/>
        </p:blipFill>
        <p:spPr>
          <a:xfrm>
            <a:off x="-475129" y="406276"/>
            <a:ext cx="5818095" cy="5670408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ABB3E1-6E4F-4457-81FA-4BE07E7B9046}"/>
              </a:ext>
            </a:extLst>
          </p:cNvPr>
          <p:cNvSpPr txBox="1"/>
          <p:nvPr/>
        </p:nvSpPr>
        <p:spPr>
          <a:xfrm>
            <a:off x="165124" y="2138050"/>
            <a:ext cx="48164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Amplitude-based Motion Magnification(AMM) uses first-order Taylor expansion to approximate the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Phase-based Motion Magnification(PMM) uses the Fourier series decomposition to approximate the motion field.</a:t>
            </a:r>
            <a:endParaRPr lang="en-AU" sz="2400" dirty="0"/>
          </a:p>
          <a:p>
            <a:endParaRPr lang="en-AU" sz="2400" dirty="0"/>
          </a:p>
        </p:txBody>
      </p:sp>
      <p:pic>
        <p:nvPicPr>
          <p:cNvPr id="15" name="Picture 14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320173F7-33F5-427F-BFB9-48734E66A2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35" r="-6" b="-8355"/>
          <a:stretch/>
        </p:blipFill>
        <p:spPr>
          <a:xfrm>
            <a:off x="-1" y="6956399"/>
            <a:ext cx="12192001" cy="47462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6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513C10-7243-4C5E-82CE-DAAF4AC3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46" y="979299"/>
            <a:ext cx="4816452" cy="752475"/>
          </a:xfrm>
        </p:spPr>
        <p:txBody>
          <a:bodyPr>
            <a:normAutofit/>
          </a:bodyPr>
          <a:lstStyle/>
          <a:p>
            <a:r>
              <a:rPr lang="en-AU" sz="2800" dirty="0"/>
              <a:t>Motion Magnification Methods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7D83B-9C88-49A0-9C72-0B45DD53032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>
            <a:off x="5454106" y="406276"/>
            <a:ext cx="6737894" cy="5670408"/>
          </a:xfrm>
          <a:prstGeom prst="rect">
            <a:avLst/>
          </a:prstGeom>
          <a:effectLst>
            <a:outerShdw blurRad="241300" dir="4260000" sx="102000" sy="102000" algn="ctr" rotWithShape="0">
              <a:prstClr val="black">
                <a:alpha val="40000"/>
              </a:prstClr>
            </a:outerShdw>
            <a:reflection blurRad="6350" stA="28000" endPos="10000" dist="508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3888E7-1CFD-4642-9863-DD585A051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4" y="-3364736"/>
            <a:ext cx="107632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82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icon&#10;&#10;Description automatically generated">
            <a:extLst>
              <a:ext uri="{FF2B5EF4-FFF2-40B4-BE49-F238E27FC236}">
                <a16:creationId xmlns:a16="http://schemas.microsoft.com/office/drawing/2014/main" id="{BD87BB71-8BED-4135-B6E0-597ADDA63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9CD8D0A-708C-4AD6-9294-81F7F92C5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8" t="-1943" r="6796" b="72845"/>
          <a:stretch/>
        </p:blipFill>
        <p:spPr>
          <a:xfrm>
            <a:off x="676275" y="-133350"/>
            <a:ext cx="10687050" cy="1995540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ABB3E1-6E4F-4457-81FA-4BE07E7B9046}"/>
              </a:ext>
            </a:extLst>
          </p:cNvPr>
          <p:cNvSpPr txBox="1"/>
          <p:nvPr/>
        </p:nvSpPr>
        <p:spPr>
          <a:xfrm>
            <a:off x="1142634" y="559601"/>
            <a:ext cx="9750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The VGGFace2 model is a pre-trained network based on the ResNet-50 model and the VGGFace2 </a:t>
            </a:r>
            <a:r>
              <a:rPr lang="en-US" dirty="0">
                <a:latin typeface="Arial" panose="020B0604020202020204" pitchFamily="34" charset="0"/>
              </a:rPr>
              <a:t>database. </a:t>
            </a:r>
            <a:r>
              <a:rPr lang="en-AU" dirty="0">
                <a:latin typeface="Arial" panose="020B0604020202020204" pitchFamily="34" charset="0"/>
              </a:rPr>
              <a:t>[13]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</a:rPr>
              <a:t>Employ a Bi-LSTM network to capture the micro-expression features from sequential samples. [16]</a:t>
            </a:r>
          </a:p>
        </p:txBody>
      </p:sp>
      <p:pic>
        <p:nvPicPr>
          <p:cNvPr id="15" name="Picture 14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320173F7-33F5-427F-BFB9-48734E66A2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2" r="-6" b="1"/>
          <a:stretch/>
        </p:blipFill>
        <p:spPr>
          <a:xfrm>
            <a:off x="-1" y="6120835"/>
            <a:ext cx="12192001" cy="73716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6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335E7B-00B7-4D5C-989B-A28918CE240D}"/>
              </a:ext>
            </a:extLst>
          </p:cNvPr>
          <p:cNvSpPr txBox="1"/>
          <p:nvPr/>
        </p:nvSpPr>
        <p:spPr>
          <a:xfrm>
            <a:off x="217109" y="6083349"/>
            <a:ext cx="116014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200" b="0" i="0" u="none" strike="noStrike" baseline="0" dirty="0">
                <a:latin typeface="NimbusRomNo9L-Regu"/>
              </a:rPr>
              <a:t>[13] Q. Cao, L. Shen, W. Xie, O.M. Parkhi, and A. Zisserman, “VGGFace2: A dataset for recognising faces across pose and age,” in 2018 13th IEEE Int. Conf. Automatic Face &amp; Gesture Recognition (FG 2018). May 2018, IEEE.</a:t>
            </a:r>
          </a:p>
          <a:p>
            <a:r>
              <a:rPr lang="en-US" sz="1200" dirty="0">
                <a:latin typeface="NimbusRomNo9L-Regu"/>
              </a:rPr>
              <a:t>[16] A. Graves, A. Mohamed, and G. Hinton, “Speech Recognition with Deep Recurrent Neural Networks,” in 2013 IEEE Int Conference on Acoustics, Speech and Signal Processing, May 2013, pp. 6645–6649.</a:t>
            </a:r>
            <a:endParaRPr lang="en-AU" sz="1200" dirty="0">
              <a:latin typeface="NimbusRomNo9L-Regu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513C10-7243-4C5E-82CE-DAAF4AC3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29" y="-28575"/>
            <a:ext cx="4816452" cy="752475"/>
          </a:xfrm>
        </p:spPr>
        <p:txBody>
          <a:bodyPr>
            <a:normAutofit fontScale="90000"/>
          </a:bodyPr>
          <a:lstStyle/>
          <a:p>
            <a:r>
              <a:rPr lang="en-AU" sz="2800" dirty="0"/>
              <a:t>Encoding and Decoding Methods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75EDA2-3FCB-4891-B1A9-C6DAAC1A0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5240" y="2050057"/>
            <a:ext cx="8789119" cy="39580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BCA416-9C7A-41F5-BD8C-FBB18FAEBEA2}"/>
              </a:ext>
            </a:extLst>
          </p:cNvPr>
          <p:cNvSpPr/>
          <p:nvPr/>
        </p:nvSpPr>
        <p:spPr>
          <a:xfrm>
            <a:off x="1695450" y="2101673"/>
            <a:ext cx="4829175" cy="3831294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712B9B-BA34-4F79-A447-3E09C94C5F51}"/>
                  </a:ext>
                </a:extLst>
              </p:cNvPr>
              <p:cNvSpPr txBox="1"/>
              <p:nvPr/>
            </p:nvSpPr>
            <p:spPr>
              <a:xfrm>
                <a:off x="4053651" y="1944880"/>
                <a:ext cx="1131912" cy="276999"/>
              </a:xfrm>
              <a:prstGeom prst="rect">
                <a:avLst/>
              </a:prstGeom>
              <a:solidFill>
                <a:srgbClr val="CFE2F3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𝑭𝒓𝒆𝒆𝒛𝒆</m:t>
                      </m:r>
                    </m:oMath>
                  </m:oMathPara>
                </a14:m>
                <a:endParaRPr lang="en-AU" sz="1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712B9B-BA34-4F79-A447-3E09C94C5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651" y="1944880"/>
                <a:ext cx="1131912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E1B06913-7B22-40A5-84E1-1ACB523245E4}"/>
              </a:ext>
            </a:extLst>
          </p:cNvPr>
          <p:cNvSpPr/>
          <p:nvPr/>
        </p:nvSpPr>
        <p:spPr>
          <a:xfrm>
            <a:off x="6498451" y="2101673"/>
            <a:ext cx="3788549" cy="383129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505002-929D-4BB9-8874-6DFF181D0123}"/>
                  </a:ext>
                </a:extLst>
              </p:cNvPr>
              <p:cNvSpPr txBox="1"/>
              <p:nvPr/>
            </p:nvSpPr>
            <p:spPr>
              <a:xfrm>
                <a:off x="8007111" y="1937366"/>
                <a:ext cx="1131912" cy="276999"/>
              </a:xfrm>
              <a:prstGeom prst="rect">
                <a:avLst/>
              </a:prstGeom>
              <a:solidFill>
                <a:srgbClr val="CFE2F3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𝑹𝒆𝒕𝒓𝒂𝒊𝒏</m:t>
                      </m:r>
                    </m:oMath>
                  </m:oMathPara>
                </a14:m>
                <a:endParaRPr lang="en-AU" sz="1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505002-929D-4BB9-8874-6DFF181D0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111" y="1937366"/>
                <a:ext cx="1131912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138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icon&#10;&#10;Description automatically generated">
            <a:extLst>
              <a:ext uri="{FF2B5EF4-FFF2-40B4-BE49-F238E27FC236}">
                <a16:creationId xmlns:a16="http://schemas.microsoft.com/office/drawing/2014/main" id="{BD87BB71-8BED-4135-B6E0-597ADDA63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9CD8D0A-708C-4AD6-9294-81F7F92C5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8" t="6685" r="6796" b="79525"/>
          <a:stretch/>
        </p:blipFill>
        <p:spPr>
          <a:xfrm>
            <a:off x="676275" y="458285"/>
            <a:ext cx="10687050" cy="945619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5" name="Picture 14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320173F7-33F5-427F-BFB9-48734E66A2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8" r="-6" b="-1"/>
          <a:stretch/>
        </p:blipFill>
        <p:spPr>
          <a:xfrm>
            <a:off x="-1" y="1862190"/>
            <a:ext cx="12192001" cy="499581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513C10-7243-4C5E-82CE-DAAF4AC3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257" y="554856"/>
            <a:ext cx="8103086" cy="75247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Experiments -- Prediction results with on different training sample size and two motion magnification methods</a:t>
            </a:r>
            <a:endParaRPr lang="en-AU" sz="28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BC943C3-EA3D-4F85-981D-BB1439D2B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23849"/>
              </p:ext>
            </p:extLst>
          </p:nvPr>
        </p:nvGraphicFramePr>
        <p:xfrm>
          <a:off x="1666875" y="2447925"/>
          <a:ext cx="8629650" cy="376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965">
                  <a:extLst>
                    <a:ext uri="{9D8B030D-6E8A-4147-A177-3AD203B41FA5}">
                      <a16:colId xmlns:a16="http://schemas.microsoft.com/office/drawing/2014/main" val="8515396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3172134068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3279284181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3600123321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2568785275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2096794295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3963638307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261311521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3248917199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3387294328"/>
                    </a:ext>
                  </a:extLst>
                </a:gridCol>
              </a:tblGrid>
              <a:tr h="41804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3000">
                          <a:schemeClr val="accent1">
                            <a:lumMod val="75000"/>
                          </a:schemeClr>
                        </a:gs>
                        <a:gs pos="67000">
                          <a:schemeClr val="tx2">
                            <a:lumMod val="5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3000">
                          <a:schemeClr val="accent1">
                            <a:lumMod val="75000"/>
                          </a:schemeClr>
                        </a:gs>
                        <a:gs pos="67000">
                          <a:schemeClr val="tx2">
                            <a:lumMod val="5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3000">
                          <a:schemeClr val="accent1">
                            <a:lumMod val="75000"/>
                          </a:schemeClr>
                        </a:gs>
                        <a:gs pos="67000">
                          <a:schemeClr val="tx2">
                            <a:lumMod val="5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3000">
                          <a:schemeClr val="accent1">
                            <a:lumMod val="75000"/>
                          </a:schemeClr>
                        </a:gs>
                        <a:gs pos="67000">
                          <a:schemeClr val="tx2">
                            <a:lumMod val="5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3000">
                          <a:schemeClr val="accent1">
                            <a:lumMod val="75000"/>
                          </a:schemeClr>
                        </a:gs>
                        <a:gs pos="67000">
                          <a:schemeClr val="tx2">
                            <a:lumMod val="5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3000">
                          <a:schemeClr val="accent1">
                            <a:lumMod val="75000"/>
                          </a:schemeClr>
                        </a:gs>
                        <a:gs pos="67000">
                          <a:schemeClr val="tx2">
                            <a:lumMod val="5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3000">
                          <a:schemeClr val="accent1">
                            <a:lumMod val="75000"/>
                          </a:schemeClr>
                        </a:gs>
                        <a:gs pos="67000">
                          <a:schemeClr val="tx2">
                            <a:lumMod val="5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3000">
                          <a:schemeClr val="accent1">
                            <a:lumMod val="75000"/>
                          </a:schemeClr>
                        </a:gs>
                        <a:gs pos="67000">
                          <a:schemeClr val="tx2">
                            <a:lumMod val="5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3000">
                          <a:schemeClr val="accent1">
                            <a:lumMod val="75000"/>
                          </a:schemeClr>
                        </a:gs>
                        <a:gs pos="67000">
                          <a:schemeClr val="tx2">
                            <a:lumMod val="5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3000">
                          <a:schemeClr val="accent1">
                            <a:lumMod val="75000"/>
                          </a:schemeClr>
                        </a:gs>
                        <a:gs pos="67000">
                          <a:schemeClr val="tx2">
                            <a:lumMod val="5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0523786"/>
                  </a:ext>
                </a:extLst>
              </a:tr>
              <a:tr h="41804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2877761"/>
                  </a:ext>
                </a:extLst>
              </a:tr>
              <a:tr h="4180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104778"/>
                  </a:ext>
                </a:extLst>
              </a:tr>
              <a:tr h="4180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9901917"/>
                  </a:ext>
                </a:extLst>
              </a:tr>
              <a:tr h="4180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Surprise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6300934"/>
                  </a:ext>
                </a:extLst>
              </a:tr>
              <a:tr h="41804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6803283"/>
                  </a:ext>
                </a:extLst>
              </a:tr>
              <a:tr h="4180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3330092"/>
                  </a:ext>
                </a:extLst>
              </a:tr>
              <a:tr h="4180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188766"/>
                  </a:ext>
                </a:extLst>
              </a:tr>
              <a:tr h="4180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Surprise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178683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BC224B4-E5C3-44C6-9AEE-FA353842A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25" y="6954571"/>
            <a:ext cx="10858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471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icon&#10;&#10;Description automatically generated">
            <a:extLst>
              <a:ext uri="{FF2B5EF4-FFF2-40B4-BE49-F238E27FC236}">
                <a16:creationId xmlns:a16="http://schemas.microsoft.com/office/drawing/2014/main" id="{BD87BB71-8BED-4135-B6E0-597ADDA63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9CD8D0A-708C-4AD6-9294-81F7F92C5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8" t="6685" r="6796" b="79525"/>
          <a:stretch/>
        </p:blipFill>
        <p:spPr>
          <a:xfrm>
            <a:off x="676275" y="458285"/>
            <a:ext cx="10687050" cy="945619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5" name="Picture 14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320173F7-33F5-427F-BFB9-48734E66A2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8" t="39179" r="-1569" b="-2"/>
          <a:stretch/>
        </p:blipFill>
        <p:spPr>
          <a:xfrm>
            <a:off x="-161925" y="2686050"/>
            <a:ext cx="12544425" cy="417195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513C10-7243-4C5E-82CE-DAAF4AC3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554856"/>
            <a:ext cx="9620250" cy="75247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Experiments -- Employed the Grad-CAM technique in experiments to </a:t>
            </a:r>
            <a:r>
              <a:rPr lang="en-US" sz="2800" dirty="0" err="1"/>
              <a:t>visualise</a:t>
            </a:r>
            <a:r>
              <a:rPr lang="en-US" sz="2800" dirty="0"/>
              <a:t> the activation maps of each residual block</a:t>
            </a:r>
            <a:endParaRPr lang="en-AU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AA526-B2B2-48FB-9988-70FCCDA2C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75" y="3169521"/>
            <a:ext cx="108585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874A4D-1F5D-4CD7-9C9C-2D695371A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9175" y="3169521"/>
            <a:ext cx="48577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68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icon&#10;&#10;Description automatically generated">
            <a:extLst>
              <a:ext uri="{FF2B5EF4-FFF2-40B4-BE49-F238E27FC236}">
                <a16:creationId xmlns:a16="http://schemas.microsoft.com/office/drawing/2014/main" id="{BD87BB71-8BED-4135-B6E0-597ADDA63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9CD8D0A-708C-4AD6-9294-81F7F92C5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8" t="6685" r="6796" b="79525"/>
          <a:stretch/>
        </p:blipFill>
        <p:spPr>
          <a:xfrm>
            <a:off x="676275" y="458285"/>
            <a:ext cx="10687050" cy="945619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5" name="Picture 14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320173F7-33F5-427F-BFB9-48734E66A2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4" t="27168" r="-2115" b="-1"/>
          <a:stretch/>
        </p:blipFill>
        <p:spPr>
          <a:xfrm>
            <a:off x="-333375" y="1862190"/>
            <a:ext cx="12782550" cy="499581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879CD8-992B-458B-908D-41F7CB5D9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675" y="2045571"/>
            <a:ext cx="7718668" cy="45706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EF625AF-7CAF-42FB-8A62-DF2CD82DD8CB}"/>
              </a:ext>
            </a:extLst>
          </p:cNvPr>
          <p:cNvSpPr txBox="1">
            <a:spLocks/>
          </p:cNvSpPr>
          <p:nvPr/>
        </p:nvSpPr>
        <p:spPr>
          <a:xfrm>
            <a:off x="1209675" y="554856"/>
            <a:ext cx="9620250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Experiments -- Employed the Grad-CAM technique in experiments to visualise the activation maps of each residual block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3702223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icon&#10;&#10;Description automatically generated">
            <a:extLst>
              <a:ext uri="{FF2B5EF4-FFF2-40B4-BE49-F238E27FC236}">
                <a16:creationId xmlns:a16="http://schemas.microsoft.com/office/drawing/2014/main" id="{BD87BB71-8BED-4135-B6E0-597ADDA63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9CD8D0A-708C-4AD6-9294-81F7F92C5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8" t="4586" r="6796" b="80934"/>
          <a:stretch/>
        </p:blipFill>
        <p:spPr>
          <a:xfrm>
            <a:off x="676275" y="314325"/>
            <a:ext cx="10687050" cy="993005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5" name="Picture 14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320173F7-33F5-427F-BFB9-48734E66A2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6" t="24321" r="-1647" b="-2"/>
          <a:stretch/>
        </p:blipFill>
        <p:spPr>
          <a:xfrm>
            <a:off x="-276225" y="1666876"/>
            <a:ext cx="12668250" cy="519112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EF625AF-7CAF-42FB-8A62-DF2CD82DD8CB}"/>
              </a:ext>
            </a:extLst>
          </p:cNvPr>
          <p:cNvSpPr txBox="1">
            <a:spLocks/>
          </p:cNvSpPr>
          <p:nvPr/>
        </p:nvSpPr>
        <p:spPr>
          <a:xfrm>
            <a:off x="1209675" y="434589"/>
            <a:ext cx="9620250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Experiments – Testing individual contributions of each component within the framework</a:t>
            </a:r>
            <a:endParaRPr lang="en-A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6ABC0-D1F2-41C3-BEA2-C3F0E648323E}"/>
              </a:ext>
            </a:extLst>
          </p:cNvPr>
          <p:cNvSpPr txBox="1"/>
          <p:nvPr/>
        </p:nvSpPr>
        <p:spPr>
          <a:xfrm>
            <a:off x="1209675" y="1815615"/>
            <a:ext cx="968692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Utilizing 20% data for testing; totally, there are 33 videos of variable length -- overlapping sliding window is not applied during testing, so, sequences for testing is not fixed length.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Using only the VGGFace2 pre-trained model with a fully-connected layer for classification, achieved an average accuracy of 41.9%.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Replacing the VGGFace2 model with a ResNet-50 model pre-trained on ImageNet, with a fully-connected layer for classification, achieved an average accuracy of 37.9%.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</a:t>
            </a:r>
            <a:r>
              <a:rPr lang="en-US" sz="2400" dirty="0"/>
              <a:t>ompared with baseline which without motion magnification,  a performance improved from 60.60% to 75.76%. </a:t>
            </a:r>
            <a:endParaRPr lang="en-AU" sz="2400" dirty="0"/>
          </a:p>
        </p:txBody>
      </p:sp>
      <p:pic>
        <p:nvPicPr>
          <p:cNvPr id="10" name="Picture 9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D426F81B-DA8D-4D98-85F2-40E247D4AE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0" t="29371" r="-12189" b="-2204"/>
          <a:stretch/>
        </p:blipFill>
        <p:spPr>
          <a:xfrm>
            <a:off x="12601575" y="2014590"/>
            <a:ext cx="1076324" cy="499581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53755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icon&#10;&#10;Description automatically generated">
            <a:extLst>
              <a:ext uri="{FF2B5EF4-FFF2-40B4-BE49-F238E27FC236}">
                <a16:creationId xmlns:a16="http://schemas.microsoft.com/office/drawing/2014/main" id="{BD87BB71-8BED-4135-B6E0-597ADDA63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C6B5C2F8-696A-4DB5-B343-8443C3FA4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1" t="-972" r="-12189" b="35428"/>
          <a:stretch/>
        </p:blipFill>
        <p:spPr>
          <a:xfrm>
            <a:off x="4486275" y="-66674"/>
            <a:ext cx="9191624" cy="449579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9CD8D0A-708C-4AD6-9294-81F7F92C5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624" t="3652" r="72889" b="78609"/>
          <a:stretch/>
        </p:blipFill>
        <p:spPr>
          <a:xfrm>
            <a:off x="-685799" y="250373"/>
            <a:ext cx="3990974" cy="1216477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5" name="Picture 14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320173F7-33F5-427F-BFB9-48734E66A2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6" t="70419" r="-1647" b="-1"/>
          <a:stretch/>
        </p:blipFill>
        <p:spPr>
          <a:xfrm>
            <a:off x="-276225" y="4828910"/>
            <a:ext cx="12668250" cy="202909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EF625AF-7CAF-42FB-8A62-DF2CD82DD8CB}"/>
              </a:ext>
            </a:extLst>
          </p:cNvPr>
          <p:cNvSpPr txBox="1">
            <a:spLocks/>
          </p:cNvSpPr>
          <p:nvPr/>
        </p:nvSpPr>
        <p:spPr>
          <a:xfrm>
            <a:off x="647700" y="469131"/>
            <a:ext cx="1905000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Conclusion</a:t>
            </a:r>
            <a:endParaRPr lang="en-AU" sz="28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67D6A0-F0CC-4A3D-9881-26543052C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26619"/>
              </p:ext>
            </p:extLst>
          </p:nvPr>
        </p:nvGraphicFramePr>
        <p:xfrm>
          <a:off x="5143499" y="147052"/>
          <a:ext cx="603885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513455634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3821305953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57736506"/>
                    </a:ext>
                  </a:extLst>
                </a:gridCol>
                <a:gridCol w="1609726">
                  <a:extLst>
                    <a:ext uri="{9D8B030D-6E8A-4147-A177-3AD203B41FA5}">
                      <a16:colId xmlns:a16="http://schemas.microsoft.com/office/drawing/2014/main" val="2086369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Source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06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[19]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3D-FCNN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55.49%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35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[20]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Hierarchical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55.49%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2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[21]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MicroExpSTCNN</a:t>
                      </a:r>
                      <a:endParaRPr lang="en-A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610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[10]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EVM+TIM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68.90%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24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[18](baseline)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VGGFace2+Bi-LSTM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60.60%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130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[22]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SETFNet</a:t>
                      </a:r>
                      <a:endParaRPr lang="en-A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78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EVM+VGGFace2+Bi-LSTM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7374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48B245-BF5F-46FE-8D3C-BCB4A43CDEA2}"/>
              </a:ext>
            </a:extLst>
          </p:cNvPr>
          <p:cNvSpPr txBox="1"/>
          <p:nvPr/>
        </p:nvSpPr>
        <p:spPr>
          <a:xfrm>
            <a:off x="0" y="4828910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/>
              <a:t>This research was supported partially by the Australian Government through the Australian Research Council's Discovery Projects funding scheme (project DP190101294).</a:t>
            </a:r>
          </a:p>
          <a:p>
            <a:r>
              <a:rPr lang="en-US" sz="1200" dirty="0"/>
              <a:t>[10] W. Peng, X. Hong, Y. Xu, and G. Zhao, “A Boost in Revealing Subtle Facial Expressions: A Consolidated Eulerian Framework,” in 2019 14th IEEE Int. Conf. Automatic Face &amp; Gesture Recognition (FG 2019).</a:t>
            </a:r>
            <a:endParaRPr lang="en-AU" sz="1200" dirty="0"/>
          </a:p>
          <a:p>
            <a:pPr algn="l"/>
            <a:r>
              <a:rPr lang="en-US" sz="1200" b="0" i="0" u="none" strike="noStrike" baseline="0" dirty="0">
                <a:latin typeface="NimbusRomNo9L-Regu"/>
              </a:rPr>
              <a:t>[18] J. Li, Y. Wang, J. See, and W. Liu, “Micro-expression recognition based on 3D flow convolutional neural network,” </a:t>
            </a:r>
            <a:r>
              <a:rPr lang="en-US" sz="1200" b="0" i="0" u="none" strike="noStrike" baseline="0" dirty="0">
                <a:latin typeface="NimbusRomNo9L-ReguItal"/>
              </a:rPr>
              <a:t>Pattern Analysis and Applications</a:t>
            </a:r>
            <a:r>
              <a:rPr lang="en-US" sz="1200" b="0" i="0" u="none" strike="noStrike" baseline="0" dirty="0">
                <a:latin typeface="NimbusRomNo9L-Regu"/>
              </a:rPr>
              <a:t>, vol. 22, no. </a:t>
            </a:r>
            <a:r>
              <a:rPr lang="en-AU" sz="1200" b="0" i="0" u="none" strike="noStrike" baseline="0" dirty="0">
                <a:latin typeface="NimbusRomNo9L-Regu"/>
              </a:rPr>
              <a:t>4, pp. 1331–1339, Nov 2018.</a:t>
            </a:r>
          </a:p>
          <a:p>
            <a:pPr algn="l"/>
            <a:r>
              <a:rPr lang="en-US" sz="1200" b="0" i="0" u="none" strike="noStrike" baseline="0" dirty="0">
                <a:latin typeface="NimbusRomNo9L-Regu"/>
              </a:rPr>
              <a:t>[19] Y. </a:t>
            </a:r>
            <a:r>
              <a:rPr lang="en-US" sz="1200" b="0" i="0" u="none" strike="noStrike" baseline="0" dirty="0" err="1">
                <a:latin typeface="NimbusRomNo9L-Regu"/>
              </a:rPr>
              <a:t>Zong</a:t>
            </a:r>
            <a:r>
              <a:rPr lang="en-US" sz="1200" b="0" i="0" u="none" strike="noStrike" baseline="0" dirty="0">
                <a:latin typeface="NimbusRomNo9L-Regu"/>
              </a:rPr>
              <a:t> and X. Huang, “Learning from Hierarchical </a:t>
            </a:r>
            <a:r>
              <a:rPr lang="en-AU" sz="1200" b="0" i="0" u="none" strike="noStrike" baseline="0" dirty="0">
                <a:latin typeface="NimbusRomNo9L-Regu"/>
              </a:rPr>
              <a:t>Spatiotemporal Descriptors for Micro-Expression Recognition,” </a:t>
            </a:r>
            <a:r>
              <a:rPr lang="en-AU" sz="1200" b="0" i="0" u="none" strike="noStrike" baseline="0" dirty="0">
                <a:latin typeface="NimbusRomNo9L-ReguItal"/>
              </a:rPr>
              <a:t>IEEE Trans. Multimedia</a:t>
            </a:r>
            <a:r>
              <a:rPr lang="en-AU" sz="1200" b="0" i="0" u="none" strike="noStrike" baseline="0" dirty="0">
                <a:latin typeface="NimbusRomNo9L-Regu"/>
              </a:rPr>
              <a:t>, pp. 1520–9210, 2018.</a:t>
            </a:r>
          </a:p>
          <a:p>
            <a:pPr algn="l"/>
            <a:r>
              <a:rPr lang="en-AU" sz="1200" b="0" i="0" u="none" strike="noStrike" baseline="0" dirty="0">
                <a:latin typeface="NimbusRomNo9L-Regu"/>
              </a:rPr>
              <a:t>[20] S. P. Teja Reddy, S. Teja Karri, S. R. Dubey, and S. Mukherjee, “Spontaneous facial micro-expression recognition using 3d spatiotemporal convolutional neural </a:t>
            </a:r>
            <a:r>
              <a:rPr lang="en-US" sz="1200" b="0" i="0" u="none" strike="noStrike" baseline="0" dirty="0">
                <a:latin typeface="NimbusRomNo9L-Regu"/>
              </a:rPr>
              <a:t>networks,” in </a:t>
            </a:r>
            <a:r>
              <a:rPr lang="en-US" sz="1200" b="0" i="0" u="none" strike="noStrike" baseline="0" dirty="0">
                <a:latin typeface="NimbusRomNo9L-ReguItal"/>
              </a:rPr>
              <a:t>2019 International Joint Conference on Neural Networks (IJCNN)</a:t>
            </a:r>
            <a:r>
              <a:rPr lang="en-US" sz="1200" b="0" i="0" u="none" strike="noStrike" baseline="0" dirty="0">
                <a:latin typeface="NimbusRomNo9L-Regu"/>
              </a:rPr>
              <a:t>, 2019, pp. 1–8.</a:t>
            </a:r>
          </a:p>
          <a:p>
            <a:pPr algn="l"/>
            <a:r>
              <a:rPr lang="en-AU" sz="1200" b="0" i="0" u="none" strike="noStrike" baseline="0" dirty="0">
                <a:latin typeface="NimbusRomNo9L-Regu"/>
              </a:rPr>
              <a:t>[21] M. Bai and R. </a:t>
            </a:r>
            <a:r>
              <a:rPr lang="en-AU" sz="1200" b="0" i="0" u="none" strike="noStrike" baseline="0" dirty="0" err="1">
                <a:latin typeface="NimbusRomNo9L-Regu"/>
              </a:rPr>
              <a:t>Goecke</a:t>
            </a:r>
            <a:r>
              <a:rPr lang="en-AU" sz="1200" b="0" i="0" u="none" strike="noStrike" baseline="0" dirty="0">
                <a:latin typeface="NimbusRomNo9L-Regu"/>
              </a:rPr>
              <a:t>, “Investigating LSTM for Micro-Expression Recognition,” in </a:t>
            </a:r>
            <a:r>
              <a:rPr lang="en-AU" sz="1200" b="0" i="0" u="none" strike="noStrike" baseline="0" dirty="0">
                <a:latin typeface="NimbusRomNo9L-ReguItal"/>
              </a:rPr>
              <a:t>2020 Int. Conf. Multimodal </a:t>
            </a:r>
            <a:r>
              <a:rPr lang="en-US" sz="1200" b="0" i="0" u="none" strike="noStrike" baseline="0" dirty="0">
                <a:latin typeface="NimbusRomNo9L-ReguItal"/>
              </a:rPr>
              <a:t>Interaction (ICMI)</a:t>
            </a:r>
            <a:r>
              <a:rPr lang="en-US" sz="1200" b="0" i="0" u="none" strike="noStrike" baseline="0" dirty="0">
                <a:latin typeface="NimbusRomNo9L-Regu"/>
              </a:rPr>
              <a:t>. Oct 2020, ACM.</a:t>
            </a:r>
          </a:p>
          <a:p>
            <a:pPr algn="l"/>
            <a:r>
              <a:rPr lang="en-US" sz="1200" b="0" i="0" u="none" strike="noStrike" baseline="0" dirty="0">
                <a:latin typeface="NimbusRomNo9L-Regu"/>
              </a:rPr>
              <a:t>[22] L. Yao, X. Xiao, R. Cao, F. Chen, and T. Chen, “Three stream 3d </a:t>
            </a:r>
            <a:r>
              <a:rPr lang="en-US" sz="1200" b="0" i="0" u="none" strike="noStrike" baseline="0" dirty="0" err="1">
                <a:latin typeface="NimbusRomNo9L-Regu"/>
              </a:rPr>
              <a:t>cnn</a:t>
            </a:r>
            <a:r>
              <a:rPr lang="en-US" sz="1200" b="0" i="0" u="none" strike="noStrike" baseline="0" dirty="0">
                <a:latin typeface="NimbusRomNo9L-Regu"/>
              </a:rPr>
              <a:t> with se block for micro-expression recognition,” </a:t>
            </a:r>
            <a:r>
              <a:rPr lang="en-AU" sz="1200" b="0" i="0" u="none" strike="noStrike" baseline="0" dirty="0">
                <a:latin typeface="NimbusRomNo9L-Regu"/>
              </a:rPr>
              <a:t>in </a:t>
            </a:r>
            <a:r>
              <a:rPr lang="en-AU" sz="1200" b="0" i="0" u="none" strike="noStrike" baseline="0" dirty="0">
                <a:latin typeface="NimbusRomNo9L-ReguItal"/>
              </a:rPr>
              <a:t>2020 International Conference on Computer </a:t>
            </a:r>
            <a:r>
              <a:rPr lang="en-US" sz="1200" b="0" i="0" u="none" strike="noStrike" baseline="0" dirty="0">
                <a:latin typeface="NimbusRomNo9L-ReguItal"/>
              </a:rPr>
              <a:t>Engineering and Application (ICCEA)</a:t>
            </a:r>
            <a:r>
              <a:rPr lang="en-US" sz="1200" b="0" i="0" u="none" strike="noStrike" baseline="0" dirty="0">
                <a:latin typeface="NimbusRomNo9L-Regu"/>
              </a:rPr>
              <a:t>, 2020, pp. 439–</a:t>
            </a:r>
            <a:r>
              <a:rPr lang="en-AU" sz="1200" b="0" i="0" u="none" strike="noStrike" baseline="0" dirty="0">
                <a:latin typeface="NimbusRomNo9L-Regu"/>
              </a:rPr>
              <a:t>443.</a:t>
            </a:r>
            <a:endParaRPr lang="en-AU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ECF9D-09B1-42F4-81C0-A0C5CB2247A6}"/>
              </a:ext>
            </a:extLst>
          </p:cNvPr>
          <p:cNvSpPr txBox="1"/>
          <p:nvPr/>
        </p:nvSpPr>
        <p:spPr>
          <a:xfrm>
            <a:off x="4657725" y="3313664"/>
            <a:ext cx="73628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/>
              <a:t>The Eulerian motion magnification exaggerated the micro-expression deformation at spatial and temporal level and indeed increased the recognition rate. </a:t>
            </a:r>
          </a:p>
        </p:txBody>
      </p:sp>
    </p:spTree>
    <p:extLst>
      <p:ext uri="{BB962C8B-B14F-4D97-AF65-F5344CB8AC3E}">
        <p14:creationId xmlns:p14="http://schemas.microsoft.com/office/powerpoint/2010/main" val="1210501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icon&#10;&#10;Description automatically generated">
            <a:extLst>
              <a:ext uri="{FF2B5EF4-FFF2-40B4-BE49-F238E27FC236}">
                <a16:creationId xmlns:a16="http://schemas.microsoft.com/office/drawing/2014/main" id="{BD87BB71-8BED-4135-B6E0-597ADDA63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C6B5C2F8-696A-4DB5-B343-8443C3FA4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5" t="-972" r="-12188" b="35428"/>
          <a:stretch/>
        </p:blipFill>
        <p:spPr>
          <a:xfrm>
            <a:off x="12468225" y="-66674"/>
            <a:ext cx="1209674" cy="449579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9CD8D0A-708C-4AD6-9294-81F7F92C5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20836" r="15309" b="29856"/>
          <a:stretch/>
        </p:blipFill>
        <p:spPr>
          <a:xfrm>
            <a:off x="1419225" y="1428751"/>
            <a:ext cx="8905875" cy="3381374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5" name="Picture 14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320173F7-33F5-427F-BFB9-48734E66A2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6" t="101667" r="-1647" b="-3651"/>
          <a:stretch/>
        </p:blipFill>
        <p:spPr>
          <a:xfrm>
            <a:off x="-276225" y="6972300"/>
            <a:ext cx="12668250" cy="13607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EF625AF-7CAF-42FB-8A62-DF2CD82DD8CB}"/>
              </a:ext>
            </a:extLst>
          </p:cNvPr>
          <p:cNvSpPr txBox="1">
            <a:spLocks/>
          </p:cNvSpPr>
          <p:nvPr/>
        </p:nvSpPr>
        <p:spPr>
          <a:xfrm>
            <a:off x="4286250" y="2519363"/>
            <a:ext cx="3952875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Thank you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4091333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ckground pattern, icon&#10;&#10;Description automatically generated">
            <a:extLst>
              <a:ext uri="{FF2B5EF4-FFF2-40B4-BE49-F238E27FC236}">
                <a16:creationId xmlns:a16="http://schemas.microsoft.com/office/drawing/2014/main" id="{5EEFB27D-AF45-4201-8CD2-6758A33DE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B6D635B2-74ED-4446-9A33-6B099104D2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r="103"/>
          <a:stretch/>
        </p:blipFill>
        <p:spPr>
          <a:xfrm>
            <a:off x="4991094" y="0"/>
            <a:ext cx="7200906" cy="68580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6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9BFCAF-2DF3-4B71-9D3A-A44E8F4AB2B5}"/>
              </a:ext>
            </a:extLst>
          </p:cNvPr>
          <p:cNvSpPr txBox="1"/>
          <p:nvPr/>
        </p:nvSpPr>
        <p:spPr>
          <a:xfrm>
            <a:off x="6219537" y="983375"/>
            <a:ext cx="38363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accent4">
                    <a:lumMod val="50000"/>
                  </a:schemeClr>
                </a:solidFill>
              </a:rPr>
              <a:t>Brief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Related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Conclusion</a:t>
            </a:r>
          </a:p>
        </p:txBody>
      </p:sp>
      <p:pic>
        <p:nvPicPr>
          <p:cNvPr id="17" name="Picture 16" descr="A picture containing blur&#10;&#10;Description automatically generated">
            <a:extLst>
              <a:ext uri="{FF2B5EF4-FFF2-40B4-BE49-F238E27FC236}">
                <a16:creationId xmlns:a16="http://schemas.microsoft.com/office/drawing/2014/main" id="{AD28A5A7-6D29-4256-8A8D-A3F7F1B1DC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756" t="21954" r="69346" b="45777"/>
          <a:stretch/>
        </p:blipFill>
        <p:spPr>
          <a:xfrm>
            <a:off x="-2286731" y="1505527"/>
            <a:ext cx="6023994" cy="2213033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B6E561-ACA6-4132-B0AD-5343163F5E91}"/>
              </a:ext>
            </a:extLst>
          </p:cNvPr>
          <p:cNvSpPr txBox="1"/>
          <p:nvPr/>
        </p:nvSpPr>
        <p:spPr>
          <a:xfrm>
            <a:off x="538660" y="2290618"/>
            <a:ext cx="28672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dirty="0"/>
              <a:t>OVERVIEW</a:t>
            </a:r>
          </a:p>
        </p:txBody>
      </p:sp>
      <p:pic>
        <p:nvPicPr>
          <p:cNvPr id="20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06D21FF-EDDF-4DDE-BF93-B300BFAF8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69" y="-4524921"/>
            <a:ext cx="8801099" cy="4132376"/>
          </a:xfrm>
        </p:spPr>
      </p:pic>
    </p:spTree>
    <p:extLst>
      <p:ext uri="{BB962C8B-B14F-4D97-AF65-F5344CB8AC3E}">
        <p14:creationId xmlns:p14="http://schemas.microsoft.com/office/powerpoint/2010/main" val="37360578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, icon&#10;&#10;Description automatically generated">
            <a:extLst>
              <a:ext uri="{FF2B5EF4-FFF2-40B4-BE49-F238E27FC236}">
                <a16:creationId xmlns:a16="http://schemas.microsoft.com/office/drawing/2014/main" id="{454CF4E3-3F59-477E-B1EA-2A5078A25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B6D635B2-74ED-4446-9A33-6B099104D2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0" r="-6"/>
          <a:stretch/>
        </p:blipFill>
        <p:spPr>
          <a:xfrm>
            <a:off x="-1" y="4775201"/>
            <a:ext cx="12192001" cy="20828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6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9BFCAF-2DF3-4B71-9D3A-A44E8F4AB2B5}"/>
              </a:ext>
            </a:extLst>
          </p:cNvPr>
          <p:cNvSpPr txBox="1"/>
          <p:nvPr/>
        </p:nvSpPr>
        <p:spPr>
          <a:xfrm>
            <a:off x="434801" y="5064743"/>
            <a:ext cx="1102941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based on amplitude and phase, respectively, to amplify small facial movements</a:t>
            </a:r>
          </a:p>
          <a:p>
            <a:pPr marL="342900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apply the pre-trained VGGFace2 model to transfer learn the magnified micro-expression movement</a:t>
            </a:r>
          </a:p>
          <a:p>
            <a:pPr marL="342900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encode the spatial information and decode the spatial and temporal information by Bi-LSTM model</a:t>
            </a:r>
            <a:endParaRPr lang="en-AU" sz="2000" dirty="0"/>
          </a:p>
        </p:txBody>
      </p:sp>
      <p:pic>
        <p:nvPicPr>
          <p:cNvPr id="17" name="Picture 16" descr="A picture containing blur&#10;&#10;Description automatically generated">
            <a:extLst>
              <a:ext uri="{FF2B5EF4-FFF2-40B4-BE49-F238E27FC236}">
                <a16:creationId xmlns:a16="http://schemas.microsoft.com/office/drawing/2014/main" id="{AD28A5A7-6D29-4256-8A8D-A3F7F1B1DC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756" t="21953" r="106145" b="49200"/>
          <a:stretch/>
        </p:blipFill>
        <p:spPr>
          <a:xfrm>
            <a:off x="-2286731" y="1505527"/>
            <a:ext cx="1537588" cy="2213033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BFC3BC-8ABF-45CB-91A0-8658C0E5E897}"/>
              </a:ext>
            </a:extLst>
          </p:cNvPr>
          <p:cNvSpPr txBox="1"/>
          <p:nvPr/>
        </p:nvSpPr>
        <p:spPr>
          <a:xfrm>
            <a:off x="-2286731" y="2302493"/>
            <a:ext cx="2322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/>
              <a:t>Outline</a:t>
            </a:r>
          </a:p>
        </p:txBody>
      </p:sp>
      <p:pic>
        <p:nvPicPr>
          <p:cNvPr id="9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5AAA4C83-BB5C-4CC4-9A91-5151C4D5D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46" y="321015"/>
            <a:ext cx="8801099" cy="430941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891660-4D31-445B-9716-E103FC627A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46800" r="108905" b="13004"/>
          <a:stretch/>
        </p:blipFill>
        <p:spPr>
          <a:xfrm>
            <a:off x="-4470400" y="3057525"/>
            <a:ext cx="4136571" cy="6463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053535-2EE1-4828-88C1-9AEDD31372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1406" r="-492789"/>
          <a:stretch/>
        </p:blipFill>
        <p:spPr>
          <a:xfrm>
            <a:off x="427454" y="3448087"/>
            <a:ext cx="11183975" cy="8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15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B43FF4E4-0F4E-4819-A106-F488AE5C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54" y="3448087"/>
            <a:ext cx="11232203" cy="808601"/>
          </a:xfrm>
          <a:prstGeom prst="rect">
            <a:avLst/>
          </a:prstGeom>
        </p:spPr>
      </p:pic>
      <p:pic>
        <p:nvPicPr>
          <p:cNvPr id="20" name="Picture 19" descr="A picture containing blur&#10;&#10;Description automatically generated">
            <a:extLst>
              <a:ext uri="{FF2B5EF4-FFF2-40B4-BE49-F238E27FC236}">
                <a16:creationId xmlns:a16="http://schemas.microsoft.com/office/drawing/2014/main" id="{AE4B9905-9852-4FB7-AD93-F995C4C20B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6" t="1689" r="10949" b="56091"/>
          <a:stretch/>
        </p:blipFill>
        <p:spPr>
          <a:xfrm>
            <a:off x="1318660" y="115875"/>
            <a:ext cx="9538729" cy="2895406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35000">
                  <a:schemeClr val="tx2">
                    <a:lumMod val="5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B6D635B2-74ED-4446-9A33-6B099104D2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71" r="-6" b="1"/>
          <a:stretch/>
        </p:blipFill>
        <p:spPr>
          <a:xfrm>
            <a:off x="-1" y="6465127"/>
            <a:ext cx="12192001" cy="39287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6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9BFCAF-2DF3-4B71-9D3A-A44E8F4AB2B5}"/>
              </a:ext>
            </a:extLst>
          </p:cNvPr>
          <p:cNvSpPr txBox="1"/>
          <p:nvPr/>
        </p:nvSpPr>
        <p:spPr>
          <a:xfrm>
            <a:off x="240577" y="6465126"/>
            <a:ext cx="110294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1200" b="0" i="0" u="none" strike="noStrike" baseline="0" dirty="0">
                <a:latin typeface="NimbusRomNo9L-Regu"/>
              </a:rPr>
              <a:t>[17]T. Pfister, X. Li, G. Zhao, and M. </a:t>
            </a:r>
            <a:r>
              <a:rPr lang="en-AU" sz="1200" b="0" i="0" u="none" strike="noStrike" baseline="0" dirty="0" err="1">
                <a:latin typeface="NimbusRomNo9L-Regu"/>
              </a:rPr>
              <a:t>Pietik</a:t>
            </a:r>
            <a:r>
              <a:rPr lang="en-AU" sz="1200" b="0" i="0" u="none" strike="noStrike" baseline="0" dirty="0" err="1">
                <a:latin typeface="SFRM1000"/>
              </a:rPr>
              <a:t>¨</a:t>
            </a:r>
            <a:r>
              <a:rPr lang="en-AU" sz="1200" b="0" i="0" u="none" strike="noStrike" baseline="0" dirty="0" err="1">
                <a:latin typeface="NimbusRomNo9L-Regu"/>
              </a:rPr>
              <a:t>ainen</a:t>
            </a:r>
            <a:r>
              <a:rPr lang="en-AU" sz="1200" b="0" i="0" u="none" strike="noStrike" baseline="0" dirty="0">
                <a:latin typeface="NimbusRomNo9L-Regu"/>
              </a:rPr>
              <a:t>, “Recognising spontaneous facial micro-expressions,” </a:t>
            </a:r>
            <a:r>
              <a:rPr lang="en-AU" sz="1200" b="0" i="0" u="none" strike="noStrike" baseline="0" dirty="0">
                <a:latin typeface="NimbusRomNo9L-ReguItal"/>
              </a:rPr>
              <a:t>IEEE International Conference on Computer Vision</a:t>
            </a:r>
            <a:r>
              <a:rPr lang="en-AU" sz="1200" b="0" i="0" u="none" strike="noStrike" baseline="0" dirty="0">
                <a:latin typeface="NimbusRomNo9L-Regu"/>
              </a:rPr>
              <a:t>, p.1449–1456, 6 2011</a:t>
            </a:r>
            <a:endParaRPr lang="en-AU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BFC3BC-8ABF-45CB-91A0-8658C0E5E897}"/>
              </a:ext>
            </a:extLst>
          </p:cNvPr>
          <p:cNvSpPr txBox="1"/>
          <p:nvPr/>
        </p:nvSpPr>
        <p:spPr>
          <a:xfrm>
            <a:off x="1926456" y="203192"/>
            <a:ext cx="866460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Dataset</a:t>
            </a:r>
            <a:r>
              <a:rPr lang="en-AU" dirty="0"/>
              <a:t> --</a:t>
            </a:r>
            <a:r>
              <a:rPr lang="en-US" dirty="0"/>
              <a:t> The spontaneous micro-expression corpus (SMIC) </a:t>
            </a:r>
            <a:endParaRPr lang="en-AU" dirty="0"/>
          </a:p>
          <a:p>
            <a:r>
              <a:rPr lang="en-US" dirty="0"/>
              <a:t>contains High Speed (HS) micro-expression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samples</a:t>
            </a:r>
            <a:r>
              <a:rPr lang="en-US" dirty="0"/>
              <a:t> recorded at 100fps.</a:t>
            </a:r>
          </a:p>
          <a:p>
            <a:r>
              <a:rPr lang="en-US" dirty="0"/>
              <a:t>shortest recorded expression was about 0.11s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(= 11 frames) </a:t>
            </a:r>
          </a:p>
          <a:p>
            <a:r>
              <a:rPr lang="en-US" dirty="0"/>
              <a:t>Average expression length was about 0.30s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(= 29 frames). </a:t>
            </a:r>
          </a:p>
          <a:p>
            <a:r>
              <a:rPr lang="en-US" dirty="0"/>
              <a:t>In total, 164 videos in the SMIC HS, 70 for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negative, 51 for </a:t>
            </a:r>
            <a:r>
              <a:rPr lang="en-US" dirty="0"/>
              <a:t>positive and 43 for surprise [17].</a:t>
            </a:r>
          </a:p>
          <a:p>
            <a:endParaRPr lang="en-US" dirty="0"/>
          </a:p>
          <a:p>
            <a:r>
              <a:rPr lang="en-US" sz="2400" dirty="0"/>
              <a:t>Data pre-process</a:t>
            </a:r>
            <a:r>
              <a:rPr lang="en-US" dirty="0"/>
              <a:t>:</a:t>
            </a:r>
          </a:p>
          <a:p>
            <a:r>
              <a:rPr lang="en-US" dirty="0"/>
              <a:t>Extract the fixed-length video segments {S0,S1, …, Sn} from original video </a:t>
            </a:r>
          </a:p>
          <a:p>
            <a:r>
              <a:rPr lang="en-US" dirty="0"/>
              <a:t>V={f0, f1, …, </a:t>
            </a:r>
            <a:r>
              <a:rPr lang="en-US" dirty="0" err="1"/>
              <a:t>fn</a:t>
            </a:r>
            <a:r>
              <a:rPr lang="en-US" dirty="0"/>
              <a:t>} by overlapping sliding window</a:t>
            </a:r>
          </a:p>
          <a:p>
            <a:endParaRPr lang="en-AU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F9DB32-D235-45FA-ADA2-48CCC02FCBE4}"/>
              </a:ext>
            </a:extLst>
          </p:cNvPr>
          <p:cNvSpPr/>
          <p:nvPr/>
        </p:nvSpPr>
        <p:spPr>
          <a:xfrm>
            <a:off x="858982" y="4715255"/>
            <a:ext cx="763341" cy="45332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rgbClr val="007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29D5D5-5EF5-446B-9640-84F444D52DE7}"/>
              </a:ext>
            </a:extLst>
          </p:cNvPr>
          <p:cNvSpPr/>
          <p:nvPr/>
        </p:nvSpPr>
        <p:spPr>
          <a:xfrm>
            <a:off x="622108" y="3511767"/>
            <a:ext cx="6000073" cy="720929"/>
          </a:xfrm>
          <a:prstGeom prst="roundRect">
            <a:avLst/>
          </a:prstGeom>
          <a:noFill/>
          <a:ln w="5715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32000">
                  <a:schemeClr val="accent1">
                    <a:lumMod val="40000"/>
                    <a:lumOff val="60000"/>
                  </a:schemeClr>
                </a:gs>
                <a:gs pos="64000">
                  <a:schemeClr val="accent1">
                    <a:lumMod val="60000"/>
                    <a:lumOff val="40000"/>
                  </a:schemeClr>
                </a:gs>
                <a:gs pos="98000">
                  <a:schemeClr val="tx2">
                    <a:lumMod val="5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5F1A11-EA30-43C7-8FA8-275E3F029949}"/>
              </a:ext>
            </a:extLst>
          </p:cNvPr>
          <p:cNvSpPr/>
          <p:nvPr/>
        </p:nvSpPr>
        <p:spPr>
          <a:xfrm>
            <a:off x="1926456" y="4715255"/>
            <a:ext cx="763341" cy="45332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rgbClr val="007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4B4BE2-AC97-4338-9C77-AA42A06ACA9A}"/>
              </a:ext>
            </a:extLst>
          </p:cNvPr>
          <p:cNvSpPr/>
          <p:nvPr/>
        </p:nvSpPr>
        <p:spPr>
          <a:xfrm>
            <a:off x="2993930" y="4715255"/>
            <a:ext cx="763341" cy="45332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rgbClr val="007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9E0E5D-8A4C-4D73-B951-97BCE3EF3FD6}"/>
              </a:ext>
            </a:extLst>
          </p:cNvPr>
          <p:cNvSpPr/>
          <p:nvPr/>
        </p:nvSpPr>
        <p:spPr>
          <a:xfrm>
            <a:off x="4061404" y="4715255"/>
            <a:ext cx="763341" cy="45332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rgbClr val="007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44D8E9-8B14-4150-B096-D7617D364C1B}"/>
              </a:ext>
            </a:extLst>
          </p:cNvPr>
          <p:cNvSpPr/>
          <p:nvPr/>
        </p:nvSpPr>
        <p:spPr>
          <a:xfrm>
            <a:off x="5109594" y="4715255"/>
            <a:ext cx="763341" cy="45332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rgbClr val="007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8CB11A-C151-4928-8784-FD0300659574}"/>
              </a:ext>
            </a:extLst>
          </p:cNvPr>
          <p:cNvSpPr/>
          <p:nvPr/>
        </p:nvSpPr>
        <p:spPr>
          <a:xfrm>
            <a:off x="6208521" y="4713648"/>
            <a:ext cx="763341" cy="45332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rgbClr val="007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577031-F839-4625-8CBF-E50D94468EFD}"/>
              </a:ext>
            </a:extLst>
          </p:cNvPr>
          <p:cNvSpPr/>
          <p:nvPr/>
        </p:nvSpPr>
        <p:spPr>
          <a:xfrm>
            <a:off x="7307449" y="4699455"/>
            <a:ext cx="763341" cy="45332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rgbClr val="007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F11CF0-50F0-4B6F-A60B-20788FB135F8}"/>
              </a:ext>
            </a:extLst>
          </p:cNvPr>
          <p:cNvSpPr/>
          <p:nvPr/>
        </p:nvSpPr>
        <p:spPr>
          <a:xfrm>
            <a:off x="8404945" y="4713648"/>
            <a:ext cx="763341" cy="45332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rgbClr val="007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9BB796-6E86-479D-9470-8B5D62DA6391}"/>
              </a:ext>
            </a:extLst>
          </p:cNvPr>
          <p:cNvSpPr/>
          <p:nvPr/>
        </p:nvSpPr>
        <p:spPr>
          <a:xfrm>
            <a:off x="1544785" y="5554845"/>
            <a:ext cx="763341" cy="45332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rgbClr val="007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EC506DA-D169-4DBE-B069-B6EC3871F407}"/>
              </a:ext>
            </a:extLst>
          </p:cNvPr>
          <p:cNvSpPr/>
          <p:nvPr/>
        </p:nvSpPr>
        <p:spPr>
          <a:xfrm>
            <a:off x="622107" y="3536243"/>
            <a:ext cx="630780" cy="643664"/>
          </a:xfrm>
          <a:prstGeom prst="roundRect">
            <a:avLst/>
          </a:prstGeom>
          <a:noFill/>
          <a:ln w="5715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32000">
                  <a:schemeClr val="accent1">
                    <a:lumMod val="40000"/>
                    <a:lumOff val="60000"/>
                  </a:schemeClr>
                </a:gs>
                <a:gs pos="64000">
                  <a:schemeClr val="accent1">
                    <a:lumMod val="60000"/>
                    <a:lumOff val="40000"/>
                  </a:schemeClr>
                </a:gs>
                <a:gs pos="98000">
                  <a:schemeClr val="tx2">
                    <a:lumMod val="5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8D9A558-589B-41E4-B9D2-5A108FF365D5}"/>
              </a:ext>
            </a:extLst>
          </p:cNvPr>
          <p:cNvSpPr/>
          <p:nvPr/>
        </p:nvSpPr>
        <p:spPr>
          <a:xfrm>
            <a:off x="1611065" y="3552623"/>
            <a:ext cx="630780" cy="643664"/>
          </a:xfrm>
          <a:prstGeom prst="roundRect">
            <a:avLst/>
          </a:prstGeom>
          <a:noFill/>
          <a:ln w="5715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32000">
                  <a:schemeClr val="accent1">
                    <a:lumMod val="40000"/>
                    <a:lumOff val="60000"/>
                  </a:schemeClr>
                </a:gs>
                <a:gs pos="64000">
                  <a:schemeClr val="accent1">
                    <a:lumMod val="60000"/>
                    <a:lumOff val="40000"/>
                  </a:schemeClr>
                </a:gs>
                <a:gs pos="98000">
                  <a:schemeClr val="tx2">
                    <a:lumMod val="5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C83E205-4822-401C-A105-D873C0F7F92C}"/>
              </a:ext>
            </a:extLst>
          </p:cNvPr>
          <p:cNvSpPr/>
          <p:nvPr/>
        </p:nvSpPr>
        <p:spPr>
          <a:xfrm>
            <a:off x="2590397" y="3553104"/>
            <a:ext cx="630780" cy="643664"/>
          </a:xfrm>
          <a:prstGeom prst="roundRect">
            <a:avLst/>
          </a:prstGeom>
          <a:noFill/>
          <a:ln w="5715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32000">
                  <a:schemeClr val="accent1">
                    <a:lumMod val="40000"/>
                    <a:lumOff val="60000"/>
                  </a:schemeClr>
                </a:gs>
                <a:gs pos="64000">
                  <a:schemeClr val="accent1">
                    <a:lumMod val="60000"/>
                    <a:lumOff val="40000"/>
                  </a:schemeClr>
                </a:gs>
                <a:gs pos="98000">
                  <a:schemeClr val="tx2">
                    <a:lumMod val="5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B53D40D-D7E8-4EF9-BAAF-5817C085BEE1}"/>
              </a:ext>
            </a:extLst>
          </p:cNvPr>
          <p:cNvSpPr/>
          <p:nvPr/>
        </p:nvSpPr>
        <p:spPr>
          <a:xfrm>
            <a:off x="3569729" y="3552623"/>
            <a:ext cx="630780" cy="643664"/>
          </a:xfrm>
          <a:prstGeom prst="roundRect">
            <a:avLst/>
          </a:prstGeom>
          <a:noFill/>
          <a:ln w="5715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32000">
                  <a:schemeClr val="accent1">
                    <a:lumMod val="40000"/>
                    <a:lumOff val="60000"/>
                  </a:schemeClr>
                </a:gs>
                <a:gs pos="64000">
                  <a:schemeClr val="accent1">
                    <a:lumMod val="60000"/>
                    <a:lumOff val="40000"/>
                  </a:schemeClr>
                </a:gs>
                <a:gs pos="98000">
                  <a:schemeClr val="tx2">
                    <a:lumMod val="5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6C09B95-301A-4B4C-A4AC-93E05DAE4FB3}"/>
              </a:ext>
            </a:extLst>
          </p:cNvPr>
          <p:cNvSpPr/>
          <p:nvPr/>
        </p:nvSpPr>
        <p:spPr>
          <a:xfrm>
            <a:off x="4546359" y="3552623"/>
            <a:ext cx="630780" cy="643664"/>
          </a:xfrm>
          <a:prstGeom prst="roundRect">
            <a:avLst/>
          </a:prstGeom>
          <a:noFill/>
          <a:ln w="5715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32000">
                  <a:schemeClr val="accent1">
                    <a:lumMod val="40000"/>
                    <a:lumOff val="60000"/>
                  </a:schemeClr>
                </a:gs>
                <a:gs pos="64000">
                  <a:schemeClr val="accent1">
                    <a:lumMod val="60000"/>
                    <a:lumOff val="40000"/>
                  </a:schemeClr>
                </a:gs>
                <a:gs pos="98000">
                  <a:schemeClr val="tx2">
                    <a:lumMod val="5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82B11E8-8C02-4418-B968-21A508C343A6}"/>
              </a:ext>
            </a:extLst>
          </p:cNvPr>
          <p:cNvSpPr/>
          <p:nvPr/>
        </p:nvSpPr>
        <p:spPr>
          <a:xfrm>
            <a:off x="5522989" y="3591439"/>
            <a:ext cx="630780" cy="643664"/>
          </a:xfrm>
          <a:prstGeom prst="roundRect">
            <a:avLst/>
          </a:prstGeom>
          <a:noFill/>
          <a:ln w="5715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32000">
                  <a:schemeClr val="accent1">
                    <a:lumMod val="40000"/>
                    <a:lumOff val="60000"/>
                  </a:schemeClr>
                </a:gs>
                <a:gs pos="64000">
                  <a:schemeClr val="accent1">
                    <a:lumMod val="60000"/>
                    <a:lumOff val="40000"/>
                  </a:schemeClr>
                </a:gs>
                <a:gs pos="98000">
                  <a:schemeClr val="tx2">
                    <a:lumMod val="5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01F3028-6C33-405D-A0A9-48F0F29FA51A}"/>
              </a:ext>
            </a:extLst>
          </p:cNvPr>
          <p:cNvSpPr/>
          <p:nvPr/>
        </p:nvSpPr>
        <p:spPr>
          <a:xfrm>
            <a:off x="6511946" y="3591439"/>
            <a:ext cx="630780" cy="643664"/>
          </a:xfrm>
          <a:prstGeom prst="roundRect">
            <a:avLst/>
          </a:prstGeom>
          <a:noFill/>
          <a:ln w="5715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32000">
                  <a:schemeClr val="accent1">
                    <a:lumMod val="40000"/>
                    <a:lumOff val="60000"/>
                  </a:schemeClr>
                </a:gs>
                <a:gs pos="64000">
                  <a:schemeClr val="accent1">
                    <a:lumMod val="60000"/>
                    <a:lumOff val="40000"/>
                  </a:schemeClr>
                </a:gs>
                <a:gs pos="98000">
                  <a:schemeClr val="tx2">
                    <a:lumMod val="5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3F0E3B6-0AA0-488B-967A-D282F44047DD}"/>
              </a:ext>
            </a:extLst>
          </p:cNvPr>
          <p:cNvSpPr/>
          <p:nvPr/>
        </p:nvSpPr>
        <p:spPr>
          <a:xfrm>
            <a:off x="7476249" y="3553104"/>
            <a:ext cx="630780" cy="643664"/>
          </a:xfrm>
          <a:prstGeom prst="roundRect">
            <a:avLst/>
          </a:prstGeom>
          <a:noFill/>
          <a:ln w="5715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32000">
                  <a:schemeClr val="accent1">
                    <a:lumMod val="40000"/>
                    <a:lumOff val="60000"/>
                  </a:schemeClr>
                </a:gs>
                <a:gs pos="64000">
                  <a:schemeClr val="accent1">
                    <a:lumMod val="60000"/>
                    <a:lumOff val="40000"/>
                  </a:schemeClr>
                </a:gs>
                <a:gs pos="98000">
                  <a:schemeClr val="tx2">
                    <a:lumMod val="5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F01D318-FC0F-46A3-A000-355A0481D027}"/>
              </a:ext>
            </a:extLst>
          </p:cNvPr>
          <p:cNvSpPr/>
          <p:nvPr/>
        </p:nvSpPr>
        <p:spPr>
          <a:xfrm>
            <a:off x="8440552" y="3553686"/>
            <a:ext cx="630780" cy="643664"/>
          </a:xfrm>
          <a:prstGeom prst="roundRect">
            <a:avLst/>
          </a:prstGeom>
          <a:noFill/>
          <a:ln w="5715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32000">
                  <a:schemeClr val="accent1">
                    <a:lumMod val="40000"/>
                    <a:lumOff val="60000"/>
                  </a:schemeClr>
                </a:gs>
                <a:gs pos="64000">
                  <a:schemeClr val="accent1">
                    <a:lumMod val="60000"/>
                    <a:lumOff val="40000"/>
                  </a:schemeClr>
                </a:gs>
                <a:gs pos="98000">
                  <a:schemeClr val="tx2">
                    <a:lumMod val="5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A5C8DEF-E069-4E78-B41D-A6B1EC2B7FDE}"/>
              </a:ext>
            </a:extLst>
          </p:cNvPr>
          <p:cNvSpPr/>
          <p:nvPr/>
        </p:nvSpPr>
        <p:spPr>
          <a:xfrm>
            <a:off x="9447240" y="3550532"/>
            <a:ext cx="630780" cy="643664"/>
          </a:xfrm>
          <a:prstGeom prst="roundRect">
            <a:avLst/>
          </a:prstGeom>
          <a:noFill/>
          <a:ln w="5715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32000">
                  <a:schemeClr val="accent1">
                    <a:lumMod val="40000"/>
                    <a:lumOff val="60000"/>
                  </a:schemeClr>
                </a:gs>
                <a:gs pos="64000">
                  <a:schemeClr val="accent1">
                    <a:lumMod val="60000"/>
                    <a:lumOff val="40000"/>
                  </a:schemeClr>
                </a:gs>
                <a:gs pos="98000">
                  <a:schemeClr val="tx2">
                    <a:lumMod val="5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7DAE8F6-13F2-4F54-932D-EA9C3CC29466}"/>
              </a:ext>
            </a:extLst>
          </p:cNvPr>
          <p:cNvSpPr/>
          <p:nvPr/>
        </p:nvSpPr>
        <p:spPr>
          <a:xfrm>
            <a:off x="10453928" y="3555287"/>
            <a:ext cx="630780" cy="643664"/>
          </a:xfrm>
          <a:prstGeom prst="roundRect">
            <a:avLst/>
          </a:prstGeom>
          <a:noFill/>
          <a:ln w="5715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32000">
                  <a:schemeClr val="accent1">
                    <a:lumMod val="40000"/>
                    <a:lumOff val="60000"/>
                  </a:schemeClr>
                </a:gs>
                <a:gs pos="64000">
                  <a:schemeClr val="accent1">
                    <a:lumMod val="60000"/>
                    <a:lumOff val="40000"/>
                  </a:schemeClr>
                </a:gs>
                <a:gs pos="98000">
                  <a:schemeClr val="tx2">
                    <a:lumMod val="50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8" name="Picture 57" descr="A person making a face&#10;&#10;Description automatically generated with low confidence">
            <a:extLst>
              <a:ext uri="{FF2B5EF4-FFF2-40B4-BE49-F238E27FC236}">
                <a16:creationId xmlns:a16="http://schemas.microsoft.com/office/drawing/2014/main" id="{B5F2A199-D689-4C3F-A2D9-F1ABFF8DC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82" y="-1636543"/>
            <a:ext cx="1105874" cy="1352454"/>
          </a:xfrm>
          <a:prstGeom prst="rect">
            <a:avLst/>
          </a:prstGeom>
        </p:spPr>
      </p:pic>
      <p:pic>
        <p:nvPicPr>
          <p:cNvPr id="59" name="Picture 58" descr="A person taking a selfie&#10;&#10;Description automatically generated">
            <a:extLst>
              <a:ext uri="{FF2B5EF4-FFF2-40B4-BE49-F238E27FC236}">
                <a16:creationId xmlns:a16="http://schemas.microsoft.com/office/drawing/2014/main" id="{3342C6C3-8881-4E65-82AE-42052E9DA7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32" y="-1636543"/>
            <a:ext cx="1105874" cy="1352454"/>
          </a:xfrm>
          <a:prstGeom prst="rect">
            <a:avLst/>
          </a:prstGeom>
        </p:spPr>
      </p:pic>
      <p:pic>
        <p:nvPicPr>
          <p:cNvPr id="60" name="Picture 59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EDC3D3D2-F6AB-48EC-A8EE-EEDFEB1074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82" y="-1631151"/>
            <a:ext cx="1105874" cy="1352454"/>
          </a:xfrm>
          <a:prstGeom prst="rect">
            <a:avLst/>
          </a:prstGeom>
        </p:spPr>
      </p:pic>
      <p:pic>
        <p:nvPicPr>
          <p:cNvPr id="61" name="Picture 60" descr="A person taking a selfie&#10;&#10;Description automatically generated">
            <a:extLst>
              <a:ext uri="{FF2B5EF4-FFF2-40B4-BE49-F238E27FC236}">
                <a16:creationId xmlns:a16="http://schemas.microsoft.com/office/drawing/2014/main" id="{BA0293A1-0531-40D9-8678-0AFFBA5C08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56" y="-3040109"/>
            <a:ext cx="1062372" cy="1299252"/>
          </a:xfrm>
          <a:prstGeom prst="rect">
            <a:avLst/>
          </a:prstGeom>
        </p:spPr>
      </p:pic>
      <p:pic>
        <p:nvPicPr>
          <p:cNvPr id="62" name="Picture 61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33149A3D-F61D-43D8-A640-4A53BA85EF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32" y="-1636543"/>
            <a:ext cx="1105874" cy="13524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2E50D4E-E2C4-4160-B66A-2F36DE85BB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82" y="-1636543"/>
            <a:ext cx="1105874" cy="135245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381EFDB-11C4-4A01-BE13-DFC519ABD6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14" y="-3035726"/>
            <a:ext cx="1062372" cy="1299252"/>
          </a:xfrm>
          <a:prstGeom prst="rect">
            <a:avLst/>
          </a:prstGeom>
        </p:spPr>
      </p:pic>
      <p:pic>
        <p:nvPicPr>
          <p:cNvPr id="65" name="Picture 64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B5893EF6-C5EE-4709-A8BE-8E3CD2F4D0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83" y="-3043051"/>
            <a:ext cx="1062372" cy="1299252"/>
          </a:xfrm>
          <a:prstGeom prst="rect">
            <a:avLst/>
          </a:prstGeom>
        </p:spPr>
      </p:pic>
      <p:pic>
        <p:nvPicPr>
          <p:cNvPr id="66" name="Picture 65" descr="A person taking a selfie&#10;&#10;Description automatically generated">
            <a:extLst>
              <a:ext uri="{FF2B5EF4-FFF2-40B4-BE49-F238E27FC236}">
                <a16:creationId xmlns:a16="http://schemas.microsoft.com/office/drawing/2014/main" id="{5C03E4F1-162D-4077-855F-AE50AA31AE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41" y="-3047983"/>
            <a:ext cx="1062372" cy="1299252"/>
          </a:xfrm>
          <a:prstGeom prst="rect">
            <a:avLst/>
          </a:prstGeom>
        </p:spPr>
      </p:pic>
      <p:pic>
        <p:nvPicPr>
          <p:cNvPr id="67" name="Picture 66" descr="A person taking a selfie&#10;&#10;Description automatically generated">
            <a:extLst>
              <a:ext uri="{FF2B5EF4-FFF2-40B4-BE49-F238E27FC236}">
                <a16:creationId xmlns:a16="http://schemas.microsoft.com/office/drawing/2014/main" id="{1E5772A8-9B72-4857-BB18-03AECE5EFD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99" y="-3043051"/>
            <a:ext cx="1062372" cy="12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39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03216 -0.001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-0.00115 L 0.07083 -0.002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0.00254 L 0.40091 0.000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" presetClass="exit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2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75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25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75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2" grpId="1" animBg="1"/>
      <p:bldP spid="12" grpId="2" animBg="1"/>
      <p:bldP spid="12" grpId="3" animBg="1"/>
      <p:bldP spid="12" grpId="4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icon&#10;&#10;Description automatically generated">
            <a:extLst>
              <a:ext uri="{FF2B5EF4-FFF2-40B4-BE49-F238E27FC236}">
                <a16:creationId xmlns:a16="http://schemas.microsoft.com/office/drawing/2014/main" id="{BD87BB71-8BED-4135-B6E0-597ADDA63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9CD8D0A-708C-4AD6-9294-81F7F92C5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0" t="53792" r="4298" b="9592"/>
          <a:stretch/>
        </p:blipFill>
        <p:spPr>
          <a:xfrm>
            <a:off x="447674" y="3688906"/>
            <a:ext cx="11220451" cy="2511213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ABB3E1-6E4F-4457-81FA-4BE07E7B9046}"/>
              </a:ext>
            </a:extLst>
          </p:cNvPr>
          <p:cNvSpPr txBox="1"/>
          <p:nvPr/>
        </p:nvSpPr>
        <p:spPr>
          <a:xfrm>
            <a:off x="3736250" y="3891795"/>
            <a:ext cx="7027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i="1" dirty="0"/>
              <a:t>I (x, t)  </a:t>
            </a:r>
            <a:r>
              <a:rPr lang="en-AU" sz="2400" i="1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an image profile at location </a:t>
            </a:r>
            <a:r>
              <a:rPr lang="en-US" sz="2400" i="1" dirty="0"/>
              <a:t>x</a:t>
            </a:r>
            <a:r>
              <a:rPr lang="en-US" sz="2400" dirty="0"/>
              <a:t> and time </a:t>
            </a:r>
            <a:r>
              <a:rPr lang="en-US" sz="2400" i="1" dirty="0"/>
              <a:t>t</a:t>
            </a:r>
          </a:p>
          <a:p>
            <a:r>
              <a:rPr lang="el-GR" sz="2400" i="1" dirty="0"/>
              <a:t>δ</a:t>
            </a:r>
            <a:r>
              <a:rPr lang="en-AU" sz="2400" i="1" dirty="0"/>
              <a:t> (t)</a:t>
            </a:r>
            <a:r>
              <a:rPr lang="en-AU" sz="2400" dirty="0"/>
              <a:t>  </a:t>
            </a:r>
            <a:r>
              <a:rPr lang="en-AU" sz="2400" dirty="0">
                <a:sym typeface="Wingdings" panose="05000000000000000000" pitchFamily="2" charset="2"/>
              </a:rPr>
              <a:t> t</a:t>
            </a:r>
            <a:r>
              <a:rPr lang="en-AU" sz="2400" dirty="0"/>
              <a:t>ranslation motion of the image. </a:t>
            </a:r>
          </a:p>
          <a:p>
            <a:r>
              <a:rPr lang="en-AU" sz="2400" i="1" dirty="0"/>
              <a:t>I (x, t) = f (x+ </a:t>
            </a:r>
            <a:r>
              <a:rPr lang="el-GR" sz="2400" i="1" dirty="0"/>
              <a:t>δ</a:t>
            </a:r>
            <a:r>
              <a:rPr lang="en-AU" sz="2400" i="1" dirty="0"/>
              <a:t>(t)) </a:t>
            </a:r>
            <a:r>
              <a:rPr lang="en-AU" sz="2400" dirty="0"/>
              <a:t>while </a:t>
            </a:r>
            <a:r>
              <a:rPr lang="en-AU" sz="2400" i="1" dirty="0"/>
              <a:t>I (x, t)  = f (x)</a:t>
            </a:r>
          </a:p>
          <a:p>
            <a:r>
              <a:rPr lang="el-GR" sz="2400" i="1" dirty="0"/>
              <a:t>α </a:t>
            </a:r>
            <a:r>
              <a:rPr lang="en-AU" sz="2400" i="1" dirty="0">
                <a:sym typeface="Wingdings" panose="05000000000000000000" pitchFamily="2" charset="2"/>
              </a:rPr>
              <a:t> amplification factor</a:t>
            </a:r>
            <a:endParaRPr lang="en-AU" sz="2400" i="1" dirty="0"/>
          </a:p>
          <a:p>
            <a:r>
              <a:rPr lang="en-AU" sz="2400" i="1" dirty="0"/>
              <a:t>Î (x, t) = f ((x) + (1+</a:t>
            </a:r>
            <a:r>
              <a:rPr lang="el-GR" sz="2400" i="1" dirty="0"/>
              <a:t>α</a:t>
            </a:r>
            <a:r>
              <a:rPr lang="en-AU" sz="2400" i="1" dirty="0"/>
              <a:t>)</a:t>
            </a:r>
            <a:r>
              <a:rPr lang="el-GR" sz="2400" i="1" dirty="0"/>
              <a:t> δ</a:t>
            </a:r>
            <a:r>
              <a:rPr lang="en-AU" sz="2400" i="1" dirty="0"/>
              <a:t>(t))</a:t>
            </a:r>
          </a:p>
          <a:p>
            <a:r>
              <a:rPr lang="en-AU" sz="2400" dirty="0"/>
              <a:t>final goal is </a:t>
            </a:r>
            <a:r>
              <a:rPr lang="en-US" sz="2400" dirty="0" err="1"/>
              <a:t>synthesising</a:t>
            </a:r>
            <a:r>
              <a:rPr lang="en-US" sz="2400" dirty="0"/>
              <a:t> the signal based on the </a:t>
            </a:r>
            <a:r>
              <a:rPr lang="el-GR" sz="2400" dirty="0"/>
              <a:t>α</a:t>
            </a:r>
            <a:r>
              <a:rPr lang="en-AU" sz="2400" dirty="0"/>
              <a:t>[7]</a:t>
            </a:r>
          </a:p>
        </p:txBody>
      </p:sp>
      <p:pic>
        <p:nvPicPr>
          <p:cNvPr id="15" name="Picture 14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320173F7-33F5-427F-BFB9-48734E66A2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5" r="-6" b="1"/>
          <a:stretch/>
        </p:blipFill>
        <p:spPr>
          <a:xfrm>
            <a:off x="-1" y="6417375"/>
            <a:ext cx="12192001" cy="44062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6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335E7B-00B7-4D5C-989B-A28918CE240D}"/>
              </a:ext>
            </a:extLst>
          </p:cNvPr>
          <p:cNvSpPr txBox="1"/>
          <p:nvPr/>
        </p:nvSpPr>
        <p:spPr>
          <a:xfrm>
            <a:off x="240577" y="6378042"/>
            <a:ext cx="11029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200" b="0" i="0" u="none" strike="noStrike" baseline="0" dirty="0">
                <a:latin typeface="NimbusRomNo9L-Regu"/>
              </a:rPr>
              <a:t>[7] H.-Y. Wu, M. Rubinstein, E. Shih, J. Guttag, F. Durand, </a:t>
            </a:r>
            <a:r>
              <a:rPr lang="en-US" sz="1200" b="0" i="0" u="none" strike="noStrike" baseline="0" dirty="0">
                <a:latin typeface="NimbusRomNo9L-Regu"/>
              </a:rPr>
              <a:t>and W. Freeman, “Eulerian video magnification for revealing subtle changes in the world,” </a:t>
            </a:r>
            <a:r>
              <a:rPr lang="en-US" sz="1200" b="0" i="0" u="none" strike="noStrike" baseline="0" dirty="0">
                <a:latin typeface="NimbusRomNo9L-ReguItal"/>
              </a:rPr>
              <a:t>ACM Trans. Graphics</a:t>
            </a:r>
            <a:r>
              <a:rPr lang="en-US" sz="1200" b="0" i="0" u="none" strike="noStrike" baseline="0" dirty="0">
                <a:latin typeface="NimbusRomNo9L-Regu"/>
              </a:rPr>
              <a:t>, vol. 31, no. 4, pp. 1–8, Jul 2012.</a:t>
            </a:r>
            <a:endParaRPr lang="en-AU" sz="1200" dirty="0"/>
          </a:p>
        </p:txBody>
      </p:sp>
      <p:pic>
        <p:nvPicPr>
          <p:cNvPr id="35" name="Picture 34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id="{E0999FB4-2E81-42CC-A365-F52B75F6C8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903" y="-2448328"/>
            <a:ext cx="2270406" cy="2270406"/>
          </a:xfrm>
          <a:prstGeom prst="rect">
            <a:avLst/>
          </a:prstGeom>
        </p:spPr>
      </p:pic>
      <p:pic>
        <p:nvPicPr>
          <p:cNvPr id="36" name="Picture 35" descr="A close up of a green frog&#10;&#10;Description automatically generated with low confidence">
            <a:extLst>
              <a:ext uri="{FF2B5EF4-FFF2-40B4-BE49-F238E27FC236}">
                <a16:creationId xmlns:a16="http://schemas.microsoft.com/office/drawing/2014/main" id="{80BEF65B-8570-41D1-A87F-F4E7D1E2AA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05" y="-2448329"/>
            <a:ext cx="2295534" cy="2270407"/>
          </a:xfrm>
          <a:prstGeom prst="rect">
            <a:avLst/>
          </a:prstGeom>
        </p:spPr>
      </p:pic>
      <p:pic>
        <p:nvPicPr>
          <p:cNvPr id="37" name="Picture 36" descr="A picture containing fabric&#10;&#10;Description automatically generated">
            <a:extLst>
              <a:ext uri="{FF2B5EF4-FFF2-40B4-BE49-F238E27FC236}">
                <a16:creationId xmlns:a16="http://schemas.microsoft.com/office/drawing/2014/main" id="{66A0B688-B191-4719-A8D6-1ABBC67AE8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90" y="-2448328"/>
            <a:ext cx="2311428" cy="2311428"/>
          </a:xfrm>
          <a:prstGeom prst="rect">
            <a:avLst/>
          </a:prstGeom>
        </p:spPr>
      </p:pic>
      <p:pic>
        <p:nvPicPr>
          <p:cNvPr id="41" name="Picture 40" descr="A person making a face&#10;&#10;Description automatically generated with low confidence">
            <a:extLst>
              <a:ext uri="{FF2B5EF4-FFF2-40B4-BE49-F238E27FC236}">
                <a16:creationId xmlns:a16="http://schemas.microsoft.com/office/drawing/2014/main" id="{E055DC1B-A5C2-4C1D-9639-3C322439A9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02" y="1765274"/>
            <a:ext cx="1105874" cy="1352454"/>
          </a:xfrm>
          <a:prstGeom prst="rect">
            <a:avLst/>
          </a:prstGeom>
        </p:spPr>
      </p:pic>
      <p:pic>
        <p:nvPicPr>
          <p:cNvPr id="42" name="Picture 41" descr="A person taking a selfie&#10;&#10;Description automatically generated">
            <a:extLst>
              <a:ext uri="{FF2B5EF4-FFF2-40B4-BE49-F238E27FC236}">
                <a16:creationId xmlns:a16="http://schemas.microsoft.com/office/drawing/2014/main" id="{BACEBF81-06E8-4DD3-B3C6-6CB13924CA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52" y="1765274"/>
            <a:ext cx="1105874" cy="1352454"/>
          </a:xfrm>
          <a:prstGeom prst="rect">
            <a:avLst/>
          </a:prstGeom>
        </p:spPr>
      </p:pic>
      <p:pic>
        <p:nvPicPr>
          <p:cNvPr id="43" name="Picture 42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9F1F7EE8-6538-4FB1-B117-87D5B1229E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02" y="1770666"/>
            <a:ext cx="1105874" cy="1352454"/>
          </a:xfrm>
          <a:prstGeom prst="rect">
            <a:avLst/>
          </a:prstGeom>
        </p:spPr>
      </p:pic>
      <p:pic>
        <p:nvPicPr>
          <p:cNvPr id="44" name="Picture 43" descr="A person taking a selfie&#10;&#10;Description automatically generated">
            <a:extLst>
              <a:ext uri="{FF2B5EF4-FFF2-40B4-BE49-F238E27FC236}">
                <a16:creationId xmlns:a16="http://schemas.microsoft.com/office/drawing/2014/main" id="{4990FFA3-F023-499C-A0F9-15222135A1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76" y="361708"/>
            <a:ext cx="1062372" cy="1299252"/>
          </a:xfrm>
          <a:prstGeom prst="rect">
            <a:avLst/>
          </a:prstGeom>
        </p:spPr>
      </p:pic>
      <p:pic>
        <p:nvPicPr>
          <p:cNvPr id="45" name="Picture 44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CF1B9678-7520-459B-B2F5-53BE13A5AA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52" y="1765274"/>
            <a:ext cx="1105874" cy="135245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90CB407-0011-42FB-8A47-228BCD1D0E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02" y="1765274"/>
            <a:ext cx="1105874" cy="135245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39893E4-E1B1-429F-9B6F-B1489C09BF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34" y="366091"/>
            <a:ext cx="1062372" cy="1299252"/>
          </a:xfrm>
          <a:prstGeom prst="rect">
            <a:avLst/>
          </a:prstGeom>
        </p:spPr>
      </p:pic>
      <p:pic>
        <p:nvPicPr>
          <p:cNvPr id="48" name="Picture 47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BA5B8494-502B-4588-8929-7E09006C51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03" y="358766"/>
            <a:ext cx="1062372" cy="1299252"/>
          </a:xfrm>
          <a:prstGeom prst="rect">
            <a:avLst/>
          </a:prstGeom>
        </p:spPr>
      </p:pic>
      <p:pic>
        <p:nvPicPr>
          <p:cNvPr id="49" name="Picture 48" descr="A person taking a selfie&#10;&#10;Description automatically generated">
            <a:extLst>
              <a:ext uri="{FF2B5EF4-FFF2-40B4-BE49-F238E27FC236}">
                <a16:creationId xmlns:a16="http://schemas.microsoft.com/office/drawing/2014/main" id="{BD05F01A-2C19-4914-B07C-C9010B01D6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61" y="353834"/>
            <a:ext cx="1062372" cy="1299252"/>
          </a:xfrm>
          <a:prstGeom prst="rect">
            <a:avLst/>
          </a:prstGeom>
        </p:spPr>
      </p:pic>
      <p:pic>
        <p:nvPicPr>
          <p:cNvPr id="50" name="Picture 49" descr="A person taking a selfie&#10;&#10;Description automatically generated">
            <a:extLst>
              <a:ext uri="{FF2B5EF4-FFF2-40B4-BE49-F238E27FC236}">
                <a16:creationId xmlns:a16="http://schemas.microsoft.com/office/drawing/2014/main" id="{899129CC-1D58-4F82-B341-C3951F581C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19" y="358766"/>
            <a:ext cx="1062372" cy="129925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00363DC-187D-4A37-B599-6E5C85681ED2}"/>
              </a:ext>
            </a:extLst>
          </p:cNvPr>
          <p:cNvSpPr txBox="1"/>
          <p:nvPr/>
        </p:nvSpPr>
        <p:spPr>
          <a:xfrm>
            <a:off x="3668980" y="3104476"/>
            <a:ext cx="54448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CFE2F3"/>
                </a:solidFill>
              </a:rPr>
              <a:t>Phase-based Motion magnification, </a:t>
            </a:r>
            <a:r>
              <a:rPr lang="el-GR" sz="2000" dirty="0">
                <a:solidFill>
                  <a:srgbClr val="CFE2F3"/>
                </a:solidFill>
              </a:rPr>
              <a:t>α</a:t>
            </a:r>
            <a:r>
              <a:rPr lang="en-AU" sz="2000" dirty="0">
                <a:solidFill>
                  <a:srgbClr val="CFE2F3"/>
                </a:solidFill>
              </a:rPr>
              <a:t> = 10</a:t>
            </a:r>
            <a:endParaRPr lang="en-AU" sz="2000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3B663366-C2EF-4DF7-9929-8EB2C55C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59" y="3739274"/>
            <a:ext cx="3139491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AU" sz="2800" dirty="0"/>
              <a:t>Motion Magnification: </a:t>
            </a:r>
          </a:p>
        </p:txBody>
      </p:sp>
    </p:spTree>
    <p:extLst>
      <p:ext uri="{BB962C8B-B14F-4D97-AF65-F5344CB8AC3E}">
        <p14:creationId xmlns:p14="http://schemas.microsoft.com/office/powerpoint/2010/main" val="41148437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icon&#10;&#10;Description automatically generated">
            <a:extLst>
              <a:ext uri="{FF2B5EF4-FFF2-40B4-BE49-F238E27FC236}">
                <a16:creationId xmlns:a16="http://schemas.microsoft.com/office/drawing/2014/main" id="{BD87BB71-8BED-4135-B6E0-597ADDA63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9CD8D0A-708C-4AD6-9294-81F7F92C5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291" t="58481" r="102187" b="7814"/>
          <a:stretch/>
        </p:blipFill>
        <p:spPr>
          <a:xfrm>
            <a:off x="-2108200" y="4010685"/>
            <a:ext cx="1841500" cy="2311428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846EF0-CEE9-49FF-B457-78FC8C3483E5}"/>
              </a:ext>
            </a:extLst>
          </p:cNvPr>
          <p:cNvSpPr txBox="1"/>
          <p:nvPr/>
        </p:nvSpPr>
        <p:spPr>
          <a:xfrm>
            <a:off x="1896198" y="3244334"/>
            <a:ext cx="100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C000"/>
                </a:solidFill>
              </a:rPr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92416A-1FAF-40F8-9B50-67A18EF9A089}"/>
              </a:ext>
            </a:extLst>
          </p:cNvPr>
          <p:cNvSpPr txBox="1"/>
          <p:nvPr/>
        </p:nvSpPr>
        <p:spPr>
          <a:xfrm>
            <a:off x="5589345" y="3258178"/>
            <a:ext cx="100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92D050"/>
                </a:solidFill>
              </a:rPr>
              <a:t>positive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F32EB3-D49A-47F2-A6FE-840AC6B06CB7}"/>
              </a:ext>
            </a:extLst>
          </p:cNvPr>
          <p:cNvSpPr txBox="1"/>
          <p:nvPr/>
        </p:nvSpPr>
        <p:spPr>
          <a:xfrm>
            <a:off x="9107943" y="3209582"/>
            <a:ext cx="100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surprise</a:t>
            </a:r>
          </a:p>
        </p:txBody>
      </p:sp>
      <p:pic>
        <p:nvPicPr>
          <p:cNvPr id="15" name="Picture 14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id="{0A6BEFB0-5E05-4E86-9700-13B3BF4764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44" y="606305"/>
            <a:ext cx="2520000" cy="2520000"/>
          </a:xfrm>
          <a:prstGeom prst="rect">
            <a:avLst/>
          </a:prstGeom>
        </p:spPr>
      </p:pic>
      <p:pic>
        <p:nvPicPr>
          <p:cNvPr id="16" name="Picture 15" descr="A close up of a green frog&#10;&#10;Description automatically generated with low confidence">
            <a:extLst>
              <a:ext uri="{FF2B5EF4-FFF2-40B4-BE49-F238E27FC236}">
                <a16:creationId xmlns:a16="http://schemas.microsoft.com/office/drawing/2014/main" id="{9DFD0A41-2C8E-499F-8AB3-E8C9529DD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98" y="606305"/>
            <a:ext cx="2547860" cy="2520000"/>
          </a:xfrm>
          <a:prstGeom prst="rect">
            <a:avLst/>
          </a:prstGeom>
        </p:spPr>
      </p:pic>
      <p:pic>
        <p:nvPicPr>
          <p:cNvPr id="17" name="Picture 16" descr="A picture containing fabric&#10;&#10;Description automatically generated">
            <a:extLst>
              <a:ext uri="{FF2B5EF4-FFF2-40B4-BE49-F238E27FC236}">
                <a16:creationId xmlns:a16="http://schemas.microsoft.com/office/drawing/2014/main" id="{81E46A67-80CE-4F8F-96EF-CA7F7E7B9C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12" y="606305"/>
            <a:ext cx="2520000" cy="2520000"/>
          </a:xfrm>
          <a:prstGeom prst="rect">
            <a:avLst/>
          </a:prstGeom>
        </p:spPr>
      </p:pic>
      <p:pic>
        <p:nvPicPr>
          <p:cNvPr id="25" name="Picture 24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FED95F82-C81D-405F-9FCC-2B114D31B7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9" r="-6" b="2"/>
          <a:stretch/>
        </p:blipFill>
        <p:spPr>
          <a:xfrm>
            <a:off x="-1" y="4337999"/>
            <a:ext cx="12192001" cy="252000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6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5D8246B-E0A9-40A7-ABAF-D70144C22DB7}"/>
              </a:ext>
            </a:extLst>
          </p:cNvPr>
          <p:cNvSpPr txBox="1"/>
          <p:nvPr/>
        </p:nvSpPr>
        <p:spPr>
          <a:xfrm>
            <a:off x="1779082" y="4978671"/>
            <a:ext cx="8657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Activation heat maps to visualize the operating mechanism by highlighted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different face regions correspond to different micro-expressions. For </a:t>
            </a:r>
            <a:r>
              <a:rPr lang="en-US" sz="2400" i="1" dirty="0">
                <a:solidFill>
                  <a:srgbClr val="FFC000"/>
                </a:solidFill>
              </a:rPr>
              <a:t>negative</a:t>
            </a:r>
            <a:r>
              <a:rPr lang="en-US" sz="2400" dirty="0"/>
              <a:t>, it focuses more on the eyes; for </a:t>
            </a:r>
            <a:r>
              <a:rPr lang="en-US" sz="2400" i="1" dirty="0">
                <a:solidFill>
                  <a:srgbClr val="92D050"/>
                </a:solidFill>
              </a:rPr>
              <a:t>positive</a:t>
            </a:r>
            <a:r>
              <a:rPr lang="en-US" sz="2400" dirty="0"/>
              <a:t>, on the mouth corners; and for </a:t>
            </a:r>
            <a:r>
              <a:rPr lang="en-US" sz="2400" i="1" dirty="0">
                <a:solidFill>
                  <a:srgbClr val="FFFF00"/>
                </a:solidFill>
              </a:rPr>
              <a:t>surprise</a:t>
            </a:r>
            <a:r>
              <a:rPr lang="en-US" sz="2400" dirty="0"/>
              <a:t>, more on the eyebrows.</a:t>
            </a:r>
            <a:endParaRPr lang="en-AU" sz="24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23F97D-3E12-4D82-AF2D-D90AB2A0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4319268"/>
            <a:ext cx="7686675" cy="752475"/>
          </a:xfrm>
        </p:spPr>
        <p:txBody>
          <a:bodyPr>
            <a:normAutofit/>
          </a:bodyPr>
          <a:lstStyle/>
          <a:p>
            <a:r>
              <a:rPr lang="en-AU" sz="2800" dirty="0"/>
              <a:t>Visualize operating mechanism</a:t>
            </a:r>
          </a:p>
        </p:txBody>
      </p:sp>
    </p:spTree>
    <p:extLst>
      <p:ext uri="{BB962C8B-B14F-4D97-AF65-F5344CB8AC3E}">
        <p14:creationId xmlns:p14="http://schemas.microsoft.com/office/powerpoint/2010/main" val="24543087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icon&#10;&#10;Description automatically generated">
            <a:extLst>
              <a:ext uri="{FF2B5EF4-FFF2-40B4-BE49-F238E27FC236}">
                <a16:creationId xmlns:a16="http://schemas.microsoft.com/office/drawing/2014/main" id="{BD87BB71-8BED-4135-B6E0-597ADDA63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9CD8D0A-708C-4AD6-9294-81F7F92C5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205" t="-3008" r="15079" b="28751"/>
          <a:stretch/>
        </p:blipFill>
        <p:spPr>
          <a:xfrm>
            <a:off x="-268940" y="-206189"/>
            <a:ext cx="10622615" cy="5092514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FED95F82-C81D-405F-9FCC-2B114D31B7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t="75002" r="-5337" b="2"/>
          <a:stretch/>
        </p:blipFill>
        <p:spPr>
          <a:xfrm>
            <a:off x="1654111" y="5143499"/>
            <a:ext cx="11187829" cy="171450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6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9F1C8E-99E7-4ED6-84D3-D0711EA77A08}"/>
              </a:ext>
            </a:extLst>
          </p:cNvPr>
          <p:cNvSpPr txBox="1"/>
          <p:nvPr/>
        </p:nvSpPr>
        <p:spPr>
          <a:xfrm>
            <a:off x="156042" y="916007"/>
            <a:ext cx="97726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Khor </a:t>
            </a:r>
            <a:r>
              <a:rPr lang="en-AU" i="1" dirty="0"/>
              <a:t>et al</a:t>
            </a:r>
            <a:r>
              <a:rPr lang="en-US" i="1" dirty="0"/>
              <a:t>.</a:t>
            </a:r>
            <a:r>
              <a:rPr lang="en-AU" i="1" dirty="0"/>
              <a:t> </a:t>
            </a:r>
            <a:r>
              <a:rPr lang="en-AU" dirty="0"/>
              <a:t>used optical flow to learn the spatial relationships, plus </a:t>
            </a:r>
            <a:r>
              <a:rPr lang="en-AU" b="1" dirty="0"/>
              <a:t>VGG-16 and pre-trained </a:t>
            </a:r>
            <a:r>
              <a:rPr lang="en-AU" b="1" dirty="0" err="1"/>
              <a:t>VGGFace</a:t>
            </a:r>
            <a:r>
              <a:rPr lang="en-AU" b="1" dirty="0"/>
              <a:t> models </a:t>
            </a:r>
            <a:r>
              <a:rPr lang="en-AU" dirty="0"/>
              <a:t>to enrich the input channel and deep feature </a:t>
            </a:r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stacking </a:t>
            </a:r>
            <a:r>
              <a:rPr lang="en-AU" sz="1800" b="0" i="0" u="none" strike="noStrike" baseline="0" dirty="0">
                <a:solidFill>
                  <a:schemeClr val="accent4">
                    <a:lumMod val="50000"/>
                  </a:schemeClr>
                </a:solidFill>
                <a:latin typeface="NimbusRomNo9L-Regu"/>
              </a:rPr>
              <a:t>[3]</a:t>
            </a:r>
            <a:r>
              <a:rPr lang="en-A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Xia </a:t>
            </a:r>
            <a:r>
              <a:rPr lang="en-AU" i="1" dirty="0"/>
              <a:t>et al</a:t>
            </a:r>
            <a:r>
              <a:rPr lang="en-US" i="1" dirty="0"/>
              <a:t>.</a:t>
            </a:r>
            <a:r>
              <a:rPr lang="en-AU" i="1" dirty="0"/>
              <a:t> </a:t>
            </a:r>
            <a:r>
              <a:rPr lang="en-AU" dirty="0"/>
              <a:t>proposed a model consisting of </a:t>
            </a:r>
            <a:r>
              <a:rPr lang="en-AU" b="1" dirty="0"/>
              <a:t>several recurrent convolutional layers </a:t>
            </a:r>
            <a:r>
              <a:rPr lang="en-AU" dirty="0"/>
              <a:t>to connect the spatial and temporal domains. The connectivity occurred both on pixels within the micro-expression area and optical flow </a:t>
            </a:r>
            <a:r>
              <a:rPr lang="en-AU" sz="1800" b="0" i="0" u="none" strike="noStrike" baseline="0" dirty="0">
                <a:latin typeface="NimbusRomNo9L-Regu"/>
              </a:rPr>
              <a:t>[4]</a:t>
            </a:r>
            <a:r>
              <a:rPr lang="en-A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 contrast, </a:t>
            </a:r>
            <a:r>
              <a:rPr lang="en-AU" dirty="0" err="1"/>
              <a:t>Verburg</a:t>
            </a:r>
            <a:r>
              <a:rPr lang="en-AU" dirty="0"/>
              <a:t> &amp; </a:t>
            </a:r>
            <a:r>
              <a:rPr lang="en-AU" dirty="0" err="1"/>
              <a:t>Menkovski</a:t>
            </a:r>
            <a:r>
              <a:rPr lang="en-AU" dirty="0"/>
              <a:t> only implemented RNN on the histogram of oriented optical flow features and encoded temporal movements within selected facial regions, reducing required computations and time to learn the model </a:t>
            </a:r>
            <a:r>
              <a:rPr lang="en-AU" sz="1800" b="0" i="0" u="none" strike="noStrike" baseline="0" dirty="0">
                <a:latin typeface="NimbusRomNo9L-Regu"/>
              </a:rPr>
              <a:t>[5]</a:t>
            </a:r>
            <a:r>
              <a:rPr lang="en-A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Lei </a:t>
            </a:r>
            <a:r>
              <a:rPr lang="en-AU" i="1" dirty="0"/>
              <a:t>et al</a:t>
            </a:r>
            <a:r>
              <a:rPr lang="en-US" i="1" dirty="0"/>
              <a:t>.</a:t>
            </a:r>
            <a:r>
              <a:rPr lang="en-AU" i="1" dirty="0"/>
              <a:t> </a:t>
            </a:r>
            <a:r>
              <a:rPr lang="en-AU" dirty="0"/>
              <a:t>used a graph-temporal convolutional network (Graph-TCN) to manage the graph structures developed on the facial landmarks, extracting both node and edge features from dual channels </a:t>
            </a:r>
            <a:r>
              <a:rPr lang="en-AU" sz="1800" b="0" i="0" u="none" strike="noStrike" baseline="0" dirty="0">
                <a:latin typeface="NimbusRomNo9L-Regu"/>
              </a:rPr>
              <a:t>[6]</a:t>
            </a:r>
            <a:r>
              <a:rPr lang="en-AU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2FBAA2-941A-4EBD-9589-E9274B07EA50}"/>
              </a:ext>
            </a:extLst>
          </p:cNvPr>
          <p:cNvSpPr txBox="1"/>
          <p:nvPr/>
        </p:nvSpPr>
        <p:spPr>
          <a:xfrm>
            <a:off x="1744195" y="5215919"/>
            <a:ext cx="103525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/>
              <a:t>[3] H.-Q. Khor, J. See, R.C.W. Phan, and W. Lin, “Enriched Long-term Recurrent Convolutional Network for Facial Micro-Expression Recognition,” in 2018 13</a:t>
            </a:r>
            <a:r>
              <a:rPr lang="en-AU" sz="1200" baseline="30000" dirty="0"/>
              <a:t>th</a:t>
            </a:r>
            <a:r>
              <a:rPr lang="en-AU" sz="1200" dirty="0"/>
              <a:t> IEEE Int. Conf. Automatic Face &amp; Gesture Recognition (FG 2018), 2018.</a:t>
            </a:r>
          </a:p>
          <a:p>
            <a:r>
              <a:rPr lang="en-AU" sz="1200" dirty="0"/>
              <a:t>[4] Z. Xia, X. Hong, X. Gao, X. Feng, and G. Zhao, “Spatiotemporal Recurrent Convolutional Networks for Recognizing Spontaneous Micro-expressions,” IEEE Trans. Multimedia, Mar. 2020.</a:t>
            </a:r>
          </a:p>
          <a:p>
            <a:r>
              <a:rPr lang="en-AU" sz="1200" dirty="0"/>
              <a:t>[5] M. </a:t>
            </a:r>
            <a:r>
              <a:rPr lang="en-AU" sz="1200" dirty="0" err="1"/>
              <a:t>Verburg</a:t>
            </a:r>
            <a:r>
              <a:rPr lang="en-AU" sz="1200" dirty="0"/>
              <a:t> and V. </a:t>
            </a:r>
            <a:r>
              <a:rPr lang="en-AU" sz="1200" dirty="0" err="1"/>
              <a:t>Menkovski</a:t>
            </a:r>
            <a:r>
              <a:rPr lang="en-AU" sz="1200" dirty="0"/>
              <a:t>, “Micro-expression detection in long videos using optical flow and recurrent neural networks,” in 2019 14th IEEE Int. Conf. Automatic Face Gesture Recognition (FG 2019), 2019.</a:t>
            </a:r>
          </a:p>
          <a:p>
            <a:r>
              <a:rPr lang="en-AU" sz="1200" dirty="0"/>
              <a:t>[6] L. Lei, J. Li, T. Chen, and S. Li, “A Novel Graph-TCN with a Graph Structured Representation for </a:t>
            </a:r>
            <a:r>
              <a:rPr lang="en-AU" sz="1200" dirty="0" err="1"/>
              <a:t>Microexpression</a:t>
            </a:r>
            <a:r>
              <a:rPr lang="en-AU" sz="1200" dirty="0"/>
              <a:t> Recognition,” in Proc. 28th ACM Int. Conf. Multimedia. Oct 2020, ACM.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58D5B13-C402-430A-A597-FC900EB0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27322"/>
            <a:ext cx="7686675" cy="752475"/>
          </a:xfrm>
        </p:spPr>
        <p:txBody>
          <a:bodyPr>
            <a:normAutofit/>
          </a:bodyPr>
          <a:lstStyle/>
          <a:p>
            <a:r>
              <a:rPr lang="en-AU" sz="3200" dirty="0"/>
              <a:t>Related work – Spatial temporal model</a:t>
            </a:r>
          </a:p>
        </p:txBody>
      </p:sp>
    </p:spTree>
    <p:extLst>
      <p:ext uri="{BB962C8B-B14F-4D97-AF65-F5344CB8AC3E}">
        <p14:creationId xmlns:p14="http://schemas.microsoft.com/office/powerpoint/2010/main" val="2088055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icon&#10;&#10;Description automatically generated">
            <a:extLst>
              <a:ext uri="{FF2B5EF4-FFF2-40B4-BE49-F238E27FC236}">
                <a16:creationId xmlns:a16="http://schemas.microsoft.com/office/drawing/2014/main" id="{BD87BB71-8BED-4135-B6E0-597ADDA63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9CD8D0A-708C-4AD6-9294-81F7F92C5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65" t="10970" r="3750" b="26807"/>
          <a:stretch/>
        </p:blipFill>
        <p:spPr>
          <a:xfrm>
            <a:off x="2714625" y="752475"/>
            <a:ext cx="9020175" cy="4267200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FED95F82-C81D-405F-9FCC-2B114D31B7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" t="88647" r="16011" b="2"/>
          <a:stretch/>
        </p:blipFill>
        <p:spPr>
          <a:xfrm>
            <a:off x="-113179" y="6079435"/>
            <a:ext cx="10352555" cy="77856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6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9F1C8E-99E7-4ED6-84D3-D0711EA77A08}"/>
              </a:ext>
            </a:extLst>
          </p:cNvPr>
          <p:cNvSpPr txBox="1"/>
          <p:nvPr/>
        </p:nvSpPr>
        <p:spPr>
          <a:xfrm>
            <a:off x="3438525" y="1697936"/>
            <a:ext cx="809625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Wu </a:t>
            </a:r>
            <a:r>
              <a:rPr lang="en-AU" i="1" dirty="0"/>
              <a:t>et al</a:t>
            </a:r>
            <a:r>
              <a:rPr lang="en-US" i="1" dirty="0"/>
              <a:t>.</a:t>
            </a:r>
            <a:r>
              <a:rPr lang="en-AU" i="1" dirty="0"/>
              <a:t> </a:t>
            </a:r>
            <a:r>
              <a:rPr lang="en-US" dirty="0"/>
              <a:t>proposed </a:t>
            </a:r>
            <a:r>
              <a:rPr lang="en-US" b="1" dirty="0"/>
              <a:t>Eulerian video magnification (EVM) </a:t>
            </a:r>
            <a:r>
              <a:rPr lang="en-US" dirty="0"/>
              <a:t>to reveal the subtle motions in a video by decomposing the spatial information and amplifying the specific amplitude bandpass by temporal filters. This method outperforms the </a:t>
            </a:r>
            <a:r>
              <a:rPr lang="en-US" dirty="0" err="1"/>
              <a:t>Lagrangian</a:t>
            </a:r>
            <a:r>
              <a:rPr lang="en-US" dirty="0"/>
              <a:t> perspective algorithm. However, the error would grow quadratically with the increase of magnification factor </a:t>
            </a:r>
            <a:r>
              <a:rPr lang="el-GR" dirty="0"/>
              <a:t>α</a:t>
            </a:r>
            <a:r>
              <a:rPr lang="en-AU" dirty="0"/>
              <a:t>.</a:t>
            </a:r>
            <a:r>
              <a:rPr lang="en-AU" b="0" i="0" dirty="0">
                <a:effectLst/>
                <a:latin typeface="Arial" panose="020B0604020202020204" pitchFamily="34" charset="0"/>
              </a:rPr>
              <a:t> [7]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counter these issues, Wadhwa </a:t>
            </a:r>
            <a:r>
              <a:rPr lang="en-AU" i="1" dirty="0"/>
              <a:t>et al</a:t>
            </a:r>
            <a:r>
              <a:rPr lang="en-US" i="1" dirty="0"/>
              <a:t>.</a:t>
            </a:r>
            <a:r>
              <a:rPr lang="en-AU" i="1" dirty="0"/>
              <a:t> </a:t>
            </a:r>
            <a:r>
              <a:rPr lang="en-US" dirty="0"/>
              <a:t>proposed a novel method to amplify the motion by computing and enhancing the </a:t>
            </a:r>
            <a:r>
              <a:rPr lang="en-US" b="1" dirty="0"/>
              <a:t>phase variations</a:t>
            </a:r>
            <a:r>
              <a:rPr lang="en-US" dirty="0"/>
              <a:t> in the selected temporal bandpass. This phase-based algorithm supports larger amplification factors and is notably less sensitive to noise.</a:t>
            </a:r>
            <a:r>
              <a:rPr lang="en-AU" b="0" i="0" dirty="0">
                <a:effectLst/>
                <a:latin typeface="Arial" panose="020B0604020202020204" pitchFamily="34" charset="0"/>
              </a:rPr>
              <a:t> [8]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2FBAA2-941A-4EBD-9589-E9274B07EA50}"/>
              </a:ext>
            </a:extLst>
          </p:cNvPr>
          <p:cNvSpPr txBox="1"/>
          <p:nvPr/>
        </p:nvSpPr>
        <p:spPr>
          <a:xfrm>
            <a:off x="185334" y="6079435"/>
            <a:ext cx="10352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200" b="0" i="0" u="none" strike="noStrike" baseline="0" dirty="0">
                <a:latin typeface="NimbusRomNo9L-Regu"/>
              </a:rPr>
              <a:t>[7] H.-Y. Wu, M. Rubinstein, E. Shih, J. Guttag, F. Durand,</a:t>
            </a:r>
            <a:r>
              <a:rPr lang="en-US" sz="1200" b="0" i="0" u="none" strike="noStrike" baseline="0" dirty="0">
                <a:latin typeface="NimbusRomNo9L-Regu"/>
              </a:rPr>
              <a:t>and W. Freeman, “Eulerian video magnification for revealing subtle changes in the world,” </a:t>
            </a:r>
            <a:r>
              <a:rPr lang="en-US" sz="1200" b="0" i="0" u="none" strike="noStrike" baseline="0" dirty="0">
                <a:latin typeface="NimbusRomNo9L-ReguItal"/>
              </a:rPr>
              <a:t>ACM Trans. Graphics</a:t>
            </a:r>
            <a:r>
              <a:rPr lang="en-US" sz="1200" b="0" i="0" u="none" strike="noStrike" baseline="0" dirty="0">
                <a:latin typeface="NimbusRomNo9L-Regu"/>
              </a:rPr>
              <a:t>, vol. 31, no. 4, pp. 1–8, Jul 2012.</a:t>
            </a:r>
          </a:p>
          <a:p>
            <a:pPr algn="l"/>
            <a:r>
              <a:rPr lang="en-AU" sz="1200" b="0" i="0" u="none" strike="noStrike" baseline="0" dirty="0">
                <a:latin typeface="NimbusRomNo9L-Regu"/>
              </a:rPr>
              <a:t>[8] N. Wadhwa, M. Rubinstein, F. Durand, and W.T. Freeman, </a:t>
            </a:r>
            <a:r>
              <a:rPr lang="en-US" sz="1200" b="0" i="0" u="none" strike="noStrike" baseline="0" dirty="0">
                <a:latin typeface="NimbusRomNo9L-Regu"/>
              </a:rPr>
              <a:t>“Phase-based video motion processing,” </a:t>
            </a:r>
            <a:r>
              <a:rPr lang="en-US" sz="1200" b="0" i="0" u="none" strike="noStrike" baseline="0" dirty="0">
                <a:latin typeface="NimbusRomNo9L-ReguItal"/>
              </a:rPr>
              <a:t>ACM </a:t>
            </a:r>
            <a:r>
              <a:rPr lang="fr-FR" sz="1200" b="0" i="0" u="none" strike="noStrike" baseline="0" dirty="0">
                <a:latin typeface="NimbusRomNo9L-ReguItal"/>
              </a:rPr>
              <a:t>Trans. Graphics</a:t>
            </a:r>
            <a:r>
              <a:rPr lang="fr-FR" sz="1200" b="0" i="0" u="none" strike="noStrike" baseline="0" dirty="0">
                <a:latin typeface="NimbusRomNo9L-Regu"/>
              </a:rPr>
              <a:t>, vol. 32, no. 4, pp. 1, </a:t>
            </a:r>
            <a:r>
              <a:rPr lang="fr-FR" sz="1200" b="0" i="0" u="none" strike="noStrike" baseline="0" dirty="0" err="1">
                <a:latin typeface="NimbusRomNo9L-Regu"/>
              </a:rPr>
              <a:t>Jul</a:t>
            </a:r>
            <a:r>
              <a:rPr lang="fr-FR" sz="1200" b="0" i="0" u="none" strike="noStrike" baseline="0" dirty="0">
                <a:latin typeface="NimbusRomNo9L-Regu"/>
              </a:rPr>
              <a:t> 2013</a:t>
            </a:r>
            <a:endParaRPr lang="en-AU" sz="1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58D5B13-C402-430A-A597-FC900EB0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275" y="887195"/>
            <a:ext cx="7686675" cy="752475"/>
          </a:xfrm>
        </p:spPr>
        <p:txBody>
          <a:bodyPr>
            <a:normAutofit fontScale="90000"/>
          </a:bodyPr>
          <a:lstStyle/>
          <a:p>
            <a:r>
              <a:rPr lang="en-AU" sz="3200" dirty="0"/>
              <a:t>Related work – </a:t>
            </a: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Amplify</a:t>
            </a:r>
            <a:r>
              <a:rPr lang="en-AU" sz="3200" dirty="0"/>
              <a:t> the facial movements</a:t>
            </a:r>
          </a:p>
        </p:txBody>
      </p:sp>
    </p:spTree>
    <p:extLst>
      <p:ext uri="{BB962C8B-B14F-4D97-AF65-F5344CB8AC3E}">
        <p14:creationId xmlns:p14="http://schemas.microsoft.com/office/powerpoint/2010/main" val="4030393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icon&#10;&#10;Description automatically generated">
            <a:extLst>
              <a:ext uri="{FF2B5EF4-FFF2-40B4-BE49-F238E27FC236}">
                <a16:creationId xmlns:a16="http://schemas.microsoft.com/office/drawing/2014/main" id="{BD87BB71-8BED-4135-B6E0-597ADDA63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9CD8D0A-708C-4AD6-9294-81F7F92C5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10"/>
                    </a14:imgEffect>
                    <a14:imgEffect>
                      <a14:colorTemperature colorTemp="5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34" t="2532" r="7580" b="31806"/>
          <a:stretch/>
        </p:blipFill>
        <p:spPr>
          <a:xfrm>
            <a:off x="942975" y="173801"/>
            <a:ext cx="10325100" cy="4502973"/>
          </a:xfrm>
          <a:custGeom>
            <a:avLst/>
            <a:gdLst>
              <a:gd name="connsiteX0" fmla="*/ 544956 w 6345382"/>
              <a:gd name="connsiteY0" fmla="*/ 0 h 3269673"/>
              <a:gd name="connsiteX1" fmla="*/ 5800426 w 6345382"/>
              <a:gd name="connsiteY1" fmla="*/ 0 h 3269673"/>
              <a:gd name="connsiteX2" fmla="*/ 6345382 w 6345382"/>
              <a:gd name="connsiteY2" fmla="*/ 544956 h 3269673"/>
              <a:gd name="connsiteX3" fmla="*/ 6345382 w 6345382"/>
              <a:gd name="connsiteY3" fmla="*/ 2724717 h 3269673"/>
              <a:gd name="connsiteX4" fmla="*/ 5800426 w 6345382"/>
              <a:gd name="connsiteY4" fmla="*/ 3269673 h 3269673"/>
              <a:gd name="connsiteX5" fmla="*/ 544956 w 6345382"/>
              <a:gd name="connsiteY5" fmla="*/ 3269673 h 3269673"/>
              <a:gd name="connsiteX6" fmla="*/ 0 w 6345382"/>
              <a:gd name="connsiteY6" fmla="*/ 2724717 h 3269673"/>
              <a:gd name="connsiteX7" fmla="*/ 0 w 6345382"/>
              <a:gd name="connsiteY7" fmla="*/ 544956 h 3269673"/>
              <a:gd name="connsiteX8" fmla="*/ 544956 w 6345382"/>
              <a:gd name="connsiteY8" fmla="*/ 0 h 326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5382" h="3269673">
                <a:moveTo>
                  <a:pt x="544956" y="0"/>
                </a:moveTo>
                <a:lnTo>
                  <a:pt x="5800426" y="0"/>
                </a:lnTo>
                <a:cubicBezTo>
                  <a:pt x="6101397" y="0"/>
                  <a:pt x="6345382" y="243985"/>
                  <a:pt x="6345382" y="544956"/>
                </a:cubicBezTo>
                <a:lnTo>
                  <a:pt x="6345382" y="2724717"/>
                </a:lnTo>
                <a:cubicBezTo>
                  <a:pt x="6345382" y="3025688"/>
                  <a:pt x="6101397" y="3269673"/>
                  <a:pt x="5800426" y="3269673"/>
                </a:cubicBezTo>
                <a:lnTo>
                  <a:pt x="544956" y="3269673"/>
                </a:lnTo>
                <a:cubicBezTo>
                  <a:pt x="243985" y="3269673"/>
                  <a:pt x="0" y="3025688"/>
                  <a:pt x="0" y="2724717"/>
                </a:cubicBezTo>
                <a:lnTo>
                  <a:pt x="0" y="544956"/>
                </a:lnTo>
                <a:cubicBezTo>
                  <a:pt x="0" y="243985"/>
                  <a:pt x="243985" y="0"/>
                  <a:pt x="544956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1000">
                  <a:schemeClr val="accent1">
                    <a:lumMod val="75000"/>
                  </a:schemeClr>
                </a:gs>
                <a:gs pos="74000">
                  <a:schemeClr val="tx2">
                    <a:alpha val="30000"/>
                    <a:lumMod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FED95F82-C81D-405F-9FCC-2B114D31B7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5" t="78196" r="-1647" b="2"/>
          <a:stretch/>
        </p:blipFill>
        <p:spPr>
          <a:xfrm>
            <a:off x="-228600" y="5362575"/>
            <a:ext cx="12620625" cy="149542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6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9F1C8E-99E7-4ED6-84D3-D0711EA77A08}"/>
              </a:ext>
            </a:extLst>
          </p:cNvPr>
          <p:cNvSpPr txBox="1"/>
          <p:nvPr/>
        </p:nvSpPr>
        <p:spPr>
          <a:xfrm>
            <a:off x="1365718" y="1087962"/>
            <a:ext cx="97726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Wang </a:t>
            </a:r>
            <a:r>
              <a:rPr lang="en-AU" i="1" dirty="0"/>
              <a:t>et al</a:t>
            </a:r>
            <a:r>
              <a:rPr lang="en-US" i="1" dirty="0"/>
              <a:t>.</a:t>
            </a:r>
            <a:r>
              <a:rPr lang="en-AU" i="1" dirty="0"/>
              <a:t> </a:t>
            </a:r>
            <a:r>
              <a:rPr lang="en-AU" dirty="0"/>
              <a:t>introduced an EVM with a 2</a:t>
            </a:r>
            <a:r>
              <a:rPr lang="en-AU" baseline="30000" dirty="0"/>
              <a:t>nd</a:t>
            </a:r>
            <a:r>
              <a:rPr lang="en-AU" dirty="0"/>
              <a:t> order </a:t>
            </a:r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IIR bandpass </a:t>
            </a:r>
            <a:r>
              <a:rPr lang="en-AU" dirty="0"/>
              <a:t>filter. [9]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Peng </a:t>
            </a:r>
            <a:r>
              <a:rPr lang="en-AU" i="1" dirty="0"/>
              <a:t>et al</a:t>
            </a:r>
            <a:r>
              <a:rPr lang="en-US" i="1" dirty="0"/>
              <a:t>.</a:t>
            </a:r>
            <a:r>
              <a:rPr lang="en-AU" i="1" dirty="0"/>
              <a:t> </a:t>
            </a:r>
            <a:r>
              <a:rPr lang="en-AU" dirty="0"/>
              <a:t>combined the EVM with a </a:t>
            </a:r>
            <a:r>
              <a:rPr lang="en-AU" b="1" dirty="0"/>
              <a:t>Time Inte</a:t>
            </a:r>
            <a:r>
              <a:rPr lang="en-AU" b="1" dirty="0">
                <a:solidFill>
                  <a:schemeClr val="tx1">
                    <a:lumMod val="95000"/>
                  </a:schemeClr>
                </a:solidFill>
              </a:rPr>
              <a:t>rpo</a:t>
            </a:r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lation</a:t>
            </a:r>
            <a:r>
              <a:rPr lang="en-AU" b="1" dirty="0"/>
              <a:t> Model (TIM) </a:t>
            </a:r>
            <a:r>
              <a:rPr lang="en-AU" dirty="0"/>
              <a:t>to reconstruct the input by magnifying the micro-expression motion and extending the temporal duration within the same model. [10]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Liu </a:t>
            </a:r>
            <a:r>
              <a:rPr lang="en-AU" i="1" dirty="0"/>
              <a:t>et al</a:t>
            </a:r>
            <a:r>
              <a:rPr lang="en-US" i="1" dirty="0"/>
              <a:t>.</a:t>
            </a:r>
            <a:r>
              <a:rPr lang="en-AU" i="1" dirty="0"/>
              <a:t> </a:t>
            </a:r>
            <a:r>
              <a:rPr lang="en-AU" dirty="0"/>
              <a:t>introduced an </a:t>
            </a:r>
            <a:r>
              <a:rPr lang="en-AU" b="1" dirty="0"/>
              <a:t>Expression Magnification and Reduction (EMR) </a:t>
            </a:r>
            <a:r>
              <a:rPr lang="en-AU" dirty="0"/>
              <a:t>domain adaptation method based on the EVM to minimise the difference between micro-expression and macro-expression. [11]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Liu</a:t>
            </a:r>
            <a:r>
              <a:rPr lang="en-AU" i="1" dirty="0"/>
              <a:t> et al</a:t>
            </a:r>
            <a:r>
              <a:rPr lang="en-US" i="1" dirty="0"/>
              <a:t>.</a:t>
            </a:r>
            <a:r>
              <a:rPr lang="en-AU" i="1" dirty="0"/>
              <a:t> </a:t>
            </a:r>
            <a:r>
              <a:rPr lang="en-AU" dirty="0"/>
              <a:t>combined EVM with optical flow to extract and magnify subtle movement changes for more accurate results. [12]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2FBAA2-941A-4EBD-9589-E9274B07EA50}"/>
              </a:ext>
            </a:extLst>
          </p:cNvPr>
          <p:cNvSpPr txBox="1"/>
          <p:nvPr/>
        </p:nvSpPr>
        <p:spPr>
          <a:xfrm>
            <a:off x="447675" y="5483869"/>
            <a:ext cx="11315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/>
              <a:t>[9] Y. Wang, J. See, Y.-H. Oh, R. C.-W. Phan, Y. </a:t>
            </a:r>
            <a:r>
              <a:rPr lang="en-AU" sz="1200" dirty="0" err="1"/>
              <a:t>Rahulamathavan</a:t>
            </a:r>
            <a:r>
              <a:rPr lang="en-AU" sz="1200" dirty="0"/>
              <a:t>, H.-C. Ling, S.-W. Tan, and X. Li, “Effective recognition of facial micro-expressions with video motion magnification,” Multimedia Tools and Applications, vol. 76, no. 20, pp. 21665–21690, Nov 2016.</a:t>
            </a:r>
          </a:p>
          <a:p>
            <a:r>
              <a:rPr lang="en-AU" sz="1200" dirty="0"/>
              <a:t>[10] W. Peng, X. Hong, Y. Xu, and G. Zhao, “A Boost in Revealing Subtle Facial Expressions: A Consolidated Eulerian Framework,” in 2019 14th IEEE Int. Conf. Automatic Face &amp; Gesture Recognition (FG 2019).</a:t>
            </a:r>
          </a:p>
          <a:p>
            <a:r>
              <a:rPr lang="en-AU" sz="1200" dirty="0"/>
              <a:t>[11] Y. Liu, H. Du, L. Zheng, and T. Gedeon, “A neural micro-expression recognizer,” in 2019 14th IEEE International Conference on Automatic Face Gesture Recognition (FG 2019), 2019, pp. 1–4..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58D5B13-C402-430A-A597-FC900EB0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335487"/>
            <a:ext cx="7686675" cy="752475"/>
          </a:xfrm>
        </p:spPr>
        <p:txBody>
          <a:bodyPr>
            <a:normAutofit fontScale="90000"/>
          </a:bodyPr>
          <a:lstStyle/>
          <a:p>
            <a:r>
              <a:rPr lang="en-AU" sz="3200" dirty="0"/>
              <a:t>Related work – Amplify the </a:t>
            </a:r>
            <a:r>
              <a:rPr lang="en-AU" sz="3200" dirty="0">
                <a:solidFill>
                  <a:schemeClr val="tx1"/>
                </a:solidFill>
              </a:rPr>
              <a:t>facial </a:t>
            </a:r>
            <a:r>
              <a:rPr lang="en-AU" sz="3200" dirty="0"/>
              <a:t>movements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69FE26-3F11-4864-BE6E-5CCD02A9AB7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12706350" y="335487"/>
            <a:ext cx="6737894" cy="5670408"/>
          </a:xfrm>
          <a:prstGeom prst="rect">
            <a:avLst/>
          </a:prstGeom>
          <a:effectLst>
            <a:outerShdw blurRad="241300" dir="4260000" sx="102000" sy="102000" algn="ctr" rotWithShape="0">
              <a:prstClr val="black">
                <a:alpha val="40000"/>
              </a:prstClr>
            </a:outerShdw>
            <a:reflection blurRad="6350" stA="28000" endPos="1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5435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2229</TotalTime>
  <Words>2116</Words>
  <Application>Microsoft Office PowerPoint</Application>
  <PresentationFormat>Widescreen</PresentationFormat>
  <Paragraphs>244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NimbusRomNo9L-Regu</vt:lpstr>
      <vt:lpstr>NimbusRomNo9L-ReguItal</vt:lpstr>
      <vt:lpstr>SFRM1000</vt:lpstr>
      <vt:lpstr>Arial</vt:lpstr>
      <vt:lpstr>Calibri</vt:lpstr>
      <vt:lpstr>Cambria Math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Motion Magnification: </vt:lpstr>
      <vt:lpstr>Visualize operating mechanism</vt:lpstr>
      <vt:lpstr>Related work – Spatial temporal model</vt:lpstr>
      <vt:lpstr>Related work – Amplify the facial movements</vt:lpstr>
      <vt:lpstr>Related work – Amplify the facial movements</vt:lpstr>
      <vt:lpstr>Motion Magnification Methods</vt:lpstr>
      <vt:lpstr>Encoding and Decoding Methods</vt:lpstr>
      <vt:lpstr>Experiments -- Prediction results with on different training sample size and two motion magnification methods</vt:lpstr>
      <vt:lpstr>Experiments -- Employed the Grad-CAM technique in experiments to visualise the activation maps of each residual block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MICRO-EXPRESSION RECOGNITION BASED ON VIDEO MOTION MAGNIFICATION AND PRE-TRAINED NEURAL NETWORK</dc:title>
  <dc:creator>Mengjiong.Bai</dc:creator>
  <cp:lastModifiedBy>Mengjiong.Bai</cp:lastModifiedBy>
  <cp:revision>10</cp:revision>
  <dcterms:created xsi:type="dcterms:W3CDTF">2021-07-21T04:21:03Z</dcterms:created>
  <dcterms:modified xsi:type="dcterms:W3CDTF">2021-07-22T17:30:24Z</dcterms:modified>
</cp:coreProperties>
</file>