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4" r:id="rId3"/>
    <p:sldId id="293" r:id="rId4"/>
    <p:sldId id="292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67" r:id="rId15"/>
    <p:sldId id="289" r:id="rId16"/>
    <p:sldId id="288" r:id="rId17"/>
    <p:sldId id="290" r:id="rId18"/>
    <p:sldId id="291" r:id="rId19"/>
    <p:sldId id="282" r:id="rId20"/>
    <p:sldId id="28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AF26C2A-57F5-1740-A633-CE9A51F083AB}">
          <p14:sldIdLst>
            <p14:sldId id="256"/>
            <p14:sldId id="284"/>
            <p14:sldId id="293"/>
            <p14:sldId id="292"/>
            <p14:sldId id="260"/>
            <p14:sldId id="276"/>
            <p14:sldId id="261"/>
            <p14:sldId id="262"/>
            <p14:sldId id="263"/>
            <p14:sldId id="264"/>
            <p14:sldId id="265"/>
            <p14:sldId id="266"/>
            <p14:sldId id="281"/>
            <p14:sldId id="267"/>
            <p14:sldId id="289"/>
            <p14:sldId id="288"/>
            <p14:sldId id="290"/>
            <p14:sldId id="291"/>
            <p14:sldId id="282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000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6215" autoAdjust="0"/>
  </p:normalViewPr>
  <p:slideViewPr>
    <p:cSldViewPr>
      <p:cViewPr varScale="1">
        <p:scale>
          <a:sx n="151" d="100"/>
          <a:sy n="151" d="100"/>
        </p:scale>
        <p:origin x="-20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3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 smtClean="0"/>
              <a:t>Accuracy by </a:t>
            </a:r>
            <a:r>
              <a:rPr lang="en-US" sz="1800" dirty="0" err="1"/>
              <a:t>Turker’s</a:t>
            </a:r>
            <a:r>
              <a:rPr lang="en-US" sz="1800" dirty="0"/>
              <a:t> age and </a:t>
            </a:r>
            <a:r>
              <a:rPr lang="en-US" sz="1800" dirty="0" smtClean="0"/>
              <a:t>gender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18-29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61.4</c:v>
                </c:pt>
                <c:pt idx="1">
                  <c:v>63.6</c:v>
                </c:pt>
                <c:pt idx="2">
                  <c:v>61.9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AF-4A8C-A7B6-492C715DBF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56.5</c:v>
                </c:pt>
                <c:pt idx="1">
                  <c:v>59.0</c:v>
                </c:pt>
                <c:pt idx="2">
                  <c:v>57.5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AF-4A8C-A7B6-492C715DBF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64.2</c:v>
                </c:pt>
                <c:pt idx="1">
                  <c:v>58.7</c:v>
                </c:pt>
                <c:pt idx="2">
                  <c:v>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AF-4A8C-A7B6-492C715DBF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50-59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51.6</c:v>
                </c:pt>
                <c:pt idx="1">
                  <c:v>61.4</c:v>
                </c:pt>
                <c:pt idx="2">
                  <c:v>56.9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AF-4A8C-A7B6-492C715DBF3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60.1</c:v>
                </c:pt>
                <c:pt idx="1">
                  <c:v>61.2</c:v>
                </c:pt>
                <c:pt idx="2">
                  <c:v>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DAF-4A8C-A7B6-492C715DBF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9471608"/>
        <c:axId val="2119468024"/>
      </c:barChart>
      <c:catAx>
        <c:axId val="211947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9468024"/>
        <c:crosses val="autoZero"/>
        <c:auto val="1"/>
        <c:lblAlgn val="ctr"/>
        <c:lblOffset val="100"/>
        <c:noMultiLvlLbl val="0"/>
      </c:catAx>
      <c:valAx>
        <c:axId val="211946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Accuracy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19471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/>
              <a:t>Number of labeled instances </a:t>
            </a:r>
            <a:r>
              <a:rPr lang="en-US" sz="1800" dirty="0" smtClean="0"/>
              <a:t>by </a:t>
            </a:r>
            <a:r>
              <a:rPr lang="en-US" sz="1800" dirty="0" err="1" smtClean="0"/>
              <a:t>Turker’s</a:t>
            </a:r>
            <a:r>
              <a:rPr lang="en-US" sz="1800" dirty="0" smtClean="0"/>
              <a:t> </a:t>
            </a:r>
            <a:r>
              <a:rPr lang="en-US" sz="1800" dirty="0"/>
              <a:t>age and </a:t>
            </a:r>
            <a:r>
              <a:rPr lang="en-US" sz="1800" dirty="0" smtClean="0"/>
              <a:t>gender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18-29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2610.0</c:v>
                </c:pt>
                <c:pt idx="1">
                  <c:v>1300.0</c:v>
                </c:pt>
                <c:pt idx="2">
                  <c:v>3980.0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1B-47C0-947F-BFB426E370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940.0</c:v>
                </c:pt>
                <c:pt idx="1">
                  <c:v>630.0</c:v>
                </c:pt>
                <c:pt idx="2">
                  <c:v>1570.0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1B-47C0-947F-BFB426E370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550.0</c:v>
                </c:pt>
                <c:pt idx="1">
                  <c:v>620.0</c:v>
                </c:pt>
                <c:pt idx="2">
                  <c:v>1270.0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1B-47C0-947F-BFB426E370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50-59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250.0</c:v>
                </c:pt>
                <c:pt idx="1">
                  <c:v>300.0</c:v>
                </c:pt>
                <c:pt idx="2">
                  <c:v>550.0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1B-47C0-947F-BFB426E370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Total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4350.0</c:v>
                </c:pt>
                <c:pt idx="1">
                  <c:v>2850.0</c:v>
                </c:pt>
                <c:pt idx="2">
                  <c:v>7270.0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1B-47C0-947F-BFB426E370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6809496"/>
        <c:axId val="2086805912"/>
      </c:barChart>
      <c:catAx>
        <c:axId val="208680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6805912"/>
        <c:crosses val="autoZero"/>
        <c:auto val="1"/>
        <c:lblAlgn val="ctr"/>
        <c:lblOffset val="100"/>
        <c:noMultiLvlLbl val="0"/>
      </c:catAx>
      <c:valAx>
        <c:axId val="2086805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Number of instances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6809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US" dirty="0"/>
              <a:t>Accuracy </a:t>
            </a:r>
            <a:r>
              <a:rPr lang="en-US" dirty="0" smtClean="0"/>
              <a:t>by </a:t>
            </a:r>
            <a:r>
              <a:rPr lang="en-US" dirty="0" err="1" smtClean="0"/>
              <a:t>Turker’s</a:t>
            </a:r>
            <a:r>
              <a:rPr lang="en-US" dirty="0" smtClean="0"/>
              <a:t> </a:t>
            </a:r>
            <a:r>
              <a:rPr lang="en-US" dirty="0"/>
              <a:t>confidence level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Male (Confident)</c:v>
                </c:pt>
                <c:pt idx="1">
                  <c:v>Male (Not Sure)</c:v>
                </c:pt>
                <c:pt idx="2">
                  <c:v>Female (Confident)</c:v>
                </c:pt>
                <c:pt idx="3">
                  <c:v>Female (Not Sure)</c:v>
                </c:pt>
                <c:pt idx="4">
                  <c:v>Total (Confident)</c:v>
                </c:pt>
                <c:pt idx="5">
                  <c:v>Total  (Not Sure)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61.7</c:v>
                </c:pt>
                <c:pt idx="1">
                  <c:v>61.6</c:v>
                </c:pt>
                <c:pt idx="2">
                  <c:v>63.2</c:v>
                </c:pt>
                <c:pt idx="3">
                  <c:v>64.4</c:v>
                </c:pt>
                <c:pt idx="4">
                  <c:v>62.1</c:v>
                </c:pt>
                <c:pt idx="5">
                  <c:v>61.6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1B-47C0-947F-BFB426E370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Male (Confident)</c:v>
                </c:pt>
                <c:pt idx="1">
                  <c:v>Male (Not Sure)</c:v>
                </c:pt>
                <c:pt idx="2">
                  <c:v>Female (Confident)</c:v>
                </c:pt>
                <c:pt idx="3">
                  <c:v>Female (Not Sure)</c:v>
                </c:pt>
                <c:pt idx="4">
                  <c:v>Total (Confident)</c:v>
                </c:pt>
                <c:pt idx="5">
                  <c:v>Total  (Not Sure)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56.1</c:v>
                </c:pt>
                <c:pt idx="1">
                  <c:v>60.4</c:v>
                </c:pt>
                <c:pt idx="2">
                  <c:v>58.3</c:v>
                </c:pt>
                <c:pt idx="3">
                  <c:v>60.7</c:v>
                </c:pt>
                <c:pt idx="4">
                  <c:v>57.0</c:v>
                </c:pt>
                <c:pt idx="5">
                  <c:v>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1B-47C0-947F-BFB426E370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Male (Confident)</c:v>
                </c:pt>
                <c:pt idx="1">
                  <c:v>Male (Not Sure)</c:v>
                </c:pt>
                <c:pt idx="2">
                  <c:v>Female (Confident)</c:v>
                </c:pt>
                <c:pt idx="3">
                  <c:v>Female (Not Sure)</c:v>
                </c:pt>
                <c:pt idx="4">
                  <c:v>Total (Confident)</c:v>
                </c:pt>
                <c:pt idx="5">
                  <c:v>Total  (Not Sure)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67.0</c:v>
                </c:pt>
                <c:pt idx="1">
                  <c:v>54.7</c:v>
                </c:pt>
                <c:pt idx="2">
                  <c:v>55.9</c:v>
                </c:pt>
                <c:pt idx="3">
                  <c:v>61.1</c:v>
                </c:pt>
                <c:pt idx="4">
                  <c:v>61.3</c:v>
                </c:pt>
                <c:pt idx="5">
                  <c:v>58.4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1B-47C0-947F-BFB426E370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50-59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Male (Confident)</c:v>
                </c:pt>
                <c:pt idx="1">
                  <c:v>Male (Not Sure)</c:v>
                </c:pt>
                <c:pt idx="2">
                  <c:v>Female (Confident)</c:v>
                </c:pt>
                <c:pt idx="3">
                  <c:v>Female (Not Sure)</c:v>
                </c:pt>
                <c:pt idx="4">
                  <c:v>Total (Confident)</c:v>
                </c:pt>
                <c:pt idx="5">
                  <c:v>Total  (Not Sure)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56.3</c:v>
                </c:pt>
                <c:pt idx="1">
                  <c:v>37.8</c:v>
                </c:pt>
                <c:pt idx="2">
                  <c:v>61.4</c:v>
                </c:pt>
                <c:pt idx="3">
                  <c:v>68.5</c:v>
                </c:pt>
                <c:pt idx="4">
                  <c:v>56.2</c:v>
                </c:pt>
                <c:pt idx="5">
                  <c:v>50.8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1B-47C0-947F-BFB426E370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Male (Confident)</c:v>
                </c:pt>
                <c:pt idx="1">
                  <c:v>Male (Not Sure)</c:v>
                </c:pt>
                <c:pt idx="2">
                  <c:v>Female (Confident)</c:v>
                </c:pt>
                <c:pt idx="3">
                  <c:v>Female (Not Sure)</c:v>
                </c:pt>
                <c:pt idx="4">
                  <c:v>Total (Confident)</c:v>
                </c:pt>
                <c:pt idx="5">
                  <c:v>Total  (Not Sure)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60.8</c:v>
                </c:pt>
                <c:pt idx="1">
                  <c:v>57.9</c:v>
                </c:pt>
                <c:pt idx="2">
                  <c:v>60.4</c:v>
                </c:pt>
                <c:pt idx="3">
                  <c:v>62.9</c:v>
                </c:pt>
                <c:pt idx="4">
                  <c:v>60.6</c:v>
                </c:pt>
                <c:pt idx="5">
                  <c:v>59.6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1B-47C0-947F-BFB426E370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086702552"/>
        <c:axId val="2086698968"/>
      </c:barChart>
      <c:catAx>
        <c:axId val="208670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6698968"/>
        <c:crosses val="autoZero"/>
        <c:auto val="1"/>
        <c:lblAlgn val="ctr"/>
        <c:lblOffset val="100"/>
        <c:noMultiLvlLbl val="0"/>
      </c:catAx>
      <c:valAx>
        <c:axId val="208669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97" b="0" i="0" u="none" strike="noStrike" cap="none" baseline="0" dirty="0">
                    <a:effectLst/>
                  </a:rPr>
                  <a:t>Accuracy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6702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200" b="1" dirty="0"/>
              <a:t>Turkers vs. Computer System: Emotions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Computer System</c:v>
                </c:pt>
              </c:strCache>
            </c:strRef>
          </c:tx>
          <c:spPr>
            <a:solidFill>
              <a:srgbClr val="2EB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Samples</c:v>
                </c:pt>
                <c:pt idx="1">
                  <c:v>Female Samples</c:v>
                </c:pt>
                <c:pt idx="2">
                  <c:v>Male Samples</c:v>
                </c:pt>
                <c:pt idx="3">
                  <c:v>Confident (80%)</c:v>
                </c:pt>
                <c:pt idx="4">
                  <c:v>Not Sure (20%)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72.9</c:v>
                </c:pt>
                <c:pt idx="1">
                  <c:v>73.2</c:v>
                </c:pt>
                <c:pt idx="2">
                  <c:v>72.0</c:v>
                </c:pt>
                <c:pt idx="3">
                  <c:v>77.7</c:v>
                </c:pt>
                <c:pt idx="4">
                  <c:v>61.2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0D-46DA-BE09-D2D6823E74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Turkers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Samples</c:v>
                </c:pt>
                <c:pt idx="1">
                  <c:v>Female Samples</c:v>
                </c:pt>
                <c:pt idx="2">
                  <c:v>Male Samples</c:v>
                </c:pt>
                <c:pt idx="3">
                  <c:v>Confident (80%)</c:v>
                </c:pt>
                <c:pt idx="4">
                  <c:v>Not Sure (20%)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60.4</c:v>
                </c:pt>
                <c:pt idx="1">
                  <c:v>64.9</c:v>
                </c:pt>
                <c:pt idx="2">
                  <c:v>54.1</c:v>
                </c:pt>
                <c:pt idx="3">
                  <c:v>60.6</c:v>
                </c:pt>
                <c:pt idx="4">
                  <c:v>59.6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0D-46DA-BE09-D2D6823E74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 Turkers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Samples</c:v>
                </c:pt>
                <c:pt idx="1">
                  <c:v>Female Samples</c:v>
                </c:pt>
                <c:pt idx="2">
                  <c:v>Male Samples</c:v>
                </c:pt>
                <c:pt idx="3">
                  <c:v>Confident (80%)</c:v>
                </c:pt>
                <c:pt idx="4">
                  <c:v>Not Sure (20%)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61.2</c:v>
                </c:pt>
                <c:pt idx="1">
                  <c:v>64.4</c:v>
                </c:pt>
                <c:pt idx="2">
                  <c:v>57.1</c:v>
                </c:pt>
                <c:pt idx="3">
                  <c:v>60.4</c:v>
                </c:pt>
                <c:pt idx="4">
                  <c:v>62.9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0D-46DA-BE09-D2D6823E74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Male Turkers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Samples</c:v>
                </c:pt>
                <c:pt idx="1">
                  <c:v>Female Samples</c:v>
                </c:pt>
                <c:pt idx="2">
                  <c:v>Male Samples</c:v>
                </c:pt>
                <c:pt idx="3">
                  <c:v>Confident (80%)</c:v>
                </c:pt>
                <c:pt idx="4">
                  <c:v>Not Sure (20%)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60.1</c:v>
                </c:pt>
                <c:pt idx="1">
                  <c:v>65.4</c:v>
                </c:pt>
                <c:pt idx="2">
                  <c:v>52.5</c:v>
                </c:pt>
                <c:pt idx="3">
                  <c:v>60.8</c:v>
                </c:pt>
                <c:pt idx="4">
                  <c:v>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0D-46DA-BE09-D2D6823E74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0776248"/>
        <c:axId val="2120779992"/>
      </c:barChart>
      <c:catAx>
        <c:axId val="212077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0779992"/>
        <c:crosses val="autoZero"/>
        <c:auto val="1"/>
        <c:lblAlgn val="ctr"/>
        <c:lblOffset val="100"/>
        <c:noMultiLvlLbl val="0"/>
      </c:catAx>
      <c:valAx>
        <c:axId val="212077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Accuracy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0776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200" b="1" dirty="0"/>
              <a:t>Turkers vs. Computer System: APN &amp; PNN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Computer System (APN)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Samples</c:v>
                </c:pt>
                <c:pt idx="1">
                  <c:v>Female Samples</c:v>
                </c:pt>
                <c:pt idx="2">
                  <c:v>Male Samples</c:v>
                </c:pt>
                <c:pt idx="3">
                  <c:v>Confident (80%)</c:v>
                </c:pt>
                <c:pt idx="4">
                  <c:v>Not Sure (20%)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89.3</c:v>
                </c:pt>
                <c:pt idx="1">
                  <c:v>86.8</c:v>
                </c:pt>
                <c:pt idx="2">
                  <c:v>92.4</c:v>
                </c:pt>
                <c:pt idx="3">
                  <c:v>94.4</c:v>
                </c:pt>
                <c:pt idx="4">
                  <c:v>73.1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0D-46DA-BE09-D2D6823E74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Turkers (APN)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Samples</c:v>
                </c:pt>
                <c:pt idx="1">
                  <c:v>Female Samples</c:v>
                </c:pt>
                <c:pt idx="2">
                  <c:v>Male Samples</c:v>
                </c:pt>
                <c:pt idx="3">
                  <c:v>Confident (80%)</c:v>
                </c:pt>
                <c:pt idx="4">
                  <c:v>Not Sure (20%)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70.5</c:v>
                </c:pt>
                <c:pt idx="1">
                  <c:v>71.5</c:v>
                </c:pt>
                <c:pt idx="2">
                  <c:v>69.0</c:v>
                </c:pt>
                <c:pt idx="3">
                  <c:v>71.0</c:v>
                </c:pt>
                <c:pt idx="4">
                  <c:v>67.9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0D-46DA-BE09-D2D6823E74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Computer System (PNN)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Samples</c:v>
                </c:pt>
                <c:pt idx="1">
                  <c:v>Female Samples</c:v>
                </c:pt>
                <c:pt idx="2">
                  <c:v>Male Samples</c:v>
                </c:pt>
                <c:pt idx="3">
                  <c:v>Confident (80%)</c:v>
                </c:pt>
                <c:pt idx="4">
                  <c:v>Not Sure (20%)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82.9</c:v>
                </c:pt>
                <c:pt idx="1">
                  <c:v>82.9</c:v>
                </c:pt>
                <c:pt idx="2">
                  <c:v>82.4</c:v>
                </c:pt>
                <c:pt idx="3">
                  <c:v>88.0</c:v>
                </c:pt>
                <c:pt idx="4">
                  <c:v>62.0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0D-46DA-BE09-D2D6823E74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Turkers (PNN)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Samples</c:v>
                </c:pt>
                <c:pt idx="1">
                  <c:v>Female Samples</c:v>
                </c:pt>
                <c:pt idx="2">
                  <c:v>Male Samples</c:v>
                </c:pt>
                <c:pt idx="3">
                  <c:v>Confident (80%)</c:v>
                </c:pt>
                <c:pt idx="4">
                  <c:v>Not Sure (20%)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71.8</c:v>
                </c:pt>
                <c:pt idx="1">
                  <c:v>75.5</c:v>
                </c:pt>
                <c:pt idx="2">
                  <c:v>66.6</c:v>
                </c:pt>
                <c:pt idx="3">
                  <c:v>72.1</c:v>
                </c:pt>
                <c:pt idx="4">
                  <c:v>70.7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0D-46DA-BE09-D2D6823E74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0854760"/>
        <c:axId val="2120858504"/>
      </c:barChart>
      <c:catAx>
        <c:axId val="212085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0858504"/>
        <c:crosses val="autoZero"/>
        <c:auto val="1"/>
        <c:lblAlgn val="ctr"/>
        <c:lblOffset val="100"/>
        <c:noMultiLvlLbl val="0"/>
      </c:catAx>
      <c:valAx>
        <c:axId val="212085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Accuracy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0854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1B5A99-217A-3245-A58B-D28190C870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14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B7965B-D4BB-C74E-BFD5-1B07963792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17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452DE-DD25-884A-BB7B-3E0F0CCB12E5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7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965B-D4BB-C74E-BFD5-1B07963792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5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965B-D4BB-C74E-BFD5-1B07963792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0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3079" name="Picture 7" descr="footerd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53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86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60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81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95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113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42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10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0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oterdar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microsoft.com/office/2007/relationships/media" Target="../media/media6.wav"/><Relationship Id="rId12" Type="http://schemas.openxmlformats.org/officeDocument/2006/relationships/audio" Target="../media/media6.wav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microsoft.com/office/2007/relationships/media" Target="../media/media5.wav"/><Relationship Id="rId10" Type="http://schemas.openxmlformats.org/officeDocument/2006/relationships/audio" Target="../media/media5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28956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EMOTION CLASSIFICATION: HOW DOES AN AUTOMATED SYSTEM COMPARE TO NAÏVE HUMAN CODERS?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7772400" cy="1371600"/>
          </a:xfrm>
        </p:spPr>
        <p:txBody>
          <a:bodyPr/>
          <a:lstStyle/>
          <a:p>
            <a:r>
              <a:rPr lang="en-US" sz="2000" dirty="0"/>
              <a:t>Sefik Emre Eskimez, Kenneth Imade, Na Yang, Melissa Sturge-Apple, Zhiyao Duan, Wendi </a:t>
            </a:r>
            <a:r>
              <a:rPr lang="en-US" sz="2000" dirty="0" smtClean="0"/>
              <a:t>Heinzelman</a:t>
            </a:r>
          </a:p>
          <a:p>
            <a:endParaRPr lang="en-US" sz="2000" dirty="0"/>
          </a:p>
          <a:p>
            <a:r>
              <a:rPr lang="en-US" sz="2000" dirty="0"/>
              <a:t>University of </a:t>
            </a:r>
            <a:r>
              <a:rPr lang="en-US" sz="2000" dirty="0" smtClean="0"/>
              <a:t>Rochester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LDC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15 </a:t>
            </a:r>
            <a:r>
              <a:rPr lang="en-US" sz="2400" dirty="0" smtClean="0"/>
              <a:t>Emotions </a:t>
            </a:r>
            <a:endParaRPr lang="en-US" sz="2400" dirty="0"/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Speakers: 4 </a:t>
            </a:r>
            <a:r>
              <a:rPr lang="en-US" sz="2400" dirty="0" smtClean="0"/>
              <a:t>actresses </a:t>
            </a:r>
            <a:r>
              <a:rPr lang="en-US" sz="2400" dirty="0"/>
              <a:t>and 4 </a:t>
            </a:r>
            <a:r>
              <a:rPr lang="en-US" sz="2400" dirty="0" smtClean="0"/>
              <a:t>actors</a:t>
            </a:r>
            <a:endParaRPr lang="en-US" sz="2400" dirty="0"/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Total of 2433 </a:t>
            </a:r>
            <a:r>
              <a:rPr lang="en-US" sz="2400" dirty="0" smtClean="0"/>
              <a:t>utterances</a:t>
            </a:r>
            <a:endParaRPr lang="en-US" sz="2400" dirty="0"/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Acted dataset</a:t>
            </a:r>
            <a:endParaRPr lang="en-US" sz="2400" dirty="0"/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2400" dirty="0"/>
              <a:t>In our </a:t>
            </a:r>
            <a:r>
              <a:rPr lang="en-US" sz="2400" dirty="0" smtClean="0"/>
              <a:t>experiments</a:t>
            </a:r>
            <a:endParaRPr lang="en-US" sz="2400" dirty="0"/>
          </a:p>
          <a:p>
            <a:pPr lvl="1" algn="just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6 Emotions: </a:t>
            </a:r>
            <a:r>
              <a:rPr lang="en-US" sz="2000" dirty="0" smtClean="0"/>
              <a:t>anger</a:t>
            </a:r>
            <a:r>
              <a:rPr lang="en-US" sz="2000" dirty="0"/>
              <a:t>, disgust, panic, happy, neutral and sadness.</a:t>
            </a:r>
          </a:p>
          <a:p>
            <a:pPr lvl="1" algn="just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Speakers: 4 </a:t>
            </a:r>
            <a:r>
              <a:rPr lang="en-US" sz="2000" dirty="0" smtClean="0"/>
              <a:t>actresses </a:t>
            </a:r>
            <a:r>
              <a:rPr lang="en-US" sz="2000" dirty="0"/>
              <a:t>and 3 </a:t>
            </a:r>
            <a:r>
              <a:rPr lang="en-US" sz="2000" dirty="0" smtClean="0"/>
              <a:t>actors</a:t>
            </a:r>
            <a:endParaRPr lang="en-US" sz="2000" dirty="0"/>
          </a:p>
          <a:p>
            <a:pPr lvl="1" algn="just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727 </a:t>
            </a:r>
            <a:r>
              <a:rPr lang="en-US" sz="2000" dirty="0" smtClean="0"/>
              <a:t>utterances</a:t>
            </a:r>
            <a:endParaRPr lang="en-US" sz="2000" dirty="0"/>
          </a:p>
          <a:p>
            <a:pPr algn="just">
              <a:buFont typeface="Arial"/>
              <a:buChar char="•"/>
            </a:pPr>
            <a:endParaRPr lang="en-US" dirty="0"/>
          </a:p>
        </p:txBody>
      </p:sp>
      <p:pic>
        <p:nvPicPr>
          <p:cNvPr id="6" name="cl_001(m)_hotAnger_active_negative_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10400" y="2743200"/>
            <a:ext cx="274320" cy="274320"/>
          </a:xfrm>
          <a:prstGeom prst="rect">
            <a:avLst/>
          </a:prstGeom>
        </p:spPr>
      </p:pic>
      <p:pic>
        <p:nvPicPr>
          <p:cNvPr id="7" name="gg_001(f)_disgust_active_negative_4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10400" y="3200400"/>
            <a:ext cx="274320" cy="274320"/>
          </a:xfrm>
          <a:prstGeom prst="rect">
            <a:avLst/>
          </a:prstGeom>
        </p:spPr>
      </p:pic>
      <p:pic>
        <p:nvPicPr>
          <p:cNvPr id="8" name="jg_001(f)_panic_active_negative_5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10400" y="3657600"/>
            <a:ext cx="274320" cy="274320"/>
          </a:xfrm>
          <a:prstGeom prst="rect">
            <a:avLst/>
          </a:prstGeom>
        </p:spPr>
      </p:pic>
      <p:pic>
        <p:nvPicPr>
          <p:cNvPr id="9" name="mf_001(m)_happy_active_positive_6b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72400" y="2743200"/>
            <a:ext cx="274320" cy="274320"/>
          </a:xfrm>
          <a:prstGeom prst="rect">
            <a:avLst/>
          </a:prstGeom>
        </p:spPr>
      </p:pic>
      <p:pic>
        <p:nvPicPr>
          <p:cNvPr id="10" name="mk_001(f)_neutral_3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72400" y="3200400"/>
            <a:ext cx="274320" cy="274320"/>
          </a:xfrm>
          <a:prstGeom prst="rect">
            <a:avLst/>
          </a:prstGeom>
        </p:spPr>
      </p:pic>
      <p:pic>
        <p:nvPicPr>
          <p:cNvPr id="11" name="mm_001(f)_sadness_passive_negative_17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72400" y="365760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7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1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5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3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dirty="0"/>
              <a:t>Experimental Setup: Automatic Emotion Classification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2400" dirty="0"/>
              <a:t>7-fold cross validation</a:t>
            </a:r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 smtClean="0"/>
              <a:t>6/7 of the data used for training, 1/7 of the data used for testing</a:t>
            </a:r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each fold, training and testing data </a:t>
            </a:r>
            <a:r>
              <a:rPr lang="en-US" sz="2000" dirty="0" smtClean="0"/>
              <a:t>have been </a:t>
            </a:r>
            <a:r>
              <a:rPr lang="en-US" sz="2000" dirty="0"/>
              <a:t>randomly </a:t>
            </a:r>
            <a:r>
              <a:rPr lang="en-US" sz="2000" dirty="0" smtClean="0"/>
              <a:t>chosen</a:t>
            </a:r>
            <a:endParaRPr lang="en-US" sz="2000" dirty="0"/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/>
              <a:t>Data </a:t>
            </a:r>
            <a:r>
              <a:rPr lang="en-US" sz="2000" dirty="0" smtClean="0"/>
              <a:t>have been </a:t>
            </a:r>
            <a:r>
              <a:rPr lang="en-US" sz="2000" dirty="0"/>
              <a:t>up-sampled to even out all </a:t>
            </a:r>
            <a:r>
              <a:rPr lang="en-US" sz="2000" dirty="0" smtClean="0"/>
              <a:t>classes</a:t>
            </a:r>
            <a:endParaRPr lang="en-US" sz="2000" dirty="0"/>
          </a:p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2400" dirty="0"/>
              <a:t>Leave-One-Subject-Out (LOSO) test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3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dirty="0"/>
              <a:t>Experimental Setup: Amazon’s Mechanical Turk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just">
              <a:buFont typeface="Arial"/>
              <a:buChar char="•"/>
            </a:pPr>
            <a:r>
              <a:rPr lang="en-US" sz="2000" dirty="0"/>
              <a:t>138 unique workers </a:t>
            </a:r>
            <a:r>
              <a:rPr lang="en-US" sz="2000" dirty="0" smtClean="0"/>
              <a:t>participated</a:t>
            </a:r>
            <a:endParaRPr lang="en-US" sz="2000" dirty="0"/>
          </a:p>
          <a:p>
            <a:pPr algn="just">
              <a:buFont typeface="Arial"/>
              <a:buChar char="•"/>
            </a:pPr>
            <a:r>
              <a:rPr lang="en-US" sz="2000" dirty="0"/>
              <a:t>10-100 random samples per </a:t>
            </a:r>
            <a:r>
              <a:rPr lang="en-US" sz="2000" dirty="0" smtClean="0"/>
              <a:t>worker</a:t>
            </a:r>
            <a:endParaRPr lang="en-US" sz="2000" dirty="0"/>
          </a:p>
          <a:p>
            <a:pPr algn="just">
              <a:buFont typeface="Arial"/>
              <a:buChar char="•"/>
            </a:pPr>
            <a:r>
              <a:rPr lang="en-US" sz="2000" dirty="0"/>
              <a:t>Only one sample per emotion category is presented </a:t>
            </a:r>
            <a:r>
              <a:rPr lang="en-US" sz="2000" dirty="0" smtClean="0"/>
              <a:t>beforehand</a:t>
            </a:r>
            <a:endParaRPr lang="en-US" sz="2000" dirty="0"/>
          </a:p>
        </p:txBody>
      </p:sp>
      <p:pic>
        <p:nvPicPr>
          <p:cNvPr id="4" name="Picture 3" descr="MTurk_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4" b="14032"/>
          <a:stretch/>
        </p:blipFill>
        <p:spPr>
          <a:xfrm>
            <a:off x="304800" y="2666550"/>
            <a:ext cx="8549134" cy="3505650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607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Turk_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50"/>
          <a:stretch/>
        </p:blipFill>
        <p:spPr>
          <a:xfrm>
            <a:off x="1143000" y="2743200"/>
            <a:ext cx="3227498" cy="3505200"/>
          </a:xfrm>
          <a:prstGeom prst="rect">
            <a:avLst/>
          </a:prstGeom>
          <a:ln>
            <a:solidFill>
              <a:srgbClr val="003366"/>
            </a:solidFill>
          </a:ln>
        </p:spPr>
      </p:pic>
      <p:pic>
        <p:nvPicPr>
          <p:cNvPr id="13" name="Picture 12" descr="MTurk_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r="70254" b="9623"/>
          <a:stretch/>
        </p:blipFill>
        <p:spPr>
          <a:xfrm>
            <a:off x="6324600" y="1295400"/>
            <a:ext cx="2701646" cy="4954149"/>
          </a:xfrm>
          <a:prstGeom prst="rect">
            <a:avLst/>
          </a:prstGeom>
          <a:ln>
            <a:solidFill>
              <a:srgbClr val="003366"/>
            </a:solidFill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dirty="0"/>
              <a:t>Experimental Setup: Amazon’s Mechanical Turk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4953000" cy="4114800"/>
          </a:xfrm>
        </p:spPr>
        <p:txBody>
          <a:bodyPr/>
          <a:lstStyle/>
          <a:p>
            <a:pPr algn="just">
              <a:buFont typeface="Arial"/>
              <a:buChar char="•"/>
            </a:pPr>
            <a:r>
              <a:rPr lang="en-US" sz="2000" dirty="0"/>
              <a:t>Turkers are asked to listen, label and transcribe the audio </a:t>
            </a:r>
            <a:r>
              <a:rPr lang="en-US" sz="2000" dirty="0" smtClean="0"/>
              <a:t>sample</a:t>
            </a:r>
            <a:endParaRPr lang="en-US" sz="2000" dirty="0"/>
          </a:p>
          <a:p>
            <a:pPr algn="just">
              <a:buFont typeface="Arial"/>
              <a:buChar char="•"/>
            </a:pPr>
            <a:r>
              <a:rPr lang="en-US" sz="2000" dirty="0" smtClean="0"/>
              <a:t>Turkers </a:t>
            </a:r>
            <a:r>
              <a:rPr lang="en-US" sz="2000" dirty="0"/>
              <a:t>are asked for demographic </a:t>
            </a:r>
            <a:r>
              <a:rPr lang="en-US" sz="2000" dirty="0" smtClean="0"/>
              <a:t>information after they are done labeling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795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86973592"/>
              </p:ext>
            </p:extLst>
          </p:nvPr>
        </p:nvGraphicFramePr>
        <p:xfrm>
          <a:off x="4772025" y="381000"/>
          <a:ext cx="3733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18186476"/>
              </p:ext>
            </p:extLst>
          </p:nvPr>
        </p:nvGraphicFramePr>
        <p:xfrm>
          <a:off x="671513" y="381000"/>
          <a:ext cx="3886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rame 2"/>
          <p:cNvSpPr/>
          <p:nvPr/>
        </p:nvSpPr>
        <p:spPr bwMode="auto">
          <a:xfrm>
            <a:off x="4096512" y="1005840"/>
            <a:ext cx="228600" cy="45720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ゴシック" charset="0"/>
              <a:cs typeface="MS Pゴシック" charset="0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8055864" y="1197864"/>
            <a:ext cx="228600" cy="38100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ゴシック" charset="0"/>
              <a:cs typeface="MS P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5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Turkers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155479593"/>
              </p:ext>
            </p:extLst>
          </p:nvPr>
        </p:nvGraphicFramePr>
        <p:xfrm>
          <a:off x="457200" y="1417638"/>
          <a:ext cx="8229599" cy="440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rame 3"/>
          <p:cNvSpPr/>
          <p:nvPr/>
        </p:nvSpPr>
        <p:spPr bwMode="auto">
          <a:xfrm>
            <a:off x="6967728" y="2395728"/>
            <a:ext cx="210312" cy="384048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ゴシック" charset="0"/>
              <a:cs typeface="MS Pゴシック" charset="0"/>
            </a:endParaRPr>
          </a:p>
        </p:txBody>
      </p:sp>
      <p:sp>
        <p:nvSpPr>
          <p:cNvPr id="5" name="Frame 4"/>
          <p:cNvSpPr/>
          <p:nvPr/>
        </p:nvSpPr>
        <p:spPr bwMode="auto">
          <a:xfrm>
            <a:off x="8165592" y="2438400"/>
            <a:ext cx="210312" cy="381000"/>
          </a:xfrm>
          <a:prstGeom prst="frame">
            <a:avLst/>
          </a:prstGeom>
          <a:solidFill>
            <a:srgbClr val="FF66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ゴシック" charset="0"/>
              <a:cs typeface="MS P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3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Computer System</a:t>
            </a:r>
          </a:p>
        </p:txBody>
      </p:sp>
      <p:pic>
        <p:nvPicPr>
          <p:cNvPr id="9" name="Content Placeholder 8" descr="MTUR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3" r="-2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365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61313861"/>
              </p:ext>
            </p:extLst>
          </p:nvPr>
        </p:nvGraphicFramePr>
        <p:xfrm>
          <a:off x="533400" y="457200"/>
          <a:ext cx="8077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153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0720570"/>
              </p:ext>
            </p:extLst>
          </p:nvPr>
        </p:nvGraphicFramePr>
        <p:xfrm>
          <a:off x="533400" y="457200"/>
          <a:ext cx="8077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89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algn="just">
              <a:spcAft>
                <a:spcPts val="1200"/>
              </a:spcAft>
              <a:buFont typeface="Arial"/>
              <a:buChar char="•"/>
            </a:pPr>
            <a:r>
              <a:rPr lang="en-US" sz="2000" dirty="0"/>
              <a:t>This study compares naïve human coders with </a:t>
            </a:r>
            <a:r>
              <a:rPr lang="en-US" sz="2000" dirty="0" smtClean="0"/>
              <a:t>a computer emotion </a:t>
            </a:r>
            <a:r>
              <a:rPr lang="en-US" sz="2000" dirty="0"/>
              <a:t>classification </a:t>
            </a:r>
            <a:r>
              <a:rPr lang="en-US" sz="2000" dirty="0" smtClean="0"/>
              <a:t>system</a:t>
            </a:r>
          </a:p>
          <a:p>
            <a:pPr algn="just">
              <a:spcAft>
                <a:spcPts val="1200"/>
              </a:spcAft>
              <a:buFont typeface="Arial"/>
              <a:buChar char="•"/>
            </a:pPr>
            <a:r>
              <a:rPr lang="en-US" sz="2000" dirty="0"/>
              <a:t>Expressed vs. perceived </a:t>
            </a:r>
            <a:r>
              <a:rPr lang="en-US" sz="2000" dirty="0" smtClean="0"/>
              <a:t>emotions!</a:t>
            </a:r>
            <a:endParaRPr lang="en-US" sz="2000" dirty="0" smtClean="0"/>
          </a:p>
          <a:p>
            <a:pPr algn="just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 smtClean="0"/>
              <a:t>computer system </a:t>
            </a:r>
            <a:r>
              <a:rPr lang="en-US" sz="2000" dirty="0" smtClean="0">
                <a:solidFill>
                  <a:srgbClr val="800000"/>
                </a:solidFill>
              </a:rPr>
              <a:t>achieves better accuracy </a:t>
            </a:r>
            <a:r>
              <a:rPr lang="en-US" sz="2000" dirty="0" smtClean="0"/>
              <a:t>in almost all cases</a:t>
            </a:r>
          </a:p>
          <a:p>
            <a:pPr algn="just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The computer system </a:t>
            </a:r>
            <a:r>
              <a:rPr lang="en-US" sz="2000" dirty="0">
                <a:solidFill>
                  <a:srgbClr val="800000"/>
                </a:solidFill>
              </a:rPr>
              <a:t>can improve </a:t>
            </a:r>
            <a:r>
              <a:rPr lang="en-US" sz="2000" dirty="0" smtClean="0">
                <a:solidFill>
                  <a:srgbClr val="800000"/>
                </a:solidFill>
              </a:rPr>
              <a:t>classification </a:t>
            </a:r>
            <a:r>
              <a:rPr lang="en-US" sz="2000" dirty="0">
                <a:solidFill>
                  <a:srgbClr val="800000"/>
                </a:solidFill>
              </a:rPr>
              <a:t>accuracy </a:t>
            </a:r>
            <a:r>
              <a:rPr lang="en-US" sz="2000" dirty="0"/>
              <a:t>by rejecting samples with low </a:t>
            </a:r>
            <a:r>
              <a:rPr lang="en-US" sz="2000" dirty="0" smtClean="0"/>
              <a:t>confidence</a:t>
            </a:r>
            <a:endParaRPr lang="en-US" sz="2000" dirty="0"/>
          </a:p>
          <a:p>
            <a:pPr algn="just">
              <a:spcAft>
                <a:spcPts val="1200"/>
              </a:spcAft>
              <a:buFont typeface="Arial"/>
              <a:buChar char="•"/>
            </a:pPr>
            <a:r>
              <a:rPr lang="en-US" sz="2000" dirty="0"/>
              <a:t>Naïve human coders </a:t>
            </a:r>
            <a:r>
              <a:rPr lang="en-US" sz="2000" dirty="0">
                <a:solidFill>
                  <a:srgbClr val="800000"/>
                </a:solidFill>
              </a:rPr>
              <a:t>were not able to improve their accuracy </a:t>
            </a:r>
            <a:r>
              <a:rPr lang="en-US" sz="2000" dirty="0"/>
              <a:t>through specifying their confidence in their classification</a:t>
            </a:r>
          </a:p>
          <a:p>
            <a:pPr algn="just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Results </a:t>
            </a:r>
            <a:r>
              <a:rPr lang="en-US" sz="2000" dirty="0"/>
              <a:t>show that </a:t>
            </a:r>
            <a:r>
              <a:rPr lang="en-US" sz="2000" dirty="0">
                <a:solidFill>
                  <a:srgbClr val="800000"/>
                </a:solidFill>
              </a:rPr>
              <a:t>it is feasible to replace</a:t>
            </a:r>
            <a:r>
              <a:rPr lang="en-US" sz="2000" dirty="0"/>
              <a:t> naïve human coders with automatic emotion classification </a:t>
            </a:r>
            <a:r>
              <a:rPr lang="en-US" sz="2000" dirty="0" smtClean="0"/>
              <a:t>systems</a:t>
            </a:r>
            <a:endParaRPr lang="en-US" sz="2000" dirty="0"/>
          </a:p>
          <a:p>
            <a:pPr algn="just"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624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algn="just">
              <a:spcAft>
                <a:spcPts val="1800"/>
              </a:spcAft>
              <a:buFont typeface="Arial"/>
              <a:buChar char="•"/>
            </a:pPr>
            <a:r>
              <a:rPr lang="en-US" sz="2400" dirty="0"/>
              <a:t>Emotions play </a:t>
            </a:r>
            <a:r>
              <a:rPr lang="en-US" sz="2400" dirty="0" smtClean="0"/>
              <a:t>a vital </a:t>
            </a:r>
            <a:r>
              <a:rPr lang="en-US" sz="2400" dirty="0"/>
              <a:t>role in social </a:t>
            </a:r>
            <a:r>
              <a:rPr lang="en-US" sz="2400" dirty="0" smtClean="0"/>
              <a:t>interactions</a:t>
            </a:r>
            <a:endParaRPr lang="en-US" sz="2400" dirty="0"/>
          </a:p>
          <a:p>
            <a:pPr marL="747522"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/>
              <a:t>Realistic human-computer interactions require </a:t>
            </a:r>
            <a:r>
              <a:rPr lang="en-US" sz="2000" dirty="0" smtClean="0"/>
              <a:t>accurately determining </a:t>
            </a:r>
            <a:r>
              <a:rPr lang="en-US" sz="2000" dirty="0"/>
              <a:t>affective state of the </a:t>
            </a:r>
            <a:r>
              <a:rPr lang="en-US" sz="2000" dirty="0" smtClean="0"/>
              <a:t>user</a:t>
            </a:r>
            <a:endParaRPr lang="en-US" sz="2000" dirty="0"/>
          </a:p>
          <a:p>
            <a:pPr marL="347472" algn="just">
              <a:spcAft>
                <a:spcPts val="1800"/>
              </a:spcAft>
              <a:buFont typeface="Arial"/>
              <a:buChar char="•"/>
            </a:pPr>
            <a:r>
              <a:rPr lang="en-US" sz="2400" dirty="0"/>
              <a:t>How does an automated system compare to naïve human coders? </a:t>
            </a:r>
          </a:p>
          <a:p>
            <a:pPr marL="747522"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/>
              <a:t>Can automated systems replace naïve human coders in speech-based emotion classification applications?</a:t>
            </a:r>
          </a:p>
        </p:txBody>
      </p:sp>
    </p:spTree>
    <p:extLst>
      <p:ext uri="{BB962C8B-B14F-4D97-AF65-F5344CB8AC3E}">
        <p14:creationId xmlns:p14="http://schemas.microsoft.com/office/powerpoint/2010/main" val="374897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552700"/>
            <a:ext cx="22860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End</a:t>
            </a:r>
            <a:r>
              <a:rPr lang="is-I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8769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this </a:t>
            </a:r>
            <a:r>
              <a:rPr lang="en-US" sz="2400" dirty="0" smtClean="0"/>
              <a:t>study, an </a:t>
            </a:r>
            <a:r>
              <a:rPr lang="en-US" sz="2400" dirty="0"/>
              <a:t>automated system is compared with naïve human coders </a:t>
            </a:r>
            <a:r>
              <a:rPr lang="en-US" sz="2400" dirty="0" smtClean="0"/>
              <a:t>in </a:t>
            </a:r>
            <a:r>
              <a:rPr lang="en-US" sz="2400" dirty="0"/>
              <a:t>terms of speech emotion classification </a:t>
            </a:r>
            <a:r>
              <a:rPr lang="en-US" sz="2400" dirty="0" smtClean="0"/>
              <a:t>performance</a:t>
            </a:r>
            <a:endParaRPr lang="en-US" sz="2400" dirty="0"/>
          </a:p>
          <a:p>
            <a:pPr lvl="1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Results </a:t>
            </a:r>
            <a:r>
              <a:rPr lang="en-US" sz="2000" dirty="0"/>
              <a:t>show that </a:t>
            </a:r>
            <a:r>
              <a:rPr lang="en-US" sz="2000" dirty="0">
                <a:solidFill>
                  <a:srgbClr val="800000"/>
                </a:solidFill>
              </a:rPr>
              <a:t>it is feasible to replace</a:t>
            </a:r>
            <a:r>
              <a:rPr lang="en-US" sz="2000" dirty="0"/>
              <a:t> naïve human coders with automatic emotion classification </a:t>
            </a:r>
            <a:r>
              <a:rPr lang="en-US" sz="2000" dirty="0" smtClean="0"/>
              <a:t>systems</a:t>
            </a:r>
            <a:endParaRPr lang="en-US" sz="2000" dirty="0"/>
          </a:p>
          <a:p>
            <a:pPr lvl="1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Naïve human coders’ confidence level in classification </a:t>
            </a:r>
            <a:r>
              <a:rPr lang="en-US" sz="2000" dirty="0">
                <a:solidFill>
                  <a:srgbClr val="800000"/>
                </a:solidFill>
              </a:rPr>
              <a:t>does not </a:t>
            </a:r>
            <a:r>
              <a:rPr lang="en-US" sz="2000" dirty="0" smtClean="0">
                <a:solidFill>
                  <a:srgbClr val="800000"/>
                </a:solidFill>
              </a:rPr>
              <a:t>affect </a:t>
            </a:r>
            <a:r>
              <a:rPr lang="en-US" sz="2000" dirty="0">
                <a:solidFill>
                  <a:srgbClr val="800000"/>
                </a:solidFill>
              </a:rPr>
              <a:t>their classification accuracy</a:t>
            </a:r>
            <a:r>
              <a:rPr lang="en-US" sz="2000" dirty="0"/>
              <a:t>, while automated system </a:t>
            </a:r>
            <a:r>
              <a:rPr lang="en-US" sz="2000" dirty="0" smtClean="0"/>
              <a:t>can increase </a:t>
            </a:r>
            <a:r>
              <a:rPr lang="en-US" sz="2000" dirty="0"/>
              <a:t>accuracy </a:t>
            </a:r>
            <a:r>
              <a:rPr lang="en-US" sz="2000" dirty="0" smtClean="0"/>
              <a:t>by only classifying samples in which it is confident</a:t>
            </a:r>
            <a:endParaRPr lang="en-US" sz="2000" dirty="0"/>
          </a:p>
          <a:p>
            <a:pPr marL="457200" lvl="1" indent="0" algn="just">
              <a:spcAft>
                <a:spcPts val="1800"/>
              </a:spcAft>
              <a:buNone/>
            </a:pPr>
            <a:endParaRPr lang="en-US" sz="1800" dirty="0"/>
          </a:p>
          <a:p>
            <a:pPr marL="457200" lvl="1" indent="0" algn="just">
              <a:spcAft>
                <a:spcPts val="1800"/>
              </a:spcAft>
              <a:buNone/>
            </a:pPr>
            <a:endParaRPr lang="en-US" sz="1600" dirty="0"/>
          </a:p>
          <a:p>
            <a:pPr lvl="1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939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r>
              <a:rPr lang="en-US" dirty="0"/>
              <a:t>Automatic Speech Emotion Classification System 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209800"/>
            <a:ext cx="5638800" cy="35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6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Feature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2400" dirty="0"/>
              <a:t>All features and their 1</a:t>
            </a:r>
            <a:r>
              <a:rPr lang="en-US" sz="2400" baseline="30000" dirty="0"/>
              <a:t>st</a:t>
            </a:r>
            <a:r>
              <a:rPr lang="en-US" sz="2400" dirty="0"/>
              <a:t> order </a:t>
            </a:r>
            <a:r>
              <a:rPr lang="en-US" sz="2400" dirty="0" smtClean="0"/>
              <a:t>derivatives (except </a:t>
            </a:r>
            <a:r>
              <a:rPr lang="en-US" sz="2400" dirty="0"/>
              <a:t>speaking </a:t>
            </a:r>
            <a:r>
              <a:rPr lang="en-US" sz="2400" dirty="0" smtClean="0"/>
              <a:t>rate) </a:t>
            </a:r>
            <a:r>
              <a:rPr lang="en-US" sz="2400" dirty="0"/>
              <a:t>are calculated in overlapping </a:t>
            </a:r>
            <a:r>
              <a:rPr lang="en-US" sz="2400" dirty="0" smtClean="0"/>
              <a:t>frames </a:t>
            </a:r>
            <a:endParaRPr lang="en-US" sz="2400" dirty="0"/>
          </a:p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2400" dirty="0"/>
              <a:t>Statistical values are calculated using all </a:t>
            </a:r>
            <a:r>
              <a:rPr lang="en-US" sz="2400" dirty="0" smtClean="0"/>
              <a:t>frames</a:t>
            </a:r>
            <a:endParaRPr lang="en-US" sz="2400" dirty="0"/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/>
              <a:t>min, max, mean, standard deviation and  range (max-min).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520880"/>
              </p:ext>
            </p:extLst>
          </p:nvPr>
        </p:nvGraphicFramePr>
        <p:xfrm>
          <a:off x="1447800" y="3733800"/>
          <a:ext cx="381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Fundamental Frequency (f0)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and bandwidth for the first four Formants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Mel-frequency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Cepstral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Coefficients (MFCCs)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Zero-cross rate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Roll-off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Brightness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Centroid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951107"/>
              </p:ext>
            </p:extLst>
          </p:nvPr>
        </p:nvGraphicFramePr>
        <p:xfrm>
          <a:off x="5264331" y="3733800"/>
          <a:ext cx="24384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49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490">
                <a:tc>
                  <a:txBody>
                    <a:bodyPr/>
                    <a:lstStyle/>
                    <a:p>
                      <a:pPr algn="just">
                        <a:buFont typeface="Arial"/>
                        <a:buNone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Spread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490"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Skewness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49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Kurtosis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49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Flatness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49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Entropy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49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Roughness 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249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Irregularity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249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Speaking Rate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of Feature Vector: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rgbClr val="8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</a:p>
                  </a:txBody>
                  <a:tcPr>
                    <a:lnL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>
                          <a:lumMod val="2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28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Support Vector Machine (SVM) </a:t>
            </a:r>
            <a:r>
              <a:rPr lang="en-US" sz="2400" dirty="0"/>
              <a:t>Recursive Feature Elimination</a:t>
            </a:r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/>
              <a:t>Train the SVMs to obtain </a:t>
            </a:r>
            <a:r>
              <a:rPr lang="en-US" sz="2000" dirty="0" smtClean="0"/>
              <a:t>weights</a:t>
            </a:r>
            <a:endParaRPr lang="en-US" sz="2000" dirty="0"/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/>
              <a:t>Eliminate the feature that has the lowest weight </a:t>
            </a:r>
            <a:r>
              <a:rPr lang="en-US" sz="2000" dirty="0" smtClean="0"/>
              <a:t>value</a:t>
            </a:r>
            <a:endParaRPr lang="en-US" sz="2000" dirty="0"/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/>
              <a:t>Continue until there is no feature </a:t>
            </a:r>
            <a:r>
              <a:rPr lang="en-US" sz="2000" dirty="0" smtClean="0"/>
              <a:t>left</a:t>
            </a:r>
            <a:endParaRPr lang="en-US" sz="2000" dirty="0"/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/>
              <a:t>Rank the features according to reverse of the elimination order </a:t>
            </a:r>
            <a:r>
              <a:rPr lang="en-US" sz="2000" dirty="0" smtClean="0"/>
              <a:t>to get </a:t>
            </a:r>
            <a:r>
              <a:rPr lang="en-US" sz="2000" dirty="0"/>
              <a:t>top N best </a:t>
            </a:r>
            <a:r>
              <a:rPr lang="en-US" sz="2000" dirty="0" smtClean="0"/>
              <a:t>features</a:t>
            </a:r>
            <a:endParaRPr lang="en-US" sz="2000" dirty="0"/>
          </a:p>
          <a:p>
            <a:pPr lvl="2" algn="just">
              <a:spcAft>
                <a:spcPts val="1800"/>
              </a:spcAft>
              <a:buFont typeface="Arial"/>
              <a:buChar char="•"/>
            </a:pPr>
            <a:r>
              <a:rPr lang="en-US" sz="1800" dirty="0"/>
              <a:t>In our </a:t>
            </a:r>
            <a:r>
              <a:rPr lang="en-US" sz="1800" dirty="0" smtClean="0"/>
              <a:t>experiments, </a:t>
            </a:r>
            <a:r>
              <a:rPr lang="en-US" sz="1800" dirty="0"/>
              <a:t>we use N = 80 (out of 331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764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/>
          <a:lstStyle/>
          <a:p>
            <a:r>
              <a:rPr lang="en-US" dirty="0"/>
              <a:t>Automatic Emotion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2400" dirty="0"/>
              <a:t>The system labels each sample with three different labels from the following sub-systems:</a:t>
            </a:r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/>
              <a:t>6 Emotion Categories: anger, disgust, panic, happy, neutral, sadness.</a:t>
            </a:r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/>
              <a:t>Arousal Categories: </a:t>
            </a:r>
            <a:r>
              <a:rPr lang="en-US" sz="2000" dirty="0" smtClean="0"/>
              <a:t>active</a:t>
            </a:r>
            <a:r>
              <a:rPr lang="en-US" sz="2000" dirty="0"/>
              <a:t>, passive and neutral (APN).</a:t>
            </a:r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/>
              <a:t>Valence Categories: </a:t>
            </a:r>
            <a:r>
              <a:rPr lang="en-US" sz="2000" dirty="0" smtClean="0"/>
              <a:t>positive</a:t>
            </a:r>
            <a:r>
              <a:rPr lang="en-US" sz="2000" dirty="0"/>
              <a:t>, negative and neutral (PNN)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814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Emotion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System uses binary SVM classifiers with RBF kernel for each emotion</a:t>
            </a:r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 smtClean="0"/>
              <a:t>6 binary SVMs for first sub-system</a:t>
            </a:r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 smtClean="0"/>
              <a:t>3 binary SVMs for second and third-sub systems</a:t>
            </a:r>
          </a:p>
          <a:p>
            <a:pPr lvl="1" algn="just">
              <a:spcAft>
                <a:spcPts val="1800"/>
              </a:spcAft>
              <a:buFont typeface="Arial"/>
              <a:buChar char="•"/>
            </a:pPr>
            <a:r>
              <a:rPr lang="en-US" sz="2000" dirty="0" smtClean="0"/>
              <a:t>Total of 12 binary SVMs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92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dirty="0"/>
              <a:t>Automatic Emotion Classification Threshold Fusion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866" r="-16866"/>
          <a:stretch>
            <a:fillRect/>
          </a:stretch>
        </p:blipFill>
        <p:spPr>
          <a:xfrm>
            <a:off x="3366507" y="2743200"/>
            <a:ext cx="64770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77" y="2360920"/>
            <a:ext cx="3140216" cy="1986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575094" y="2627620"/>
            <a:ext cx="937491" cy="5727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ゴシック" charset="0"/>
              <a:cs typeface="MS Pゴシック" charset="0"/>
            </a:endParaRPr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 bwMode="auto">
          <a:xfrm>
            <a:off x="2512585" y="2914010"/>
            <a:ext cx="1600201" cy="10483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4114800" y="2743200"/>
            <a:ext cx="4953000" cy="3429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ゴシック" charset="0"/>
              <a:cs typeface="MS P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4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UR.lightbackgrnd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MS Pゴシック" charset="0"/>
            <a:cs typeface="MS P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MS Pゴシック" charset="0"/>
            <a:cs typeface="MS P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UR.lightbackgrnd.pot</Template>
  <TotalTime>20520</TotalTime>
  <Words>745</Words>
  <Application>Microsoft Macintosh PowerPoint</Application>
  <PresentationFormat>On-screen Show (4:3)</PresentationFormat>
  <Paragraphs>122</Paragraphs>
  <Slides>20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UR.lightbackgrnd</vt:lpstr>
      <vt:lpstr>EMOTION CLASSIFICATION: HOW DOES AN AUTOMATED SYSTEM COMPARE TO NAÏVE HUMAN CODERS?</vt:lpstr>
      <vt:lpstr>Motivation</vt:lpstr>
      <vt:lpstr>Introduction</vt:lpstr>
      <vt:lpstr>Automatic Speech Emotion Classification System Overview</vt:lpstr>
      <vt:lpstr>Feature Extraction</vt:lpstr>
      <vt:lpstr>Feature Selection</vt:lpstr>
      <vt:lpstr>Automatic Emotion Classification</vt:lpstr>
      <vt:lpstr>Automatic Emotion Classifiers</vt:lpstr>
      <vt:lpstr>Automatic Emotion Classification Threshold Fusion</vt:lpstr>
      <vt:lpstr>LDC Dataset</vt:lpstr>
      <vt:lpstr>Experimental Setup: Automatic Emotion Classification System</vt:lpstr>
      <vt:lpstr>Experimental Setup: Amazon’s Mechanical Turk</vt:lpstr>
      <vt:lpstr>Experimental Setup: Amazon’s Mechanical Turk</vt:lpstr>
      <vt:lpstr>PowerPoint Presentation</vt:lpstr>
      <vt:lpstr>Results: Turkers</vt:lpstr>
      <vt:lpstr>Results: Computer System</vt:lpstr>
      <vt:lpstr>PowerPoint Presentation</vt:lpstr>
      <vt:lpstr>PowerPoint Presentation</vt:lpstr>
      <vt:lpstr>Conclusion/Discussion</vt:lpstr>
      <vt:lpstr>PowerPoint Presentation</vt:lpstr>
    </vt:vector>
  </TitlesOfParts>
  <Manager/>
  <Company>University of Rochester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Osadciw</dc:creator>
  <cp:keywords/>
  <dc:description/>
  <cp:lastModifiedBy>zeri</cp:lastModifiedBy>
  <cp:revision>204</cp:revision>
  <cp:lastPrinted>1904-01-01T00:00:00Z</cp:lastPrinted>
  <dcterms:created xsi:type="dcterms:W3CDTF">2007-09-07T16:53:06Z</dcterms:created>
  <dcterms:modified xsi:type="dcterms:W3CDTF">2016-03-15T19:54:16Z</dcterms:modified>
  <cp:category/>
</cp:coreProperties>
</file>