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sldIdLst>
    <p:sldId id="256" r:id="rId2"/>
    <p:sldId id="257" r:id="rId3"/>
    <p:sldId id="264" r:id="rId4"/>
    <p:sldId id="263" r:id="rId5"/>
    <p:sldId id="265" r:id="rId6"/>
    <p:sldId id="261" r:id="rId7"/>
    <p:sldId id="262" r:id="rId8"/>
    <p:sldId id="260" r:id="rId9"/>
    <p:sldId id="268" r:id="rId10"/>
    <p:sldId id="270" r:id="rId11"/>
    <p:sldId id="269" r:id="rId12"/>
    <p:sldId id="259" r:id="rId13"/>
    <p:sldId id="266" r:id="rId14"/>
    <p:sldId id="267" r:id="rId15"/>
    <p:sldId id="25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3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7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5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1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9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4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39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8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39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902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15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056505"/>
            <a:ext cx="7766936" cy="164630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Georgia" pitchFamily="18" charset="0"/>
              </a:rPr>
              <a:t>Defending DNN Adversarial Attacks with </a:t>
            </a:r>
            <a:r>
              <a:rPr lang="en-US" sz="3200" dirty="0" smtClean="0">
                <a:solidFill>
                  <a:prstClr val="black"/>
                </a:solidFill>
                <a:latin typeface="Georgia" pitchFamily="18" charset="0"/>
              </a:rPr>
              <a:t>Pruning and </a:t>
            </a:r>
            <a:r>
              <a:rPr lang="en-US" sz="3200" dirty="0">
                <a:solidFill>
                  <a:prstClr val="black"/>
                </a:solidFill>
                <a:latin typeface="Georgia" pitchFamily="18" charset="0"/>
              </a:rPr>
              <a:t>Logits Augmentation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56635" y="3890432"/>
            <a:ext cx="90678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"/>
              <a:cs typeface="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"/>
                <a:cs typeface=""/>
              </a:rPr>
              <a:t>Siyue Wang , Xiao Wang ,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"/>
                <a:cs typeface=""/>
              </a:rPr>
              <a:t>Shaokai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"/>
                <a:cs typeface=""/>
              </a:rPr>
              <a:t> Ye, Pu Zhao &amp;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"/>
                <a:cs typeface=""/>
              </a:rPr>
              <a:t>Xue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"/>
                <a:cs typeface=""/>
              </a:rPr>
              <a:t> Lin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"/>
                <a:cs typeface=""/>
              </a:rPr>
              <a:t>1. Department of ECE, Northeastern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"/>
                <a:cs typeface=""/>
              </a:rPr>
              <a:t>2. Department of Computer Science, Boston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"/>
                <a:cs typeface=""/>
              </a:rPr>
              <a:t>3. Department of EECS,  Syracuse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"/>
                <a:cs typeface=""/>
              </a:rPr>
              <a:t>* Equal Contribution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"/>
                <a:cs typeface=""/>
              </a:rPr>
              <a:t>GlobalSip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"/>
                <a:cs typeface=""/>
              </a:rPr>
              <a:t>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"/>
              <a:cs typeface="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"/>
              <a:cs typeface="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"/>
              <a:cs typeface="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"/>
              <a:cs typeface="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9299" y="4088538"/>
            <a:ext cx="433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 </a:t>
            </a:r>
            <a:r>
              <a:rPr lang="en-US" sz="1200" b="1" dirty="0" smtClean="0"/>
              <a:t>1</a:t>
            </a:r>
            <a:r>
              <a:rPr lang="en-US" sz="1200" b="1" dirty="0"/>
              <a:t>*</a:t>
            </a:r>
            <a:r>
              <a:rPr lang="en-US" sz="1200" b="1" dirty="0" smtClean="0"/>
              <a:t> 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4873988" y="4088538"/>
            <a:ext cx="3866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2* 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6212189" y="4088538"/>
            <a:ext cx="2744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3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7159085" y="4088537"/>
            <a:ext cx="3581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1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8247859" y="4088536"/>
            <a:ext cx="2744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8471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Logits Augmentation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94" y="4844719"/>
            <a:ext cx="1676400" cy="50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62" y="3214687"/>
            <a:ext cx="2501900" cy="71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72033F-4EE1-8249-8F3B-447B5A8BCF29}"/>
              </a:ext>
            </a:extLst>
          </p:cNvPr>
          <p:cNvSpPr txBox="1"/>
          <p:nvPr/>
        </p:nvSpPr>
        <p:spPr>
          <a:xfrm>
            <a:off x="511000" y="6271551"/>
            <a:ext cx="8763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Wingdings" pitchFamily="2" charset="2"/>
              <a:buChar char="v"/>
            </a:pPr>
            <a:r>
              <a:rPr lang="en-US" sz="1000" dirty="0" smtClean="0"/>
              <a:t>Q</a:t>
            </a:r>
            <a:r>
              <a:rPr lang="en-US" sz="1000" dirty="0"/>
              <a:t>. Liu, T. Liu, Z. Liu, Y. Wang, Y. </a:t>
            </a:r>
            <a:r>
              <a:rPr lang="en-US" sz="1000" dirty="0" err="1"/>
              <a:t>Jin</a:t>
            </a:r>
            <a:r>
              <a:rPr lang="en-US" sz="1000" dirty="0"/>
              <a:t>, and W. Wen, “</a:t>
            </a:r>
            <a:r>
              <a:rPr lang="en-US" sz="1000" dirty="0" smtClean="0"/>
              <a:t>Security analysis </a:t>
            </a:r>
            <a:r>
              <a:rPr lang="en-US" sz="1000" dirty="0"/>
              <a:t>and enhancement of model </a:t>
            </a:r>
            <a:r>
              <a:rPr lang="en-US" sz="1000" dirty="0" smtClean="0"/>
              <a:t>compressed deep </a:t>
            </a:r>
            <a:r>
              <a:rPr lang="en-US" sz="1000" dirty="0"/>
              <a:t>learning systems under adversarial attacks,” </a:t>
            </a:r>
            <a:r>
              <a:rPr lang="en-US" sz="1000" dirty="0" smtClean="0"/>
              <a:t>ASP-DAC, 2018.</a:t>
            </a:r>
            <a:endParaRPr lang="en-US" sz="1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54888" y="1690799"/>
            <a:ext cx="9370433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To further improve the robustness of DNNs under adversarial attacks, we propose to use the logits augmentation on top of the pruning method.</a:t>
            </a:r>
          </a:p>
          <a:p>
            <a:endParaRPr lang="en-US" sz="20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Inspired by the gradient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inhibition method ,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which changes the weights in the last few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layers as:</a:t>
            </a:r>
          </a:p>
          <a:p>
            <a:endParaRPr lang="en-US" sz="20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In our logits augmentation, we modify the weights in the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last fully-connected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layer by</a:t>
            </a:r>
          </a:p>
        </p:txBody>
      </p:sp>
    </p:spTree>
    <p:extLst>
      <p:ext uri="{BB962C8B-B14F-4D97-AF65-F5344CB8AC3E}">
        <p14:creationId xmlns:p14="http://schemas.microsoft.com/office/powerpoint/2010/main" val="440114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Defense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Georgia" charset="0"/>
                <a:ea typeface="Georgia" charset="0"/>
                <a:cs typeface="Georgia" charset="0"/>
              </a:rPr>
              <a:t>M0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 and </a:t>
            </a:r>
            <a:r>
              <a:rPr lang="en-US" sz="2000" b="1" dirty="0" smtClean="0">
                <a:latin typeface="Georgia" charset="0"/>
                <a:ea typeface="Georgia" charset="0"/>
                <a:cs typeface="Georgia" charset="0"/>
              </a:rPr>
              <a:t>C0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: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unprotected neural network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models that achieve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near state-of-the-art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accuracy, i.e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., 99.4% and 80%, respectively, on MNIST and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CIFAR-10.</a:t>
            </a:r>
          </a:p>
          <a:p>
            <a:endParaRPr lang="en-US" sz="20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000" b="1" dirty="0" smtClean="0">
                <a:latin typeface="Georgia" charset="0"/>
                <a:ea typeface="Georgia" charset="0"/>
                <a:cs typeface="Georgia" charset="0"/>
              </a:rPr>
              <a:t>M1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and </a:t>
            </a:r>
            <a:r>
              <a:rPr lang="en-US" sz="2000" b="1" dirty="0" smtClean="0">
                <a:latin typeface="Georgia" charset="0"/>
                <a:ea typeface="Georgia" charset="0"/>
                <a:cs typeface="Georgia" charset="0"/>
              </a:rPr>
              <a:t>C1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: defense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l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evel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o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ne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exploits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only the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pruning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method.</a:t>
            </a:r>
          </a:p>
          <a:p>
            <a:endParaRPr lang="en-US" sz="20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000" b="1" dirty="0" smtClean="0">
                <a:latin typeface="Georgia" charset="0"/>
                <a:ea typeface="Georgia" charset="0"/>
                <a:cs typeface="Georgia" charset="0"/>
              </a:rPr>
              <a:t>M2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and </a:t>
            </a:r>
            <a:r>
              <a:rPr lang="en-US" sz="2000" b="1" dirty="0" smtClean="0">
                <a:latin typeface="Georgia" charset="0"/>
                <a:ea typeface="Georgia" charset="0"/>
                <a:cs typeface="Georgia" charset="0"/>
              </a:rPr>
              <a:t>C2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: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 defense level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t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wo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exploits both pruning and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logits augmentation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as defense.</a:t>
            </a:r>
            <a:endParaRPr lang="en-US" sz="2000" dirty="0" smtClean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D72033F-4EE1-8249-8F3B-447B5A8BCF29}"/>
              </a:ext>
            </a:extLst>
          </p:cNvPr>
          <p:cNvSpPr txBox="1"/>
          <p:nvPr/>
        </p:nvSpPr>
        <p:spPr>
          <a:xfrm>
            <a:off x="511000" y="6271551"/>
            <a:ext cx="8763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Wingdings" pitchFamily="2" charset="2"/>
              <a:buChar char="v"/>
            </a:pPr>
            <a:endParaRPr lang="en-US" sz="1000" dirty="0"/>
          </a:p>
          <a:p>
            <a:pPr marL="400050" indent="-400050">
              <a:buFont typeface="Wingdings" pitchFamily="2" charset="2"/>
              <a:buChar char="v"/>
            </a:pPr>
            <a:r>
              <a:rPr lang="en-US" sz="1000" dirty="0"/>
              <a:t>N. </a:t>
            </a:r>
            <a:r>
              <a:rPr lang="en-US" sz="1000" dirty="0" err="1"/>
              <a:t>Carlini</a:t>
            </a:r>
            <a:r>
              <a:rPr lang="en-US" sz="1000" dirty="0"/>
              <a:t> and D. Wagner, “Towards evaluating the robustness of neural networks,”  IEEE Symposium on Security and Privacy (SP), 2017. </a:t>
            </a:r>
          </a:p>
        </p:txBody>
      </p:sp>
    </p:spTree>
    <p:extLst>
      <p:ext uri="{BB962C8B-B14F-4D97-AF65-F5344CB8AC3E}">
        <p14:creationId xmlns:p14="http://schemas.microsoft.com/office/powerpoint/2010/main" val="142104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690688"/>
            <a:ext cx="8596668" cy="3880773"/>
          </a:xfrm>
        </p:spPr>
        <p:txBody>
          <a:bodyPr/>
          <a:lstStyle/>
          <a:p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Results using M0, M1 and M2 on MNIST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85" y="2440178"/>
            <a:ext cx="9709010" cy="32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87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60" y="1690688"/>
            <a:ext cx="8596668" cy="3880773"/>
          </a:xfrm>
        </p:spPr>
        <p:txBody>
          <a:bodyPr/>
          <a:lstStyle/>
          <a:p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Results using M0, M1 and M2 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on CIFAR-10</a:t>
            </a:r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1" y="2513740"/>
            <a:ext cx="9670204" cy="31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8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86161"/>
            <a:ext cx="10676467" cy="388077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Enhance 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the robustness of 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DNNs 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by using pruning method and logits 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augmentation</a:t>
            </a:r>
          </a:p>
          <a:p>
            <a:endParaRPr lang="en-US" sz="2400" dirty="0" smtClean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W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e 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achieve 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DNN 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model 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compression by </a:t>
            </a:r>
            <a:r>
              <a:rPr lang="en-US" sz="2400" b="1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7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 times while 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maintaining 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the 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test accuracy</a:t>
            </a:r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pPr>
              <a:buClr>
                <a:srgbClr val="90C226"/>
              </a:buClr>
            </a:pP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Our 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method can effectively defend </a:t>
            </a:r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against 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both targeted and untargeted FGSM and BIM attacks under grey-box attack assumption</a:t>
            </a:r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pPr>
              <a:buClr>
                <a:srgbClr val="90C226"/>
              </a:buClr>
            </a:pPr>
            <a:endParaRPr lang="en-US" dirty="0">
              <a:latin typeface="Georgia" charset="0"/>
              <a:ea typeface="Georgia" charset="0"/>
              <a:cs typeface="Georgia" charset="0"/>
            </a:endParaRPr>
          </a:p>
          <a:p>
            <a:endParaRPr lang="en-US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356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27" y="278017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Georgia" charset="0"/>
                <a:ea typeface="Georgia" charset="0"/>
                <a:cs typeface="Georgia" charset="0"/>
              </a:rPr>
              <a:t>Thank you!</a:t>
            </a:r>
            <a:endParaRPr lang="en-US" sz="40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97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943" y="1522636"/>
            <a:ext cx="8596668" cy="469741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Background</a:t>
            </a:r>
          </a:p>
          <a:p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Introduction to Adversarial 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Attacks</a:t>
            </a:r>
          </a:p>
          <a:p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Related 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work</a:t>
            </a:r>
          </a:p>
          <a:p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Our defense 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techniques</a:t>
            </a:r>
          </a:p>
          <a:p>
            <a:pPr>
              <a:buFont typeface="Wingdings" charset="2"/>
              <a:buChar char="q"/>
            </a:pP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Pruning + Logits Augmentation</a:t>
            </a:r>
          </a:p>
          <a:p>
            <a:pPr>
              <a:buFont typeface="Wingdings" charset="2"/>
              <a:buChar char="q"/>
            </a:pPr>
            <a:endParaRPr lang="en-US" sz="2400" dirty="0" smtClean="0">
              <a:latin typeface="Georgia" charset="0"/>
              <a:ea typeface="Georgia" charset="0"/>
              <a:cs typeface="Georgia" charset="0"/>
            </a:endParaRPr>
          </a:p>
          <a:p>
            <a:pPr lvl="0"/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Conclusion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0524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90738"/>
            <a:ext cx="8596668" cy="388077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eorgia" charset="0"/>
                <a:ea typeface="Georgia" charset="0"/>
                <a:cs typeface="Georgia" charset="0"/>
              </a:rPr>
              <a:t>Deep neural networks (DNNs) have been </a:t>
            </a:r>
            <a:r>
              <a:rPr lang="en-US" sz="1800" dirty="0" smtClean="0">
                <a:latin typeface="Georgia" charset="0"/>
                <a:ea typeface="Georgia" charset="0"/>
                <a:cs typeface="Georgia" charset="0"/>
              </a:rPr>
              <a:t>shown to </a:t>
            </a:r>
            <a:r>
              <a:rPr lang="en-US" sz="1800" dirty="0">
                <a:latin typeface="Georgia" charset="0"/>
                <a:ea typeface="Georgia" charset="0"/>
                <a:cs typeface="Georgia" charset="0"/>
              </a:rPr>
              <a:t>be powerful models and perform extremely well on </a:t>
            </a:r>
            <a:r>
              <a:rPr lang="en-US" sz="1800" dirty="0" smtClean="0">
                <a:latin typeface="Georgia" charset="0"/>
                <a:ea typeface="Georgia" charset="0"/>
                <a:cs typeface="Georgia" charset="0"/>
              </a:rPr>
              <a:t>many complicated </a:t>
            </a:r>
            <a:r>
              <a:rPr lang="en-US" sz="1800" dirty="0">
                <a:latin typeface="Georgia" charset="0"/>
                <a:ea typeface="Georgia" charset="0"/>
                <a:cs typeface="Georgia" charset="0"/>
              </a:rPr>
              <a:t>artificial intelligent tasks</a:t>
            </a:r>
            <a:r>
              <a:rPr lang="en-US" sz="1800" dirty="0" smtClean="0">
                <a:latin typeface="Georgia" charset="0"/>
                <a:ea typeface="Georgia" charset="0"/>
                <a:cs typeface="Georgia" charset="0"/>
              </a:rPr>
              <a:t>.</a:t>
            </a:r>
          </a:p>
          <a:p>
            <a:r>
              <a:rPr lang="en-US" sz="1800" dirty="0" smtClean="0">
                <a:latin typeface="Georgia" charset="0"/>
                <a:ea typeface="Georgia" charset="0"/>
                <a:cs typeface="Georgia" charset="0"/>
              </a:rPr>
              <a:t>Some are security critical like facial recognition and self-driving cars.</a:t>
            </a:r>
            <a:endParaRPr lang="en-US" sz="18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BAFC552-88A2-114F-8655-5EA0C23A507B}"/>
              </a:ext>
            </a:extLst>
          </p:cNvPr>
          <p:cNvSpPr txBox="1"/>
          <p:nvPr/>
        </p:nvSpPr>
        <p:spPr>
          <a:xfrm>
            <a:off x="800986" y="5842337"/>
            <a:ext cx="7960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Wingdings" pitchFamily="2" charset="2"/>
              <a:buChar char="v"/>
            </a:pPr>
            <a:r>
              <a:rPr lang="en-US" sz="1000" dirty="0" err="1"/>
              <a:t>Krizhevsky</a:t>
            </a:r>
            <a:r>
              <a:rPr lang="en-US" sz="1000" dirty="0"/>
              <a:t>, A., </a:t>
            </a:r>
            <a:r>
              <a:rPr lang="en-US" sz="1000" dirty="0" err="1"/>
              <a:t>Sutskever</a:t>
            </a:r>
            <a:r>
              <a:rPr lang="en-US" sz="1000" dirty="0"/>
              <a:t>, I. and Hinton, G. E</a:t>
            </a:r>
            <a:r>
              <a:rPr lang="en-US" sz="1000" dirty="0" smtClean="0"/>
              <a:t>.. “ImageNet Classification with Deep Convolutional Neural Networks”. </a:t>
            </a:r>
            <a:r>
              <a:rPr lang="en-US" sz="1000" dirty="0"/>
              <a:t>NIPS </a:t>
            </a:r>
            <a:r>
              <a:rPr lang="en-US" sz="1000" dirty="0" smtClean="0"/>
              <a:t>2012.</a:t>
            </a:r>
          </a:p>
          <a:p>
            <a:pPr marL="400050" indent="-400050">
              <a:buFont typeface="Wingdings" pitchFamily="2" charset="2"/>
              <a:buChar char="v"/>
            </a:pPr>
            <a:r>
              <a:rPr lang="en-US" sz="1000" dirty="0" err="1" smtClean="0"/>
              <a:t>Kaiming</a:t>
            </a:r>
            <a:r>
              <a:rPr lang="en-US" sz="1000" dirty="0" smtClean="0"/>
              <a:t> </a:t>
            </a:r>
            <a:r>
              <a:rPr lang="en-US" sz="1000" dirty="0"/>
              <a:t>He, </a:t>
            </a:r>
            <a:r>
              <a:rPr lang="en-US" sz="1000" dirty="0" err="1"/>
              <a:t>Xiangyu</a:t>
            </a:r>
            <a:r>
              <a:rPr lang="en-US" sz="1000" dirty="0"/>
              <a:t> Zhang, </a:t>
            </a:r>
            <a:r>
              <a:rPr lang="en-US" sz="1000" dirty="0" err="1"/>
              <a:t>Shaoqing</a:t>
            </a:r>
            <a:r>
              <a:rPr lang="en-US" sz="1000" dirty="0"/>
              <a:t> Ren, &amp; Jian Sun. “Deep Residual Learning for Image Recognition”. </a:t>
            </a:r>
            <a:r>
              <a:rPr lang="en-US" sz="1000" dirty="0" err="1"/>
              <a:t>arXiv</a:t>
            </a:r>
            <a:r>
              <a:rPr lang="en-US" sz="1000" dirty="0"/>
              <a:t> </a:t>
            </a:r>
            <a:r>
              <a:rPr lang="en-US" sz="1000" dirty="0" smtClean="0"/>
              <a:t>2015.</a:t>
            </a:r>
          </a:p>
          <a:p>
            <a:pPr marL="400050" indent="-400050">
              <a:buFont typeface="Wingdings" pitchFamily="2" charset="2"/>
              <a:buChar char="v"/>
            </a:pPr>
            <a:r>
              <a:rPr lang="en-US" sz="1000" dirty="0" err="1" smtClean="0"/>
              <a:t>Shaoqing</a:t>
            </a:r>
            <a:r>
              <a:rPr lang="en-US" sz="1000" dirty="0" smtClean="0"/>
              <a:t> </a:t>
            </a:r>
            <a:r>
              <a:rPr lang="en-US" sz="1000" dirty="0"/>
              <a:t>Ren, </a:t>
            </a:r>
            <a:r>
              <a:rPr lang="en-US" sz="1000" dirty="0" err="1"/>
              <a:t>Kaiming</a:t>
            </a:r>
            <a:r>
              <a:rPr lang="en-US" sz="1000" dirty="0"/>
              <a:t> He, Ross </a:t>
            </a:r>
            <a:r>
              <a:rPr lang="en-US" sz="1000" dirty="0" err="1"/>
              <a:t>Girshick</a:t>
            </a:r>
            <a:r>
              <a:rPr lang="en-US" sz="1000" dirty="0"/>
              <a:t>, &amp; Jian Sun. “Faster R-CNN: Towards Real-Time Object Detection with Region Proposal Networks”. NIPS 2015</a:t>
            </a:r>
            <a:r>
              <a:rPr lang="en-US" sz="1000" dirty="0" smtClean="0"/>
              <a:t>.</a:t>
            </a:r>
          </a:p>
          <a:p>
            <a:pPr marL="400050" indent="-400050">
              <a:buFont typeface="Wingdings" pitchFamily="2" charset="2"/>
              <a:buChar char="v"/>
            </a:pPr>
            <a:r>
              <a:rPr lang="en-US" sz="1000" dirty="0"/>
              <a:t>https://</a:t>
            </a:r>
            <a:r>
              <a:rPr lang="en-US" sz="1000" dirty="0" err="1"/>
              <a:t>selfdrivingcars.mit.edu</a:t>
            </a:r>
            <a:r>
              <a:rPr lang="en-US" sz="1000" dirty="0"/>
              <a:t>/</a:t>
            </a:r>
            <a:endParaRPr lang="en-US" sz="1000" dirty="0" smtClean="0"/>
          </a:p>
          <a:p>
            <a:pPr marL="400050" indent="-400050">
              <a:buFont typeface="Wingdings" pitchFamily="2" charset="2"/>
              <a:buChar char="v"/>
            </a:pPr>
            <a:r>
              <a:rPr lang="en-US" sz="1000" dirty="0"/>
              <a:t>https://</a:t>
            </a:r>
            <a:r>
              <a:rPr lang="en-US" sz="1000" dirty="0" err="1"/>
              <a:t>www.apple.com</a:t>
            </a:r>
            <a:r>
              <a:rPr lang="en-US" sz="1000" dirty="0"/>
              <a:t>/</a:t>
            </a:r>
            <a:r>
              <a:rPr lang="en-US" sz="1000" dirty="0" err="1"/>
              <a:t>iphone-xs</a:t>
            </a:r>
            <a:r>
              <a:rPr lang="en-US" sz="1000" dirty="0"/>
              <a:t>/face-id</a:t>
            </a:r>
            <a:r>
              <a:rPr lang="en-US" sz="1000" dirty="0" smtClean="0"/>
              <a:t>/</a:t>
            </a:r>
          </a:p>
          <a:p>
            <a:pPr marL="400050" indent="-400050">
              <a:buFont typeface="Wingdings" pitchFamily="2" charset="2"/>
              <a:buChar char="v"/>
            </a:pPr>
            <a:endParaRPr lang="en-US" sz="1000" dirty="0"/>
          </a:p>
          <a:p>
            <a:pPr marL="400050" indent="-400050">
              <a:buFont typeface="Wingdings" pitchFamily="2" charset="2"/>
              <a:buChar char="v"/>
            </a:pP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639" y="1750067"/>
            <a:ext cx="3335440" cy="2284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65" y="2383533"/>
            <a:ext cx="4536452" cy="3356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460" y="4093859"/>
            <a:ext cx="3631835" cy="205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89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209" y="2170686"/>
            <a:ext cx="8596668" cy="3880773"/>
          </a:xfrm>
        </p:spPr>
        <p:txBody>
          <a:bodyPr/>
          <a:lstStyle/>
          <a:p>
            <a:pPr lvl="0" defTabSz="914400">
              <a:lnSpc>
                <a:spcPct val="150000"/>
              </a:lnSpc>
              <a:spcBef>
                <a:spcPts val="0"/>
              </a:spcBef>
              <a:buClrTx/>
              <a:buSzPct val="130000"/>
              <a:buFont typeface="Arial" pitchFamily="34" charset="0"/>
              <a:buChar char="•"/>
            </a:pPr>
            <a:endParaRPr lang="en-US" sz="1600" dirty="0" smtClean="0">
              <a:solidFill>
                <a:prstClr val="black"/>
              </a:solidFill>
              <a:latin typeface="Georgia" pitchFamily="18" charset="0"/>
            </a:endParaRPr>
          </a:p>
          <a:p>
            <a:pPr lvl="0" defTabSz="914400">
              <a:lnSpc>
                <a:spcPct val="150000"/>
              </a:lnSpc>
              <a:spcBef>
                <a:spcPts val="0"/>
              </a:spcBef>
              <a:buClrTx/>
              <a:buSzPct val="130000"/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Georgia" pitchFamily="18" charset="0"/>
            </a:endParaRPr>
          </a:p>
          <a:p>
            <a:pPr lvl="0" defTabSz="914400">
              <a:lnSpc>
                <a:spcPct val="150000"/>
              </a:lnSpc>
              <a:spcBef>
                <a:spcPts val="0"/>
              </a:spcBef>
              <a:buClrTx/>
              <a:buSzPct val="130000"/>
              <a:buFont typeface="Arial" pitchFamily="34" charset="0"/>
              <a:buChar char="•"/>
            </a:pPr>
            <a:endParaRPr lang="en-US" sz="1600" dirty="0" smtClean="0">
              <a:solidFill>
                <a:prstClr val="black"/>
              </a:solidFill>
              <a:latin typeface="Georgia" pitchFamily="18" charset="0"/>
            </a:endParaRPr>
          </a:p>
          <a:p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DNN </a:t>
            </a:r>
            <a:r>
              <a:rPr lang="en-US" sz="1600" dirty="0">
                <a:latin typeface="Georgia" charset="0"/>
                <a:ea typeface="Georgia" charset="0"/>
                <a:cs typeface="Georgia" charset="0"/>
              </a:rPr>
              <a:t>models are vulnerable to </a:t>
            </a:r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adversarial attacks.</a:t>
            </a:r>
          </a:p>
          <a:p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Intentionally </a:t>
            </a:r>
            <a:r>
              <a:rPr lang="en-US" sz="1600" dirty="0">
                <a:latin typeface="Georgia" charset="0"/>
                <a:ea typeface="Georgia" charset="0"/>
                <a:cs typeface="Georgia" charset="0"/>
              </a:rPr>
              <a:t>added imperceptible </a:t>
            </a:r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perturbations to </a:t>
            </a:r>
            <a:r>
              <a:rPr lang="en-US" sz="1600" dirty="0">
                <a:latin typeface="Georgia" charset="0"/>
                <a:ea typeface="Georgia" charset="0"/>
                <a:cs typeface="Georgia" charset="0"/>
              </a:rPr>
              <a:t>DNN inputs can easily mislead the DNNs with </a:t>
            </a:r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extremely high confidence.</a:t>
            </a:r>
          </a:p>
          <a:p>
            <a:endParaRPr lang="en-US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4D6F37-9407-3C43-9481-B83D7FC1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434" y="1424763"/>
            <a:ext cx="5508003" cy="1976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BAFC552-88A2-114F-8655-5EA0C23A507B}"/>
              </a:ext>
            </a:extLst>
          </p:cNvPr>
          <p:cNvSpPr txBox="1"/>
          <p:nvPr/>
        </p:nvSpPr>
        <p:spPr>
          <a:xfrm>
            <a:off x="563525" y="6271551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Wingdings" pitchFamily="2" charset="2"/>
              <a:buChar char="v"/>
            </a:pPr>
            <a:r>
              <a:rPr lang="en-US" sz="1000" dirty="0"/>
              <a:t>J. </a:t>
            </a:r>
            <a:r>
              <a:rPr lang="en-US" sz="1000" dirty="0" err="1"/>
              <a:t>Goodfellow</a:t>
            </a:r>
            <a:r>
              <a:rPr lang="en-US" sz="1000" dirty="0"/>
              <a:t>, J. </a:t>
            </a:r>
            <a:r>
              <a:rPr lang="en-US" sz="1000" dirty="0" err="1"/>
              <a:t>Shlens</a:t>
            </a:r>
            <a:r>
              <a:rPr lang="en-US" sz="1000" dirty="0"/>
              <a:t>, and C. </a:t>
            </a:r>
            <a:r>
              <a:rPr lang="en-US" sz="1000" dirty="0" err="1"/>
              <a:t>Szegedy</a:t>
            </a:r>
            <a:r>
              <a:rPr lang="en-US" sz="1000" dirty="0"/>
              <a:t>, “Explaining and harnessing adversarial examples,” ICLR, 2015.</a:t>
            </a:r>
          </a:p>
          <a:p>
            <a:pPr marL="400050" indent="-400050">
              <a:buFont typeface="Wingdings" pitchFamily="2" charset="2"/>
              <a:buChar char="v"/>
            </a:pPr>
            <a:r>
              <a:rPr lang="en-US" sz="1000" dirty="0"/>
              <a:t>N. </a:t>
            </a:r>
            <a:r>
              <a:rPr lang="en-US" sz="1000" dirty="0" err="1"/>
              <a:t>Papernot</a:t>
            </a:r>
            <a:r>
              <a:rPr lang="en-US" sz="1000" dirty="0"/>
              <a:t>, P. McDaniel, X. Wu, et al., “Distillation as a defense to adversarial perturbations against deep neural networks,”  IEEE Symposium on Security and Privacy (SP), 2016.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29629CF-5B39-644B-9FD6-7C3DF8AE9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596" y="4257720"/>
            <a:ext cx="5086516" cy="19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</a:t>
            </a:r>
            <a:r>
              <a:rPr lang="en-US" dirty="0" smtClean="0"/>
              <a:t>Formulation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7411A9-8EB3-2B45-AA82-2369EEAF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36" y="1461868"/>
            <a:ext cx="8477299" cy="843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767426-DD08-0343-9E32-7F512585E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174" y="2512214"/>
            <a:ext cx="1610264" cy="959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8DB28F0-CB28-4C44-A52F-83FB9973E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39" y="2548088"/>
            <a:ext cx="4004153" cy="902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A3B5E6-833B-E140-B4A2-E24285FD9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36" y="3732955"/>
            <a:ext cx="6349409" cy="243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B47843E-B661-F144-9738-6BDD1DF83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174" y="4130319"/>
            <a:ext cx="2944817" cy="836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2B898C7-6809-4A46-9749-770324E57B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3739" y="4130319"/>
            <a:ext cx="4356516" cy="880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E1419F6-3127-F147-89BF-205D089281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036" y="5345166"/>
            <a:ext cx="7756820" cy="5248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D72033F-4EE1-8249-8F3B-447B5A8BCF29}"/>
              </a:ext>
            </a:extLst>
          </p:cNvPr>
          <p:cNvSpPr txBox="1"/>
          <p:nvPr/>
        </p:nvSpPr>
        <p:spPr>
          <a:xfrm>
            <a:off x="677334" y="6305771"/>
            <a:ext cx="8763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Wingdings" pitchFamily="2" charset="2"/>
              <a:buChar char="v"/>
            </a:pPr>
            <a:r>
              <a:rPr lang="en-US" sz="1000" dirty="0"/>
              <a:t>Wang, Siyue et al. “Defensive Dropout for Hardening Deep Neural Networks under Adversarial Attacks</a:t>
            </a:r>
            <a:r>
              <a:rPr lang="en-US" sz="1000" dirty="0" smtClean="0"/>
              <a:t>.”, ICCAD, 2018.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97431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Gradient Sign Method (FGSM)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22475"/>
            <a:ext cx="8596668" cy="4318888"/>
          </a:xfrm>
        </p:spPr>
        <p:txBody>
          <a:bodyPr/>
          <a:lstStyle/>
          <a:p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Adversarial examples are generated directly </a:t>
            </a: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as</a:t>
            </a:r>
          </a:p>
          <a:p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endParaRPr lang="en-US" sz="2400" dirty="0" smtClean="0">
              <a:latin typeface="Georgia" charset="0"/>
              <a:ea typeface="Georgia" charset="0"/>
              <a:cs typeface="Georgia" charset="0"/>
            </a:endParaRPr>
          </a:p>
          <a:p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400" dirty="0">
                <a:latin typeface="Georgia" charset="0"/>
                <a:ea typeface="Georgia" charset="0"/>
                <a:cs typeface="Georgia" charset="0"/>
              </a:rPr>
              <a:t>Designed to be fast, not optimal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4BD95C-212B-3946-BFA7-6AA7384A3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543" y="2280382"/>
            <a:ext cx="3461661" cy="453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4341E7-BD16-8449-AA2E-97A1DF29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257" y="2796792"/>
            <a:ext cx="3816350" cy="235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77" y="3032482"/>
            <a:ext cx="6047347" cy="2658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D72033F-4EE1-8249-8F3B-447B5A8BCF29}"/>
              </a:ext>
            </a:extLst>
          </p:cNvPr>
          <p:cNvSpPr txBox="1"/>
          <p:nvPr/>
        </p:nvSpPr>
        <p:spPr>
          <a:xfrm>
            <a:off x="594167" y="6444740"/>
            <a:ext cx="8763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Wingdings" pitchFamily="2" charset="2"/>
              <a:buChar char="v"/>
            </a:pPr>
            <a:r>
              <a:rPr lang="en-US" sz="1000" dirty="0"/>
              <a:t>J. </a:t>
            </a:r>
            <a:r>
              <a:rPr lang="en-US" sz="1000" dirty="0" err="1"/>
              <a:t>Goodfellow</a:t>
            </a:r>
            <a:r>
              <a:rPr lang="en-US" sz="1000" dirty="0"/>
              <a:t>, J. </a:t>
            </a:r>
            <a:r>
              <a:rPr lang="en-US" sz="1000" dirty="0" err="1"/>
              <a:t>Shlens</a:t>
            </a:r>
            <a:r>
              <a:rPr lang="en-US" sz="1000" dirty="0"/>
              <a:t>, and C. </a:t>
            </a:r>
            <a:r>
              <a:rPr lang="en-US" sz="1000" dirty="0" err="1"/>
              <a:t>Szegedy</a:t>
            </a:r>
            <a:r>
              <a:rPr lang="en-US" sz="1000" dirty="0"/>
              <a:t>, “Explaining and harnessing adversarial examples,” ICLR, 2015</a:t>
            </a:r>
            <a:r>
              <a:rPr lang="en-US" sz="1000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0333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Iterative Method (BIM)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361419" cy="388077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BIM gives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a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further modify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of FGSM. Instead of taking a single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step ,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BIM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takes multiple steps a. 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Given an initial setting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:</a:t>
            </a:r>
          </a:p>
          <a:p>
            <a:endParaRPr lang="en-US" sz="20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for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each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iteration, it calculates:</a:t>
            </a:r>
          </a:p>
          <a:p>
            <a:endParaRPr lang="en-US" sz="2000" dirty="0" smtClean="0">
              <a:latin typeface="Georgia" charset="0"/>
              <a:ea typeface="Georgia" charset="0"/>
              <a:cs typeface="Georgia" charset="0"/>
            </a:endParaRPr>
          </a:p>
          <a:p>
            <a:endParaRPr lang="en-US" sz="2000" dirty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 Notice that here BIM clips pixel values of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intermediate results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after each step to ensure that they are in an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epsilon-bounded </a:t>
            </a:r>
            <a:r>
              <a:rPr lang="en-US" sz="2000" dirty="0" err="1" smtClean="0">
                <a:latin typeface="Georgia" charset="0"/>
                <a:ea typeface="Georgia" charset="0"/>
                <a:cs typeface="Georgia" charset="0"/>
              </a:rPr>
              <a:t>neighbourhood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of the original image.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445" y="2794295"/>
            <a:ext cx="8382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98" y="4030148"/>
            <a:ext cx="4982183" cy="628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72033F-4EE1-8249-8F3B-447B5A8BCF29}"/>
              </a:ext>
            </a:extLst>
          </p:cNvPr>
          <p:cNvSpPr txBox="1"/>
          <p:nvPr/>
        </p:nvSpPr>
        <p:spPr>
          <a:xfrm>
            <a:off x="511000" y="6271551"/>
            <a:ext cx="8763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Wingdings" pitchFamily="2" charset="2"/>
              <a:buChar char="v"/>
            </a:pPr>
            <a:r>
              <a:rPr lang="en-US" sz="1000" dirty="0" smtClean="0"/>
              <a:t>A</a:t>
            </a:r>
            <a:r>
              <a:rPr lang="en-US" sz="1000" dirty="0"/>
              <a:t>. </a:t>
            </a:r>
            <a:r>
              <a:rPr lang="en-US" sz="1000" dirty="0" err="1"/>
              <a:t>Kurakin</a:t>
            </a:r>
            <a:r>
              <a:rPr lang="en-US" sz="1000" dirty="0"/>
              <a:t>, I. </a:t>
            </a:r>
            <a:r>
              <a:rPr lang="en-US" sz="1000" dirty="0" err="1"/>
              <a:t>Goodfellow</a:t>
            </a:r>
            <a:r>
              <a:rPr lang="en-US" sz="1000" dirty="0"/>
              <a:t>, and S. </a:t>
            </a:r>
            <a:r>
              <a:rPr lang="en-US" sz="1000" dirty="0" err="1"/>
              <a:t>Bengio</a:t>
            </a:r>
            <a:r>
              <a:rPr lang="en-US" sz="1000" dirty="0"/>
              <a:t>, “</a:t>
            </a:r>
            <a:r>
              <a:rPr lang="en-US" sz="1000" dirty="0" smtClean="0"/>
              <a:t>Adversarial examples </a:t>
            </a:r>
            <a:r>
              <a:rPr lang="en-US" sz="1000" dirty="0"/>
              <a:t>in the physical world,”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57" y="2160589"/>
            <a:ext cx="4782239" cy="327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07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Carlini</a:t>
            </a:r>
            <a:r>
              <a:rPr lang="en-US" dirty="0"/>
              <a:t> </a:t>
            </a:r>
            <a:r>
              <a:rPr lang="en-US" altLang="zh-CN" dirty="0" smtClean="0"/>
              <a:t>and</a:t>
            </a:r>
            <a:r>
              <a:rPr lang="en-US" dirty="0" smtClean="0"/>
              <a:t> </a:t>
            </a:r>
            <a:r>
              <a:rPr lang="en-US" dirty="0"/>
              <a:t>Wagner </a:t>
            </a:r>
            <a:r>
              <a:rPr lang="en-US" dirty="0" smtClean="0"/>
              <a:t>Attack (CW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Solve an optimization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pro</a:t>
            </a:r>
            <a:r>
              <a:rPr lang="en-US" altLang="zh-CN" sz="2000" dirty="0" smtClean="0">
                <a:latin typeface="Georgia" charset="0"/>
                <a:ea typeface="Georgia" charset="0"/>
                <a:cs typeface="Georgia" charset="0"/>
              </a:rPr>
              <a:t>blem</a:t>
            </a:r>
            <a:r>
              <a:rPr lang="zh-CN" altLang="en-US" sz="2000" dirty="0" smtClean="0">
                <a:latin typeface="Georgia" charset="0"/>
                <a:ea typeface="Georgia" charset="0"/>
                <a:cs typeface="Georgia" charset="0"/>
              </a:rPr>
              <a:t>：</a:t>
            </a:r>
            <a:endParaRPr lang="en-US" altLang="zh-CN" sz="2000" dirty="0" smtClean="0">
              <a:latin typeface="Georgia" charset="0"/>
              <a:ea typeface="Georgia" charset="0"/>
              <a:cs typeface="Georgia" charset="0"/>
            </a:endParaRP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L_0, L_2, </a:t>
            </a:r>
            <a:r>
              <a:rPr lang="en-US" altLang="zh-CN" sz="2000" dirty="0" smtClean="0">
                <a:latin typeface="Georgia" charset="0"/>
                <a:ea typeface="Georgia" charset="0"/>
                <a:cs typeface="Georgia" charset="0"/>
              </a:rPr>
              <a:t>and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000" dirty="0" err="1">
                <a:latin typeface="Georgia" charset="0"/>
                <a:ea typeface="Georgia" charset="0"/>
                <a:cs typeface="Georgia" charset="0"/>
              </a:rPr>
              <a:t>L_infinity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 attacks</a:t>
            </a:r>
          </a:p>
          <a:p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The strongest </a:t>
            </a:r>
            <a:r>
              <a:rPr lang="en-US" altLang="zh-CN" sz="2000" dirty="0" smtClean="0">
                <a:latin typeface="Georgia" charset="0"/>
                <a:ea typeface="Georgia" charset="0"/>
                <a:cs typeface="Georgia" charset="0"/>
              </a:rPr>
              <a:t>i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terative attack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in the literature </a:t>
            </a:r>
          </a:p>
          <a:p>
            <a:endParaRPr lang="en-US" altLang="zh-CN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F0D291C-40FF-344A-A602-260AC90EB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73" y="2631558"/>
            <a:ext cx="4995539" cy="2140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88" y="1526231"/>
            <a:ext cx="4310827" cy="4515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72033F-4EE1-8249-8F3B-447B5A8BCF29}"/>
              </a:ext>
            </a:extLst>
          </p:cNvPr>
          <p:cNvSpPr txBox="1"/>
          <p:nvPr/>
        </p:nvSpPr>
        <p:spPr>
          <a:xfrm>
            <a:off x="511000" y="6271551"/>
            <a:ext cx="8763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Wingdings" pitchFamily="2" charset="2"/>
              <a:buChar char="v"/>
            </a:pPr>
            <a:endParaRPr lang="en-US" sz="1000" dirty="0"/>
          </a:p>
          <a:p>
            <a:pPr marL="400050" indent="-400050">
              <a:buFont typeface="Wingdings" pitchFamily="2" charset="2"/>
              <a:buChar char="v"/>
            </a:pPr>
            <a:r>
              <a:rPr lang="en-US" sz="1000" dirty="0"/>
              <a:t>N. </a:t>
            </a:r>
            <a:r>
              <a:rPr lang="en-US" sz="1000" dirty="0" err="1"/>
              <a:t>Carlini</a:t>
            </a:r>
            <a:r>
              <a:rPr lang="en-US" sz="1000" dirty="0"/>
              <a:t> and D. Wagner, “Towards evaluating the robustness of neural networks,”  IEEE Symposium on Security and Privacy (SP), 2017. </a:t>
            </a:r>
          </a:p>
        </p:txBody>
      </p:sp>
    </p:spTree>
    <p:extLst>
      <p:ext uri="{BB962C8B-B14F-4D97-AF65-F5344CB8AC3E}">
        <p14:creationId xmlns:p14="http://schemas.microsoft.com/office/powerpoint/2010/main" val="920517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Motivations: Network Pruning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936117" cy="388077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DNN pruning method reduces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the number of weights while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preserving the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accuracy of the compressed DNN models.</a:t>
            </a:r>
          </a:p>
          <a:p>
            <a:endParaRPr lang="en-US" sz="2000" dirty="0" smtClean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We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prune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10% nonzero weights for fully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connected layers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and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5% nonzero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weights for convolutional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layers.</a:t>
            </a:r>
          </a:p>
          <a:p>
            <a:endParaRPr lang="en-US" sz="2000" dirty="0" smtClean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T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he network model </a:t>
            </a: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can be compressed by 7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times after pruning.</a:t>
            </a:r>
            <a:endParaRPr lang="en-US" sz="2000" dirty="0">
              <a:latin typeface="Georgia" charset="0"/>
              <a:ea typeface="Georgia" charset="0"/>
              <a:cs typeface="Georgia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D72033F-4EE1-8249-8F3B-447B5A8BCF29}"/>
              </a:ext>
            </a:extLst>
          </p:cNvPr>
          <p:cNvSpPr txBox="1"/>
          <p:nvPr/>
        </p:nvSpPr>
        <p:spPr>
          <a:xfrm>
            <a:off x="511000" y="6271551"/>
            <a:ext cx="8763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Wingdings" pitchFamily="2" charset="2"/>
              <a:buChar char="v"/>
            </a:pPr>
            <a:endParaRPr lang="en-US" sz="1000" dirty="0"/>
          </a:p>
          <a:p>
            <a:pPr marL="400050" indent="-400050">
              <a:buFont typeface="Wingdings" pitchFamily="2" charset="2"/>
              <a:buChar char="v"/>
            </a:pPr>
            <a:r>
              <a:rPr lang="en-US" sz="1000" dirty="0" smtClean="0"/>
              <a:t>S</a:t>
            </a:r>
            <a:r>
              <a:rPr lang="en-US" sz="1000" dirty="0"/>
              <a:t>. Han, J. Pool, J. Tran, and W. Dally, “Learning </a:t>
            </a:r>
            <a:r>
              <a:rPr lang="en-US" sz="1000" dirty="0" smtClean="0"/>
              <a:t>both weights </a:t>
            </a:r>
            <a:r>
              <a:rPr lang="en-US" sz="1000" dirty="0"/>
              <a:t>and connections for efficient neural network</a:t>
            </a:r>
            <a:r>
              <a:rPr lang="en-US" sz="1000" dirty="0" smtClean="0"/>
              <a:t>,”, NIPS 2015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76" y="1449664"/>
            <a:ext cx="1958108" cy="2191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51" y="3841177"/>
            <a:ext cx="4594159" cy="26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2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1442</TotalTime>
  <Words>849</Words>
  <Application>Microsoft Macintosh PowerPoint</Application>
  <PresentationFormat>Widescreen</PresentationFormat>
  <Paragraphs>105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Calibri</vt:lpstr>
      <vt:lpstr>Calibri Light</vt:lpstr>
      <vt:lpstr>DengXian</vt:lpstr>
      <vt:lpstr>DengXian Light</vt:lpstr>
      <vt:lpstr>Georgia</vt:lpstr>
      <vt:lpstr>Wingdings</vt:lpstr>
      <vt:lpstr>Wingdings 3</vt:lpstr>
      <vt:lpstr>Arial</vt:lpstr>
      <vt:lpstr>Office Theme</vt:lpstr>
      <vt:lpstr>Defending DNN Adversarial Attacks with Pruning and Logits Augmentation</vt:lpstr>
      <vt:lpstr>Outline</vt:lpstr>
      <vt:lpstr>Background</vt:lpstr>
      <vt:lpstr>Adversarial Attacks</vt:lpstr>
      <vt:lpstr>Problem Formulation</vt:lpstr>
      <vt:lpstr>Fast Gradient Sign Method (FGSM) </vt:lpstr>
      <vt:lpstr>Basic Iterative Method (BIM)</vt:lpstr>
      <vt:lpstr> Carlini and Wagner Attack (CW)</vt:lpstr>
      <vt:lpstr>Motivations: Network Pruning</vt:lpstr>
      <vt:lpstr>Logits Augmentation</vt:lpstr>
      <vt:lpstr>Defense Models</vt:lpstr>
      <vt:lpstr>Experimental Results</vt:lpstr>
      <vt:lpstr>Experimental Results</vt:lpstr>
      <vt:lpstr>Conclusion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Defending DNN Adversarial Attacks with Pruning and Logits Augmentation</dc:title>
  <dc:creator>Microsoft Office User</dc:creator>
  <cp:lastModifiedBy>Microsoft Office User</cp:lastModifiedBy>
  <cp:revision>25</cp:revision>
  <dcterms:created xsi:type="dcterms:W3CDTF">2018-11-20T20:23:44Z</dcterms:created>
  <dcterms:modified xsi:type="dcterms:W3CDTF">2018-11-28T23:02:50Z</dcterms:modified>
</cp:coreProperties>
</file>