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23" r:id="rId3"/>
    <p:sldId id="327" r:id="rId5"/>
    <p:sldId id="311" r:id="rId6"/>
    <p:sldId id="313" r:id="rId7"/>
    <p:sldId id="344" r:id="rId8"/>
    <p:sldId id="345" r:id="rId9"/>
    <p:sldId id="367" r:id="rId10"/>
    <p:sldId id="366" r:id="rId11"/>
    <p:sldId id="358" r:id="rId12"/>
    <p:sldId id="351" r:id="rId13"/>
    <p:sldId id="343" r:id="rId14"/>
    <p:sldId id="368" r:id="rId15"/>
    <p:sldId id="346" r:id="rId16"/>
    <p:sldId id="347" r:id="rId17"/>
    <p:sldId id="369" r:id="rId18"/>
    <p:sldId id="352" r:id="rId19"/>
    <p:sldId id="348" r:id="rId20"/>
    <p:sldId id="320" r:id="rId21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ruhlman" initials="r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063"/>
    <a:srgbClr val="D50032"/>
    <a:srgbClr val="001E62"/>
    <a:srgbClr val="F4F3E8"/>
    <a:srgbClr val="0080A9"/>
    <a:srgbClr val="FEBB37"/>
    <a:srgbClr val="51BFE7"/>
    <a:srgbClr val="333333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0" autoAdjust="0"/>
    <p:restoredTop sz="86455" autoAdjust="0"/>
  </p:normalViewPr>
  <p:slideViewPr>
    <p:cSldViewPr snapToGrid="0" snapToObjects="1">
      <p:cViewPr varScale="1">
        <p:scale>
          <a:sx n="81" d="100"/>
          <a:sy n="81" d="100"/>
        </p:scale>
        <p:origin x="114" y="7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A3ED06A-E3B9-0047-8050-B794EA99C6AE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CFDF244-9769-4A4F-8A52-7801F8D12EA0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 descr="you must type your ada compliant description here."/>
          <p:cNvSpPr>
            <a:spLocks noGrp="1"/>
          </p:cNvSpPr>
          <p:nvPr>
            <p:ph type="pic" sz="quarter" idx="12"/>
          </p:nvPr>
        </p:nvSpPr>
        <p:spPr>
          <a:xfrm>
            <a:off x="-803275" y="0"/>
            <a:ext cx="6248908" cy="6874625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0 h 6858000"/>
              <a:gd name="connsiteX0-1" fmla="*/ 0 w 6858000"/>
              <a:gd name="connsiteY0-2" fmla="*/ 0 h 6858000"/>
              <a:gd name="connsiteX1-3" fmla="*/ 4862945 w 6858000"/>
              <a:gd name="connsiteY1-4" fmla="*/ 0 h 6858000"/>
              <a:gd name="connsiteX2-5" fmla="*/ 6858000 w 6858000"/>
              <a:gd name="connsiteY2-6" fmla="*/ 6858000 h 6858000"/>
              <a:gd name="connsiteX3-7" fmla="*/ 0 w 6858000"/>
              <a:gd name="connsiteY3-8" fmla="*/ 6858000 h 6858000"/>
              <a:gd name="connsiteX4-9" fmla="*/ 0 w 6858000"/>
              <a:gd name="connsiteY4-10" fmla="*/ 0 h 6858000"/>
              <a:gd name="connsiteX0-11" fmla="*/ 0 w 4862945"/>
              <a:gd name="connsiteY0-12" fmla="*/ 0 h 6874625"/>
              <a:gd name="connsiteX1-13" fmla="*/ 4862945 w 4862945"/>
              <a:gd name="connsiteY1-14" fmla="*/ 0 h 6874625"/>
              <a:gd name="connsiteX2-15" fmla="*/ 4846320 w 4862945"/>
              <a:gd name="connsiteY2-16" fmla="*/ 6874625 h 6874625"/>
              <a:gd name="connsiteX3-17" fmla="*/ 0 w 4862945"/>
              <a:gd name="connsiteY3-18" fmla="*/ 6858000 h 6874625"/>
              <a:gd name="connsiteX4-19" fmla="*/ 0 w 4862945"/>
              <a:gd name="connsiteY4-20" fmla="*/ 0 h 6874625"/>
              <a:gd name="connsiteX0-21" fmla="*/ 0 w 6130182"/>
              <a:gd name="connsiteY0-22" fmla="*/ 0 h 6874625"/>
              <a:gd name="connsiteX1-23" fmla="*/ 4862945 w 6130182"/>
              <a:gd name="connsiteY1-24" fmla="*/ 0 h 6874625"/>
              <a:gd name="connsiteX2-25" fmla="*/ 4846320 w 6130182"/>
              <a:gd name="connsiteY2-26" fmla="*/ 6874625 h 6874625"/>
              <a:gd name="connsiteX3-27" fmla="*/ 0 w 6130182"/>
              <a:gd name="connsiteY3-28" fmla="*/ 6858000 h 6874625"/>
              <a:gd name="connsiteX4-29" fmla="*/ 0 w 6130182"/>
              <a:gd name="connsiteY4-30" fmla="*/ 0 h 6874625"/>
              <a:gd name="connsiteX0-31" fmla="*/ 0 w 6248908"/>
              <a:gd name="connsiteY0-32" fmla="*/ 0 h 6874625"/>
              <a:gd name="connsiteX1-33" fmla="*/ 4862945 w 6248908"/>
              <a:gd name="connsiteY1-34" fmla="*/ 0 h 6874625"/>
              <a:gd name="connsiteX2-35" fmla="*/ 4846320 w 6248908"/>
              <a:gd name="connsiteY2-36" fmla="*/ 6874625 h 6874625"/>
              <a:gd name="connsiteX3-37" fmla="*/ 0 w 6248908"/>
              <a:gd name="connsiteY3-38" fmla="*/ 6858000 h 6874625"/>
              <a:gd name="connsiteX4-39" fmla="*/ 0 w 6248908"/>
              <a:gd name="connsiteY4-40" fmla="*/ 0 h 68746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248908" h="6874625">
                <a:moveTo>
                  <a:pt x="0" y="0"/>
                </a:moveTo>
                <a:lnTo>
                  <a:pt x="4862945" y="0"/>
                </a:lnTo>
                <a:cubicBezTo>
                  <a:pt x="5356167" y="479368"/>
                  <a:pt x="7728066" y="3552305"/>
                  <a:pt x="4846320" y="6874625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105008" y="2205037"/>
            <a:ext cx="4920343" cy="165576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600" b="1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presentation title goes here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05008" y="4099548"/>
            <a:ext cx="4920344" cy="6075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name(s)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00680"/>
            <a:ext cx="3152330" cy="607572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05008" y="1611477"/>
            <a:ext cx="2902358" cy="29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 b="1" cap="all" spc="400" baseline="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 b="1" spc="30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  <a:endParaRPr lang="en-US" dirty="0"/>
          </a:p>
        </p:txBody>
      </p:sp>
      <p:pic>
        <p:nvPicPr>
          <p:cNvPr id="9" name="Picture 8" descr="color UIC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5300680"/>
            <a:ext cx="3152330" cy="607572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2514600" y="-44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t="65897" r="80192"/>
          <a:stretch>
            <a:fillRect/>
          </a:stretch>
        </p:blipFill>
        <p:spPr>
          <a:xfrm>
            <a:off x="9097108" y="3791960"/>
            <a:ext cx="2414954" cy="2338753"/>
          </a:xfrm>
          <a:prstGeom prst="rect">
            <a:avLst/>
          </a:prstGeom>
        </p:spPr>
      </p:pic>
      <p:sp>
        <p:nvSpPr>
          <p:cNvPr id="9" name="Picture Placeholder 8" descr=" you must type your ADA compliant description here."/>
          <p:cNvSpPr>
            <a:spLocks noGrp="1"/>
          </p:cNvSpPr>
          <p:nvPr>
            <p:ph type="pic" sz="quarter" idx="10"/>
          </p:nvPr>
        </p:nvSpPr>
        <p:spPr>
          <a:xfrm>
            <a:off x="6362702" y="1437125"/>
            <a:ext cx="4679887" cy="4218683"/>
          </a:xfrm>
          <a:prstGeom prst="rect">
            <a:avLst/>
          </a:pr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1499" y="427475"/>
            <a:ext cx="11048999" cy="8110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Slide Title</a:t>
            </a:r>
            <a:endParaRPr lang="en-US" dirty="0"/>
          </a:p>
        </p:txBody>
      </p:sp>
      <p:sp>
        <p:nvSpPr>
          <p:cNvPr id="12" name="Text Placeholder 2" descr="if picture or chart you must type your ADA compliant description here."/>
          <p:cNvSpPr>
            <a:spLocks noGrp="1"/>
          </p:cNvSpPr>
          <p:nvPr>
            <p:ph idx="1"/>
          </p:nvPr>
        </p:nvSpPr>
        <p:spPr>
          <a:xfrm>
            <a:off x="571500" y="1437126"/>
            <a:ext cx="55245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776" t="88158" r="80191" b="1"/>
          <a:stretch>
            <a:fillRect/>
          </a:stretch>
        </p:blipFill>
        <p:spPr>
          <a:xfrm rot="5400000">
            <a:off x="11507447" y="2192742"/>
            <a:ext cx="613620" cy="812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4776" t="88158" r="80191" b="1"/>
          <a:stretch>
            <a:fillRect/>
          </a:stretch>
        </p:blipFill>
        <p:spPr>
          <a:xfrm rot="5400000">
            <a:off x="117451" y="2192743"/>
            <a:ext cx="613620" cy="8120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88579" y="430105"/>
            <a:ext cx="11035861" cy="766989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/>
            </a:lvl1pPr>
          </a:lstStyle>
          <a:p>
            <a:r>
              <a:rPr lang="en-US" dirty="0"/>
              <a:t>Slide 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70106" y="4108974"/>
            <a:ext cx="2608263" cy="4381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800" b="1" i="0" baseline="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 goes here</a:t>
            </a:r>
            <a:endParaRPr lang="en-US" b="1" dirty="0">
              <a:solidFill>
                <a:srgbClr val="001E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121932" y="4108974"/>
            <a:ext cx="2608263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800" b="1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 goes here</a:t>
            </a:r>
            <a:endParaRPr lang="en-US" b="1" dirty="0">
              <a:solidFill>
                <a:srgbClr val="001E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8455986" y="4108974"/>
            <a:ext cx="2608263" cy="4381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800" b="1" i="0" baseline="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 goes here</a:t>
            </a:r>
            <a:endParaRPr lang="en-US" b="1" dirty="0">
              <a:solidFill>
                <a:srgbClr val="001E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icture Placeholder 4" descr=" you must type your ADA compliant description here."/>
          <p:cNvSpPr>
            <a:spLocks noGrp="1"/>
          </p:cNvSpPr>
          <p:nvPr>
            <p:ph type="pic" sz="quarter" idx="11" hasCustomPrompt="1"/>
          </p:nvPr>
        </p:nvSpPr>
        <p:spPr>
          <a:xfrm>
            <a:off x="1094112" y="1294401"/>
            <a:ext cx="2629795" cy="2608727"/>
          </a:xfrm>
          <a:custGeom>
            <a:avLst/>
            <a:gdLst>
              <a:gd name="connsiteX0" fmla="*/ 2686415 w 5372830"/>
              <a:gd name="connsiteY0" fmla="*/ 0 h 5372830"/>
              <a:gd name="connsiteX1" fmla="*/ 5372830 w 5372830"/>
              <a:gd name="connsiteY1" fmla="*/ 2686415 h 5372830"/>
              <a:gd name="connsiteX2" fmla="*/ 2686415 w 5372830"/>
              <a:gd name="connsiteY2" fmla="*/ 5372830 h 5372830"/>
              <a:gd name="connsiteX3" fmla="*/ 0 w 5372830"/>
              <a:gd name="connsiteY3" fmla="*/ 2686415 h 5372830"/>
              <a:gd name="connsiteX4" fmla="*/ 2686415 w 5372830"/>
              <a:gd name="connsiteY4" fmla="*/ 0 h 537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830" h="5372830">
                <a:moveTo>
                  <a:pt x="2686415" y="0"/>
                </a:moveTo>
                <a:cubicBezTo>
                  <a:pt x="4170081" y="0"/>
                  <a:pt x="5372830" y="1202749"/>
                  <a:pt x="5372830" y="2686415"/>
                </a:cubicBezTo>
                <a:cubicBezTo>
                  <a:pt x="5372830" y="4170081"/>
                  <a:pt x="4170081" y="5372830"/>
                  <a:pt x="2686415" y="5372830"/>
                </a:cubicBezTo>
                <a:cubicBezTo>
                  <a:pt x="1202749" y="5372830"/>
                  <a:pt x="0" y="4170081"/>
                  <a:pt x="0" y="2686415"/>
                </a:cubicBezTo>
                <a:cubicBezTo>
                  <a:pt x="0" y="1202749"/>
                  <a:pt x="1202749" y="0"/>
                  <a:pt x="2686415" y="0"/>
                </a:cubicBezTo>
                <a:close/>
              </a:path>
            </a:pathLst>
          </a:cu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add</a:t>
            </a:r>
            <a:r>
              <a:rPr lang="id-ID" dirty="0"/>
              <a:t> </a:t>
            </a:r>
            <a:r>
              <a:rPr lang="id-ID" dirty="0" err="1"/>
              <a:t>photo</a:t>
            </a:r>
            <a:endParaRPr lang="id-ID" dirty="0"/>
          </a:p>
        </p:txBody>
      </p:sp>
      <p:sp>
        <p:nvSpPr>
          <p:cNvPr id="21" name="Picture Placeholder 4" descr="you must type your ADA compliant description here."/>
          <p:cNvSpPr>
            <a:spLocks noGrp="1"/>
          </p:cNvSpPr>
          <p:nvPr>
            <p:ph type="pic" sz="quarter" idx="19" hasCustomPrompt="1"/>
          </p:nvPr>
        </p:nvSpPr>
        <p:spPr>
          <a:xfrm>
            <a:off x="8468093" y="1294401"/>
            <a:ext cx="2629795" cy="2608727"/>
          </a:xfrm>
          <a:custGeom>
            <a:avLst/>
            <a:gdLst>
              <a:gd name="connsiteX0" fmla="*/ 2686415 w 5372830"/>
              <a:gd name="connsiteY0" fmla="*/ 0 h 5372830"/>
              <a:gd name="connsiteX1" fmla="*/ 5372830 w 5372830"/>
              <a:gd name="connsiteY1" fmla="*/ 2686415 h 5372830"/>
              <a:gd name="connsiteX2" fmla="*/ 2686415 w 5372830"/>
              <a:gd name="connsiteY2" fmla="*/ 5372830 h 5372830"/>
              <a:gd name="connsiteX3" fmla="*/ 0 w 5372830"/>
              <a:gd name="connsiteY3" fmla="*/ 2686415 h 5372830"/>
              <a:gd name="connsiteX4" fmla="*/ 2686415 w 5372830"/>
              <a:gd name="connsiteY4" fmla="*/ 0 h 537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830" h="5372830">
                <a:moveTo>
                  <a:pt x="2686415" y="0"/>
                </a:moveTo>
                <a:cubicBezTo>
                  <a:pt x="4170081" y="0"/>
                  <a:pt x="5372830" y="1202749"/>
                  <a:pt x="5372830" y="2686415"/>
                </a:cubicBezTo>
                <a:cubicBezTo>
                  <a:pt x="5372830" y="4170081"/>
                  <a:pt x="4170081" y="5372830"/>
                  <a:pt x="2686415" y="5372830"/>
                </a:cubicBezTo>
                <a:cubicBezTo>
                  <a:pt x="1202749" y="5372830"/>
                  <a:pt x="0" y="4170081"/>
                  <a:pt x="0" y="2686415"/>
                </a:cubicBezTo>
                <a:cubicBezTo>
                  <a:pt x="0" y="1202749"/>
                  <a:pt x="1202749" y="0"/>
                  <a:pt x="2686415" y="0"/>
                </a:cubicBezTo>
                <a:close/>
              </a:path>
            </a:pathLst>
          </a:cu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add</a:t>
            </a:r>
            <a:r>
              <a:rPr lang="id-ID" dirty="0"/>
              <a:t> </a:t>
            </a:r>
            <a:r>
              <a:rPr lang="id-ID" dirty="0" err="1"/>
              <a:t>photo</a:t>
            </a:r>
            <a:endParaRPr lang="id-ID" dirty="0"/>
          </a:p>
        </p:txBody>
      </p:sp>
      <p:sp>
        <p:nvSpPr>
          <p:cNvPr id="22" name="Picture Placeholder 4" descr=" you must type your ADA compliant description here."/>
          <p:cNvSpPr>
            <a:spLocks noGrp="1"/>
          </p:cNvSpPr>
          <p:nvPr>
            <p:ph type="pic" sz="quarter" idx="20" hasCustomPrompt="1"/>
          </p:nvPr>
        </p:nvSpPr>
        <p:spPr>
          <a:xfrm>
            <a:off x="4760678" y="1294401"/>
            <a:ext cx="2629795" cy="2608727"/>
          </a:xfrm>
          <a:custGeom>
            <a:avLst/>
            <a:gdLst>
              <a:gd name="connsiteX0" fmla="*/ 2686415 w 5372830"/>
              <a:gd name="connsiteY0" fmla="*/ 0 h 5372830"/>
              <a:gd name="connsiteX1" fmla="*/ 5372830 w 5372830"/>
              <a:gd name="connsiteY1" fmla="*/ 2686415 h 5372830"/>
              <a:gd name="connsiteX2" fmla="*/ 2686415 w 5372830"/>
              <a:gd name="connsiteY2" fmla="*/ 5372830 h 5372830"/>
              <a:gd name="connsiteX3" fmla="*/ 0 w 5372830"/>
              <a:gd name="connsiteY3" fmla="*/ 2686415 h 5372830"/>
              <a:gd name="connsiteX4" fmla="*/ 2686415 w 5372830"/>
              <a:gd name="connsiteY4" fmla="*/ 0 h 537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830" h="5372830">
                <a:moveTo>
                  <a:pt x="2686415" y="0"/>
                </a:moveTo>
                <a:cubicBezTo>
                  <a:pt x="4170081" y="0"/>
                  <a:pt x="5372830" y="1202749"/>
                  <a:pt x="5372830" y="2686415"/>
                </a:cubicBezTo>
                <a:cubicBezTo>
                  <a:pt x="5372830" y="4170081"/>
                  <a:pt x="4170081" y="5372830"/>
                  <a:pt x="2686415" y="5372830"/>
                </a:cubicBezTo>
                <a:cubicBezTo>
                  <a:pt x="1202749" y="5372830"/>
                  <a:pt x="0" y="4170081"/>
                  <a:pt x="0" y="2686415"/>
                </a:cubicBezTo>
                <a:cubicBezTo>
                  <a:pt x="0" y="1202749"/>
                  <a:pt x="1202749" y="0"/>
                  <a:pt x="2686415" y="0"/>
                </a:cubicBezTo>
                <a:close/>
              </a:path>
            </a:pathLst>
          </a:cu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add</a:t>
            </a:r>
            <a:r>
              <a:rPr lang="id-ID" dirty="0"/>
              <a:t> </a:t>
            </a:r>
            <a:r>
              <a:rPr lang="id-ID" dirty="0" err="1"/>
              <a:t>photo</a:t>
            </a:r>
            <a:endParaRPr lang="id-ID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14776" t="88158" r="80191" b="1"/>
          <a:stretch>
            <a:fillRect/>
          </a:stretch>
        </p:blipFill>
        <p:spPr>
          <a:xfrm rot="5400000">
            <a:off x="11507447" y="2192742"/>
            <a:ext cx="613620" cy="8120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/>
          <a:srcRect l="14776" t="88158" r="80191" b="1"/>
          <a:stretch>
            <a:fillRect/>
          </a:stretch>
        </p:blipFill>
        <p:spPr>
          <a:xfrm rot="5400000">
            <a:off x="117451" y="2192743"/>
            <a:ext cx="613620" cy="812045"/>
          </a:xfrm>
          <a:prstGeom prst="rect">
            <a:avLst/>
          </a:prstGeom>
        </p:spPr>
      </p:pic>
      <p:sp>
        <p:nvSpPr>
          <p:cNvPr id="24" name="Content Placeholder 2" descr="if picture or chart you must type your ADA compliant description here."/>
          <p:cNvSpPr>
            <a:spLocks noGrp="1"/>
          </p:cNvSpPr>
          <p:nvPr>
            <p:ph idx="1" hasCustomPrompt="1"/>
          </p:nvPr>
        </p:nvSpPr>
        <p:spPr>
          <a:xfrm>
            <a:off x="1115644" y="4752970"/>
            <a:ext cx="2626658" cy="17145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100000"/>
              </a:lnSpc>
              <a:defRPr lang="en-US" sz="1600" b="0" i="0" smtClean="0">
                <a:effectLst/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rgbClr val="001E62"/>
              </a:buClr>
              <a:defRPr/>
            </a:lvl2pPr>
            <a:lvl3pPr marL="1030605" indent="-116205">
              <a:lnSpc>
                <a:spcPct val="100000"/>
              </a:lnSpc>
              <a:buClr>
                <a:srgbClr val="001E62"/>
              </a:buClr>
              <a:defRPr/>
            </a:lvl3pPr>
            <a:lvl4pPr marL="1485900" indent="-114300">
              <a:lnSpc>
                <a:spcPct val="100000"/>
              </a:lnSpc>
              <a:buClr>
                <a:srgbClr val="001E62"/>
              </a:buClr>
              <a:defRPr sz="1200">
                <a:solidFill>
                  <a:schemeClr val="tx1"/>
                </a:solidFill>
              </a:defRPr>
            </a:lvl4pPr>
            <a:lvl5pPr marL="1952625" indent="-123825">
              <a:lnSpc>
                <a:spcPct val="100000"/>
              </a:lnSpc>
              <a:buClr>
                <a:srgbClr val="001E6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</a:t>
            </a:r>
            <a:endParaRPr lang="en-US" dirty="0"/>
          </a:p>
        </p:txBody>
      </p:sp>
      <p:sp>
        <p:nvSpPr>
          <p:cNvPr id="25" name="Content Placeholder 2" descr="if picture or chart you must type your ADA compliant description here."/>
          <p:cNvSpPr>
            <a:spLocks noGrp="1"/>
          </p:cNvSpPr>
          <p:nvPr>
            <p:ph idx="21" hasCustomPrompt="1"/>
          </p:nvPr>
        </p:nvSpPr>
        <p:spPr>
          <a:xfrm>
            <a:off x="4760544" y="4752970"/>
            <a:ext cx="2626658" cy="17145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100000"/>
              </a:lnSpc>
              <a:defRPr lang="en-US" sz="1600" b="0" i="0" smtClean="0">
                <a:effectLst/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rgbClr val="001E62"/>
              </a:buClr>
              <a:defRPr/>
            </a:lvl2pPr>
            <a:lvl3pPr marL="1030605" indent="-116205">
              <a:lnSpc>
                <a:spcPct val="100000"/>
              </a:lnSpc>
              <a:buClr>
                <a:srgbClr val="001E62"/>
              </a:buClr>
              <a:defRPr/>
            </a:lvl3pPr>
            <a:lvl4pPr marL="1485900" indent="-114300">
              <a:lnSpc>
                <a:spcPct val="100000"/>
              </a:lnSpc>
              <a:buClr>
                <a:srgbClr val="001E62"/>
              </a:buClr>
              <a:defRPr sz="1200">
                <a:solidFill>
                  <a:schemeClr val="tx1"/>
                </a:solidFill>
              </a:defRPr>
            </a:lvl4pPr>
            <a:lvl5pPr marL="1952625" indent="-123825">
              <a:lnSpc>
                <a:spcPct val="100000"/>
              </a:lnSpc>
              <a:buClr>
                <a:srgbClr val="001E6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</a:t>
            </a:r>
            <a:endParaRPr lang="en-US" dirty="0"/>
          </a:p>
        </p:txBody>
      </p:sp>
      <p:sp>
        <p:nvSpPr>
          <p:cNvPr id="26" name="Content Placeholder 2" descr="if picture or chart you must type your ADA compliant description here."/>
          <p:cNvSpPr>
            <a:spLocks noGrp="1"/>
          </p:cNvSpPr>
          <p:nvPr>
            <p:ph idx="22" hasCustomPrompt="1"/>
          </p:nvPr>
        </p:nvSpPr>
        <p:spPr>
          <a:xfrm>
            <a:off x="8456244" y="4752970"/>
            <a:ext cx="2626658" cy="17145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lnSpc>
                <a:spcPct val="100000"/>
              </a:lnSpc>
              <a:defRPr lang="en-US" sz="1600" b="0" i="0" smtClean="0">
                <a:effectLst/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rgbClr val="001E62"/>
              </a:buClr>
              <a:defRPr/>
            </a:lvl2pPr>
            <a:lvl3pPr marL="1030605" indent="-116205">
              <a:lnSpc>
                <a:spcPct val="100000"/>
              </a:lnSpc>
              <a:buClr>
                <a:srgbClr val="001E62"/>
              </a:buClr>
              <a:defRPr/>
            </a:lvl3pPr>
            <a:lvl4pPr marL="1485900" indent="-114300">
              <a:lnSpc>
                <a:spcPct val="100000"/>
              </a:lnSpc>
              <a:buClr>
                <a:srgbClr val="001E62"/>
              </a:buClr>
              <a:defRPr sz="1200">
                <a:solidFill>
                  <a:schemeClr val="tx1"/>
                </a:solidFill>
              </a:defRPr>
            </a:lvl4pPr>
            <a:lvl5pPr marL="1952625" indent="-123825">
              <a:lnSpc>
                <a:spcPct val="100000"/>
              </a:lnSpc>
              <a:buClr>
                <a:srgbClr val="001E6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you must type your ADA compliant description here.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437126"/>
            <a:ext cx="5524500" cy="405086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to add picture</a:t>
            </a:r>
            <a:endParaRPr lang="en-US" dirty="0"/>
          </a:p>
        </p:txBody>
      </p:sp>
      <p:sp>
        <p:nvSpPr>
          <p:cNvPr id="13" name="Text Placeholder 2" descr="if picture or chart you must type your ADA compliant description here."/>
          <p:cNvSpPr>
            <a:spLocks noGrp="1"/>
          </p:cNvSpPr>
          <p:nvPr>
            <p:ph idx="1"/>
          </p:nvPr>
        </p:nvSpPr>
        <p:spPr>
          <a:xfrm>
            <a:off x="571500" y="1437126"/>
            <a:ext cx="50546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571499" y="6419410"/>
            <a:ext cx="4114800" cy="365125"/>
          </a:xfrm>
        </p:spPr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 descr="you must type your ADA compliant description here."/>
          <p:cNvSpPr>
            <a:spLocks noGrp="1"/>
          </p:cNvSpPr>
          <p:nvPr>
            <p:ph type="pic" sz="quarter" idx="13"/>
          </p:nvPr>
        </p:nvSpPr>
        <p:spPr>
          <a:xfrm>
            <a:off x="7727950" y="427475"/>
            <a:ext cx="3892550" cy="2566047"/>
          </a:xfrm>
          <a:prstGeom prst="rect">
            <a:avLst/>
          </a:pr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 descr="if picture or chart ADA compliant description here."/>
          <p:cNvSpPr>
            <a:spLocks noGrp="1"/>
          </p:cNvSpPr>
          <p:nvPr>
            <p:ph type="pic" sz="quarter" idx="14"/>
          </p:nvPr>
        </p:nvSpPr>
        <p:spPr>
          <a:xfrm>
            <a:off x="7727950" y="3293224"/>
            <a:ext cx="3892550" cy="2566047"/>
          </a:xfrm>
          <a:prstGeom prst="rect">
            <a:avLst/>
          </a:pr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71499" y="427475"/>
            <a:ext cx="6642100" cy="8110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Title</a:t>
            </a:r>
            <a:endParaRPr lang="en-US" dirty="0"/>
          </a:p>
        </p:txBody>
      </p:sp>
      <p:sp>
        <p:nvSpPr>
          <p:cNvPr id="16" name="Text Placeholder 2" descr="if picture or chart you must type your ADA compliant description here."/>
          <p:cNvSpPr>
            <a:spLocks noGrp="1"/>
          </p:cNvSpPr>
          <p:nvPr>
            <p:ph idx="1"/>
          </p:nvPr>
        </p:nvSpPr>
        <p:spPr>
          <a:xfrm>
            <a:off x="571500" y="1437126"/>
            <a:ext cx="66421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 descr="you must type your ADA compliant description here."/>
          <p:cNvSpPr>
            <a:spLocks noGrp="1"/>
          </p:cNvSpPr>
          <p:nvPr>
            <p:ph type="pic" sz="quarter" idx="13"/>
          </p:nvPr>
        </p:nvSpPr>
        <p:spPr>
          <a:xfrm>
            <a:off x="571500" y="1196599"/>
            <a:ext cx="11049000" cy="3157474"/>
          </a:xfrm>
          <a:prstGeom prst="rect">
            <a:avLst/>
          </a:pr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429610"/>
            <a:ext cx="5980129" cy="766989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dirty="0"/>
              <a:t>Slide Title</a:t>
            </a:r>
            <a:endParaRPr lang="en-US" dirty="0"/>
          </a:p>
        </p:txBody>
      </p:sp>
      <p:sp>
        <p:nvSpPr>
          <p:cNvPr id="12" name="Content Placeholder 2" descr="if picture or chart you must type your ADA compliant description here."/>
          <p:cNvSpPr>
            <a:spLocks noGrp="1"/>
          </p:cNvSpPr>
          <p:nvPr>
            <p:ph idx="1" hasCustomPrompt="1"/>
          </p:nvPr>
        </p:nvSpPr>
        <p:spPr>
          <a:xfrm>
            <a:off x="571500" y="4654550"/>
            <a:ext cx="6196944" cy="16065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en-US" b="0" i="0" smtClean="0">
                <a:effectLst/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rgbClr val="001E62"/>
              </a:buClr>
              <a:defRPr/>
            </a:lvl2pPr>
            <a:lvl3pPr marL="1030605" indent="-116205">
              <a:lnSpc>
                <a:spcPct val="100000"/>
              </a:lnSpc>
              <a:buClr>
                <a:srgbClr val="001E62"/>
              </a:buClr>
              <a:defRPr/>
            </a:lvl3pPr>
            <a:lvl4pPr marL="1485900" indent="-114300">
              <a:lnSpc>
                <a:spcPct val="100000"/>
              </a:lnSpc>
              <a:buClr>
                <a:srgbClr val="001E62"/>
              </a:buClr>
              <a:defRPr sz="1200">
                <a:solidFill>
                  <a:schemeClr val="tx1"/>
                </a:solidFill>
              </a:defRPr>
            </a:lvl4pPr>
            <a:lvl5pPr marL="1952625" indent="-123825">
              <a:lnSpc>
                <a:spcPct val="100000"/>
              </a:lnSpc>
              <a:buClr>
                <a:srgbClr val="001E6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dolore magna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4249271" cy="6858000"/>
          </a:xfrm>
          <a:prstGeom prst="rect">
            <a:avLst/>
          </a:prstGeom>
          <a:solidFill>
            <a:srgbClr val="001E6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1E6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0"/>
            <a:ext cx="4249271" cy="6858000"/>
          </a:xfrm>
          <a:prstGeom prst="rect">
            <a:avLst/>
          </a:prstGeom>
          <a:solidFill>
            <a:srgbClr val="001E6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162" t="77592" r="78736"/>
          <a:stretch>
            <a:fillRect/>
          </a:stretch>
        </p:blipFill>
        <p:spPr>
          <a:xfrm rot="10800000">
            <a:off x="571500" y="-737549"/>
            <a:ext cx="500083" cy="1536790"/>
          </a:xfrm>
          <a:prstGeom prst="rect">
            <a:avLst/>
          </a:prstGeom>
        </p:spPr>
      </p:pic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89420" y="3622452"/>
            <a:ext cx="3239719" cy="27068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 baseline="0">
                <a:solidFill>
                  <a:schemeClr val="bg1"/>
                </a:solidFill>
              </a:defRPr>
            </a:lvl1pPr>
          </a:lstStyle>
          <a:p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sit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tetur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sahanis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nib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eget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justo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ne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gravida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est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asa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sit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71499" y="1222362"/>
            <a:ext cx="3257639" cy="461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sz="2000" b="1" spc="300" dirty="0">
                <a:ln w="190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HERE</a:t>
            </a:r>
            <a:endParaRPr lang="en-US" sz="2000" b="1" spc="300" dirty="0">
              <a:ln w="19050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1866900"/>
            <a:ext cx="3225800" cy="1562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 Goes Here and Here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17162" t="77592" r="78736"/>
          <a:stretch>
            <a:fillRect/>
          </a:stretch>
        </p:blipFill>
        <p:spPr>
          <a:xfrm rot="10800000">
            <a:off x="571500" y="-737549"/>
            <a:ext cx="500083" cy="1536790"/>
          </a:xfrm>
          <a:prstGeom prst="rect">
            <a:avLst/>
          </a:prstGeom>
        </p:spPr>
      </p:pic>
      <p:sp>
        <p:nvSpPr>
          <p:cNvPr id="17" name="Content Placeholder 2" descr="if picture or chart you must type your ADA compliant description here."/>
          <p:cNvSpPr>
            <a:spLocks noGrp="1"/>
          </p:cNvSpPr>
          <p:nvPr>
            <p:ph idx="18"/>
          </p:nvPr>
        </p:nvSpPr>
        <p:spPr>
          <a:xfrm>
            <a:off x="4805665" y="1222362"/>
            <a:ext cx="6796915" cy="4840508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all" spc="300" baseline="0">
                <a:solidFill>
                  <a:schemeClr val="accent1"/>
                </a:solidFill>
              </a:defRPr>
            </a:lvl1pPr>
            <a:lvl2pPr marL="12700" indent="0">
              <a:buClr>
                <a:srgbClr val="001E62"/>
              </a:buClr>
              <a:buFontTx/>
              <a:buNone/>
              <a:defRPr/>
            </a:lvl2pPr>
            <a:lvl3pPr marL="641350" indent="-171450">
              <a:buClr>
                <a:srgbClr val="001E62"/>
              </a:buClr>
              <a:buFont typeface="Arial" panose="020B0604020202020204" pitchFamily="34" charset="0"/>
              <a:buChar char="•"/>
              <a:defRPr/>
            </a:lvl3pPr>
            <a:lvl4pPr marL="1485900" indent="-114300">
              <a:buClr>
                <a:srgbClr val="001E62"/>
              </a:buClr>
              <a:defRPr sz="1200">
                <a:solidFill>
                  <a:schemeClr val="tx1"/>
                </a:solidFill>
              </a:defRPr>
            </a:lvl4pPr>
            <a:lvl5pPr marL="1952625" indent="-123825">
              <a:buClr>
                <a:srgbClr val="001E6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25425" y="6439768"/>
            <a:ext cx="60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65C24F-D5A7-7547-9DA1-2768CBD8B2AD}" type="slidenum">
              <a: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4805665" y="6419410"/>
            <a:ext cx="4114800" cy="365125"/>
          </a:xfrm>
        </p:spPr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61111" b="7037"/>
          <a:stretch>
            <a:fillRect/>
          </a:stretch>
        </p:blipFill>
        <p:spPr>
          <a:xfrm>
            <a:off x="0" y="2331188"/>
            <a:ext cx="12192000" cy="2184400"/>
          </a:xfrm>
          <a:prstGeom prst="rect">
            <a:avLst/>
          </a:prstGeom>
        </p:spPr>
      </p:pic>
      <p:sp>
        <p:nvSpPr>
          <p:cNvPr id="5" name="Rectangle 4" descr="you must type your ADA compliant description here."/>
          <p:cNvSpPr/>
          <p:nvPr userDrawn="1"/>
        </p:nvSpPr>
        <p:spPr>
          <a:xfrm>
            <a:off x="-1" y="2340565"/>
            <a:ext cx="12192000" cy="2184400"/>
          </a:xfrm>
          <a:prstGeom prst="rect">
            <a:avLst/>
          </a:prstGeom>
          <a:solidFill>
            <a:srgbClr val="001E6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 dirty="0">
              <a:latin typeface="Arial" panose="020B06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78068" y="3156054"/>
            <a:ext cx="11035861" cy="76698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1" t="85786" r="3" b="1251"/>
          <a:stretch>
            <a:fillRect/>
          </a:stretch>
        </p:blipFill>
        <p:spPr>
          <a:xfrm>
            <a:off x="0" y="6007100"/>
            <a:ext cx="12192000" cy="889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96645" y="6409044"/>
            <a:ext cx="3048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78069" y="2793176"/>
            <a:ext cx="11035861" cy="76698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57317" y="6369355"/>
            <a:ext cx="60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65C24F-D5A7-7547-9DA1-2768CBD8B2AD}" type="slidenum">
              <a:rPr lang="en-US" sz="14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751" y="2295148"/>
            <a:ext cx="2326497" cy="2267704"/>
          </a:xfrm>
          <a:prstGeom prst="rect">
            <a:avLst/>
          </a:prstGeom>
        </p:spPr>
      </p:pic>
      <p:pic>
        <p:nvPicPr>
          <p:cNvPr id="3" name="Picture 2" descr="Large white UIC circle m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2751" y="2295148"/>
            <a:ext cx="2326497" cy="22677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 dirty="0"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6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 dirty="0">
              <a:latin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15271" y="2289120"/>
            <a:ext cx="6402301" cy="165576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presentation title goes here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65242" y="1611477"/>
            <a:ext cx="2902358" cy="2952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800" b="1" cap="all" spc="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 b="1" spc="30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35828" y="4195872"/>
            <a:ext cx="4920344" cy="6075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name(s)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0" y="5246523"/>
            <a:ext cx="876300" cy="876300"/>
          </a:xfrm>
          <a:prstGeom prst="rect">
            <a:avLst/>
          </a:prstGeom>
        </p:spPr>
      </p:pic>
      <p:pic>
        <p:nvPicPr>
          <p:cNvPr id="12" name="Picture 11" descr="Red UIC circle mark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7850" y="5246523"/>
            <a:ext cx="876300" cy="876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tle 3">
    <p:bg>
      <p:bgPr>
        <a:solidFill>
          <a:srgbClr val="D5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32705" y="2205037"/>
            <a:ext cx="5876785" cy="165576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presentation title goes here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2705" y="4099548"/>
            <a:ext cx="5876784" cy="6075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name(s) here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32705" y="4945868"/>
            <a:ext cx="2902358" cy="29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 b="1" cap="all" spc="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 b="1" spc="30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534" t="1686" r="76195" b="71329"/>
          <a:stretch>
            <a:fillRect/>
          </a:stretch>
        </p:blipFill>
        <p:spPr>
          <a:xfrm>
            <a:off x="1650124" y="115614"/>
            <a:ext cx="1252234" cy="185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469" y="5865392"/>
            <a:ext cx="3091621" cy="595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13534" t="1686" r="76195" b="71329"/>
          <a:stretch>
            <a:fillRect/>
          </a:stretch>
        </p:blipFill>
        <p:spPr>
          <a:xfrm>
            <a:off x="1650124" y="115614"/>
            <a:ext cx="1252234" cy="1850675"/>
          </a:xfrm>
          <a:prstGeom prst="rect">
            <a:avLst/>
          </a:prstGeom>
        </p:spPr>
      </p:pic>
      <p:pic>
        <p:nvPicPr>
          <p:cNvPr id="9" name="Picture 8" descr="UIC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7469" y="5865392"/>
            <a:ext cx="3091621" cy="595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1499" y="427475"/>
            <a:ext cx="11048999" cy="8110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Slide Title</a:t>
            </a:r>
            <a:endParaRPr lang="en-US" dirty="0"/>
          </a:p>
        </p:txBody>
      </p:sp>
      <p:sp>
        <p:nvSpPr>
          <p:cNvPr id="12" name="Text Placeholder 2" descr="if picture or chart you must type your ADA compliant description here."/>
          <p:cNvSpPr>
            <a:spLocks noGrp="1"/>
          </p:cNvSpPr>
          <p:nvPr>
            <p:ph idx="1"/>
          </p:nvPr>
        </p:nvSpPr>
        <p:spPr>
          <a:xfrm>
            <a:off x="571500" y="1437126"/>
            <a:ext cx="110490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1499" y="427475"/>
            <a:ext cx="11048999" cy="8110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Slide Title</a:t>
            </a:r>
            <a:endParaRPr lang="en-US" dirty="0"/>
          </a:p>
        </p:txBody>
      </p:sp>
      <p:sp>
        <p:nvSpPr>
          <p:cNvPr id="15" name="Text Placeholder 2" descr="if picture or chart you must type your ADA compliant description here."/>
          <p:cNvSpPr>
            <a:spLocks noGrp="1"/>
          </p:cNvSpPr>
          <p:nvPr>
            <p:ph idx="1"/>
          </p:nvPr>
        </p:nvSpPr>
        <p:spPr>
          <a:xfrm>
            <a:off x="571500" y="1437126"/>
            <a:ext cx="52578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</p:txBody>
      </p:sp>
      <p:sp>
        <p:nvSpPr>
          <p:cNvPr id="17" name="Text Placeholder 2" descr="if picture or chart you must type your ADA compliant description here."/>
          <p:cNvSpPr>
            <a:spLocks noGrp="1"/>
          </p:cNvSpPr>
          <p:nvPr>
            <p:ph idx="10"/>
          </p:nvPr>
        </p:nvSpPr>
        <p:spPr>
          <a:xfrm>
            <a:off x="6388100" y="1437126"/>
            <a:ext cx="52578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 descr="if picture or chart you must type your ADA compliant description here."/>
          <p:cNvSpPr>
            <a:spLocks noGrp="1"/>
          </p:cNvSpPr>
          <p:nvPr>
            <p:ph idx="1"/>
          </p:nvPr>
        </p:nvSpPr>
        <p:spPr>
          <a:xfrm>
            <a:off x="571500" y="1437126"/>
            <a:ext cx="110490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096000" y="1030014"/>
            <a:ext cx="0" cy="4750676"/>
          </a:xfrm>
          <a:prstGeom prst="line">
            <a:avLst/>
          </a:prstGeom>
          <a:ln>
            <a:solidFill>
              <a:srgbClr val="D500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926811" y="1439648"/>
            <a:ext cx="4350773" cy="1228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1E62"/>
                </a:solidFill>
              </a:defRPr>
            </a:lvl1pPr>
          </a:lstStyle>
          <a:p>
            <a:pPr lvl="0"/>
            <a:r>
              <a:rPr lang="en-US" dirty="0"/>
              <a:t>Headline goes here and here</a:t>
            </a:r>
            <a:endParaRPr lang="en-US" dirty="0"/>
          </a:p>
        </p:txBody>
      </p:sp>
      <p:sp>
        <p:nvSpPr>
          <p:cNvPr id="8" name="Content Placeholder 11" descr="if picture or chart you must type your ADA compliant description here."/>
          <p:cNvSpPr>
            <a:spLocks noGrp="1"/>
          </p:cNvSpPr>
          <p:nvPr>
            <p:ph sz="quarter" idx="13"/>
          </p:nvPr>
        </p:nvSpPr>
        <p:spPr>
          <a:xfrm>
            <a:off x="6926262" y="2759720"/>
            <a:ext cx="4351333" cy="29114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</p:txBody>
      </p:sp>
      <p:sp>
        <p:nvSpPr>
          <p:cNvPr id="11" name="Picture Placeholder 4" descr=" you must type your ADA compliant description here."/>
          <p:cNvSpPr>
            <a:spLocks noGrp="1"/>
          </p:cNvSpPr>
          <p:nvPr>
            <p:ph type="pic" sz="quarter" idx="10"/>
          </p:nvPr>
        </p:nvSpPr>
        <p:spPr>
          <a:xfrm>
            <a:off x="571500" y="996585"/>
            <a:ext cx="4838700" cy="4864830"/>
          </a:xfrm>
          <a:custGeom>
            <a:avLst/>
            <a:gdLst>
              <a:gd name="connsiteX0" fmla="*/ 2686415 w 5372830"/>
              <a:gd name="connsiteY0" fmla="*/ 0 h 5372830"/>
              <a:gd name="connsiteX1" fmla="*/ 5372830 w 5372830"/>
              <a:gd name="connsiteY1" fmla="*/ 2686415 h 5372830"/>
              <a:gd name="connsiteX2" fmla="*/ 2686415 w 5372830"/>
              <a:gd name="connsiteY2" fmla="*/ 5372830 h 5372830"/>
              <a:gd name="connsiteX3" fmla="*/ 0 w 5372830"/>
              <a:gd name="connsiteY3" fmla="*/ 2686415 h 5372830"/>
              <a:gd name="connsiteX4" fmla="*/ 2686415 w 5372830"/>
              <a:gd name="connsiteY4" fmla="*/ 0 h 537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830" h="5372830">
                <a:moveTo>
                  <a:pt x="2686415" y="0"/>
                </a:moveTo>
                <a:cubicBezTo>
                  <a:pt x="4170081" y="0"/>
                  <a:pt x="5372830" y="1202749"/>
                  <a:pt x="5372830" y="2686415"/>
                </a:cubicBezTo>
                <a:cubicBezTo>
                  <a:pt x="5372830" y="4170081"/>
                  <a:pt x="4170081" y="5372830"/>
                  <a:pt x="2686415" y="5372830"/>
                </a:cubicBezTo>
                <a:cubicBezTo>
                  <a:pt x="1202749" y="5372830"/>
                  <a:pt x="0" y="4170081"/>
                  <a:pt x="0" y="2686415"/>
                </a:cubicBezTo>
                <a:cubicBezTo>
                  <a:pt x="0" y="1202749"/>
                  <a:pt x="1202749" y="0"/>
                  <a:pt x="2686415" y="0"/>
                </a:cubicBezTo>
                <a:close/>
              </a:path>
            </a:pathLst>
          </a:cu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0" y="1030014"/>
            <a:ext cx="0" cy="4750676"/>
          </a:xfrm>
          <a:prstGeom prst="line">
            <a:avLst/>
          </a:prstGeom>
          <a:ln>
            <a:solidFill>
              <a:srgbClr val="D500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-2" r="80192" b="1"/>
          <a:stretch>
            <a:fillRect/>
          </a:stretch>
        </p:blipFill>
        <p:spPr>
          <a:xfrm>
            <a:off x="0" y="1"/>
            <a:ext cx="2414954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96645" y="6439768"/>
            <a:ext cx="3048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7317" y="6409911"/>
            <a:ext cx="60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65C24F-D5A7-7547-9DA1-2768CBD8B2AD}" type="slidenum">
              <a:rPr lang="en-US" sz="14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637229" y="1439648"/>
            <a:ext cx="5948313" cy="1228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1E62"/>
                </a:solidFill>
              </a:defRPr>
            </a:lvl1pPr>
          </a:lstStyle>
          <a:p>
            <a:pPr lvl="0"/>
            <a:r>
              <a:rPr lang="en-US" dirty="0"/>
              <a:t>Headline goes here and here</a:t>
            </a:r>
            <a:endParaRPr lang="en-US" dirty="0"/>
          </a:p>
        </p:txBody>
      </p:sp>
      <p:sp>
        <p:nvSpPr>
          <p:cNvPr id="11" name="Content Placeholder 11" descr="if picture or chart you must type your ADA compliant description here."/>
          <p:cNvSpPr>
            <a:spLocks noGrp="1"/>
          </p:cNvSpPr>
          <p:nvPr>
            <p:ph sz="quarter" idx="13"/>
          </p:nvPr>
        </p:nvSpPr>
        <p:spPr>
          <a:xfrm>
            <a:off x="5637230" y="2759720"/>
            <a:ext cx="5948312" cy="316974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</p:txBody>
      </p:sp>
      <p:sp>
        <p:nvSpPr>
          <p:cNvPr id="8" name="Picture Placeholder 9" descr="you must type your ADA compliant description here."/>
          <p:cNvSpPr>
            <a:spLocks noGrp="1"/>
          </p:cNvSpPr>
          <p:nvPr>
            <p:ph type="pic" sz="quarter" idx="11"/>
          </p:nvPr>
        </p:nvSpPr>
        <p:spPr>
          <a:xfrm>
            <a:off x="839435" y="1439648"/>
            <a:ext cx="3859565" cy="3970552"/>
          </a:xfrm>
          <a:custGeom>
            <a:avLst/>
            <a:gdLst>
              <a:gd name="connsiteX0" fmla="*/ 0 w 3181350"/>
              <a:gd name="connsiteY0" fmla="*/ 0 h 3181350"/>
              <a:gd name="connsiteX1" fmla="*/ 3181350 w 3181350"/>
              <a:gd name="connsiteY1" fmla="*/ 0 h 3181350"/>
              <a:gd name="connsiteX2" fmla="*/ 3181350 w 3181350"/>
              <a:gd name="connsiteY2" fmla="*/ 3181350 h 3181350"/>
              <a:gd name="connsiteX3" fmla="*/ 0 w 3181350"/>
              <a:gd name="connsiteY3" fmla="*/ 318135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3181350">
                <a:moveTo>
                  <a:pt x="0" y="0"/>
                </a:moveTo>
                <a:lnTo>
                  <a:pt x="3181350" y="0"/>
                </a:lnTo>
                <a:lnTo>
                  <a:pt x="3181350" y="3181350"/>
                </a:lnTo>
                <a:lnTo>
                  <a:pt x="0" y="318135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5637229" y="6419410"/>
            <a:ext cx="4114800" cy="365125"/>
          </a:xfrm>
        </p:spPr>
        <p:txBody>
          <a:bodyPr/>
          <a:lstStyle/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5425" y="6439768"/>
            <a:ext cx="60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65C24F-D5A7-7547-9DA1-2768CBD8B2AD}" type="slidenum">
              <a:rPr lang="en-US" sz="14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462017" y="6126480"/>
            <a:ext cx="604558" cy="58928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1499" y="427475"/>
            <a:ext cx="11048999" cy="8110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Slide Title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7126"/>
            <a:ext cx="110490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</p:txBody>
      </p:sp>
      <p:pic>
        <p:nvPicPr>
          <p:cNvPr id="8" name="Picture 7" descr="red UIC circle mark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462017" y="6126480"/>
            <a:ext cx="604558" cy="58928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1499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College/Department/Presentation Name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01E6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35000" indent="-177800" algn="l" defTabSz="914400" rtl="0" eaLnBrk="1" latinLnBrk="0" hangingPunct="1">
        <a:lnSpc>
          <a:spcPct val="100000"/>
        </a:lnSpc>
        <a:spcBef>
          <a:spcPts val="500"/>
        </a:spcBef>
        <a:buClr>
          <a:srgbClr val="001E6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098550" indent="-184150" algn="l" defTabSz="914400" rtl="0" eaLnBrk="1" latinLnBrk="0" hangingPunct="1">
        <a:lnSpc>
          <a:spcPct val="100000"/>
        </a:lnSpc>
        <a:spcBef>
          <a:spcPts val="500"/>
        </a:spcBef>
        <a:buClr>
          <a:srgbClr val="001E62"/>
        </a:buClr>
        <a:buFont typeface="System Font Regular"/>
        <a:buChar char="–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95" y="2289175"/>
            <a:ext cx="10184130" cy="1656080"/>
          </a:xfrm>
        </p:spPr>
        <p:txBody>
          <a:bodyPr>
            <a:noAutofit/>
          </a:bodyPr>
          <a:lstStyle/>
          <a:p>
            <a:r>
              <a:rPr lang="en-US" sz="2400" dirty="0"/>
              <a:t>ELECTROENCEPHALOGRAM SENSOR DATA COMPRESSION USING AN ASYMMETRICAL SPARSE AUTOENCODER WITH A DISCRETE COSINE TRANSFORM LAYER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2024.4.18</a:t>
            </a:r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01520" y="3658870"/>
            <a:ext cx="8189595" cy="1144905"/>
          </a:xfrm>
        </p:spPr>
        <p:txBody>
          <a:bodyPr>
            <a:noAutofit/>
          </a:bodyPr>
          <a:lstStyle/>
          <a:p>
            <a:r>
              <a:rPr lang="en-US" sz="1600" dirty="0"/>
              <a:t>Xin Zhu</a:t>
            </a:r>
            <a:r>
              <a:rPr lang="en-US" sz="1600" baseline="30000" dirty="0"/>
              <a:t>1</a:t>
            </a:r>
            <a:r>
              <a:rPr lang="en-US" sz="1600" dirty="0"/>
              <a:t> Hongyi Pan</a:t>
            </a:r>
            <a:r>
              <a:rPr lang="en-US" sz="1600" baseline="30000" dirty="0"/>
              <a:t>2</a:t>
            </a:r>
            <a:r>
              <a:rPr lang="en-US" sz="1600" dirty="0"/>
              <a:t> Shuaiang Rong</a:t>
            </a:r>
            <a:r>
              <a:rPr lang="en-US" sz="1600" baseline="30000" dirty="0"/>
              <a:t>1</a:t>
            </a:r>
            <a:r>
              <a:rPr lang="en-US" sz="1600" dirty="0"/>
              <a:t> Ahmet Enis Cetin</a:t>
            </a:r>
            <a:r>
              <a:rPr lang="en-US" sz="1600" baseline="30000" dirty="0"/>
              <a:t>1</a:t>
            </a:r>
            <a:endParaRPr lang="en-US" sz="1600" baseline="30000" dirty="0"/>
          </a:p>
          <a:p>
            <a:r>
              <a:rPr lang="en-US" sz="1600" baseline="30000" dirty="0"/>
              <a:t>1</a:t>
            </a:r>
            <a:r>
              <a:rPr lang="en-US" sz="1600" dirty="0"/>
              <a:t>Department of Electrical and Computer Engineering, University of Illinois Chicago, USA</a:t>
            </a:r>
            <a:endParaRPr lang="en-US" sz="1600" dirty="0"/>
          </a:p>
          <a:p>
            <a:r>
              <a:rPr lang="en-US" sz="1600" baseline="30000" dirty="0"/>
              <a:t>2</a:t>
            </a:r>
            <a:r>
              <a:rPr lang="en-US" sz="1600" dirty="0"/>
              <a:t>Machine &amp; Hybrid Intelligence Lab, Northwestern University, USA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DCT layer for EEG data compression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025" y="2299970"/>
            <a:ext cx="6364605" cy="2754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880" y="1680845"/>
            <a:ext cx="4530725" cy="34918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865" y="1238885"/>
            <a:ext cx="4065905" cy="6521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3055" y="1398270"/>
            <a:ext cx="1088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DCT-III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zh-CN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b="64630"/>
          <a:stretch>
            <a:fillRect/>
          </a:stretch>
        </p:blipFill>
        <p:spPr>
          <a:xfrm>
            <a:off x="2195830" y="5427345"/>
            <a:ext cx="4945380" cy="4203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2090" y="5450840"/>
            <a:ext cx="3140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Hard-thresholding function:</a:t>
            </a:r>
            <a:endParaRPr lang="en-US" altLang="zh-CN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610" y="5901055"/>
            <a:ext cx="3837940" cy="3517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965" y="5620385"/>
            <a:ext cx="4197350" cy="730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Model-Training stage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49020" y="5183505"/>
            <a:ext cx="111436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verall loss function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M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ean squared error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+ S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parsity penalty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loss function based on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Kullback–Leibler divergence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图片 7" descr="绘图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" y="1442720"/>
            <a:ext cx="10560685" cy="3529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Model-Transmission stage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70180" y="5177155"/>
            <a:ext cx="118389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ybrid coding algorithm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 combination of Run-Length Encoding (RLE) and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Lempel–Ziv–Markov chain algorithm (LZMA)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图片 7" descr="绘图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450" y="1678940"/>
            <a:ext cx="11327765" cy="29121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Section four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71500" y="1866900"/>
            <a:ext cx="3602990" cy="1562100"/>
          </a:xfrm>
        </p:spPr>
        <p:txBody>
          <a:bodyPr/>
          <a:lstStyle/>
          <a:p>
            <a:r>
              <a:rPr lang="en-US" dirty="0"/>
              <a:t>Experimental Results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  <a:endParaRPr lang="en-US" dirty="0"/>
          </a:p>
        </p:txBody>
      </p:sp>
      <p:sp>
        <p:nvSpPr>
          <p:cNvPr id="9" name="Rectangle 15"/>
          <p:cNvSpPr/>
          <p:nvPr/>
        </p:nvSpPr>
        <p:spPr>
          <a:xfrm>
            <a:off x="4663440" y="649605"/>
            <a:ext cx="7047865" cy="4926330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4472C4"/>
          </a:fontRef>
        </p:style>
        <p:txBody>
          <a:bodyPr rtlCol="0" anchor="t"/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</a:rPr>
              <a:t>Dataset: 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</a:endParaRPr>
          </a:p>
          <a:p>
            <a:pPr marL="457200" lvl="1" indent="457200" algn="just"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</a:rPr>
              <a:t>(1). BCI2 dataset (316 training sets and 100 testing sets).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</a:endParaRPr>
          </a:p>
          <a:p>
            <a:pPr marL="457200" lvl="1" indent="457200" algn="just"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</a:rPr>
              <a:t>(2). Bonn University dataset.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</a:rPr>
              <a:t>Performance metric:  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</a:endParaRPr>
          </a:p>
          <a:p>
            <a:pPr marL="457200" lvl="1" indent="457200" algn="just"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</a:rPr>
              <a:t>(1). Compression ratio (CR); 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</a:endParaRPr>
          </a:p>
          <a:p>
            <a:pPr marL="457200" lvl="1" indent="457200" algn="just"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</a:rPr>
              <a:t>CR = Size of original data/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  <a:sym typeface="+mn-ea"/>
              </a:rPr>
              <a:t> Size of reconstruction data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  <a:sym typeface="+mn-ea"/>
            </a:endParaRPr>
          </a:p>
          <a:p>
            <a:pPr indent="0" algn="just"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  <a:sym typeface="+mn-ea"/>
              </a:rPr>
              <a:t> 	(2).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</a:rPr>
              <a:t>Percent root-mean-square difference (PRD). 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</a:endParaRPr>
          </a:p>
          <a:p>
            <a:pPr marL="457200" lvl="1" indent="457200" algn="just">
              <a:buFont typeface="Wingdings" panose="05000000000000000000" pitchFamily="2" charset="2"/>
              <a:buNone/>
            </a:pP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</a:endParaRPr>
          </a:p>
          <a:p>
            <a:pPr marL="457200" lvl="1" indent="457200" algn="just">
              <a:buFont typeface="Wingdings" panose="05000000000000000000" pitchFamily="2" charset="2"/>
              <a:buNone/>
            </a:pP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</a:endParaRPr>
          </a:p>
          <a:p>
            <a:pPr marL="457200" lvl="1" indent="457200" algn="just">
              <a:buFont typeface="Wingdings" panose="05000000000000000000" pitchFamily="2" charset="2"/>
              <a:buNone/>
            </a:pP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</a:endParaRPr>
          </a:p>
          <a:p>
            <a:pPr marL="457200" lvl="1" indent="457200" algn="just">
              <a:buFont typeface="Wingdings" panose="05000000000000000000" pitchFamily="2" charset="2"/>
              <a:buNone/>
            </a:pP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</a:endParaRPr>
          </a:p>
          <a:p>
            <a:pPr marL="457200" lvl="1" indent="457200" algn="just"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</a:rPr>
              <a:t>(3). Quality score (QS)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</a:endParaRPr>
          </a:p>
          <a:p>
            <a:pPr marL="457200" lvl="1" indent="457200" algn="just"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charset="0"/>
              </a:rPr>
              <a:t>QS = CR/ PRD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charset="0"/>
            </a:endParaRPr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14300" imgH="215900" progId="Equation.KSEE3">
                  <p:embed/>
                </p:oleObj>
              </mc:Choice>
              <mc:Fallback>
                <p:oleObj name="" r:id="rId1" imgW="114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935" y="3677285"/>
            <a:ext cx="3118485" cy="10115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430" y="1939290"/>
            <a:ext cx="5778500" cy="3867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715" y="1939290"/>
            <a:ext cx="6028055" cy="37064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3525" y="1273810"/>
            <a:ext cx="11463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Performance metric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: C</a:t>
            </a: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</a:rPr>
              <a:t>ompression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</a:rPr>
              <a:t>ratio (CR)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, P</a:t>
            </a: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</a:rPr>
              <a:t>ercent root-mean-square difference (PRD)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 and Quality score (QS)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9490" y="1508760"/>
            <a:ext cx="7260590" cy="39522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101725" y="1685290"/>
            <a:ext cx="9485630" cy="3773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nalysis of the computational cost: 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/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For an input with a duration of 6.4s, the compression time of the ASAEDCT network is only around 0.016s. Although this experiment is executed on the Intel Core i7-12700H CPU, the fast compression time indicates that the proposed method can be used in real-time compression of the EEG signals.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Section four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71500" y="1866900"/>
            <a:ext cx="3602990" cy="1562100"/>
          </a:xfrm>
        </p:spPr>
        <p:txBody>
          <a:bodyPr/>
          <a:lstStyle/>
          <a:p>
            <a:r>
              <a:rPr lang="en-US" dirty="0"/>
              <a:t>Conclusion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  <a:endParaRPr lang="en-US" dirty="0"/>
          </a:p>
        </p:txBody>
      </p:sp>
      <p:sp>
        <p:nvSpPr>
          <p:cNvPr id="9" name="Rectangle 15"/>
          <p:cNvSpPr/>
          <p:nvPr/>
        </p:nvSpPr>
        <p:spPr>
          <a:xfrm>
            <a:off x="4663440" y="414655"/>
            <a:ext cx="6844030" cy="4926330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4472C4"/>
          </a:fontRef>
        </p:style>
        <p:txBody>
          <a:bodyPr rtlCol="0" anchor="t"/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This study presents an asymmetrical autoencoder with a DCT layer that contains hard-thresholding nonlinearity for EEG sensor data compression.</a:t>
            </a: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The hard-thresholding nonlinearity and scaling layers not only enhance the data compaction capability of the DCT layer but also denoise the EEG signal. </a:t>
            </a: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The proposed model achieves the best compression efficiency and reconstruction accuracy compared to other methods in BCI2 and Bonn EEG datasets. </a:t>
            </a: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The computational load of the compression part of the ASAEDCT network is low, therefore, it can be implemented in the sensor for EEG data compression.</a:t>
            </a: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listening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Department of Electrical and Computer Engineering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if picture or chart you must type your ADA compliant description here.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Department of Electrical and Computer Engineering</a:t>
            </a:r>
            <a:endParaRPr lang="en-US" dirty="0"/>
          </a:p>
        </p:txBody>
      </p:sp>
      <p:sp>
        <p:nvSpPr>
          <p:cNvPr id="7" name="Rectangle 15"/>
          <p:cNvSpPr/>
          <p:nvPr/>
        </p:nvSpPr>
        <p:spPr>
          <a:xfrm>
            <a:off x="6051550" y="646430"/>
            <a:ext cx="5888990" cy="4926330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4472C4"/>
          </a:fontRef>
        </p:style>
        <p:txBody>
          <a:bodyPr rtlCol="0" anchor="t"/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22063"/>
                </a:solidFill>
                <a:latin typeface="Calibri" panose="020F0502020204030204" charset="0"/>
              </a:rPr>
              <a:t>Introduction: EEG Data compression</a:t>
            </a:r>
            <a:endParaRPr lang="en-US" sz="24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22063"/>
              </a:solidFill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22063"/>
                </a:solidFill>
              </a:rPr>
              <a:t>Autoencoder type neural network with a DCT layer </a:t>
            </a:r>
            <a:endParaRPr lang="en-US" sz="2400" b="1" dirty="0">
              <a:solidFill>
                <a:srgbClr val="022063"/>
              </a:solidFill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22063"/>
              </a:solidFill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22063"/>
                </a:solidFill>
                <a:latin typeface="Calibri" panose="020F0502020204030204" charset="0"/>
              </a:rPr>
              <a:t>Classical and neural network approach</a:t>
            </a:r>
            <a:endParaRPr lang="en-US" sz="24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22063"/>
                </a:solidFill>
                <a:latin typeface="Calibri" panose="020F0502020204030204" charset="0"/>
              </a:rPr>
              <a:t>Experimental Results in BCI2 and Bonn EEG datasets</a:t>
            </a:r>
            <a:endParaRPr lang="en-US" sz="24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22063"/>
                </a:solidFill>
                <a:latin typeface="Calibri" panose="020F0502020204030204" charset="0"/>
              </a:rPr>
              <a:t>Conclusion</a:t>
            </a:r>
            <a:endParaRPr lang="en-US" sz="2400" b="1" dirty="0">
              <a:solidFill>
                <a:srgbClr val="022063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Section ONE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  <a:endParaRPr lang="en-US" dirty="0"/>
          </a:p>
        </p:txBody>
      </p:sp>
      <p:sp>
        <p:nvSpPr>
          <p:cNvPr id="9" name="Rectangle 15"/>
          <p:cNvSpPr/>
          <p:nvPr/>
        </p:nvSpPr>
        <p:spPr>
          <a:xfrm>
            <a:off x="4663440" y="649605"/>
            <a:ext cx="6844030" cy="4926330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4472C4"/>
          </a:fontRef>
        </p:style>
        <p:txBody>
          <a:bodyPr rtlCol="0" anchor="t"/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Electroencephalogram (EEG) plays a crucial role in neurological diagnosis. </a:t>
            </a: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In existing literature, advanced feature extraction and classification algorithms have been designed for EEG analysis. </a:t>
            </a: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Most of these algorithms leverages the abundance of EEG data detected by the sensor, which requires efficient compression algorithms.</a:t>
            </a: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57"/>
          <p:cNvSpPr>
            <a:spLocks noGrp="1"/>
          </p:cNvSpPr>
          <p:nvPr>
            <p:ph type="title"/>
          </p:nvPr>
        </p:nvSpPr>
        <p:spPr>
          <a:xfrm>
            <a:off x="588579" y="995890"/>
            <a:ext cx="11035861" cy="766989"/>
          </a:xfrm>
        </p:spPr>
        <p:txBody>
          <a:bodyPr>
            <a:normAutofit fontScale="90000"/>
          </a:bodyPr>
          <a:lstStyle/>
          <a:p>
            <a:r>
              <a:rPr lang="en-US" dirty="0"/>
              <a:t>The current methods for compressing EEG signals</a:t>
            </a:r>
            <a:endParaRPr lang="en-US" dirty="0"/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4"/>
          </p:nvPr>
        </p:nvSpPr>
        <p:spPr>
          <a:xfrm>
            <a:off x="4770106" y="3417459"/>
            <a:ext cx="2608263" cy="438150"/>
          </a:xfrm>
        </p:spPr>
        <p:txBody>
          <a:bodyPr>
            <a:normAutofit fontScale="90000" lnSpcReduction="10000"/>
          </a:bodyPr>
          <a:lstStyle/>
          <a:p>
            <a:r>
              <a:rPr lang="en-US"/>
              <a:t>Neural network-based methods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6"/>
          </p:nvPr>
        </p:nvSpPr>
        <p:spPr>
          <a:xfrm>
            <a:off x="1121932" y="3417459"/>
            <a:ext cx="2608263" cy="438150"/>
          </a:xfrm>
        </p:spPr>
        <p:txBody>
          <a:bodyPr>
            <a:normAutofit fontScale="90000" lnSpcReduction="10000"/>
          </a:bodyPr>
          <a:lstStyle/>
          <a:p>
            <a:r>
              <a:rPr lang="en-US" dirty="0"/>
              <a:t>Traditional signal transform methods</a:t>
            </a:r>
            <a:endParaRPr lang="en-US" dirty="0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18"/>
          </p:nvPr>
        </p:nvSpPr>
        <p:spPr>
          <a:xfrm>
            <a:off x="8455986" y="3417459"/>
            <a:ext cx="2608263" cy="438150"/>
          </a:xfrm>
        </p:spPr>
        <p:txBody>
          <a:bodyPr>
            <a:normAutofit fontScale="90000" lnSpcReduction="10000"/>
          </a:bodyPr>
          <a:lstStyle/>
          <a:p>
            <a:r>
              <a:rPr lang="en-US"/>
              <a:t> Transform-based learning techniques</a:t>
            </a:r>
            <a:endParaRPr lang="en-US"/>
          </a:p>
        </p:txBody>
      </p:sp>
      <p:sp>
        <p:nvSpPr>
          <p:cNvPr id="60" name="Picture Placeholder 59" descr=" you must type your ADA compliant description here."/>
          <p:cNvSpPr>
            <a:spLocks noGrp="1"/>
          </p:cNvSpPr>
          <p:nvPr>
            <p:ph type="pic" sz="quarter" idx="11"/>
          </p:nvPr>
        </p:nvSpPr>
        <p:spPr>
          <a:xfrm>
            <a:off x="1691640" y="1940560"/>
            <a:ext cx="1259840" cy="1252220"/>
          </a:xfrm>
        </p:spPr>
      </p:sp>
      <p:sp>
        <p:nvSpPr>
          <p:cNvPr id="64" name="Picture Placeholder 63" descr=" you must type your ADA compliant description here."/>
          <p:cNvSpPr>
            <a:spLocks noGrp="1"/>
          </p:cNvSpPr>
          <p:nvPr>
            <p:ph type="pic" sz="quarter" idx="19"/>
          </p:nvPr>
        </p:nvSpPr>
        <p:spPr>
          <a:xfrm>
            <a:off x="9114790" y="1936115"/>
            <a:ext cx="1309370" cy="1319530"/>
          </a:xfrm>
        </p:spPr>
      </p:sp>
      <p:sp>
        <p:nvSpPr>
          <p:cNvPr id="65" name="Picture Placeholder 64" descr=" you must type your ADA compliant description here."/>
          <p:cNvSpPr>
            <a:spLocks noGrp="1"/>
          </p:cNvSpPr>
          <p:nvPr>
            <p:ph type="pic" sz="quarter" idx="20"/>
          </p:nvPr>
        </p:nvSpPr>
        <p:spPr>
          <a:xfrm>
            <a:off x="5395595" y="1941830"/>
            <a:ext cx="1264920" cy="1313815"/>
          </a:xfrm>
        </p:spPr>
      </p:sp>
      <p:sp>
        <p:nvSpPr>
          <p:cNvPr id="59" name="Content Placeholder 58" descr="if picture or chart you must type your ADA compliant description here."/>
          <p:cNvSpPr>
            <a:spLocks noGrp="1"/>
          </p:cNvSpPr>
          <p:nvPr>
            <p:ph idx="1"/>
          </p:nvPr>
        </p:nvSpPr>
        <p:spPr>
          <a:xfrm>
            <a:off x="942340" y="4062730"/>
            <a:ext cx="2887345" cy="1714500"/>
          </a:xfrm>
        </p:spPr>
        <p:txBody>
          <a:bodyPr/>
          <a:lstStyle/>
          <a:p>
            <a:pPr algn="ctr"/>
            <a:r>
              <a:rPr lang="en-US" dirty="0"/>
              <a:t>The discrete wavelet transform+ adaptive arithmetic encoding</a:t>
            </a:r>
            <a:endParaRPr lang="en-US" dirty="0"/>
          </a:p>
          <a:p>
            <a:pPr algn="ctr"/>
            <a:r>
              <a:rPr lang="en-US" dirty="0"/>
              <a:t> </a:t>
            </a:r>
            <a:r>
              <a:rPr b="1">
                <a:sym typeface="+mn-ea"/>
              </a:rPr>
              <a:t>Limitation: </a:t>
            </a:r>
            <a:r>
              <a:rPr lang="en-US" b="1" dirty="0"/>
              <a:t>Low reconstruction accuracy</a:t>
            </a:r>
            <a:endParaRPr lang="en-US" b="1" dirty="0"/>
          </a:p>
        </p:txBody>
      </p:sp>
      <p:sp>
        <p:nvSpPr>
          <p:cNvPr id="66" name="Content Placeholder 65" descr="if picture or chart you must type your ADA compliant description here."/>
          <p:cNvSpPr>
            <a:spLocks noGrp="1"/>
          </p:cNvSpPr>
          <p:nvPr>
            <p:ph idx="21"/>
          </p:nvPr>
        </p:nvSpPr>
        <p:spPr>
          <a:xfrm>
            <a:off x="4760544" y="4061455"/>
            <a:ext cx="2626658" cy="1714500"/>
          </a:xfrm>
        </p:spPr>
        <p:txBody>
          <a:bodyPr/>
          <a:lstStyle/>
          <a:p>
            <a:r>
              <a:rPr lang="en-US" dirty="0"/>
              <a:t>Convolutional autoencoder </a:t>
            </a:r>
            <a:endParaRPr lang="en-US" dirty="0"/>
          </a:p>
          <a:p>
            <a:r>
              <a:rPr b="1">
                <a:sym typeface="+mn-ea"/>
              </a:rPr>
              <a:t>Limitation:  Low compression efficiency</a:t>
            </a:r>
            <a:endParaRPr b="1">
              <a:sym typeface="+mn-ea"/>
            </a:endParaRPr>
          </a:p>
        </p:txBody>
      </p:sp>
      <p:sp>
        <p:nvSpPr>
          <p:cNvPr id="67" name="Content Placeholder 66" descr="if picture or chart you must type your ADA compliant description here."/>
          <p:cNvSpPr>
            <a:spLocks noGrp="1"/>
          </p:cNvSpPr>
          <p:nvPr>
            <p:ph idx="22"/>
          </p:nvPr>
        </p:nvSpPr>
        <p:spPr>
          <a:xfrm>
            <a:off x="8456244" y="4061455"/>
            <a:ext cx="2626658" cy="1714500"/>
          </a:xfrm>
        </p:spPr>
        <p:txBody>
          <a:bodyPr>
            <a:normAutofit lnSpcReduction="20000"/>
          </a:bodyPr>
          <a:lstStyle/>
          <a:p>
            <a:r>
              <a:rPr lang="en-US"/>
              <a:t>A near-lossless compression algorithm is developed based on discrete cosine transform (DCT) and multilayer perceptron (MLP)</a:t>
            </a:r>
            <a:endParaRPr lang="en-US"/>
          </a:p>
          <a:p>
            <a:r>
              <a:rPr lang="en-US" b="1"/>
              <a:t>Limitation: Weak generalization ability</a:t>
            </a:r>
            <a:endParaRPr lang="en-US" b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Department of Electrical and Computer Engineering</a:t>
            </a:r>
            <a:endParaRPr lang="en-US" dirty="0"/>
          </a:p>
        </p:txBody>
      </p:sp>
      <p:sp>
        <p:nvSpPr>
          <p:cNvPr id="7" name="Title 57"/>
          <p:cNvSpPr>
            <a:spLocks noGrp="1"/>
          </p:cNvSpPr>
          <p:nvPr/>
        </p:nvSpPr>
        <p:spPr>
          <a:xfrm>
            <a:off x="86294" y="94825"/>
            <a:ext cx="11035861" cy="76698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01E6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Introduction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Section two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Contribution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  <a:endParaRPr lang="en-US" dirty="0"/>
          </a:p>
        </p:txBody>
      </p:sp>
      <p:sp>
        <p:nvSpPr>
          <p:cNvPr id="9" name="Rectangle 15"/>
          <p:cNvSpPr/>
          <p:nvPr/>
        </p:nvSpPr>
        <p:spPr>
          <a:xfrm>
            <a:off x="4663440" y="33655"/>
            <a:ext cx="6844030" cy="5396230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4472C4"/>
          </a:fontRef>
        </p:style>
        <p:txBody>
          <a:bodyPr rtlCol="0" anchor="t"/>
          <a:p>
            <a:pPr indent="0" algn="just">
              <a:buFont typeface="Wingdings" panose="05000000000000000000" pitchFamily="2" charset="2"/>
              <a:buNone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An asymmetrical sparse autoencoder with a DCT layer for EEG sensor data compression.</a:t>
            </a: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Trainable thresholding units remove the noise and improve the data compression efficiency. </a:t>
            </a: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Combination of the fully connected and DCT layers learn the data and improve the data compaction capability of DCT.</a:t>
            </a: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Scaling parameters approximately perform filtering in the transform domain and the one-by-one convolution layer reduces the dimension and produces the latent space.</a:t>
            </a: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Section three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71500" y="1866900"/>
            <a:ext cx="3602990" cy="1562100"/>
          </a:xfrm>
        </p:spPr>
        <p:txBody>
          <a:bodyPr/>
          <a:lstStyle/>
          <a:p>
            <a:r>
              <a:rPr lang="en-US" dirty="0"/>
              <a:t>Proposed Model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  <a:endParaRPr lang="en-US" dirty="0"/>
          </a:p>
        </p:txBody>
      </p:sp>
      <p:sp>
        <p:nvSpPr>
          <p:cNvPr id="9" name="Rectangle 15"/>
          <p:cNvSpPr/>
          <p:nvPr/>
        </p:nvSpPr>
        <p:spPr>
          <a:xfrm>
            <a:off x="4663440" y="649605"/>
            <a:ext cx="7047865" cy="4926330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4472C4"/>
          </a:fontRef>
        </p:style>
        <p:txBody>
          <a:bodyPr rtlCol="0" anchor="t"/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Classical autoencoders: Designed in a symmetric architecture; Heavy computations in the encoder side to compress the signals.</a:t>
            </a: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Proposed model:  </a:t>
            </a: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457200" lvl="1" indent="457200" algn="just"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(1). L</a:t>
            </a: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  <a:sym typeface="+mn-ea"/>
              </a:rPr>
              <a:t>ow complexity in </a:t>
            </a: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the encoder side; Suitable for 	implementation at the edge in sensors; </a:t>
            </a: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22063"/>
              </a:solidFill>
              <a:latin typeface="Calibri" panose="020F0502020204030204" charset="0"/>
              <a:sym typeface="+mn-ea"/>
            </a:endParaRPr>
          </a:p>
          <a:p>
            <a:pPr indent="0" algn="just"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  <a:sym typeface="+mn-ea"/>
              </a:rPr>
              <a:t> 	(2). More linear layers in</a:t>
            </a: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</a:rPr>
              <a:t> the decoder side than the 	encoder side to enhance the data reconstruction ability. </a:t>
            </a: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27355"/>
            <a:ext cx="11272520" cy="810895"/>
          </a:xfrm>
        </p:spPr>
        <p:txBody>
          <a:bodyPr>
            <a:normAutofit fontScale="90000"/>
          </a:bodyPr>
          <a:lstStyle/>
          <a:p>
            <a:r>
              <a:rPr lang="en-US" dirty="0"/>
              <a:t>Discrete cosine transform (DCT)and convolution theorem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6946265" y="5835650"/>
            <a:ext cx="577215" cy="172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Rectangle 15"/>
          <p:cNvSpPr/>
          <p:nvPr/>
        </p:nvSpPr>
        <p:spPr>
          <a:xfrm>
            <a:off x="682625" y="927735"/>
            <a:ext cx="9838690" cy="4926330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4472C4"/>
          </a:fontRef>
        </p:style>
        <p:txBody>
          <a:bodyPr rtlCol="0" anchor="t"/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22063"/>
                </a:solidFill>
                <a:latin typeface="Calibri" panose="020F0502020204030204" charset="0"/>
              </a:rPr>
              <a:t>DCT: </a:t>
            </a:r>
            <a:endParaRPr lang="en-US" sz="24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457200" lvl="1" indent="457200" algn="just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022063"/>
                </a:solidFill>
                <a:latin typeface="Calibri" panose="020F0502020204030204" charset="0"/>
              </a:rPr>
              <a:t>(1). Approximate the KLT when there is a high correlation among the 	input samples. </a:t>
            </a:r>
            <a:endParaRPr lang="en-US" sz="24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457200" lvl="1" indent="457200" algn="just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022063"/>
                </a:solidFill>
                <a:latin typeface="Calibri" panose="020F0502020204030204" charset="0"/>
              </a:rPr>
              <a:t>(2). Represent a given signal in a lower dimensional latent space.</a:t>
            </a:r>
            <a:endParaRPr lang="en-US" sz="24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457200" lvl="1" indent="457200" algn="just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022063"/>
                </a:solidFill>
                <a:latin typeface="Calibri" panose="020F0502020204030204" charset="0"/>
              </a:rPr>
              <a:t>(3). Better suited to compression without requiring the covariance 	matrix estimation and eigen-analysis.</a:t>
            </a:r>
            <a:endParaRPr lang="en-US" sz="24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22063"/>
              </a:solidFill>
              <a:latin typeface="Calibri" panose="020F0502020204030204" charset="0"/>
            </a:endParaRPr>
          </a:p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22063"/>
                </a:solidFill>
                <a:latin typeface="Calibri" panose="020F0502020204030204" charset="0"/>
              </a:rPr>
              <a:t>Convolution theorem: The elementwise multiplication in the DCT domain corresponding to symmetric convolution in the time domain.</a:t>
            </a:r>
            <a:r>
              <a:rPr lang="en-US" sz="2400" b="1" dirty="0">
                <a:solidFill>
                  <a:srgbClr val="022063"/>
                </a:solidFill>
                <a:latin typeface="Calibri" panose="020F0502020204030204" charset="0"/>
                <a:sym typeface="+mn-ea"/>
              </a:rPr>
              <a:t> </a:t>
            </a:r>
            <a:r>
              <a:rPr lang="en-US" sz="2000" b="1" dirty="0">
                <a:solidFill>
                  <a:srgbClr val="022063"/>
                </a:solidFill>
                <a:latin typeface="Calibri" panose="020F0502020204030204" charset="0"/>
                <a:sym typeface="+mn-ea"/>
              </a:rPr>
              <a:t>	</a:t>
            </a:r>
            <a:endParaRPr lang="en-US" sz="2000" b="1" dirty="0">
              <a:solidFill>
                <a:srgbClr val="022063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27355"/>
            <a:ext cx="10624185" cy="810895"/>
          </a:xfrm>
        </p:spPr>
        <p:txBody>
          <a:bodyPr>
            <a:normAutofit/>
          </a:bodyPr>
          <a:lstStyle/>
          <a:p>
            <a:r>
              <a:rPr lang="en-US" dirty="0"/>
              <a:t>DCT layer for for drift signal </a:t>
            </a:r>
            <a:r>
              <a:rPr lang="en-US" dirty="0"/>
              <a:t>estimation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5090" y="1370965"/>
            <a:ext cx="4961255" cy="4790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265" y="967740"/>
            <a:ext cx="3261360" cy="57607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946265" y="5835650"/>
            <a:ext cx="577215" cy="172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DCT layer for ECG respiration rate estimation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of Electrical and Computer Engineering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9225" y="2338705"/>
            <a:ext cx="5352415" cy="8921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3266440"/>
            <a:ext cx="5081905" cy="968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" y="1039495"/>
            <a:ext cx="3321050" cy="52082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510" y="1412875"/>
            <a:ext cx="3767455" cy="7353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224780" y="1158240"/>
            <a:ext cx="23863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DCT-II:</a:t>
            </a:r>
            <a:endParaRPr lang="en-US" altLang="zh-CN" sz="1600" b="1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215" y="4269740"/>
            <a:ext cx="4923790" cy="24955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Y2ZmVmYjAwMGJiZTMzMGU3ZDdlMTg2ZTZlZDYzZmEifQ=="/>
</p:tagLst>
</file>

<file path=ppt/theme/theme1.xml><?xml version="1.0" encoding="utf-8"?>
<a:theme xmlns:a="http://schemas.openxmlformats.org/drawingml/2006/main" name="1_UIC">
  <a:themeElements>
    <a:clrScheme name="UIC">
      <a:dk1>
        <a:srgbClr val="575757"/>
      </a:dk1>
      <a:lt1>
        <a:srgbClr val="FFFFFF"/>
      </a:lt1>
      <a:dk2>
        <a:srgbClr val="001D69"/>
      </a:dk2>
      <a:lt2>
        <a:srgbClr val="F2F7EB"/>
      </a:lt2>
      <a:accent1>
        <a:srgbClr val="D40032"/>
      </a:accent1>
      <a:accent2>
        <a:srgbClr val="001E61"/>
      </a:accent2>
      <a:accent3>
        <a:srgbClr val="41B6E5"/>
      </a:accent3>
      <a:accent4>
        <a:srgbClr val="FFBE3E"/>
      </a:accent4>
      <a:accent5>
        <a:srgbClr val="0085AD"/>
      </a:accent5>
      <a:accent6>
        <a:srgbClr val="D0D2CF"/>
      </a:accent6>
      <a:hlink>
        <a:srgbClr val="41B6E6"/>
      </a:hlink>
      <a:folHlink>
        <a:srgbClr val="001E6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5394</Words>
  <Application>WPS 演示</Application>
  <PresentationFormat>Widescreen</PresentationFormat>
  <Paragraphs>179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SimSun</vt:lpstr>
      <vt:lpstr>Wingdings</vt:lpstr>
      <vt:lpstr>System Font Regular</vt:lpstr>
      <vt:lpstr>AlienCaret</vt:lpstr>
      <vt:lpstr>Open Sans</vt:lpstr>
      <vt:lpstr>Segoe Print</vt:lpstr>
      <vt:lpstr>Calibri</vt:lpstr>
      <vt:lpstr>Times New Roman</vt:lpstr>
      <vt:lpstr>Microsoft YaHei</vt:lpstr>
      <vt:lpstr>Arial Unicode MS</vt:lpstr>
      <vt:lpstr>DengXian</vt:lpstr>
      <vt:lpstr>SimHei</vt:lpstr>
      <vt:lpstr>1_UIC</vt:lpstr>
      <vt:lpstr>Equation.KSEE3</vt:lpstr>
      <vt:lpstr>ELECTROENCEPHALOGRAM SENSOR DATA COMPRESSION USING AN ASYMMETRICAL SPARSE AUTOENCODER WITH A DISCRETE COSINE TRANSFORM LAYER</vt:lpstr>
      <vt:lpstr>PowerPoint 演示文稿</vt:lpstr>
      <vt:lpstr>PowerPoint 演示文稿</vt:lpstr>
      <vt:lpstr>The current methods for compressing EEG signals</vt:lpstr>
      <vt:lpstr>PowerPoint 演示文稿</vt:lpstr>
      <vt:lpstr>PowerPoint 演示文稿</vt:lpstr>
      <vt:lpstr>DCT layer for for drift signal estimation </vt:lpstr>
      <vt:lpstr>DCT layer for ECG respiration rate estimation</vt:lpstr>
      <vt:lpstr>DCT layer</vt:lpstr>
      <vt:lpstr>DCT layer</vt:lpstr>
      <vt:lpstr>Proposed Model</vt:lpstr>
      <vt:lpstr>Proposed Model</vt:lpstr>
      <vt:lpstr>PowerPoint 演示文稿</vt:lpstr>
      <vt:lpstr>Experimental Results</vt:lpstr>
      <vt:lpstr>Experimental Results</vt:lpstr>
      <vt:lpstr>Experimental Results</vt:lpstr>
      <vt:lpstr>PowerPoint 演示文稿</vt:lpstr>
      <vt:lpstr>Thank you for your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Campbell</dc:creator>
  <cp:lastModifiedBy>Mocking jay</cp:lastModifiedBy>
  <cp:revision>170</cp:revision>
  <dcterms:created xsi:type="dcterms:W3CDTF">2020-05-04T17:53:00Z</dcterms:created>
  <dcterms:modified xsi:type="dcterms:W3CDTF">2024-04-16T01:38:15Z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406689574F544A55882A9C1D28A59C64_13</vt:lpwstr>
  </property>
  <property fmtid="{D5CDD505-2E9C-101B-9397-08002B2CF9AE}" pid="3" name="KSOProductBuildVer">
    <vt:lpwstr>2052-12.1.0.16729</vt:lpwstr>
  </property>
</Properties>
</file>