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Action1.xml" ContentType="application/vnd.ms-office.inkAction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6" r:id="rId4"/>
    <p:sldId id="259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71" r:id="rId13"/>
    <p:sldId id="276" r:id="rId14"/>
    <p:sldId id="262" r:id="rId15"/>
    <p:sldId id="269" r:id="rId16"/>
    <p:sldId id="272" r:id="rId17"/>
    <p:sldId id="275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07-16T14:02:08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act:action type="add" startTime="26274">
    <iact:property name="dataType"/>
    <iact:actionData xml:id="d0">
      <inkml:trace xmlns:inkml="http://www.w3.org/2003/InkML" xml:id="stk0" contextRef="#ctx0" brushRef="#br0">13759 4627 0,'-23'0'65,"23"23"-59,0 1 15,0-1-19,0 1 7,0 0-2,0-1 2,0 1 9,0-1-12,0 1 10,0 0 7,0-1-14,0 1 15,0-1-16,0 1 7,0 0 1,0-1 2,0 1-11,0-1 0,0 1 2,0 0 7,0-1-8,0 1 10,0 0-4,0-1-6,0 1 48,0-1-41,23 1 50,1-24-50,0 0 11,-1 0-20,24 0 10,-23 0-6,0 0 4,23 0-5,0 0 6,-23 0-6,-1 0 7,1 0-8,-1 0 9,25 0 12,-25 0-27,1 0 6,-1 0 16,1 0-1,0 0-9,-1 0-4,1 0 7,-1 0-1,25-24-1,-25 24 18,1-23-25,-24-1 16,23 24-8,1 0 0,0 0-7,-24-23 13,23-1-5,1 24-1,-24-24 0,0 1 0,0-1-1,0 0 10,0 1-17,0-1 32,0 1-16,0-1-7,-24 24-10,24-24 1,0 1 9,0-1 6,0 1-16,0-1 2,0 0 78,0 1-55,0-1-15,0 1-1,-23-1 32,-25 0-16,25 1 2,-1 23 12,1 0-39,-1 0 10,0 0-8,1 0 7,-1 0-9,1 0 0,-1 0 10,0 0-1,1 0 0,-1 0-8,-23 0 8,23 0-7,1 0 21,-1 0-13,1 0 12,-1 0-26,0 0 12,1 0 11,-24 0-17,23 0 8,0 0-12,1 0 16,-1 0-14,1 0 2,-1 0 14,0 0-7,1 0 32,-1 0 15,1 0-54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065B-D98A-4AD6-8035-D06346F8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EC3C5-40D0-4F5C-B567-8A8DF0E3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B583-3ECC-4B6E-82DF-99F7911B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60A5-6A1D-4781-B976-8A74E1EF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3B385-ACB8-40D0-975A-29C7D15A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92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4721-7054-48A3-B25B-D095E0C8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529DE-3FC7-4753-8A35-9401FDB3F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36411-80EC-4CA8-8C64-D71E9B19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D02C8-73D1-4285-B5C0-F280DB0F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ECCCC-8881-4A57-9906-B5253AB2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047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8E23-58E6-40D2-87EF-5386B206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9E055-1228-4127-BB4A-3FA7B9ECF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9CBA6-A287-41DF-840E-CDEB1603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4C29-BE74-4539-AB8C-ED56B865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892E-3A46-48EC-A0D3-9B249006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82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F00E-A32F-4101-BFEF-0CFBAC70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53E0-6FF4-498C-8830-19457D21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1BF2D-A559-430F-B978-A0F88372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5E83-61C4-4704-815A-299F6AF5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35AB1-33B7-4713-B4C7-CF72CF9D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1034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1ABD-FAE0-4EE0-AD00-CE0DDD77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59324-E820-4106-8697-69504E74A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FE80-E1E8-4103-8F8C-A142456F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38CE4-2644-4B77-8857-90F6735B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536A7-E4A5-411F-8E43-17CCAC54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22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33F0-BEBB-402A-8E73-FC8E143E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12BF-730E-4401-8A03-77444CC7E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EF9E3-B088-4702-8023-7343DDFC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8284-43CF-4FCE-B2BF-C1333921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2CE8B-248C-4757-85D3-4921EFCE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34337-A590-4D51-B138-0E66DB65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627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1CC09-13DD-47DF-A64D-0BECC31A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FE088-423F-475A-AC14-4FF6B4E8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D6887-95C1-402C-9705-A20A7559F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D32E4-F510-4DC0-870F-D4544008E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292D0-20FB-4BA2-AD54-48B020B26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124A0E-B409-40B7-A223-491B4F36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C0261-0805-4B20-887E-9F6701DF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B4067-F642-4E85-A60B-ED6CB8A7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37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E234-58A3-401E-A59C-BB4A5448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DC151-84F9-4850-80E0-552773F1D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F1A15-987D-49D6-8C56-1F47FEC2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924E6-13E4-4ECC-B01C-264E8FB7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92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F4371-875A-4AC2-8685-2541E1E4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C6B7F-D210-46C4-BD0E-4034E01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C240F-E486-417B-8176-79A9E63E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956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B801-5837-42AE-B6D0-37918329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5EA0-4A98-4288-94F7-F6849B0C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6B1C-65A1-4DE5-9CAE-78BF9F298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AEE9-FA4E-46A9-923C-3C41114C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5011A-C9BE-4A45-AC4F-930A502B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C8B4-A40C-4DF4-B863-81F3693E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912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C7BF-E36E-4C9C-BE07-B9A667EA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5736A-3556-42F6-8813-C399D8B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ADC13-133A-4DB9-9BE8-8B9BABA17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BD74D-A8AA-490A-849F-0A18BD2E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47F91-D916-4826-A0E6-C6CF8388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B5B2E-330C-4CF3-BFAC-49A1B6C9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092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C2CD1-5950-4DD6-B896-117D37B4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0835F-B2F0-45D7-9ECD-6AAA23DBA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BC971-9B4B-4B83-A938-D0C229FEC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1EE5-3FD2-4C77-8797-58676CDCC190}" type="datetimeFigureOut">
              <a:rPr lang="en-FI" smtClean="0"/>
              <a:t>17/07/2021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F4D1A-690E-4A7D-A0D3-255586163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6EFD-19C8-4F59-9F05-92ADD27F9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DE5C-D390-42BB-8059-55AC86A82E1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406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0.png"/><Relationship Id="rId18" Type="http://schemas.openxmlformats.org/officeDocument/2006/relationships/image" Target="../media/image35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80.png"/><Relationship Id="rId5" Type="http://schemas.openxmlformats.org/officeDocument/2006/relationships/image" Target="../media/image230.png"/><Relationship Id="rId15" Type="http://schemas.openxmlformats.org/officeDocument/2006/relationships/image" Target="../media/image32.pn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19.png"/><Relationship Id="rId18" Type="http://schemas.openxmlformats.org/officeDocument/2006/relationships/image" Target="../media/image46.png"/><Relationship Id="rId3" Type="http://schemas.openxmlformats.org/officeDocument/2006/relationships/image" Target="../media/image20.png"/><Relationship Id="rId21" Type="http://schemas.openxmlformats.org/officeDocument/2006/relationships/image" Target="../media/image48.png"/><Relationship Id="rId12" Type="http://schemas.openxmlformats.org/officeDocument/2006/relationships/image" Target="../media/image42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20" Type="http://schemas.microsoft.com/office/2011/relationships/inkAction" Target="../ink/inkAction1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19" Type="http://schemas.openxmlformats.org/officeDocument/2006/relationships/image" Target="../media/image47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3.PNG"/><Relationship Id="rId7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0.png"/><Relationship Id="rId11" Type="http://schemas.openxmlformats.org/officeDocument/2006/relationships/image" Target="../media/image11.png"/><Relationship Id="rId10" Type="http://schemas.openxmlformats.org/officeDocument/2006/relationships/image" Target="../media/image13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14.png"/><Relationship Id="rId12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31.png"/><Relationship Id="rId5" Type="http://schemas.openxmlformats.org/officeDocument/2006/relationships/image" Target="../media/image16.png"/><Relationship Id="rId10" Type="http://schemas.openxmlformats.org/officeDocument/2006/relationships/image" Target="../media/image221.png"/><Relationship Id="rId4" Type="http://schemas.openxmlformats.org/officeDocument/2006/relationships/image" Target="../media/image15.png"/><Relationship Id="rId9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12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261.png"/><Relationship Id="rId4" Type="http://schemas.openxmlformats.org/officeDocument/2006/relationships/image" Target="../media/image17.png"/><Relationship Id="rId9" Type="http://schemas.openxmlformats.org/officeDocument/2006/relationships/image" Target="../media/image190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3946B-1C6D-4C31-AF07-39DCF458A443}"/>
              </a:ext>
            </a:extLst>
          </p:cNvPr>
          <p:cNvSpPr txBox="1"/>
          <p:nvPr/>
        </p:nvSpPr>
        <p:spPr>
          <a:xfrm>
            <a:off x="1935377" y="1945330"/>
            <a:ext cx="770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201F1E"/>
                </a:solidFill>
                <a:effectLst/>
                <a:latin typeface="Segoe UI Web (East European)"/>
              </a:rPr>
              <a:t>Refining the Bounding Volumes for </a:t>
            </a:r>
          </a:p>
          <a:p>
            <a:pPr algn="ctr"/>
            <a:r>
              <a:rPr lang="en-US" sz="2400" b="1" i="0" dirty="0">
                <a:solidFill>
                  <a:srgbClr val="201F1E"/>
                </a:solidFill>
                <a:effectLst/>
                <a:latin typeface="Segoe UI Web (East European)"/>
              </a:rPr>
              <a:t>Lossless Compression of </a:t>
            </a:r>
            <a:r>
              <a:rPr lang="en-US" sz="2400" b="1" i="0" dirty="0" err="1">
                <a:solidFill>
                  <a:srgbClr val="201F1E"/>
                </a:solidFill>
                <a:effectLst/>
                <a:latin typeface="Segoe UI Web (East European)"/>
              </a:rPr>
              <a:t>Voxelized</a:t>
            </a:r>
            <a:r>
              <a:rPr lang="en-US" sz="2400" b="1" i="0" dirty="0">
                <a:solidFill>
                  <a:srgbClr val="201F1E"/>
                </a:solidFill>
                <a:effectLst/>
                <a:latin typeface="Segoe UI Web (East European)"/>
              </a:rPr>
              <a:t> Point Clouds Geometry</a:t>
            </a:r>
            <a:endParaRPr lang="en-FI" sz="2400" b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DEDF65D-0BA8-4329-A783-421E82DF0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8780" y="90788"/>
            <a:ext cx="1716277" cy="17162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B928462-713F-4A89-92BF-C7A5F816C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" y="397200"/>
            <a:ext cx="2298864" cy="1103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6CA5F-6D12-4010-8855-CDE14B90A3B9}"/>
              </a:ext>
            </a:extLst>
          </p:cNvPr>
          <p:cNvSpPr txBox="1"/>
          <p:nvPr/>
        </p:nvSpPr>
        <p:spPr>
          <a:xfrm>
            <a:off x="1211966" y="3404740"/>
            <a:ext cx="943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NimbusRomNo9L-ReguItal"/>
              </a:rPr>
              <a:t>Emre Can Kaya*</a:t>
            </a:r>
            <a:r>
              <a:rPr lang="en-US" sz="2400" dirty="0">
                <a:latin typeface="CMMI8"/>
              </a:rPr>
              <a:t>                     </a:t>
            </a:r>
            <a:r>
              <a:rPr lang="en-US" sz="2400" b="0" i="0" u="none" strike="noStrike" baseline="0" dirty="0">
                <a:latin typeface="NimbusRomNo9L-ReguItal"/>
              </a:rPr>
              <a:t>Sebastian Schwarz</a:t>
            </a:r>
            <a:r>
              <a:rPr lang="en-FI" sz="2400" b="0" i="0" dirty="0">
                <a:solidFill>
                  <a:srgbClr val="333333"/>
                </a:solidFill>
                <a:effectLst/>
                <a:latin typeface="fira sans"/>
              </a:rPr>
              <a:t>†</a:t>
            </a:r>
            <a:r>
              <a:rPr lang="en-US" sz="2400" b="0" i="0" u="none" strike="noStrike" baseline="0" dirty="0">
                <a:latin typeface="CMSY8"/>
              </a:rPr>
              <a:t>                   </a:t>
            </a:r>
            <a:r>
              <a:rPr lang="en-US" sz="2400" b="0" i="0" u="none" strike="noStrike" baseline="0" dirty="0">
                <a:latin typeface="NimbusRomNo9L-ReguItal"/>
              </a:rPr>
              <a:t>Ioan Tabus*</a:t>
            </a:r>
            <a:endParaRPr lang="en-FI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C54DF-EFF7-4C75-9E4A-3B15317F67AA}"/>
              </a:ext>
            </a:extLst>
          </p:cNvPr>
          <p:cNvSpPr txBox="1"/>
          <p:nvPr/>
        </p:nvSpPr>
        <p:spPr>
          <a:xfrm>
            <a:off x="3911168" y="4279549"/>
            <a:ext cx="3754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NimbusRomNo9L-ReguItal"/>
              </a:rPr>
              <a:t>*</a:t>
            </a:r>
            <a:r>
              <a:rPr lang="en-US" sz="2400" b="0" i="0" u="none" strike="noStrike" baseline="0" dirty="0">
                <a:latin typeface="NimbusRomNo9L-Regu"/>
              </a:rPr>
              <a:t>Tampere University, Tampere, Finland</a:t>
            </a:r>
          </a:p>
          <a:p>
            <a:pPr algn="ctr"/>
            <a:r>
              <a:rPr lang="en-FI" sz="2400" b="0" i="0" dirty="0">
                <a:solidFill>
                  <a:srgbClr val="333333"/>
                </a:solidFill>
                <a:effectLst/>
                <a:latin typeface="fira sans"/>
              </a:rPr>
              <a:t>†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fira sans"/>
              </a:rPr>
              <a:t> </a:t>
            </a:r>
            <a:r>
              <a:rPr lang="en-US" sz="2400" b="0" i="0" u="none" strike="noStrike" baseline="0" dirty="0">
                <a:latin typeface="NimbusRomNo9L-Regu"/>
              </a:rPr>
              <a:t>Nokia Technologies, Munich, Germany</a:t>
            </a:r>
            <a:endParaRPr lang="en-FI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5EF4C-83CC-4F00-AA55-1D36021752DC}"/>
              </a:ext>
            </a:extLst>
          </p:cNvPr>
          <p:cNvSpPr txBox="1"/>
          <p:nvPr/>
        </p:nvSpPr>
        <p:spPr>
          <a:xfrm>
            <a:off x="10811358" y="1852139"/>
            <a:ext cx="101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#2273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7125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6"/>
    </mc:Choice>
    <mc:Fallback xmlns="">
      <p:transition spd="slow" advTm="137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561960-A054-412D-91D2-E46FE0FA4FCC}"/>
                  </a:ext>
                </a:extLst>
              </p:cNvPr>
              <p:cNvSpPr txBox="1"/>
              <p:nvPr/>
            </p:nvSpPr>
            <p:spPr>
              <a:xfrm>
                <a:off x="802629" y="2789259"/>
                <a:ext cx="436692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800" b="0" i="0" u="none" strike="noStrike" baseline="0" dirty="0">
                    <a:solidFill>
                      <a:srgbClr val="FF0000"/>
                    </a:solidFill>
                    <a:latin typeface="CMR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=[</m:t>
                        </m:r>
                        <m: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1800" b="0" i="1" u="none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u="none" strike="noStrike" baseline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tr-T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FI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561960-A054-412D-91D2-E46FE0FA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29" y="2789259"/>
                <a:ext cx="4366920" cy="276999"/>
              </a:xfrm>
              <a:prstGeom prst="rect">
                <a:avLst/>
              </a:prstGeom>
              <a:blipFill>
                <a:blip r:embed="rId5"/>
                <a:stretch>
                  <a:fillRect l="-140" t="-4444" b="-37778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1AAF8962-5B1F-4E0C-BA1A-0D76703E1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3" y="813373"/>
            <a:ext cx="1945862" cy="1537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A34955-4C83-453E-9047-5FB77326E243}"/>
              </a:ext>
            </a:extLst>
          </p:cNvPr>
          <p:cNvSpPr/>
          <p:nvPr/>
        </p:nvSpPr>
        <p:spPr>
          <a:xfrm>
            <a:off x="1526960" y="1314249"/>
            <a:ext cx="656947" cy="53558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E0EBA-9EDA-42C9-B9AF-242F167AD43A}"/>
              </a:ext>
            </a:extLst>
          </p:cNvPr>
          <p:cNvSpPr txBox="1"/>
          <p:nvPr/>
        </p:nvSpPr>
        <p:spPr>
          <a:xfrm>
            <a:off x="882503" y="280686"/>
            <a:ext cx="22630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FI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B8E79-BA39-4DA2-8EF8-FD823A66D5E8}"/>
              </a:ext>
            </a:extLst>
          </p:cNvPr>
          <p:cNvSpPr txBox="1"/>
          <p:nvPr/>
        </p:nvSpPr>
        <p:spPr>
          <a:xfrm>
            <a:off x="1047565" y="993222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0,0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D4341-D074-44CB-88DC-4D78681EABDB}"/>
              </a:ext>
            </a:extLst>
          </p:cNvPr>
          <p:cNvSpPr txBox="1"/>
          <p:nvPr/>
        </p:nvSpPr>
        <p:spPr>
          <a:xfrm>
            <a:off x="1722268" y="993222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0,1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2A04E-5B6E-4015-8F4A-05DD1C43E309}"/>
              </a:ext>
            </a:extLst>
          </p:cNvPr>
          <p:cNvSpPr txBox="1"/>
          <p:nvPr/>
        </p:nvSpPr>
        <p:spPr>
          <a:xfrm>
            <a:off x="1064492" y="1517989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1,0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AE4D8-B508-426A-A654-95C815DFBF3F}"/>
              </a:ext>
            </a:extLst>
          </p:cNvPr>
          <p:cNvSpPr txBox="1"/>
          <p:nvPr/>
        </p:nvSpPr>
        <p:spPr>
          <a:xfrm>
            <a:off x="2357847" y="993222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0,2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FF31A-45A2-441E-8129-FA1B4A9EB20B}"/>
              </a:ext>
            </a:extLst>
          </p:cNvPr>
          <p:cNvSpPr txBox="1"/>
          <p:nvPr/>
        </p:nvSpPr>
        <p:spPr>
          <a:xfrm>
            <a:off x="1708950" y="1498915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1,1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292AA-BC92-45D4-A5A0-C10FAEC3E25D}"/>
              </a:ext>
            </a:extLst>
          </p:cNvPr>
          <p:cNvSpPr txBox="1"/>
          <p:nvPr/>
        </p:nvSpPr>
        <p:spPr>
          <a:xfrm>
            <a:off x="1051179" y="1986195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2,0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657E1-CAC5-4805-B686-38840340F7ED}"/>
              </a:ext>
            </a:extLst>
          </p:cNvPr>
          <p:cNvSpPr txBox="1"/>
          <p:nvPr/>
        </p:nvSpPr>
        <p:spPr>
          <a:xfrm>
            <a:off x="2365898" y="1480502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1,2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C198D3-60F5-4B0B-A461-36BDEB8F1AA1}"/>
              </a:ext>
            </a:extLst>
          </p:cNvPr>
          <p:cNvSpPr txBox="1"/>
          <p:nvPr/>
        </p:nvSpPr>
        <p:spPr>
          <a:xfrm>
            <a:off x="1752071" y="2023945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2,1</a:t>
            </a:r>
            <a:endParaRPr lang="en-FI" dirty="0">
              <a:solidFill>
                <a:srgbClr val="00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E2AE4-D240-4170-8C72-04C34F6FC2AD}"/>
              </a:ext>
            </a:extLst>
          </p:cNvPr>
          <p:cNvSpPr txBox="1"/>
          <p:nvPr/>
        </p:nvSpPr>
        <p:spPr>
          <a:xfrm>
            <a:off x="2365898" y="2082919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2,2</a:t>
            </a:r>
            <a:endParaRPr lang="en-FI" dirty="0">
              <a:solidFill>
                <a:srgbClr val="00FF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F48491-4996-48C1-89DD-44A70DEEF04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225119" y="988407"/>
            <a:ext cx="736847" cy="4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92CEC6-A1A0-4261-A752-6C3E3F69B69D}"/>
              </a:ext>
            </a:extLst>
          </p:cNvPr>
          <p:cNvCxnSpPr>
            <a:cxnSpLocks/>
          </p:cNvCxnSpPr>
          <p:nvPr/>
        </p:nvCxnSpPr>
        <p:spPr>
          <a:xfrm flipH="1">
            <a:off x="1115124" y="993222"/>
            <a:ext cx="804170" cy="5772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769F84-72B2-4390-8458-79FA20982541}"/>
              </a:ext>
            </a:extLst>
          </p:cNvPr>
          <p:cNvCxnSpPr>
            <a:cxnSpLocks/>
            <a:endCxn id="13" idx="0"/>
          </p:cNvCxnSpPr>
          <p:nvPr/>
        </p:nvCxnSpPr>
        <p:spPr>
          <a:xfrm flipV="1">
            <a:off x="1169037" y="993222"/>
            <a:ext cx="1428508" cy="530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2C0079-0435-4279-954F-7752656D2576}"/>
              </a:ext>
            </a:extLst>
          </p:cNvPr>
          <p:cNvCxnSpPr>
            <a:cxnSpLocks/>
            <a:stCxn id="13" idx="0"/>
          </p:cNvCxnSpPr>
          <p:nvPr/>
        </p:nvCxnSpPr>
        <p:spPr>
          <a:xfrm flipH="1">
            <a:off x="1792092" y="993222"/>
            <a:ext cx="805453" cy="588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5CA97C-0F73-442A-BCF2-4FD11F976F7A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1130708" y="1480502"/>
            <a:ext cx="1474888" cy="572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567477-1A88-40E1-8758-C0FC87F836E3}"/>
              </a:ext>
            </a:extLst>
          </p:cNvPr>
          <p:cNvCxnSpPr>
            <a:cxnSpLocks/>
          </p:cNvCxnSpPr>
          <p:nvPr/>
        </p:nvCxnSpPr>
        <p:spPr>
          <a:xfrm flipH="1">
            <a:off x="1829294" y="1505286"/>
            <a:ext cx="717888" cy="606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A4673E8-BFC8-4835-B159-B4B8B8C95EED}"/>
              </a:ext>
            </a:extLst>
          </p:cNvPr>
          <p:cNvCxnSpPr>
            <a:cxnSpLocks/>
          </p:cNvCxnSpPr>
          <p:nvPr/>
        </p:nvCxnSpPr>
        <p:spPr>
          <a:xfrm flipH="1">
            <a:off x="1072452" y="1523068"/>
            <a:ext cx="805453" cy="588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EDE8C0C-8D0C-4C30-ADA2-DD713609CE69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1852257" y="2082919"/>
            <a:ext cx="753339" cy="12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411C4997-10DD-469C-87BC-B22B234A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9007"/>
              </p:ext>
            </p:extLst>
          </p:nvPr>
        </p:nvGraphicFramePr>
        <p:xfrm>
          <a:off x="3224617" y="806293"/>
          <a:ext cx="2024040" cy="1544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80">
                  <a:extLst>
                    <a:ext uri="{9D8B030D-6E8A-4147-A177-3AD203B41FA5}">
                      <a16:colId xmlns:a16="http://schemas.microsoft.com/office/drawing/2014/main" val="3797024407"/>
                    </a:ext>
                  </a:extLst>
                </a:gridCol>
                <a:gridCol w="674680">
                  <a:extLst>
                    <a:ext uri="{9D8B030D-6E8A-4147-A177-3AD203B41FA5}">
                      <a16:colId xmlns:a16="http://schemas.microsoft.com/office/drawing/2014/main" val="3935987297"/>
                    </a:ext>
                  </a:extLst>
                </a:gridCol>
                <a:gridCol w="674680">
                  <a:extLst>
                    <a:ext uri="{9D8B030D-6E8A-4147-A177-3AD203B41FA5}">
                      <a16:colId xmlns:a16="http://schemas.microsoft.com/office/drawing/2014/main" val="1705641247"/>
                    </a:ext>
                  </a:extLst>
                </a:gridCol>
              </a:tblGrid>
              <a:tr h="5148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27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607165"/>
                  </a:ext>
                </a:extLst>
              </a:tr>
              <a:tr h="5148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81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243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430733"/>
                  </a:ext>
                </a:extLst>
              </a:tr>
              <a:tr h="5148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729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2187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6561</a:t>
                      </a:r>
                      <a:endParaRPr lang="en-F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137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9A3EAE-1419-467E-A534-0E36857708D6}"/>
                  </a:ext>
                </a:extLst>
              </p:cNvPr>
              <p:cNvSpPr txBox="1"/>
              <p:nvPr/>
            </p:nvSpPr>
            <p:spPr>
              <a:xfrm>
                <a:off x="680506" y="3391676"/>
                <a:ext cx="3006802" cy="1038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FI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9A3EAE-1419-467E-A534-0E3685770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6" y="3391676"/>
                <a:ext cx="3006802" cy="10386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A picture containing square&#10;&#10;Description automatically generated">
            <a:extLst>
              <a:ext uri="{FF2B5EF4-FFF2-40B4-BE49-F238E27FC236}">
                <a16:creationId xmlns:a16="http://schemas.microsoft.com/office/drawing/2014/main" id="{821B9730-E05D-41B7-9886-E724133DE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80" y="471688"/>
            <a:ext cx="1537338" cy="1514507"/>
          </a:xfrm>
          <a:prstGeom prst="rect">
            <a:avLst/>
          </a:prstGeom>
        </p:spPr>
      </p:pic>
      <p:pic>
        <p:nvPicPr>
          <p:cNvPr id="53" name="Picture 52" descr="A picture containing square&#10;&#10;Description automatically generated">
            <a:extLst>
              <a:ext uri="{FF2B5EF4-FFF2-40B4-BE49-F238E27FC236}">
                <a16:creationId xmlns:a16="http://schemas.microsoft.com/office/drawing/2014/main" id="{C8D27191-45B4-4C4B-BEE6-26A740FEF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8212" y="454665"/>
            <a:ext cx="1537338" cy="1537338"/>
          </a:xfrm>
          <a:prstGeom prst="rect">
            <a:avLst/>
          </a:prstGeom>
        </p:spPr>
      </p:pic>
      <p:pic>
        <p:nvPicPr>
          <p:cNvPr id="55" name="Picture 54" descr="A picture containing square&#10;&#10;Description automatically generated">
            <a:extLst>
              <a:ext uri="{FF2B5EF4-FFF2-40B4-BE49-F238E27FC236}">
                <a16:creationId xmlns:a16="http://schemas.microsoft.com/office/drawing/2014/main" id="{3557EA4C-8040-4053-B4A4-F2C72EA29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00477" y="4888827"/>
            <a:ext cx="1537338" cy="1514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F33525-6C69-4B08-95B4-ED7701382E11}"/>
                  </a:ext>
                </a:extLst>
              </p:cNvPr>
              <p:cNvSpPr txBox="1"/>
              <p:nvPr/>
            </p:nvSpPr>
            <p:spPr>
              <a:xfrm>
                <a:off x="6188190" y="146499"/>
                <a:ext cx="2849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3F33525-6C69-4B08-95B4-ED770138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190" y="146499"/>
                <a:ext cx="284981" cy="276999"/>
              </a:xfrm>
              <a:prstGeom prst="rect">
                <a:avLst/>
              </a:prstGeom>
              <a:blipFill>
                <a:blip r:embed="rId8"/>
                <a:stretch>
                  <a:fillRect l="-21277" r="-12766" b="-17778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643778-ADE6-4AC8-B648-EDD94A9FAC9D}"/>
                  </a:ext>
                </a:extLst>
              </p:cNvPr>
              <p:cNvSpPr txBox="1"/>
              <p:nvPr/>
            </p:nvSpPr>
            <p:spPr>
              <a:xfrm>
                <a:off x="10198212" y="113910"/>
                <a:ext cx="582632" cy="301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643778-ADE6-4AC8-B648-EDD94A9FA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12" y="113910"/>
                <a:ext cx="582632" cy="301878"/>
              </a:xfrm>
              <a:prstGeom prst="rect">
                <a:avLst/>
              </a:prstGeom>
              <a:blipFill>
                <a:blip r:embed="rId9"/>
                <a:stretch>
                  <a:fillRect l="-3125" b="-2857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 descr="A picture containing square&#10;&#10;Description automatically generated">
            <a:extLst>
              <a:ext uri="{FF2B5EF4-FFF2-40B4-BE49-F238E27FC236}">
                <a16:creationId xmlns:a16="http://schemas.microsoft.com/office/drawing/2014/main" id="{94CD0CD8-4C31-413C-BBC4-6925DE0BA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3865" y="4923368"/>
            <a:ext cx="1537338" cy="1514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14C0D4-AEF3-416F-9EF4-8E759FBBCB64}"/>
                  </a:ext>
                </a:extLst>
              </p:cNvPr>
              <p:cNvSpPr txBox="1"/>
              <p:nvPr/>
            </p:nvSpPr>
            <p:spPr>
              <a:xfrm>
                <a:off x="6143802" y="6459977"/>
                <a:ext cx="582632" cy="301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14C0D4-AEF3-416F-9EF4-8E759FBB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02" y="6459977"/>
                <a:ext cx="582632" cy="301878"/>
              </a:xfrm>
              <a:prstGeom prst="rect">
                <a:avLst/>
              </a:prstGeom>
              <a:blipFill>
                <a:blip r:embed="rId10"/>
                <a:stretch>
                  <a:fillRect l="-11579" r="-5263" b="-2857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8E6909-5A2C-4AC0-AC81-6C4156C48868}"/>
                  </a:ext>
                </a:extLst>
              </p:cNvPr>
              <p:cNvSpPr txBox="1"/>
              <p:nvPr/>
            </p:nvSpPr>
            <p:spPr>
              <a:xfrm>
                <a:off x="10077277" y="6449291"/>
                <a:ext cx="58263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A8E6909-5A2C-4AC0-AC81-6C4156C48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77" y="6449291"/>
                <a:ext cx="582632" cy="276999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00D7BA-83DA-4215-9B57-A865A5C42837}"/>
                  </a:ext>
                </a:extLst>
              </p:cNvPr>
              <p:cNvSpPr txBox="1"/>
              <p:nvPr/>
            </p:nvSpPr>
            <p:spPr>
              <a:xfrm>
                <a:off x="6144697" y="2156523"/>
                <a:ext cx="1591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=1483 </m:t>
                      </m:r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B00D7BA-83DA-4215-9B57-A865A5C42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97" y="2156523"/>
                <a:ext cx="1591974" cy="276999"/>
              </a:xfrm>
              <a:prstGeom prst="rect">
                <a:avLst/>
              </a:prstGeom>
              <a:blipFill>
                <a:blip r:embed="rId12"/>
                <a:stretch>
                  <a:fillRect l="-3448" b="-15556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68326E-BD5E-4985-BDBF-21CF3569A143}"/>
                  </a:ext>
                </a:extLst>
              </p:cNvPr>
              <p:cNvSpPr txBox="1"/>
              <p:nvPr/>
            </p:nvSpPr>
            <p:spPr>
              <a:xfrm>
                <a:off x="10207695" y="2139500"/>
                <a:ext cx="1677062" cy="321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=521 </m:t>
                      </m:r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268326E-BD5E-4985-BDBF-21CF3569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95" y="2139500"/>
                <a:ext cx="1677062" cy="321627"/>
              </a:xfrm>
              <a:prstGeom prst="rect">
                <a:avLst/>
              </a:prstGeom>
              <a:blipFill>
                <a:blip r:embed="rId13"/>
                <a:stretch>
                  <a:fillRect l="-2536" b="-24528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98F24EE-1E1C-4F5A-BD2F-03C307C15AF1}"/>
                  </a:ext>
                </a:extLst>
              </p:cNvPr>
              <p:cNvSpPr txBox="1"/>
              <p:nvPr/>
            </p:nvSpPr>
            <p:spPr>
              <a:xfrm>
                <a:off x="6096001" y="4464625"/>
                <a:ext cx="2084225" cy="321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FI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18243 </m:t>
                      </m:r>
                    </m:oMath>
                  </m:oMathPara>
                </a14:m>
                <a:endParaRPr lang="en-FI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98F24EE-1E1C-4F5A-BD2F-03C307C15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464625"/>
                <a:ext cx="2084225" cy="321627"/>
              </a:xfrm>
              <a:prstGeom prst="rect">
                <a:avLst/>
              </a:prstGeom>
              <a:blipFill>
                <a:blip r:embed="rId14"/>
                <a:stretch>
                  <a:fillRect l="-2047" b="-26415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D2EBC3C-D012-416E-B5DB-E6E3ECDB9B3E}"/>
                  </a:ext>
                </a:extLst>
              </p:cNvPr>
              <p:cNvSpPr txBox="1"/>
              <p:nvPr/>
            </p:nvSpPr>
            <p:spPr>
              <a:xfrm>
                <a:off x="10156359" y="4456050"/>
                <a:ext cx="1565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FI" dirty="0"/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11475</a:t>
                </a:r>
                <a:endParaRPr lang="en-FI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D2EBC3C-D012-416E-B5DB-E6E3ECDB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359" y="4456050"/>
                <a:ext cx="1565108" cy="276999"/>
              </a:xfrm>
              <a:prstGeom prst="rect">
                <a:avLst/>
              </a:prstGeom>
              <a:blipFill>
                <a:blip r:embed="rId15"/>
                <a:stretch>
                  <a:fillRect l="-5058" t="-28889" r="-8171" b="-5111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C4B78DE-48F5-43FC-84D7-5225549C41C4}"/>
              </a:ext>
            </a:extLst>
          </p:cNvPr>
          <p:cNvSpPr/>
          <p:nvPr/>
        </p:nvSpPr>
        <p:spPr>
          <a:xfrm>
            <a:off x="5601810" y="4358936"/>
            <a:ext cx="2805344" cy="2499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8477B1-629E-43D4-8D4D-75F0977CE39F}"/>
                  </a:ext>
                </a:extLst>
              </p:cNvPr>
              <p:cNvSpPr txBox="1"/>
              <p:nvPr/>
            </p:nvSpPr>
            <p:spPr>
              <a:xfrm>
                <a:off x="6663714" y="3936760"/>
                <a:ext cx="2145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FI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68477B1-629E-43D4-8D4D-75F0977C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14" y="3936760"/>
                <a:ext cx="2145914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43DDD0-21C9-47DC-B078-571F346AFF9E}"/>
                  </a:ext>
                </a:extLst>
              </p:cNvPr>
              <p:cNvSpPr txBox="1"/>
              <p:nvPr/>
            </p:nvSpPr>
            <p:spPr>
              <a:xfrm>
                <a:off x="5916389" y="3728029"/>
                <a:ext cx="828582" cy="5347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FI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43DDD0-21C9-47DC-B078-571F346AF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389" y="3728029"/>
                <a:ext cx="828582" cy="5347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5B57D07-EA33-4393-BE01-3B43628F386A}"/>
                  </a:ext>
                </a:extLst>
              </p:cNvPr>
              <p:cNvSpPr txBox="1"/>
              <p:nvPr/>
            </p:nvSpPr>
            <p:spPr>
              <a:xfrm>
                <a:off x="743782" y="4786252"/>
                <a:ext cx="3323539" cy="1080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5B57D07-EA33-4393-BE01-3B43628F3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82" y="4786252"/>
                <a:ext cx="3323539" cy="1080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02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55"/>
    </mc:Choice>
    <mc:Fallback xmlns="">
      <p:transition spd="slow" advTm="5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70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uare&#10;&#10;Description automatically generated with medium confidence">
            <a:extLst>
              <a:ext uri="{FF2B5EF4-FFF2-40B4-BE49-F238E27FC236}">
                <a16:creationId xmlns:a16="http://schemas.microsoft.com/office/drawing/2014/main" id="{36A4B573-7B8D-41B8-B533-F526EED05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74" y="973749"/>
            <a:ext cx="1640941" cy="156146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C1507995-84C0-44E2-B386-79A2ADCE5906}"/>
              </a:ext>
            </a:extLst>
          </p:cNvPr>
          <p:cNvSpPr/>
          <p:nvPr/>
        </p:nvSpPr>
        <p:spPr>
          <a:xfrm>
            <a:off x="8763290" y="1552677"/>
            <a:ext cx="1553727" cy="403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F4752-8008-4AAE-80F4-02F17982D38C}"/>
                  </a:ext>
                </a:extLst>
              </p:cNvPr>
              <p:cNvSpPr txBox="1"/>
              <p:nvPr/>
            </p:nvSpPr>
            <p:spPr>
              <a:xfrm>
                <a:off x="8705892" y="973749"/>
                <a:ext cx="1229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Rotate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FI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DF4752-8008-4AAE-80F4-02F17982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892" y="973749"/>
                <a:ext cx="1229218" cy="646331"/>
              </a:xfrm>
              <a:prstGeom prst="rect">
                <a:avLst/>
              </a:prstGeom>
              <a:blipFill>
                <a:blip r:embed="rId6"/>
                <a:stretch>
                  <a:fillRect l="-3960" t="-5660" b="-1415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16B6BCA-61C1-4C5C-B6FB-0804F3B70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0410725" y="1048119"/>
            <a:ext cx="1561458" cy="1460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82DD85-68B5-4AE7-9BD8-18FEC6BC1C77}"/>
                  </a:ext>
                </a:extLst>
              </p:cNvPr>
              <p:cNvSpPr txBox="1"/>
              <p:nvPr/>
            </p:nvSpPr>
            <p:spPr>
              <a:xfrm>
                <a:off x="10376070" y="372109"/>
                <a:ext cx="170082" cy="601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FI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82DD85-68B5-4AE7-9BD8-18FEC6BC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070" y="372109"/>
                <a:ext cx="170082" cy="601640"/>
              </a:xfrm>
              <a:prstGeom prst="rect">
                <a:avLst/>
              </a:prstGeom>
              <a:blipFill>
                <a:blip r:embed="rId8"/>
                <a:stretch>
                  <a:fillRect r="-25357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449F64-3F23-4F3A-B167-71CD230B14C6}"/>
                  </a:ext>
                </a:extLst>
              </p:cNvPr>
              <p:cNvSpPr txBox="1"/>
              <p:nvPr/>
            </p:nvSpPr>
            <p:spPr>
              <a:xfrm>
                <a:off x="6970385" y="443735"/>
                <a:ext cx="11878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FI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449F64-3F23-4F3A-B167-71CD230B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85" y="443735"/>
                <a:ext cx="118783" cy="553998"/>
              </a:xfrm>
              <a:prstGeom prst="rect">
                <a:avLst/>
              </a:prstGeom>
              <a:blipFill>
                <a:blip r:embed="rId9"/>
                <a:stretch>
                  <a:fillRect r="-13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00C8F-5B5A-4117-A0CF-51AFC5DE97F3}"/>
                  </a:ext>
                </a:extLst>
              </p:cNvPr>
              <p:cNvSpPr txBox="1"/>
              <p:nvPr/>
            </p:nvSpPr>
            <p:spPr>
              <a:xfrm>
                <a:off x="7873001" y="3390478"/>
                <a:ext cx="3323539" cy="1080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00C8F-5B5A-4117-A0CF-51AFC5DE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01" y="3390478"/>
                <a:ext cx="3323539" cy="1080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C11EA-D8B5-40D9-A2E6-AD8670DDDD2B}"/>
                  </a:ext>
                </a:extLst>
              </p:cNvPr>
              <p:cNvSpPr txBox="1"/>
              <p:nvPr/>
            </p:nvSpPr>
            <p:spPr>
              <a:xfrm>
                <a:off x="3226688" y="5011816"/>
                <a:ext cx="4246818" cy="712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000" dirty="0" smtClean="0"/>
                        <m:t>ζ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FI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C11EA-D8B5-40D9-A2E6-AD8670DD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688" y="5011816"/>
                <a:ext cx="4246818" cy="7126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21489A-C82B-449F-96CD-9F409D34472F}"/>
                  </a:ext>
                </a:extLst>
              </p:cNvPr>
              <p:cNvSpPr txBox="1"/>
              <p:nvPr/>
            </p:nvSpPr>
            <p:spPr>
              <a:xfrm>
                <a:off x="144238" y="3390478"/>
                <a:ext cx="3323539" cy="1080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21489A-C82B-449F-96CD-9F409D34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8" y="3390478"/>
                <a:ext cx="3323539" cy="1080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picture containing square&#10;&#10;Description automatically generated">
            <a:extLst>
              <a:ext uri="{FF2B5EF4-FFF2-40B4-BE49-F238E27FC236}">
                <a16:creationId xmlns:a16="http://schemas.microsoft.com/office/drawing/2014/main" id="{BBE36A42-70F4-456F-96DF-B6B8C5852B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108" y="1009829"/>
            <a:ext cx="1628970" cy="1604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916FB3-621A-48CA-8E6F-8AB7F28DDD9C}"/>
                  </a:ext>
                </a:extLst>
              </p:cNvPr>
              <p:cNvSpPr txBox="1"/>
              <p:nvPr/>
            </p:nvSpPr>
            <p:spPr>
              <a:xfrm>
                <a:off x="360217" y="372109"/>
                <a:ext cx="448173" cy="6016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FI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916FB3-621A-48CA-8E6F-8AB7F28DD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7" y="372109"/>
                <a:ext cx="448173" cy="601640"/>
              </a:xfrm>
              <a:prstGeom prst="rect">
                <a:avLst/>
              </a:prstGeom>
              <a:blipFill>
                <a:blip r:embed="rId14"/>
                <a:stretch>
                  <a:fillRect l="-1351" r="-4054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CE2214-B102-4392-95E2-4334660C01F4}"/>
                  </a:ext>
                </a:extLst>
              </p:cNvPr>
              <p:cNvSpPr txBox="1"/>
              <p:nvPr/>
            </p:nvSpPr>
            <p:spPr>
              <a:xfrm>
                <a:off x="3960092" y="4299185"/>
                <a:ext cx="31037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𝐶𝑜𝑛𝑡𝑒𝑥𝑡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𝐿𝑎𝑏𝑒𝑙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FI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CE2214-B102-4392-95E2-4334660C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92" y="4299185"/>
                <a:ext cx="3103734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C55BE02-8744-490D-B8D2-0E3A2DE1AC80}"/>
              </a:ext>
            </a:extLst>
          </p:cNvPr>
          <p:cNvCxnSpPr>
            <a:cxnSpLocks/>
          </p:cNvCxnSpPr>
          <p:nvPr/>
        </p:nvCxnSpPr>
        <p:spPr>
          <a:xfrm>
            <a:off x="2885650" y="4301549"/>
            <a:ext cx="1401870" cy="710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1DA38C-094C-4D63-B2C7-2DAE4E9CD296}"/>
              </a:ext>
            </a:extLst>
          </p:cNvPr>
          <p:cNvCxnSpPr>
            <a:cxnSpLocks/>
          </p:cNvCxnSpPr>
          <p:nvPr/>
        </p:nvCxnSpPr>
        <p:spPr>
          <a:xfrm flipH="1">
            <a:off x="6680042" y="4299185"/>
            <a:ext cx="1453701" cy="712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C088EC-17E3-4FE1-B33A-B3963F2C87A5}"/>
                  </a:ext>
                </a:extLst>
              </p:cNvPr>
              <p:cNvSpPr txBox="1"/>
              <p:nvPr/>
            </p:nvSpPr>
            <p:spPr>
              <a:xfrm>
                <a:off x="8133743" y="6192235"/>
                <a:ext cx="3062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Encode T(</a:t>
                </a:r>
                <a:r>
                  <a:rPr lang="en-US" sz="2400" dirty="0" err="1"/>
                  <a:t>z,x</a:t>
                </a:r>
                <a:r>
                  <a:rPr lang="en-US" sz="2400" dirty="0"/>
                  <a:t>) using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 smtClean="0"/>
                      <m:t>ζ</m:t>
                    </m:r>
                  </m:oMath>
                </a14:m>
                <a:r>
                  <a:rPr lang="en-US" sz="2400" dirty="0"/>
                  <a:t> </a:t>
                </a:r>
                <a:endParaRPr lang="en-FI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C088EC-17E3-4FE1-B33A-B3963F2C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43" y="6192235"/>
                <a:ext cx="3062797" cy="461665"/>
              </a:xfrm>
              <a:prstGeom prst="rect">
                <a:avLst/>
              </a:prstGeom>
              <a:blipFill>
                <a:blip r:embed="rId16"/>
                <a:stretch>
                  <a:fillRect l="-2982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5FE4B72D-B698-4EFE-BDE4-A683E3613B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20" y="525863"/>
            <a:ext cx="3163541" cy="25051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5C3EF0-911D-441D-9548-0F75AA10AABE}"/>
              </a:ext>
            </a:extLst>
          </p:cNvPr>
          <p:cNvSpPr/>
          <p:nvPr/>
        </p:nvSpPr>
        <p:spPr>
          <a:xfrm>
            <a:off x="3469844" y="525863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8631C7-FCB9-4FA9-B4DC-04C3271727F7}"/>
                  </a:ext>
                </a:extLst>
              </p:cNvPr>
              <p:cNvSpPr txBox="1"/>
              <p:nvPr/>
            </p:nvSpPr>
            <p:spPr>
              <a:xfrm>
                <a:off x="3390693" y="73755"/>
                <a:ext cx="344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</a:t>
                </a:r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</a:t>
                </a:r>
                <a:endParaRPr lang="en-FI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8631C7-FCB9-4FA9-B4DC-04C32717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93" y="73755"/>
                <a:ext cx="3448130" cy="461665"/>
              </a:xfrm>
              <a:prstGeom prst="rect">
                <a:avLst/>
              </a:prstGeom>
              <a:blipFill>
                <a:blip r:embed="rId18"/>
                <a:stretch>
                  <a:fillRect l="-2650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12E8DF-3B43-4B0B-B1BC-CD6A4AA7BAEB}"/>
                  </a:ext>
                </a:extLst>
              </p:cNvPr>
              <p:cNvSpPr txBox="1"/>
              <p:nvPr/>
            </p:nvSpPr>
            <p:spPr>
              <a:xfrm>
                <a:off x="5254583" y="1925506"/>
                <a:ext cx="9806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12E8DF-3B43-4B0B-B1BC-CD6A4AA7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583" y="1925506"/>
                <a:ext cx="98063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D115A3-9974-4A15-B119-1C7BA7173A8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928040" y="1665720"/>
              <a:ext cx="314640" cy="229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D115A3-9974-4A15-B119-1C7BA7173A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18680" y="1656360"/>
                <a:ext cx="333360" cy="24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2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0"/>
    </mc:Choice>
    <mc:Fallback xmlns="">
      <p:transition spd="slow" advTm="68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5" grpId="0"/>
      <p:bldP spid="17" grpId="0"/>
      <p:bldP spid="18" grpId="0"/>
      <p:bldP spid="19" grpId="0"/>
      <p:bldP spid="21" grpId="0"/>
      <p:bldP spid="22" grpId="0"/>
      <p:bldP spid="2" grpId="0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4504C78-A9DC-41CB-B6FF-F3157E673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" y="151117"/>
            <a:ext cx="5054444" cy="6555765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3EB17DF-8338-4E9C-8D21-131051F3A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82" y="1636106"/>
            <a:ext cx="4322510" cy="3422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2DE5FC-2C85-49AE-AF07-78CAD488B588}"/>
              </a:ext>
            </a:extLst>
          </p:cNvPr>
          <p:cNvSpPr/>
          <p:nvPr/>
        </p:nvSpPr>
        <p:spPr>
          <a:xfrm>
            <a:off x="6566992" y="1623888"/>
            <a:ext cx="4338899" cy="34352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94BBC-F52B-45A6-9455-E9D0EC976889}"/>
              </a:ext>
            </a:extLst>
          </p:cNvPr>
          <p:cNvSpPr txBox="1"/>
          <p:nvPr/>
        </p:nvSpPr>
        <p:spPr>
          <a:xfrm>
            <a:off x="7770369" y="3341488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7A865-F339-424D-B0F2-85EE6E68FD9D}"/>
                  </a:ext>
                </a:extLst>
              </p:cNvPr>
              <p:cNvSpPr txBox="1"/>
              <p:nvPr/>
            </p:nvSpPr>
            <p:spPr>
              <a:xfrm>
                <a:off x="6536202" y="1126477"/>
                <a:ext cx="3163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 </a:t>
                </a:r>
                <a:r>
                  <a:rPr lang="en-US" sz="2400" dirty="0"/>
                  <a:t>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7A865-F339-424D-B0F2-85EE6E68F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02" y="1126477"/>
                <a:ext cx="3163541" cy="461665"/>
              </a:xfrm>
              <a:prstGeom prst="rect">
                <a:avLst/>
              </a:prstGeom>
              <a:blipFill>
                <a:blip r:embed="rId7"/>
                <a:stretch>
                  <a:fillRect l="-2890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3D3ED25-51A0-426C-801D-BCBDD4826C39}"/>
              </a:ext>
            </a:extLst>
          </p:cNvPr>
          <p:cNvSpPr/>
          <p:nvPr/>
        </p:nvSpPr>
        <p:spPr>
          <a:xfrm>
            <a:off x="8545017" y="3514576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916A5-DA0B-412D-A4BC-8A507ECA8A33}"/>
              </a:ext>
            </a:extLst>
          </p:cNvPr>
          <p:cNvSpPr/>
          <p:nvPr/>
        </p:nvSpPr>
        <p:spPr>
          <a:xfrm>
            <a:off x="8941112" y="3514576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32A48-733D-432B-B342-CBE29E1EAE2D}"/>
              </a:ext>
            </a:extLst>
          </p:cNvPr>
          <p:cNvSpPr/>
          <p:nvPr/>
        </p:nvSpPr>
        <p:spPr>
          <a:xfrm>
            <a:off x="8942478" y="2894619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C6B5F-709E-4469-A892-99B94DA87486}"/>
              </a:ext>
            </a:extLst>
          </p:cNvPr>
          <p:cNvSpPr/>
          <p:nvPr/>
        </p:nvSpPr>
        <p:spPr>
          <a:xfrm>
            <a:off x="8949990" y="3204597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3EB8F-5894-4343-B11B-FB3D02D48648}"/>
              </a:ext>
            </a:extLst>
          </p:cNvPr>
          <p:cNvSpPr/>
          <p:nvPr/>
        </p:nvSpPr>
        <p:spPr>
          <a:xfrm>
            <a:off x="724631" y="4196177"/>
            <a:ext cx="3962779" cy="27816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2923A4-0EB3-44C4-8336-F7F6FDBE9F80}"/>
                  </a:ext>
                </a:extLst>
              </p:cNvPr>
              <p:cNvSpPr txBox="1"/>
              <p:nvPr/>
            </p:nvSpPr>
            <p:spPr>
              <a:xfrm>
                <a:off x="9096636" y="3649355"/>
                <a:ext cx="160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FI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2923A4-0EB3-44C4-8336-F7F6FDBE9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36" y="3649355"/>
                <a:ext cx="160480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0700E1F-F03F-43E2-A97B-D232F18EDDC0}"/>
              </a:ext>
            </a:extLst>
          </p:cNvPr>
          <p:cNvSpPr/>
          <p:nvPr/>
        </p:nvSpPr>
        <p:spPr>
          <a:xfrm>
            <a:off x="724631" y="5591451"/>
            <a:ext cx="2497964" cy="27816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BB0B6A-2BBC-47A6-ACF4-73D2DE53DF1A}"/>
              </a:ext>
            </a:extLst>
          </p:cNvPr>
          <p:cNvSpPr/>
          <p:nvPr/>
        </p:nvSpPr>
        <p:spPr>
          <a:xfrm>
            <a:off x="8545015" y="3204597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9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4"/>
    </mc:Choice>
    <mc:Fallback xmlns="">
      <p:transition spd="slow" advTm="3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1797 0.0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34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4504C78-A9DC-41CB-B6FF-F3157E673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" y="151117"/>
            <a:ext cx="5054444" cy="6555765"/>
          </a:xfrm>
          <a:prstGeom prst="rect">
            <a:avLst/>
          </a:prstGeom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3EB17DF-8338-4E9C-8D21-131051F3A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82" y="1636106"/>
            <a:ext cx="4322510" cy="34229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2DE5FC-2C85-49AE-AF07-78CAD488B588}"/>
              </a:ext>
            </a:extLst>
          </p:cNvPr>
          <p:cNvSpPr/>
          <p:nvPr/>
        </p:nvSpPr>
        <p:spPr>
          <a:xfrm>
            <a:off x="6536202" y="1636106"/>
            <a:ext cx="4338899" cy="34352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7A865-F339-424D-B0F2-85EE6E68FD9D}"/>
                  </a:ext>
                </a:extLst>
              </p:cNvPr>
              <p:cNvSpPr txBox="1"/>
              <p:nvPr/>
            </p:nvSpPr>
            <p:spPr>
              <a:xfrm>
                <a:off x="6536202" y="1126477"/>
                <a:ext cx="3163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 </a:t>
                </a:r>
                <a:r>
                  <a:rPr lang="en-US" sz="2400" dirty="0"/>
                  <a:t>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E7A865-F339-424D-B0F2-85EE6E68F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02" y="1126477"/>
                <a:ext cx="3163541" cy="461665"/>
              </a:xfrm>
              <a:prstGeom prst="rect">
                <a:avLst/>
              </a:prstGeom>
              <a:blipFill>
                <a:blip r:embed="rId7"/>
                <a:stretch>
                  <a:fillRect l="-2890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3D3ED25-51A0-426C-801D-BCBDD4826C39}"/>
              </a:ext>
            </a:extLst>
          </p:cNvPr>
          <p:cNvSpPr/>
          <p:nvPr/>
        </p:nvSpPr>
        <p:spPr>
          <a:xfrm>
            <a:off x="8545017" y="3514576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916A5-DA0B-412D-A4BC-8A507ECA8A33}"/>
              </a:ext>
            </a:extLst>
          </p:cNvPr>
          <p:cNvSpPr/>
          <p:nvPr/>
        </p:nvSpPr>
        <p:spPr>
          <a:xfrm>
            <a:off x="8941112" y="3514576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32A48-733D-432B-B342-CBE29E1EAE2D}"/>
              </a:ext>
            </a:extLst>
          </p:cNvPr>
          <p:cNvSpPr/>
          <p:nvPr/>
        </p:nvSpPr>
        <p:spPr>
          <a:xfrm>
            <a:off x="8942478" y="2894619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C6B5F-709E-4469-A892-99B94DA87486}"/>
              </a:ext>
            </a:extLst>
          </p:cNvPr>
          <p:cNvSpPr/>
          <p:nvPr/>
        </p:nvSpPr>
        <p:spPr>
          <a:xfrm>
            <a:off x="8949990" y="3204597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BB0B6A-2BBC-47A6-ACF4-73D2DE53DF1A}"/>
              </a:ext>
            </a:extLst>
          </p:cNvPr>
          <p:cNvSpPr/>
          <p:nvPr/>
        </p:nvSpPr>
        <p:spPr>
          <a:xfrm>
            <a:off x="8545015" y="3204597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D58D0C-70D0-49B1-9023-295316BF8AE9}"/>
              </a:ext>
            </a:extLst>
          </p:cNvPr>
          <p:cNvSpPr/>
          <p:nvPr/>
        </p:nvSpPr>
        <p:spPr>
          <a:xfrm>
            <a:off x="8561407" y="3834911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2005C8-B52F-4E42-BB52-88C34B42FEBD}"/>
              </a:ext>
            </a:extLst>
          </p:cNvPr>
          <p:cNvSpPr/>
          <p:nvPr/>
        </p:nvSpPr>
        <p:spPr>
          <a:xfrm>
            <a:off x="8561406" y="4129838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01DBB-A084-40F3-961D-2EC7840427FF}"/>
              </a:ext>
            </a:extLst>
          </p:cNvPr>
          <p:cNvSpPr/>
          <p:nvPr/>
        </p:nvSpPr>
        <p:spPr>
          <a:xfrm>
            <a:off x="8561405" y="4446999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D62813-5B4C-4FDA-93AC-B1B60AF8BAC4}"/>
              </a:ext>
            </a:extLst>
          </p:cNvPr>
          <p:cNvSpPr/>
          <p:nvPr/>
        </p:nvSpPr>
        <p:spPr>
          <a:xfrm>
            <a:off x="8554784" y="4741926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E5C357-D10E-45A7-A20F-FFF135BEB6FC}"/>
              </a:ext>
            </a:extLst>
          </p:cNvPr>
          <p:cNvSpPr/>
          <p:nvPr/>
        </p:nvSpPr>
        <p:spPr>
          <a:xfrm>
            <a:off x="8949990" y="2584641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1A310-174B-4023-9C2A-1C9D1C1082E9}"/>
              </a:ext>
            </a:extLst>
          </p:cNvPr>
          <p:cNvSpPr/>
          <p:nvPr/>
        </p:nvSpPr>
        <p:spPr>
          <a:xfrm>
            <a:off x="9346085" y="2283002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CDBBE9-6DD9-48C9-8AE2-47A0E2CE4E6E}"/>
              </a:ext>
            </a:extLst>
          </p:cNvPr>
          <p:cNvSpPr/>
          <p:nvPr/>
        </p:nvSpPr>
        <p:spPr>
          <a:xfrm>
            <a:off x="9733931" y="1963607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8805B1-AA84-4CD2-B716-F6BC97DC0490}"/>
              </a:ext>
            </a:extLst>
          </p:cNvPr>
          <p:cNvSpPr/>
          <p:nvPr/>
        </p:nvSpPr>
        <p:spPr>
          <a:xfrm>
            <a:off x="9733930" y="1665609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8562EC-F327-474C-8343-2BCA8A7AC230}"/>
              </a:ext>
            </a:extLst>
          </p:cNvPr>
          <p:cNvSpPr/>
          <p:nvPr/>
        </p:nvSpPr>
        <p:spPr>
          <a:xfrm>
            <a:off x="9345347" y="2575763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5EFC68-025E-4F0B-960D-2C52F81F8990}"/>
              </a:ext>
            </a:extLst>
          </p:cNvPr>
          <p:cNvSpPr/>
          <p:nvPr/>
        </p:nvSpPr>
        <p:spPr>
          <a:xfrm>
            <a:off x="9725052" y="2261605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5DA5CD-221B-4BD7-8FA6-C22AF681C46E}"/>
              </a:ext>
            </a:extLst>
          </p:cNvPr>
          <p:cNvSpPr/>
          <p:nvPr/>
        </p:nvSpPr>
        <p:spPr>
          <a:xfrm>
            <a:off x="8949989" y="3511886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D148D1-325B-4643-B7AE-0AD96F57D23C}"/>
              </a:ext>
            </a:extLst>
          </p:cNvPr>
          <p:cNvSpPr/>
          <p:nvPr/>
        </p:nvSpPr>
        <p:spPr>
          <a:xfrm>
            <a:off x="8552530" y="3521758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298797-1CF8-49BF-AFCD-CE1DCB76C673}"/>
              </a:ext>
            </a:extLst>
          </p:cNvPr>
          <p:cNvSpPr/>
          <p:nvPr/>
        </p:nvSpPr>
        <p:spPr>
          <a:xfrm>
            <a:off x="9320817" y="3195927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C75AFF-1E92-40E7-B8DC-41AA498DF39E}"/>
              </a:ext>
            </a:extLst>
          </p:cNvPr>
          <p:cNvSpPr/>
          <p:nvPr/>
        </p:nvSpPr>
        <p:spPr>
          <a:xfrm>
            <a:off x="9334110" y="3517584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BB8B27-8DB0-44CA-86E3-A55FCDEB5FD9}"/>
              </a:ext>
            </a:extLst>
          </p:cNvPr>
          <p:cNvSpPr/>
          <p:nvPr/>
        </p:nvSpPr>
        <p:spPr>
          <a:xfrm>
            <a:off x="9354225" y="3835570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EEF19-50FD-4F59-8EA4-E1CE5C229445}"/>
              </a:ext>
            </a:extLst>
          </p:cNvPr>
          <p:cNvSpPr/>
          <p:nvPr/>
        </p:nvSpPr>
        <p:spPr>
          <a:xfrm>
            <a:off x="8941112" y="3836155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C68A04-0B82-4FF3-82EF-E3C641C9D40C}"/>
              </a:ext>
            </a:extLst>
          </p:cNvPr>
          <p:cNvSpPr/>
          <p:nvPr/>
        </p:nvSpPr>
        <p:spPr>
          <a:xfrm>
            <a:off x="9315512" y="3504776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710BE4-B7FF-4A4F-BF4A-C9A54D102C22}"/>
              </a:ext>
            </a:extLst>
          </p:cNvPr>
          <p:cNvSpPr/>
          <p:nvPr/>
        </p:nvSpPr>
        <p:spPr>
          <a:xfrm>
            <a:off x="9315511" y="3809859"/>
            <a:ext cx="379705" cy="28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5959C4-AEBE-4158-B4CD-86F9753ED9C7}"/>
              </a:ext>
            </a:extLst>
          </p:cNvPr>
          <p:cNvSpPr/>
          <p:nvPr/>
        </p:nvSpPr>
        <p:spPr>
          <a:xfrm>
            <a:off x="9710997" y="3206375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270491-88EF-428B-9F0B-6CE4B7EB4327}"/>
              </a:ext>
            </a:extLst>
          </p:cNvPr>
          <p:cNvSpPr/>
          <p:nvPr/>
        </p:nvSpPr>
        <p:spPr>
          <a:xfrm>
            <a:off x="9704093" y="3518404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A86D92-9AED-4307-82A6-733875F84D3F}"/>
              </a:ext>
            </a:extLst>
          </p:cNvPr>
          <p:cNvSpPr/>
          <p:nvPr/>
        </p:nvSpPr>
        <p:spPr>
          <a:xfrm>
            <a:off x="9712970" y="3809364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CE733A-DB77-4AC8-B275-56D712CEBA32}"/>
              </a:ext>
            </a:extLst>
          </p:cNvPr>
          <p:cNvSpPr/>
          <p:nvPr/>
        </p:nvSpPr>
        <p:spPr>
          <a:xfrm>
            <a:off x="9324388" y="4129050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266487-3509-4613-924C-5216EB22CDF7}"/>
              </a:ext>
            </a:extLst>
          </p:cNvPr>
          <p:cNvSpPr/>
          <p:nvPr/>
        </p:nvSpPr>
        <p:spPr>
          <a:xfrm>
            <a:off x="9723631" y="4128362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9B8219-3634-47C4-AEF3-0755A8CF671B}"/>
              </a:ext>
            </a:extLst>
          </p:cNvPr>
          <p:cNvSpPr/>
          <p:nvPr/>
        </p:nvSpPr>
        <p:spPr>
          <a:xfrm>
            <a:off x="8955868" y="4131857"/>
            <a:ext cx="379705" cy="283883"/>
          </a:xfrm>
          <a:prstGeom prst="rect">
            <a:avLst/>
          </a:prstGeom>
          <a:solidFill>
            <a:schemeClr val="accent4"/>
          </a:solidFill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66"/>
    </mc:Choice>
    <mc:Fallback xmlns="">
      <p:transition spd="slow" advTm="79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B7D759C-DDC1-461E-AE1B-DD21188B2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42" y="293267"/>
            <a:ext cx="6743253" cy="6465526"/>
          </a:xfrm>
        </p:spPr>
      </p:pic>
    </p:spTree>
    <p:extLst>
      <p:ext uri="{BB962C8B-B14F-4D97-AF65-F5344CB8AC3E}">
        <p14:creationId xmlns:p14="http://schemas.microsoft.com/office/powerpoint/2010/main" val="4381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89"/>
    </mc:Choice>
    <mc:Fallback xmlns="">
      <p:transition spd="slow" advTm="615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D6CD46E-8588-42A0-8BB5-1F0191753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6" y="1713634"/>
            <a:ext cx="10052024" cy="4057910"/>
          </a:xfrm>
        </p:spPr>
      </p:pic>
    </p:spTree>
    <p:extLst>
      <p:ext uri="{BB962C8B-B14F-4D97-AF65-F5344CB8AC3E}">
        <p14:creationId xmlns:p14="http://schemas.microsoft.com/office/powerpoint/2010/main" val="6803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0"/>
    </mc:Choice>
    <mc:Fallback xmlns="">
      <p:transition spd="slow" advTm="5107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3D6D-4B7B-4C03-9E83-5EBB49AF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3D90-E3DB-4779-8F65-6A5E8A977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2"/>
            <a:ext cx="10515600" cy="4667250"/>
          </a:xfrm>
        </p:spPr>
        <p:txBody>
          <a:bodyPr>
            <a:noAutofit/>
          </a:bodyPr>
          <a:lstStyle/>
          <a:p>
            <a:pPr algn="l"/>
            <a:r>
              <a:rPr lang="en-US" sz="2000" b="0" i="0" u="none" strike="noStrike" baseline="0" dirty="0">
                <a:latin typeface="NimbusRomNo9L-Regu"/>
              </a:rPr>
              <a:t>We proposed a lossless compression method where ;</a:t>
            </a:r>
          </a:p>
          <a:p>
            <a:pPr marL="0" indent="0" algn="l">
              <a:buNone/>
            </a:pPr>
            <a:endParaRPr lang="en-US" sz="2000" i="0" u="none" strike="noStrike" baseline="0" dirty="0">
              <a:latin typeface="NimbusRomNo9L-Regu"/>
            </a:endParaRPr>
          </a:p>
          <a:p>
            <a:pPr marL="0" indent="0" algn="l">
              <a:buNone/>
            </a:pPr>
            <a:r>
              <a:rPr lang="en-US" sz="2000" i="0" u="none" strike="noStrike" baseline="0" dirty="0">
                <a:latin typeface="NimbusRomNo9L-Regu"/>
              </a:rPr>
              <a:t>the first stage is constructing a bounding volume for the point cloud and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NimbusRomNo9L-Regu"/>
            </a:endParaRP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NimbusRomNo9L-Regu"/>
              </a:rPr>
              <a:t>the following steps succeed at adding all the remaining points at a competitive bitrate.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NimbusRomNo9L-Regu"/>
            </a:endParaRPr>
          </a:p>
          <a:p>
            <a:pPr algn="l"/>
            <a:r>
              <a:rPr lang="en-US" sz="2000" b="0" i="0" u="none" strike="noStrike" baseline="0" dirty="0">
                <a:latin typeface="NimbusRomNo9L-Regu"/>
              </a:rPr>
              <a:t>The proposed BVL achieves </a:t>
            </a:r>
          </a:p>
          <a:p>
            <a:pPr algn="l"/>
            <a:endParaRPr lang="en-US" sz="2000" dirty="0">
              <a:latin typeface="NimbusRomNo9L-Regu"/>
            </a:endParaRP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NimbusRomNo9L-Regu"/>
              </a:rPr>
              <a:t>state-of-the-art results for the full body datasets, 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NimbusRomNo9L-Regu"/>
            </a:endParaRP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NimbusRomNo9L-Regu"/>
              </a:rPr>
              <a:t>and comparable results to the current GPCC standard on the upper body dynamic datasets.</a:t>
            </a:r>
            <a:endParaRPr lang="en-FI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8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89"/>
    </mc:Choice>
    <mc:Fallback xmlns="">
      <p:transition spd="slow" advTm="31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E358-09DD-440A-8ACA-6BE070B6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A097-D1F6-4FA5-9D89-EE8250DB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863"/>
            <a:ext cx="10515600" cy="5120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[8]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D. C. Garcia, T. A. Fonseca, R. U. Ferreira, and R. L. de Queiroz, “Geometry coding for dynamic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voxelized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point clouds using octrees and multiple contexts,” IEEE Transactions on Image Processing, vol. 29, pp. 313–322, 2019.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[9]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“MPEG Group TMC13,”https://github.com/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MPEGGroup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/mpeg-pcc-tmc13, Accessed: 2020-03-20.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[12]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E. Peixoto, “Intra-frame compression of point cloud geometry using dyadic decomposition,” IEEE Signal Processing Letters, vol. 27, pp. 246–250, 2020.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[13]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I. Tabus, E. C. Kaya, and S. Schwarz, “Successive refinement of bounding volumes for point cloud coding,” in2020 IEEE 22nd International Workshop on Multimedia Signal Processing (MMSP). IEEE, 2020, pp. 1–6.</a:t>
            </a:r>
          </a:p>
          <a:p>
            <a:pPr marL="0" indent="0">
              <a:buNone/>
            </a:pPr>
            <a:r>
              <a:rPr lang="en-US" sz="2400" b="1" i="0" u="none" strike="noStrike" baseline="0" dirty="0"/>
              <a:t>[14] </a:t>
            </a:r>
            <a:r>
              <a:rPr lang="en-US" sz="2400" b="0" i="0" u="none" strike="noStrike" baseline="0" dirty="0"/>
              <a:t>I. Tabus, I. </a:t>
            </a:r>
            <a:r>
              <a:rPr lang="en-US" sz="2400" b="0" i="0" u="none" strike="noStrike" baseline="0" dirty="0" err="1"/>
              <a:t>Schiopu</a:t>
            </a:r>
            <a:r>
              <a:rPr lang="en-US" sz="2400" b="0" i="0" u="none" strike="noStrike" baseline="0" dirty="0"/>
              <a:t>, and J. Astola, “Context coding of depth map images under the piecewise-constant image model representation,” IEEE Transactions on Image Processing, vol. 22, no. 11, pp. 4195–4210, 2013.</a:t>
            </a:r>
            <a:endParaRPr lang="en-FI" sz="2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23033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5"/>
    </mc:Choice>
    <mc:Fallback xmlns="">
      <p:transition spd="slow" advTm="139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55273AD-AD66-40C2-BF75-53C69B267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39" y="497150"/>
            <a:ext cx="7980467" cy="636085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559A8-905F-4D50-A202-57D7B47BF1CC}"/>
              </a:ext>
            </a:extLst>
          </p:cNvPr>
          <p:cNvSpPr txBox="1"/>
          <p:nvPr/>
        </p:nvSpPr>
        <p:spPr>
          <a:xfrm>
            <a:off x="1456739" y="71021"/>
            <a:ext cx="525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BVL:  METHOD OVERVIEW </a:t>
            </a:r>
            <a:endParaRPr lang="en-FI" sz="2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83572-F00E-4A7E-B95A-B27BAC293E5D}"/>
              </a:ext>
            </a:extLst>
          </p:cNvPr>
          <p:cNvSpPr txBox="1"/>
          <p:nvPr/>
        </p:nvSpPr>
        <p:spPr>
          <a:xfrm>
            <a:off x="8451541" y="1686757"/>
            <a:ext cx="59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[14]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0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20"/>
    </mc:Choice>
    <mc:Fallback xmlns="">
      <p:transition spd="slow" advTm="1502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AA30057-D7BC-4CED-B2C0-36A45ADB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76" y="79608"/>
            <a:ext cx="8404447" cy="66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9"/>
    </mc:Choice>
    <mc:Fallback xmlns="">
      <p:transition spd="slow" advTm="280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A061AF34-EF8D-4355-BD77-69070382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77" y="79608"/>
            <a:ext cx="8404446" cy="66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1"/>
    </mc:Choice>
    <mc:Fallback xmlns="">
      <p:transition spd="slow" advTm="93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117EA845-1CCA-4BD1-AB46-477948D61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89" y="100740"/>
            <a:ext cx="8477475" cy="67569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45CB46-7792-46DE-96F6-4362CDF0B4BB}"/>
                  </a:ext>
                </a:extLst>
              </p:cNvPr>
              <p:cNvSpPr txBox="1"/>
              <p:nvPr/>
            </p:nvSpPr>
            <p:spPr>
              <a:xfrm>
                <a:off x="8105312" y="6365289"/>
                <a:ext cx="12703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I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45CB46-7792-46DE-96F6-4362CDF0B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12" y="6365289"/>
                <a:ext cx="12703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4"/>
    </mc:Choice>
    <mc:Fallback xmlns="">
      <p:transition spd="slow" advTm="327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55273AD-AD66-40C2-BF75-53C69B267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9" y="122660"/>
            <a:ext cx="8450311" cy="67353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77E3AB-51DA-4F1D-A464-98567A595C07}"/>
                  </a:ext>
                </a:extLst>
              </p:cNvPr>
              <p:cNvSpPr txBox="1"/>
              <p:nvPr/>
            </p:nvSpPr>
            <p:spPr>
              <a:xfrm>
                <a:off x="8105312" y="6365289"/>
                <a:ext cx="12703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FI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77E3AB-51DA-4F1D-A464-98567A59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12" y="6365289"/>
                <a:ext cx="127034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9"/>
    </mc:Choice>
    <mc:Fallback xmlns="">
      <p:transition spd="slow" advTm="7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0EF859-8CC7-490E-A415-C573D6477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2129" y="763295"/>
            <a:ext cx="3163543" cy="2007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FC00D7-DFF7-4506-902B-B70E7D0EDBD8}"/>
                  </a:ext>
                </a:extLst>
              </p:cNvPr>
              <p:cNvSpPr txBox="1"/>
              <p:nvPr/>
            </p:nvSpPr>
            <p:spPr>
              <a:xfrm>
                <a:off x="5312128" y="105174"/>
                <a:ext cx="34347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T: True Section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FI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FC00D7-DFF7-4506-902B-B70E7D0ED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128" y="105174"/>
                <a:ext cx="3434701" cy="369332"/>
              </a:xfrm>
              <a:prstGeom prst="rect">
                <a:avLst/>
              </a:prstGeom>
              <a:blipFill>
                <a:blip r:embed="rId6"/>
                <a:stretch>
                  <a:fillRect l="-1418" t="-8197" b="-2459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C65AB29-2C7F-4659-941E-FEA99F6FF4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9609" y="763295"/>
            <a:ext cx="3163543" cy="2007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193EE1-08E1-4932-8A0F-4B84CACC22FF}"/>
                  </a:ext>
                </a:extLst>
              </p:cNvPr>
              <p:cNvSpPr txBox="1"/>
              <p:nvPr/>
            </p:nvSpPr>
            <p:spPr>
              <a:xfrm>
                <a:off x="8645577" y="145274"/>
                <a:ext cx="36286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P: True Section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-1  </a:t>
                </a:r>
                <a:endParaRPr lang="en-FI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193EE1-08E1-4932-8A0F-4B84CACC2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577" y="145274"/>
                <a:ext cx="3628642" cy="369332"/>
              </a:xfrm>
              <a:prstGeom prst="rect">
                <a:avLst/>
              </a:prstGeom>
              <a:blipFill>
                <a:blip r:embed="rId8"/>
                <a:stretch>
                  <a:fillRect l="-1345" t="-10000" b="-2666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186252B-5F04-4AE2-9DC2-7DDE670CE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170" y="4017473"/>
            <a:ext cx="3163543" cy="2007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2D051A-7997-4FAF-BB72-2793B5B72BE3}"/>
                  </a:ext>
                </a:extLst>
              </p:cNvPr>
              <p:cNvSpPr txBox="1"/>
              <p:nvPr/>
            </p:nvSpPr>
            <p:spPr>
              <a:xfrm>
                <a:off x="5210876" y="3192246"/>
                <a:ext cx="34347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R: Current reconstruction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after Stage I </a:t>
                </a:r>
                <a:endParaRPr lang="en-FI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2D051A-7997-4FAF-BB72-2793B5B7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76" y="3192246"/>
                <a:ext cx="3434701" cy="646331"/>
              </a:xfrm>
              <a:prstGeom prst="rect">
                <a:avLst/>
              </a:prstGeom>
              <a:blipFill>
                <a:blip r:embed="rId10"/>
                <a:stretch>
                  <a:fillRect l="-1599" t="-5660" b="-14151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EC1DE26-0A85-41D0-AC21-B3B7475A28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0423" y="4001412"/>
            <a:ext cx="3163542" cy="2007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98BA9-7AB0-4CFC-9BBB-6839D82CC9FD}"/>
                  </a:ext>
                </a:extLst>
              </p:cNvPr>
              <p:cNvSpPr txBox="1"/>
              <p:nvPr/>
            </p:nvSpPr>
            <p:spPr>
              <a:xfrm>
                <a:off x="8689649" y="3192246"/>
                <a:ext cx="3279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F: Feasible Region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FI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598BA9-7AB0-4CFC-9BBB-6839D82CC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49" y="3192246"/>
                <a:ext cx="3279217" cy="369332"/>
              </a:xfrm>
              <a:prstGeom prst="rect">
                <a:avLst/>
              </a:prstGeom>
              <a:blipFill>
                <a:blip r:embed="rId12"/>
                <a:stretch>
                  <a:fillRect l="-1487" t="-10000" b="-2666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2B2F4CCD-FA10-409D-96C6-3E81354969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" y="302235"/>
            <a:ext cx="5054444" cy="6555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3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8"/>
    </mc:Choice>
    <mc:Fallback xmlns="">
      <p:transition spd="slow" advTm="56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763F3D1-5915-4C4F-9AEA-EDA44FBE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9" y="664296"/>
            <a:ext cx="3163541" cy="250519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7A6E8AAB-8D6D-495C-904C-C41A1D199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97" y="676514"/>
            <a:ext cx="3163541" cy="25051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A7CB7D-758F-448C-9C41-0702B2BA4951}"/>
              </a:ext>
            </a:extLst>
          </p:cNvPr>
          <p:cNvSpPr/>
          <p:nvPr/>
        </p:nvSpPr>
        <p:spPr>
          <a:xfrm>
            <a:off x="8823021" y="676514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6A6D5-4682-453A-A88B-4C646B65BED8}"/>
              </a:ext>
            </a:extLst>
          </p:cNvPr>
          <p:cNvSpPr/>
          <p:nvPr/>
        </p:nvSpPr>
        <p:spPr>
          <a:xfrm>
            <a:off x="5355545" y="676514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938EE454-B3FE-4050-A865-80FC11184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9" y="3775231"/>
            <a:ext cx="3163541" cy="25051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B5BE50-AA3F-452B-89EB-73A1677A75FE}"/>
              </a:ext>
            </a:extLst>
          </p:cNvPr>
          <p:cNvSpPr/>
          <p:nvPr/>
        </p:nvSpPr>
        <p:spPr>
          <a:xfrm>
            <a:off x="5371930" y="3763013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3D32ED2-8C52-47E4-9231-1A8644A199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16" y="3756904"/>
            <a:ext cx="3163542" cy="25051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3639BC-15BA-4887-A77C-A09F29512675}"/>
              </a:ext>
            </a:extLst>
          </p:cNvPr>
          <p:cNvSpPr/>
          <p:nvPr/>
        </p:nvSpPr>
        <p:spPr>
          <a:xfrm>
            <a:off x="8792228" y="3775231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8CA2D2-FCB1-4174-9B3D-20D96BD33737}"/>
                  </a:ext>
                </a:extLst>
              </p:cNvPr>
              <p:cNvSpPr txBox="1"/>
              <p:nvPr/>
            </p:nvSpPr>
            <p:spPr>
              <a:xfrm>
                <a:off x="5309169" y="214849"/>
                <a:ext cx="3196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</a:t>
                </a:r>
                <a:r>
                  <a:rPr lang="en-US" sz="2400" dirty="0"/>
                  <a:t>T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38CA2D2-FCB1-4174-9B3D-20D96BD33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69" y="214849"/>
                <a:ext cx="3196317" cy="461665"/>
              </a:xfrm>
              <a:prstGeom prst="rect">
                <a:avLst/>
              </a:prstGeom>
              <a:blipFill>
                <a:blip r:embed="rId9"/>
                <a:stretch>
                  <a:fillRect l="-3053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C3CA0-B667-4D49-991F-D61735D6D2F6}"/>
                  </a:ext>
                </a:extLst>
              </p:cNvPr>
              <p:cNvSpPr txBox="1"/>
              <p:nvPr/>
            </p:nvSpPr>
            <p:spPr>
              <a:xfrm>
                <a:off x="8743870" y="224406"/>
                <a:ext cx="34481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</a:t>
                </a:r>
                <a:r>
                  <a:rPr lang="en-US" sz="2400" dirty="0"/>
                  <a:t>P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400" dirty="0"/>
                  <a:t> </a:t>
                </a:r>
                <a:endParaRPr lang="en-FI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C3CA0-B667-4D49-991F-D61735D6D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870" y="224406"/>
                <a:ext cx="3448130" cy="461665"/>
              </a:xfrm>
              <a:prstGeom prst="rect">
                <a:avLst/>
              </a:prstGeom>
              <a:blipFill>
                <a:blip r:embed="rId10"/>
                <a:stretch>
                  <a:fillRect l="-2650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F5CA60-3B61-4EF7-B488-4DDACB60A0C2}"/>
                  </a:ext>
                </a:extLst>
              </p:cNvPr>
              <p:cNvSpPr txBox="1"/>
              <p:nvPr/>
            </p:nvSpPr>
            <p:spPr>
              <a:xfrm>
                <a:off x="5309169" y="3376912"/>
                <a:ext cx="3163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 </a:t>
                </a:r>
                <a:r>
                  <a:rPr lang="en-US" sz="2400" dirty="0"/>
                  <a:t>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F5CA60-3B61-4EF7-B488-4DDACB60A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69" y="3376912"/>
                <a:ext cx="3163541" cy="461665"/>
              </a:xfrm>
              <a:prstGeom prst="rect">
                <a:avLst/>
              </a:prstGeom>
              <a:blipFill>
                <a:blip r:embed="rId11"/>
                <a:stretch>
                  <a:fillRect l="-3083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971A2-B3E9-40B8-B9ED-66AA9486D188}"/>
                  </a:ext>
                </a:extLst>
              </p:cNvPr>
              <p:cNvSpPr txBox="1"/>
              <p:nvPr/>
            </p:nvSpPr>
            <p:spPr>
              <a:xfrm>
                <a:off x="8720520" y="3376911"/>
                <a:ext cx="2678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</a:t>
                </a:r>
                <a:r>
                  <a:rPr lang="en-US" sz="2400" dirty="0"/>
                  <a:t>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D971A2-B3E9-40B8-B9ED-66AA9486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20" y="3376911"/>
                <a:ext cx="2678408" cy="461665"/>
              </a:xfrm>
              <a:prstGeom prst="rect">
                <a:avLst/>
              </a:prstGeom>
              <a:blipFill>
                <a:blip r:embed="rId12"/>
                <a:stretch>
                  <a:fillRect l="-3645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AD757D7-56E8-4689-8D5D-591FF9C8BF5B}"/>
              </a:ext>
            </a:extLst>
          </p:cNvPr>
          <p:cNvSpPr txBox="1"/>
          <p:nvPr/>
        </p:nvSpPr>
        <p:spPr>
          <a:xfrm>
            <a:off x="6161276" y="1929113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7275B1-95AC-481A-8B00-C9AFC4DE15F1}"/>
              </a:ext>
            </a:extLst>
          </p:cNvPr>
          <p:cNvSpPr txBox="1"/>
          <p:nvPr/>
        </p:nvSpPr>
        <p:spPr>
          <a:xfrm>
            <a:off x="6146851" y="5027830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C1D732-065D-4E31-B419-CEE565DFC594}"/>
              </a:ext>
            </a:extLst>
          </p:cNvPr>
          <p:cNvSpPr txBox="1"/>
          <p:nvPr/>
        </p:nvSpPr>
        <p:spPr>
          <a:xfrm>
            <a:off x="9605812" y="5027830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pic>
        <p:nvPicPr>
          <p:cNvPr id="19" name="Picture 18" descr="Text, letter&#10;&#10;Description automatically generated">
            <a:extLst>
              <a:ext uri="{FF2B5EF4-FFF2-40B4-BE49-F238E27FC236}">
                <a16:creationId xmlns:a16="http://schemas.microsoft.com/office/drawing/2014/main" id="{68ED5B29-9A3E-49D2-B7C7-16DEABA0D1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8" y="151117"/>
            <a:ext cx="5054444" cy="65557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136F65-136A-41A4-BD55-58E33F6D3AEA}"/>
              </a:ext>
            </a:extLst>
          </p:cNvPr>
          <p:cNvSpPr/>
          <p:nvPr/>
        </p:nvSpPr>
        <p:spPr>
          <a:xfrm>
            <a:off x="172662" y="528146"/>
            <a:ext cx="5017315" cy="19982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87CE8F-97A2-4444-A192-3CCFB6B48DC9}"/>
              </a:ext>
            </a:extLst>
          </p:cNvPr>
          <p:cNvSpPr/>
          <p:nvPr/>
        </p:nvSpPr>
        <p:spPr>
          <a:xfrm>
            <a:off x="417251" y="727967"/>
            <a:ext cx="4483224" cy="266331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F845D0-8485-4975-AD4B-6C91E81E0D7F}"/>
              </a:ext>
            </a:extLst>
          </p:cNvPr>
          <p:cNvSpPr/>
          <p:nvPr/>
        </p:nvSpPr>
        <p:spPr>
          <a:xfrm>
            <a:off x="425419" y="971832"/>
            <a:ext cx="4483224" cy="19982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6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44"/>
    </mc:Choice>
    <mc:Fallback xmlns="">
      <p:transition spd="slow" advTm="3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0078 0.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00078 0.032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56E-17 L 0.00078 0.03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5" grpId="0" animBg="1"/>
      <p:bldP spid="22" grpId="0" animBg="1"/>
      <p:bldP spid="25" grpId="0"/>
      <p:bldP spid="26" grpId="0"/>
      <p:bldP spid="27" grpId="0"/>
      <p:bldP spid="28" grpId="0"/>
      <p:bldP spid="30" grpId="0"/>
      <p:bldP spid="31" grpId="0"/>
      <p:bldP spid="32" grpId="0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938EE454-B3FE-4050-A865-80FC1118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99" y="608921"/>
            <a:ext cx="3163541" cy="25051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B5BE50-AA3F-452B-89EB-73A1677A75FE}"/>
              </a:ext>
            </a:extLst>
          </p:cNvPr>
          <p:cNvSpPr/>
          <p:nvPr/>
        </p:nvSpPr>
        <p:spPr>
          <a:xfrm>
            <a:off x="5419110" y="596703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3D32ED2-8C52-47E4-9231-1A8644A19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796" y="590594"/>
            <a:ext cx="3163542" cy="25051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3639BC-15BA-4887-A77C-A09F29512675}"/>
              </a:ext>
            </a:extLst>
          </p:cNvPr>
          <p:cNvSpPr/>
          <p:nvPr/>
        </p:nvSpPr>
        <p:spPr>
          <a:xfrm>
            <a:off x="8839408" y="608921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C3A8D10-5749-45EF-B30E-B8BF6D90C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99" y="3900095"/>
            <a:ext cx="3181345" cy="251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428B19-DC40-40D0-8F58-4A759C16CCDC}"/>
                  </a:ext>
                </a:extLst>
              </p:cNvPr>
              <p:cNvSpPr txBox="1"/>
              <p:nvPr/>
            </p:nvSpPr>
            <p:spPr>
              <a:xfrm>
                <a:off x="5279596" y="3409320"/>
                <a:ext cx="4334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 = R+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/>
                  <a:t>    : Known Locations</a:t>
                </a:r>
                <a:endParaRPr lang="en-FI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428B19-DC40-40D0-8F58-4A759C16C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596" y="3409320"/>
                <a:ext cx="4334463" cy="461665"/>
              </a:xfrm>
              <a:prstGeom prst="rect">
                <a:avLst/>
              </a:prstGeom>
              <a:blipFill>
                <a:blip r:embed="rId8"/>
                <a:stretch>
                  <a:fillRect l="-2110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B72B7C2-202E-4EF9-B5D2-63808C698C79}"/>
              </a:ext>
            </a:extLst>
          </p:cNvPr>
          <p:cNvSpPr/>
          <p:nvPr/>
        </p:nvSpPr>
        <p:spPr>
          <a:xfrm>
            <a:off x="5419110" y="3878448"/>
            <a:ext cx="3196317" cy="25051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>
              <a:highlight>
                <a:srgbClr val="00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6B3E2-72DF-462A-80D9-4ECA5552DD2B}"/>
                  </a:ext>
                </a:extLst>
              </p:cNvPr>
              <p:cNvSpPr txBox="1"/>
              <p:nvPr/>
            </p:nvSpPr>
            <p:spPr>
              <a:xfrm>
                <a:off x="7358533" y="1987380"/>
                <a:ext cx="9806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A6B3E2-72DF-462A-80D9-4ECA5552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533" y="1987380"/>
                <a:ext cx="98063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20E41B-A35F-4030-B441-E4F0C4555359}"/>
                  </a:ext>
                </a:extLst>
              </p:cNvPr>
              <p:cNvSpPr txBox="1"/>
              <p:nvPr/>
            </p:nvSpPr>
            <p:spPr>
              <a:xfrm>
                <a:off x="7358533" y="5260158"/>
                <a:ext cx="9806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20E41B-A35F-4030-B441-E4F0C4555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533" y="5260158"/>
                <a:ext cx="98063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square&#10;&#10;Description automatically generated">
            <a:extLst>
              <a:ext uri="{FF2B5EF4-FFF2-40B4-BE49-F238E27FC236}">
                <a16:creationId xmlns:a16="http://schemas.microsoft.com/office/drawing/2014/main" id="{8D21889E-2718-479E-A75F-C98D7B020B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79" y="4391074"/>
            <a:ext cx="1945862" cy="1537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61A2B7-C330-4FA3-BD54-2B14C4F28912}"/>
                  </a:ext>
                </a:extLst>
              </p:cNvPr>
              <p:cNvSpPr txBox="1"/>
              <p:nvPr/>
            </p:nvSpPr>
            <p:spPr>
              <a:xfrm>
                <a:off x="9672379" y="3929409"/>
                <a:ext cx="226300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FI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61A2B7-C330-4FA3-BD54-2B14C4F2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379" y="3929409"/>
                <a:ext cx="2263006" cy="461665"/>
              </a:xfrm>
              <a:prstGeom prst="rect">
                <a:avLst/>
              </a:prstGeom>
              <a:blipFill>
                <a:blip r:embed="rId12"/>
                <a:stretch>
                  <a:fillRect l="-809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20C911B-B639-44A2-BD8B-3B13DDA3AB5B}"/>
              </a:ext>
            </a:extLst>
          </p:cNvPr>
          <p:cNvSpPr/>
          <p:nvPr/>
        </p:nvSpPr>
        <p:spPr>
          <a:xfrm>
            <a:off x="10324731" y="4909351"/>
            <a:ext cx="656947" cy="535585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9F817-D6A6-468B-BDB6-3875551500DE}"/>
              </a:ext>
            </a:extLst>
          </p:cNvPr>
          <p:cNvSpPr txBox="1"/>
          <p:nvPr/>
        </p:nvSpPr>
        <p:spPr>
          <a:xfrm>
            <a:off x="6134643" y="1843193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2632E4-4C99-4B21-B22A-D59847917F81}"/>
              </a:ext>
            </a:extLst>
          </p:cNvPr>
          <p:cNvSpPr txBox="1"/>
          <p:nvPr/>
        </p:nvSpPr>
        <p:spPr>
          <a:xfrm>
            <a:off x="9614059" y="1827099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14CA73-CD72-4E06-AEAC-DE3D91C8CC8F}"/>
              </a:ext>
            </a:extLst>
          </p:cNvPr>
          <p:cNvSpPr txBox="1"/>
          <p:nvPr/>
        </p:nvSpPr>
        <p:spPr>
          <a:xfrm>
            <a:off x="6166179" y="5176186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075E2-88CD-4431-9C09-1A6C0AC83BD4}"/>
              </a:ext>
            </a:extLst>
          </p:cNvPr>
          <p:cNvSpPr txBox="1"/>
          <p:nvPr/>
        </p:nvSpPr>
        <p:spPr>
          <a:xfrm>
            <a:off x="9727153" y="5375986"/>
            <a:ext cx="107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z,x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  <a:endParaRPr lang="en-FI" sz="2800" dirty="0">
              <a:solidFill>
                <a:srgbClr val="0000FF"/>
              </a:solidFill>
            </a:endParaRPr>
          </a:p>
        </p:txBody>
      </p:sp>
      <p:pic>
        <p:nvPicPr>
          <p:cNvPr id="24" name="Picture 23" descr="Text, letter&#10;&#10;Description automatically generated">
            <a:extLst>
              <a:ext uri="{FF2B5EF4-FFF2-40B4-BE49-F238E27FC236}">
                <a16:creationId xmlns:a16="http://schemas.microsoft.com/office/drawing/2014/main" id="{E427BCC7-FAFB-486F-873B-2662DEC9C3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2" y="240091"/>
            <a:ext cx="5054444" cy="6555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C1B6A2-A97B-4F38-9087-9A0F9D6D9AA9}"/>
                  </a:ext>
                </a:extLst>
              </p:cNvPr>
              <p:cNvSpPr txBox="1"/>
              <p:nvPr/>
            </p:nvSpPr>
            <p:spPr>
              <a:xfrm>
                <a:off x="5388319" y="99292"/>
                <a:ext cx="3163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 </a:t>
                </a:r>
                <a:r>
                  <a:rPr lang="en-US" sz="2400" dirty="0"/>
                  <a:t>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C1B6A2-A97B-4F38-9087-9A0F9D6D9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319" y="99292"/>
                <a:ext cx="3163541" cy="461665"/>
              </a:xfrm>
              <a:prstGeom prst="rect">
                <a:avLst/>
              </a:prstGeom>
              <a:blipFill>
                <a:blip r:embed="rId14"/>
                <a:stretch>
                  <a:fillRect l="-3083" t="-10526" b="-2894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84387B-C54F-402D-886F-DACE22A279BB}"/>
                  </a:ext>
                </a:extLst>
              </p:cNvPr>
              <p:cNvSpPr txBox="1"/>
              <p:nvPr/>
            </p:nvSpPr>
            <p:spPr>
              <a:xfrm>
                <a:off x="8767053" y="118950"/>
                <a:ext cx="2678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FF00"/>
                    </a:solidFill>
                  </a:rPr>
                  <a:t>Zoom in </a:t>
                </a:r>
                <a:r>
                  <a:rPr lang="en-US" sz="2400" dirty="0"/>
                  <a:t>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endParaRPr lang="en-FI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84387B-C54F-402D-886F-DACE22A2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053" y="118950"/>
                <a:ext cx="2678408" cy="461665"/>
              </a:xfrm>
              <a:prstGeom prst="rect">
                <a:avLst/>
              </a:prstGeom>
              <a:blipFill>
                <a:blip r:embed="rId15"/>
                <a:stretch>
                  <a:fillRect l="-3409" t="-10667" b="-30667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5C48857-14EF-4B99-ACD0-EE27BE083B43}"/>
              </a:ext>
            </a:extLst>
          </p:cNvPr>
          <p:cNvSpPr/>
          <p:nvPr/>
        </p:nvSpPr>
        <p:spPr>
          <a:xfrm>
            <a:off x="399495" y="1500326"/>
            <a:ext cx="4270159" cy="20418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1BED4-D7F4-44C8-BB00-616EB4156B40}"/>
              </a:ext>
            </a:extLst>
          </p:cNvPr>
          <p:cNvSpPr/>
          <p:nvPr/>
        </p:nvSpPr>
        <p:spPr>
          <a:xfrm>
            <a:off x="609223" y="2682535"/>
            <a:ext cx="4465697" cy="204186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02CA87-C633-48A1-92CB-87CF799E5D72}"/>
              </a:ext>
            </a:extLst>
          </p:cNvPr>
          <p:cNvSpPr/>
          <p:nvPr/>
        </p:nvSpPr>
        <p:spPr>
          <a:xfrm>
            <a:off x="609223" y="3352799"/>
            <a:ext cx="1761116" cy="269289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5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2"/>
    </mc:Choice>
    <mc:Fallback xmlns=""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01055 0.17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85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00169 0.0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7" grpId="0"/>
      <p:bldP spid="26" grpId="0"/>
      <p:bldP spid="27" grpId="0"/>
      <p:bldP spid="10" grpId="0" animBg="1"/>
      <p:bldP spid="29" grpId="0"/>
      <p:bldP spid="30" grpId="0"/>
      <p:bldP spid="2" grpId="0" animBg="1"/>
      <p:bldP spid="33" grpId="0" animBg="1"/>
      <p:bldP spid="33" grpId="1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3|9.3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29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6.6|10.1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1|1.3|5|10|1.6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4|24.9|2.9|6.8|9.7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8.6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|0.6|14.8|0.4|58.5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5.2|0.5|8.1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598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CMMI8</vt:lpstr>
      <vt:lpstr>CMR7</vt:lpstr>
      <vt:lpstr>CMSY8</vt:lpstr>
      <vt:lpstr>fira sans</vt:lpstr>
      <vt:lpstr>NimbusRomNo9L-Regu</vt:lpstr>
      <vt:lpstr>NimbusRomNo9L-ReguItal</vt:lpstr>
      <vt:lpstr>Segoe UI Web (East European)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 Kaya (TAU)</dc:creator>
  <cp:lastModifiedBy>Emre Kaya (TAU)</cp:lastModifiedBy>
  <cp:revision>59</cp:revision>
  <dcterms:created xsi:type="dcterms:W3CDTF">2021-07-06T10:07:10Z</dcterms:created>
  <dcterms:modified xsi:type="dcterms:W3CDTF">2021-07-17T09:20:55Z</dcterms:modified>
</cp:coreProperties>
</file>