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f87997393_0_7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f87997393_0_7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24fa6410e8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24fa6410e8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21f96835d7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21f96835d7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21f96835d7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121f96835d7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24fa6410e8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24fa6410e8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124fa6410e8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124fa6410e8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24fa6410e8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124fa6410e8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28d73f9c92_1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128d73f9c92_1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24fa6410e8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124fa6410e8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24fa6410e8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124fa6410e8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28d73f9c92_1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128d73f9c92_1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1f87997393_0_8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1f87997393_0_8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24fa6410e8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124fa6410e8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121f96835d7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121f96835d7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220dadf92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1220dadf92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f87997393_0_7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1f87997393_0_7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21f96835d7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21f96835d7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21f96835d7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21f96835d7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21f96835d7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21f96835d7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21f96835d7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21f96835d7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21f96835d7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21f96835d7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24fa6410e8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124fa6410e8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blog.devgenius.io/hubert-explained-6ec7c2bf71fc"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 name="Shape 53"/>
        <p:cNvGrpSpPr/>
        <p:nvPr/>
      </p:nvGrpSpPr>
      <p:grpSpPr>
        <a:xfrm>
          <a:off x="0" y="0"/>
          <a:ext cx="0" cy="0"/>
          <a:chOff x="0" y="0"/>
          <a:chExt cx="0" cy="0"/>
        </a:xfrm>
      </p:grpSpPr>
      <p:sp>
        <p:nvSpPr>
          <p:cNvPr id="54" name="Google Shape;54;p13"/>
          <p:cNvSpPr txBox="1"/>
          <p:nvPr>
            <p:ph type="title"/>
          </p:nvPr>
        </p:nvSpPr>
        <p:spPr>
          <a:xfrm>
            <a:off x="921025" y="1067900"/>
            <a:ext cx="7230600" cy="2626800"/>
          </a:xfrm>
          <a:prstGeom prst="rect">
            <a:avLst/>
          </a:prstGeom>
        </p:spPr>
        <p:txBody>
          <a:bodyPr anchorCtr="0" anchor="ctr" bIns="91425" lIns="91425" spcFirstLastPara="1" rIns="91425" wrap="square" tIns="91425">
            <a:normAutofit/>
          </a:bodyPr>
          <a:lstStyle/>
          <a:p>
            <a:pPr indent="0" lvl="0" marL="0" rtl="0" algn="ctr">
              <a:lnSpc>
                <a:spcPct val="115000"/>
              </a:lnSpc>
              <a:spcBef>
                <a:spcPts val="0"/>
              </a:spcBef>
              <a:spcAft>
                <a:spcPts val="0"/>
              </a:spcAft>
              <a:buNone/>
            </a:pPr>
            <a:r>
              <a:rPr lang="en-GB" sz="2100">
                <a:solidFill>
                  <a:srgbClr val="434343"/>
                </a:solidFill>
                <a:latin typeface="Cambria"/>
                <a:ea typeface="Cambria"/>
                <a:cs typeface="Cambria"/>
                <a:sym typeface="Cambria"/>
              </a:rPr>
              <a:t>INVESTIGATION OF ROBUSTNESS OF HUBERT FEATURES FROM DIFFERENT LAYERS</a:t>
            </a:r>
            <a:endParaRPr sz="2100">
              <a:solidFill>
                <a:srgbClr val="434343"/>
              </a:solidFill>
              <a:latin typeface="Cambria"/>
              <a:ea typeface="Cambria"/>
              <a:cs typeface="Cambria"/>
              <a:sym typeface="Cambria"/>
            </a:endParaRPr>
          </a:p>
          <a:p>
            <a:pPr indent="0" lvl="0" marL="0" rtl="0" algn="ctr">
              <a:lnSpc>
                <a:spcPct val="115000"/>
              </a:lnSpc>
              <a:spcBef>
                <a:spcPts val="0"/>
              </a:spcBef>
              <a:spcAft>
                <a:spcPts val="0"/>
              </a:spcAft>
              <a:buNone/>
            </a:pPr>
            <a:r>
              <a:rPr lang="en-GB" sz="2100">
                <a:solidFill>
                  <a:srgbClr val="434343"/>
                </a:solidFill>
                <a:latin typeface="Cambria"/>
                <a:ea typeface="Cambria"/>
                <a:cs typeface="Cambria"/>
                <a:sym typeface="Cambria"/>
              </a:rPr>
              <a:t>TO DOMAIN, ACCENT AND LANGUAGE VARIATIONS</a:t>
            </a:r>
            <a:endParaRPr sz="2100">
              <a:solidFill>
                <a:srgbClr val="434343"/>
              </a:solidFill>
              <a:latin typeface="Cambria"/>
              <a:ea typeface="Cambria"/>
              <a:cs typeface="Cambria"/>
              <a:sym typeface="Cambria"/>
            </a:endParaRPr>
          </a:p>
          <a:p>
            <a:pPr indent="0" lvl="0" marL="0" rtl="0" algn="l">
              <a:spcBef>
                <a:spcPts val="0"/>
              </a:spcBef>
              <a:spcAft>
                <a:spcPts val="0"/>
              </a:spcAft>
              <a:buNone/>
            </a:pPr>
            <a:r>
              <a:t/>
            </a:r>
            <a:endParaRPr sz="2100"/>
          </a:p>
        </p:txBody>
      </p:sp>
      <p:sp>
        <p:nvSpPr>
          <p:cNvPr id="55" name="Google Shape;55;p13"/>
          <p:cNvSpPr txBox="1"/>
          <p:nvPr>
            <p:ph idx="4294967295" type="subTitle"/>
          </p:nvPr>
        </p:nvSpPr>
        <p:spPr>
          <a:xfrm>
            <a:off x="5523275" y="3307975"/>
            <a:ext cx="3470700" cy="1173000"/>
          </a:xfrm>
          <a:prstGeom prst="rect">
            <a:avLst/>
          </a:prstGeom>
        </p:spPr>
        <p:txBody>
          <a:bodyPr anchorCtr="0" anchor="t" bIns="91425" lIns="91425" spcFirstLastPara="1" rIns="91425" wrap="square" tIns="91425">
            <a:normAutofit lnSpcReduction="20000"/>
          </a:bodyPr>
          <a:lstStyle/>
          <a:p>
            <a:pPr indent="0" lvl="0" marL="0" rtl="0" algn="l">
              <a:lnSpc>
                <a:spcPct val="50000"/>
              </a:lnSpc>
              <a:spcBef>
                <a:spcPts val="0"/>
              </a:spcBef>
              <a:spcAft>
                <a:spcPts val="0"/>
              </a:spcAft>
              <a:buNone/>
            </a:pPr>
            <a:r>
              <a:rPr lang="en-GB">
                <a:solidFill>
                  <a:srgbClr val="4C1130"/>
                </a:solidFill>
                <a:latin typeface="Cambria"/>
                <a:ea typeface="Cambria"/>
                <a:cs typeface="Cambria"/>
                <a:sym typeface="Cambria"/>
              </a:rPr>
              <a:t>By : </a:t>
            </a:r>
            <a:endParaRPr>
              <a:solidFill>
                <a:srgbClr val="4C1130"/>
              </a:solidFill>
              <a:latin typeface="Cambria"/>
              <a:ea typeface="Cambria"/>
              <a:cs typeface="Cambria"/>
              <a:sym typeface="Cambria"/>
            </a:endParaRPr>
          </a:p>
          <a:p>
            <a:pPr indent="0" lvl="0" marL="0" rtl="0" algn="l">
              <a:lnSpc>
                <a:spcPct val="50000"/>
              </a:lnSpc>
              <a:spcBef>
                <a:spcPts val="1600"/>
              </a:spcBef>
              <a:spcAft>
                <a:spcPts val="0"/>
              </a:spcAft>
              <a:buNone/>
            </a:pPr>
            <a:r>
              <a:rPr lang="en-GB">
                <a:solidFill>
                  <a:srgbClr val="4C1130"/>
                </a:solidFill>
                <a:latin typeface="Cambria"/>
                <a:ea typeface="Cambria"/>
                <a:cs typeface="Cambria"/>
                <a:sym typeface="Cambria"/>
              </a:rPr>
              <a:t>Pratik Kumar</a:t>
            </a:r>
            <a:endParaRPr>
              <a:solidFill>
                <a:srgbClr val="4C1130"/>
              </a:solidFill>
              <a:latin typeface="Cambria"/>
              <a:ea typeface="Cambria"/>
              <a:cs typeface="Cambria"/>
              <a:sym typeface="Cambria"/>
            </a:endParaRPr>
          </a:p>
          <a:p>
            <a:pPr indent="0" lvl="0" marL="0" rtl="0" algn="l">
              <a:lnSpc>
                <a:spcPct val="50000"/>
              </a:lnSpc>
              <a:spcBef>
                <a:spcPts val="1600"/>
              </a:spcBef>
              <a:spcAft>
                <a:spcPts val="0"/>
              </a:spcAft>
              <a:buNone/>
            </a:pPr>
            <a:r>
              <a:rPr lang="en-GB">
                <a:solidFill>
                  <a:srgbClr val="4C1130"/>
                </a:solidFill>
                <a:latin typeface="Cambria"/>
                <a:ea typeface="Cambria"/>
                <a:cs typeface="Cambria"/>
                <a:sym typeface="Cambria"/>
              </a:rPr>
              <a:t>Vrunda N. Sukhadia</a:t>
            </a:r>
            <a:endParaRPr>
              <a:solidFill>
                <a:srgbClr val="4C1130"/>
              </a:solidFill>
              <a:latin typeface="Cambria"/>
              <a:ea typeface="Cambria"/>
              <a:cs typeface="Cambria"/>
              <a:sym typeface="Cambria"/>
            </a:endParaRPr>
          </a:p>
          <a:p>
            <a:pPr indent="0" lvl="0" marL="0" rtl="0" algn="l">
              <a:lnSpc>
                <a:spcPct val="50000"/>
              </a:lnSpc>
              <a:spcBef>
                <a:spcPts val="1600"/>
              </a:spcBef>
              <a:spcAft>
                <a:spcPts val="1600"/>
              </a:spcAft>
              <a:buNone/>
            </a:pPr>
            <a:r>
              <a:rPr lang="en-GB">
                <a:solidFill>
                  <a:srgbClr val="4C1130"/>
                </a:solidFill>
                <a:latin typeface="Cambria"/>
                <a:ea typeface="Cambria"/>
                <a:cs typeface="Cambria"/>
                <a:sym typeface="Cambria"/>
              </a:rPr>
              <a:t>S. Umesh</a:t>
            </a:r>
            <a:endParaRPr>
              <a:solidFill>
                <a:srgbClr val="4C1130"/>
              </a:solidFill>
              <a:latin typeface="Cambria"/>
              <a:ea typeface="Cambria"/>
              <a:cs typeface="Cambria"/>
              <a:sym typeface="Cambria"/>
            </a:endParaRPr>
          </a:p>
        </p:txBody>
      </p:sp>
      <p:pic>
        <p:nvPicPr>
          <p:cNvPr id="56" name="Google Shape;56;p13"/>
          <p:cNvPicPr preferRelativeResize="0"/>
          <p:nvPr/>
        </p:nvPicPr>
        <p:blipFill>
          <a:blip r:embed="rId3">
            <a:alphaModFix/>
          </a:blip>
          <a:stretch>
            <a:fillRect/>
          </a:stretch>
        </p:blipFill>
        <p:spPr>
          <a:xfrm>
            <a:off x="7203450" y="227800"/>
            <a:ext cx="1864350" cy="632725"/>
          </a:xfrm>
          <a:prstGeom prst="rect">
            <a:avLst/>
          </a:prstGeom>
          <a:noFill/>
          <a:ln>
            <a:noFill/>
          </a:ln>
        </p:spPr>
      </p:pic>
      <p:cxnSp>
        <p:nvCxnSpPr>
          <p:cNvPr id="57" name="Google Shape;57;p13"/>
          <p:cNvCxnSpPr/>
          <p:nvPr/>
        </p:nvCxnSpPr>
        <p:spPr>
          <a:xfrm>
            <a:off x="13525" y="1405850"/>
            <a:ext cx="4988100" cy="0"/>
          </a:xfrm>
          <a:prstGeom prst="straightConnector1">
            <a:avLst/>
          </a:prstGeom>
          <a:noFill/>
          <a:ln cap="flat" cmpd="sng" w="28575">
            <a:solidFill>
              <a:srgbClr val="741B47"/>
            </a:solidFill>
            <a:prstDash val="solid"/>
            <a:round/>
            <a:headEnd len="med" w="med" type="none"/>
            <a:tailEnd len="med" w="med" type="none"/>
          </a:ln>
        </p:spPr>
      </p:cxnSp>
      <p:cxnSp>
        <p:nvCxnSpPr>
          <p:cNvPr id="58" name="Google Shape;58;p13"/>
          <p:cNvCxnSpPr/>
          <p:nvPr/>
        </p:nvCxnSpPr>
        <p:spPr>
          <a:xfrm>
            <a:off x="4204525" y="3006050"/>
            <a:ext cx="4988100" cy="0"/>
          </a:xfrm>
          <a:prstGeom prst="straightConnector1">
            <a:avLst/>
          </a:prstGeom>
          <a:noFill/>
          <a:ln cap="flat" cmpd="sng" w="28575">
            <a:solidFill>
              <a:srgbClr val="741B47"/>
            </a:solidFill>
            <a:prstDash val="solid"/>
            <a:round/>
            <a:headEnd len="med" w="med" type="none"/>
            <a:tailEnd len="med" w="med" type="none"/>
          </a:ln>
        </p:spPr>
      </p:cxnSp>
      <p:sp>
        <p:nvSpPr>
          <p:cNvPr id="59" name="Google Shape;59;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sz="1000">
                <a:solidFill>
                  <a:schemeClr val="dk2"/>
                </a:solidFill>
                <a:latin typeface="Arial"/>
                <a:ea typeface="Arial"/>
                <a:cs typeface="Arial"/>
                <a:sym typeface="Arial"/>
              </a:rPr>
              <a:t>‹#›</a:t>
            </a:fld>
            <a:endParaRPr sz="1000">
              <a:solidFill>
                <a:schemeClr val="dk2"/>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0" name="Shape 130"/>
        <p:cNvGrpSpPr/>
        <p:nvPr/>
      </p:nvGrpSpPr>
      <p:grpSpPr>
        <a:xfrm>
          <a:off x="0" y="0"/>
          <a:ext cx="0" cy="0"/>
          <a:chOff x="0" y="0"/>
          <a:chExt cx="0" cy="0"/>
        </a:xfrm>
      </p:grpSpPr>
      <p:sp>
        <p:nvSpPr>
          <p:cNvPr id="131" name="Google Shape;131;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solidFill>
                  <a:srgbClr val="741B47"/>
                </a:solidFill>
                <a:latin typeface="Cambria"/>
                <a:ea typeface="Cambria"/>
                <a:cs typeface="Cambria"/>
                <a:sym typeface="Cambria"/>
              </a:rPr>
              <a:t>Differences in Dataset</a:t>
            </a:r>
            <a:endParaRPr>
              <a:solidFill>
                <a:srgbClr val="741B47"/>
              </a:solidFill>
              <a:latin typeface="Cambria"/>
              <a:ea typeface="Cambria"/>
              <a:cs typeface="Cambria"/>
              <a:sym typeface="Cambria"/>
            </a:endParaRPr>
          </a:p>
        </p:txBody>
      </p:sp>
      <p:pic>
        <p:nvPicPr>
          <p:cNvPr id="132" name="Google Shape;132;p22"/>
          <p:cNvPicPr preferRelativeResize="0"/>
          <p:nvPr/>
        </p:nvPicPr>
        <p:blipFill>
          <a:blip r:embed="rId3">
            <a:alphaModFix/>
          </a:blip>
          <a:stretch>
            <a:fillRect/>
          </a:stretch>
        </p:blipFill>
        <p:spPr>
          <a:xfrm>
            <a:off x="1282688" y="1674963"/>
            <a:ext cx="6334125" cy="2238375"/>
          </a:xfrm>
          <a:prstGeom prst="rect">
            <a:avLst/>
          </a:prstGeom>
          <a:noFill/>
          <a:ln>
            <a:noFill/>
          </a:ln>
        </p:spPr>
      </p:pic>
      <p:sp>
        <p:nvSpPr>
          <p:cNvPr id="133" name="Google Shape;133;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sz="1000">
                <a:latin typeface="Arial"/>
                <a:ea typeface="Arial"/>
                <a:cs typeface="Arial"/>
                <a:sym typeface="Arial"/>
              </a:rPr>
              <a:t>‹#›</a:t>
            </a:fld>
            <a:endParaRPr sz="1000">
              <a:latin typeface="Arial"/>
              <a:ea typeface="Arial"/>
              <a:cs typeface="Arial"/>
              <a:sym typeface="Arial"/>
            </a:endParaRPr>
          </a:p>
        </p:txBody>
      </p:sp>
      <p:cxnSp>
        <p:nvCxnSpPr>
          <p:cNvPr id="134" name="Google Shape;134;p22"/>
          <p:cNvCxnSpPr/>
          <p:nvPr/>
        </p:nvCxnSpPr>
        <p:spPr>
          <a:xfrm>
            <a:off x="0" y="47350"/>
            <a:ext cx="4988100" cy="0"/>
          </a:xfrm>
          <a:prstGeom prst="straightConnector1">
            <a:avLst/>
          </a:prstGeom>
          <a:noFill/>
          <a:ln cap="flat" cmpd="sng" w="76200">
            <a:solidFill>
              <a:srgbClr val="741B47"/>
            </a:solidFill>
            <a:prstDash val="solid"/>
            <a:round/>
            <a:headEnd len="med" w="med" type="none"/>
            <a:tailEnd len="med" w="med"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8" name="Shape 138"/>
        <p:cNvGrpSpPr/>
        <p:nvPr/>
      </p:nvGrpSpPr>
      <p:grpSpPr>
        <a:xfrm>
          <a:off x="0" y="0"/>
          <a:ext cx="0" cy="0"/>
          <a:chOff x="0" y="0"/>
          <a:chExt cx="0" cy="0"/>
        </a:xfrm>
      </p:grpSpPr>
      <p:sp>
        <p:nvSpPr>
          <p:cNvPr id="139" name="Google Shape;139;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solidFill>
                  <a:srgbClr val="741B47"/>
                </a:solidFill>
                <a:latin typeface="Cambria"/>
                <a:ea typeface="Cambria"/>
                <a:cs typeface="Cambria"/>
                <a:sym typeface="Cambria"/>
              </a:rPr>
              <a:t>Our work</a:t>
            </a:r>
            <a:endParaRPr>
              <a:solidFill>
                <a:srgbClr val="741B47"/>
              </a:solidFill>
              <a:latin typeface="Cambria"/>
              <a:ea typeface="Cambria"/>
              <a:cs typeface="Cambria"/>
              <a:sym typeface="Cambria"/>
            </a:endParaRPr>
          </a:p>
        </p:txBody>
      </p:sp>
      <p:sp>
        <p:nvSpPr>
          <p:cNvPr id="140" name="Google Shape;140;p23"/>
          <p:cNvSpPr txBox="1"/>
          <p:nvPr>
            <p:ph idx="1" type="body"/>
          </p:nvPr>
        </p:nvSpPr>
        <p:spPr>
          <a:xfrm>
            <a:off x="1219950" y="1483300"/>
            <a:ext cx="7252500" cy="318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900">
                <a:solidFill>
                  <a:srgbClr val="1C4587"/>
                </a:solidFill>
                <a:latin typeface="Cambria"/>
                <a:ea typeface="Cambria"/>
                <a:cs typeface="Cambria"/>
                <a:sym typeface="Cambria"/>
              </a:rPr>
              <a:t>W</a:t>
            </a:r>
            <a:r>
              <a:rPr b="1" lang="en-GB" sz="1900">
                <a:solidFill>
                  <a:srgbClr val="1C4587"/>
                </a:solidFill>
                <a:latin typeface="Cambria"/>
                <a:ea typeface="Cambria"/>
                <a:cs typeface="Cambria"/>
                <a:sym typeface="Cambria"/>
              </a:rPr>
              <a:t>e investigated:</a:t>
            </a:r>
            <a:endParaRPr b="1" sz="1900">
              <a:solidFill>
                <a:srgbClr val="1C4587"/>
              </a:solidFill>
              <a:latin typeface="Cambria"/>
              <a:ea typeface="Cambria"/>
              <a:cs typeface="Cambria"/>
              <a:sym typeface="Cambria"/>
            </a:endParaRPr>
          </a:p>
          <a:p>
            <a:pPr indent="-349250" lvl="0" marL="457200" rtl="0" algn="l">
              <a:spcBef>
                <a:spcPts val="1200"/>
              </a:spcBef>
              <a:spcAft>
                <a:spcPts val="0"/>
              </a:spcAft>
              <a:buClr>
                <a:srgbClr val="1C4587"/>
              </a:buClr>
              <a:buSzPts val="1900"/>
              <a:buFont typeface="Cambria"/>
              <a:buChar char="●"/>
            </a:pPr>
            <a:r>
              <a:rPr lang="en-GB" sz="1900">
                <a:solidFill>
                  <a:srgbClr val="1C4587"/>
                </a:solidFill>
                <a:latin typeface="Cambria"/>
                <a:ea typeface="Cambria"/>
                <a:cs typeface="Cambria"/>
                <a:sym typeface="Cambria"/>
              </a:rPr>
              <a:t>The effect of domain, accent and language difference on the ASR performance.</a:t>
            </a:r>
            <a:endParaRPr sz="1900">
              <a:solidFill>
                <a:srgbClr val="1C4587"/>
              </a:solidFill>
              <a:latin typeface="Cambria"/>
              <a:ea typeface="Cambria"/>
              <a:cs typeface="Cambria"/>
              <a:sym typeface="Cambria"/>
            </a:endParaRPr>
          </a:p>
          <a:p>
            <a:pPr indent="-349250" lvl="0" marL="457200" rtl="0" algn="l">
              <a:spcBef>
                <a:spcPts val="0"/>
              </a:spcBef>
              <a:spcAft>
                <a:spcPts val="0"/>
              </a:spcAft>
              <a:buClr>
                <a:srgbClr val="1C4587"/>
              </a:buClr>
              <a:buSzPts val="1900"/>
              <a:buFont typeface="Cambria"/>
              <a:buChar char="●"/>
            </a:pPr>
            <a:r>
              <a:rPr lang="en-GB" sz="1900">
                <a:solidFill>
                  <a:srgbClr val="1C4587"/>
                </a:solidFill>
                <a:latin typeface="Cambria"/>
                <a:ea typeface="Cambria"/>
                <a:cs typeface="Cambria"/>
                <a:sym typeface="Cambria"/>
              </a:rPr>
              <a:t>The effect of embeddings from different layers of pre-trained HuBERT on the performance.</a:t>
            </a:r>
            <a:endParaRPr sz="1900">
              <a:solidFill>
                <a:srgbClr val="1C4587"/>
              </a:solidFill>
              <a:latin typeface="Cambria"/>
              <a:ea typeface="Cambria"/>
              <a:cs typeface="Cambria"/>
              <a:sym typeface="Cambria"/>
            </a:endParaRPr>
          </a:p>
          <a:p>
            <a:pPr indent="-349250" lvl="0" marL="457200" rtl="0" algn="l">
              <a:spcBef>
                <a:spcPts val="0"/>
              </a:spcBef>
              <a:spcAft>
                <a:spcPts val="0"/>
              </a:spcAft>
              <a:buClr>
                <a:srgbClr val="1C4587"/>
              </a:buClr>
              <a:buSzPts val="1900"/>
              <a:buFont typeface="Cambria"/>
              <a:buChar char="●"/>
            </a:pPr>
            <a:r>
              <a:rPr lang="en-GB" sz="1900">
                <a:solidFill>
                  <a:srgbClr val="1C4587"/>
                </a:solidFill>
                <a:latin typeface="Cambria"/>
                <a:ea typeface="Cambria"/>
                <a:cs typeface="Cambria"/>
                <a:sym typeface="Cambria"/>
              </a:rPr>
              <a:t>The use of latent representation obtained at the output of the feature encoder as features instead of conventional Mel-filterbank features.</a:t>
            </a:r>
            <a:endParaRPr sz="1900">
              <a:solidFill>
                <a:srgbClr val="1C4587"/>
              </a:solidFill>
              <a:latin typeface="Cambria"/>
              <a:ea typeface="Cambria"/>
              <a:cs typeface="Cambria"/>
              <a:sym typeface="Cambria"/>
            </a:endParaRPr>
          </a:p>
          <a:p>
            <a:pPr indent="0" lvl="0" marL="0" rtl="0" algn="l">
              <a:spcBef>
                <a:spcPts val="1200"/>
              </a:spcBef>
              <a:spcAft>
                <a:spcPts val="1200"/>
              </a:spcAft>
              <a:buNone/>
            </a:pPr>
            <a:r>
              <a:t/>
            </a:r>
            <a:endParaRPr sz="2100">
              <a:solidFill>
                <a:srgbClr val="1C4587"/>
              </a:solidFill>
            </a:endParaRPr>
          </a:p>
        </p:txBody>
      </p:sp>
      <p:sp>
        <p:nvSpPr>
          <p:cNvPr id="141" name="Google Shape;141;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sz="1000">
                <a:latin typeface="Arial"/>
                <a:ea typeface="Arial"/>
                <a:cs typeface="Arial"/>
                <a:sym typeface="Arial"/>
              </a:rPr>
              <a:t>‹#›</a:t>
            </a:fld>
            <a:endParaRPr sz="1000">
              <a:latin typeface="Arial"/>
              <a:ea typeface="Arial"/>
              <a:cs typeface="Arial"/>
              <a:sym typeface="Arial"/>
            </a:endParaRPr>
          </a:p>
        </p:txBody>
      </p:sp>
      <p:cxnSp>
        <p:nvCxnSpPr>
          <p:cNvPr id="142" name="Google Shape;142;p23"/>
          <p:cNvCxnSpPr/>
          <p:nvPr/>
        </p:nvCxnSpPr>
        <p:spPr>
          <a:xfrm>
            <a:off x="0" y="47350"/>
            <a:ext cx="4988100" cy="0"/>
          </a:xfrm>
          <a:prstGeom prst="straightConnector1">
            <a:avLst/>
          </a:prstGeom>
          <a:noFill/>
          <a:ln cap="flat" cmpd="sng" w="76200">
            <a:solidFill>
              <a:srgbClr val="741B47"/>
            </a:solidFill>
            <a:prstDash val="solid"/>
            <a:round/>
            <a:headEnd len="med" w="med" type="none"/>
            <a:tailEnd len="med" w="med"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6" name="Shape 146"/>
        <p:cNvGrpSpPr/>
        <p:nvPr/>
      </p:nvGrpSpPr>
      <p:grpSpPr>
        <a:xfrm>
          <a:off x="0" y="0"/>
          <a:ext cx="0" cy="0"/>
          <a:chOff x="0" y="0"/>
          <a:chExt cx="0" cy="0"/>
        </a:xfrm>
      </p:grpSpPr>
      <p:sp>
        <p:nvSpPr>
          <p:cNvPr id="147" name="Google Shape;147;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2600">
                <a:solidFill>
                  <a:srgbClr val="741B47"/>
                </a:solidFill>
                <a:latin typeface="Cambria"/>
                <a:ea typeface="Cambria"/>
                <a:cs typeface="Cambria"/>
                <a:sym typeface="Cambria"/>
              </a:rPr>
              <a:t>Our Approach - Tapping Embeddings from Different Layers</a:t>
            </a:r>
            <a:endParaRPr sz="2600">
              <a:solidFill>
                <a:srgbClr val="741B47"/>
              </a:solidFill>
              <a:latin typeface="Cambria"/>
              <a:ea typeface="Cambria"/>
              <a:cs typeface="Cambria"/>
              <a:sym typeface="Cambria"/>
            </a:endParaRPr>
          </a:p>
        </p:txBody>
      </p:sp>
      <p:pic>
        <p:nvPicPr>
          <p:cNvPr id="148" name="Google Shape;148;p24"/>
          <p:cNvPicPr preferRelativeResize="0"/>
          <p:nvPr/>
        </p:nvPicPr>
        <p:blipFill>
          <a:blip r:embed="rId3">
            <a:alphaModFix/>
          </a:blip>
          <a:stretch>
            <a:fillRect/>
          </a:stretch>
        </p:blipFill>
        <p:spPr>
          <a:xfrm>
            <a:off x="1777350" y="1201500"/>
            <a:ext cx="5589300" cy="3865800"/>
          </a:xfrm>
          <a:prstGeom prst="rect">
            <a:avLst/>
          </a:prstGeom>
          <a:noFill/>
          <a:ln>
            <a:noFill/>
          </a:ln>
        </p:spPr>
      </p:pic>
      <p:sp>
        <p:nvSpPr>
          <p:cNvPr id="149" name="Google Shape;149;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sz="1000">
                <a:latin typeface="Arial"/>
                <a:ea typeface="Arial"/>
                <a:cs typeface="Arial"/>
                <a:sym typeface="Arial"/>
              </a:rPr>
              <a:t>‹#›</a:t>
            </a:fld>
            <a:endParaRPr sz="1000">
              <a:latin typeface="Arial"/>
              <a:ea typeface="Arial"/>
              <a:cs typeface="Arial"/>
              <a:sym typeface="Arial"/>
            </a:endParaRPr>
          </a:p>
        </p:txBody>
      </p:sp>
      <p:cxnSp>
        <p:nvCxnSpPr>
          <p:cNvPr id="150" name="Google Shape;150;p24"/>
          <p:cNvCxnSpPr/>
          <p:nvPr/>
        </p:nvCxnSpPr>
        <p:spPr>
          <a:xfrm>
            <a:off x="0" y="47350"/>
            <a:ext cx="4988100" cy="0"/>
          </a:xfrm>
          <a:prstGeom prst="straightConnector1">
            <a:avLst/>
          </a:prstGeom>
          <a:noFill/>
          <a:ln cap="flat" cmpd="sng" w="76200">
            <a:solidFill>
              <a:srgbClr val="741B47"/>
            </a:solidFill>
            <a:prstDash val="solid"/>
            <a:round/>
            <a:headEnd len="med" w="med" type="none"/>
            <a:tailEnd len="med" w="med"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4" name="Shape 154"/>
        <p:cNvGrpSpPr/>
        <p:nvPr/>
      </p:nvGrpSpPr>
      <p:grpSpPr>
        <a:xfrm>
          <a:off x="0" y="0"/>
          <a:ext cx="0" cy="0"/>
          <a:chOff x="0" y="0"/>
          <a:chExt cx="0" cy="0"/>
        </a:xfrm>
      </p:grpSpPr>
      <p:sp>
        <p:nvSpPr>
          <p:cNvPr id="155" name="Google Shape;155;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sz="3133">
                <a:solidFill>
                  <a:srgbClr val="741B47"/>
                </a:solidFill>
                <a:latin typeface="Cambria"/>
                <a:ea typeface="Cambria"/>
                <a:cs typeface="Cambria"/>
                <a:sym typeface="Cambria"/>
              </a:rPr>
              <a:t>HuBERT Layer-wise Performance for US English and Indian English datasets</a:t>
            </a:r>
            <a:endParaRPr sz="3133">
              <a:solidFill>
                <a:srgbClr val="741B47"/>
              </a:solidFill>
              <a:latin typeface="Cambria"/>
              <a:ea typeface="Cambria"/>
              <a:cs typeface="Cambria"/>
              <a:sym typeface="Cambria"/>
            </a:endParaRPr>
          </a:p>
          <a:p>
            <a:pPr indent="0" lvl="0" marL="0" rtl="0" algn="l">
              <a:spcBef>
                <a:spcPts val="0"/>
              </a:spcBef>
              <a:spcAft>
                <a:spcPts val="0"/>
              </a:spcAft>
              <a:buNone/>
            </a:pPr>
            <a:r>
              <a:t/>
            </a:r>
            <a:endParaRPr/>
          </a:p>
        </p:txBody>
      </p:sp>
      <p:sp>
        <p:nvSpPr>
          <p:cNvPr id="156" name="Google Shape;156;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sz="1000">
                <a:latin typeface="Arial"/>
                <a:ea typeface="Arial"/>
                <a:cs typeface="Arial"/>
                <a:sym typeface="Arial"/>
              </a:rPr>
              <a:t>‹#›</a:t>
            </a:fld>
            <a:endParaRPr sz="1000">
              <a:latin typeface="Arial"/>
              <a:ea typeface="Arial"/>
              <a:cs typeface="Arial"/>
              <a:sym typeface="Arial"/>
            </a:endParaRPr>
          </a:p>
        </p:txBody>
      </p:sp>
      <p:cxnSp>
        <p:nvCxnSpPr>
          <p:cNvPr id="157" name="Google Shape;157;p25"/>
          <p:cNvCxnSpPr/>
          <p:nvPr/>
        </p:nvCxnSpPr>
        <p:spPr>
          <a:xfrm>
            <a:off x="0" y="47350"/>
            <a:ext cx="4988100" cy="0"/>
          </a:xfrm>
          <a:prstGeom prst="straightConnector1">
            <a:avLst/>
          </a:prstGeom>
          <a:noFill/>
          <a:ln cap="flat" cmpd="sng" w="76200">
            <a:solidFill>
              <a:srgbClr val="741B47"/>
            </a:solidFill>
            <a:prstDash val="solid"/>
            <a:round/>
            <a:headEnd len="med" w="med" type="none"/>
            <a:tailEnd len="med" w="med" type="none"/>
          </a:ln>
        </p:spPr>
      </p:cxnSp>
      <p:pic>
        <p:nvPicPr>
          <p:cNvPr id="158" name="Google Shape;158;p25"/>
          <p:cNvPicPr preferRelativeResize="0"/>
          <p:nvPr/>
        </p:nvPicPr>
        <p:blipFill>
          <a:blip r:embed="rId3">
            <a:alphaModFix/>
          </a:blip>
          <a:stretch>
            <a:fillRect/>
          </a:stretch>
        </p:blipFill>
        <p:spPr>
          <a:xfrm>
            <a:off x="1185825" y="1415400"/>
            <a:ext cx="7286625" cy="3543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2" name="Shape 162"/>
        <p:cNvGrpSpPr/>
        <p:nvPr/>
      </p:nvGrpSpPr>
      <p:grpSpPr>
        <a:xfrm>
          <a:off x="0" y="0"/>
          <a:ext cx="0" cy="0"/>
          <a:chOff x="0" y="0"/>
          <a:chExt cx="0" cy="0"/>
        </a:xfrm>
      </p:grpSpPr>
      <p:sp>
        <p:nvSpPr>
          <p:cNvPr id="163" name="Google Shape;163;p26"/>
          <p:cNvSpPr txBox="1"/>
          <p:nvPr>
            <p:ph idx="1" type="body"/>
          </p:nvPr>
        </p:nvSpPr>
        <p:spPr>
          <a:xfrm>
            <a:off x="720925" y="1787350"/>
            <a:ext cx="8052900" cy="2785200"/>
          </a:xfrm>
          <a:prstGeom prst="rect">
            <a:avLst/>
          </a:prstGeom>
        </p:spPr>
        <p:txBody>
          <a:bodyPr anchorCtr="0" anchor="t" bIns="91425" lIns="91425" spcFirstLastPara="1" rIns="91425" wrap="square" tIns="91425">
            <a:noAutofit/>
          </a:bodyPr>
          <a:lstStyle/>
          <a:p>
            <a:pPr indent="-342900" lvl="0" marL="457200" rtl="0" algn="l">
              <a:lnSpc>
                <a:spcPct val="105000"/>
              </a:lnSpc>
              <a:spcBef>
                <a:spcPts val="0"/>
              </a:spcBef>
              <a:spcAft>
                <a:spcPts val="0"/>
              </a:spcAft>
              <a:buClr>
                <a:srgbClr val="1C4587"/>
              </a:buClr>
              <a:buSzPts val="1800"/>
              <a:buFont typeface="Cambria"/>
              <a:buChar char="●"/>
            </a:pPr>
            <a:r>
              <a:rPr lang="en-GB">
                <a:solidFill>
                  <a:srgbClr val="1C4587"/>
                </a:solidFill>
                <a:latin typeface="Cambria"/>
                <a:ea typeface="Cambria"/>
                <a:cs typeface="Cambria"/>
                <a:sym typeface="Cambria"/>
              </a:rPr>
              <a:t>HuBERT features perform better than Mel-filterbank features for all the considered English datasets.</a:t>
            </a:r>
            <a:endParaRPr>
              <a:solidFill>
                <a:srgbClr val="1C4587"/>
              </a:solidFill>
              <a:latin typeface="Cambria"/>
              <a:ea typeface="Cambria"/>
              <a:cs typeface="Cambria"/>
              <a:sym typeface="Cambria"/>
            </a:endParaRPr>
          </a:p>
          <a:p>
            <a:pPr indent="-342900" lvl="0" marL="457200" rtl="0" algn="l">
              <a:lnSpc>
                <a:spcPct val="105000"/>
              </a:lnSpc>
              <a:spcBef>
                <a:spcPts val="0"/>
              </a:spcBef>
              <a:spcAft>
                <a:spcPts val="0"/>
              </a:spcAft>
              <a:buClr>
                <a:srgbClr val="1C4587"/>
              </a:buClr>
              <a:buSzPts val="1800"/>
              <a:buFont typeface="Cambria"/>
              <a:buChar char="●"/>
            </a:pPr>
            <a:r>
              <a:rPr lang="en-GB">
                <a:solidFill>
                  <a:srgbClr val="1C4587"/>
                </a:solidFill>
                <a:latin typeface="Cambria"/>
                <a:ea typeface="Cambria"/>
                <a:cs typeface="Cambria"/>
                <a:sym typeface="Cambria"/>
              </a:rPr>
              <a:t>Performance gain in WSJ is high due to a match in accent and language with Libri-Light.</a:t>
            </a:r>
            <a:endParaRPr>
              <a:solidFill>
                <a:srgbClr val="1C4587"/>
              </a:solidFill>
              <a:latin typeface="Cambria"/>
              <a:ea typeface="Cambria"/>
              <a:cs typeface="Cambria"/>
              <a:sym typeface="Cambria"/>
            </a:endParaRPr>
          </a:p>
          <a:p>
            <a:pPr indent="-342900" lvl="0" marL="457200" rtl="0" algn="l">
              <a:lnSpc>
                <a:spcPct val="105000"/>
              </a:lnSpc>
              <a:spcBef>
                <a:spcPts val="0"/>
              </a:spcBef>
              <a:spcAft>
                <a:spcPts val="0"/>
              </a:spcAft>
              <a:buClr>
                <a:srgbClr val="1C4587"/>
              </a:buClr>
              <a:buSzPts val="1800"/>
              <a:buFont typeface="Cambria"/>
              <a:buChar char="●"/>
            </a:pPr>
            <a:r>
              <a:rPr lang="en-GB">
                <a:solidFill>
                  <a:srgbClr val="1C4587"/>
                </a:solidFill>
                <a:latin typeface="Cambria"/>
                <a:ea typeface="Cambria"/>
                <a:cs typeface="Cambria"/>
                <a:sym typeface="Cambria"/>
              </a:rPr>
              <a:t>Switchboard gives the least improvement with HuBERT features among the US English datasets as it is baseband audio.</a:t>
            </a:r>
            <a:endParaRPr>
              <a:solidFill>
                <a:srgbClr val="1C4587"/>
              </a:solidFill>
              <a:latin typeface="Cambria"/>
              <a:ea typeface="Cambria"/>
              <a:cs typeface="Cambria"/>
              <a:sym typeface="Cambria"/>
            </a:endParaRPr>
          </a:p>
          <a:p>
            <a:pPr indent="-342900" lvl="0" marL="457200" rtl="0" algn="l">
              <a:lnSpc>
                <a:spcPct val="105000"/>
              </a:lnSpc>
              <a:spcBef>
                <a:spcPts val="0"/>
              </a:spcBef>
              <a:spcAft>
                <a:spcPts val="0"/>
              </a:spcAft>
              <a:buClr>
                <a:srgbClr val="1C4587"/>
              </a:buClr>
              <a:buSzPts val="1800"/>
              <a:buFont typeface="Cambria"/>
              <a:buChar char="●"/>
            </a:pPr>
            <a:r>
              <a:rPr lang="en-GB">
                <a:solidFill>
                  <a:srgbClr val="1C4587"/>
                </a:solidFill>
                <a:latin typeface="Cambria"/>
                <a:ea typeface="Cambria"/>
                <a:cs typeface="Cambria"/>
                <a:sym typeface="Cambria"/>
              </a:rPr>
              <a:t>Indian English gives the least improvement in performance compared to the US English datasets. The reason could be due to the additional effect of accent mismatch along with the domain mismatch.</a:t>
            </a:r>
            <a:endParaRPr>
              <a:solidFill>
                <a:srgbClr val="1C4587"/>
              </a:solidFill>
              <a:latin typeface="Cambria"/>
              <a:ea typeface="Cambria"/>
              <a:cs typeface="Cambria"/>
              <a:sym typeface="Cambria"/>
            </a:endParaRPr>
          </a:p>
          <a:p>
            <a:pPr indent="-342900" lvl="0" marL="457200" rtl="0" algn="l">
              <a:lnSpc>
                <a:spcPct val="105000"/>
              </a:lnSpc>
              <a:spcBef>
                <a:spcPts val="0"/>
              </a:spcBef>
              <a:spcAft>
                <a:spcPts val="0"/>
              </a:spcAft>
              <a:buClr>
                <a:srgbClr val="1C4587"/>
              </a:buClr>
              <a:buSzPts val="1800"/>
              <a:buFont typeface="Cambria"/>
              <a:buChar char="●"/>
            </a:pPr>
            <a:r>
              <a:rPr lang="en-GB">
                <a:solidFill>
                  <a:srgbClr val="1C4587"/>
                </a:solidFill>
                <a:latin typeface="Cambria"/>
                <a:ea typeface="Cambria"/>
                <a:cs typeface="Cambria"/>
                <a:sym typeface="Cambria"/>
              </a:rPr>
              <a:t>In case of domain mismatch last layer is not the most optimal.</a:t>
            </a:r>
            <a:endParaRPr>
              <a:solidFill>
                <a:srgbClr val="1C4587"/>
              </a:solidFill>
              <a:latin typeface="Cambria"/>
              <a:ea typeface="Cambria"/>
              <a:cs typeface="Cambria"/>
              <a:sym typeface="Cambria"/>
            </a:endParaRPr>
          </a:p>
          <a:p>
            <a:pPr indent="0" lvl="0" marL="0" rtl="0" algn="l">
              <a:lnSpc>
                <a:spcPct val="105000"/>
              </a:lnSpc>
              <a:spcBef>
                <a:spcPts val="1200"/>
              </a:spcBef>
              <a:spcAft>
                <a:spcPts val="1200"/>
              </a:spcAft>
              <a:buNone/>
            </a:pPr>
            <a:r>
              <a:t/>
            </a:r>
            <a:endParaRPr>
              <a:solidFill>
                <a:srgbClr val="1C4587"/>
              </a:solidFill>
              <a:latin typeface="Cambria"/>
              <a:ea typeface="Cambria"/>
              <a:cs typeface="Cambria"/>
              <a:sym typeface="Cambria"/>
            </a:endParaRPr>
          </a:p>
        </p:txBody>
      </p:sp>
      <p:sp>
        <p:nvSpPr>
          <p:cNvPr id="164" name="Google Shape;164;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sz="1000">
                <a:latin typeface="Arial"/>
                <a:ea typeface="Arial"/>
                <a:cs typeface="Arial"/>
                <a:sym typeface="Arial"/>
              </a:rPr>
              <a:t>‹#›</a:t>
            </a:fld>
            <a:endParaRPr sz="1000">
              <a:latin typeface="Arial"/>
              <a:ea typeface="Arial"/>
              <a:cs typeface="Arial"/>
              <a:sym typeface="Arial"/>
            </a:endParaRPr>
          </a:p>
        </p:txBody>
      </p:sp>
      <p:cxnSp>
        <p:nvCxnSpPr>
          <p:cNvPr id="165" name="Google Shape;165;p26"/>
          <p:cNvCxnSpPr/>
          <p:nvPr/>
        </p:nvCxnSpPr>
        <p:spPr>
          <a:xfrm>
            <a:off x="0" y="47350"/>
            <a:ext cx="4988100" cy="0"/>
          </a:xfrm>
          <a:prstGeom prst="straightConnector1">
            <a:avLst/>
          </a:prstGeom>
          <a:noFill/>
          <a:ln cap="flat" cmpd="sng" w="76200">
            <a:solidFill>
              <a:srgbClr val="741B47"/>
            </a:solidFill>
            <a:prstDash val="solid"/>
            <a:round/>
            <a:headEnd len="med" w="med" type="none"/>
            <a:tailEnd len="med" w="med" type="none"/>
          </a:ln>
        </p:spPr>
      </p:cxnSp>
      <p:sp>
        <p:nvSpPr>
          <p:cNvPr id="166" name="Google Shape;166;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sz="3133">
                <a:solidFill>
                  <a:srgbClr val="741B47"/>
                </a:solidFill>
                <a:latin typeface="Cambria"/>
                <a:ea typeface="Cambria"/>
                <a:cs typeface="Cambria"/>
                <a:sym typeface="Cambria"/>
              </a:rPr>
              <a:t>HuBERT Layer-wise Performance for US English and Indian English datasets</a:t>
            </a:r>
            <a:endParaRPr sz="3133">
              <a:solidFill>
                <a:srgbClr val="741B47"/>
              </a:solidFill>
              <a:latin typeface="Cambria"/>
              <a:ea typeface="Cambria"/>
              <a:cs typeface="Cambria"/>
              <a:sym typeface="Cambria"/>
            </a:endParaRPr>
          </a:p>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0" name="Shape 170"/>
        <p:cNvGrpSpPr/>
        <p:nvPr/>
      </p:nvGrpSpPr>
      <p:grpSpPr>
        <a:xfrm>
          <a:off x="0" y="0"/>
          <a:ext cx="0" cy="0"/>
          <a:chOff x="0" y="0"/>
          <a:chExt cx="0" cy="0"/>
        </a:xfrm>
      </p:grpSpPr>
      <p:sp>
        <p:nvSpPr>
          <p:cNvPr id="171" name="Google Shape;171;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sz="3133">
                <a:solidFill>
                  <a:srgbClr val="741B47"/>
                </a:solidFill>
                <a:latin typeface="Cambria"/>
                <a:ea typeface="Cambria"/>
                <a:cs typeface="Cambria"/>
                <a:sym typeface="Cambria"/>
              </a:rPr>
              <a:t>HuBERT Layer-wise Performance for the Indo-Aryan datasets</a:t>
            </a:r>
            <a:endParaRPr sz="3133">
              <a:solidFill>
                <a:srgbClr val="741B47"/>
              </a:solidFill>
              <a:latin typeface="Cambria"/>
              <a:ea typeface="Cambria"/>
              <a:cs typeface="Cambria"/>
              <a:sym typeface="Cambria"/>
            </a:endParaRPr>
          </a:p>
          <a:p>
            <a:pPr indent="0" lvl="0" marL="0" rtl="0" algn="ctr">
              <a:spcBef>
                <a:spcPts val="0"/>
              </a:spcBef>
              <a:spcAft>
                <a:spcPts val="0"/>
              </a:spcAft>
              <a:buNone/>
            </a:pPr>
            <a:r>
              <a:t/>
            </a:r>
            <a:endParaRPr>
              <a:solidFill>
                <a:srgbClr val="741B47"/>
              </a:solidFill>
            </a:endParaRPr>
          </a:p>
          <a:p>
            <a:pPr indent="0" lvl="0" marL="0" rtl="0" algn="ctr">
              <a:spcBef>
                <a:spcPts val="0"/>
              </a:spcBef>
              <a:spcAft>
                <a:spcPts val="0"/>
              </a:spcAft>
              <a:buNone/>
            </a:pPr>
            <a:r>
              <a:t/>
            </a:r>
            <a:endParaRPr>
              <a:solidFill>
                <a:srgbClr val="741B47"/>
              </a:solidFill>
            </a:endParaRPr>
          </a:p>
        </p:txBody>
      </p:sp>
      <p:sp>
        <p:nvSpPr>
          <p:cNvPr id="172" name="Google Shape;172;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sz="1000">
                <a:latin typeface="Arial"/>
                <a:ea typeface="Arial"/>
                <a:cs typeface="Arial"/>
                <a:sym typeface="Arial"/>
              </a:rPr>
              <a:t>‹#›</a:t>
            </a:fld>
            <a:endParaRPr sz="1000">
              <a:latin typeface="Arial"/>
              <a:ea typeface="Arial"/>
              <a:cs typeface="Arial"/>
              <a:sym typeface="Arial"/>
            </a:endParaRPr>
          </a:p>
        </p:txBody>
      </p:sp>
      <p:cxnSp>
        <p:nvCxnSpPr>
          <p:cNvPr id="173" name="Google Shape;173;p27"/>
          <p:cNvCxnSpPr/>
          <p:nvPr/>
        </p:nvCxnSpPr>
        <p:spPr>
          <a:xfrm>
            <a:off x="0" y="47350"/>
            <a:ext cx="4988100" cy="0"/>
          </a:xfrm>
          <a:prstGeom prst="straightConnector1">
            <a:avLst/>
          </a:prstGeom>
          <a:noFill/>
          <a:ln cap="flat" cmpd="sng" w="76200">
            <a:solidFill>
              <a:srgbClr val="741B47"/>
            </a:solidFill>
            <a:prstDash val="solid"/>
            <a:round/>
            <a:headEnd len="med" w="med" type="none"/>
            <a:tailEnd len="med" w="med" type="none"/>
          </a:ln>
        </p:spPr>
      </p:cxnSp>
      <p:pic>
        <p:nvPicPr>
          <p:cNvPr id="174" name="Google Shape;174;p27"/>
          <p:cNvPicPr preferRelativeResize="0"/>
          <p:nvPr/>
        </p:nvPicPr>
        <p:blipFill>
          <a:blip r:embed="rId3">
            <a:alphaModFix/>
          </a:blip>
          <a:stretch>
            <a:fillRect/>
          </a:stretch>
        </p:blipFill>
        <p:spPr>
          <a:xfrm>
            <a:off x="2834050" y="1468625"/>
            <a:ext cx="3765900" cy="35986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180" name="Google Shape;180;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sz="3133">
                <a:solidFill>
                  <a:srgbClr val="741B47"/>
                </a:solidFill>
                <a:latin typeface="Cambria"/>
                <a:ea typeface="Cambria"/>
                <a:cs typeface="Cambria"/>
                <a:sym typeface="Cambria"/>
              </a:rPr>
              <a:t>HuBERT Layer-wise Performance for the Indo-Aryan datasets</a:t>
            </a:r>
            <a:endParaRPr sz="3133">
              <a:solidFill>
                <a:srgbClr val="741B47"/>
              </a:solidFill>
              <a:latin typeface="Cambria"/>
              <a:ea typeface="Cambria"/>
              <a:cs typeface="Cambria"/>
              <a:sym typeface="Cambria"/>
            </a:endParaRPr>
          </a:p>
          <a:p>
            <a:pPr indent="0" lvl="0" marL="0" rtl="0" algn="ctr">
              <a:spcBef>
                <a:spcPts val="0"/>
              </a:spcBef>
              <a:spcAft>
                <a:spcPts val="0"/>
              </a:spcAft>
              <a:buNone/>
            </a:pPr>
            <a:r>
              <a:t/>
            </a:r>
            <a:endParaRPr>
              <a:solidFill>
                <a:srgbClr val="741B47"/>
              </a:solidFill>
            </a:endParaRPr>
          </a:p>
          <a:p>
            <a:pPr indent="0" lvl="0" marL="0" rtl="0" algn="ctr">
              <a:spcBef>
                <a:spcPts val="0"/>
              </a:spcBef>
              <a:spcAft>
                <a:spcPts val="0"/>
              </a:spcAft>
              <a:buNone/>
            </a:pPr>
            <a:r>
              <a:t/>
            </a:r>
            <a:endParaRPr>
              <a:solidFill>
                <a:srgbClr val="741B47"/>
              </a:solidFill>
            </a:endParaRPr>
          </a:p>
        </p:txBody>
      </p:sp>
      <p:sp>
        <p:nvSpPr>
          <p:cNvPr id="181" name="Google Shape;181;p28"/>
          <p:cNvSpPr txBox="1"/>
          <p:nvPr>
            <p:ph idx="1" type="body"/>
          </p:nvPr>
        </p:nvSpPr>
        <p:spPr>
          <a:xfrm>
            <a:off x="720925" y="1787350"/>
            <a:ext cx="8052900" cy="27852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rgbClr val="1C4587"/>
              </a:buClr>
              <a:buSzPts val="1800"/>
              <a:buFont typeface="Cambria"/>
              <a:buChar char="●"/>
            </a:pPr>
            <a:r>
              <a:rPr lang="en-GB">
                <a:solidFill>
                  <a:srgbClr val="1C4587"/>
                </a:solidFill>
                <a:latin typeface="Cambria"/>
                <a:ea typeface="Cambria"/>
                <a:cs typeface="Cambria"/>
                <a:sym typeface="Cambria"/>
              </a:rPr>
              <a:t>HuBERT features perform better than Mel-filterbank features.</a:t>
            </a:r>
            <a:endParaRPr>
              <a:solidFill>
                <a:srgbClr val="1C4587"/>
              </a:solidFill>
              <a:latin typeface="Cambria"/>
              <a:ea typeface="Cambria"/>
              <a:cs typeface="Cambria"/>
              <a:sym typeface="Cambria"/>
            </a:endParaRPr>
          </a:p>
          <a:p>
            <a:pPr indent="-342900" lvl="0" marL="457200" rtl="0" algn="l">
              <a:lnSpc>
                <a:spcPct val="150000"/>
              </a:lnSpc>
              <a:spcBef>
                <a:spcPts val="0"/>
              </a:spcBef>
              <a:spcAft>
                <a:spcPts val="0"/>
              </a:spcAft>
              <a:buClr>
                <a:srgbClr val="1C4587"/>
              </a:buClr>
              <a:buSzPts val="1800"/>
              <a:buFont typeface="Cambria"/>
              <a:buChar char="●"/>
            </a:pPr>
            <a:r>
              <a:rPr lang="en-GB">
                <a:solidFill>
                  <a:srgbClr val="1C4587"/>
                </a:solidFill>
                <a:latin typeface="Cambria"/>
                <a:ea typeface="Cambria"/>
                <a:cs typeface="Cambria"/>
                <a:sym typeface="Cambria"/>
              </a:rPr>
              <a:t>The last layer is not the most optimal in case of complete mismatch</a:t>
            </a:r>
            <a:endParaRPr>
              <a:solidFill>
                <a:srgbClr val="1C4587"/>
              </a:solidFill>
              <a:latin typeface="Cambria"/>
              <a:ea typeface="Cambria"/>
              <a:cs typeface="Cambria"/>
              <a:sym typeface="Cambria"/>
            </a:endParaRPr>
          </a:p>
          <a:p>
            <a:pPr indent="-342900" lvl="0" marL="457200" rtl="0" algn="l">
              <a:lnSpc>
                <a:spcPct val="150000"/>
              </a:lnSpc>
              <a:spcBef>
                <a:spcPts val="0"/>
              </a:spcBef>
              <a:spcAft>
                <a:spcPts val="0"/>
              </a:spcAft>
              <a:buClr>
                <a:srgbClr val="1C4587"/>
              </a:buClr>
              <a:buSzPts val="1800"/>
              <a:buFont typeface="Cambria"/>
              <a:buChar char="●"/>
            </a:pPr>
            <a:r>
              <a:rPr lang="en-GB">
                <a:solidFill>
                  <a:srgbClr val="1C4587"/>
                </a:solidFill>
                <a:latin typeface="Cambria"/>
                <a:ea typeface="Cambria"/>
                <a:cs typeface="Cambria"/>
                <a:sym typeface="Cambria"/>
              </a:rPr>
              <a:t>8th layer in case of Hindi &amp; 9th layer in case of Gujarati are the most optimal ones.</a:t>
            </a:r>
            <a:endParaRPr>
              <a:solidFill>
                <a:srgbClr val="1C4587"/>
              </a:solidFill>
              <a:latin typeface="Cambria"/>
              <a:ea typeface="Cambria"/>
              <a:cs typeface="Cambria"/>
              <a:sym typeface="Cambria"/>
            </a:endParaRPr>
          </a:p>
          <a:p>
            <a:pPr indent="-342900" lvl="0" marL="457200" rtl="0" algn="l">
              <a:lnSpc>
                <a:spcPct val="150000"/>
              </a:lnSpc>
              <a:spcBef>
                <a:spcPts val="0"/>
              </a:spcBef>
              <a:spcAft>
                <a:spcPts val="0"/>
              </a:spcAft>
              <a:buClr>
                <a:srgbClr val="1C4587"/>
              </a:buClr>
              <a:buSzPts val="1800"/>
              <a:buFont typeface="Cambria"/>
              <a:buChar char="●"/>
            </a:pPr>
            <a:r>
              <a:rPr lang="en-GB">
                <a:solidFill>
                  <a:srgbClr val="1C4587"/>
                </a:solidFill>
                <a:latin typeface="Cambria"/>
                <a:ea typeface="Cambria"/>
                <a:cs typeface="Cambria"/>
                <a:sym typeface="Cambria"/>
              </a:rPr>
              <a:t>0th layer is worse than Mel Filterbank</a:t>
            </a:r>
            <a:endParaRPr>
              <a:solidFill>
                <a:srgbClr val="1C4587"/>
              </a:solidFill>
              <a:latin typeface="Cambria"/>
              <a:ea typeface="Cambria"/>
              <a:cs typeface="Cambria"/>
              <a:sym typeface="Cambria"/>
            </a:endParaRPr>
          </a:p>
          <a:p>
            <a:pPr indent="0" lvl="0" marL="0" rtl="0" algn="l">
              <a:lnSpc>
                <a:spcPct val="150000"/>
              </a:lnSpc>
              <a:spcBef>
                <a:spcPts val="1200"/>
              </a:spcBef>
              <a:spcAft>
                <a:spcPts val="1200"/>
              </a:spcAft>
              <a:buNone/>
            </a:pPr>
            <a:r>
              <a:t/>
            </a:r>
            <a:endParaRPr>
              <a:solidFill>
                <a:srgbClr val="1C4587"/>
              </a:solidFill>
              <a:latin typeface="Cambria"/>
              <a:ea typeface="Cambria"/>
              <a:cs typeface="Cambria"/>
              <a:sym typeface="Cambria"/>
            </a:endParaRPr>
          </a:p>
        </p:txBody>
      </p:sp>
      <p:cxnSp>
        <p:nvCxnSpPr>
          <p:cNvPr id="182" name="Google Shape;182;p28"/>
          <p:cNvCxnSpPr/>
          <p:nvPr/>
        </p:nvCxnSpPr>
        <p:spPr>
          <a:xfrm>
            <a:off x="0" y="47350"/>
            <a:ext cx="4988100" cy="0"/>
          </a:xfrm>
          <a:prstGeom prst="straightConnector1">
            <a:avLst/>
          </a:prstGeom>
          <a:noFill/>
          <a:ln cap="flat" cmpd="sng" w="76200">
            <a:solidFill>
              <a:srgbClr val="741B47"/>
            </a:solidFill>
            <a:prstDash val="solid"/>
            <a:round/>
            <a:headEnd len="med" w="med" type="none"/>
            <a:tailEnd len="med" w="med" type="non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6" name="Shape 186"/>
        <p:cNvGrpSpPr/>
        <p:nvPr/>
      </p:nvGrpSpPr>
      <p:grpSpPr>
        <a:xfrm>
          <a:off x="0" y="0"/>
          <a:ext cx="0" cy="0"/>
          <a:chOff x="0" y="0"/>
          <a:chExt cx="0" cy="0"/>
        </a:xfrm>
      </p:grpSpPr>
      <p:pic>
        <p:nvPicPr>
          <p:cNvPr id="187" name="Google Shape;187;p29"/>
          <p:cNvPicPr preferRelativeResize="0"/>
          <p:nvPr/>
        </p:nvPicPr>
        <p:blipFill>
          <a:blip r:embed="rId3">
            <a:alphaModFix/>
          </a:blip>
          <a:stretch>
            <a:fillRect/>
          </a:stretch>
        </p:blipFill>
        <p:spPr>
          <a:xfrm>
            <a:off x="1659425" y="1372774"/>
            <a:ext cx="6522474" cy="3103925"/>
          </a:xfrm>
          <a:prstGeom prst="rect">
            <a:avLst/>
          </a:prstGeom>
          <a:noFill/>
          <a:ln>
            <a:noFill/>
          </a:ln>
        </p:spPr>
      </p:pic>
      <p:sp>
        <p:nvSpPr>
          <p:cNvPr id="188" name="Google Shape;188;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sz="1000">
                <a:latin typeface="Arial"/>
                <a:ea typeface="Arial"/>
                <a:cs typeface="Arial"/>
                <a:sym typeface="Arial"/>
              </a:rPr>
              <a:t>‹#›</a:t>
            </a:fld>
            <a:endParaRPr sz="1000">
              <a:latin typeface="Arial"/>
              <a:ea typeface="Arial"/>
              <a:cs typeface="Arial"/>
              <a:sym typeface="Arial"/>
            </a:endParaRPr>
          </a:p>
        </p:txBody>
      </p:sp>
      <p:cxnSp>
        <p:nvCxnSpPr>
          <p:cNvPr id="189" name="Google Shape;189;p29"/>
          <p:cNvCxnSpPr/>
          <p:nvPr/>
        </p:nvCxnSpPr>
        <p:spPr>
          <a:xfrm>
            <a:off x="0" y="47350"/>
            <a:ext cx="4988100" cy="0"/>
          </a:xfrm>
          <a:prstGeom prst="straightConnector1">
            <a:avLst/>
          </a:prstGeom>
          <a:noFill/>
          <a:ln cap="flat" cmpd="sng" w="76200">
            <a:solidFill>
              <a:srgbClr val="741B47"/>
            </a:solidFill>
            <a:prstDash val="solid"/>
            <a:round/>
            <a:headEnd len="med" w="med" type="none"/>
            <a:tailEnd len="med" w="med" type="none"/>
          </a:ln>
        </p:spPr>
      </p:cxnSp>
      <p:sp>
        <p:nvSpPr>
          <p:cNvPr id="190" name="Google Shape;190;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GB" sz="2820">
                <a:solidFill>
                  <a:srgbClr val="741B47"/>
                </a:solidFill>
                <a:latin typeface="Cambria"/>
                <a:ea typeface="Cambria"/>
                <a:cs typeface="Cambria"/>
                <a:sym typeface="Cambria"/>
              </a:rPr>
              <a:t>Performance Comparison of the Best HuBERT Features on Datasets of Different Sizes</a:t>
            </a:r>
            <a:endParaRPr sz="2820">
              <a:solidFill>
                <a:srgbClr val="741B47"/>
              </a:solidFill>
              <a:latin typeface="Cambria"/>
              <a:ea typeface="Cambria"/>
              <a:cs typeface="Cambria"/>
              <a:sym typeface="Cambria"/>
            </a:endParaRPr>
          </a:p>
          <a:p>
            <a:pPr indent="0" lvl="0" marL="0" rtl="0" algn="l">
              <a:spcBef>
                <a:spcPts val="0"/>
              </a:spcBef>
              <a:spcAft>
                <a:spcPts val="0"/>
              </a:spcAft>
              <a:buSzPts val="990"/>
              <a:buNone/>
            </a:pPr>
            <a:r>
              <a:t/>
            </a:r>
            <a:endParaRPr sz="2820">
              <a:solidFill>
                <a:srgbClr val="741B47"/>
              </a:solidFill>
              <a:latin typeface="Cambria"/>
              <a:ea typeface="Cambria"/>
              <a:cs typeface="Cambria"/>
              <a:sym typeface="Cambria"/>
            </a:endParaRPr>
          </a:p>
        </p:txBody>
      </p:sp>
      <p:sp>
        <p:nvSpPr>
          <p:cNvPr id="191" name="Google Shape;191;p29"/>
          <p:cNvSpPr txBox="1"/>
          <p:nvPr/>
        </p:nvSpPr>
        <p:spPr>
          <a:xfrm>
            <a:off x="1790725" y="4516350"/>
            <a:ext cx="5349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rgbClr val="1C4587"/>
                </a:solidFill>
                <a:latin typeface="Cambria"/>
                <a:ea typeface="Cambria"/>
                <a:cs typeface="Cambria"/>
                <a:sym typeface="Cambria"/>
              </a:rPr>
              <a:t>As the data size increases, relative gain decreases</a:t>
            </a:r>
            <a:endParaRPr sz="1800">
              <a:solidFill>
                <a:srgbClr val="1C4587"/>
              </a:solidFill>
              <a:latin typeface="Cambria"/>
              <a:ea typeface="Cambria"/>
              <a:cs typeface="Cambria"/>
              <a:sym typeface="Cambri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5" name="Shape 195"/>
        <p:cNvGrpSpPr/>
        <p:nvPr/>
      </p:nvGrpSpPr>
      <p:grpSpPr>
        <a:xfrm>
          <a:off x="0" y="0"/>
          <a:ext cx="0" cy="0"/>
          <a:chOff x="0" y="0"/>
          <a:chExt cx="0" cy="0"/>
        </a:xfrm>
      </p:grpSpPr>
      <p:sp>
        <p:nvSpPr>
          <p:cNvPr id="196" name="Google Shape;196;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GB" sz="2820">
                <a:solidFill>
                  <a:srgbClr val="741B47"/>
                </a:solidFill>
                <a:latin typeface="Cambria"/>
                <a:ea typeface="Cambria"/>
                <a:cs typeface="Cambria"/>
                <a:sym typeface="Cambria"/>
              </a:rPr>
              <a:t>Mel-filterbank vs HuBERT 0</a:t>
            </a:r>
            <a:r>
              <a:rPr baseline="30000" lang="en-GB" sz="2820">
                <a:solidFill>
                  <a:srgbClr val="741B47"/>
                </a:solidFill>
                <a:latin typeface="Cambria"/>
                <a:ea typeface="Cambria"/>
                <a:cs typeface="Cambria"/>
                <a:sym typeface="Cambria"/>
              </a:rPr>
              <a:t>th</a:t>
            </a:r>
            <a:r>
              <a:rPr lang="en-GB" sz="2820">
                <a:solidFill>
                  <a:srgbClr val="741B47"/>
                </a:solidFill>
                <a:latin typeface="Cambria"/>
                <a:ea typeface="Cambria"/>
                <a:cs typeface="Cambria"/>
                <a:sym typeface="Cambria"/>
              </a:rPr>
              <a:t> Layer Performance for Different Datasets</a:t>
            </a:r>
            <a:endParaRPr sz="2820">
              <a:solidFill>
                <a:srgbClr val="741B47"/>
              </a:solidFill>
              <a:latin typeface="Cambria"/>
              <a:ea typeface="Cambria"/>
              <a:cs typeface="Cambria"/>
              <a:sym typeface="Cambria"/>
            </a:endParaRPr>
          </a:p>
          <a:p>
            <a:pPr indent="0" lvl="0" marL="0" rtl="0" algn="l">
              <a:spcBef>
                <a:spcPts val="0"/>
              </a:spcBef>
              <a:spcAft>
                <a:spcPts val="0"/>
              </a:spcAft>
              <a:buSzPts val="990"/>
              <a:buNone/>
            </a:pPr>
            <a:r>
              <a:t/>
            </a:r>
            <a:endParaRPr sz="2820">
              <a:solidFill>
                <a:srgbClr val="741B47"/>
              </a:solidFill>
              <a:latin typeface="Cambria"/>
              <a:ea typeface="Cambria"/>
              <a:cs typeface="Cambria"/>
              <a:sym typeface="Cambria"/>
            </a:endParaRPr>
          </a:p>
        </p:txBody>
      </p:sp>
      <p:sp>
        <p:nvSpPr>
          <p:cNvPr id="197" name="Google Shape;197;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sz="1000">
                <a:latin typeface="Arial"/>
                <a:ea typeface="Arial"/>
                <a:cs typeface="Arial"/>
                <a:sym typeface="Arial"/>
              </a:rPr>
              <a:t>‹#›</a:t>
            </a:fld>
            <a:endParaRPr sz="1000">
              <a:latin typeface="Arial"/>
              <a:ea typeface="Arial"/>
              <a:cs typeface="Arial"/>
              <a:sym typeface="Arial"/>
            </a:endParaRPr>
          </a:p>
        </p:txBody>
      </p:sp>
      <p:cxnSp>
        <p:nvCxnSpPr>
          <p:cNvPr id="198" name="Google Shape;198;p30"/>
          <p:cNvCxnSpPr/>
          <p:nvPr/>
        </p:nvCxnSpPr>
        <p:spPr>
          <a:xfrm>
            <a:off x="0" y="47350"/>
            <a:ext cx="4988100" cy="0"/>
          </a:xfrm>
          <a:prstGeom prst="straightConnector1">
            <a:avLst/>
          </a:prstGeom>
          <a:noFill/>
          <a:ln cap="flat" cmpd="sng" w="76200">
            <a:solidFill>
              <a:srgbClr val="741B47"/>
            </a:solidFill>
            <a:prstDash val="solid"/>
            <a:round/>
            <a:headEnd len="med" w="med" type="none"/>
            <a:tailEnd len="med" w="med" type="none"/>
          </a:ln>
        </p:spPr>
      </p:cxnSp>
      <p:pic>
        <p:nvPicPr>
          <p:cNvPr id="199" name="Google Shape;199;p30"/>
          <p:cNvPicPr preferRelativeResize="0"/>
          <p:nvPr/>
        </p:nvPicPr>
        <p:blipFill>
          <a:blip r:embed="rId3">
            <a:alphaModFix/>
          </a:blip>
          <a:stretch>
            <a:fillRect/>
          </a:stretch>
        </p:blipFill>
        <p:spPr>
          <a:xfrm>
            <a:off x="1143000" y="1474925"/>
            <a:ext cx="6715125" cy="34385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205" name="Google Shape;205;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GB" sz="2820">
                <a:solidFill>
                  <a:srgbClr val="741B47"/>
                </a:solidFill>
                <a:latin typeface="Cambria"/>
                <a:ea typeface="Cambria"/>
                <a:cs typeface="Cambria"/>
                <a:sym typeface="Cambria"/>
              </a:rPr>
              <a:t>Mel-filterbank vs HuBERT 0</a:t>
            </a:r>
            <a:r>
              <a:rPr baseline="30000" lang="en-GB" sz="2820">
                <a:solidFill>
                  <a:srgbClr val="741B47"/>
                </a:solidFill>
                <a:latin typeface="Cambria"/>
                <a:ea typeface="Cambria"/>
                <a:cs typeface="Cambria"/>
                <a:sym typeface="Cambria"/>
              </a:rPr>
              <a:t>th</a:t>
            </a:r>
            <a:r>
              <a:rPr lang="en-GB" sz="2820">
                <a:solidFill>
                  <a:srgbClr val="741B47"/>
                </a:solidFill>
                <a:latin typeface="Cambria"/>
                <a:ea typeface="Cambria"/>
                <a:cs typeface="Cambria"/>
                <a:sym typeface="Cambria"/>
              </a:rPr>
              <a:t> Layer Performance for Different Datasets</a:t>
            </a:r>
            <a:endParaRPr sz="2820">
              <a:solidFill>
                <a:srgbClr val="741B47"/>
              </a:solidFill>
              <a:latin typeface="Cambria"/>
              <a:ea typeface="Cambria"/>
              <a:cs typeface="Cambria"/>
              <a:sym typeface="Cambria"/>
            </a:endParaRPr>
          </a:p>
          <a:p>
            <a:pPr indent="0" lvl="0" marL="0" rtl="0" algn="l">
              <a:spcBef>
                <a:spcPts val="0"/>
              </a:spcBef>
              <a:spcAft>
                <a:spcPts val="0"/>
              </a:spcAft>
              <a:buSzPts val="990"/>
              <a:buNone/>
            </a:pPr>
            <a:r>
              <a:t/>
            </a:r>
            <a:endParaRPr sz="2820">
              <a:solidFill>
                <a:srgbClr val="741B47"/>
              </a:solidFill>
              <a:latin typeface="Cambria"/>
              <a:ea typeface="Cambria"/>
              <a:cs typeface="Cambria"/>
              <a:sym typeface="Cambria"/>
            </a:endParaRPr>
          </a:p>
        </p:txBody>
      </p:sp>
      <p:sp>
        <p:nvSpPr>
          <p:cNvPr id="206" name="Google Shape;206;p31"/>
          <p:cNvSpPr txBox="1"/>
          <p:nvPr>
            <p:ph idx="1" type="body"/>
          </p:nvPr>
        </p:nvSpPr>
        <p:spPr>
          <a:xfrm>
            <a:off x="720925" y="1787350"/>
            <a:ext cx="8052900" cy="27852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rgbClr val="1C4587"/>
              </a:buClr>
              <a:buSzPts val="1800"/>
              <a:buFont typeface="Cambria"/>
              <a:buChar char="●"/>
            </a:pPr>
            <a:r>
              <a:rPr lang="en-GB">
                <a:solidFill>
                  <a:srgbClr val="1C4587"/>
                </a:solidFill>
                <a:latin typeface="Cambria"/>
                <a:ea typeface="Cambria"/>
                <a:cs typeface="Cambria"/>
                <a:sym typeface="Cambria"/>
              </a:rPr>
              <a:t>When the domain matches completely, in the case of LibriSpeech-100, HuBERT’s 0th layer features are better than Mel-filterbank.</a:t>
            </a:r>
            <a:endParaRPr>
              <a:solidFill>
                <a:srgbClr val="1C4587"/>
              </a:solidFill>
              <a:latin typeface="Cambria"/>
              <a:ea typeface="Cambria"/>
              <a:cs typeface="Cambria"/>
              <a:sym typeface="Cambria"/>
            </a:endParaRPr>
          </a:p>
          <a:p>
            <a:pPr indent="-342900" lvl="0" marL="457200" rtl="0" algn="l">
              <a:lnSpc>
                <a:spcPct val="150000"/>
              </a:lnSpc>
              <a:spcBef>
                <a:spcPts val="0"/>
              </a:spcBef>
              <a:spcAft>
                <a:spcPts val="0"/>
              </a:spcAft>
              <a:buClr>
                <a:srgbClr val="1C4587"/>
              </a:buClr>
              <a:buSzPts val="1800"/>
              <a:buFont typeface="Cambria"/>
              <a:buChar char="●"/>
            </a:pPr>
            <a:r>
              <a:rPr lang="en-GB">
                <a:solidFill>
                  <a:srgbClr val="1C4587"/>
                </a:solidFill>
                <a:latin typeface="Cambria"/>
                <a:ea typeface="Cambria"/>
                <a:cs typeface="Cambria"/>
                <a:sym typeface="Cambria"/>
              </a:rPr>
              <a:t>For all the other datasets, 0th layer features of HuBERT are worse than the Mel-filterbank features. </a:t>
            </a:r>
            <a:endParaRPr>
              <a:solidFill>
                <a:srgbClr val="1C4587"/>
              </a:solidFill>
              <a:latin typeface="Cambria"/>
              <a:ea typeface="Cambria"/>
              <a:cs typeface="Cambria"/>
              <a:sym typeface="Cambria"/>
            </a:endParaRPr>
          </a:p>
          <a:p>
            <a:pPr indent="-342900" lvl="0" marL="457200" rtl="0" algn="l">
              <a:lnSpc>
                <a:spcPct val="150000"/>
              </a:lnSpc>
              <a:spcBef>
                <a:spcPts val="0"/>
              </a:spcBef>
              <a:spcAft>
                <a:spcPts val="0"/>
              </a:spcAft>
              <a:buClr>
                <a:srgbClr val="1C4587"/>
              </a:buClr>
              <a:buSzPts val="1800"/>
              <a:buFont typeface="Cambria"/>
              <a:buChar char="●"/>
            </a:pPr>
            <a:r>
              <a:rPr lang="en-GB">
                <a:solidFill>
                  <a:srgbClr val="1C4587"/>
                </a:solidFill>
                <a:latin typeface="Cambria"/>
                <a:ea typeface="Cambria"/>
                <a:cs typeface="Cambria"/>
                <a:sym typeface="Cambria"/>
              </a:rPr>
              <a:t>This indicates that even the lowest HuBERT layer is influenced by the data used in pre-training, and results in performance degradation when there are mismatches in the target domain data.</a:t>
            </a:r>
            <a:endParaRPr>
              <a:solidFill>
                <a:srgbClr val="1C4587"/>
              </a:solidFill>
              <a:latin typeface="Cambria"/>
              <a:ea typeface="Cambria"/>
              <a:cs typeface="Cambria"/>
              <a:sym typeface="Cambria"/>
            </a:endParaRPr>
          </a:p>
          <a:p>
            <a:pPr indent="0" lvl="0" marL="0" rtl="0" algn="l">
              <a:lnSpc>
                <a:spcPct val="150000"/>
              </a:lnSpc>
              <a:spcBef>
                <a:spcPts val="1200"/>
              </a:spcBef>
              <a:spcAft>
                <a:spcPts val="1200"/>
              </a:spcAft>
              <a:buNone/>
            </a:pPr>
            <a:r>
              <a:t/>
            </a:r>
            <a:endParaRPr>
              <a:solidFill>
                <a:srgbClr val="1C4587"/>
              </a:solidFill>
              <a:latin typeface="Cambria"/>
              <a:ea typeface="Cambria"/>
              <a:cs typeface="Cambria"/>
              <a:sym typeface="Cambria"/>
            </a:endParaRPr>
          </a:p>
        </p:txBody>
      </p:sp>
      <p:cxnSp>
        <p:nvCxnSpPr>
          <p:cNvPr id="207" name="Google Shape;207;p31"/>
          <p:cNvCxnSpPr/>
          <p:nvPr/>
        </p:nvCxnSpPr>
        <p:spPr>
          <a:xfrm>
            <a:off x="0" y="47350"/>
            <a:ext cx="4988100" cy="0"/>
          </a:xfrm>
          <a:prstGeom prst="straightConnector1">
            <a:avLst/>
          </a:prstGeom>
          <a:noFill/>
          <a:ln cap="flat" cmpd="sng" w="76200">
            <a:solidFill>
              <a:srgbClr val="741B47"/>
            </a:solidFill>
            <a:prstDash val="solid"/>
            <a:round/>
            <a:headEnd len="med" w="med" type="none"/>
            <a:tailEnd len="med" w="med"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3" name="Shape 63"/>
        <p:cNvGrpSpPr/>
        <p:nvPr/>
      </p:nvGrpSpPr>
      <p:grpSpPr>
        <a:xfrm>
          <a:off x="0" y="0"/>
          <a:ext cx="0" cy="0"/>
          <a:chOff x="0" y="0"/>
          <a:chExt cx="0" cy="0"/>
        </a:xfrm>
      </p:grpSpPr>
      <p:sp>
        <p:nvSpPr>
          <p:cNvPr id="64" name="Google Shape;64;p14"/>
          <p:cNvSpPr txBox="1"/>
          <p:nvPr>
            <p:ph idx="4294967295"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GB">
                <a:solidFill>
                  <a:srgbClr val="741B47"/>
                </a:solidFill>
                <a:latin typeface="Cambria"/>
                <a:ea typeface="Cambria"/>
                <a:cs typeface="Cambria"/>
                <a:sym typeface="Cambria"/>
              </a:rPr>
              <a:t>Table of Content</a:t>
            </a:r>
            <a:endParaRPr>
              <a:solidFill>
                <a:srgbClr val="741B47"/>
              </a:solidFill>
              <a:latin typeface="Cambria"/>
              <a:ea typeface="Cambria"/>
              <a:cs typeface="Cambria"/>
              <a:sym typeface="Cambria"/>
            </a:endParaRPr>
          </a:p>
        </p:txBody>
      </p:sp>
      <p:sp>
        <p:nvSpPr>
          <p:cNvPr id="65" name="Google Shape;65;p14"/>
          <p:cNvSpPr txBox="1"/>
          <p:nvPr>
            <p:ph idx="4294967295" type="body"/>
          </p:nvPr>
        </p:nvSpPr>
        <p:spPr>
          <a:xfrm>
            <a:off x="588150" y="1675375"/>
            <a:ext cx="7689000" cy="2739600"/>
          </a:xfrm>
          <a:prstGeom prst="rect">
            <a:avLst/>
          </a:prstGeom>
        </p:spPr>
        <p:txBody>
          <a:bodyPr anchorCtr="0" anchor="t" bIns="91425" lIns="91425" spcFirstLastPara="1" rIns="91425" wrap="square" tIns="91425">
            <a:noAutofit/>
          </a:bodyPr>
          <a:lstStyle/>
          <a:p>
            <a:pPr indent="-355600" lvl="0" marL="457200" rtl="0" algn="l">
              <a:lnSpc>
                <a:spcPct val="200000"/>
              </a:lnSpc>
              <a:spcBef>
                <a:spcPts val="0"/>
              </a:spcBef>
              <a:spcAft>
                <a:spcPts val="0"/>
              </a:spcAft>
              <a:buClr>
                <a:srgbClr val="1C4587"/>
              </a:buClr>
              <a:buSzPts val="2000"/>
              <a:buFont typeface="Cambria"/>
              <a:buChar char="●"/>
            </a:pPr>
            <a:r>
              <a:rPr b="1" lang="en-GB" sz="2000">
                <a:solidFill>
                  <a:srgbClr val="1C4587"/>
                </a:solidFill>
                <a:latin typeface="Cambria"/>
                <a:ea typeface="Cambria"/>
                <a:cs typeface="Cambria"/>
                <a:sym typeface="Cambria"/>
              </a:rPr>
              <a:t>HuBERT basics</a:t>
            </a:r>
            <a:endParaRPr b="1" sz="2000">
              <a:solidFill>
                <a:srgbClr val="1C4587"/>
              </a:solidFill>
              <a:latin typeface="Cambria"/>
              <a:ea typeface="Cambria"/>
              <a:cs typeface="Cambria"/>
              <a:sym typeface="Cambria"/>
            </a:endParaRPr>
          </a:p>
          <a:p>
            <a:pPr indent="-355600" lvl="0" marL="457200" rtl="0" algn="l">
              <a:lnSpc>
                <a:spcPct val="200000"/>
              </a:lnSpc>
              <a:spcBef>
                <a:spcPts val="0"/>
              </a:spcBef>
              <a:spcAft>
                <a:spcPts val="0"/>
              </a:spcAft>
              <a:buClr>
                <a:srgbClr val="1C4587"/>
              </a:buClr>
              <a:buSzPts val="2000"/>
              <a:buFont typeface="Cambria"/>
              <a:buChar char="●"/>
            </a:pPr>
            <a:r>
              <a:rPr b="1" lang="en-GB" sz="2000">
                <a:solidFill>
                  <a:srgbClr val="1C4587"/>
                </a:solidFill>
                <a:latin typeface="Cambria"/>
                <a:ea typeface="Cambria"/>
                <a:cs typeface="Cambria"/>
                <a:sym typeface="Cambria"/>
              </a:rPr>
              <a:t>Our approach</a:t>
            </a:r>
            <a:endParaRPr b="1" sz="2000">
              <a:solidFill>
                <a:srgbClr val="1C4587"/>
              </a:solidFill>
              <a:latin typeface="Cambria"/>
              <a:ea typeface="Cambria"/>
              <a:cs typeface="Cambria"/>
              <a:sym typeface="Cambria"/>
            </a:endParaRPr>
          </a:p>
          <a:p>
            <a:pPr indent="-355600" lvl="0" marL="457200" rtl="0" algn="l">
              <a:lnSpc>
                <a:spcPct val="200000"/>
              </a:lnSpc>
              <a:spcBef>
                <a:spcPts val="0"/>
              </a:spcBef>
              <a:spcAft>
                <a:spcPts val="0"/>
              </a:spcAft>
              <a:buClr>
                <a:srgbClr val="1C4587"/>
              </a:buClr>
              <a:buSzPts val="2000"/>
              <a:buFont typeface="Cambria"/>
              <a:buChar char="●"/>
            </a:pPr>
            <a:r>
              <a:rPr b="1" lang="en-GB" sz="2000">
                <a:solidFill>
                  <a:srgbClr val="1C4587"/>
                </a:solidFill>
                <a:latin typeface="Cambria"/>
                <a:ea typeface="Cambria"/>
                <a:cs typeface="Cambria"/>
                <a:sym typeface="Cambria"/>
              </a:rPr>
              <a:t>Results</a:t>
            </a:r>
            <a:endParaRPr b="1" sz="2000">
              <a:solidFill>
                <a:srgbClr val="1C4587"/>
              </a:solidFill>
              <a:latin typeface="Cambria"/>
              <a:ea typeface="Cambria"/>
              <a:cs typeface="Cambria"/>
              <a:sym typeface="Cambria"/>
            </a:endParaRPr>
          </a:p>
          <a:p>
            <a:pPr indent="-355600" lvl="0" marL="457200" rtl="0" algn="l">
              <a:lnSpc>
                <a:spcPct val="200000"/>
              </a:lnSpc>
              <a:spcBef>
                <a:spcPts val="0"/>
              </a:spcBef>
              <a:spcAft>
                <a:spcPts val="0"/>
              </a:spcAft>
              <a:buClr>
                <a:srgbClr val="1C4587"/>
              </a:buClr>
              <a:buSzPts val="2000"/>
              <a:buFont typeface="Cambria"/>
              <a:buChar char="●"/>
            </a:pPr>
            <a:r>
              <a:rPr b="1" lang="en-GB" sz="2000">
                <a:solidFill>
                  <a:srgbClr val="1C4587"/>
                </a:solidFill>
                <a:latin typeface="Cambria"/>
                <a:ea typeface="Cambria"/>
                <a:cs typeface="Cambria"/>
                <a:sym typeface="Cambria"/>
              </a:rPr>
              <a:t>Conclusion</a:t>
            </a:r>
            <a:endParaRPr b="1" sz="2000">
              <a:solidFill>
                <a:srgbClr val="1C4587"/>
              </a:solidFill>
              <a:latin typeface="Cambria"/>
              <a:ea typeface="Cambria"/>
              <a:cs typeface="Cambria"/>
              <a:sym typeface="Cambria"/>
            </a:endParaRPr>
          </a:p>
        </p:txBody>
      </p:sp>
      <p:cxnSp>
        <p:nvCxnSpPr>
          <p:cNvPr id="66" name="Google Shape;66;p14"/>
          <p:cNvCxnSpPr/>
          <p:nvPr/>
        </p:nvCxnSpPr>
        <p:spPr>
          <a:xfrm>
            <a:off x="0" y="47350"/>
            <a:ext cx="4988100" cy="0"/>
          </a:xfrm>
          <a:prstGeom prst="straightConnector1">
            <a:avLst/>
          </a:prstGeom>
          <a:noFill/>
          <a:ln cap="flat" cmpd="sng" w="76200">
            <a:solidFill>
              <a:srgbClr val="741B47"/>
            </a:solidFill>
            <a:prstDash val="solid"/>
            <a:round/>
            <a:headEnd len="med" w="med" type="none"/>
            <a:tailEnd len="med" w="med" type="none"/>
          </a:ln>
        </p:spPr>
      </p:cxnSp>
      <p:sp>
        <p:nvSpPr>
          <p:cNvPr id="67" name="Google Shape;67;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sz="1000">
                <a:latin typeface="Arial"/>
                <a:ea typeface="Arial"/>
                <a:cs typeface="Arial"/>
                <a:sym typeface="Arial"/>
              </a:rPr>
              <a:t>‹#›</a:t>
            </a:fld>
            <a:endParaRPr sz="1000">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1" name="Shape 211"/>
        <p:cNvGrpSpPr/>
        <p:nvPr/>
      </p:nvGrpSpPr>
      <p:grpSpPr>
        <a:xfrm>
          <a:off x="0" y="0"/>
          <a:ext cx="0" cy="0"/>
          <a:chOff x="0" y="0"/>
          <a:chExt cx="0" cy="0"/>
        </a:xfrm>
      </p:grpSpPr>
      <p:sp>
        <p:nvSpPr>
          <p:cNvPr id="212" name="Google Shape;212;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GB" sz="2820">
                <a:solidFill>
                  <a:srgbClr val="741B47"/>
                </a:solidFill>
                <a:latin typeface="Cambria"/>
                <a:ea typeface="Cambria"/>
                <a:cs typeface="Cambria"/>
                <a:sym typeface="Cambria"/>
              </a:rPr>
              <a:t>Conclusion</a:t>
            </a:r>
            <a:endParaRPr sz="2820">
              <a:solidFill>
                <a:srgbClr val="741B47"/>
              </a:solidFill>
              <a:latin typeface="Cambria"/>
              <a:ea typeface="Cambria"/>
              <a:cs typeface="Cambria"/>
              <a:sym typeface="Cambria"/>
            </a:endParaRPr>
          </a:p>
        </p:txBody>
      </p:sp>
      <p:sp>
        <p:nvSpPr>
          <p:cNvPr id="213" name="Google Shape;213;p32"/>
          <p:cNvSpPr txBox="1"/>
          <p:nvPr>
            <p:ph idx="1" type="body"/>
          </p:nvPr>
        </p:nvSpPr>
        <p:spPr>
          <a:xfrm>
            <a:off x="950100" y="1415400"/>
            <a:ext cx="7737900" cy="3180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1C4587"/>
              </a:buClr>
              <a:buSzPts val="1800"/>
              <a:buFont typeface="Cambria"/>
              <a:buChar char="●"/>
            </a:pPr>
            <a:r>
              <a:rPr lang="en-GB">
                <a:solidFill>
                  <a:srgbClr val="1C4587"/>
                </a:solidFill>
                <a:latin typeface="Cambria"/>
                <a:ea typeface="Cambria"/>
                <a:cs typeface="Cambria"/>
                <a:sym typeface="Cambria"/>
              </a:rPr>
              <a:t>Our experiments indicate that as domain, accent, bandwidth and language deviates from the source domain, the relative improvement over baseline decreases.</a:t>
            </a:r>
            <a:endParaRPr>
              <a:solidFill>
                <a:srgbClr val="1C4587"/>
              </a:solidFill>
              <a:latin typeface="Cambria"/>
              <a:ea typeface="Cambria"/>
              <a:cs typeface="Cambria"/>
              <a:sym typeface="Cambria"/>
            </a:endParaRPr>
          </a:p>
          <a:p>
            <a:pPr indent="-342900" lvl="0" marL="457200" rtl="0" algn="l">
              <a:spcBef>
                <a:spcPts val="0"/>
              </a:spcBef>
              <a:spcAft>
                <a:spcPts val="0"/>
              </a:spcAft>
              <a:buClr>
                <a:srgbClr val="1C4587"/>
              </a:buClr>
              <a:buSzPts val="1800"/>
              <a:buFont typeface="Cambria"/>
              <a:buChar char="●"/>
            </a:pPr>
            <a:r>
              <a:rPr lang="en-GB">
                <a:solidFill>
                  <a:srgbClr val="1C4587"/>
                </a:solidFill>
                <a:latin typeface="Cambria"/>
                <a:ea typeface="Cambria"/>
                <a:cs typeface="Cambria"/>
                <a:sym typeface="Cambria"/>
              </a:rPr>
              <a:t>The last layer of HuBERT is very specific to the dataset on which it is trained.</a:t>
            </a:r>
            <a:endParaRPr>
              <a:solidFill>
                <a:srgbClr val="1C4587"/>
              </a:solidFill>
              <a:latin typeface="Cambria"/>
              <a:ea typeface="Cambria"/>
              <a:cs typeface="Cambria"/>
              <a:sym typeface="Cambria"/>
            </a:endParaRPr>
          </a:p>
          <a:p>
            <a:pPr indent="-342900" lvl="0" marL="457200" rtl="0" algn="l">
              <a:spcBef>
                <a:spcPts val="0"/>
              </a:spcBef>
              <a:spcAft>
                <a:spcPts val="0"/>
              </a:spcAft>
              <a:buClr>
                <a:srgbClr val="1C4587"/>
              </a:buClr>
              <a:buSzPts val="1800"/>
              <a:buFont typeface="Cambria"/>
              <a:buChar char="●"/>
            </a:pPr>
            <a:r>
              <a:rPr lang="en-GB">
                <a:solidFill>
                  <a:srgbClr val="1C4587"/>
                </a:solidFill>
                <a:latin typeface="Cambria"/>
                <a:ea typeface="Cambria"/>
                <a:cs typeface="Cambria"/>
                <a:sym typeface="Cambria"/>
              </a:rPr>
              <a:t>As expected, the middle layers are more suited when data is from a different language, since they mostly capture the general acoustic characteristics of speech</a:t>
            </a:r>
            <a:endParaRPr>
              <a:solidFill>
                <a:srgbClr val="1C4587"/>
              </a:solidFill>
              <a:latin typeface="Cambria"/>
              <a:ea typeface="Cambria"/>
              <a:cs typeface="Cambria"/>
              <a:sym typeface="Cambria"/>
            </a:endParaRPr>
          </a:p>
          <a:p>
            <a:pPr indent="-342900" lvl="0" marL="457200" rtl="0" algn="l">
              <a:spcBef>
                <a:spcPts val="0"/>
              </a:spcBef>
              <a:spcAft>
                <a:spcPts val="0"/>
              </a:spcAft>
              <a:buClr>
                <a:srgbClr val="1C4587"/>
              </a:buClr>
              <a:buSzPts val="1800"/>
              <a:buFont typeface="Cambria"/>
              <a:buChar char="●"/>
            </a:pPr>
            <a:r>
              <a:rPr lang="en-GB">
                <a:solidFill>
                  <a:srgbClr val="1C4587"/>
                </a:solidFill>
                <a:latin typeface="Cambria"/>
                <a:ea typeface="Cambria"/>
                <a:cs typeface="Cambria"/>
                <a:sym typeface="Cambria"/>
              </a:rPr>
              <a:t>Further, as more and more supervised data is available in the target domain, the relative improvement over baseline model decreases significantly.</a:t>
            </a:r>
            <a:endParaRPr>
              <a:solidFill>
                <a:srgbClr val="1C4587"/>
              </a:solidFill>
              <a:latin typeface="Cambria"/>
              <a:ea typeface="Cambria"/>
              <a:cs typeface="Cambria"/>
              <a:sym typeface="Cambria"/>
            </a:endParaRPr>
          </a:p>
        </p:txBody>
      </p:sp>
      <p:sp>
        <p:nvSpPr>
          <p:cNvPr id="214" name="Google Shape;214;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sz="1000">
                <a:latin typeface="Arial"/>
                <a:ea typeface="Arial"/>
                <a:cs typeface="Arial"/>
                <a:sym typeface="Arial"/>
              </a:rPr>
              <a:t>‹#›</a:t>
            </a:fld>
            <a:endParaRPr sz="1000">
              <a:latin typeface="Arial"/>
              <a:ea typeface="Arial"/>
              <a:cs typeface="Arial"/>
              <a:sym typeface="Arial"/>
            </a:endParaRPr>
          </a:p>
        </p:txBody>
      </p:sp>
      <p:cxnSp>
        <p:nvCxnSpPr>
          <p:cNvPr id="215" name="Google Shape;215;p32"/>
          <p:cNvCxnSpPr/>
          <p:nvPr/>
        </p:nvCxnSpPr>
        <p:spPr>
          <a:xfrm>
            <a:off x="0" y="47350"/>
            <a:ext cx="4988100" cy="0"/>
          </a:xfrm>
          <a:prstGeom prst="straightConnector1">
            <a:avLst/>
          </a:prstGeom>
          <a:noFill/>
          <a:ln cap="flat" cmpd="sng" w="76200">
            <a:solidFill>
              <a:srgbClr val="741B47"/>
            </a:solidFill>
            <a:prstDash val="solid"/>
            <a:round/>
            <a:headEnd len="med" w="med" type="none"/>
            <a:tailEnd len="med" w="med" type="non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9" name="Shape 219"/>
        <p:cNvGrpSpPr/>
        <p:nvPr/>
      </p:nvGrpSpPr>
      <p:grpSpPr>
        <a:xfrm>
          <a:off x="0" y="0"/>
          <a:ext cx="0" cy="0"/>
          <a:chOff x="0" y="0"/>
          <a:chExt cx="0" cy="0"/>
        </a:xfrm>
      </p:grpSpPr>
      <p:sp>
        <p:nvSpPr>
          <p:cNvPr id="220" name="Google Shape;220;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GB" sz="2820">
                <a:solidFill>
                  <a:srgbClr val="741B47"/>
                </a:solidFill>
                <a:latin typeface="Cambria"/>
                <a:ea typeface="Cambria"/>
                <a:cs typeface="Cambria"/>
                <a:sym typeface="Cambria"/>
              </a:rPr>
              <a:t>References</a:t>
            </a:r>
            <a:endParaRPr sz="2820">
              <a:solidFill>
                <a:srgbClr val="741B47"/>
              </a:solidFill>
              <a:latin typeface="Cambria"/>
              <a:ea typeface="Cambria"/>
              <a:cs typeface="Cambria"/>
              <a:sym typeface="Cambria"/>
            </a:endParaRPr>
          </a:p>
        </p:txBody>
      </p:sp>
      <p:sp>
        <p:nvSpPr>
          <p:cNvPr id="221" name="Google Shape;221;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GB" u="sng">
                <a:solidFill>
                  <a:schemeClr val="hlink"/>
                </a:solidFill>
                <a:hlinkClick r:id="rId3"/>
              </a:rPr>
              <a:t>https://blog.devgenius.io/hubert-explained-6ec7c2bf71fc</a:t>
            </a:r>
            <a:endParaRPr/>
          </a:p>
          <a:p>
            <a:pPr indent="-342900" lvl="0" marL="457200" rtl="0" algn="l">
              <a:spcBef>
                <a:spcPts val="0"/>
              </a:spcBef>
              <a:spcAft>
                <a:spcPts val="0"/>
              </a:spcAft>
              <a:buSzPts val="1800"/>
              <a:buChar char="●"/>
            </a:pPr>
            <a:r>
              <a:rPr lang="en-GB"/>
              <a:t>HuBERT: Self-Supervised Speech Representation Learning by Masked Prediction of Hidden Units by Wei-Ning Hsu, Benjamin Bolte, Yao-Hung Hubert Tsai, Kushal Lakhotia, Ruslan Salakhutdinov, Abdelrahman Mohamed</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
        <p:nvSpPr>
          <p:cNvPr id="222" name="Google Shape;222;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sz="1000">
                <a:latin typeface="Arial"/>
                <a:ea typeface="Arial"/>
                <a:cs typeface="Arial"/>
                <a:sym typeface="Arial"/>
              </a:rPr>
              <a:t>‹#›</a:t>
            </a:fld>
            <a:endParaRPr sz="1000">
              <a:latin typeface="Arial"/>
              <a:ea typeface="Arial"/>
              <a:cs typeface="Arial"/>
              <a:sym typeface="Arial"/>
            </a:endParaRPr>
          </a:p>
        </p:txBody>
      </p:sp>
      <p:cxnSp>
        <p:nvCxnSpPr>
          <p:cNvPr id="223" name="Google Shape;223;p33"/>
          <p:cNvCxnSpPr/>
          <p:nvPr/>
        </p:nvCxnSpPr>
        <p:spPr>
          <a:xfrm>
            <a:off x="0" y="47350"/>
            <a:ext cx="4988100" cy="0"/>
          </a:xfrm>
          <a:prstGeom prst="straightConnector1">
            <a:avLst/>
          </a:prstGeom>
          <a:noFill/>
          <a:ln cap="flat" cmpd="sng" w="76200">
            <a:solidFill>
              <a:srgbClr val="741B47"/>
            </a:solidFill>
            <a:prstDash val="solid"/>
            <a:round/>
            <a:headEnd len="med" w="med" type="none"/>
            <a:tailEnd len="med" w="med" type="non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7" name="Shape 227"/>
        <p:cNvGrpSpPr/>
        <p:nvPr/>
      </p:nvGrpSpPr>
      <p:grpSpPr>
        <a:xfrm>
          <a:off x="0" y="0"/>
          <a:ext cx="0" cy="0"/>
          <a:chOff x="0" y="0"/>
          <a:chExt cx="0" cy="0"/>
        </a:xfrm>
      </p:grpSpPr>
      <p:sp>
        <p:nvSpPr>
          <p:cNvPr id="228" name="Google Shape;228;p34"/>
          <p:cNvSpPr txBox="1"/>
          <p:nvPr>
            <p:ph type="title"/>
          </p:nvPr>
        </p:nvSpPr>
        <p:spPr>
          <a:xfrm>
            <a:off x="1239100" y="2072100"/>
            <a:ext cx="7030500" cy="9993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GB" sz="4100">
                <a:solidFill>
                  <a:srgbClr val="741B47"/>
                </a:solidFill>
              </a:rPr>
              <a:t>THANK YOU</a:t>
            </a:r>
            <a:endParaRPr sz="4100">
              <a:solidFill>
                <a:srgbClr val="741B47"/>
              </a:solidFill>
            </a:endParaRPr>
          </a:p>
        </p:txBody>
      </p:sp>
      <p:sp>
        <p:nvSpPr>
          <p:cNvPr id="229" name="Google Shape;229;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sz="1000">
                <a:latin typeface="Arial"/>
                <a:ea typeface="Arial"/>
                <a:cs typeface="Arial"/>
                <a:sym typeface="Arial"/>
              </a:rPr>
              <a:t>‹#›</a:t>
            </a:fld>
            <a:endParaRPr sz="1000">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1" name="Shape 71"/>
        <p:cNvGrpSpPr/>
        <p:nvPr/>
      </p:nvGrpSpPr>
      <p:grpSpPr>
        <a:xfrm>
          <a:off x="0" y="0"/>
          <a:ext cx="0" cy="0"/>
          <a:chOff x="0" y="0"/>
          <a:chExt cx="0" cy="0"/>
        </a:xfrm>
      </p:grpSpPr>
      <p:pic>
        <p:nvPicPr>
          <p:cNvPr id="72" name="Google Shape;72;p15"/>
          <p:cNvPicPr preferRelativeResize="0"/>
          <p:nvPr/>
        </p:nvPicPr>
        <p:blipFill>
          <a:blip r:embed="rId3">
            <a:alphaModFix/>
          </a:blip>
          <a:stretch>
            <a:fillRect/>
          </a:stretch>
        </p:blipFill>
        <p:spPr>
          <a:xfrm>
            <a:off x="3860950" y="1065775"/>
            <a:ext cx="4810850" cy="3861751"/>
          </a:xfrm>
          <a:prstGeom prst="rect">
            <a:avLst/>
          </a:prstGeom>
          <a:noFill/>
          <a:ln>
            <a:noFill/>
          </a:ln>
        </p:spPr>
      </p:pic>
      <p:cxnSp>
        <p:nvCxnSpPr>
          <p:cNvPr id="73" name="Google Shape;73;p15"/>
          <p:cNvCxnSpPr/>
          <p:nvPr/>
        </p:nvCxnSpPr>
        <p:spPr>
          <a:xfrm>
            <a:off x="0" y="47350"/>
            <a:ext cx="4988100" cy="0"/>
          </a:xfrm>
          <a:prstGeom prst="straightConnector1">
            <a:avLst/>
          </a:prstGeom>
          <a:noFill/>
          <a:ln cap="flat" cmpd="sng" w="76200">
            <a:solidFill>
              <a:srgbClr val="741B47"/>
            </a:solidFill>
            <a:prstDash val="solid"/>
            <a:round/>
            <a:headEnd len="med" w="med" type="none"/>
            <a:tailEnd len="med" w="med" type="none"/>
          </a:ln>
        </p:spPr>
      </p:cxnSp>
      <p:sp>
        <p:nvSpPr>
          <p:cNvPr id="74" name="Google Shape;74;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sz="1000">
                <a:latin typeface="Arial"/>
                <a:ea typeface="Arial"/>
                <a:cs typeface="Arial"/>
                <a:sym typeface="Arial"/>
              </a:rPr>
              <a:t>‹#›</a:t>
            </a:fld>
            <a:endParaRPr sz="1000">
              <a:latin typeface="Arial"/>
              <a:ea typeface="Arial"/>
              <a:cs typeface="Arial"/>
              <a:sym typeface="Arial"/>
            </a:endParaRPr>
          </a:p>
        </p:txBody>
      </p:sp>
      <p:sp>
        <p:nvSpPr>
          <p:cNvPr id="75" name="Google Shape;75;p15"/>
          <p:cNvSpPr txBox="1"/>
          <p:nvPr>
            <p:ph idx="4294967295" type="body"/>
          </p:nvPr>
        </p:nvSpPr>
        <p:spPr>
          <a:xfrm>
            <a:off x="588150" y="1065775"/>
            <a:ext cx="3332100" cy="21144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None/>
            </a:pPr>
            <a:r>
              <a:t/>
            </a:r>
            <a:endParaRPr sz="1800">
              <a:solidFill>
                <a:srgbClr val="1C4587"/>
              </a:solidFill>
              <a:latin typeface="Arial"/>
              <a:ea typeface="Arial"/>
              <a:cs typeface="Arial"/>
              <a:sym typeface="Arial"/>
            </a:endParaRPr>
          </a:p>
          <a:p>
            <a:pPr indent="-342900" lvl="0" marL="457200" rtl="0" algn="l">
              <a:lnSpc>
                <a:spcPct val="105000"/>
              </a:lnSpc>
              <a:spcBef>
                <a:spcPts val="1200"/>
              </a:spcBef>
              <a:spcAft>
                <a:spcPts val="0"/>
              </a:spcAft>
              <a:buClr>
                <a:srgbClr val="1C4587"/>
              </a:buClr>
              <a:buSzPts val="1800"/>
              <a:buFont typeface="Cambria"/>
              <a:buChar char="➔"/>
            </a:pPr>
            <a:r>
              <a:rPr b="1" lang="en-GB" sz="1800">
                <a:solidFill>
                  <a:srgbClr val="1C4587"/>
                </a:solidFill>
                <a:latin typeface="Cambria"/>
                <a:ea typeface="Cambria"/>
                <a:cs typeface="Cambria"/>
                <a:sym typeface="Cambria"/>
              </a:rPr>
              <a:t>HuBERT </a:t>
            </a:r>
            <a:r>
              <a:rPr lang="en-GB" sz="1800">
                <a:solidFill>
                  <a:srgbClr val="1C4587"/>
                </a:solidFill>
                <a:latin typeface="Cambria"/>
                <a:ea typeface="Cambria"/>
                <a:cs typeface="Cambria"/>
                <a:sym typeface="Cambria"/>
              </a:rPr>
              <a:t>consists of </a:t>
            </a:r>
            <a:endParaRPr sz="1800">
              <a:solidFill>
                <a:srgbClr val="1C4587"/>
              </a:solidFill>
              <a:latin typeface="Cambria"/>
              <a:ea typeface="Cambria"/>
              <a:cs typeface="Cambria"/>
              <a:sym typeface="Cambria"/>
            </a:endParaRPr>
          </a:p>
          <a:p>
            <a:pPr indent="-342900" lvl="0" marL="914400" rtl="0" algn="l">
              <a:lnSpc>
                <a:spcPct val="105000"/>
              </a:lnSpc>
              <a:spcBef>
                <a:spcPts val="0"/>
              </a:spcBef>
              <a:spcAft>
                <a:spcPts val="0"/>
              </a:spcAft>
              <a:buClr>
                <a:srgbClr val="1C4587"/>
              </a:buClr>
              <a:buSzPts val="1800"/>
              <a:buFont typeface="Cambria"/>
              <a:buChar char="●"/>
            </a:pPr>
            <a:r>
              <a:rPr lang="en-GB" sz="1800">
                <a:solidFill>
                  <a:srgbClr val="1C4587"/>
                </a:solidFill>
                <a:latin typeface="Cambria"/>
                <a:ea typeface="Cambria"/>
                <a:cs typeface="Cambria"/>
                <a:sym typeface="Cambria"/>
              </a:rPr>
              <a:t>Convolutional encoder</a:t>
            </a:r>
            <a:endParaRPr sz="1800">
              <a:solidFill>
                <a:srgbClr val="1C4587"/>
              </a:solidFill>
              <a:latin typeface="Cambria"/>
              <a:ea typeface="Cambria"/>
              <a:cs typeface="Cambria"/>
              <a:sym typeface="Cambria"/>
            </a:endParaRPr>
          </a:p>
          <a:p>
            <a:pPr indent="-342900" lvl="0" marL="914400" rtl="0" algn="l">
              <a:lnSpc>
                <a:spcPct val="105000"/>
              </a:lnSpc>
              <a:spcBef>
                <a:spcPts val="0"/>
              </a:spcBef>
              <a:spcAft>
                <a:spcPts val="0"/>
              </a:spcAft>
              <a:buClr>
                <a:srgbClr val="1C4587"/>
              </a:buClr>
              <a:buSzPts val="1800"/>
              <a:buFont typeface="Cambria"/>
              <a:buChar char="●"/>
            </a:pPr>
            <a:r>
              <a:rPr lang="en-GB" sz="1800">
                <a:solidFill>
                  <a:srgbClr val="1C4587"/>
                </a:solidFill>
                <a:latin typeface="Cambria"/>
                <a:ea typeface="Cambria"/>
                <a:cs typeface="Cambria"/>
                <a:sym typeface="Cambria"/>
              </a:rPr>
              <a:t>BERT encoder</a:t>
            </a:r>
            <a:endParaRPr sz="1800">
              <a:solidFill>
                <a:srgbClr val="1C4587"/>
              </a:solidFill>
              <a:latin typeface="Cambria"/>
              <a:ea typeface="Cambria"/>
              <a:cs typeface="Cambria"/>
              <a:sym typeface="Cambria"/>
            </a:endParaRPr>
          </a:p>
          <a:p>
            <a:pPr indent="-342900" lvl="0" marL="914400" rtl="0" algn="l">
              <a:lnSpc>
                <a:spcPct val="105000"/>
              </a:lnSpc>
              <a:spcBef>
                <a:spcPts val="0"/>
              </a:spcBef>
              <a:spcAft>
                <a:spcPts val="0"/>
              </a:spcAft>
              <a:buClr>
                <a:srgbClr val="1C4587"/>
              </a:buClr>
              <a:buSzPts val="1800"/>
              <a:buFont typeface="Cambria"/>
              <a:buChar char="●"/>
            </a:pPr>
            <a:r>
              <a:rPr lang="en-GB" sz="1800">
                <a:solidFill>
                  <a:srgbClr val="1C4587"/>
                </a:solidFill>
                <a:latin typeface="Cambria"/>
                <a:ea typeface="Cambria"/>
                <a:cs typeface="Cambria"/>
                <a:sym typeface="Cambria"/>
              </a:rPr>
              <a:t>Projection layer</a:t>
            </a:r>
            <a:endParaRPr sz="1800">
              <a:solidFill>
                <a:srgbClr val="1C4587"/>
              </a:solidFill>
              <a:latin typeface="Cambria"/>
              <a:ea typeface="Cambria"/>
              <a:cs typeface="Cambria"/>
              <a:sym typeface="Cambria"/>
            </a:endParaRPr>
          </a:p>
          <a:p>
            <a:pPr indent="0" lvl="0" marL="457200" rtl="0" algn="l">
              <a:lnSpc>
                <a:spcPct val="105000"/>
              </a:lnSpc>
              <a:spcBef>
                <a:spcPts val="1200"/>
              </a:spcBef>
              <a:spcAft>
                <a:spcPts val="0"/>
              </a:spcAft>
              <a:buNone/>
            </a:pPr>
            <a:r>
              <a:t/>
            </a:r>
            <a:endParaRPr sz="1800">
              <a:solidFill>
                <a:srgbClr val="1C4587"/>
              </a:solidFill>
              <a:latin typeface="Cambria"/>
              <a:ea typeface="Cambria"/>
              <a:cs typeface="Cambria"/>
              <a:sym typeface="Cambria"/>
            </a:endParaRPr>
          </a:p>
          <a:p>
            <a:pPr indent="0" lvl="0" marL="0" rtl="0" algn="l">
              <a:lnSpc>
                <a:spcPct val="105000"/>
              </a:lnSpc>
              <a:spcBef>
                <a:spcPts val="1200"/>
              </a:spcBef>
              <a:spcAft>
                <a:spcPts val="1200"/>
              </a:spcAft>
              <a:buNone/>
            </a:pPr>
            <a:r>
              <a:t/>
            </a:r>
            <a:endParaRPr sz="1800">
              <a:solidFill>
                <a:srgbClr val="1C4587"/>
              </a:solidFill>
            </a:endParaRPr>
          </a:p>
        </p:txBody>
      </p:sp>
      <p:sp>
        <p:nvSpPr>
          <p:cNvPr id="76" name="Google Shape;76;p15"/>
          <p:cNvSpPr txBox="1"/>
          <p:nvPr/>
        </p:nvSpPr>
        <p:spPr>
          <a:xfrm>
            <a:off x="600925" y="3207625"/>
            <a:ext cx="3000000" cy="1334400"/>
          </a:xfrm>
          <a:prstGeom prst="rect">
            <a:avLst/>
          </a:prstGeom>
          <a:noFill/>
          <a:ln>
            <a:noFill/>
          </a:ln>
        </p:spPr>
        <p:txBody>
          <a:bodyPr anchorCtr="0" anchor="t" bIns="91425" lIns="91425" spcFirstLastPara="1" rIns="91425" wrap="square" tIns="91425">
            <a:spAutoFit/>
          </a:bodyPr>
          <a:lstStyle/>
          <a:p>
            <a:pPr indent="-342900" lvl="0" marL="457200" rtl="0" algn="l">
              <a:lnSpc>
                <a:spcPct val="105000"/>
              </a:lnSpc>
              <a:spcBef>
                <a:spcPts val="0"/>
              </a:spcBef>
              <a:spcAft>
                <a:spcPts val="0"/>
              </a:spcAft>
              <a:buClr>
                <a:srgbClr val="1C4587"/>
              </a:buClr>
              <a:buSzPts val="1800"/>
              <a:buFont typeface="Cambria"/>
              <a:buChar char="➔"/>
            </a:pPr>
            <a:r>
              <a:rPr lang="en-GB" sz="1800">
                <a:solidFill>
                  <a:srgbClr val="1C4587"/>
                </a:solidFill>
                <a:latin typeface="Cambria"/>
                <a:ea typeface="Cambria"/>
                <a:cs typeface="Cambria"/>
                <a:sym typeface="Cambria"/>
              </a:rPr>
              <a:t>The training consists of 2 steps:</a:t>
            </a:r>
            <a:endParaRPr sz="1800">
              <a:solidFill>
                <a:srgbClr val="1C4587"/>
              </a:solidFill>
              <a:latin typeface="Cambria"/>
              <a:ea typeface="Cambria"/>
              <a:cs typeface="Cambria"/>
              <a:sym typeface="Cambria"/>
            </a:endParaRPr>
          </a:p>
          <a:p>
            <a:pPr indent="-342900" lvl="0" marL="457200" rtl="0" algn="l">
              <a:lnSpc>
                <a:spcPct val="105000"/>
              </a:lnSpc>
              <a:spcBef>
                <a:spcPts val="0"/>
              </a:spcBef>
              <a:spcAft>
                <a:spcPts val="0"/>
              </a:spcAft>
              <a:buClr>
                <a:srgbClr val="1C4587"/>
              </a:buClr>
              <a:buSzPts val="1800"/>
              <a:buFont typeface="Cambria"/>
              <a:buChar char="●"/>
            </a:pPr>
            <a:r>
              <a:rPr lang="en-GB" sz="1800">
                <a:solidFill>
                  <a:srgbClr val="1C4587"/>
                </a:solidFill>
                <a:latin typeface="Cambria"/>
                <a:ea typeface="Cambria"/>
                <a:cs typeface="Cambria"/>
                <a:sym typeface="Cambria"/>
              </a:rPr>
              <a:t>Generating hidden units</a:t>
            </a:r>
            <a:endParaRPr sz="1800">
              <a:solidFill>
                <a:srgbClr val="1C4587"/>
              </a:solidFill>
              <a:latin typeface="Cambria"/>
              <a:ea typeface="Cambria"/>
              <a:cs typeface="Cambria"/>
              <a:sym typeface="Cambria"/>
            </a:endParaRPr>
          </a:p>
          <a:p>
            <a:pPr indent="-342900" lvl="0" marL="457200" rtl="0" algn="l">
              <a:lnSpc>
                <a:spcPct val="105000"/>
              </a:lnSpc>
              <a:spcBef>
                <a:spcPts val="0"/>
              </a:spcBef>
              <a:spcAft>
                <a:spcPts val="0"/>
              </a:spcAft>
              <a:buClr>
                <a:srgbClr val="1C4587"/>
              </a:buClr>
              <a:buSzPts val="1800"/>
              <a:buFont typeface="Cambria"/>
              <a:buChar char="●"/>
            </a:pPr>
            <a:r>
              <a:rPr lang="en-GB" sz="1800">
                <a:solidFill>
                  <a:srgbClr val="1C4587"/>
                </a:solidFill>
                <a:latin typeface="Cambria"/>
                <a:ea typeface="Cambria"/>
                <a:cs typeface="Cambria"/>
                <a:sym typeface="Cambria"/>
              </a:rPr>
              <a:t>Masked Prediction</a:t>
            </a:r>
            <a:endParaRPr sz="1800">
              <a:solidFill>
                <a:srgbClr val="1C4587"/>
              </a:solidFill>
              <a:latin typeface="Cambria"/>
              <a:ea typeface="Cambria"/>
              <a:cs typeface="Cambria"/>
              <a:sym typeface="Cambria"/>
            </a:endParaRPr>
          </a:p>
        </p:txBody>
      </p:sp>
      <p:sp>
        <p:nvSpPr>
          <p:cNvPr id="77" name="Google Shape;77;p15"/>
          <p:cNvSpPr txBox="1"/>
          <p:nvPr>
            <p:ph idx="4294967295"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GB" sz="2820">
                <a:solidFill>
                  <a:srgbClr val="741B47"/>
                </a:solidFill>
                <a:latin typeface="Cambria"/>
                <a:ea typeface="Cambria"/>
                <a:cs typeface="Cambria"/>
                <a:sym typeface="Cambria"/>
              </a:rPr>
              <a:t>HuBERT</a:t>
            </a:r>
            <a:endParaRPr sz="2820">
              <a:solidFill>
                <a:srgbClr val="741B47"/>
              </a:solidFill>
              <a:latin typeface="Cambria"/>
              <a:ea typeface="Cambria"/>
              <a:cs typeface="Cambria"/>
              <a:sym typeface="Cambri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1" name="Shape 81"/>
        <p:cNvGrpSpPr/>
        <p:nvPr/>
      </p:nvGrpSpPr>
      <p:grpSpPr>
        <a:xfrm>
          <a:off x="0" y="0"/>
          <a:ext cx="0" cy="0"/>
          <a:chOff x="0" y="0"/>
          <a:chExt cx="0" cy="0"/>
        </a:xfrm>
      </p:grpSpPr>
      <p:sp>
        <p:nvSpPr>
          <p:cNvPr id="82" name="Google Shape;8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GB" sz="2820">
                <a:solidFill>
                  <a:srgbClr val="741B47"/>
                </a:solidFill>
                <a:latin typeface="Cambria"/>
                <a:ea typeface="Cambria"/>
                <a:cs typeface="Cambria"/>
                <a:sym typeface="Cambria"/>
              </a:rPr>
              <a:t>Generating Hidden Units - First Iteration</a:t>
            </a:r>
            <a:endParaRPr sz="2820">
              <a:solidFill>
                <a:srgbClr val="741B47"/>
              </a:solidFill>
              <a:latin typeface="Cambria"/>
              <a:ea typeface="Cambria"/>
              <a:cs typeface="Cambria"/>
              <a:sym typeface="Cambria"/>
            </a:endParaRPr>
          </a:p>
        </p:txBody>
      </p:sp>
      <p:pic>
        <p:nvPicPr>
          <p:cNvPr id="83" name="Google Shape;83;p16"/>
          <p:cNvPicPr preferRelativeResize="0"/>
          <p:nvPr/>
        </p:nvPicPr>
        <p:blipFill>
          <a:blip r:embed="rId3">
            <a:alphaModFix/>
          </a:blip>
          <a:stretch>
            <a:fillRect/>
          </a:stretch>
        </p:blipFill>
        <p:spPr>
          <a:xfrm>
            <a:off x="2720050" y="1185425"/>
            <a:ext cx="3976201" cy="3719801"/>
          </a:xfrm>
          <a:prstGeom prst="rect">
            <a:avLst/>
          </a:prstGeom>
          <a:noFill/>
          <a:ln>
            <a:noFill/>
          </a:ln>
        </p:spPr>
      </p:pic>
      <p:sp>
        <p:nvSpPr>
          <p:cNvPr id="84" name="Google Shape;84;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sz="1000">
                <a:latin typeface="Arial"/>
                <a:ea typeface="Arial"/>
                <a:cs typeface="Arial"/>
                <a:sym typeface="Arial"/>
              </a:rPr>
              <a:t>‹#›</a:t>
            </a:fld>
            <a:endParaRPr sz="1000">
              <a:latin typeface="Arial"/>
              <a:ea typeface="Arial"/>
              <a:cs typeface="Arial"/>
              <a:sym typeface="Arial"/>
            </a:endParaRPr>
          </a:p>
        </p:txBody>
      </p:sp>
      <p:cxnSp>
        <p:nvCxnSpPr>
          <p:cNvPr id="85" name="Google Shape;85;p16"/>
          <p:cNvCxnSpPr/>
          <p:nvPr/>
        </p:nvCxnSpPr>
        <p:spPr>
          <a:xfrm>
            <a:off x="0" y="47350"/>
            <a:ext cx="4988100" cy="0"/>
          </a:xfrm>
          <a:prstGeom prst="straightConnector1">
            <a:avLst/>
          </a:prstGeom>
          <a:noFill/>
          <a:ln cap="flat" cmpd="sng" w="76200">
            <a:solidFill>
              <a:srgbClr val="741B47"/>
            </a:solidFill>
            <a:prstDash val="solid"/>
            <a:round/>
            <a:headEnd len="med" w="med" type="none"/>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9" name="Shape 89"/>
        <p:cNvGrpSpPr/>
        <p:nvPr/>
      </p:nvGrpSpPr>
      <p:grpSpPr>
        <a:xfrm>
          <a:off x="0" y="0"/>
          <a:ext cx="0" cy="0"/>
          <a:chOff x="0" y="0"/>
          <a:chExt cx="0" cy="0"/>
        </a:xfrm>
      </p:grpSpPr>
      <p:pic>
        <p:nvPicPr>
          <p:cNvPr id="90" name="Google Shape;90;p17"/>
          <p:cNvPicPr preferRelativeResize="0"/>
          <p:nvPr/>
        </p:nvPicPr>
        <p:blipFill>
          <a:blip r:embed="rId3">
            <a:alphaModFix/>
          </a:blip>
          <a:stretch>
            <a:fillRect/>
          </a:stretch>
        </p:blipFill>
        <p:spPr>
          <a:xfrm>
            <a:off x="2729525" y="1278850"/>
            <a:ext cx="3779600" cy="3799875"/>
          </a:xfrm>
          <a:prstGeom prst="rect">
            <a:avLst/>
          </a:prstGeom>
          <a:noFill/>
          <a:ln>
            <a:noFill/>
          </a:ln>
        </p:spPr>
      </p:pic>
      <p:sp>
        <p:nvSpPr>
          <p:cNvPr id="91" name="Google Shape;91;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sz="1000">
                <a:latin typeface="Arial"/>
                <a:ea typeface="Arial"/>
                <a:cs typeface="Arial"/>
                <a:sym typeface="Arial"/>
              </a:rPr>
              <a:t>‹#›</a:t>
            </a:fld>
            <a:endParaRPr sz="1000">
              <a:latin typeface="Arial"/>
              <a:ea typeface="Arial"/>
              <a:cs typeface="Arial"/>
              <a:sym typeface="Arial"/>
            </a:endParaRPr>
          </a:p>
        </p:txBody>
      </p:sp>
      <p:cxnSp>
        <p:nvCxnSpPr>
          <p:cNvPr id="92" name="Google Shape;92;p17"/>
          <p:cNvCxnSpPr/>
          <p:nvPr/>
        </p:nvCxnSpPr>
        <p:spPr>
          <a:xfrm>
            <a:off x="0" y="47350"/>
            <a:ext cx="4988100" cy="0"/>
          </a:xfrm>
          <a:prstGeom prst="straightConnector1">
            <a:avLst/>
          </a:prstGeom>
          <a:noFill/>
          <a:ln cap="flat" cmpd="sng" w="76200">
            <a:solidFill>
              <a:srgbClr val="741B47"/>
            </a:solidFill>
            <a:prstDash val="solid"/>
            <a:round/>
            <a:headEnd len="med" w="med" type="none"/>
            <a:tailEnd len="med" w="med" type="none"/>
          </a:ln>
        </p:spPr>
      </p:cxnSp>
      <p:sp>
        <p:nvSpPr>
          <p:cNvPr id="93" name="Google Shape;93;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GB" sz="2820">
                <a:solidFill>
                  <a:srgbClr val="741B47"/>
                </a:solidFill>
                <a:latin typeface="Cambria"/>
                <a:ea typeface="Cambria"/>
                <a:cs typeface="Cambria"/>
                <a:sym typeface="Cambria"/>
              </a:rPr>
              <a:t>Generating Hidden Units - Second iteration</a:t>
            </a:r>
            <a:endParaRPr sz="2820">
              <a:solidFill>
                <a:srgbClr val="741B47"/>
              </a:solidFill>
              <a:latin typeface="Cambria"/>
              <a:ea typeface="Cambria"/>
              <a:cs typeface="Cambria"/>
              <a:sym typeface="Cambri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7" name="Shape 97"/>
        <p:cNvGrpSpPr/>
        <p:nvPr/>
      </p:nvGrpSpPr>
      <p:grpSpPr>
        <a:xfrm>
          <a:off x="0" y="0"/>
          <a:ext cx="0" cy="0"/>
          <a:chOff x="0" y="0"/>
          <a:chExt cx="0" cy="0"/>
        </a:xfrm>
      </p:grpSpPr>
      <p:sp>
        <p:nvSpPr>
          <p:cNvPr id="98" name="Google Shape;98;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sz="3133">
                <a:solidFill>
                  <a:srgbClr val="741B47"/>
                </a:solidFill>
                <a:latin typeface="Cambria"/>
                <a:ea typeface="Cambria"/>
                <a:cs typeface="Cambria"/>
                <a:sym typeface="Cambria"/>
              </a:rPr>
              <a:t>Masked </a:t>
            </a:r>
            <a:r>
              <a:rPr lang="en-GB" sz="3133">
                <a:solidFill>
                  <a:srgbClr val="741B47"/>
                </a:solidFill>
                <a:latin typeface="Cambria"/>
                <a:ea typeface="Cambria"/>
                <a:cs typeface="Cambria"/>
                <a:sym typeface="Cambria"/>
              </a:rPr>
              <a:t>Prediction</a:t>
            </a:r>
            <a:endParaRPr sz="3133">
              <a:solidFill>
                <a:srgbClr val="741B47"/>
              </a:solidFill>
              <a:latin typeface="Cambria"/>
              <a:ea typeface="Cambria"/>
              <a:cs typeface="Cambria"/>
              <a:sym typeface="Cambria"/>
            </a:endParaRPr>
          </a:p>
          <a:p>
            <a:pPr indent="0" lvl="0" marL="0" rtl="0" algn="l">
              <a:spcBef>
                <a:spcPts val="0"/>
              </a:spcBef>
              <a:spcAft>
                <a:spcPts val="0"/>
              </a:spcAft>
              <a:buNone/>
            </a:pPr>
            <a:r>
              <a:t/>
            </a:r>
            <a:endParaRPr>
              <a:solidFill>
                <a:srgbClr val="741B47"/>
              </a:solidFill>
            </a:endParaRPr>
          </a:p>
          <a:p>
            <a:pPr indent="0" lvl="0" marL="0" rtl="0" algn="l">
              <a:spcBef>
                <a:spcPts val="0"/>
              </a:spcBef>
              <a:spcAft>
                <a:spcPts val="0"/>
              </a:spcAft>
              <a:buNone/>
            </a:pPr>
            <a:r>
              <a:t/>
            </a:r>
            <a:endParaRPr>
              <a:solidFill>
                <a:srgbClr val="741B47"/>
              </a:solidFill>
            </a:endParaRPr>
          </a:p>
        </p:txBody>
      </p:sp>
      <p:pic>
        <p:nvPicPr>
          <p:cNvPr id="99" name="Google Shape;99;p18"/>
          <p:cNvPicPr preferRelativeResize="0"/>
          <p:nvPr/>
        </p:nvPicPr>
        <p:blipFill>
          <a:blip r:embed="rId3">
            <a:alphaModFix/>
          </a:blip>
          <a:stretch>
            <a:fillRect/>
          </a:stretch>
        </p:blipFill>
        <p:spPr>
          <a:xfrm>
            <a:off x="3673624" y="1224775"/>
            <a:ext cx="2077175" cy="3843575"/>
          </a:xfrm>
          <a:prstGeom prst="rect">
            <a:avLst/>
          </a:prstGeom>
          <a:noFill/>
          <a:ln>
            <a:noFill/>
          </a:ln>
        </p:spPr>
      </p:pic>
      <p:sp>
        <p:nvSpPr>
          <p:cNvPr id="100" name="Google Shape;100;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sz="1000">
                <a:latin typeface="Arial"/>
                <a:ea typeface="Arial"/>
                <a:cs typeface="Arial"/>
                <a:sym typeface="Arial"/>
              </a:rPr>
              <a:t>‹#›</a:t>
            </a:fld>
            <a:endParaRPr sz="1000">
              <a:latin typeface="Arial"/>
              <a:ea typeface="Arial"/>
              <a:cs typeface="Arial"/>
              <a:sym typeface="Arial"/>
            </a:endParaRPr>
          </a:p>
        </p:txBody>
      </p:sp>
      <p:cxnSp>
        <p:nvCxnSpPr>
          <p:cNvPr id="101" name="Google Shape;101;p18"/>
          <p:cNvCxnSpPr/>
          <p:nvPr/>
        </p:nvCxnSpPr>
        <p:spPr>
          <a:xfrm>
            <a:off x="0" y="47350"/>
            <a:ext cx="4988100" cy="0"/>
          </a:xfrm>
          <a:prstGeom prst="straightConnector1">
            <a:avLst/>
          </a:prstGeom>
          <a:noFill/>
          <a:ln cap="flat" cmpd="sng" w="76200">
            <a:solidFill>
              <a:srgbClr val="741B47"/>
            </a:solidFill>
            <a:prstDash val="solid"/>
            <a:round/>
            <a:headEnd len="med" w="med" type="none"/>
            <a:tailEnd len="med" w="med"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5" name="Shape 105"/>
        <p:cNvGrpSpPr/>
        <p:nvPr/>
      </p:nvGrpSpPr>
      <p:grpSpPr>
        <a:xfrm>
          <a:off x="0" y="0"/>
          <a:ext cx="0" cy="0"/>
          <a:chOff x="0" y="0"/>
          <a:chExt cx="0" cy="0"/>
        </a:xfrm>
      </p:grpSpPr>
      <p:sp>
        <p:nvSpPr>
          <p:cNvPr id="106" name="Google Shape;106;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GB" sz="2820">
                <a:solidFill>
                  <a:srgbClr val="741B47"/>
                </a:solidFill>
                <a:latin typeface="Cambria"/>
                <a:ea typeface="Cambria"/>
                <a:cs typeface="Cambria"/>
                <a:sym typeface="Cambria"/>
              </a:rPr>
              <a:t>HuBERT - Available Versions</a:t>
            </a:r>
            <a:endParaRPr sz="2820">
              <a:solidFill>
                <a:srgbClr val="741B47"/>
              </a:solidFill>
              <a:latin typeface="Cambria"/>
              <a:ea typeface="Cambria"/>
              <a:cs typeface="Cambria"/>
              <a:sym typeface="Cambria"/>
            </a:endParaRPr>
          </a:p>
        </p:txBody>
      </p:sp>
      <p:pic>
        <p:nvPicPr>
          <p:cNvPr id="107" name="Google Shape;107;p19"/>
          <p:cNvPicPr preferRelativeResize="0"/>
          <p:nvPr/>
        </p:nvPicPr>
        <p:blipFill>
          <a:blip r:embed="rId3">
            <a:alphaModFix/>
          </a:blip>
          <a:stretch>
            <a:fillRect/>
          </a:stretch>
        </p:blipFill>
        <p:spPr>
          <a:xfrm>
            <a:off x="2032728" y="1436900"/>
            <a:ext cx="5432000" cy="2858950"/>
          </a:xfrm>
          <a:prstGeom prst="rect">
            <a:avLst/>
          </a:prstGeom>
          <a:noFill/>
          <a:ln>
            <a:noFill/>
          </a:ln>
        </p:spPr>
      </p:pic>
      <p:sp>
        <p:nvSpPr>
          <p:cNvPr id="108" name="Google Shape;108;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sz="1000">
                <a:latin typeface="Arial"/>
                <a:ea typeface="Arial"/>
                <a:cs typeface="Arial"/>
                <a:sym typeface="Arial"/>
              </a:rPr>
              <a:t>‹#›</a:t>
            </a:fld>
            <a:endParaRPr sz="1000">
              <a:latin typeface="Arial"/>
              <a:ea typeface="Arial"/>
              <a:cs typeface="Arial"/>
              <a:sym typeface="Arial"/>
            </a:endParaRPr>
          </a:p>
        </p:txBody>
      </p:sp>
      <p:cxnSp>
        <p:nvCxnSpPr>
          <p:cNvPr id="109" name="Google Shape;109;p19"/>
          <p:cNvCxnSpPr/>
          <p:nvPr/>
        </p:nvCxnSpPr>
        <p:spPr>
          <a:xfrm>
            <a:off x="0" y="47350"/>
            <a:ext cx="4988100" cy="0"/>
          </a:xfrm>
          <a:prstGeom prst="straightConnector1">
            <a:avLst/>
          </a:prstGeom>
          <a:noFill/>
          <a:ln cap="flat" cmpd="sng" w="76200">
            <a:solidFill>
              <a:srgbClr val="741B47"/>
            </a:solidFill>
            <a:prstDash val="solid"/>
            <a:round/>
            <a:headEnd len="med" w="med" type="none"/>
            <a:tailEnd len="med" w="med" type="none"/>
          </a:ln>
        </p:spPr>
      </p:cxnSp>
      <p:sp>
        <p:nvSpPr>
          <p:cNvPr id="110" name="Google Shape;110;p19"/>
          <p:cNvSpPr txBox="1"/>
          <p:nvPr/>
        </p:nvSpPr>
        <p:spPr>
          <a:xfrm>
            <a:off x="2094775" y="4448775"/>
            <a:ext cx="5585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rgbClr val="1C4587"/>
                </a:solidFill>
                <a:latin typeface="Cambria"/>
                <a:ea typeface="Cambria"/>
                <a:cs typeface="Cambria"/>
                <a:sym typeface="Cambria"/>
              </a:rPr>
              <a:t>In all our experiments we have used HuBERT Large </a:t>
            </a:r>
            <a:endParaRPr sz="1800">
              <a:solidFill>
                <a:srgbClr val="1C4587"/>
              </a:solidFill>
              <a:latin typeface="Cambria"/>
              <a:ea typeface="Cambria"/>
              <a:cs typeface="Cambria"/>
              <a:sym typeface="Cambri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4" name="Shape 114"/>
        <p:cNvGrpSpPr/>
        <p:nvPr/>
      </p:nvGrpSpPr>
      <p:grpSpPr>
        <a:xfrm>
          <a:off x="0" y="0"/>
          <a:ext cx="0" cy="0"/>
          <a:chOff x="0" y="0"/>
          <a:chExt cx="0" cy="0"/>
        </a:xfrm>
      </p:grpSpPr>
      <p:sp>
        <p:nvSpPr>
          <p:cNvPr id="115" name="Google Shape;115;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solidFill>
                  <a:srgbClr val="741B47"/>
                </a:solidFill>
                <a:latin typeface="Cambria"/>
                <a:ea typeface="Cambria"/>
                <a:cs typeface="Cambria"/>
                <a:sym typeface="Cambria"/>
              </a:rPr>
              <a:t>Objective</a:t>
            </a:r>
            <a:endParaRPr>
              <a:solidFill>
                <a:srgbClr val="741B47"/>
              </a:solidFill>
              <a:latin typeface="Cambria"/>
              <a:ea typeface="Cambria"/>
              <a:cs typeface="Cambria"/>
              <a:sym typeface="Cambria"/>
            </a:endParaRPr>
          </a:p>
        </p:txBody>
      </p:sp>
      <p:sp>
        <p:nvSpPr>
          <p:cNvPr id="116" name="Google Shape;116;p20"/>
          <p:cNvSpPr txBox="1"/>
          <p:nvPr>
            <p:ph idx="1" type="body"/>
          </p:nvPr>
        </p:nvSpPr>
        <p:spPr>
          <a:xfrm>
            <a:off x="1723150" y="1685875"/>
            <a:ext cx="6024900" cy="3180300"/>
          </a:xfrm>
          <a:prstGeom prst="rect">
            <a:avLst/>
          </a:prstGeom>
        </p:spPr>
        <p:txBody>
          <a:bodyPr anchorCtr="0" anchor="t" bIns="91425" lIns="91425" spcFirstLastPara="1" rIns="91425" wrap="square" tIns="91425">
            <a:noAutofit/>
          </a:bodyPr>
          <a:lstStyle/>
          <a:p>
            <a:pPr indent="-342900" lvl="0" marL="457200" rtl="0" algn="l">
              <a:lnSpc>
                <a:spcPct val="90000"/>
              </a:lnSpc>
              <a:spcBef>
                <a:spcPts val="0"/>
              </a:spcBef>
              <a:spcAft>
                <a:spcPts val="0"/>
              </a:spcAft>
              <a:buClr>
                <a:srgbClr val="1C4587"/>
              </a:buClr>
              <a:buSzPts val="1800"/>
              <a:buFont typeface="Cambria"/>
              <a:buChar char="●"/>
            </a:pPr>
            <a:r>
              <a:rPr lang="en-GB">
                <a:solidFill>
                  <a:srgbClr val="1C4587"/>
                </a:solidFill>
                <a:latin typeface="Cambria"/>
                <a:ea typeface="Cambria"/>
                <a:cs typeface="Cambria"/>
                <a:sym typeface="Cambria"/>
              </a:rPr>
              <a:t>Investigating the performance of ASR models using pre-trained HuBERT for data different than the HuBERT data (Libri 60k)</a:t>
            </a:r>
            <a:endParaRPr>
              <a:solidFill>
                <a:srgbClr val="1C4587"/>
              </a:solidFill>
              <a:latin typeface="Cambria"/>
              <a:ea typeface="Cambria"/>
              <a:cs typeface="Cambria"/>
              <a:sym typeface="Cambria"/>
            </a:endParaRPr>
          </a:p>
          <a:p>
            <a:pPr indent="0" lvl="0" marL="457200" rtl="0" algn="l">
              <a:lnSpc>
                <a:spcPct val="90000"/>
              </a:lnSpc>
              <a:spcBef>
                <a:spcPts val="1200"/>
              </a:spcBef>
              <a:spcAft>
                <a:spcPts val="0"/>
              </a:spcAft>
              <a:buSzPts val="275"/>
              <a:buNone/>
            </a:pPr>
            <a:r>
              <a:t/>
            </a:r>
            <a:endParaRPr>
              <a:solidFill>
                <a:srgbClr val="1C4587"/>
              </a:solidFill>
              <a:latin typeface="Cambria"/>
              <a:ea typeface="Cambria"/>
              <a:cs typeface="Cambria"/>
              <a:sym typeface="Cambria"/>
            </a:endParaRPr>
          </a:p>
          <a:p>
            <a:pPr indent="-342900" lvl="0" marL="457200" rtl="0" algn="l">
              <a:lnSpc>
                <a:spcPct val="90000"/>
              </a:lnSpc>
              <a:spcBef>
                <a:spcPts val="1200"/>
              </a:spcBef>
              <a:spcAft>
                <a:spcPts val="0"/>
              </a:spcAft>
              <a:buClr>
                <a:srgbClr val="1C4587"/>
              </a:buClr>
              <a:buSzPts val="1800"/>
              <a:buFont typeface="Cambria"/>
              <a:buChar char="●"/>
            </a:pPr>
            <a:r>
              <a:rPr lang="en-GB">
                <a:solidFill>
                  <a:srgbClr val="1C4587"/>
                </a:solidFill>
                <a:latin typeface="Cambria"/>
                <a:ea typeface="Cambria"/>
                <a:cs typeface="Cambria"/>
                <a:sym typeface="Cambria"/>
              </a:rPr>
              <a:t>We have considered the following the three differences:</a:t>
            </a:r>
            <a:endParaRPr>
              <a:solidFill>
                <a:srgbClr val="1C4587"/>
              </a:solidFill>
              <a:latin typeface="Cambria"/>
              <a:ea typeface="Cambria"/>
              <a:cs typeface="Cambria"/>
              <a:sym typeface="Cambria"/>
            </a:endParaRPr>
          </a:p>
          <a:p>
            <a:pPr indent="-342900" lvl="3" marL="1828800" rtl="0" algn="l">
              <a:lnSpc>
                <a:spcPct val="90000"/>
              </a:lnSpc>
              <a:spcBef>
                <a:spcPts val="0"/>
              </a:spcBef>
              <a:spcAft>
                <a:spcPts val="0"/>
              </a:spcAft>
              <a:buClr>
                <a:srgbClr val="1C4587"/>
              </a:buClr>
              <a:buSzPts val="1800"/>
              <a:buFont typeface="Cambria"/>
              <a:buChar char="○"/>
            </a:pPr>
            <a:r>
              <a:rPr lang="en-GB" sz="1800">
                <a:solidFill>
                  <a:srgbClr val="1C4587"/>
                </a:solidFill>
                <a:latin typeface="Cambria"/>
                <a:ea typeface="Cambria"/>
                <a:cs typeface="Cambria"/>
                <a:sym typeface="Cambria"/>
              </a:rPr>
              <a:t>Domain</a:t>
            </a:r>
            <a:endParaRPr sz="1800">
              <a:solidFill>
                <a:srgbClr val="1C4587"/>
              </a:solidFill>
              <a:latin typeface="Cambria"/>
              <a:ea typeface="Cambria"/>
              <a:cs typeface="Cambria"/>
              <a:sym typeface="Cambria"/>
            </a:endParaRPr>
          </a:p>
          <a:p>
            <a:pPr indent="-342900" lvl="3" marL="1828800" rtl="0" algn="l">
              <a:lnSpc>
                <a:spcPct val="90000"/>
              </a:lnSpc>
              <a:spcBef>
                <a:spcPts val="0"/>
              </a:spcBef>
              <a:spcAft>
                <a:spcPts val="0"/>
              </a:spcAft>
              <a:buClr>
                <a:srgbClr val="1C4587"/>
              </a:buClr>
              <a:buSzPts val="1800"/>
              <a:buFont typeface="Cambria"/>
              <a:buChar char="○"/>
            </a:pPr>
            <a:r>
              <a:rPr lang="en-GB" sz="1800">
                <a:solidFill>
                  <a:srgbClr val="1C4587"/>
                </a:solidFill>
                <a:latin typeface="Cambria"/>
                <a:ea typeface="Cambria"/>
                <a:cs typeface="Cambria"/>
                <a:sym typeface="Cambria"/>
              </a:rPr>
              <a:t>Accent</a:t>
            </a:r>
            <a:endParaRPr sz="1800">
              <a:solidFill>
                <a:srgbClr val="1C4587"/>
              </a:solidFill>
              <a:latin typeface="Cambria"/>
              <a:ea typeface="Cambria"/>
              <a:cs typeface="Cambria"/>
              <a:sym typeface="Cambria"/>
            </a:endParaRPr>
          </a:p>
          <a:p>
            <a:pPr indent="-342900" lvl="3" marL="1828800" rtl="0" algn="l">
              <a:lnSpc>
                <a:spcPct val="90000"/>
              </a:lnSpc>
              <a:spcBef>
                <a:spcPts val="0"/>
              </a:spcBef>
              <a:spcAft>
                <a:spcPts val="0"/>
              </a:spcAft>
              <a:buClr>
                <a:srgbClr val="1C4587"/>
              </a:buClr>
              <a:buSzPts val="1800"/>
              <a:buFont typeface="Cambria"/>
              <a:buChar char="○"/>
            </a:pPr>
            <a:r>
              <a:rPr lang="en-GB" sz="1800">
                <a:solidFill>
                  <a:srgbClr val="1C4587"/>
                </a:solidFill>
                <a:latin typeface="Cambria"/>
                <a:ea typeface="Cambria"/>
                <a:cs typeface="Cambria"/>
                <a:sym typeface="Cambria"/>
              </a:rPr>
              <a:t>Language</a:t>
            </a:r>
            <a:endParaRPr sz="1800">
              <a:solidFill>
                <a:srgbClr val="1C4587"/>
              </a:solidFill>
              <a:latin typeface="Cambria"/>
              <a:ea typeface="Cambria"/>
              <a:cs typeface="Cambria"/>
              <a:sym typeface="Cambria"/>
            </a:endParaRPr>
          </a:p>
          <a:p>
            <a:pPr indent="0" lvl="0" marL="0" rtl="0" algn="l">
              <a:lnSpc>
                <a:spcPct val="105000"/>
              </a:lnSpc>
              <a:spcBef>
                <a:spcPts val="1200"/>
              </a:spcBef>
              <a:spcAft>
                <a:spcPts val="0"/>
              </a:spcAft>
              <a:buSzPts val="275"/>
              <a:buNone/>
            </a:pPr>
            <a:r>
              <a:rPr lang="en-GB">
                <a:solidFill>
                  <a:srgbClr val="1C4587"/>
                </a:solidFill>
                <a:latin typeface="Cambria"/>
                <a:ea typeface="Cambria"/>
                <a:cs typeface="Cambria"/>
                <a:sym typeface="Cambria"/>
              </a:rPr>
              <a:t>        </a:t>
            </a:r>
            <a:endParaRPr>
              <a:solidFill>
                <a:srgbClr val="1C4587"/>
              </a:solidFill>
              <a:latin typeface="Cambria"/>
              <a:ea typeface="Cambria"/>
              <a:cs typeface="Cambria"/>
              <a:sym typeface="Cambria"/>
            </a:endParaRPr>
          </a:p>
          <a:p>
            <a:pPr indent="0" lvl="0" marL="457200" rtl="0" algn="l">
              <a:lnSpc>
                <a:spcPct val="105000"/>
              </a:lnSpc>
              <a:spcBef>
                <a:spcPts val="1200"/>
              </a:spcBef>
              <a:spcAft>
                <a:spcPts val="0"/>
              </a:spcAft>
              <a:buSzPts val="275"/>
              <a:buNone/>
            </a:pPr>
            <a:r>
              <a:t/>
            </a:r>
            <a:endParaRPr>
              <a:solidFill>
                <a:srgbClr val="1C4587"/>
              </a:solidFill>
              <a:latin typeface="Cambria"/>
              <a:ea typeface="Cambria"/>
              <a:cs typeface="Cambria"/>
              <a:sym typeface="Cambria"/>
            </a:endParaRPr>
          </a:p>
          <a:p>
            <a:pPr indent="0" lvl="0" marL="457200" rtl="0" algn="l">
              <a:lnSpc>
                <a:spcPct val="105000"/>
              </a:lnSpc>
              <a:spcBef>
                <a:spcPts val="1200"/>
              </a:spcBef>
              <a:spcAft>
                <a:spcPts val="0"/>
              </a:spcAft>
              <a:buSzPts val="275"/>
              <a:buNone/>
            </a:pPr>
            <a:r>
              <a:t/>
            </a:r>
            <a:endParaRPr>
              <a:solidFill>
                <a:srgbClr val="1C4587"/>
              </a:solidFill>
              <a:latin typeface="Cambria"/>
              <a:ea typeface="Cambria"/>
              <a:cs typeface="Cambria"/>
              <a:sym typeface="Cambria"/>
            </a:endParaRPr>
          </a:p>
          <a:p>
            <a:pPr indent="0" lvl="0" marL="0" rtl="0" algn="l">
              <a:lnSpc>
                <a:spcPct val="105000"/>
              </a:lnSpc>
              <a:spcBef>
                <a:spcPts val="1200"/>
              </a:spcBef>
              <a:spcAft>
                <a:spcPts val="1200"/>
              </a:spcAft>
              <a:buSzPts val="275"/>
              <a:buNone/>
            </a:pPr>
            <a:r>
              <a:t/>
            </a:r>
            <a:endParaRPr>
              <a:solidFill>
                <a:srgbClr val="1C4587"/>
              </a:solidFill>
              <a:latin typeface="Cambria"/>
              <a:ea typeface="Cambria"/>
              <a:cs typeface="Cambria"/>
              <a:sym typeface="Cambria"/>
            </a:endParaRPr>
          </a:p>
        </p:txBody>
      </p:sp>
      <p:sp>
        <p:nvSpPr>
          <p:cNvPr id="117" name="Google Shape;117;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sz="1000">
                <a:latin typeface="Arial"/>
                <a:ea typeface="Arial"/>
                <a:cs typeface="Arial"/>
                <a:sym typeface="Arial"/>
              </a:rPr>
              <a:t>‹#›</a:t>
            </a:fld>
            <a:endParaRPr sz="1000">
              <a:latin typeface="Arial"/>
              <a:ea typeface="Arial"/>
              <a:cs typeface="Arial"/>
              <a:sym typeface="Arial"/>
            </a:endParaRPr>
          </a:p>
        </p:txBody>
      </p:sp>
      <p:cxnSp>
        <p:nvCxnSpPr>
          <p:cNvPr id="118" name="Google Shape;118;p20"/>
          <p:cNvCxnSpPr/>
          <p:nvPr/>
        </p:nvCxnSpPr>
        <p:spPr>
          <a:xfrm>
            <a:off x="0" y="47350"/>
            <a:ext cx="4988100" cy="0"/>
          </a:xfrm>
          <a:prstGeom prst="straightConnector1">
            <a:avLst/>
          </a:prstGeom>
          <a:noFill/>
          <a:ln cap="flat" cmpd="sng" w="76200">
            <a:solidFill>
              <a:srgbClr val="741B47"/>
            </a:solidFill>
            <a:prstDash val="solid"/>
            <a:round/>
            <a:headEnd len="med" w="med" type="none"/>
            <a:tailEnd len="med" w="med"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2" name="Shape 122"/>
        <p:cNvGrpSpPr/>
        <p:nvPr/>
      </p:nvGrpSpPr>
      <p:grpSpPr>
        <a:xfrm>
          <a:off x="0" y="0"/>
          <a:ext cx="0" cy="0"/>
          <a:chOff x="0" y="0"/>
          <a:chExt cx="0" cy="0"/>
        </a:xfrm>
      </p:grpSpPr>
      <p:sp>
        <p:nvSpPr>
          <p:cNvPr id="123" name="Google Shape;123;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solidFill>
                  <a:srgbClr val="741B47"/>
                </a:solidFill>
                <a:latin typeface="Cambria"/>
                <a:ea typeface="Cambria"/>
                <a:cs typeface="Cambria"/>
                <a:sym typeface="Cambria"/>
              </a:rPr>
              <a:t>Datasets</a:t>
            </a:r>
            <a:endParaRPr>
              <a:solidFill>
                <a:srgbClr val="741B47"/>
              </a:solidFill>
              <a:latin typeface="Cambria"/>
              <a:ea typeface="Cambria"/>
              <a:cs typeface="Cambria"/>
              <a:sym typeface="Cambria"/>
            </a:endParaRPr>
          </a:p>
        </p:txBody>
      </p:sp>
      <p:pic>
        <p:nvPicPr>
          <p:cNvPr id="124" name="Google Shape;124;p21"/>
          <p:cNvPicPr preferRelativeResize="0"/>
          <p:nvPr/>
        </p:nvPicPr>
        <p:blipFill>
          <a:blip r:embed="rId3">
            <a:alphaModFix/>
          </a:blip>
          <a:stretch>
            <a:fillRect/>
          </a:stretch>
        </p:blipFill>
        <p:spPr>
          <a:xfrm>
            <a:off x="1847225" y="1322875"/>
            <a:ext cx="5398026" cy="3069175"/>
          </a:xfrm>
          <a:prstGeom prst="rect">
            <a:avLst/>
          </a:prstGeom>
          <a:noFill/>
          <a:ln>
            <a:noFill/>
          </a:ln>
        </p:spPr>
      </p:pic>
      <p:sp>
        <p:nvSpPr>
          <p:cNvPr id="125" name="Google Shape;125;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sz="1000">
                <a:latin typeface="Arial"/>
                <a:ea typeface="Arial"/>
                <a:cs typeface="Arial"/>
                <a:sym typeface="Arial"/>
              </a:rPr>
              <a:t>‹#›</a:t>
            </a:fld>
            <a:endParaRPr sz="1000">
              <a:latin typeface="Arial"/>
              <a:ea typeface="Arial"/>
              <a:cs typeface="Arial"/>
              <a:sym typeface="Arial"/>
            </a:endParaRPr>
          </a:p>
        </p:txBody>
      </p:sp>
      <p:cxnSp>
        <p:nvCxnSpPr>
          <p:cNvPr id="126" name="Google Shape;126;p21"/>
          <p:cNvCxnSpPr/>
          <p:nvPr/>
        </p:nvCxnSpPr>
        <p:spPr>
          <a:xfrm>
            <a:off x="0" y="47350"/>
            <a:ext cx="4988100" cy="0"/>
          </a:xfrm>
          <a:prstGeom prst="straightConnector1">
            <a:avLst/>
          </a:prstGeom>
          <a:noFill/>
          <a:ln cap="flat" cmpd="sng" w="76200">
            <a:solidFill>
              <a:srgbClr val="741B47"/>
            </a:solidFill>
            <a:prstDash val="solid"/>
            <a:round/>
            <a:headEnd len="med" w="med" type="none"/>
            <a:tailEnd len="med" w="med" type="none"/>
          </a:ln>
        </p:spPr>
      </p:cxn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