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559" r:id="rId2"/>
    <p:sldId id="579" r:id="rId3"/>
    <p:sldId id="560" r:id="rId4"/>
    <p:sldId id="578" r:id="rId5"/>
    <p:sldId id="580" r:id="rId6"/>
    <p:sldId id="581" r:id="rId7"/>
    <p:sldId id="582" r:id="rId8"/>
    <p:sldId id="583" r:id="rId9"/>
    <p:sldId id="584" r:id="rId10"/>
    <p:sldId id="585" r:id="rId11"/>
    <p:sldId id="586" r:id="rId12"/>
    <p:sldId id="587" r:id="rId13"/>
    <p:sldId id="588" r:id="rId14"/>
    <p:sldId id="589" r:id="rId15"/>
    <p:sldId id="590" r:id="rId16"/>
    <p:sldId id="576" r:id="rId17"/>
    <p:sldId id="577" r:id="rId18"/>
    <p:sldId id="591" r:id="rId19"/>
    <p:sldId id="594" r:id="rId20"/>
    <p:sldId id="595" r:id="rId21"/>
  </p:sldIdLst>
  <p:sldSz cx="9144000" cy="6858000" type="screen4x3"/>
  <p:notesSz cx="7315200" cy="9601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88">
          <p15:clr>
            <a:srgbClr val="A4A3A4"/>
          </p15:clr>
        </p15:guide>
        <p15:guide id="2" pos="5470">
          <p15:clr>
            <a:srgbClr val="A4A3A4"/>
          </p15:clr>
        </p15:guide>
        <p15:guide id="3" pos="2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9D9FF"/>
    <a:srgbClr val="D5FFE8"/>
    <a:srgbClr val="FDE5D3"/>
    <a:srgbClr val="FFD5D5"/>
    <a:srgbClr val="FEECDE"/>
    <a:srgbClr val="B3FFD5"/>
    <a:srgbClr val="D9F7F0"/>
    <a:srgbClr val="FFAFAF"/>
    <a:srgbClr val="FF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67" autoAdjust="0"/>
  </p:normalViewPr>
  <p:slideViewPr>
    <p:cSldViewPr snapToGrid="0">
      <p:cViewPr>
        <p:scale>
          <a:sx n="80" d="100"/>
          <a:sy n="80" d="100"/>
        </p:scale>
        <p:origin x="-1445" y="-48"/>
      </p:cViewPr>
      <p:guideLst>
        <p:guide orient="horz" pos="3688"/>
        <p:guide pos="5470"/>
        <p:guide pos="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Frutiger LT Com 55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D7FC1D84-99FB-4053-B45A-9B049024A1A7}" type="datetime1">
              <a:rPr lang="de-DE"/>
              <a:pPr>
                <a:defRPr/>
              </a:pPr>
              <a:t>15.05.2019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Frutiger LT Com 55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62D3F973-5440-4C25-AD26-14E938D82F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563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460375" y="476250"/>
            <a:ext cx="82232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75" y="534988"/>
            <a:ext cx="8223250" cy="1044575"/>
          </a:xfrm>
        </p:spPr>
        <p:txBody>
          <a:bodyPr/>
          <a:lstStyle>
            <a:lvl1pPr>
              <a:defRPr sz="3200"/>
            </a:lvl1pPr>
          </a:lstStyle>
          <a:p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5" y="1754188"/>
            <a:ext cx="8223250" cy="5397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0151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70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" name="Bild 6" descr="iis_43mm_p33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6273800"/>
            <a:ext cx="1549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460375" y="1601788"/>
            <a:ext cx="82232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460375" y="476250"/>
            <a:ext cx="82232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534988"/>
            <a:ext cx="8223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0375" y="1773238"/>
            <a:ext cx="8223250" cy="40925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2" descr="C:\Users\slf\Documents\presse\CD_uni\Logo_schwarzgruen_RGB_04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6215073"/>
            <a:ext cx="1536700" cy="5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6"/>
          <p:cNvSpPr txBox="1">
            <a:spLocks noChangeArrowheads="1"/>
          </p:cNvSpPr>
          <p:nvPr userDrawn="1"/>
        </p:nvSpPr>
        <p:spPr bwMode="auto">
          <a:xfrm>
            <a:off x="460375" y="6221109"/>
            <a:ext cx="737952" cy="29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32D65948-2580-4BA5-A033-44D172469B8B}" type="slidenum">
              <a:rPr lang="de-DE" sz="1100" smtClean="0">
                <a:solidFill>
                  <a:schemeClr val="bg2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11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39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el und Inhalt mit Seiten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" name="Bild 6" descr="iis_43mm_p33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6273800"/>
            <a:ext cx="1549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9" name="Picture 2" descr="C:\Users\slf\Documents\presse\CD_uni\Logo_schwarzgruen_RGB_04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6215073"/>
            <a:ext cx="1536700" cy="5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6"/>
          <p:cNvSpPr txBox="1">
            <a:spLocks noChangeArrowheads="1"/>
          </p:cNvSpPr>
          <p:nvPr userDrawn="1"/>
        </p:nvSpPr>
        <p:spPr bwMode="auto">
          <a:xfrm>
            <a:off x="460375" y="6221109"/>
            <a:ext cx="737952" cy="29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32D65948-2580-4BA5-A033-44D172469B8B}" type="slidenum">
              <a:rPr lang="de-DE" sz="1100" smtClean="0">
                <a:solidFill>
                  <a:schemeClr val="bg2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11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1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80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375" y="382588"/>
            <a:ext cx="8223250" cy="4318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375" y="1773238"/>
            <a:ext cx="4035425" cy="40925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035425" cy="1970087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895725"/>
            <a:ext cx="4035425" cy="197008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387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60375" y="382588"/>
            <a:ext cx="8223250" cy="548322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9903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382588"/>
            <a:ext cx="8223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773238"/>
            <a:ext cx="822325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Mastertextformat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098" name="Picture 2" descr="C:\Users\slf\Documents\presse\CD_uni\Logo_schwarzgruen_RGB_04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6215073"/>
            <a:ext cx="1536700" cy="5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460375" y="6221109"/>
            <a:ext cx="737952" cy="29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55 Roman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32D65948-2580-4BA5-A033-44D172469B8B}" type="slidenum">
              <a:rPr lang="de-DE" sz="1100" smtClean="0">
                <a:solidFill>
                  <a:schemeClr val="bg2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1100" dirty="0" smtClean="0">
              <a:solidFill>
                <a:schemeClr val="bg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6244796"/>
            <a:ext cx="1677068" cy="45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4" r:id="rId2"/>
    <p:sldLayoutId id="2147483899" r:id="rId3"/>
    <p:sldLayoutId id="2147483900" r:id="rId4"/>
    <p:sldLayoutId id="2147483895" r:id="rId5"/>
    <p:sldLayoutId id="2147483896" r:id="rId6"/>
    <p:sldLayoutId id="214748389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-110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-110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-110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-110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-110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40000"/>
        </a:spcAft>
        <a:buClr>
          <a:schemeClr val="tx2"/>
        </a:buClr>
        <a:buFont typeface="Wingdings" pitchFamily="2" charset="2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268288" indent="-266700" algn="l" rtl="0" eaLnBrk="0" fontAlgn="base" hangingPunct="0">
        <a:spcBef>
          <a:spcPct val="0"/>
        </a:spcBef>
        <a:spcAft>
          <a:spcPct val="400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531813" indent="-261938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800100" indent="-266700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marL="1079500" indent="-277813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15367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-110" charset="2"/>
        <a:buChar char="n"/>
        <a:defRPr>
          <a:solidFill>
            <a:schemeClr val="tx1"/>
          </a:solidFill>
          <a:latin typeface="+mn-lt"/>
          <a:ea typeface="ＭＳ Ｐゴシック" pitchFamily="-110" charset="-128"/>
        </a:defRPr>
      </a:lvl6pPr>
      <a:lvl7pPr marL="19939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-110" charset="2"/>
        <a:buChar char="n"/>
        <a:defRPr>
          <a:solidFill>
            <a:schemeClr val="tx1"/>
          </a:solidFill>
          <a:latin typeface="+mn-lt"/>
          <a:ea typeface="ＭＳ Ｐゴシック" pitchFamily="-110" charset="-128"/>
        </a:defRPr>
      </a:lvl7pPr>
      <a:lvl8pPr marL="24511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-110" charset="2"/>
        <a:buChar char="n"/>
        <a:defRPr>
          <a:solidFill>
            <a:schemeClr val="tx1"/>
          </a:solidFill>
          <a:latin typeface="+mn-lt"/>
          <a:ea typeface="ＭＳ Ｐゴシック" pitchFamily="-110" charset="-128"/>
        </a:defRPr>
      </a:lvl8pPr>
      <a:lvl9pPr marL="29083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-110" charset="2"/>
        <a:buChar char="n"/>
        <a:defRPr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25.png"/><Relationship Id="rId5" Type="http://schemas.openxmlformats.org/officeDocument/2006/relationships/tags" Target="../tags/tag27.xml"/><Relationship Id="rId10" Type="http://schemas.openxmlformats.org/officeDocument/2006/relationships/image" Target="../media/image24.png"/><Relationship Id="rId4" Type="http://schemas.openxmlformats.org/officeDocument/2006/relationships/tags" Target="../tags/tag26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tags" Target="../tags/tag30.xml"/><Relationship Id="rId16" Type="http://schemas.openxmlformats.org/officeDocument/2006/relationships/image" Target="../media/image33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28.png"/><Relationship Id="rId5" Type="http://schemas.openxmlformats.org/officeDocument/2006/relationships/tags" Target="../tags/tag33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6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39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39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38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6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6.xml"/><Relationship Id="rId7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5.png"/><Relationship Id="rId5" Type="http://schemas.openxmlformats.org/officeDocument/2006/relationships/tags" Target="../tags/tag11.xml"/><Relationship Id="rId10" Type="http://schemas.openxmlformats.org/officeDocument/2006/relationships/image" Target="../media/image14.png"/><Relationship Id="rId4" Type="http://schemas.openxmlformats.org/officeDocument/2006/relationships/tags" Target="../tags/tag10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6.xml"/><Relationship Id="rId7" Type="http://schemas.openxmlformats.org/officeDocument/2006/relationships/image" Target="../media/image1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0.xml"/><Relationship Id="rId7" Type="http://schemas.openxmlformats.org/officeDocument/2006/relationships/image" Target="../media/image1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tags" Target="../tags/tag22.xml"/><Relationship Id="rId10" Type="http://schemas.openxmlformats.org/officeDocument/2006/relationships/image" Target="../media/image21.png"/><Relationship Id="rId4" Type="http://schemas.openxmlformats.org/officeDocument/2006/relationships/tags" Target="../tags/tag21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ADMM for ND Line Spectral Estimation using Grid-Free Compressive Sensing from Multiple Measurements with Applications to DOA Estimation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0375" y="3767815"/>
            <a:ext cx="8223250" cy="539750"/>
          </a:xfrm>
        </p:spPr>
        <p:txBody>
          <a:bodyPr/>
          <a:lstStyle/>
          <a:p>
            <a:pPr marL="0" indent="0" algn="ctr"/>
            <a:r>
              <a:rPr lang="de-DE" sz="2400" dirty="0" smtClean="0"/>
              <a:t>Sebastian Semper</a:t>
            </a:r>
            <a:r>
              <a:rPr lang="de-DE" sz="2400" baseline="30000" dirty="0" smtClean="0"/>
              <a:t>1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u="sng" dirty="0" smtClean="0"/>
              <a:t>Florian Roemer</a:t>
            </a:r>
            <a:r>
              <a:rPr lang="de-DE" sz="2400" baseline="30000" dirty="0" smtClean="0"/>
              <a:t>1,2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460375" y="4952963"/>
            <a:ext cx="5220532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aseline="30000" dirty="0" smtClean="0"/>
              <a:t>1</a:t>
            </a:r>
            <a:r>
              <a:rPr lang="de-DE" sz="1600" dirty="0" smtClean="0"/>
              <a:t>Ilmenau </a:t>
            </a:r>
            <a:r>
              <a:rPr lang="de-DE" sz="1600" dirty="0"/>
              <a:t>University </a:t>
            </a:r>
            <a:r>
              <a:rPr lang="de-DE" sz="1600" dirty="0" err="1"/>
              <a:t>of</a:t>
            </a:r>
            <a:r>
              <a:rPr lang="de-DE" sz="1600" dirty="0"/>
              <a:t> Technology, </a:t>
            </a:r>
            <a:r>
              <a:rPr lang="de-DE" sz="1600" dirty="0" smtClean="0"/>
              <a:t>Germany</a:t>
            </a:r>
          </a:p>
          <a:p>
            <a:endParaRPr lang="de-DE" sz="1600" baseline="30000" dirty="0" smtClean="0"/>
          </a:p>
          <a:p>
            <a:endParaRPr lang="de-DE" sz="1600" baseline="30000" dirty="0" smtClean="0"/>
          </a:p>
          <a:p>
            <a:r>
              <a:rPr lang="de-DE" sz="1600" baseline="30000" dirty="0" smtClean="0"/>
              <a:t>2</a:t>
            </a:r>
            <a:r>
              <a:rPr lang="de-DE" sz="1600" dirty="0" smtClean="0"/>
              <a:t>Fraunhofer </a:t>
            </a:r>
            <a:r>
              <a:rPr lang="de-DE" sz="1600" dirty="0"/>
              <a:t>Institute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 smtClean="0"/>
              <a:t>Nondestructive</a:t>
            </a:r>
            <a:r>
              <a:rPr lang="de-DE" sz="1600" dirty="0" smtClean="0"/>
              <a:t> </a:t>
            </a:r>
            <a:r>
              <a:rPr lang="de-DE" sz="1600" dirty="0" err="1" smtClean="0"/>
              <a:t>Testing</a:t>
            </a:r>
            <a:r>
              <a:rPr lang="de-DE" sz="1600" dirty="0" smtClean="0"/>
              <a:t> IZFP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460375" y="2463583"/>
            <a:ext cx="82232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2" name="Picture 2" descr="C:\Users\slf\Documents\presse\CD_uni\Logo_schwarzgruen_RGB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44" y="4756999"/>
            <a:ext cx="1677068" cy="56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44" y="5548047"/>
            <a:ext cx="1677068" cy="45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8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375" y="1522162"/>
            <a:ext cx="8489072" cy="4092575"/>
          </a:xfrm>
        </p:spPr>
        <p:txBody>
          <a:bodyPr/>
          <a:lstStyle/>
          <a:p>
            <a:pPr lvl="1"/>
            <a:r>
              <a:rPr lang="en-US" dirty="0" smtClean="0"/>
              <a:t>Based on [Tang et. al. 2013, </a:t>
            </a:r>
            <a:r>
              <a:rPr lang="en-US" dirty="0" err="1" smtClean="0"/>
              <a:t>Candés</a:t>
            </a:r>
            <a:r>
              <a:rPr lang="en-US" dirty="0" smtClean="0"/>
              <a:t> et. al. 2013], it can be shown that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1588" lvl="1" indent="0">
              <a:buNone/>
            </a:pPr>
            <a:endParaRPr lang="en-US" dirty="0" smtClean="0"/>
          </a:p>
          <a:p>
            <a:pPr marL="1588" lvl="1" indent="0">
              <a:buNone/>
            </a:pPr>
            <a:r>
              <a:rPr lang="en-US" dirty="0" smtClean="0"/>
              <a:t>… which is an SDP.</a:t>
            </a:r>
          </a:p>
          <a:p>
            <a:pPr lvl="1"/>
            <a:r>
              <a:rPr lang="en-US" dirty="0" smtClean="0"/>
              <a:t>However, it is huge! For </a:t>
            </a:r>
            <a:r>
              <a:rPr lang="en-US" i="1" dirty="0" smtClean="0"/>
              <a:t>R</a:t>
            </a:r>
            <a:r>
              <a:rPr lang="en-US" dirty="0" smtClean="0"/>
              <a:t>-D, computations are prohibitive. ADMM to the rescue!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833208" y="3289632"/>
            <a:ext cx="4030892" cy="2050850"/>
          </a:xfrm>
          <a:prstGeom prst="rect">
            <a:avLst/>
          </a:prstGeom>
          <a:solidFill>
            <a:srgbClr val="D9D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09599" y="1913557"/>
            <a:ext cx="4536333" cy="664266"/>
          </a:xfrm>
          <a:prstGeom prst="rect">
            <a:avLst/>
          </a:prstGeom>
          <a:solidFill>
            <a:srgbClr val="D9D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2: </a:t>
            </a:r>
            <a:r>
              <a:rPr lang="de-DE" dirty="0" err="1" smtClean="0"/>
              <a:t>Convex</a:t>
            </a:r>
            <a:r>
              <a:rPr lang="de-DE" dirty="0" smtClean="0"/>
              <a:t> </a:t>
            </a:r>
            <a:r>
              <a:rPr lang="de-DE" dirty="0" err="1" smtClean="0"/>
              <a:t>reformulation</a:t>
            </a:r>
            <a:endParaRPr lang="en-US" dirty="0"/>
          </a:p>
        </p:txBody>
      </p:sp>
      <p:pic>
        <p:nvPicPr>
          <p:cNvPr id="9" name="Grafik 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5" y="2098308"/>
            <a:ext cx="4167747" cy="400533"/>
          </a:xfrm>
          <a:prstGeom prst="rect">
            <a:avLst/>
          </a:prstGeom>
          <a:noFill/>
        </p:spPr>
      </p:pic>
      <p:sp>
        <p:nvSpPr>
          <p:cNvPr id="5" name="Pfeil nach oben und unten 4"/>
          <p:cNvSpPr/>
          <p:nvPr/>
        </p:nvSpPr>
        <p:spPr>
          <a:xfrm>
            <a:off x="2576474" y="2607007"/>
            <a:ext cx="432468" cy="651756"/>
          </a:xfrm>
          <a:prstGeom prst="upDownArrow">
            <a:avLst/>
          </a:prstGeom>
          <a:solidFill>
            <a:srgbClr val="D9D9FF"/>
          </a:solidFill>
          <a:ln w="285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64" y="3461442"/>
            <a:ext cx="3568863" cy="486152"/>
          </a:xfrm>
          <a:prstGeom prst="rect">
            <a:avLst/>
          </a:prstGeom>
          <a:noFill/>
        </p:spPr>
      </p:pic>
      <p:pic>
        <p:nvPicPr>
          <p:cNvPr id="20" name="Grafik 19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96" y="4088296"/>
            <a:ext cx="3334144" cy="712342"/>
          </a:xfrm>
          <a:prstGeom prst="rect">
            <a:avLst/>
          </a:prstGeom>
          <a:noFill/>
        </p:spPr>
      </p:pic>
      <p:pic>
        <p:nvPicPr>
          <p:cNvPr id="18" name="Grafik 17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056" y="4953455"/>
            <a:ext cx="1924296" cy="303840"/>
          </a:xfrm>
          <a:prstGeom prst="rect">
            <a:avLst/>
          </a:prstGeom>
          <a:noFill/>
        </p:spPr>
      </p:pic>
      <p:pic>
        <p:nvPicPr>
          <p:cNvPr id="24" name="Grafik 2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66" y="2728123"/>
            <a:ext cx="1123717" cy="387742"/>
          </a:xfrm>
          <a:prstGeom prst="rect">
            <a:avLst/>
          </a:prstGeom>
          <a:noFill/>
        </p:spPr>
      </p:pic>
      <p:sp>
        <p:nvSpPr>
          <p:cNvPr id="25" name="Textfeld 24"/>
          <p:cNvSpPr txBox="1"/>
          <p:nvPr/>
        </p:nvSpPr>
        <p:spPr>
          <a:xfrm>
            <a:off x="5496127" y="2728123"/>
            <a:ext cx="36343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where</a:t>
            </a:r>
            <a:r>
              <a:rPr lang="de-DE" dirty="0" smtClean="0"/>
              <a:t>                   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Hermitian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b="1" dirty="0" smtClean="0">
                <a:solidFill>
                  <a:srgbClr val="FF0000"/>
                </a:solidFill>
              </a:rPr>
              <a:t>multi-level </a:t>
            </a:r>
            <a:r>
              <a:rPr lang="de-DE" b="1" dirty="0" err="1" smtClean="0">
                <a:solidFill>
                  <a:srgbClr val="FF0000"/>
                </a:solidFill>
              </a:rPr>
              <a:t>Toeplitz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matrix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573948" y="3497564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e.g., </a:t>
            </a:r>
            <a:r>
              <a:rPr lang="de-DE" dirty="0" err="1" smtClean="0"/>
              <a:t>two</a:t>
            </a:r>
            <a:r>
              <a:rPr lang="de-DE" dirty="0" smtClean="0"/>
              <a:t>-level:</a:t>
            </a:r>
            <a:endParaRPr lang="en-US" dirty="0"/>
          </a:p>
        </p:txBody>
      </p:sp>
      <p:pic>
        <p:nvPicPr>
          <p:cNvPr id="28" name="Grafik 27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47" y="3940287"/>
            <a:ext cx="2608154" cy="1557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948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375" y="1685686"/>
            <a:ext cx="8223250" cy="4092575"/>
          </a:xfrm>
        </p:spPr>
        <p:txBody>
          <a:bodyPr/>
          <a:lstStyle/>
          <a:p>
            <a:pPr lvl="1"/>
            <a:r>
              <a:rPr lang="en-US" dirty="0" smtClean="0"/>
              <a:t>The SDP can be formulated via the augmented </a:t>
            </a:r>
            <a:r>
              <a:rPr lang="en-US" dirty="0" err="1" smtClean="0"/>
              <a:t>Lagrangian</a:t>
            </a:r>
            <a:r>
              <a:rPr lang="en-US" dirty="0" smtClean="0"/>
              <a:t> and then solved iteratively via ADMM</a:t>
            </a:r>
            <a:endParaRPr lang="en-US" dirty="0"/>
          </a:p>
        </p:txBody>
      </p:sp>
      <p:sp>
        <p:nvSpPr>
          <p:cNvPr id="31" name="Textfeld 30"/>
          <p:cNvSpPr txBox="1"/>
          <p:nvPr/>
        </p:nvSpPr>
        <p:spPr>
          <a:xfrm>
            <a:off x="5126116" y="2343626"/>
            <a:ext cx="3774694" cy="2258278"/>
          </a:xfrm>
          <a:prstGeom prst="rect">
            <a:avLst/>
          </a:prstGeom>
          <a:solidFill>
            <a:srgbClr val="D9D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69808" y="2337146"/>
            <a:ext cx="4258892" cy="664266"/>
          </a:xfrm>
          <a:prstGeom prst="rect">
            <a:avLst/>
          </a:prstGeom>
          <a:solidFill>
            <a:srgbClr val="D9D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3: ADMM </a:t>
            </a:r>
            <a:r>
              <a:rPr lang="de-DE" dirty="0" err="1" smtClean="0"/>
              <a:t>formulation</a:t>
            </a:r>
            <a:endParaRPr lang="en-US" dirty="0"/>
          </a:p>
        </p:txBody>
      </p:sp>
      <p:pic>
        <p:nvPicPr>
          <p:cNvPr id="5" name="Grafik 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5" y="2484613"/>
            <a:ext cx="3981448" cy="442116"/>
          </a:xfrm>
          <a:prstGeom prst="rect">
            <a:avLst/>
          </a:prstGeom>
          <a:noFill/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5" y="3264790"/>
            <a:ext cx="4313524" cy="508857"/>
          </a:xfrm>
          <a:prstGeom prst="rect">
            <a:avLst/>
          </a:prstGeom>
          <a:noFill/>
        </p:spPr>
      </p:pic>
      <p:pic>
        <p:nvPicPr>
          <p:cNvPr id="15" name="Grafik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92" y="3911129"/>
            <a:ext cx="1446565" cy="419251"/>
          </a:xfrm>
          <a:prstGeom prst="rect">
            <a:avLst/>
          </a:prstGeom>
          <a:noFill/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92" y="4979529"/>
            <a:ext cx="2656953" cy="578190"/>
          </a:xfrm>
          <a:prstGeom prst="rect">
            <a:avLst/>
          </a:prstGeom>
          <a:noFill/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92" y="4514988"/>
            <a:ext cx="2700222" cy="380783"/>
          </a:xfrm>
          <a:prstGeom prst="rect">
            <a:avLst/>
          </a:prstGeom>
          <a:noFill/>
        </p:spPr>
      </p:pic>
      <p:cxnSp>
        <p:nvCxnSpPr>
          <p:cNvPr id="18" name="Gerade Verbindung 17"/>
          <p:cNvCxnSpPr/>
          <p:nvPr/>
        </p:nvCxnSpPr>
        <p:spPr>
          <a:xfrm>
            <a:off x="4935983" y="2338693"/>
            <a:ext cx="0" cy="3318529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6370654" y="233869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ADMM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5" y="2864247"/>
            <a:ext cx="3489114" cy="357059"/>
          </a:xfrm>
          <a:prstGeom prst="rect">
            <a:avLst/>
          </a:prstGeom>
          <a:noFill/>
        </p:spPr>
      </p:pic>
      <p:pic>
        <p:nvPicPr>
          <p:cNvPr id="24" name="Grafik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99" y="3507905"/>
            <a:ext cx="2776324" cy="356184"/>
          </a:xfrm>
          <a:prstGeom prst="rect">
            <a:avLst/>
          </a:prstGeom>
          <a:noFill/>
        </p:spPr>
      </p:pic>
      <p:pic>
        <p:nvPicPr>
          <p:cNvPr id="26" name="Grafik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99" y="4125344"/>
            <a:ext cx="1748618" cy="205945"/>
          </a:xfrm>
          <a:prstGeom prst="rect">
            <a:avLst/>
          </a:prstGeom>
          <a:noFill/>
        </p:spPr>
      </p:pic>
      <p:sp>
        <p:nvSpPr>
          <p:cNvPr id="27" name="Geschweifte Klammer rechts 26"/>
          <p:cNvSpPr/>
          <p:nvPr/>
        </p:nvSpPr>
        <p:spPr>
          <a:xfrm rot="5400000">
            <a:off x="3591755" y="4906470"/>
            <a:ext cx="250286" cy="1526168"/>
          </a:xfrm>
          <a:prstGeom prst="rightBrace">
            <a:avLst>
              <a:gd name="adj1" fmla="val 28407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fik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502" y="5895065"/>
            <a:ext cx="154791" cy="138748"/>
          </a:xfrm>
          <a:prstGeom prst="rect">
            <a:avLst/>
          </a:prstGeom>
          <a:noFill/>
        </p:spPr>
      </p:pic>
      <p:sp>
        <p:nvSpPr>
          <p:cNvPr id="32" name="Textfeld 31"/>
          <p:cNvSpPr txBox="1"/>
          <p:nvPr/>
        </p:nvSpPr>
        <p:spPr>
          <a:xfrm>
            <a:off x="5177445" y="4714534"/>
            <a:ext cx="3672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Main difficulty: finding derivatives, especially with respect to </a:t>
            </a:r>
            <a:r>
              <a:rPr lang="en-US" b="1" i="1" dirty="0" smtClean="0">
                <a:solidFill>
                  <a:srgbClr val="FF0000"/>
                </a:solidFill>
              </a:rPr>
              <a:t>u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 light of the multi-level Toeplitz structure.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2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9" grpId="0"/>
      <p:bldP spid="27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Resulting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: ADMM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i="1" dirty="0" smtClean="0"/>
              <a:t>R</a:t>
            </a:r>
            <a:r>
              <a:rPr lang="de-DE" dirty="0" smtClean="0"/>
              <a:t>-D </a:t>
            </a:r>
            <a:r>
              <a:rPr lang="de-DE" dirty="0" err="1" smtClean="0"/>
              <a:t>Generalized</a:t>
            </a:r>
            <a:r>
              <a:rPr lang="de-DE" dirty="0" smtClean="0"/>
              <a:t> LSE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375" y="1622763"/>
            <a:ext cx="8223250" cy="4092575"/>
          </a:xfrm>
        </p:spPr>
        <p:txBody>
          <a:bodyPr/>
          <a:lstStyle/>
          <a:p>
            <a:pPr lvl="1"/>
            <a:r>
              <a:rPr lang="en-US" dirty="0" smtClean="0"/>
              <a:t>Repeat until convergence: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28" y="2154110"/>
            <a:ext cx="4161458" cy="2448538"/>
          </a:xfrm>
          <a:prstGeom prst="rect">
            <a:avLst/>
          </a:prstGeom>
          <a:noFill/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20" y="4992121"/>
            <a:ext cx="6616576" cy="422054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1409108" y="5390735"/>
            <a:ext cx="6952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sums elements along positions in </a:t>
            </a:r>
            <a:r>
              <a:rPr lang="en-US" sz="1400" b="1" i="1" dirty="0" smtClean="0"/>
              <a:t>A</a:t>
            </a:r>
            <a:r>
              <a:rPr lang="en-US" sz="1400" dirty="0" smtClean="0"/>
              <a:t> corresponding to elements in </a:t>
            </a:r>
            <a:r>
              <a:rPr lang="en-US" sz="1400" b="1" i="1" dirty="0" smtClean="0"/>
              <a:t>u</a:t>
            </a:r>
            <a:r>
              <a:rPr lang="en-US" sz="1400" dirty="0" smtClean="0"/>
              <a:t> („diagonals“)</a:t>
            </a:r>
            <a:endParaRPr lang="en-US" sz="1400" dirty="0"/>
          </a:p>
        </p:txBody>
      </p:sp>
      <p:sp>
        <p:nvSpPr>
          <p:cNvPr id="11" name="Rechteck 10"/>
          <p:cNvSpPr/>
          <p:nvPr/>
        </p:nvSpPr>
        <p:spPr>
          <a:xfrm>
            <a:off x="1409108" y="1967696"/>
            <a:ext cx="4563429" cy="277792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509288" y="4956181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where</a:t>
            </a:r>
            <a:endParaRPr lang="en-US" sz="1600" dirty="0"/>
          </a:p>
        </p:txBody>
      </p:sp>
      <p:pic>
        <p:nvPicPr>
          <p:cNvPr id="17" name="Grafik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17" y="5702757"/>
            <a:ext cx="326076" cy="244626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1749307" y="5701661"/>
            <a:ext cx="7409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projects onto the set of positive semi-definite matrices (truncate negative eigenvalues)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758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Numerical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: 3-D Line </a:t>
            </a:r>
            <a:r>
              <a:rPr lang="de-DE" dirty="0" err="1" smtClean="0"/>
              <a:t>Spectral</a:t>
            </a:r>
            <a:r>
              <a:rPr lang="de-DE" dirty="0" smtClean="0"/>
              <a:t> </a:t>
            </a:r>
            <a:r>
              <a:rPr lang="de-DE" dirty="0" err="1" smtClean="0"/>
              <a:t>Estimation</a:t>
            </a:r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976"/>
            <a:ext cx="6400271" cy="479837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2976"/>
            <a:ext cx="6400271" cy="479837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976"/>
            <a:ext cx="6400271" cy="479837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049" y="1773238"/>
            <a:ext cx="2568575" cy="4092575"/>
          </a:xfrm>
        </p:spPr>
        <p:txBody>
          <a:bodyPr/>
          <a:lstStyle/>
          <a:p>
            <a:pPr marL="1588" lvl="1" indent="0">
              <a:buNone/>
            </a:pPr>
            <a:r>
              <a:rPr lang="en-US" i="1" dirty="0" smtClean="0"/>
              <a:t>N</a:t>
            </a:r>
            <a:r>
              <a:rPr lang="en-US" dirty="0" smtClean="0"/>
              <a:t> = 3 x 3 x 3 = 27 </a:t>
            </a:r>
            <a:br>
              <a:rPr lang="en-US" dirty="0" smtClean="0"/>
            </a:br>
            <a:r>
              <a:rPr lang="en-US" dirty="0" smtClean="0"/>
              <a:t>(no compression)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1588" lvl="1" indent="0">
              <a:buNone/>
            </a:pPr>
            <a:r>
              <a:rPr lang="en-US" i="1" dirty="0" smtClean="0"/>
              <a:t>K</a:t>
            </a:r>
            <a:r>
              <a:rPr lang="en-US" dirty="0" smtClean="0"/>
              <a:t> = 100 snapshots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S</a:t>
            </a:r>
            <a:r>
              <a:rPr lang="en-US" dirty="0" smtClean="0"/>
              <a:t> = 3 sources</a:t>
            </a:r>
          </a:p>
        </p:txBody>
      </p:sp>
    </p:spTree>
    <p:extLst>
      <p:ext uri="{BB962C8B-B14F-4D97-AF65-F5344CB8AC3E}">
        <p14:creationId xmlns:p14="http://schemas.microsoft.com/office/powerpoint/2010/main" val="375424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Numerical</a:t>
            </a:r>
            <a:r>
              <a:rPr lang="de-DE" dirty="0" smtClean="0"/>
              <a:t> </a:t>
            </a:r>
            <a:r>
              <a:rPr lang="de-DE" dirty="0" err="1"/>
              <a:t>results</a:t>
            </a:r>
            <a:r>
              <a:rPr lang="de-DE" dirty="0"/>
              <a:t>: 3-D </a:t>
            </a:r>
            <a:r>
              <a:rPr lang="de-DE" dirty="0" err="1" smtClean="0"/>
              <a:t>Generalized</a:t>
            </a:r>
            <a:r>
              <a:rPr lang="de-DE" dirty="0" smtClean="0"/>
              <a:t> Line </a:t>
            </a:r>
            <a:r>
              <a:rPr lang="de-DE" dirty="0" err="1"/>
              <a:t>Spectral</a:t>
            </a:r>
            <a:r>
              <a:rPr lang="de-DE" dirty="0"/>
              <a:t> </a:t>
            </a:r>
            <a:r>
              <a:rPr lang="de-DE" dirty="0" err="1"/>
              <a:t>Estimation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2975"/>
            <a:ext cx="6400271" cy="47983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162975"/>
            <a:ext cx="6400271" cy="47983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162975"/>
            <a:ext cx="6400271" cy="4798375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924549" y="1773238"/>
            <a:ext cx="2759075" cy="4092575"/>
          </a:xfrm>
        </p:spPr>
        <p:txBody>
          <a:bodyPr/>
          <a:lstStyle/>
          <a:p>
            <a:pPr marL="1588" lvl="1" indent="0">
              <a:buNone/>
            </a:pPr>
            <a:r>
              <a:rPr lang="en-US" i="1" dirty="0"/>
              <a:t>N</a:t>
            </a:r>
            <a:r>
              <a:rPr lang="en-US" dirty="0"/>
              <a:t> = 3 x 3 x 3 = 27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/>
              <a:t>= 20 (25% compression with a random Gaussian kernel)</a:t>
            </a:r>
            <a:br>
              <a:rPr lang="en-US" dirty="0"/>
            </a:br>
            <a:endParaRPr lang="en-US" dirty="0"/>
          </a:p>
          <a:p>
            <a:pPr marL="1588" lvl="1" indent="0">
              <a:buNone/>
            </a:pPr>
            <a:r>
              <a:rPr lang="en-US" i="1" dirty="0"/>
              <a:t>K</a:t>
            </a:r>
            <a:r>
              <a:rPr lang="en-US" dirty="0"/>
              <a:t> = 100 </a:t>
            </a:r>
            <a:r>
              <a:rPr lang="en-US" dirty="0" smtClean="0"/>
              <a:t>snapshots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S</a:t>
            </a:r>
            <a:r>
              <a:rPr lang="en-US" dirty="0" smtClean="0"/>
              <a:t> = 3 sources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7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375" y="1563688"/>
            <a:ext cx="8223250" cy="4092575"/>
          </a:xfrm>
        </p:spPr>
        <p:txBody>
          <a:bodyPr/>
          <a:lstStyle/>
          <a:p>
            <a:pPr lvl="1"/>
            <a:r>
              <a:rPr lang="en-US" dirty="0" smtClean="0"/>
              <a:t>Example 3: 2-D DOA estimation with a stacked </a:t>
            </a:r>
            <a:br>
              <a:rPr lang="en-US" dirty="0" smtClean="0"/>
            </a:br>
            <a:r>
              <a:rPr lang="en-US" dirty="0" smtClean="0"/>
              <a:t>uniform circular array (3 stacks with 12 elements each)</a:t>
            </a:r>
          </a:p>
          <a:p>
            <a:pPr lvl="1"/>
            <a:r>
              <a:rPr lang="en-US" i="1" dirty="0" smtClean="0"/>
              <a:t>K</a:t>
            </a:r>
            <a:r>
              <a:rPr lang="en-US" dirty="0" smtClean="0"/>
              <a:t> = 100 snapshots, noise variance = 10</a:t>
            </a:r>
            <a:r>
              <a:rPr lang="en-US" baseline="30000" dirty="0" smtClean="0"/>
              <a:t>-3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38" y="2620633"/>
            <a:ext cx="73342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uppieren 18"/>
          <p:cNvGrpSpPr/>
          <p:nvPr/>
        </p:nvGrpSpPr>
        <p:grpSpPr>
          <a:xfrm>
            <a:off x="6578931" y="361914"/>
            <a:ext cx="2181192" cy="1962286"/>
            <a:chOff x="6578930" y="273133"/>
            <a:chExt cx="2545573" cy="2308753"/>
          </a:xfrm>
        </p:grpSpPr>
        <p:pic>
          <p:nvPicPr>
            <p:cNvPr id="1027" name="Picture 3" descr="C:\Users\roemerfn\dvt\MATLAB\stuff\vis_suca_12x3.pn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78" t="14413" r="24661" b="18494"/>
            <a:stretch/>
          </p:blipFill>
          <p:spPr bwMode="auto">
            <a:xfrm>
              <a:off x="6578930" y="273133"/>
              <a:ext cx="1781299" cy="196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Gerade Verbindung mit Pfeil 4"/>
            <p:cNvCxnSpPr/>
            <p:nvPr/>
          </p:nvCxnSpPr>
          <p:spPr>
            <a:xfrm>
              <a:off x="6740809" y="2339439"/>
              <a:ext cx="138934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>
              <a:off x="6745641" y="1914041"/>
              <a:ext cx="0" cy="546315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8130156" y="1914040"/>
              <a:ext cx="0" cy="546315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Grafik 1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1" y="2392034"/>
              <a:ext cx="596095" cy="189852"/>
            </a:xfrm>
            <a:prstGeom prst="rect">
              <a:avLst/>
            </a:prstGeom>
            <a:noFill/>
          </p:spPr>
        </p:pic>
        <p:cxnSp>
          <p:nvCxnSpPr>
            <p:cNvPr id="18" name="Gerade Verbindung 17"/>
            <p:cNvCxnSpPr/>
            <p:nvPr/>
          </p:nvCxnSpPr>
          <p:spPr>
            <a:xfrm>
              <a:off x="8143732" y="1958431"/>
              <a:ext cx="426438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8143732" y="1254276"/>
              <a:ext cx="426438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flipH="1">
              <a:off x="8345548" y="1254276"/>
              <a:ext cx="1" cy="70415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Grafik 1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5742" y="1511428"/>
              <a:ext cx="728761" cy="19036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339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Line Spectral Estimation </a:t>
            </a:r>
            <a:r>
              <a:rPr lang="en-US" dirty="0" smtClean="0"/>
              <a:t>problem, incorporating:</a:t>
            </a:r>
          </a:p>
          <a:p>
            <a:pPr lvl="2"/>
            <a:r>
              <a:rPr lang="en-US" b="1" i="1" dirty="0" smtClean="0"/>
              <a:t>R</a:t>
            </a:r>
            <a:r>
              <a:rPr lang="en-US" b="1" dirty="0" smtClean="0"/>
              <a:t>-D case</a:t>
            </a:r>
            <a:r>
              <a:rPr lang="en-US" dirty="0" smtClean="0"/>
              <a:t>: Multilevel Toeplitz formulation</a:t>
            </a:r>
          </a:p>
          <a:p>
            <a:pPr lvl="2"/>
            <a:r>
              <a:rPr lang="en-US" b="1" dirty="0" smtClean="0"/>
              <a:t>Generalized LSE</a:t>
            </a:r>
            <a:r>
              <a:rPr lang="en-US" dirty="0" smtClean="0"/>
              <a:t>: observe linear projections</a:t>
            </a:r>
          </a:p>
          <a:p>
            <a:pPr lvl="3"/>
            <a:r>
              <a:rPr lang="en-US" dirty="0" smtClean="0"/>
              <a:t>Allows DOA estimation with arbitrary antenna arrays</a:t>
            </a:r>
          </a:p>
          <a:p>
            <a:pPr lvl="3"/>
            <a:r>
              <a:rPr lang="en-US" dirty="0" smtClean="0"/>
              <a:t>Allows to incorporate Compressed Sensing</a:t>
            </a:r>
          </a:p>
          <a:p>
            <a:pPr lvl="2"/>
            <a:r>
              <a:rPr lang="en-US" dirty="0" smtClean="0"/>
              <a:t>Continuous, </a:t>
            </a:r>
            <a:r>
              <a:rPr lang="en-US" b="1" dirty="0" smtClean="0"/>
              <a:t>grid-free </a:t>
            </a:r>
            <a:r>
              <a:rPr lang="en-US" dirty="0" smtClean="0"/>
              <a:t>formulation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Solutions</a:t>
            </a:r>
          </a:p>
          <a:p>
            <a:pPr lvl="2"/>
            <a:r>
              <a:rPr lang="en-US" dirty="0" smtClean="0"/>
              <a:t>Atomic Norm Minimization </a:t>
            </a:r>
            <a:r>
              <a:rPr lang="en-US" dirty="0" smtClean="0">
                <a:sym typeface="Wingdings" panose="05000000000000000000" pitchFamily="2" charset="2"/>
              </a:rPr>
              <a:t> SDP reformulation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ADMM as a low-complexity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50215" y="2363788"/>
            <a:ext cx="8223250" cy="1044575"/>
          </a:xfrm>
        </p:spPr>
        <p:txBody>
          <a:bodyPr/>
          <a:lstStyle/>
          <a:p>
            <a:r>
              <a:rPr lang="de-DE" sz="13800" dirty="0" smtClean="0"/>
              <a:t>BACKUP</a:t>
            </a:r>
            <a:endParaRPr lang="en-US" sz="138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Computational</a:t>
            </a:r>
            <a:r>
              <a:rPr lang="de-DE" dirty="0" smtClean="0"/>
              <a:t> </a:t>
            </a:r>
            <a:r>
              <a:rPr lang="de-DE" dirty="0" err="1" smtClean="0"/>
              <a:t>complexity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23" name="Grafik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03" y="897314"/>
            <a:ext cx="4438018" cy="3959548"/>
          </a:xfrm>
          <a:prstGeom prst="rect">
            <a:avLst/>
          </a:prstGeom>
          <a:noFill/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20" y="4992121"/>
            <a:ext cx="6616576" cy="422054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1409108" y="5390735"/>
            <a:ext cx="6952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sums elements along positions in </a:t>
            </a:r>
            <a:r>
              <a:rPr lang="en-US" sz="1400" b="1" i="1" dirty="0" smtClean="0"/>
              <a:t>A</a:t>
            </a:r>
            <a:r>
              <a:rPr lang="en-US" sz="1400" dirty="0" smtClean="0"/>
              <a:t> corresponding to elements in </a:t>
            </a:r>
            <a:r>
              <a:rPr lang="en-US" sz="1400" b="1" i="1" dirty="0" smtClean="0"/>
              <a:t>u</a:t>
            </a:r>
            <a:r>
              <a:rPr lang="en-US" sz="1400" dirty="0" smtClean="0"/>
              <a:t> („diagonals“)</a:t>
            </a:r>
            <a:endParaRPr lang="en-US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509288" y="4956181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where</a:t>
            </a:r>
            <a:endParaRPr lang="en-US" sz="1600" dirty="0"/>
          </a:p>
        </p:txBody>
      </p:sp>
      <p:pic>
        <p:nvPicPr>
          <p:cNvPr id="17" name="Grafik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17" y="5702757"/>
            <a:ext cx="326076" cy="244626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1749307" y="5701661"/>
            <a:ext cx="7409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projects onto the set of positive semi-definite matrices (truncate negative eigenvalues)</a:t>
            </a:r>
            <a:endParaRPr lang="en-US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3808264" y="1327641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2"/>
                </a:solidFill>
              </a:rPr>
              <a:t>(N x N)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39957" y="1312252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/>
                </a:solidFill>
              </a:rPr>
              <a:t>(N</a:t>
            </a:r>
            <a:r>
              <a:rPr lang="de-DE" baseline="-25000" dirty="0" smtClean="0">
                <a:solidFill>
                  <a:schemeClr val="accent2"/>
                </a:solidFill>
              </a:rPr>
              <a:t>1</a:t>
            </a:r>
            <a:r>
              <a:rPr lang="de-DE" dirty="0" smtClean="0">
                <a:solidFill>
                  <a:schemeClr val="accent2"/>
                </a:solidFill>
              </a:rPr>
              <a:t> x 2N</a:t>
            </a:r>
            <a:r>
              <a:rPr lang="de-DE" baseline="-25000" dirty="0" smtClean="0">
                <a:solidFill>
                  <a:schemeClr val="accent2"/>
                </a:solidFill>
              </a:rPr>
              <a:t>2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>
                <a:solidFill>
                  <a:schemeClr val="accent2"/>
                </a:solidFill>
              </a:rPr>
              <a:t>x </a:t>
            </a:r>
            <a:r>
              <a:rPr lang="de-DE" dirty="0" smtClean="0">
                <a:solidFill>
                  <a:schemeClr val="accent2"/>
                </a:solidFill>
              </a:rPr>
              <a:t>… x 2N</a:t>
            </a:r>
            <a:r>
              <a:rPr lang="de-DE" baseline="-25000" dirty="0" smtClean="0">
                <a:solidFill>
                  <a:schemeClr val="accent2"/>
                </a:solidFill>
              </a:rPr>
              <a:t>R</a:t>
            </a:r>
            <a:r>
              <a:rPr lang="de-DE" dirty="0" smtClean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060294" y="2153141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2"/>
                </a:solidFill>
              </a:rPr>
              <a:t>(N x N)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412227" y="3005275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2"/>
                </a:solidFill>
              </a:rPr>
              <a:t>(N x N)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2" name="Geschweifte Klammer links 11"/>
          <p:cNvSpPr/>
          <p:nvPr/>
        </p:nvSpPr>
        <p:spPr>
          <a:xfrm rot="16200000">
            <a:off x="2629585" y="2373114"/>
            <a:ext cx="241300" cy="1211054"/>
          </a:xfrm>
          <a:prstGeom prst="leftBrace">
            <a:avLst>
              <a:gd name="adj1" fmla="val 34087"/>
              <a:gd name="adj2" fmla="val 50000"/>
            </a:avLst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feld 20"/>
          <p:cNvSpPr txBox="1"/>
          <p:nvPr/>
        </p:nvSpPr>
        <p:spPr>
          <a:xfrm>
            <a:off x="1105088" y="3007393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2"/>
                </a:solidFill>
              </a:rPr>
              <a:t>(N x T)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917549" y="3878856"/>
            <a:ext cx="130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2"/>
                </a:solidFill>
              </a:rPr>
              <a:t>(N+T x N+T)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0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1-D DOA </a:t>
            </a:r>
            <a:r>
              <a:rPr lang="de-DE" dirty="0" err="1" smtClean="0"/>
              <a:t>Estimation</a:t>
            </a:r>
            <a:r>
              <a:rPr lang="de-DE" dirty="0" smtClean="0"/>
              <a:t>: </a:t>
            </a:r>
            <a:r>
              <a:rPr lang="de-DE" dirty="0" err="1" smtClean="0"/>
              <a:t>Stacked</a:t>
            </a:r>
            <a:r>
              <a:rPr lang="de-DE" dirty="0" smtClean="0"/>
              <a:t> UCA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19875" y="3419475"/>
            <a:ext cx="2063750" cy="2446338"/>
          </a:xfrm>
        </p:spPr>
        <p:txBody>
          <a:bodyPr/>
          <a:lstStyle/>
          <a:p>
            <a:r>
              <a:rPr lang="de-DE" i="1" dirty="0" smtClean="0"/>
              <a:t>N</a:t>
            </a:r>
            <a:r>
              <a:rPr lang="de-DE" dirty="0" smtClean="0"/>
              <a:t> = 24 (2x12)</a:t>
            </a:r>
          </a:p>
          <a:p>
            <a:r>
              <a:rPr lang="de-DE" i="1" dirty="0" smtClean="0"/>
              <a:t>M</a:t>
            </a:r>
            <a:r>
              <a:rPr lang="de-DE" dirty="0" smtClean="0"/>
              <a:t> = 12</a:t>
            </a:r>
          </a:p>
          <a:p>
            <a:r>
              <a:rPr lang="de-DE" i="1" dirty="0" smtClean="0"/>
              <a:t>S</a:t>
            </a:r>
            <a:r>
              <a:rPr lang="de-DE" dirty="0" smtClean="0"/>
              <a:t> = 2 </a:t>
            </a:r>
            <a:r>
              <a:rPr lang="de-DE" dirty="0" err="1" smtClean="0"/>
              <a:t>sources</a:t>
            </a:r>
            <a:endParaRPr lang="en-US" dirty="0"/>
          </a:p>
        </p:txBody>
      </p:sp>
      <p:pic>
        <p:nvPicPr>
          <p:cNvPr id="2050" name="Picture 2" descr="C:\Users\roemerfn\emt_dev\anm_1d_doa\SPUC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933450"/>
            <a:ext cx="1998662" cy="24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33475"/>
            <a:ext cx="62738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8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: Line </a:t>
            </a:r>
            <a:r>
              <a:rPr lang="de-DE" dirty="0" err="1" smtClean="0"/>
              <a:t>Spectral</a:t>
            </a:r>
            <a:r>
              <a:rPr lang="de-DE" dirty="0" smtClean="0"/>
              <a:t> </a:t>
            </a:r>
            <a:r>
              <a:rPr lang="de-DE" dirty="0" err="1" smtClean="0"/>
              <a:t>Estimation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Given a (noisy) </a:t>
            </a:r>
            <a:r>
              <a:rPr lang="en-US" b="1" dirty="0" smtClean="0"/>
              <a:t>superposition</a:t>
            </a:r>
            <a:r>
              <a:rPr lang="en-US" dirty="0" smtClean="0"/>
              <a:t> of sampled </a:t>
            </a:r>
            <a:r>
              <a:rPr lang="en-US" b="1" dirty="0" smtClean="0"/>
              <a:t>harmonics</a:t>
            </a:r>
            <a:r>
              <a:rPr lang="en-US" dirty="0" smtClean="0"/>
              <a:t>, estimate their </a:t>
            </a:r>
            <a:r>
              <a:rPr lang="en-US" b="1" dirty="0" smtClean="0"/>
              <a:t>frequencies</a:t>
            </a:r>
          </a:p>
          <a:p>
            <a:pPr lvl="1"/>
            <a:r>
              <a:rPr lang="en-US" dirty="0" smtClean="0"/>
              <a:t>Application: Harmonic retrieval, e.g., for Radar, Image Processing, Signal Reconstruction, Localization, Channel Sounding, </a:t>
            </a:r>
            <a:r>
              <a:rPr lang="en-US" b="1" dirty="0" smtClean="0"/>
              <a:t>DOA estimation </a:t>
            </a:r>
          </a:p>
          <a:p>
            <a:pPr lvl="1"/>
            <a:r>
              <a:rPr lang="en-US" b="1" dirty="0" smtClean="0"/>
              <a:t>Extensions </a:t>
            </a:r>
            <a:r>
              <a:rPr lang="en-US" dirty="0" smtClean="0"/>
              <a:t>to the classical LSE problem considered in </a:t>
            </a:r>
            <a:r>
              <a:rPr lang="en-US" b="1" dirty="0" smtClean="0"/>
              <a:t>this work</a:t>
            </a:r>
          </a:p>
          <a:p>
            <a:pPr lvl="2"/>
            <a:r>
              <a:rPr lang="en-US" sz="1600" b="1" dirty="0" smtClean="0"/>
              <a:t>Multidimensional </a:t>
            </a:r>
            <a:r>
              <a:rPr lang="en-US" sz="1600" dirty="0" smtClean="0"/>
              <a:t>harmonics</a:t>
            </a:r>
          </a:p>
          <a:p>
            <a:pPr lvl="3"/>
            <a:r>
              <a:rPr lang="en-US" sz="1600" dirty="0" smtClean="0"/>
              <a:t>Needed for, e.g., 2-D DOA estimation, </a:t>
            </a:r>
            <a:r>
              <a:rPr lang="en-US" sz="1600" dirty="0" err="1" smtClean="0"/>
              <a:t>bistatic</a:t>
            </a:r>
            <a:r>
              <a:rPr lang="en-US" sz="1600" dirty="0" smtClean="0"/>
              <a:t> MIMO-Radar</a:t>
            </a:r>
          </a:p>
          <a:p>
            <a:pPr lvl="3"/>
            <a:r>
              <a:rPr lang="en-US" sz="1600" dirty="0" smtClean="0"/>
              <a:t>Many methods do not generalize easily (e.g., Root-MUSIC/</a:t>
            </a:r>
            <a:r>
              <a:rPr lang="en-US" sz="1600" dirty="0" err="1" smtClean="0"/>
              <a:t>Prony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b="1" dirty="0" smtClean="0"/>
              <a:t>Generalized </a:t>
            </a:r>
            <a:r>
              <a:rPr lang="en-US" sz="1600" dirty="0" smtClean="0"/>
              <a:t>line spectral estimation (observe linear mixtures)</a:t>
            </a:r>
          </a:p>
          <a:p>
            <a:pPr lvl="3"/>
            <a:r>
              <a:rPr lang="en-US" sz="1600" dirty="0" smtClean="0"/>
              <a:t>Facilitates use of realistic antenna arrays (EADF) and Compressed Sensing</a:t>
            </a:r>
          </a:p>
          <a:p>
            <a:pPr lvl="3"/>
            <a:r>
              <a:rPr lang="en-US" sz="1600" dirty="0" smtClean="0"/>
              <a:t>Most simple methods fail (e.g., ESPRIT, Root-MUSIC)</a:t>
            </a:r>
          </a:p>
        </p:txBody>
      </p:sp>
      <p:grpSp>
        <p:nvGrpSpPr>
          <p:cNvPr id="1063" name="Gruppieren 1062"/>
          <p:cNvGrpSpPr/>
          <p:nvPr/>
        </p:nvGrpSpPr>
        <p:grpSpPr>
          <a:xfrm>
            <a:off x="5972537" y="208344"/>
            <a:ext cx="2997843" cy="1435261"/>
            <a:chOff x="5972537" y="208344"/>
            <a:chExt cx="2997843" cy="1435261"/>
          </a:xfrm>
        </p:grpSpPr>
        <p:sp>
          <p:nvSpPr>
            <p:cNvPr id="1058" name="Freeform 65"/>
            <p:cNvSpPr>
              <a:spLocks/>
            </p:cNvSpPr>
            <p:nvPr/>
          </p:nvSpPr>
          <p:spPr bwMode="auto">
            <a:xfrm>
              <a:off x="6053560" y="428263"/>
              <a:ext cx="2754774" cy="1091434"/>
            </a:xfrm>
            <a:custGeom>
              <a:avLst/>
              <a:gdLst>
                <a:gd name="T0" fmla="*/ 39 w 2606"/>
                <a:gd name="T1" fmla="*/ 140 h 1595"/>
                <a:gd name="T2" fmla="*/ 81 w 2606"/>
                <a:gd name="T3" fmla="*/ 325 h 1595"/>
                <a:gd name="T4" fmla="*/ 122 w 2606"/>
                <a:gd name="T5" fmla="*/ 250 h 1595"/>
                <a:gd name="T6" fmla="*/ 164 w 2606"/>
                <a:gd name="T7" fmla="*/ 204 h 1595"/>
                <a:gd name="T8" fmla="*/ 206 w 2606"/>
                <a:gd name="T9" fmla="*/ 461 h 1595"/>
                <a:gd name="T10" fmla="*/ 248 w 2606"/>
                <a:gd name="T11" fmla="*/ 706 h 1595"/>
                <a:gd name="T12" fmla="*/ 290 w 2606"/>
                <a:gd name="T13" fmla="*/ 679 h 1595"/>
                <a:gd name="T14" fmla="*/ 331 w 2606"/>
                <a:gd name="T15" fmla="*/ 706 h 1595"/>
                <a:gd name="T16" fmla="*/ 373 w 2606"/>
                <a:gd name="T17" fmla="*/ 1011 h 1595"/>
                <a:gd name="T18" fmla="*/ 415 w 2606"/>
                <a:gd name="T19" fmla="*/ 1238 h 1595"/>
                <a:gd name="T20" fmla="*/ 456 w 2606"/>
                <a:gd name="T21" fmla="*/ 1181 h 1595"/>
                <a:gd name="T22" fmla="*/ 498 w 2606"/>
                <a:gd name="T23" fmla="*/ 1200 h 1595"/>
                <a:gd name="T24" fmla="*/ 540 w 2606"/>
                <a:gd name="T25" fmla="*/ 1464 h 1595"/>
                <a:gd name="T26" fmla="*/ 582 w 2606"/>
                <a:gd name="T27" fmla="*/ 1591 h 1595"/>
                <a:gd name="T28" fmla="*/ 623 w 2606"/>
                <a:gd name="T29" fmla="*/ 1436 h 1595"/>
                <a:gd name="T30" fmla="*/ 665 w 2606"/>
                <a:gd name="T31" fmla="*/ 1386 h 1595"/>
                <a:gd name="T32" fmla="*/ 707 w 2606"/>
                <a:gd name="T33" fmla="*/ 1556 h 1595"/>
                <a:gd name="T34" fmla="*/ 749 w 2606"/>
                <a:gd name="T35" fmla="*/ 1545 h 1595"/>
                <a:gd name="T36" fmla="*/ 791 w 2606"/>
                <a:gd name="T37" fmla="*/ 1276 h 1595"/>
                <a:gd name="T38" fmla="*/ 832 w 2606"/>
                <a:gd name="T39" fmla="*/ 1156 h 1595"/>
                <a:gd name="T40" fmla="*/ 874 w 2606"/>
                <a:gd name="T41" fmla="*/ 1239 h 1595"/>
                <a:gd name="T42" fmla="*/ 916 w 2606"/>
                <a:gd name="T43" fmla="*/ 1121 h 1595"/>
                <a:gd name="T44" fmla="*/ 957 w 2606"/>
                <a:gd name="T45" fmla="*/ 788 h 1595"/>
                <a:gd name="T46" fmla="*/ 999 w 2606"/>
                <a:gd name="T47" fmla="*/ 658 h 1595"/>
                <a:gd name="T48" fmla="*/ 1041 w 2606"/>
                <a:gd name="T49" fmla="*/ 721 h 1595"/>
                <a:gd name="T50" fmla="*/ 1083 w 2606"/>
                <a:gd name="T51" fmla="*/ 571 h 1595"/>
                <a:gd name="T52" fmla="*/ 1124 w 2606"/>
                <a:gd name="T53" fmla="*/ 263 h 1595"/>
                <a:gd name="T54" fmla="*/ 1166 w 2606"/>
                <a:gd name="T55" fmla="*/ 207 h 1595"/>
                <a:gd name="T56" fmla="*/ 1208 w 2606"/>
                <a:gd name="T57" fmla="*/ 326 h 1595"/>
                <a:gd name="T58" fmla="*/ 1250 w 2606"/>
                <a:gd name="T59" fmla="*/ 224 h 1595"/>
                <a:gd name="T60" fmla="*/ 1291 w 2606"/>
                <a:gd name="T61" fmla="*/ 15 h 1595"/>
                <a:gd name="T62" fmla="*/ 1333 w 2606"/>
                <a:gd name="T63" fmla="*/ 89 h 1595"/>
                <a:gd name="T64" fmla="*/ 1375 w 2606"/>
                <a:gd name="T65" fmla="*/ 305 h 1595"/>
                <a:gd name="T66" fmla="*/ 1417 w 2606"/>
                <a:gd name="T67" fmla="*/ 282 h 1595"/>
                <a:gd name="T68" fmla="*/ 1458 w 2606"/>
                <a:gd name="T69" fmla="*/ 189 h 1595"/>
                <a:gd name="T70" fmla="*/ 1500 w 2606"/>
                <a:gd name="T71" fmla="*/ 388 h 1595"/>
                <a:gd name="T72" fmla="*/ 1542 w 2606"/>
                <a:gd name="T73" fmla="*/ 676 h 1595"/>
                <a:gd name="T74" fmla="*/ 1583 w 2606"/>
                <a:gd name="T75" fmla="*/ 697 h 1595"/>
                <a:gd name="T76" fmla="*/ 1625 w 2606"/>
                <a:gd name="T77" fmla="*/ 674 h 1595"/>
                <a:gd name="T78" fmla="*/ 1667 w 2606"/>
                <a:gd name="T79" fmla="*/ 933 h 1595"/>
                <a:gd name="T80" fmla="*/ 1709 w 2606"/>
                <a:gd name="T81" fmla="*/ 1215 h 1595"/>
                <a:gd name="T82" fmla="*/ 1750 w 2606"/>
                <a:gd name="T83" fmla="*/ 1203 h 1595"/>
                <a:gd name="T84" fmla="*/ 1792 w 2606"/>
                <a:gd name="T85" fmla="*/ 1170 h 1595"/>
                <a:gd name="T86" fmla="*/ 1834 w 2606"/>
                <a:gd name="T87" fmla="*/ 1401 h 1595"/>
                <a:gd name="T88" fmla="*/ 1876 w 2606"/>
                <a:gd name="T89" fmla="*/ 1593 h 1595"/>
                <a:gd name="T90" fmla="*/ 1918 w 2606"/>
                <a:gd name="T91" fmla="*/ 1476 h 1595"/>
                <a:gd name="T92" fmla="*/ 1959 w 2606"/>
                <a:gd name="T93" fmla="*/ 1371 h 1595"/>
                <a:gd name="T94" fmla="*/ 2001 w 2606"/>
                <a:gd name="T95" fmla="*/ 1518 h 1595"/>
                <a:gd name="T96" fmla="*/ 2043 w 2606"/>
                <a:gd name="T97" fmla="*/ 1578 h 1595"/>
                <a:gd name="T98" fmla="*/ 2084 w 2606"/>
                <a:gd name="T99" fmla="*/ 1337 h 1595"/>
                <a:gd name="T100" fmla="*/ 2126 w 2606"/>
                <a:gd name="T101" fmla="*/ 1156 h 1595"/>
                <a:gd name="T102" fmla="*/ 2168 w 2606"/>
                <a:gd name="T103" fmla="*/ 1225 h 1595"/>
                <a:gd name="T104" fmla="*/ 2210 w 2606"/>
                <a:gd name="T105" fmla="*/ 1176 h 1595"/>
                <a:gd name="T106" fmla="*/ 2251 w 2606"/>
                <a:gd name="T107" fmla="*/ 857 h 1595"/>
                <a:gd name="T108" fmla="*/ 2293 w 2606"/>
                <a:gd name="T109" fmla="*/ 659 h 1595"/>
                <a:gd name="T110" fmla="*/ 2335 w 2606"/>
                <a:gd name="T111" fmla="*/ 713 h 1595"/>
                <a:gd name="T112" fmla="*/ 2377 w 2606"/>
                <a:gd name="T113" fmla="*/ 631 h 1595"/>
                <a:gd name="T114" fmla="*/ 2418 w 2606"/>
                <a:gd name="T115" fmla="*/ 321 h 1595"/>
                <a:gd name="T116" fmla="*/ 2460 w 2606"/>
                <a:gd name="T117" fmla="*/ 190 h 1595"/>
                <a:gd name="T118" fmla="*/ 2502 w 2606"/>
                <a:gd name="T119" fmla="*/ 308 h 1595"/>
                <a:gd name="T120" fmla="*/ 2544 w 2606"/>
                <a:gd name="T121" fmla="*/ 270 h 1595"/>
                <a:gd name="T122" fmla="*/ 2585 w 2606"/>
                <a:gd name="T123" fmla="*/ 45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6" h="1595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8" y="7"/>
                  </a:lnTo>
                  <a:lnTo>
                    <a:pt x="10" y="12"/>
                  </a:lnTo>
                  <a:lnTo>
                    <a:pt x="13" y="18"/>
                  </a:lnTo>
                  <a:lnTo>
                    <a:pt x="16" y="26"/>
                  </a:lnTo>
                  <a:lnTo>
                    <a:pt x="18" y="35"/>
                  </a:lnTo>
                  <a:lnTo>
                    <a:pt x="21" y="45"/>
                  </a:lnTo>
                  <a:lnTo>
                    <a:pt x="23" y="57"/>
                  </a:lnTo>
                  <a:lnTo>
                    <a:pt x="26" y="69"/>
                  </a:lnTo>
                  <a:lnTo>
                    <a:pt x="29" y="82"/>
                  </a:lnTo>
                  <a:lnTo>
                    <a:pt x="31" y="96"/>
                  </a:lnTo>
                  <a:lnTo>
                    <a:pt x="34" y="110"/>
                  </a:lnTo>
                  <a:lnTo>
                    <a:pt x="36" y="125"/>
                  </a:lnTo>
                  <a:lnTo>
                    <a:pt x="39" y="140"/>
                  </a:lnTo>
                  <a:lnTo>
                    <a:pt x="42" y="156"/>
                  </a:lnTo>
                  <a:lnTo>
                    <a:pt x="44" y="171"/>
                  </a:lnTo>
                  <a:lnTo>
                    <a:pt x="47" y="187"/>
                  </a:lnTo>
                  <a:lnTo>
                    <a:pt x="50" y="202"/>
                  </a:lnTo>
                  <a:lnTo>
                    <a:pt x="52" y="217"/>
                  </a:lnTo>
                  <a:lnTo>
                    <a:pt x="55" y="231"/>
                  </a:lnTo>
                  <a:lnTo>
                    <a:pt x="57" y="245"/>
                  </a:lnTo>
                  <a:lnTo>
                    <a:pt x="60" y="258"/>
                  </a:lnTo>
                  <a:lnTo>
                    <a:pt x="62" y="270"/>
                  </a:lnTo>
                  <a:lnTo>
                    <a:pt x="65" y="281"/>
                  </a:lnTo>
                  <a:lnTo>
                    <a:pt x="68" y="292"/>
                  </a:lnTo>
                  <a:lnTo>
                    <a:pt x="70" y="301"/>
                  </a:lnTo>
                  <a:lnTo>
                    <a:pt x="73" y="309"/>
                  </a:lnTo>
                  <a:lnTo>
                    <a:pt x="76" y="315"/>
                  </a:lnTo>
                  <a:lnTo>
                    <a:pt x="78" y="321"/>
                  </a:lnTo>
                  <a:lnTo>
                    <a:pt x="81" y="325"/>
                  </a:lnTo>
                  <a:lnTo>
                    <a:pt x="83" y="328"/>
                  </a:lnTo>
                  <a:lnTo>
                    <a:pt x="86" y="330"/>
                  </a:lnTo>
                  <a:lnTo>
                    <a:pt x="89" y="330"/>
                  </a:lnTo>
                  <a:lnTo>
                    <a:pt x="91" y="329"/>
                  </a:lnTo>
                  <a:lnTo>
                    <a:pt x="94" y="327"/>
                  </a:lnTo>
                  <a:lnTo>
                    <a:pt x="96" y="324"/>
                  </a:lnTo>
                  <a:lnTo>
                    <a:pt x="99" y="320"/>
                  </a:lnTo>
                  <a:lnTo>
                    <a:pt x="102" y="315"/>
                  </a:lnTo>
                  <a:lnTo>
                    <a:pt x="104" y="308"/>
                  </a:lnTo>
                  <a:lnTo>
                    <a:pt x="107" y="301"/>
                  </a:lnTo>
                  <a:lnTo>
                    <a:pt x="110" y="294"/>
                  </a:lnTo>
                  <a:lnTo>
                    <a:pt x="112" y="286"/>
                  </a:lnTo>
                  <a:lnTo>
                    <a:pt x="115" y="277"/>
                  </a:lnTo>
                  <a:lnTo>
                    <a:pt x="117" y="268"/>
                  </a:lnTo>
                  <a:lnTo>
                    <a:pt x="120" y="259"/>
                  </a:lnTo>
                  <a:lnTo>
                    <a:pt x="122" y="250"/>
                  </a:lnTo>
                  <a:lnTo>
                    <a:pt x="125" y="242"/>
                  </a:lnTo>
                  <a:lnTo>
                    <a:pt x="128" y="233"/>
                  </a:lnTo>
                  <a:lnTo>
                    <a:pt x="130" y="225"/>
                  </a:lnTo>
                  <a:lnTo>
                    <a:pt x="133" y="217"/>
                  </a:lnTo>
                  <a:lnTo>
                    <a:pt x="136" y="210"/>
                  </a:lnTo>
                  <a:lnTo>
                    <a:pt x="138" y="204"/>
                  </a:lnTo>
                  <a:lnTo>
                    <a:pt x="141" y="198"/>
                  </a:lnTo>
                  <a:lnTo>
                    <a:pt x="143" y="194"/>
                  </a:lnTo>
                  <a:lnTo>
                    <a:pt x="146" y="190"/>
                  </a:lnTo>
                  <a:lnTo>
                    <a:pt x="149" y="188"/>
                  </a:lnTo>
                  <a:lnTo>
                    <a:pt x="151" y="187"/>
                  </a:lnTo>
                  <a:lnTo>
                    <a:pt x="154" y="188"/>
                  </a:lnTo>
                  <a:lnTo>
                    <a:pt x="156" y="190"/>
                  </a:lnTo>
                  <a:lnTo>
                    <a:pt x="159" y="193"/>
                  </a:lnTo>
                  <a:lnTo>
                    <a:pt x="162" y="198"/>
                  </a:lnTo>
                  <a:lnTo>
                    <a:pt x="164" y="204"/>
                  </a:lnTo>
                  <a:lnTo>
                    <a:pt x="167" y="212"/>
                  </a:lnTo>
                  <a:lnTo>
                    <a:pt x="170" y="221"/>
                  </a:lnTo>
                  <a:lnTo>
                    <a:pt x="172" y="231"/>
                  </a:lnTo>
                  <a:lnTo>
                    <a:pt x="175" y="243"/>
                  </a:lnTo>
                  <a:lnTo>
                    <a:pt x="177" y="256"/>
                  </a:lnTo>
                  <a:lnTo>
                    <a:pt x="180" y="271"/>
                  </a:lnTo>
                  <a:lnTo>
                    <a:pt x="182" y="286"/>
                  </a:lnTo>
                  <a:lnTo>
                    <a:pt x="185" y="303"/>
                  </a:lnTo>
                  <a:lnTo>
                    <a:pt x="188" y="321"/>
                  </a:lnTo>
                  <a:lnTo>
                    <a:pt x="190" y="339"/>
                  </a:lnTo>
                  <a:lnTo>
                    <a:pt x="193" y="358"/>
                  </a:lnTo>
                  <a:lnTo>
                    <a:pt x="196" y="378"/>
                  </a:lnTo>
                  <a:lnTo>
                    <a:pt x="198" y="398"/>
                  </a:lnTo>
                  <a:lnTo>
                    <a:pt x="201" y="419"/>
                  </a:lnTo>
                  <a:lnTo>
                    <a:pt x="203" y="440"/>
                  </a:lnTo>
                  <a:lnTo>
                    <a:pt x="206" y="461"/>
                  </a:lnTo>
                  <a:lnTo>
                    <a:pt x="209" y="482"/>
                  </a:lnTo>
                  <a:lnTo>
                    <a:pt x="211" y="502"/>
                  </a:lnTo>
                  <a:lnTo>
                    <a:pt x="214" y="523"/>
                  </a:lnTo>
                  <a:lnTo>
                    <a:pt x="216" y="543"/>
                  </a:lnTo>
                  <a:lnTo>
                    <a:pt x="219" y="562"/>
                  </a:lnTo>
                  <a:lnTo>
                    <a:pt x="222" y="580"/>
                  </a:lnTo>
                  <a:lnTo>
                    <a:pt x="224" y="598"/>
                  </a:lnTo>
                  <a:lnTo>
                    <a:pt x="227" y="615"/>
                  </a:lnTo>
                  <a:lnTo>
                    <a:pt x="230" y="631"/>
                  </a:lnTo>
                  <a:lnTo>
                    <a:pt x="232" y="645"/>
                  </a:lnTo>
                  <a:lnTo>
                    <a:pt x="235" y="658"/>
                  </a:lnTo>
                  <a:lnTo>
                    <a:pt x="237" y="670"/>
                  </a:lnTo>
                  <a:lnTo>
                    <a:pt x="240" y="681"/>
                  </a:lnTo>
                  <a:lnTo>
                    <a:pt x="242" y="691"/>
                  </a:lnTo>
                  <a:lnTo>
                    <a:pt x="245" y="699"/>
                  </a:lnTo>
                  <a:lnTo>
                    <a:pt x="248" y="706"/>
                  </a:lnTo>
                  <a:lnTo>
                    <a:pt x="250" y="711"/>
                  </a:lnTo>
                  <a:lnTo>
                    <a:pt x="253" y="715"/>
                  </a:lnTo>
                  <a:lnTo>
                    <a:pt x="256" y="718"/>
                  </a:lnTo>
                  <a:lnTo>
                    <a:pt x="258" y="720"/>
                  </a:lnTo>
                  <a:lnTo>
                    <a:pt x="261" y="721"/>
                  </a:lnTo>
                  <a:lnTo>
                    <a:pt x="263" y="720"/>
                  </a:lnTo>
                  <a:lnTo>
                    <a:pt x="266" y="719"/>
                  </a:lnTo>
                  <a:lnTo>
                    <a:pt x="269" y="716"/>
                  </a:lnTo>
                  <a:lnTo>
                    <a:pt x="271" y="713"/>
                  </a:lnTo>
                  <a:lnTo>
                    <a:pt x="274" y="709"/>
                  </a:lnTo>
                  <a:lnTo>
                    <a:pt x="276" y="705"/>
                  </a:lnTo>
                  <a:lnTo>
                    <a:pt x="279" y="700"/>
                  </a:lnTo>
                  <a:lnTo>
                    <a:pt x="282" y="695"/>
                  </a:lnTo>
                  <a:lnTo>
                    <a:pt x="284" y="689"/>
                  </a:lnTo>
                  <a:lnTo>
                    <a:pt x="287" y="684"/>
                  </a:lnTo>
                  <a:lnTo>
                    <a:pt x="290" y="679"/>
                  </a:lnTo>
                  <a:lnTo>
                    <a:pt x="292" y="674"/>
                  </a:lnTo>
                  <a:lnTo>
                    <a:pt x="295" y="669"/>
                  </a:lnTo>
                  <a:lnTo>
                    <a:pt x="297" y="665"/>
                  </a:lnTo>
                  <a:lnTo>
                    <a:pt x="300" y="662"/>
                  </a:lnTo>
                  <a:lnTo>
                    <a:pt x="302" y="659"/>
                  </a:lnTo>
                  <a:lnTo>
                    <a:pt x="305" y="658"/>
                  </a:lnTo>
                  <a:lnTo>
                    <a:pt x="308" y="657"/>
                  </a:lnTo>
                  <a:lnTo>
                    <a:pt x="310" y="657"/>
                  </a:lnTo>
                  <a:lnTo>
                    <a:pt x="313" y="659"/>
                  </a:lnTo>
                  <a:lnTo>
                    <a:pt x="316" y="661"/>
                  </a:lnTo>
                  <a:lnTo>
                    <a:pt x="318" y="665"/>
                  </a:lnTo>
                  <a:lnTo>
                    <a:pt x="321" y="671"/>
                  </a:lnTo>
                  <a:lnTo>
                    <a:pt x="323" y="678"/>
                  </a:lnTo>
                  <a:lnTo>
                    <a:pt x="326" y="686"/>
                  </a:lnTo>
                  <a:lnTo>
                    <a:pt x="329" y="695"/>
                  </a:lnTo>
                  <a:lnTo>
                    <a:pt x="331" y="706"/>
                  </a:lnTo>
                  <a:lnTo>
                    <a:pt x="334" y="718"/>
                  </a:lnTo>
                  <a:lnTo>
                    <a:pt x="336" y="732"/>
                  </a:lnTo>
                  <a:lnTo>
                    <a:pt x="339" y="746"/>
                  </a:lnTo>
                  <a:lnTo>
                    <a:pt x="342" y="763"/>
                  </a:lnTo>
                  <a:lnTo>
                    <a:pt x="344" y="780"/>
                  </a:lnTo>
                  <a:lnTo>
                    <a:pt x="347" y="798"/>
                  </a:lnTo>
                  <a:lnTo>
                    <a:pt x="350" y="817"/>
                  </a:lnTo>
                  <a:lnTo>
                    <a:pt x="352" y="837"/>
                  </a:lnTo>
                  <a:lnTo>
                    <a:pt x="355" y="857"/>
                  </a:lnTo>
                  <a:lnTo>
                    <a:pt x="357" y="878"/>
                  </a:lnTo>
                  <a:lnTo>
                    <a:pt x="360" y="900"/>
                  </a:lnTo>
                  <a:lnTo>
                    <a:pt x="362" y="922"/>
                  </a:lnTo>
                  <a:lnTo>
                    <a:pt x="365" y="944"/>
                  </a:lnTo>
                  <a:lnTo>
                    <a:pt x="368" y="966"/>
                  </a:lnTo>
                  <a:lnTo>
                    <a:pt x="370" y="989"/>
                  </a:lnTo>
                  <a:lnTo>
                    <a:pt x="373" y="1011"/>
                  </a:lnTo>
                  <a:lnTo>
                    <a:pt x="376" y="1032"/>
                  </a:lnTo>
                  <a:lnTo>
                    <a:pt x="378" y="1053"/>
                  </a:lnTo>
                  <a:lnTo>
                    <a:pt x="381" y="1074"/>
                  </a:lnTo>
                  <a:lnTo>
                    <a:pt x="383" y="1093"/>
                  </a:lnTo>
                  <a:lnTo>
                    <a:pt x="386" y="1112"/>
                  </a:lnTo>
                  <a:lnTo>
                    <a:pt x="389" y="1130"/>
                  </a:lnTo>
                  <a:lnTo>
                    <a:pt x="391" y="1146"/>
                  </a:lnTo>
                  <a:lnTo>
                    <a:pt x="394" y="1162"/>
                  </a:lnTo>
                  <a:lnTo>
                    <a:pt x="396" y="1176"/>
                  </a:lnTo>
                  <a:lnTo>
                    <a:pt x="399" y="1189"/>
                  </a:lnTo>
                  <a:lnTo>
                    <a:pt x="402" y="1201"/>
                  </a:lnTo>
                  <a:lnTo>
                    <a:pt x="404" y="1211"/>
                  </a:lnTo>
                  <a:lnTo>
                    <a:pt x="407" y="1220"/>
                  </a:lnTo>
                  <a:lnTo>
                    <a:pt x="410" y="1227"/>
                  </a:lnTo>
                  <a:lnTo>
                    <a:pt x="412" y="1233"/>
                  </a:lnTo>
                  <a:lnTo>
                    <a:pt x="415" y="1238"/>
                  </a:lnTo>
                  <a:lnTo>
                    <a:pt x="417" y="1241"/>
                  </a:lnTo>
                  <a:lnTo>
                    <a:pt x="420" y="1242"/>
                  </a:lnTo>
                  <a:lnTo>
                    <a:pt x="422" y="1243"/>
                  </a:lnTo>
                  <a:lnTo>
                    <a:pt x="425" y="1242"/>
                  </a:lnTo>
                  <a:lnTo>
                    <a:pt x="428" y="1241"/>
                  </a:lnTo>
                  <a:lnTo>
                    <a:pt x="430" y="1238"/>
                  </a:lnTo>
                  <a:lnTo>
                    <a:pt x="433" y="1234"/>
                  </a:lnTo>
                  <a:lnTo>
                    <a:pt x="436" y="1230"/>
                  </a:lnTo>
                  <a:lnTo>
                    <a:pt x="438" y="1225"/>
                  </a:lnTo>
                  <a:lnTo>
                    <a:pt x="441" y="1219"/>
                  </a:lnTo>
                  <a:lnTo>
                    <a:pt x="443" y="1213"/>
                  </a:lnTo>
                  <a:lnTo>
                    <a:pt x="446" y="1206"/>
                  </a:lnTo>
                  <a:lnTo>
                    <a:pt x="449" y="1200"/>
                  </a:lnTo>
                  <a:lnTo>
                    <a:pt x="451" y="1193"/>
                  </a:lnTo>
                  <a:lnTo>
                    <a:pt x="454" y="1187"/>
                  </a:lnTo>
                  <a:lnTo>
                    <a:pt x="456" y="1181"/>
                  </a:lnTo>
                  <a:lnTo>
                    <a:pt x="459" y="1175"/>
                  </a:lnTo>
                  <a:lnTo>
                    <a:pt x="462" y="1169"/>
                  </a:lnTo>
                  <a:lnTo>
                    <a:pt x="464" y="1165"/>
                  </a:lnTo>
                  <a:lnTo>
                    <a:pt x="467" y="1161"/>
                  </a:lnTo>
                  <a:lnTo>
                    <a:pt x="470" y="1158"/>
                  </a:lnTo>
                  <a:lnTo>
                    <a:pt x="472" y="1155"/>
                  </a:lnTo>
                  <a:lnTo>
                    <a:pt x="475" y="1154"/>
                  </a:lnTo>
                  <a:lnTo>
                    <a:pt x="477" y="1154"/>
                  </a:lnTo>
                  <a:lnTo>
                    <a:pt x="480" y="1156"/>
                  </a:lnTo>
                  <a:lnTo>
                    <a:pt x="482" y="1158"/>
                  </a:lnTo>
                  <a:lnTo>
                    <a:pt x="485" y="1162"/>
                  </a:lnTo>
                  <a:lnTo>
                    <a:pt x="488" y="1167"/>
                  </a:lnTo>
                  <a:lnTo>
                    <a:pt x="490" y="1173"/>
                  </a:lnTo>
                  <a:lnTo>
                    <a:pt x="493" y="1181"/>
                  </a:lnTo>
                  <a:lnTo>
                    <a:pt x="496" y="1190"/>
                  </a:lnTo>
                  <a:lnTo>
                    <a:pt x="498" y="1200"/>
                  </a:lnTo>
                  <a:lnTo>
                    <a:pt x="501" y="1211"/>
                  </a:lnTo>
                  <a:lnTo>
                    <a:pt x="503" y="1224"/>
                  </a:lnTo>
                  <a:lnTo>
                    <a:pt x="506" y="1237"/>
                  </a:lnTo>
                  <a:lnTo>
                    <a:pt x="509" y="1252"/>
                  </a:lnTo>
                  <a:lnTo>
                    <a:pt x="511" y="1268"/>
                  </a:lnTo>
                  <a:lnTo>
                    <a:pt x="514" y="1284"/>
                  </a:lnTo>
                  <a:lnTo>
                    <a:pt x="516" y="1301"/>
                  </a:lnTo>
                  <a:lnTo>
                    <a:pt x="519" y="1319"/>
                  </a:lnTo>
                  <a:lnTo>
                    <a:pt x="522" y="1337"/>
                  </a:lnTo>
                  <a:lnTo>
                    <a:pt x="524" y="1355"/>
                  </a:lnTo>
                  <a:lnTo>
                    <a:pt x="527" y="1374"/>
                  </a:lnTo>
                  <a:lnTo>
                    <a:pt x="530" y="1392"/>
                  </a:lnTo>
                  <a:lnTo>
                    <a:pt x="532" y="1411"/>
                  </a:lnTo>
                  <a:lnTo>
                    <a:pt x="535" y="1429"/>
                  </a:lnTo>
                  <a:lnTo>
                    <a:pt x="537" y="1447"/>
                  </a:lnTo>
                  <a:lnTo>
                    <a:pt x="540" y="1464"/>
                  </a:lnTo>
                  <a:lnTo>
                    <a:pt x="542" y="1481"/>
                  </a:lnTo>
                  <a:lnTo>
                    <a:pt x="545" y="1497"/>
                  </a:lnTo>
                  <a:lnTo>
                    <a:pt x="548" y="1512"/>
                  </a:lnTo>
                  <a:lnTo>
                    <a:pt x="550" y="1526"/>
                  </a:lnTo>
                  <a:lnTo>
                    <a:pt x="553" y="1539"/>
                  </a:lnTo>
                  <a:lnTo>
                    <a:pt x="556" y="1551"/>
                  </a:lnTo>
                  <a:lnTo>
                    <a:pt x="558" y="1561"/>
                  </a:lnTo>
                  <a:lnTo>
                    <a:pt x="561" y="1570"/>
                  </a:lnTo>
                  <a:lnTo>
                    <a:pt x="563" y="1578"/>
                  </a:lnTo>
                  <a:lnTo>
                    <a:pt x="566" y="1584"/>
                  </a:lnTo>
                  <a:lnTo>
                    <a:pt x="569" y="1589"/>
                  </a:lnTo>
                  <a:lnTo>
                    <a:pt x="571" y="1593"/>
                  </a:lnTo>
                  <a:lnTo>
                    <a:pt x="574" y="1594"/>
                  </a:lnTo>
                  <a:lnTo>
                    <a:pt x="576" y="1595"/>
                  </a:lnTo>
                  <a:lnTo>
                    <a:pt x="579" y="1593"/>
                  </a:lnTo>
                  <a:lnTo>
                    <a:pt x="582" y="1591"/>
                  </a:lnTo>
                  <a:lnTo>
                    <a:pt x="584" y="1587"/>
                  </a:lnTo>
                  <a:lnTo>
                    <a:pt x="587" y="1582"/>
                  </a:lnTo>
                  <a:lnTo>
                    <a:pt x="590" y="1576"/>
                  </a:lnTo>
                  <a:lnTo>
                    <a:pt x="592" y="1569"/>
                  </a:lnTo>
                  <a:lnTo>
                    <a:pt x="595" y="1560"/>
                  </a:lnTo>
                  <a:lnTo>
                    <a:pt x="597" y="1551"/>
                  </a:lnTo>
                  <a:lnTo>
                    <a:pt x="600" y="1541"/>
                  </a:lnTo>
                  <a:lnTo>
                    <a:pt x="602" y="1530"/>
                  </a:lnTo>
                  <a:lnTo>
                    <a:pt x="605" y="1518"/>
                  </a:lnTo>
                  <a:lnTo>
                    <a:pt x="608" y="1507"/>
                  </a:lnTo>
                  <a:lnTo>
                    <a:pt x="610" y="1495"/>
                  </a:lnTo>
                  <a:lnTo>
                    <a:pt x="613" y="1483"/>
                  </a:lnTo>
                  <a:lnTo>
                    <a:pt x="616" y="1470"/>
                  </a:lnTo>
                  <a:lnTo>
                    <a:pt x="618" y="1458"/>
                  </a:lnTo>
                  <a:lnTo>
                    <a:pt x="621" y="1447"/>
                  </a:lnTo>
                  <a:lnTo>
                    <a:pt x="623" y="1436"/>
                  </a:lnTo>
                  <a:lnTo>
                    <a:pt x="626" y="1425"/>
                  </a:lnTo>
                  <a:lnTo>
                    <a:pt x="629" y="1415"/>
                  </a:lnTo>
                  <a:lnTo>
                    <a:pt x="631" y="1406"/>
                  </a:lnTo>
                  <a:lnTo>
                    <a:pt x="634" y="1397"/>
                  </a:lnTo>
                  <a:lnTo>
                    <a:pt x="636" y="1390"/>
                  </a:lnTo>
                  <a:lnTo>
                    <a:pt x="639" y="1383"/>
                  </a:lnTo>
                  <a:lnTo>
                    <a:pt x="642" y="1378"/>
                  </a:lnTo>
                  <a:lnTo>
                    <a:pt x="644" y="1374"/>
                  </a:lnTo>
                  <a:lnTo>
                    <a:pt x="647" y="1371"/>
                  </a:lnTo>
                  <a:lnTo>
                    <a:pt x="650" y="1370"/>
                  </a:lnTo>
                  <a:lnTo>
                    <a:pt x="652" y="1369"/>
                  </a:lnTo>
                  <a:lnTo>
                    <a:pt x="655" y="1370"/>
                  </a:lnTo>
                  <a:lnTo>
                    <a:pt x="657" y="1372"/>
                  </a:lnTo>
                  <a:lnTo>
                    <a:pt x="660" y="1376"/>
                  </a:lnTo>
                  <a:lnTo>
                    <a:pt x="662" y="1380"/>
                  </a:lnTo>
                  <a:lnTo>
                    <a:pt x="665" y="1386"/>
                  </a:lnTo>
                  <a:lnTo>
                    <a:pt x="668" y="1393"/>
                  </a:lnTo>
                  <a:lnTo>
                    <a:pt x="671" y="1401"/>
                  </a:lnTo>
                  <a:lnTo>
                    <a:pt x="673" y="1410"/>
                  </a:lnTo>
                  <a:lnTo>
                    <a:pt x="676" y="1420"/>
                  </a:lnTo>
                  <a:lnTo>
                    <a:pt x="678" y="1430"/>
                  </a:lnTo>
                  <a:lnTo>
                    <a:pt x="681" y="1441"/>
                  </a:lnTo>
                  <a:lnTo>
                    <a:pt x="683" y="1453"/>
                  </a:lnTo>
                  <a:lnTo>
                    <a:pt x="686" y="1464"/>
                  </a:lnTo>
                  <a:lnTo>
                    <a:pt x="689" y="1476"/>
                  </a:lnTo>
                  <a:lnTo>
                    <a:pt x="691" y="1489"/>
                  </a:lnTo>
                  <a:lnTo>
                    <a:pt x="694" y="1501"/>
                  </a:lnTo>
                  <a:lnTo>
                    <a:pt x="696" y="1513"/>
                  </a:lnTo>
                  <a:lnTo>
                    <a:pt x="699" y="1524"/>
                  </a:lnTo>
                  <a:lnTo>
                    <a:pt x="702" y="1535"/>
                  </a:lnTo>
                  <a:lnTo>
                    <a:pt x="704" y="1546"/>
                  </a:lnTo>
                  <a:lnTo>
                    <a:pt x="707" y="1556"/>
                  </a:lnTo>
                  <a:lnTo>
                    <a:pt x="710" y="1564"/>
                  </a:lnTo>
                  <a:lnTo>
                    <a:pt x="712" y="1572"/>
                  </a:lnTo>
                  <a:lnTo>
                    <a:pt x="715" y="1579"/>
                  </a:lnTo>
                  <a:lnTo>
                    <a:pt x="717" y="1585"/>
                  </a:lnTo>
                  <a:lnTo>
                    <a:pt x="720" y="1589"/>
                  </a:lnTo>
                  <a:lnTo>
                    <a:pt x="722" y="1593"/>
                  </a:lnTo>
                  <a:lnTo>
                    <a:pt x="725" y="1594"/>
                  </a:lnTo>
                  <a:lnTo>
                    <a:pt x="728" y="1595"/>
                  </a:lnTo>
                  <a:lnTo>
                    <a:pt x="731" y="1593"/>
                  </a:lnTo>
                  <a:lnTo>
                    <a:pt x="733" y="1591"/>
                  </a:lnTo>
                  <a:lnTo>
                    <a:pt x="736" y="1587"/>
                  </a:lnTo>
                  <a:lnTo>
                    <a:pt x="738" y="1581"/>
                  </a:lnTo>
                  <a:lnTo>
                    <a:pt x="741" y="1574"/>
                  </a:lnTo>
                  <a:lnTo>
                    <a:pt x="743" y="1566"/>
                  </a:lnTo>
                  <a:lnTo>
                    <a:pt x="746" y="1556"/>
                  </a:lnTo>
                  <a:lnTo>
                    <a:pt x="749" y="1545"/>
                  </a:lnTo>
                  <a:lnTo>
                    <a:pt x="751" y="1533"/>
                  </a:lnTo>
                  <a:lnTo>
                    <a:pt x="754" y="1519"/>
                  </a:lnTo>
                  <a:lnTo>
                    <a:pt x="757" y="1504"/>
                  </a:lnTo>
                  <a:lnTo>
                    <a:pt x="759" y="1489"/>
                  </a:lnTo>
                  <a:lnTo>
                    <a:pt x="762" y="1473"/>
                  </a:lnTo>
                  <a:lnTo>
                    <a:pt x="764" y="1455"/>
                  </a:lnTo>
                  <a:lnTo>
                    <a:pt x="767" y="1438"/>
                  </a:lnTo>
                  <a:lnTo>
                    <a:pt x="770" y="1420"/>
                  </a:lnTo>
                  <a:lnTo>
                    <a:pt x="772" y="1401"/>
                  </a:lnTo>
                  <a:lnTo>
                    <a:pt x="775" y="1383"/>
                  </a:lnTo>
                  <a:lnTo>
                    <a:pt x="777" y="1364"/>
                  </a:lnTo>
                  <a:lnTo>
                    <a:pt x="780" y="1346"/>
                  </a:lnTo>
                  <a:lnTo>
                    <a:pt x="782" y="1328"/>
                  </a:lnTo>
                  <a:lnTo>
                    <a:pt x="785" y="1310"/>
                  </a:lnTo>
                  <a:lnTo>
                    <a:pt x="788" y="1293"/>
                  </a:lnTo>
                  <a:lnTo>
                    <a:pt x="791" y="1276"/>
                  </a:lnTo>
                  <a:lnTo>
                    <a:pt x="793" y="1260"/>
                  </a:lnTo>
                  <a:lnTo>
                    <a:pt x="796" y="1245"/>
                  </a:lnTo>
                  <a:lnTo>
                    <a:pt x="798" y="1230"/>
                  </a:lnTo>
                  <a:lnTo>
                    <a:pt x="801" y="1218"/>
                  </a:lnTo>
                  <a:lnTo>
                    <a:pt x="803" y="1206"/>
                  </a:lnTo>
                  <a:lnTo>
                    <a:pt x="806" y="1195"/>
                  </a:lnTo>
                  <a:lnTo>
                    <a:pt x="809" y="1185"/>
                  </a:lnTo>
                  <a:lnTo>
                    <a:pt x="811" y="1177"/>
                  </a:lnTo>
                  <a:lnTo>
                    <a:pt x="814" y="1170"/>
                  </a:lnTo>
                  <a:lnTo>
                    <a:pt x="817" y="1164"/>
                  </a:lnTo>
                  <a:lnTo>
                    <a:pt x="819" y="1160"/>
                  </a:lnTo>
                  <a:lnTo>
                    <a:pt x="822" y="1157"/>
                  </a:lnTo>
                  <a:lnTo>
                    <a:pt x="824" y="1155"/>
                  </a:lnTo>
                  <a:lnTo>
                    <a:pt x="827" y="1154"/>
                  </a:lnTo>
                  <a:lnTo>
                    <a:pt x="830" y="1155"/>
                  </a:lnTo>
                  <a:lnTo>
                    <a:pt x="832" y="1156"/>
                  </a:lnTo>
                  <a:lnTo>
                    <a:pt x="835" y="1159"/>
                  </a:lnTo>
                  <a:lnTo>
                    <a:pt x="837" y="1163"/>
                  </a:lnTo>
                  <a:lnTo>
                    <a:pt x="840" y="1167"/>
                  </a:lnTo>
                  <a:lnTo>
                    <a:pt x="843" y="1172"/>
                  </a:lnTo>
                  <a:lnTo>
                    <a:pt x="845" y="1178"/>
                  </a:lnTo>
                  <a:lnTo>
                    <a:pt x="848" y="1184"/>
                  </a:lnTo>
                  <a:lnTo>
                    <a:pt x="851" y="1190"/>
                  </a:lnTo>
                  <a:lnTo>
                    <a:pt x="853" y="1197"/>
                  </a:lnTo>
                  <a:lnTo>
                    <a:pt x="856" y="1203"/>
                  </a:lnTo>
                  <a:lnTo>
                    <a:pt x="858" y="1210"/>
                  </a:lnTo>
                  <a:lnTo>
                    <a:pt x="861" y="1216"/>
                  </a:lnTo>
                  <a:lnTo>
                    <a:pt x="863" y="1222"/>
                  </a:lnTo>
                  <a:lnTo>
                    <a:pt x="866" y="1227"/>
                  </a:lnTo>
                  <a:lnTo>
                    <a:pt x="869" y="1232"/>
                  </a:lnTo>
                  <a:lnTo>
                    <a:pt x="871" y="1236"/>
                  </a:lnTo>
                  <a:lnTo>
                    <a:pt x="874" y="1239"/>
                  </a:lnTo>
                  <a:lnTo>
                    <a:pt x="877" y="1242"/>
                  </a:lnTo>
                  <a:lnTo>
                    <a:pt x="879" y="1243"/>
                  </a:lnTo>
                  <a:lnTo>
                    <a:pt x="882" y="1243"/>
                  </a:lnTo>
                  <a:lnTo>
                    <a:pt x="884" y="1242"/>
                  </a:lnTo>
                  <a:lnTo>
                    <a:pt x="887" y="1239"/>
                  </a:lnTo>
                  <a:lnTo>
                    <a:pt x="890" y="1236"/>
                  </a:lnTo>
                  <a:lnTo>
                    <a:pt x="892" y="1230"/>
                  </a:lnTo>
                  <a:lnTo>
                    <a:pt x="895" y="1224"/>
                  </a:lnTo>
                  <a:lnTo>
                    <a:pt x="897" y="1215"/>
                  </a:lnTo>
                  <a:lnTo>
                    <a:pt x="900" y="1206"/>
                  </a:lnTo>
                  <a:lnTo>
                    <a:pt x="903" y="1195"/>
                  </a:lnTo>
                  <a:lnTo>
                    <a:pt x="905" y="1183"/>
                  </a:lnTo>
                  <a:lnTo>
                    <a:pt x="908" y="1169"/>
                  </a:lnTo>
                  <a:lnTo>
                    <a:pt x="911" y="1154"/>
                  </a:lnTo>
                  <a:lnTo>
                    <a:pt x="913" y="1138"/>
                  </a:lnTo>
                  <a:lnTo>
                    <a:pt x="916" y="1121"/>
                  </a:lnTo>
                  <a:lnTo>
                    <a:pt x="918" y="1103"/>
                  </a:lnTo>
                  <a:lnTo>
                    <a:pt x="921" y="1083"/>
                  </a:lnTo>
                  <a:lnTo>
                    <a:pt x="923" y="1063"/>
                  </a:lnTo>
                  <a:lnTo>
                    <a:pt x="926" y="1043"/>
                  </a:lnTo>
                  <a:lnTo>
                    <a:pt x="929" y="1021"/>
                  </a:lnTo>
                  <a:lnTo>
                    <a:pt x="931" y="999"/>
                  </a:lnTo>
                  <a:lnTo>
                    <a:pt x="934" y="978"/>
                  </a:lnTo>
                  <a:lnTo>
                    <a:pt x="937" y="955"/>
                  </a:lnTo>
                  <a:lnTo>
                    <a:pt x="939" y="933"/>
                  </a:lnTo>
                  <a:lnTo>
                    <a:pt x="942" y="911"/>
                  </a:lnTo>
                  <a:lnTo>
                    <a:pt x="944" y="889"/>
                  </a:lnTo>
                  <a:lnTo>
                    <a:pt x="947" y="868"/>
                  </a:lnTo>
                  <a:lnTo>
                    <a:pt x="950" y="847"/>
                  </a:lnTo>
                  <a:lnTo>
                    <a:pt x="952" y="827"/>
                  </a:lnTo>
                  <a:lnTo>
                    <a:pt x="955" y="807"/>
                  </a:lnTo>
                  <a:lnTo>
                    <a:pt x="957" y="788"/>
                  </a:lnTo>
                  <a:lnTo>
                    <a:pt x="960" y="771"/>
                  </a:lnTo>
                  <a:lnTo>
                    <a:pt x="963" y="754"/>
                  </a:lnTo>
                  <a:lnTo>
                    <a:pt x="965" y="739"/>
                  </a:lnTo>
                  <a:lnTo>
                    <a:pt x="968" y="725"/>
                  </a:lnTo>
                  <a:lnTo>
                    <a:pt x="971" y="712"/>
                  </a:lnTo>
                  <a:lnTo>
                    <a:pt x="973" y="700"/>
                  </a:lnTo>
                  <a:lnTo>
                    <a:pt x="976" y="690"/>
                  </a:lnTo>
                  <a:lnTo>
                    <a:pt x="978" y="681"/>
                  </a:lnTo>
                  <a:lnTo>
                    <a:pt x="981" y="674"/>
                  </a:lnTo>
                  <a:lnTo>
                    <a:pt x="983" y="668"/>
                  </a:lnTo>
                  <a:lnTo>
                    <a:pt x="986" y="663"/>
                  </a:lnTo>
                  <a:lnTo>
                    <a:pt x="989" y="660"/>
                  </a:lnTo>
                  <a:lnTo>
                    <a:pt x="991" y="658"/>
                  </a:lnTo>
                  <a:lnTo>
                    <a:pt x="994" y="657"/>
                  </a:lnTo>
                  <a:lnTo>
                    <a:pt x="997" y="657"/>
                  </a:lnTo>
                  <a:lnTo>
                    <a:pt x="999" y="658"/>
                  </a:lnTo>
                  <a:lnTo>
                    <a:pt x="1002" y="661"/>
                  </a:lnTo>
                  <a:lnTo>
                    <a:pt x="1004" y="664"/>
                  </a:lnTo>
                  <a:lnTo>
                    <a:pt x="1007" y="667"/>
                  </a:lnTo>
                  <a:lnTo>
                    <a:pt x="1010" y="672"/>
                  </a:lnTo>
                  <a:lnTo>
                    <a:pt x="1012" y="676"/>
                  </a:lnTo>
                  <a:lnTo>
                    <a:pt x="1015" y="681"/>
                  </a:lnTo>
                  <a:lnTo>
                    <a:pt x="1017" y="687"/>
                  </a:lnTo>
                  <a:lnTo>
                    <a:pt x="1020" y="692"/>
                  </a:lnTo>
                  <a:lnTo>
                    <a:pt x="1023" y="697"/>
                  </a:lnTo>
                  <a:lnTo>
                    <a:pt x="1025" y="702"/>
                  </a:lnTo>
                  <a:lnTo>
                    <a:pt x="1028" y="707"/>
                  </a:lnTo>
                  <a:lnTo>
                    <a:pt x="1031" y="711"/>
                  </a:lnTo>
                  <a:lnTo>
                    <a:pt x="1033" y="715"/>
                  </a:lnTo>
                  <a:lnTo>
                    <a:pt x="1036" y="718"/>
                  </a:lnTo>
                  <a:lnTo>
                    <a:pt x="1038" y="719"/>
                  </a:lnTo>
                  <a:lnTo>
                    <a:pt x="1041" y="721"/>
                  </a:lnTo>
                  <a:lnTo>
                    <a:pt x="1043" y="721"/>
                  </a:lnTo>
                  <a:lnTo>
                    <a:pt x="1046" y="719"/>
                  </a:lnTo>
                  <a:lnTo>
                    <a:pt x="1049" y="717"/>
                  </a:lnTo>
                  <a:lnTo>
                    <a:pt x="1051" y="714"/>
                  </a:lnTo>
                  <a:lnTo>
                    <a:pt x="1054" y="709"/>
                  </a:lnTo>
                  <a:lnTo>
                    <a:pt x="1057" y="703"/>
                  </a:lnTo>
                  <a:lnTo>
                    <a:pt x="1059" y="695"/>
                  </a:lnTo>
                  <a:lnTo>
                    <a:pt x="1062" y="686"/>
                  </a:lnTo>
                  <a:lnTo>
                    <a:pt x="1064" y="676"/>
                  </a:lnTo>
                  <a:lnTo>
                    <a:pt x="1067" y="665"/>
                  </a:lnTo>
                  <a:lnTo>
                    <a:pt x="1070" y="652"/>
                  </a:lnTo>
                  <a:lnTo>
                    <a:pt x="1072" y="638"/>
                  </a:lnTo>
                  <a:lnTo>
                    <a:pt x="1075" y="623"/>
                  </a:lnTo>
                  <a:lnTo>
                    <a:pt x="1077" y="607"/>
                  </a:lnTo>
                  <a:lnTo>
                    <a:pt x="1080" y="589"/>
                  </a:lnTo>
                  <a:lnTo>
                    <a:pt x="1083" y="571"/>
                  </a:lnTo>
                  <a:lnTo>
                    <a:pt x="1085" y="552"/>
                  </a:lnTo>
                  <a:lnTo>
                    <a:pt x="1088" y="533"/>
                  </a:lnTo>
                  <a:lnTo>
                    <a:pt x="1091" y="513"/>
                  </a:lnTo>
                  <a:lnTo>
                    <a:pt x="1093" y="492"/>
                  </a:lnTo>
                  <a:lnTo>
                    <a:pt x="1096" y="472"/>
                  </a:lnTo>
                  <a:lnTo>
                    <a:pt x="1098" y="451"/>
                  </a:lnTo>
                  <a:lnTo>
                    <a:pt x="1101" y="430"/>
                  </a:lnTo>
                  <a:lnTo>
                    <a:pt x="1103" y="409"/>
                  </a:lnTo>
                  <a:lnTo>
                    <a:pt x="1106" y="388"/>
                  </a:lnTo>
                  <a:lnTo>
                    <a:pt x="1109" y="368"/>
                  </a:lnTo>
                  <a:lnTo>
                    <a:pt x="1111" y="349"/>
                  </a:lnTo>
                  <a:lnTo>
                    <a:pt x="1114" y="330"/>
                  </a:lnTo>
                  <a:lnTo>
                    <a:pt x="1117" y="312"/>
                  </a:lnTo>
                  <a:lnTo>
                    <a:pt x="1119" y="295"/>
                  </a:lnTo>
                  <a:lnTo>
                    <a:pt x="1122" y="278"/>
                  </a:lnTo>
                  <a:lnTo>
                    <a:pt x="1124" y="263"/>
                  </a:lnTo>
                  <a:lnTo>
                    <a:pt x="1127" y="250"/>
                  </a:lnTo>
                  <a:lnTo>
                    <a:pt x="1130" y="237"/>
                  </a:lnTo>
                  <a:lnTo>
                    <a:pt x="1132" y="226"/>
                  </a:lnTo>
                  <a:lnTo>
                    <a:pt x="1135" y="216"/>
                  </a:lnTo>
                  <a:lnTo>
                    <a:pt x="1137" y="208"/>
                  </a:lnTo>
                  <a:lnTo>
                    <a:pt x="1140" y="201"/>
                  </a:lnTo>
                  <a:lnTo>
                    <a:pt x="1143" y="195"/>
                  </a:lnTo>
                  <a:lnTo>
                    <a:pt x="1145" y="191"/>
                  </a:lnTo>
                  <a:lnTo>
                    <a:pt x="1148" y="189"/>
                  </a:lnTo>
                  <a:lnTo>
                    <a:pt x="1151" y="187"/>
                  </a:lnTo>
                  <a:lnTo>
                    <a:pt x="1153" y="188"/>
                  </a:lnTo>
                  <a:lnTo>
                    <a:pt x="1156" y="189"/>
                  </a:lnTo>
                  <a:lnTo>
                    <a:pt x="1158" y="192"/>
                  </a:lnTo>
                  <a:lnTo>
                    <a:pt x="1161" y="196"/>
                  </a:lnTo>
                  <a:lnTo>
                    <a:pt x="1163" y="201"/>
                  </a:lnTo>
                  <a:lnTo>
                    <a:pt x="1166" y="207"/>
                  </a:lnTo>
                  <a:lnTo>
                    <a:pt x="1169" y="213"/>
                  </a:lnTo>
                  <a:lnTo>
                    <a:pt x="1171" y="221"/>
                  </a:lnTo>
                  <a:lnTo>
                    <a:pt x="1174" y="229"/>
                  </a:lnTo>
                  <a:lnTo>
                    <a:pt x="1177" y="237"/>
                  </a:lnTo>
                  <a:lnTo>
                    <a:pt x="1179" y="246"/>
                  </a:lnTo>
                  <a:lnTo>
                    <a:pt x="1182" y="255"/>
                  </a:lnTo>
                  <a:lnTo>
                    <a:pt x="1184" y="264"/>
                  </a:lnTo>
                  <a:lnTo>
                    <a:pt x="1187" y="273"/>
                  </a:lnTo>
                  <a:lnTo>
                    <a:pt x="1190" y="282"/>
                  </a:lnTo>
                  <a:lnTo>
                    <a:pt x="1192" y="290"/>
                  </a:lnTo>
                  <a:lnTo>
                    <a:pt x="1195" y="298"/>
                  </a:lnTo>
                  <a:lnTo>
                    <a:pt x="1197" y="305"/>
                  </a:lnTo>
                  <a:lnTo>
                    <a:pt x="1200" y="312"/>
                  </a:lnTo>
                  <a:lnTo>
                    <a:pt x="1203" y="317"/>
                  </a:lnTo>
                  <a:lnTo>
                    <a:pt x="1205" y="322"/>
                  </a:lnTo>
                  <a:lnTo>
                    <a:pt x="1208" y="326"/>
                  </a:lnTo>
                  <a:lnTo>
                    <a:pt x="1211" y="328"/>
                  </a:lnTo>
                  <a:lnTo>
                    <a:pt x="1213" y="330"/>
                  </a:lnTo>
                  <a:lnTo>
                    <a:pt x="1216" y="330"/>
                  </a:lnTo>
                  <a:lnTo>
                    <a:pt x="1218" y="329"/>
                  </a:lnTo>
                  <a:lnTo>
                    <a:pt x="1221" y="327"/>
                  </a:lnTo>
                  <a:lnTo>
                    <a:pt x="1223" y="323"/>
                  </a:lnTo>
                  <a:lnTo>
                    <a:pt x="1226" y="318"/>
                  </a:lnTo>
                  <a:lnTo>
                    <a:pt x="1229" y="312"/>
                  </a:lnTo>
                  <a:lnTo>
                    <a:pt x="1231" y="305"/>
                  </a:lnTo>
                  <a:lnTo>
                    <a:pt x="1234" y="296"/>
                  </a:lnTo>
                  <a:lnTo>
                    <a:pt x="1237" y="286"/>
                  </a:lnTo>
                  <a:lnTo>
                    <a:pt x="1239" y="276"/>
                  </a:lnTo>
                  <a:lnTo>
                    <a:pt x="1242" y="264"/>
                  </a:lnTo>
                  <a:lnTo>
                    <a:pt x="1244" y="251"/>
                  </a:lnTo>
                  <a:lnTo>
                    <a:pt x="1247" y="238"/>
                  </a:lnTo>
                  <a:lnTo>
                    <a:pt x="1250" y="224"/>
                  </a:lnTo>
                  <a:lnTo>
                    <a:pt x="1252" y="209"/>
                  </a:lnTo>
                  <a:lnTo>
                    <a:pt x="1255" y="194"/>
                  </a:lnTo>
                  <a:lnTo>
                    <a:pt x="1257" y="179"/>
                  </a:lnTo>
                  <a:lnTo>
                    <a:pt x="1260" y="164"/>
                  </a:lnTo>
                  <a:lnTo>
                    <a:pt x="1263" y="148"/>
                  </a:lnTo>
                  <a:lnTo>
                    <a:pt x="1265" y="133"/>
                  </a:lnTo>
                  <a:lnTo>
                    <a:pt x="1268" y="118"/>
                  </a:lnTo>
                  <a:lnTo>
                    <a:pt x="1271" y="103"/>
                  </a:lnTo>
                  <a:lnTo>
                    <a:pt x="1273" y="89"/>
                  </a:lnTo>
                  <a:lnTo>
                    <a:pt x="1276" y="75"/>
                  </a:lnTo>
                  <a:lnTo>
                    <a:pt x="1278" y="63"/>
                  </a:lnTo>
                  <a:lnTo>
                    <a:pt x="1281" y="51"/>
                  </a:lnTo>
                  <a:lnTo>
                    <a:pt x="1283" y="40"/>
                  </a:lnTo>
                  <a:lnTo>
                    <a:pt x="1286" y="30"/>
                  </a:lnTo>
                  <a:lnTo>
                    <a:pt x="1289" y="22"/>
                  </a:lnTo>
                  <a:lnTo>
                    <a:pt x="1291" y="15"/>
                  </a:lnTo>
                  <a:lnTo>
                    <a:pt x="1294" y="9"/>
                  </a:lnTo>
                  <a:lnTo>
                    <a:pt x="1297" y="4"/>
                  </a:lnTo>
                  <a:lnTo>
                    <a:pt x="1299" y="1"/>
                  </a:lnTo>
                  <a:lnTo>
                    <a:pt x="1302" y="0"/>
                  </a:lnTo>
                  <a:lnTo>
                    <a:pt x="1304" y="0"/>
                  </a:lnTo>
                  <a:lnTo>
                    <a:pt x="1307" y="1"/>
                  </a:lnTo>
                  <a:lnTo>
                    <a:pt x="1309" y="4"/>
                  </a:lnTo>
                  <a:lnTo>
                    <a:pt x="1312" y="9"/>
                  </a:lnTo>
                  <a:lnTo>
                    <a:pt x="1315" y="15"/>
                  </a:lnTo>
                  <a:lnTo>
                    <a:pt x="1317" y="22"/>
                  </a:lnTo>
                  <a:lnTo>
                    <a:pt x="1320" y="30"/>
                  </a:lnTo>
                  <a:lnTo>
                    <a:pt x="1323" y="40"/>
                  </a:lnTo>
                  <a:lnTo>
                    <a:pt x="1325" y="51"/>
                  </a:lnTo>
                  <a:lnTo>
                    <a:pt x="1328" y="63"/>
                  </a:lnTo>
                  <a:lnTo>
                    <a:pt x="1330" y="75"/>
                  </a:lnTo>
                  <a:lnTo>
                    <a:pt x="1333" y="89"/>
                  </a:lnTo>
                  <a:lnTo>
                    <a:pt x="1336" y="103"/>
                  </a:lnTo>
                  <a:lnTo>
                    <a:pt x="1338" y="118"/>
                  </a:lnTo>
                  <a:lnTo>
                    <a:pt x="1341" y="133"/>
                  </a:lnTo>
                  <a:lnTo>
                    <a:pt x="1343" y="148"/>
                  </a:lnTo>
                  <a:lnTo>
                    <a:pt x="1346" y="164"/>
                  </a:lnTo>
                  <a:lnTo>
                    <a:pt x="1349" y="179"/>
                  </a:lnTo>
                  <a:lnTo>
                    <a:pt x="1351" y="194"/>
                  </a:lnTo>
                  <a:lnTo>
                    <a:pt x="1354" y="209"/>
                  </a:lnTo>
                  <a:lnTo>
                    <a:pt x="1357" y="224"/>
                  </a:lnTo>
                  <a:lnTo>
                    <a:pt x="1359" y="238"/>
                  </a:lnTo>
                  <a:lnTo>
                    <a:pt x="1362" y="251"/>
                  </a:lnTo>
                  <a:lnTo>
                    <a:pt x="1364" y="264"/>
                  </a:lnTo>
                  <a:lnTo>
                    <a:pt x="1367" y="276"/>
                  </a:lnTo>
                  <a:lnTo>
                    <a:pt x="1369" y="286"/>
                  </a:lnTo>
                  <a:lnTo>
                    <a:pt x="1372" y="296"/>
                  </a:lnTo>
                  <a:lnTo>
                    <a:pt x="1375" y="305"/>
                  </a:lnTo>
                  <a:lnTo>
                    <a:pt x="1377" y="312"/>
                  </a:lnTo>
                  <a:lnTo>
                    <a:pt x="1380" y="318"/>
                  </a:lnTo>
                  <a:lnTo>
                    <a:pt x="1383" y="323"/>
                  </a:lnTo>
                  <a:lnTo>
                    <a:pt x="1385" y="327"/>
                  </a:lnTo>
                  <a:lnTo>
                    <a:pt x="1388" y="329"/>
                  </a:lnTo>
                  <a:lnTo>
                    <a:pt x="1390" y="330"/>
                  </a:lnTo>
                  <a:lnTo>
                    <a:pt x="1393" y="330"/>
                  </a:lnTo>
                  <a:lnTo>
                    <a:pt x="1396" y="328"/>
                  </a:lnTo>
                  <a:lnTo>
                    <a:pt x="1398" y="326"/>
                  </a:lnTo>
                  <a:lnTo>
                    <a:pt x="1401" y="322"/>
                  </a:lnTo>
                  <a:lnTo>
                    <a:pt x="1403" y="317"/>
                  </a:lnTo>
                  <a:lnTo>
                    <a:pt x="1406" y="312"/>
                  </a:lnTo>
                  <a:lnTo>
                    <a:pt x="1409" y="305"/>
                  </a:lnTo>
                  <a:lnTo>
                    <a:pt x="1411" y="298"/>
                  </a:lnTo>
                  <a:lnTo>
                    <a:pt x="1414" y="290"/>
                  </a:lnTo>
                  <a:lnTo>
                    <a:pt x="1417" y="282"/>
                  </a:lnTo>
                  <a:lnTo>
                    <a:pt x="1419" y="273"/>
                  </a:lnTo>
                  <a:lnTo>
                    <a:pt x="1422" y="264"/>
                  </a:lnTo>
                  <a:lnTo>
                    <a:pt x="1424" y="255"/>
                  </a:lnTo>
                  <a:lnTo>
                    <a:pt x="1427" y="246"/>
                  </a:lnTo>
                  <a:lnTo>
                    <a:pt x="1429" y="237"/>
                  </a:lnTo>
                  <a:lnTo>
                    <a:pt x="1432" y="229"/>
                  </a:lnTo>
                  <a:lnTo>
                    <a:pt x="1435" y="221"/>
                  </a:lnTo>
                  <a:lnTo>
                    <a:pt x="1437" y="213"/>
                  </a:lnTo>
                  <a:lnTo>
                    <a:pt x="1440" y="207"/>
                  </a:lnTo>
                  <a:lnTo>
                    <a:pt x="1443" y="201"/>
                  </a:lnTo>
                  <a:lnTo>
                    <a:pt x="1445" y="196"/>
                  </a:lnTo>
                  <a:lnTo>
                    <a:pt x="1448" y="192"/>
                  </a:lnTo>
                  <a:lnTo>
                    <a:pt x="1450" y="189"/>
                  </a:lnTo>
                  <a:lnTo>
                    <a:pt x="1453" y="188"/>
                  </a:lnTo>
                  <a:lnTo>
                    <a:pt x="1456" y="187"/>
                  </a:lnTo>
                  <a:lnTo>
                    <a:pt x="1458" y="189"/>
                  </a:lnTo>
                  <a:lnTo>
                    <a:pt x="1461" y="191"/>
                  </a:lnTo>
                  <a:lnTo>
                    <a:pt x="1463" y="195"/>
                  </a:lnTo>
                  <a:lnTo>
                    <a:pt x="1466" y="201"/>
                  </a:lnTo>
                  <a:lnTo>
                    <a:pt x="1469" y="208"/>
                  </a:lnTo>
                  <a:lnTo>
                    <a:pt x="1471" y="216"/>
                  </a:lnTo>
                  <a:lnTo>
                    <a:pt x="1474" y="226"/>
                  </a:lnTo>
                  <a:lnTo>
                    <a:pt x="1477" y="237"/>
                  </a:lnTo>
                  <a:lnTo>
                    <a:pt x="1479" y="250"/>
                  </a:lnTo>
                  <a:lnTo>
                    <a:pt x="1482" y="263"/>
                  </a:lnTo>
                  <a:lnTo>
                    <a:pt x="1484" y="278"/>
                  </a:lnTo>
                  <a:lnTo>
                    <a:pt x="1487" y="295"/>
                  </a:lnTo>
                  <a:lnTo>
                    <a:pt x="1489" y="312"/>
                  </a:lnTo>
                  <a:lnTo>
                    <a:pt x="1492" y="330"/>
                  </a:lnTo>
                  <a:lnTo>
                    <a:pt x="1495" y="349"/>
                  </a:lnTo>
                  <a:lnTo>
                    <a:pt x="1497" y="368"/>
                  </a:lnTo>
                  <a:lnTo>
                    <a:pt x="1500" y="388"/>
                  </a:lnTo>
                  <a:lnTo>
                    <a:pt x="1503" y="409"/>
                  </a:lnTo>
                  <a:lnTo>
                    <a:pt x="1505" y="430"/>
                  </a:lnTo>
                  <a:lnTo>
                    <a:pt x="1508" y="451"/>
                  </a:lnTo>
                  <a:lnTo>
                    <a:pt x="1510" y="472"/>
                  </a:lnTo>
                  <a:lnTo>
                    <a:pt x="1513" y="492"/>
                  </a:lnTo>
                  <a:lnTo>
                    <a:pt x="1516" y="513"/>
                  </a:lnTo>
                  <a:lnTo>
                    <a:pt x="1518" y="533"/>
                  </a:lnTo>
                  <a:lnTo>
                    <a:pt x="1521" y="552"/>
                  </a:lnTo>
                  <a:lnTo>
                    <a:pt x="1523" y="571"/>
                  </a:lnTo>
                  <a:lnTo>
                    <a:pt x="1526" y="589"/>
                  </a:lnTo>
                  <a:lnTo>
                    <a:pt x="1529" y="607"/>
                  </a:lnTo>
                  <a:lnTo>
                    <a:pt x="1531" y="623"/>
                  </a:lnTo>
                  <a:lnTo>
                    <a:pt x="1534" y="638"/>
                  </a:lnTo>
                  <a:lnTo>
                    <a:pt x="1537" y="652"/>
                  </a:lnTo>
                  <a:lnTo>
                    <a:pt x="1539" y="665"/>
                  </a:lnTo>
                  <a:lnTo>
                    <a:pt x="1542" y="676"/>
                  </a:lnTo>
                  <a:lnTo>
                    <a:pt x="1544" y="686"/>
                  </a:lnTo>
                  <a:lnTo>
                    <a:pt x="1547" y="695"/>
                  </a:lnTo>
                  <a:lnTo>
                    <a:pt x="1549" y="703"/>
                  </a:lnTo>
                  <a:lnTo>
                    <a:pt x="1552" y="709"/>
                  </a:lnTo>
                  <a:lnTo>
                    <a:pt x="1555" y="714"/>
                  </a:lnTo>
                  <a:lnTo>
                    <a:pt x="1557" y="717"/>
                  </a:lnTo>
                  <a:lnTo>
                    <a:pt x="1560" y="719"/>
                  </a:lnTo>
                  <a:lnTo>
                    <a:pt x="1563" y="721"/>
                  </a:lnTo>
                  <a:lnTo>
                    <a:pt x="1565" y="721"/>
                  </a:lnTo>
                  <a:lnTo>
                    <a:pt x="1568" y="719"/>
                  </a:lnTo>
                  <a:lnTo>
                    <a:pt x="1570" y="718"/>
                  </a:lnTo>
                  <a:lnTo>
                    <a:pt x="1573" y="715"/>
                  </a:lnTo>
                  <a:lnTo>
                    <a:pt x="1576" y="711"/>
                  </a:lnTo>
                  <a:lnTo>
                    <a:pt x="1578" y="707"/>
                  </a:lnTo>
                  <a:lnTo>
                    <a:pt x="1581" y="702"/>
                  </a:lnTo>
                  <a:lnTo>
                    <a:pt x="1583" y="697"/>
                  </a:lnTo>
                  <a:lnTo>
                    <a:pt x="1586" y="692"/>
                  </a:lnTo>
                  <a:lnTo>
                    <a:pt x="1589" y="687"/>
                  </a:lnTo>
                  <a:lnTo>
                    <a:pt x="1591" y="681"/>
                  </a:lnTo>
                  <a:lnTo>
                    <a:pt x="1594" y="676"/>
                  </a:lnTo>
                  <a:lnTo>
                    <a:pt x="1597" y="672"/>
                  </a:lnTo>
                  <a:lnTo>
                    <a:pt x="1599" y="667"/>
                  </a:lnTo>
                  <a:lnTo>
                    <a:pt x="1602" y="664"/>
                  </a:lnTo>
                  <a:lnTo>
                    <a:pt x="1604" y="661"/>
                  </a:lnTo>
                  <a:lnTo>
                    <a:pt x="1607" y="658"/>
                  </a:lnTo>
                  <a:lnTo>
                    <a:pt x="1609" y="657"/>
                  </a:lnTo>
                  <a:lnTo>
                    <a:pt x="1612" y="657"/>
                  </a:lnTo>
                  <a:lnTo>
                    <a:pt x="1615" y="658"/>
                  </a:lnTo>
                  <a:lnTo>
                    <a:pt x="1617" y="660"/>
                  </a:lnTo>
                  <a:lnTo>
                    <a:pt x="1620" y="663"/>
                  </a:lnTo>
                  <a:lnTo>
                    <a:pt x="1623" y="668"/>
                  </a:lnTo>
                  <a:lnTo>
                    <a:pt x="1625" y="674"/>
                  </a:lnTo>
                  <a:lnTo>
                    <a:pt x="1628" y="681"/>
                  </a:lnTo>
                  <a:lnTo>
                    <a:pt x="1630" y="690"/>
                  </a:lnTo>
                  <a:lnTo>
                    <a:pt x="1633" y="700"/>
                  </a:lnTo>
                  <a:lnTo>
                    <a:pt x="1636" y="712"/>
                  </a:lnTo>
                  <a:lnTo>
                    <a:pt x="1638" y="725"/>
                  </a:lnTo>
                  <a:lnTo>
                    <a:pt x="1641" y="739"/>
                  </a:lnTo>
                  <a:lnTo>
                    <a:pt x="1643" y="754"/>
                  </a:lnTo>
                  <a:lnTo>
                    <a:pt x="1646" y="771"/>
                  </a:lnTo>
                  <a:lnTo>
                    <a:pt x="1649" y="788"/>
                  </a:lnTo>
                  <a:lnTo>
                    <a:pt x="1651" y="807"/>
                  </a:lnTo>
                  <a:lnTo>
                    <a:pt x="1654" y="827"/>
                  </a:lnTo>
                  <a:lnTo>
                    <a:pt x="1657" y="847"/>
                  </a:lnTo>
                  <a:lnTo>
                    <a:pt x="1659" y="868"/>
                  </a:lnTo>
                  <a:lnTo>
                    <a:pt x="1662" y="889"/>
                  </a:lnTo>
                  <a:lnTo>
                    <a:pt x="1664" y="911"/>
                  </a:lnTo>
                  <a:lnTo>
                    <a:pt x="1667" y="933"/>
                  </a:lnTo>
                  <a:lnTo>
                    <a:pt x="1669" y="955"/>
                  </a:lnTo>
                  <a:lnTo>
                    <a:pt x="1672" y="978"/>
                  </a:lnTo>
                  <a:lnTo>
                    <a:pt x="1675" y="999"/>
                  </a:lnTo>
                  <a:lnTo>
                    <a:pt x="1677" y="1021"/>
                  </a:lnTo>
                  <a:lnTo>
                    <a:pt x="1680" y="1043"/>
                  </a:lnTo>
                  <a:lnTo>
                    <a:pt x="1683" y="1063"/>
                  </a:lnTo>
                  <a:lnTo>
                    <a:pt x="1685" y="1083"/>
                  </a:lnTo>
                  <a:lnTo>
                    <a:pt x="1688" y="1103"/>
                  </a:lnTo>
                  <a:lnTo>
                    <a:pt x="1690" y="1121"/>
                  </a:lnTo>
                  <a:lnTo>
                    <a:pt x="1693" y="1138"/>
                  </a:lnTo>
                  <a:lnTo>
                    <a:pt x="1696" y="1154"/>
                  </a:lnTo>
                  <a:lnTo>
                    <a:pt x="1698" y="1169"/>
                  </a:lnTo>
                  <a:lnTo>
                    <a:pt x="1701" y="1183"/>
                  </a:lnTo>
                  <a:lnTo>
                    <a:pt x="1703" y="1195"/>
                  </a:lnTo>
                  <a:lnTo>
                    <a:pt x="1706" y="1206"/>
                  </a:lnTo>
                  <a:lnTo>
                    <a:pt x="1709" y="1215"/>
                  </a:lnTo>
                  <a:lnTo>
                    <a:pt x="1711" y="1224"/>
                  </a:lnTo>
                  <a:lnTo>
                    <a:pt x="1714" y="1230"/>
                  </a:lnTo>
                  <a:lnTo>
                    <a:pt x="1717" y="1236"/>
                  </a:lnTo>
                  <a:lnTo>
                    <a:pt x="1719" y="1239"/>
                  </a:lnTo>
                  <a:lnTo>
                    <a:pt x="1722" y="1242"/>
                  </a:lnTo>
                  <a:lnTo>
                    <a:pt x="1724" y="1243"/>
                  </a:lnTo>
                  <a:lnTo>
                    <a:pt x="1727" y="1243"/>
                  </a:lnTo>
                  <a:lnTo>
                    <a:pt x="1729" y="1242"/>
                  </a:lnTo>
                  <a:lnTo>
                    <a:pt x="1732" y="1239"/>
                  </a:lnTo>
                  <a:lnTo>
                    <a:pt x="1735" y="1236"/>
                  </a:lnTo>
                  <a:lnTo>
                    <a:pt x="1737" y="1232"/>
                  </a:lnTo>
                  <a:lnTo>
                    <a:pt x="1740" y="1227"/>
                  </a:lnTo>
                  <a:lnTo>
                    <a:pt x="1743" y="1222"/>
                  </a:lnTo>
                  <a:lnTo>
                    <a:pt x="1745" y="1216"/>
                  </a:lnTo>
                  <a:lnTo>
                    <a:pt x="1748" y="1210"/>
                  </a:lnTo>
                  <a:lnTo>
                    <a:pt x="1750" y="1203"/>
                  </a:lnTo>
                  <a:lnTo>
                    <a:pt x="1753" y="1197"/>
                  </a:lnTo>
                  <a:lnTo>
                    <a:pt x="1756" y="1190"/>
                  </a:lnTo>
                  <a:lnTo>
                    <a:pt x="1758" y="1184"/>
                  </a:lnTo>
                  <a:lnTo>
                    <a:pt x="1761" y="1178"/>
                  </a:lnTo>
                  <a:lnTo>
                    <a:pt x="1763" y="1172"/>
                  </a:lnTo>
                  <a:lnTo>
                    <a:pt x="1766" y="1167"/>
                  </a:lnTo>
                  <a:lnTo>
                    <a:pt x="1769" y="1163"/>
                  </a:lnTo>
                  <a:lnTo>
                    <a:pt x="1771" y="1159"/>
                  </a:lnTo>
                  <a:lnTo>
                    <a:pt x="1774" y="1156"/>
                  </a:lnTo>
                  <a:lnTo>
                    <a:pt x="1777" y="1155"/>
                  </a:lnTo>
                  <a:lnTo>
                    <a:pt x="1779" y="1154"/>
                  </a:lnTo>
                  <a:lnTo>
                    <a:pt x="1782" y="1155"/>
                  </a:lnTo>
                  <a:lnTo>
                    <a:pt x="1784" y="1157"/>
                  </a:lnTo>
                  <a:lnTo>
                    <a:pt x="1787" y="1160"/>
                  </a:lnTo>
                  <a:lnTo>
                    <a:pt x="1789" y="1164"/>
                  </a:lnTo>
                  <a:lnTo>
                    <a:pt x="1792" y="1170"/>
                  </a:lnTo>
                  <a:lnTo>
                    <a:pt x="1795" y="1177"/>
                  </a:lnTo>
                  <a:lnTo>
                    <a:pt x="1797" y="1185"/>
                  </a:lnTo>
                  <a:lnTo>
                    <a:pt x="1800" y="1195"/>
                  </a:lnTo>
                  <a:lnTo>
                    <a:pt x="1803" y="1206"/>
                  </a:lnTo>
                  <a:lnTo>
                    <a:pt x="1805" y="1218"/>
                  </a:lnTo>
                  <a:lnTo>
                    <a:pt x="1808" y="1230"/>
                  </a:lnTo>
                  <a:lnTo>
                    <a:pt x="1810" y="1245"/>
                  </a:lnTo>
                  <a:lnTo>
                    <a:pt x="1813" y="1260"/>
                  </a:lnTo>
                  <a:lnTo>
                    <a:pt x="1816" y="1276"/>
                  </a:lnTo>
                  <a:lnTo>
                    <a:pt x="1818" y="1293"/>
                  </a:lnTo>
                  <a:lnTo>
                    <a:pt x="1821" y="1310"/>
                  </a:lnTo>
                  <a:lnTo>
                    <a:pt x="1823" y="1328"/>
                  </a:lnTo>
                  <a:lnTo>
                    <a:pt x="1826" y="1346"/>
                  </a:lnTo>
                  <a:lnTo>
                    <a:pt x="1829" y="1364"/>
                  </a:lnTo>
                  <a:lnTo>
                    <a:pt x="1831" y="1383"/>
                  </a:lnTo>
                  <a:lnTo>
                    <a:pt x="1834" y="1401"/>
                  </a:lnTo>
                  <a:lnTo>
                    <a:pt x="1837" y="1420"/>
                  </a:lnTo>
                  <a:lnTo>
                    <a:pt x="1839" y="1438"/>
                  </a:lnTo>
                  <a:lnTo>
                    <a:pt x="1842" y="1455"/>
                  </a:lnTo>
                  <a:lnTo>
                    <a:pt x="1844" y="1473"/>
                  </a:lnTo>
                  <a:lnTo>
                    <a:pt x="1847" y="1489"/>
                  </a:lnTo>
                  <a:lnTo>
                    <a:pt x="1849" y="1504"/>
                  </a:lnTo>
                  <a:lnTo>
                    <a:pt x="1852" y="1519"/>
                  </a:lnTo>
                  <a:lnTo>
                    <a:pt x="1855" y="1533"/>
                  </a:lnTo>
                  <a:lnTo>
                    <a:pt x="1858" y="1545"/>
                  </a:lnTo>
                  <a:lnTo>
                    <a:pt x="1860" y="1556"/>
                  </a:lnTo>
                  <a:lnTo>
                    <a:pt x="1863" y="1566"/>
                  </a:lnTo>
                  <a:lnTo>
                    <a:pt x="1865" y="1574"/>
                  </a:lnTo>
                  <a:lnTo>
                    <a:pt x="1868" y="1581"/>
                  </a:lnTo>
                  <a:lnTo>
                    <a:pt x="1870" y="1587"/>
                  </a:lnTo>
                  <a:lnTo>
                    <a:pt x="1873" y="1591"/>
                  </a:lnTo>
                  <a:lnTo>
                    <a:pt x="1876" y="1593"/>
                  </a:lnTo>
                  <a:lnTo>
                    <a:pt x="1878" y="1595"/>
                  </a:lnTo>
                  <a:lnTo>
                    <a:pt x="1881" y="1594"/>
                  </a:lnTo>
                  <a:lnTo>
                    <a:pt x="1883" y="1593"/>
                  </a:lnTo>
                  <a:lnTo>
                    <a:pt x="1886" y="1589"/>
                  </a:lnTo>
                  <a:lnTo>
                    <a:pt x="1889" y="1585"/>
                  </a:lnTo>
                  <a:lnTo>
                    <a:pt x="1891" y="1579"/>
                  </a:lnTo>
                  <a:lnTo>
                    <a:pt x="1894" y="1572"/>
                  </a:lnTo>
                  <a:lnTo>
                    <a:pt x="1897" y="1564"/>
                  </a:lnTo>
                  <a:lnTo>
                    <a:pt x="1899" y="1556"/>
                  </a:lnTo>
                  <a:lnTo>
                    <a:pt x="1902" y="1546"/>
                  </a:lnTo>
                  <a:lnTo>
                    <a:pt x="1904" y="1535"/>
                  </a:lnTo>
                  <a:lnTo>
                    <a:pt x="1907" y="1524"/>
                  </a:lnTo>
                  <a:lnTo>
                    <a:pt x="1909" y="1513"/>
                  </a:lnTo>
                  <a:lnTo>
                    <a:pt x="1912" y="1501"/>
                  </a:lnTo>
                  <a:lnTo>
                    <a:pt x="1915" y="1489"/>
                  </a:lnTo>
                  <a:lnTo>
                    <a:pt x="1918" y="1476"/>
                  </a:lnTo>
                  <a:lnTo>
                    <a:pt x="1920" y="1464"/>
                  </a:lnTo>
                  <a:lnTo>
                    <a:pt x="1923" y="1453"/>
                  </a:lnTo>
                  <a:lnTo>
                    <a:pt x="1925" y="1441"/>
                  </a:lnTo>
                  <a:lnTo>
                    <a:pt x="1928" y="1430"/>
                  </a:lnTo>
                  <a:lnTo>
                    <a:pt x="1930" y="1420"/>
                  </a:lnTo>
                  <a:lnTo>
                    <a:pt x="1933" y="1410"/>
                  </a:lnTo>
                  <a:lnTo>
                    <a:pt x="1936" y="1401"/>
                  </a:lnTo>
                  <a:lnTo>
                    <a:pt x="1938" y="1393"/>
                  </a:lnTo>
                  <a:lnTo>
                    <a:pt x="1941" y="1386"/>
                  </a:lnTo>
                  <a:lnTo>
                    <a:pt x="1944" y="1380"/>
                  </a:lnTo>
                  <a:lnTo>
                    <a:pt x="1946" y="1376"/>
                  </a:lnTo>
                  <a:lnTo>
                    <a:pt x="1949" y="1372"/>
                  </a:lnTo>
                  <a:lnTo>
                    <a:pt x="1951" y="1370"/>
                  </a:lnTo>
                  <a:lnTo>
                    <a:pt x="1954" y="1369"/>
                  </a:lnTo>
                  <a:lnTo>
                    <a:pt x="1957" y="1370"/>
                  </a:lnTo>
                  <a:lnTo>
                    <a:pt x="1959" y="1371"/>
                  </a:lnTo>
                  <a:lnTo>
                    <a:pt x="1962" y="1374"/>
                  </a:lnTo>
                  <a:lnTo>
                    <a:pt x="1964" y="1378"/>
                  </a:lnTo>
                  <a:lnTo>
                    <a:pt x="1967" y="1383"/>
                  </a:lnTo>
                  <a:lnTo>
                    <a:pt x="1969" y="1390"/>
                  </a:lnTo>
                  <a:lnTo>
                    <a:pt x="1972" y="1397"/>
                  </a:lnTo>
                  <a:lnTo>
                    <a:pt x="1975" y="1406"/>
                  </a:lnTo>
                  <a:lnTo>
                    <a:pt x="1978" y="1415"/>
                  </a:lnTo>
                  <a:lnTo>
                    <a:pt x="1980" y="1425"/>
                  </a:lnTo>
                  <a:lnTo>
                    <a:pt x="1983" y="1436"/>
                  </a:lnTo>
                  <a:lnTo>
                    <a:pt x="1985" y="1447"/>
                  </a:lnTo>
                  <a:lnTo>
                    <a:pt x="1988" y="1458"/>
                  </a:lnTo>
                  <a:lnTo>
                    <a:pt x="1990" y="1470"/>
                  </a:lnTo>
                  <a:lnTo>
                    <a:pt x="1993" y="1483"/>
                  </a:lnTo>
                  <a:lnTo>
                    <a:pt x="1996" y="1495"/>
                  </a:lnTo>
                  <a:lnTo>
                    <a:pt x="1998" y="1507"/>
                  </a:lnTo>
                  <a:lnTo>
                    <a:pt x="2001" y="1518"/>
                  </a:lnTo>
                  <a:lnTo>
                    <a:pt x="2004" y="1530"/>
                  </a:lnTo>
                  <a:lnTo>
                    <a:pt x="2006" y="1541"/>
                  </a:lnTo>
                  <a:lnTo>
                    <a:pt x="2009" y="1551"/>
                  </a:lnTo>
                  <a:lnTo>
                    <a:pt x="2011" y="1560"/>
                  </a:lnTo>
                  <a:lnTo>
                    <a:pt x="2014" y="1569"/>
                  </a:lnTo>
                  <a:lnTo>
                    <a:pt x="2017" y="1576"/>
                  </a:lnTo>
                  <a:lnTo>
                    <a:pt x="2019" y="1582"/>
                  </a:lnTo>
                  <a:lnTo>
                    <a:pt x="2022" y="1587"/>
                  </a:lnTo>
                  <a:lnTo>
                    <a:pt x="2024" y="1591"/>
                  </a:lnTo>
                  <a:lnTo>
                    <a:pt x="2027" y="1593"/>
                  </a:lnTo>
                  <a:lnTo>
                    <a:pt x="2029" y="1595"/>
                  </a:lnTo>
                  <a:lnTo>
                    <a:pt x="2032" y="1594"/>
                  </a:lnTo>
                  <a:lnTo>
                    <a:pt x="2035" y="1593"/>
                  </a:lnTo>
                  <a:lnTo>
                    <a:pt x="2038" y="1589"/>
                  </a:lnTo>
                  <a:lnTo>
                    <a:pt x="2040" y="1584"/>
                  </a:lnTo>
                  <a:lnTo>
                    <a:pt x="2043" y="1578"/>
                  </a:lnTo>
                  <a:lnTo>
                    <a:pt x="2045" y="1570"/>
                  </a:lnTo>
                  <a:lnTo>
                    <a:pt x="2048" y="1561"/>
                  </a:lnTo>
                  <a:lnTo>
                    <a:pt x="2050" y="1551"/>
                  </a:lnTo>
                  <a:lnTo>
                    <a:pt x="2053" y="1539"/>
                  </a:lnTo>
                  <a:lnTo>
                    <a:pt x="2056" y="1526"/>
                  </a:lnTo>
                  <a:lnTo>
                    <a:pt x="2058" y="1512"/>
                  </a:lnTo>
                  <a:lnTo>
                    <a:pt x="2061" y="1497"/>
                  </a:lnTo>
                  <a:lnTo>
                    <a:pt x="2064" y="1481"/>
                  </a:lnTo>
                  <a:lnTo>
                    <a:pt x="2066" y="1464"/>
                  </a:lnTo>
                  <a:lnTo>
                    <a:pt x="2069" y="1447"/>
                  </a:lnTo>
                  <a:lnTo>
                    <a:pt x="2071" y="1429"/>
                  </a:lnTo>
                  <a:lnTo>
                    <a:pt x="2074" y="1411"/>
                  </a:lnTo>
                  <a:lnTo>
                    <a:pt x="2077" y="1392"/>
                  </a:lnTo>
                  <a:lnTo>
                    <a:pt x="2079" y="1374"/>
                  </a:lnTo>
                  <a:lnTo>
                    <a:pt x="2082" y="1355"/>
                  </a:lnTo>
                  <a:lnTo>
                    <a:pt x="2084" y="1337"/>
                  </a:lnTo>
                  <a:lnTo>
                    <a:pt x="2087" y="1319"/>
                  </a:lnTo>
                  <a:lnTo>
                    <a:pt x="2090" y="1301"/>
                  </a:lnTo>
                  <a:lnTo>
                    <a:pt x="2092" y="1284"/>
                  </a:lnTo>
                  <a:lnTo>
                    <a:pt x="2095" y="1268"/>
                  </a:lnTo>
                  <a:lnTo>
                    <a:pt x="2098" y="1252"/>
                  </a:lnTo>
                  <a:lnTo>
                    <a:pt x="2100" y="1237"/>
                  </a:lnTo>
                  <a:lnTo>
                    <a:pt x="2103" y="1224"/>
                  </a:lnTo>
                  <a:lnTo>
                    <a:pt x="2105" y="1211"/>
                  </a:lnTo>
                  <a:lnTo>
                    <a:pt x="2108" y="1200"/>
                  </a:lnTo>
                  <a:lnTo>
                    <a:pt x="2110" y="1190"/>
                  </a:lnTo>
                  <a:lnTo>
                    <a:pt x="2113" y="1181"/>
                  </a:lnTo>
                  <a:lnTo>
                    <a:pt x="2116" y="1173"/>
                  </a:lnTo>
                  <a:lnTo>
                    <a:pt x="2118" y="1167"/>
                  </a:lnTo>
                  <a:lnTo>
                    <a:pt x="2121" y="1162"/>
                  </a:lnTo>
                  <a:lnTo>
                    <a:pt x="2124" y="1158"/>
                  </a:lnTo>
                  <a:lnTo>
                    <a:pt x="2126" y="1156"/>
                  </a:lnTo>
                  <a:lnTo>
                    <a:pt x="2129" y="1154"/>
                  </a:lnTo>
                  <a:lnTo>
                    <a:pt x="2131" y="1154"/>
                  </a:lnTo>
                  <a:lnTo>
                    <a:pt x="2134" y="1155"/>
                  </a:lnTo>
                  <a:lnTo>
                    <a:pt x="2137" y="1158"/>
                  </a:lnTo>
                  <a:lnTo>
                    <a:pt x="2139" y="1161"/>
                  </a:lnTo>
                  <a:lnTo>
                    <a:pt x="2142" y="1165"/>
                  </a:lnTo>
                  <a:lnTo>
                    <a:pt x="2144" y="1169"/>
                  </a:lnTo>
                  <a:lnTo>
                    <a:pt x="2147" y="1175"/>
                  </a:lnTo>
                  <a:lnTo>
                    <a:pt x="2150" y="1181"/>
                  </a:lnTo>
                  <a:lnTo>
                    <a:pt x="2152" y="1187"/>
                  </a:lnTo>
                  <a:lnTo>
                    <a:pt x="2155" y="1193"/>
                  </a:lnTo>
                  <a:lnTo>
                    <a:pt x="2158" y="1200"/>
                  </a:lnTo>
                  <a:lnTo>
                    <a:pt x="2160" y="1206"/>
                  </a:lnTo>
                  <a:lnTo>
                    <a:pt x="2163" y="1213"/>
                  </a:lnTo>
                  <a:lnTo>
                    <a:pt x="2165" y="1219"/>
                  </a:lnTo>
                  <a:lnTo>
                    <a:pt x="2168" y="1225"/>
                  </a:lnTo>
                  <a:lnTo>
                    <a:pt x="2170" y="1230"/>
                  </a:lnTo>
                  <a:lnTo>
                    <a:pt x="2173" y="1234"/>
                  </a:lnTo>
                  <a:lnTo>
                    <a:pt x="2176" y="1238"/>
                  </a:lnTo>
                  <a:lnTo>
                    <a:pt x="2178" y="1241"/>
                  </a:lnTo>
                  <a:lnTo>
                    <a:pt x="2181" y="1242"/>
                  </a:lnTo>
                  <a:lnTo>
                    <a:pt x="2184" y="1243"/>
                  </a:lnTo>
                  <a:lnTo>
                    <a:pt x="2186" y="1242"/>
                  </a:lnTo>
                  <a:lnTo>
                    <a:pt x="2189" y="1241"/>
                  </a:lnTo>
                  <a:lnTo>
                    <a:pt x="2191" y="1238"/>
                  </a:lnTo>
                  <a:lnTo>
                    <a:pt x="2194" y="1233"/>
                  </a:lnTo>
                  <a:lnTo>
                    <a:pt x="2197" y="1227"/>
                  </a:lnTo>
                  <a:lnTo>
                    <a:pt x="2199" y="1220"/>
                  </a:lnTo>
                  <a:lnTo>
                    <a:pt x="2202" y="1211"/>
                  </a:lnTo>
                  <a:lnTo>
                    <a:pt x="2204" y="1201"/>
                  </a:lnTo>
                  <a:lnTo>
                    <a:pt x="2207" y="1189"/>
                  </a:lnTo>
                  <a:lnTo>
                    <a:pt x="2210" y="1176"/>
                  </a:lnTo>
                  <a:lnTo>
                    <a:pt x="2212" y="1162"/>
                  </a:lnTo>
                  <a:lnTo>
                    <a:pt x="2215" y="1146"/>
                  </a:lnTo>
                  <a:lnTo>
                    <a:pt x="2218" y="1130"/>
                  </a:lnTo>
                  <a:lnTo>
                    <a:pt x="2220" y="1112"/>
                  </a:lnTo>
                  <a:lnTo>
                    <a:pt x="2223" y="1093"/>
                  </a:lnTo>
                  <a:lnTo>
                    <a:pt x="2225" y="1074"/>
                  </a:lnTo>
                  <a:lnTo>
                    <a:pt x="2228" y="1053"/>
                  </a:lnTo>
                  <a:lnTo>
                    <a:pt x="2230" y="1032"/>
                  </a:lnTo>
                  <a:lnTo>
                    <a:pt x="2233" y="1011"/>
                  </a:lnTo>
                  <a:lnTo>
                    <a:pt x="2236" y="989"/>
                  </a:lnTo>
                  <a:lnTo>
                    <a:pt x="2238" y="966"/>
                  </a:lnTo>
                  <a:lnTo>
                    <a:pt x="2241" y="944"/>
                  </a:lnTo>
                  <a:lnTo>
                    <a:pt x="2244" y="922"/>
                  </a:lnTo>
                  <a:lnTo>
                    <a:pt x="2246" y="900"/>
                  </a:lnTo>
                  <a:lnTo>
                    <a:pt x="2249" y="878"/>
                  </a:lnTo>
                  <a:lnTo>
                    <a:pt x="2251" y="857"/>
                  </a:lnTo>
                  <a:lnTo>
                    <a:pt x="2254" y="837"/>
                  </a:lnTo>
                  <a:lnTo>
                    <a:pt x="2257" y="817"/>
                  </a:lnTo>
                  <a:lnTo>
                    <a:pt x="2259" y="798"/>
                  </a:lnTo>
                  <a:lnTo>
                    <a:pt x="2262" y="780"/>
                  </a:lnTo>
                  <a:lnTo>
                    <a:pt x="2264" y="763"/>
                  </a:lnTo>
                  <a:lnTo>
                    <a:pt x="2267" y="746"/>
                  </a:lnTo>
                  <a:lnTo>
                    <a:pt x="2270" y="732"/>
                  </a:lnTo>
                  <a:lnTo>
                    <a:pt x="2272" y="718"/>
                  </a:lnTo>
                  <a:lnTo>
                    <a:pt x="2275" y="706"/>
                  </a:lnTo>
                  <a:lnTo>
                    <a:pt x="2278" y="695"/>
                  </a:lnTo>
                  <a:lnTo>
                    <a:pt x="2280" y="686"/>
                  </a:lnTo>
                  <a:lnTo>
                    <a:pt x="2283" y="678"/>
                  </a:lnTo>
                  <a:lnTo>
                    <a:pt x="2285" y="671"/>
                  </a:lnTo>
                  <a:lnTo>
                    <a:pt x="2288" y="665"/>
                  </a:lnTo>
                  <a:lnTo>
                    <a:pt x="2290" y="661"/>
                  </a:lnTo>
                  <a:lnTo>
                    <a:pt x="2293" y="659"/>
                  </a:lnTo>
                  <a:lnTo>
                    <a:pt x="2296" y="657"/>
                  </a:lnTo>
                  <a:lnTo>
                    <a:pt x="2298" y="657"/>
                  </a:lnTo>
                  <a:lnTo>
                    <a:pt x="2301" y="658"/>
                  </a:lnTo>
                  <a:lnTo>
                    <a:pt x="2304" y="659"/>
                  </a:lnTo>
                  <a:lnTo>
                    <a:pt x="2306" y="662"/>
                  </a:lnTo>
                  <a:lnTo>
                    <a:pt x="2309" y="665"/>
                  </a:lnTo>
                  <a:lnTo>
                    <a:pt x="2311" y="669"/>
                  </a:lnTo>
                  <a:lnTo>
                    <a:pt x="2314" y="674"/>
                  </a:lnTo>
                  <a:lnTo>
                    <a:pt x="2317" y="679"/>
                  </a:lnTo>
                  <a:lnTo>
                    <a:pt x="2319" y="684"/>
                  </a:lnTo>
                  <a:lnTo>
                    <a:pt x="2322" y="689"/>
                  </a:lnTo>
                  <a:lnTo>
                    <a:pt x="2324" y="695"/>
                  </a:lnTo>
                  <a:lnTo>
                    <a:pt x="2327" y="700"/>
                  </a:lnTo>
                  <a:lnTo>
                    <a:pt x="2330" y="705"/>
                  </a:lnTo>
                  <a:lnTo>
                    <a:pt x="2332" y="709"/>
                  </a:lnTo>
                  <a:lnTo>
                    <a:pt x="2335" y="713"/>
                  </a:lnTo>
                  <a:lnTo>
                    <a:pt x="2338" y="716"/>
                  </a:lnTo>
                  <a:lnTo>
                    <a:pt x="2340" y="719"/>
                  </a:lnTo>
                  <a:lnTo>
                    <a:pt x="2343" y="720"/>
                  </a:lnTo>
                  <a:lnTo>
                    <a:pt x="2345" y="721"/>
                  </a:lnTo>
                  <a:lnTo>
                    <a:pt x="2348" y="720"/>
                  </a:lnTo>
                  <a:lnTo>
                    <a:pt x="2350" y="718"/>
                  </a:lnTo>
                  <a:lnTo>
                    <a:pt x="2353" y="715"/>
                  </a:lnTo>
                  <a:lnTo>
                    <a:pt x="2356" y="711"/>
                  </a:lnTo>
                  <a:lnTo>
                    <a:pt x="2358" y="706"/>
                  </a:lnTo>
                  <a:lnTo>
                    <a:pt x="2361" y="699"/>
                  </a:lnTo>
                  <a:lnTo>
                    <a:pt x="2364" y="691"/>
                  </a:lnTo>
                  <a:lnTo>
                    <a:pt x="2366" y="681"/>
                  </a:lnTo>
                  <a:lnTo>
                    <a:pt x="2369" y="670"/>
                  </a:lnTo>
                  <a:lnTo>
                    <a:pt x="2371" y="658"/>
                  </a:lnTo>
                  <a:lnTo>
                    <a:pt x="2374" y="645"/>
                  </a:lnTo>
                  <a:lnTo>
                    <a:pt x="2377" y="631"/>
                  </a:lnTo>
                  <a:lnTo>
                    <a:pt x="2379" y="615"/>
                  </a:lnTo>
                  <a:lnTo>
                    <a:pt x="2382" y="598"/>
                  </a:lnTo>
                  <a:lnTo>
                    <a:pt x="2384" y="580"/>
                  </a:lnTo>
                  <a:lnTo>
                    <a:pt x="2387" y="562"/>
                  </a:lnTo>
                  <a:lnTo>
                    <a:pt x="2390" y="543"/>
                  </a:lnTo>
                  <a:lnTo>
                    <a:pt x="2392" y="523"/>
                  </a:lnTo>
                  <a:lnTo>
                    <a:pt x="2395" y="502"/>
                  </a:lnTo>
                  <a:lnTo>
                    <a:pt x="2398" y="482"/>
                  </a:lnTo>
                  <a:lnTo>
                    <a:pt x="2400" y="461"/>
                  </a:lnTo>
                  <a:lnTo>
                    <a:pt x="2403" y="440"/>
                  </a:lnTo>
                  <a:lnTo>
                    <a:pt x="2405" y="419"/>
                  </a:lnTo>
                  <a:lnTo>
                    <a:pt x="2408" y="398"/>
                  </a:lnTo>
                  <a:lnTo>
                    <a:pt x="2410" y="378"/>
                  </a:lnTo>
                  <a:lnTo>
                    <a:pt x="2413" y="358"/>
                  </a:lnTo>
                  <a:lnTo>
                    <a:pt x="2416" y="339"/>
                  </a:lnTo>
                  <a:lnTo>
                    <a:pt x="2418" y="321"/>
                  </a:lnTo>
                  <a:lnTo>
                    <a:pt x="2421" y="303"/>
                  </a:lnTo>
                  <a:lnTo>
                    <a:pt x="2424" y="286"/>
                  </a:lnTo>
                  <a:lnTo>
                    <a:pt x="2426" y="271"/>
                  </a:lnTo>
                  <a:lnTo>
                    <a:pt x="2429" y="256"/>
                  </a:lnTo>
                  <a:lnTo>
                    <a:pt x="2431" y="243"/>
                  </a:lnTo>
                  <a:lnTo>
                    <a:pt x="2434" y="231"/>
                  </a:lnTo>
                  <a:lnTo>
                    <a:pt x="2437" y="221"/>
                  </a:lnTo>
                  <a:lnTo>
                    <a:pt x="2439" y="212"/>
                  </a:lnTo>
                  <a:lnTo>
                    <a:pt x="2442" y="204"/>
                  </a:lnTo>
                  <a:lnTo>
                    <a:pt x="2444" y="198"/>
                  </a:lnTo>
                  <a:lnTo>
                    <a:pt x="2447" y="193"/>
                  </a:lnTo>
                  <a:lnTo>
                    <a:pt x="2450" y="190"/>
                  </a:lnTo>
                  <a:lnTo>
                    <a:pt x="2452" y="188"/>
                  </a:lnTo>
                  <a:lnTo>
                    <a:pt x="2455" y="187"/>
                  </a:lnTo>
                  <a:lnTo>
                    <a:pt x="2458" y="188"/>
                  </a:lnTo>
                  <a:lnTo>
                    <a:pt x="2460" y="190"/>
                  </a:lnTo>
                  <a:lnTo>
                    <a:pt x="2463" y="194"/>
                  </a:lnTo>
                  <a:lnTo>
                    <a:pt x="2465" y="198"/>
                  </a:lnTo>
                  <a:lnTo>
                    <a:pt x="2468" y="204"/>
                  </a:lnTo>
                  <a:lnTo>
                    <a:pt x="2470" y="210"/>
                  </a:lnTo>
                  <a:lnTo>
                    <a:pt x="2473" y="217"/>
                  </a:lnTo>
                  <a:lnTo>
                    <a:pt x="2476" y="225"/>
                  </a:lnTo>
                  <a:lnTo>
                    <a:pt x="2478" y="233"/>
                  </a:lnTo>
                  <a:lnTo>
                    <a:pt x="2481" y="242"/>
                  </a:lnTo>
                  <a:lnTo>
                    <a:pt x="2484" y="250"/>
                  </a:lnTo>
                  <a:lnTo>
                    <a:pt x="2486" y="259"/>
                  </a:lnTo>
                  <a:lnTo>
                    <a:pt x="2489" y="268"/>
                  </a:lnTo>
                  <a:lnTo>
                    <a:pt x="2491" y="277"/>
                  </a:lnTo>
                  <a:lnTo>
                    <a:pt x="2494" y="286"/>
                  </a:lnTo>
                  <a:lnTo>
                    <a:pt x="2497" y="294"/>
                  </a:lnTo>
                  <a:lnTo>
                    <a:pt x="2499" y="301"/>
                  </a:lnTo>
                  <a:lnTo>
                    <a:pt x="2502" y="308"/>
                  </a:lnTo>
                  <a:lnTo>
                    <a:pt x="2504" y="315"/>
                  </a:lnTo>
                  <a:lnTo>
                    <a:pt x="2507" y="320"/>
                  </a:lnTo>
                  <a:lnTo>
                    <a:pt x="2510" y="324"/>
                  </a:lnTo>
                  <a:lnTo>
                    <a:pt x="2512" y="327"/>
                  </a:lnTo>
                  <a:lnTo>
                    <a:pt x="2515" y="329"/>
                  </a:lnTo>
                  <a:lnTo>
                    <a:pt x="2518" y="330"/>
                  </a:lnTo>
                  <a:lnTo>
                    <a:pt x="2520" y="330"/>
                  </a:lnTo>
                  <a:lnTo>
                    <a:pt x="2523" y="328"/>
                  </a:lnTo>
                  <a:lnTo>
                    <a:pt x="2525" y="325"/>
                  </a:lnTo>
                  <a:lnTo>
                    <a:pt x="2528" y="321"/>
                  </a:lnTo>
                  <a:lnTo>
                    <a:pt x="2530" y="315"/>
                  </a:lnTo>
                  <a:lnTo>
                    <a:pt x="2533" y="309"/>
                  </a:lnTo>
                  <a:lnTo>
                    <a:pt x="2536" y="301"/>
                  </a:lnTo>
                  <a:lnTo>
                    <a:pt x="2538" y="292"/>
                  </a:lnTo>
                  <a:lnTo>
                    <a:pt x="2541" y="281"/>
                  </a:lnTo>
                  <a:lnTo>
                    <a:pt x="2544" y="270"/>
                  </a:lnTo>
                  <a:lnTo>
                    <a:pt x="2546" y="258"/>
                  </a:lnTo>
                  <a:lnTo>
                    <a:pt x="2549" y="245"/>
                  </a:lnTo>
                  <a:lnTo>
                    <a:pt x="2551" y="231"/>
                  </a:lnTo>
                  <a:lnTo>
                    <a:pt x="2554" y="217"/>
                  </a:lnTo>
                  <a:lnTo>
                    <a:pt x="2557" y="202"/>
                  </a:lnTo>
                  <a:lnTo>
                    <a:pt x="2559" y="187"/>
                  </a:lnTo>
                  <a:lnTo>
                    <a:pt x="2562" y="171"/>
                  </a:lnTo>
                  <a:lnTo>
                    <a:pt x="2564" y="156"/>
                  </a:lnTo>
                  <a:lnTo>
                    <a:pt x="2567" y="140"/>
                  </a:lnTo>
                  <a:lnTo>
                    <a:pt x="2570" y="125"/>
                  </a:lnTo>
                  <a:lnTo>
                    <a:pt x="2572" y="110"/>
                  </a:lnTo>
                  <a:lnTo>
                    <a:pt x="2575" y="96"/>
                  </a:lnTo>
                  <a:lnTo>
                    <a:pt x="2578" y="82"/>
                  </a:lnTo>
                  <a:lnTo>
                    <a:pt x="2580" y="69"/>
                  </a:lnTo>
                  <a:lnTo>
                    <a:pt x="2583" y="57"/>
                  </a:lnTo>
                  <a:lnTo>
                    <a:pt x="2585" y="45"/>
                  </a:lnTo>
                  <a:lnTo>
                    <a:pt x="2588" y="35"/>
                  </a:lnTo>
                  <a:lnTo>
                    <a:pt x="2590" y="26"/>
                  </a:lnTo>
                  <a:lnTo>
                    <a:pt x="2593" y="18"/>
                  </a:lnTo>
                  <a:lnTo>
                    <a:pt x="2596" y="12"/>
                  </a:lnTo>
                  <a:lnTo>
                    <a:pt x="2598" y="7"/>
                  </a:lnTo>
                  <a:lnTo>
                    <a:pt x="2601" y="3"/>
                  </a:lnTo>
                  <a:lnTo>
                    <a:pt x="2604" y="1"/>
                  </a:lnTo>
                  <a:lnTo>
                    <a:pt x="2606" y="0"/>
                  </a:lnTo>
                </a:path>
              </a:pathLst>
            </a:custGeom>
            <a:noFill/>
            <a:ln w="25400" cap="flat">
              <a:solidFill>
                <a:srgbClr val="0072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60" name="Gerade Verbindung mit Pfeil 1059"/>
            <p:cNvCxnSpPr/>
            <p:nvPr/>
          </p:nvCxnSpPr>
          <p:spPr>
            <a:xfrm>
              <a:off x="5972537" y="973980"/>
              <a:ext cx="299784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mit Pfeil 68"/>
            <p:cNvCxnSpPr/>
            <p:nvPr/>
          </p:nvCxnSpPr>
          <p:spPr>
            <a:xfrm flipV="1">
              <a:off x="6053560" y="208344"/>
              <a:ext cx="0" cy="14352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61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Reconstruction</a:t>
            </a:r>
            <a:r>
              <a:rPr lang="de-DE" dirty="0" smtClean="0"/>
              <a:t> </a:t>
            </a:r>
            <a:r>
              <a:rPr lang="de-DE" dirty="0" err="1" smtClean="0"/>
              <a:t>guarantee</a:t>
            </a:r>
            <a:r>
              <a:rPr lang="de-DE" dirty="0" smtClean="0"/>
              <a:t> (1-D)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222500"/>
            <a:ext cx="895985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30" y="1438276"/>
            <a:ext cx="538734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72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Line </a:t>
            </a:r>
            <a:r>
              <a:rPr lang="de-DE" dirty="0" err="1" smtClean="0"/>
              <a:t>Spectral</a:t>
            </a:r>
            <a:r>
              <a:rPr lang="de-DE" dirty="0" smtClean="0"/>
              <a:t> </a:t>
            </a:r>
            <a:r>
              <a:rPr lang="de-DE" dirty="0" err="1" smtClean="0"/>
              <a:t>Estimation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375" y="1639862"/>
            <a:ext cx="8443216" cy="4092575"/>
          </a:xfrm>
        </p:spPr>
        <p:txBody>
          <a:bodyPr/>
          <a:lstStyle/>
          <a:p>
            <a:pPr lvl="1"/>
            <a:r>
              <a:rPr lang="en-US" dirty="0" smtClean="0"/>
              <a:t>Given a (noisy) superposition of sampled harmonics, estimate their frequencies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Example DOA: </a:t>
            </a:r>
            <a:r>
              <a:rPr lang="en-US" dirty="0" smtClean="0">
                <a:solidFill>
                  <a:schemeClr val="accent2"/>
                </a:solidFill>
              </a:rPr>
              <a:t>1-D uniform linear array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with isotropic antenna elements</a:t>
            </a:r>
          </a:p>
          <a:p>
            <a:endParaRPr lang="en-US" dirty="0"/>
          </a:p>
        </p:txBody>
      </p:sp>
      <p:pic>
        <p:nvPicPr>
          <p:cNvPr id="47" name="Grafik 4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0" y="2245054"/>
            <a:ext cx="2722086" cy="817189"/>
          </a:xfrm>
          <a:prstGeom prst="rect">
            <a:avLst/>
          </a:prstGeom>
          <a:noFill/>
        </p:spPr>
      </p:pic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93" y="2066699"/>
            <a:ext cx="4680000" cy="187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uppieren 35"/>
          <p:cNvGrpSpPr/>
          <p:nvPr/>
        </p:nvGrpSpPr>
        <p:grpSpPr>
          <a:xfrm>
            <a:off x="4627593" y="3949874"/>
            <a:ext cx="4680000" cy="1870700"/>
            <a:chOff x="4553784" y="2066695"/>
            <a:chExt cx="4680000" cy="1870700"/>
          </a:xfrm>
        </p:grpSpPr>
        <p:pic>
          <p:nvPicPr>
            <p:cNvPr id="29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784" y="2066695"/>
              <a:ext cx="4680000" cy="187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3" name="Gerade Verbindung mit Pfeil 32"/>
            <p:cNvCxnSpPr/>
            <p:nvPr/>
          </p:nvCxnSpPr>
          <p:spPr bwMode="auto">
            <a:xfrm flipH="1" flipV="1">
              <a:off x="6569869" y="3334817"/>
              <a:ext cx="0" cy="173334"/>
            </a:xfrm>
            <a:prstGeom prst="straightConnector1">
              <a:avLst/>
            </a:prstGeom>
            <a:noFill/>
            <a:ln w="9525" cap="flat" cmpd="sng" algn="ctr">
              <a:solidFill>
                <a:srgbClr val="1368A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mit Pfeil 33"/>
            <p:cNvCxnSpPr/>
            <p:nvPr/>
          </p:nvCxnSpPr>
          <p:spPr bwMode="auto">
            <a:xfrm flipV="1">
              <a:off x="5296842" y="2852936"/>
              <a:ext cx="0" cy="662358"/>
            </a:xfrm>
            <a:prstGeom prst="straightConnector1">
              <a:avLst/>
            </a:prstGeom>
            <a:noFill/>
            <a:ln w="9525" cap="flat" cmpd="sng" algn="ctr">
              <a:solidFill>
                <a:srgbClr val="1368A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8" name="Grafik 4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0" y="3256311"/>
            <a:ext cx="2108118" cy="278849"/>
          </a:xfrm>
          <a:prstGeom prst="rect">
            <a:avLst/>
          </a:prstGeom>
          <a:noFill/>
        </p:spPr>
      </p:pic>
      <p:sp>
        <p:nvSpPr>
          <p:cNvPr id="42" name="Textfeld 41"/>
          <p:cNvSpPr txBox="1"/>
          <p:nvPr/>
        </p:nvSpPr>
        <p:spPr>
          <a:xfrm>
            <a:off x="530173" y="3871972"/>
            <a:ext cx="2879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              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a </a:t>
            </a:r>
            <a:r>
              <a:rPr lang="en-US" dirty="0" err="1" smtClean="0"/>
              <a:t>Vandermonde</a:t>
            </a:r>
            <a:r>
              <a:rPr lang="en-US" dirty="0" smtClean="0"/>
              <a:t> matrix</a:t>
            </a:r>
            <a:endParaRPr lang="en-US" dirty="0"/>
          </a:p>
        </p:txBody>
      </p:sp>
      <p:pic>
        <p:nvPicPr>
          <p:cNvPr id="51" name="Grafik 50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99" y="3910215"/>
            <a:ext cx="3068849" cy="280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2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smtClean="0">
                <a:solidFill>
                  <a:schemeClr val="tx2"/>
                </a:solidFill>
              </a:rPr>
              <a:t>R</a:t>
            </a:r>
            <a:r>
              <a:rPr lang="de-DE" dirty="0" smtClean="0">
                <a:solidFill>
                  <a:schemeClr val="tx2"/>
                </a:solidFill>
              </a:rPr>
              <a:t>-D</a:t>
            </a:r>
            <a:r>
              <a:rPr lang="de-DE" dirty="0" smtClean="0"/>
              <a:t> Line </a:t>
            </a:r>
            <a:r>
              <a:rPr lang="de-DE" dirty="0" err="1" smtClean="0"/>
              <a:t>Spectral</a:t>
            </a:r>
            <a:r>
              <a:rPr lang="de-DE" dirty="0" smtClean="0"/>
              <a:t> </a:t>
            </a:r>
            <a:r>
              <a:rPr lang="de-DE" dirty="0" err="1" smtClean="0"/>
              <a:t>Estimation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375" y="1639862"/>
            <a:ext cx="8443216" cy="4092575"/>
          </a:xfrm>
        </p:spPr>
        <p:txBody>
          <a:bodyPr/>
          <a:lstStyle/>
          <a:p>
            <a:pPr lvl="1"/>
            <a:r>
              <a:rPr lang="en-US" dirty="0" smtClean="0"/>
              <a:t>Given a (noisy) superposition of sampled harmonics, estimate their frequencies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Example DOA: </a:t>
            </a:r>
            <a:r>
              <a:rPr lang="en-US" dirty="0" smtClean="0">
                <a:solidFill>
                  <a:schemeClr val="tx2"/>
                </a:solidFill>
              </a:rPr>
              <a:t>2-D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uniform rectangular array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with isotropic antenna elements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30" name="Picture 6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40" y="1821028"/>
            <a:ext cx="2687902" cy="2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011" y="3765607"/>
            <a:ext cx="2687902" cy="2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Grafik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1" y="2245054"/>
            <a:ext cx="3385795" cy="817189"/>
          </a:xfrm>
          <a:prstGeom prst="rect">
            <a:avLst/>
          </a:prstGeom>
          <a:noFill/>
        </p:spPr>
      </p:pic>
      <p:pic>
        <p:nvPicPr>
          <p:cNvPr id="11" name="Grafik 1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1" y="3139575"/>
            <a:ext cx="4561379" cy="503304"/>
          </a:xfrm>
          <a:prstGeom prst="rect">
            <a:avLst/>
          </a:prstGeom>
          <a:noFill/>
        </p:spPr>
      </p:pic>
      <p:sp>
        <p:nvSpPr>
          <p:cNvPr id="30" name="Textfeld 29"/>
          <p:cNvSpPr txBox="1"/>
          <p:nvPr/>
        </p:nvSpPr>
        <p:spPr>
          <a:xfrm>
            <a:off x="530173" y="3871972"/>
            <a:ext cx="2879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              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a </a:t>
            </a:r>
            <a:r>
              <a:rPr lang="en-US" dirty="0" err="1" smtClean="0"/>
              <a:t>Vandermonde</a:t>
            </a:r>
            <a:r>
              <a:rPr lang="en-US" dirty="0" smtClean="0"/>
              <a:t> matrix</a:t>
            </a:r>
            <a:endParaRPr lang="en-US" dirty="0"/>
          </a:p>
        </p:txBody>
      </p:sp>
      <p:pic>
        <p:nvPicPr>
          <p:cNvPr id="12" name="Grafik 1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99" y="3793479"/>
            <a:ext cx="3801796" cy="511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913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Generalized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Line </a:t>
            </a:r>
            <a:r>
              <a:rPr lang="de-DE" dirty="0" err="1" smtClean="0"/>
              <a:t>Spectral</a:t>
            </a:r>
            <a:r>
              <a:rPr lang="de-DE" dirty="0" smtClean="0"/>
              <a:t> </a:t>
            </a:r>
            <a:r>
              <a:rPr lang="de-DE" dirty="0" err="1" smtClean="0"/>
              <a:t>Estimation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375" y="1639862"/>
            <a:ext cx="8443216" cy="4092575"/>
          </a:xfrm>
        </p:spPr>
        <p:txBody>
          <a:bodyPr/>
          <a:lstStyle/>
          <a:p>
            <a:pPr lvl="1"/>
            <a:r>
              <a:rPr lang="en-US" dirty="0" smtClean="0"/>
              <a:t>Given a (noisy) superposition of sampled harmonics, estimate their frequencies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 DOA: </a:t>
            </a:r>
            <a:r>
              <a:rPr lang="en-US" dirty="0" smtClean="0">
                <a:solidFill>
                  <a:schemeClr val="accent2"/>
                </a:solidFill>
              </a:rPr>
              <a:t>1-D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arbitrary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array with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arbitrary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antenna patterns (EADF)</a:t>
            </a:r>
          </a:p>
          <a:p>
            <a:endParaRPr lang="en-US" dirty="0"/>
          </a:p>
        </p:txBody>
      </p:sp>
      <p:pic>
        <p:nvPicPr>
          <p:cNvPr id="16" name="Grafik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0" y="2245054"/>
            <a:ext cx="2722086" cy="817189"/>
          </a:xfrm>
          <a:prstGeom prst="rect">
            <a:avLst/>
          </a:prstGeom>
          <a:noFill/>
        </p:spPr>
      </p:pic>
      <p:pic>
        <p:nvPicPr>
          <p:cNvPr id="18" name="Grafik 1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0" y="3797970"/>
            <a:ext cx="3422277" cy="282189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5311302" y="2120629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>
                <a:solidFill>
                  <a:schemeClr val="accent2"/>
                </a:solidFill>
              </a:rPr>
              <a:t>Effective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Aperture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br>
              <a:rPr lang="de-DE" dirty="0" smtClean="0">
                <a:solidFill>
                  <a:schemeClr val="accent2"/>
                </a:solidFill>
              </a:rPr>
            </a:br>
            <a:r>
              <a:rPr lang="de-DE" dirty="0" smtClean="0">
                <a:solidFill>
                  <a:schemeClr val="accent2"/>
                </a:solidFill>
              </a:rPr>
              <a:t>Distribution </a:t>
            </a:r>
            <a:r>
              <a:rPr lang="de-DE" dirty="0" err="1" smtClean="0">
                <a:solidFill>
                  <a:schemeClr val="accent2"/>
                </a:solidFill>
              </a:rPr>
              <a:t>Function</a:t>
            </a:r>
            <a:r>
              <a:rPr lang="de-DE" dirty="0" smtClean="0">
                <a:solidFill>
                  <a:schemeClr val="accent2"/>
                </a:solidFill>
              </a:rPr>
              <a:t> (EADF)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" name="Inhaltsplatzhalter 2"/>
          <p:cNvSpPr txBox="1">
            <a:spLocks/>
          </p:cNvSpPr>
          <p:nvPr/>
        </p:nvSpPr>
        <p:spPr bwMode="auto">
          <a:xfrm>
            <a:off x="5019471" y="2889115"/>
            <a:ext cx="4036519" cy="299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268288" indent="-2667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531813" indent="-261938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800100" indent="-2667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1079500" indent="-277813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15367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-110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19939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-110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24511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-110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29083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-110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lvl="1"/>
            <a:r>
              <a:rPr lang="en-US" kern="0" dirty="0" smtClean="0"/>
              <a:t>Let           be the array response.</a:t>
            </a:r>
          </a:p>
          <a:p>
            <a:pPr lvl="1"/>
            <a:r>
              <a:rPr lang="de-DE" kern="0" dirty="0" err="1" smtClean="0"/>
              <a:t>Naturally</a:t>
            </a:r>
            <a:r>
              <a:rPr lang="de-DE" kern="0" dirty="0" smtClean="0"/>
              <a:t>,           </a:t>
            </a:r>
            <a:r>
              <a:rPr lang="de-DE" kern="0" dirty="0" err="1" smtClean="0"/>
              <a:t>is</a:t>
            </a:r>
            <a:r>
              <a:rPr lang="de-DE" kern="0" dirty="0" smtClean="0"/>
              <a:t> 2</a:t>
            </a:r>
            <a:r>
              <a:rPr lang="el-GR" kern="0" dirty="0" smtClean="0"/>
              <a:t>π</a:t>
            </a:r>
            <a:r>
              <a:rPr lang="de-DE" kern="0" dirty="0" smtClean="0"/>
              <a:t>-</a:t>
            </a:r>
            <a:r>
              <a:rPr lang="de-DE" kern="0" dirty="0" err="1" smtClean="0"/>
              <a:t>periodic</a:t>
            </a:r>
            <a:r>
              <a:rPr lang="de-DE" kern="0" dirty="0" smtClean="0"/>
              <a:t>.</a:t>
            </a:r>
          </a:p>
          <a:p>
            <a:pPr lvl="1"/>
            <a:r>
              <a:rPr lang="de-DE" kern="0" dirty="0" smtClean="0"/>
              <a:t>Also          </a:t>
            </a:r>
            <a:r>
              <a:rPr lang="de-DE" kern="0" dirty="0" err="1" smtClean="0"/>
              <a:t>is</a:t>
            </a:r>
            <a:r>
              <a:rPr lang="de-DE" kern="0" dirty="0" smtClean="0"/>
              <a:t> smooth.</a:t>
            </a:r>
          </a:p>
          <a:p>
            <a:pPr lvl="1"/>
            <a:r>
              <a:rPr lang="de-DE" kern="0" dirty="0" err="1" smtClean="0"/>
              <a:t>Therefore</a:t>
            </a:r>
            <a:endParaRPr lang="en-US" kern="0" dirty="0"/>
          </a:p>
        </p:txBody>
      </p:sp>
      <p:pic>
        <p:nvPicPr>
          <p:cNvPr id="11" name="Grafik 10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60" y="2889910"/>
            <a:ext cx="455963" cy="280514"/>
          </a:xfrm>
          <a:prstGeom prst="rect">
            <a:avLst/>
          </a:prstGeom>
          <a:noFill/>
        </p:spPr>
      </p:pic>
      <p:pic>
        <p:nvPicPr>
          <p:cNvPr id="12" name="Grafik 1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45" y="3271344"/>
            <a:ext cx="455963" cy="280514"/>
          </a:xfrm>
          <a:prstGeom prst="rect">
            <a:avLst/>
          </a:prstGeom>
          <a:noFill/>
        </p:spPr>
      </p:pic>
      <p:pic>
        <p:nvPicPr>
          <p:cNvPr id="14" name="Grafik 1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98" y="3675773"/>
            <a:ext cx="455963" cy="280514"/>
          </a:xfrm>
          <a:prstGeom prst="rect">
            <a:avLst/>
          </a:prstGeom>
          <a:noFill/>
        </p:spPr>
      </p:pic>
      <p:pic>
        <p:nvPicPr>
          <p:cNvPr id="15" name="Grafik 14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75" y="4481203"/>
            <a:ext cx="3012685" cy="689585"/>
          </a:xfrm>
          <a:prstGeom prst="rect">
            <a:avLst/>
          </a:prstGeom>
          <a:noFill/>
        </p:spPr>
      </p:pic>
      <p:sp>
        <p:nvSpPr>
          <p:cNvPr id="21" name="Rechteck 20"/>
          <p:cNvSpPr/>
          <p:nvPr/>
        </p:nvSpPr>
        <p:spPr>
          <a:xfrm>
            <a:off x="4766554" y="2120630"/>
            <a:ext cx="4124528" cy="317121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fik 34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0" y="3256311"/>
            <a:ext cx="2108118" cy="278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400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FF0000"/>
                </a:solidFill>
              </a:rPr>
              <a:t>Generalized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i="1" dirty="0" smtClean="0">
                <a:solidFill>
                  <a:schemeClr val="tx2"/>
                </a:solidFill>
              </a:rPr>
              <a:t>R</a:t>
            </a:r>
            <a:r>
              <a:rPr lang="de-DE" dirty="0" smtClean="0">
                <a:solidFill>
                  <a:schemeClr val="tx2"/>
                </a:solidFill>
              </a:rPr>
              <a:t>-D</a:t>
            </a:r>
            <a:r>
              <a:rPr lang="de-DE" dirty="0" smtClean="0"/>
              <a:t> Line </a:t>
            </a:r>
            <a:r>
              <a:rPr lang="de-DE" dirty="0" err="1" smtClean="0"/>
              <a:t>Spectral</a:t>
            </a:r>
            <a:r>
              <a:rPr lang="de-DE" dirty="0" smtClean="0"/>
              <a:t> </a:t>
            </a:r>
            <a:r>
              <a:rPr lang="de-DE" dirty="0" err="1" smtClean="0"/>
              <a:t>Estimation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375" y="1639862"/>
            <a:ext cx="8443216" cy="4092575"/>
          </a:xfrm>
        </p:spPr>
        <p:txBody>
          <a:bodyPr/>
          <a:lstStyle/>
          <a:p>
            <a:pPr lvl="1"/>
            <a:r>
              <a:rPr lang="en-US" dirty="0" smtClean="0"/>
              <a:t>Given a (noisy) superposition of sampled harmonics, estimate their frequencies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r>
              <a:rPr lang="en-US" dirty="0" smtClean="0"/>
              <a:t>Example DOA: </a:t>
            </a:r>
            <a:r>
              <a:rPr lang="en-US" dirty="0" smtClean="0">
                <a:solidFill>
                  <a:schemeClr val="tx2"/>
                </a:solidFill>
              </a:rPr>
              <a:t>2-D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arbitrary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array with 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arbitrary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antenna patterns (2-D EADF)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Grafik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1" y="2245054"/>
            <a:ext cx="3385795" cy="817189"/>
          </a:xfrm>
          <a:prstGeom prst="rect">
            <a:avLst/>
          </a:prstGeom>
          <a:noFill/>
        </p:spPr>
      </p:pic>
      <p:pic>
        <p:nvPicPr>
          <p:cNvPr id="7" name="Grafik 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0" y="3797970"/>
            <a:ext cx="3422277" cy="282189"/>
          </a:xfrm>
          <a:prstGeom prst="rect">
            <a:avLst/>
          </a:prstGeom>
          <a:noFill/>
        </p:spPr>
      </p:pic>
      <p:sp>
        <p:nvSpPr>
          <p:cNvPr id="16" name="Textfeld 15"/>
          <p:cNvSpPr txBox="1"/>
          <p:nvPr/>
        </p:nvSpPr>
        <p:spPr>
          <a:xfrm>
            <a:off x="2008418" y="4951058"/>
            <a:ext cx="5797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2"/>
                </a:solidFill>
              </a:rPr>
              <a:t>2-D </a:t>
            </a:r>
            <a:r>
              <a:rPr lang="de-DE" dirty="0" err="1" smtClean="0">
                <a:solidFill>
                  <a:schemeClr val="accent2"/>
                </a:solidFill>
              </a:rPr>
              <a:t>Effective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Aperture</a:t>
            </a:r>
            <a:r>
              <a:rPr lang="de-DE" dirty="0" smtClean="0">
                <a:solidFill>
                  <a:schemeClr val="accent2"/>
                </a:solidFill>
              </a:rPr>
              <a:t>  Distribution </a:t>
            </a:r>
            <a:r>
              <a:rPr lang="de-DE" dirty="0" err="1" smtClean="0">
                <a:solidFill>
                  <a:schemeClr val="accent2"/>
                </a:solidFill>
              </a:rPr>
              <a:t>Function</a:t>
            </a:r>
            <a:r>
              <a:rPr lang="de-DE" dirty="0" smtClean="0">
                <a:solidFill>
                  <a:schemeClr val="accent2"/>
                </a:solidFill>
              </a:rPr>
              <a:t> (EADF)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7" name="Grafik 2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96" y="5281959"/>
            <a:ext cx="6099266" cy="765703"/>
          </a:xfrm>
          <a:prstGeom prst="rect">
            <a:avLst/>
          </a:prstGeom>
          <a:noFill/>
        </p:spPr>
      </p:pic>
      <p:sp>
        <p:nvSpPr>
          <p:cNvPr id="24" name="Rechteck 23"/>
          <p:cNvSpPr/>
          <p:nvPr/>
        </p:nvSpPr>
        <p:spPr>
          <a:xfrm>
            <a:off x="1673156" y="4960946"/>
            <a:ext cx="6371615" cy="108671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fik 29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1" y="3139575"/>
            <a:ext cx="4561379" cy="503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028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Art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192" y="1413311"/>
            <a:ext cx="8223250" cy="4092575"/>
          </a:xfrm>
        </p:spPr>
        <p:txBody>
          <a:bodyPr/>
          <a:lstStyle/>
          <a:p>
            <a:pPr lvl="1"/>
            <a:r>
              <a:rPr lang="en-US" dirty="0" smtClean="0"/>
              <a:t>Grid-Free subspace-based methods (ESPRIT, </a:t>
            </a:r>
            <a:r>
              <a:rPr lang="en-US" dirty="0" err="1" smtClean="0"/>
              <a:t>Prony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not applicable to generalized LSE (require specific geometries)</a:t>
            </a:r>
          </a:p>
          <a:p>
            <a:pPr lvl="1"/>
            <a:r>
              <a:rPr lang="en-US" dirty="0" smtClean="0"/>
              <a:t>Gridded l1-type techniques [MCW05]</a:t>
            </a:r>
          </a:p>
          <a:p>
            <a:pPr lvl="2"/>
            <a:r>
              <a:rPr lang="en-US" dirty="0" smtClean="0"/>
              <a:t>Grid introduces model mismatch, becomes huge for </a:t>
            </a:r>
            <a:r>
              <a:rPr lang="en-US" i="1" dirty="0" smtClean="0"/>
              <a:t>R</a:t>
            </a:r>
            <a:r>
              <a:rPr lang="en-US" dirty="0" smtClean="0"/>
              <a:t>-D</a:t>
            </a:r>
          </a:p>
          <a:p>
            <a:pPr lvl="1"/>
            <a:r>
              <a:rPr lang="en-US" dirty="0" smtClean="0"/>
              <a:t>Grid-Free LSE based on atomic norm minimization [BTR13]</a:t>
            </a:r>
          </a:p>
          <a:p>
            <a:pPr lvl="2"/>
            <a:r>
              <a:rPr lang="en-US" dirty="0" smtClean="0"/>
              <a:t>Not applicable to generalized LSE, only 1-D</a:t>
            </a:r>
          </a:p>
          <a:p>
            <a:pPr lvl="1"/>
            <a:r>
              <a:rPr lang="de-DE" dirty="0" smtClean="0"/>
              <a:t>2-D </a:t>
            </a:r>
            <a:r>
              <a:rPr lang="de-DE" dirty="0" err="1" smtClean="0"/>
              <a:t>extension</a:t>
            </a:r>
            <a:r>
              <a:rPr lang="de-DE" dirty="0" smtClean="0"/>
              <a:t> [CC15]: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generalized</a:t>
            </a:r>
            <a:r>
              <a:rPr lang="de-DE" dirty="0" smtClean="0"/>
              <a:t> LSE, </a:t>
            </a:r>
            <a:r>
              <a:rPr lang="de-DE" dirty="0" err="1" smtClean="0"/>
              <a:t>very</a:t>
            </a:r>
            <a:r>
              <a:rPr lang="de-DE" dirty="0" smtClean="0"/>
              <a:t> high </a:t>
            </a:r>
            <a:r>
              <a:rPr lang="de-DE" dirty="0" err="1" smtClean="0"/>
              <a:t>complexity</a:t>
            </a:r>
            <a:endParaRPr lang="en-US" dirty="0" smtClean="0"/>
          </a:p>
          <a:p>
            <a:pPr lvl="1"/>
            <a:r>
              <a:rPr lang="en-US" dirty="0" smtClean="0"/>
              <a:t>Grid-Free generalized LSE via atomic norm minimization [HS17]</a:t>
            </a:r>
          </a:p>
          <a:p>
            <a:pPr lvl="2"/>
            <a:r>
              <a:rPr lang="en-US" dirty="0" smtClean="0"/>
              <a:t>Only 1-D, high complexity</a:t>
            </a:r>
          </a:p>
          <a:p>
            <a:pPr lvl="1"/>
            <a:r>
              <a:rPr lang="en-US" b="1" dirty="0" smtClean="0"/>
              <a:t>This paper: generalized LSE + R-D via ADMM (low complexity)</a:t>
            </a:r>
            <a:endParaRPr lang="en-US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21013" y="5223753"/>
            <a:ext cx="8443608" cy="1015663"/>
          </a:xfrm>
          <a:prstGeom prst="rect">
            <a:avLst/>
          </a:prstGeom>
          <a:solidFill>
            <a:srgbClr val="FEECDE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[MCW05] </a:t>
            </a:r>
            <a:r>
              <a:rPr lang="en-US" sz="1200" dirty="0" err="1">
                <a:solidFill>
                  <a:schemeClr val="tx1"/>
                </a:solidFill>
              </a:rPr>
              <a:t>Malioutov</a:t>
            </a:r>
            <a:r>
              <a:rPr lang="en-US" sz="1200" dirty="0">
                <a:solidFill>
                  <a:schemeClr val="tx1"/>
                </a:solidFill>
              </a:rPr>
              <a:t>, Cetin, and </a:t>
            </a:r>
            <a:r>
              <a:rPr lang="en-US" sz="1200" dirty="0" err="1">
                <a:solidFill>
                  <a:schemeClr val="tx1"/>
                </a:solidFill>
              </a:rPr>
              <a:t>Willsky</a:t>
            </a:r>
            <a:r>
              <a:rPr lang="en-US" sz="1200" dirty="0">
                <a:solidFill>
                  <a:schemeClr val="tx1"/>
                </a:solidFill>
              </a:rPr>
              <a:t>, “A sparse signal reconstruction perspective for source localization with </a:t>
            </a:r>
            <a:r>
              <a:rPr lang="en-US" sz="1200" dirty="0" smtClean="0">
                <a:solidFill>
                  <a:schemeClr val="tx1"/>
                </a:solidFill>
              </a:rPr>
              <a:t>sensor arrays</a:t>
            </a:r>
            <a:r>
              <a:rPr lang="en-US" sz="1200" dirty="0">
                <a:solidFill>
                  <a:schemeClr val="tx1"/>
                </a:solidFill>
              </a:rPr>
              <a:t>”</a:t>
            </a:r>
            <a:r>
              <a:rPr lang="en-US" sz="1200" i="1" dirty="0">
                <a:solidFill>
                  <a:schemeClr val="tx1"/>
                </a:solidFill>
              </a:rPr>
              <a:t>, 2005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[BTR13] </a:t>
            </a:r>
            <a:r>
              <a:rPr lang="en-US" sz="1200" dirty="0" err="1">
                <a:solidFill>
                  <a:schemeClr val="tx1"/>
                </a:solidFill>
              </a:rPr>
              <a:t>Bhaskar</a:t>
            </a:r>
            <a:r>
              <a:rPr lang="en-US" sz="1200" dirty="0">
                <a:solidFill>
                  <a:schemeClr val="tx1"/>
                </a:solidFill>
              </a:rPr>
              <a:t>, Tang, and </a:t>
            </a:r>
            <a:r>
              <a:rPr lang="en-US" sz="1200" dirty="0" err="1">
                <a:solidFill>
                  <a:schemeClr val="tx1"/>
                </a:solidFill>
              </a:rPr>
              <a:t>Recht</a:t>
            </a:r>
            <a:r>
              <a:rPr lang="en-US" sz="1200" dirty="0">
                <a:solidFill>
                  <a:schemeClr val="tx1"/>
                </a:solidFill>
              </a:rPr>
              <a:t>, “Atomic Norm </a:t>
            </a:r>
            <a:r>
              <a:rPr lang="en-US" sz="1200" dirty="0" err="1">
                <a:solidFill>
                  <a:schemeClr val="tx1"/>
                </a:solidFill>
              </a:rPr>
              <a:t>Denoising</a:t>
            </a:r>
            <a:r>
              <a:rPr lang="en-US" sz="1200" dirty="0">
                <a:solidFill>
                  <a:schemeClr val="tx1"/>
                </a:solidFill>
              </a:rPr>
              <a:t> With Applications to Line Spectral Estimation”</a:t>
            </a:r>
            <a:r>
              <a:rPr lang="en-US" sz="1200" i="1" dirty="0">
                <a:solidFill>
                  <a:schemeClr val="tx1"/>
                </a:solidFill>
              </a:rPr>
              <a:t>, 2013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de-DE" sz="1200" dirty="0">
                <a:solidFill>
                  <a:schemeClr val="tx1"/>
                </a:solidFill>
              </a:rPr>
              <a:t>[CC15] </a:t>
            </a:r>
            <a:r>
              <a:rPr lang="de-DE" sz="1200" dirty="0" smtClean="0">
                <a:solidFill>
                  <a:schemeClr val="tx1"/>
                </a:solidFill>
              </a:rPr>
              <a:t>Chi, Chen, “</a:t>
            </a:r>
            <a:r>
              <a:rPr lang="de-DE" sz="1200" dirty="0" err="1" smtClean="0">
                <a:solidFill>
                  <a:schemeClr val="tx1"/>
                </a:solidFill>
              </a:rPr>
              <a:t>Compressive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Two</a:t>
            </a:r>
            <a:r>
              <a:rPr lang="de-DE" sz="1200" dirty="0">
                <a:solidFill>
                  <a:schemeClr val="tx1"/>
                </a:solidFill>
              </a:rPr>
              <a:t>-Dimensional </a:t>
            </a:r>
            <a:r>
              <a:rPr lang="de-DE" sz="1200" dirty="0" err="1">
                <a:solidFill>
                  <a:schemeClr val="tx1"/>
                </a:solidFill>
              </a:rPr>
              <a:t>Harmonic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Retrieval</a:t>
            </a:r>
            <a:r>
              <a:rPr lang="de-DE" sz="1200" dirty="0" smtClean="0">
                <a:solidFill>
                  <a:schemeClr val="tx1"/>
                </a:solidFill>
              </a:rPr>
              <a:t> via </a:t>
            </a:r>
            <a:r>
              <a:rPr lang="de-DE" sz="1200" dirty="0" err="1">
                <a:solidFill>
                  <a:schemeClr val="tx1"/>
                </a:solidFill>
              </a:rPr>
              <a:t>Atomic</a:t>
            </a:r>
            <a:r>
              <a:rPr lang="de-DE" sz="1200" dirty="0">
                <a:solidFill>
                  <a:schemeClr val="tx1"/>
                </a:solidFill>
              </a:rPr>
              <a:t> Norm </a:t>
            </a:r>
            <a:r>
              <a:rPr lang="de-DE" sz="1200" dirty="0" err="1" smtClean="0">
                <a:solidFill>
                  <a:schemeClr val="tx1"/>
                </a:solidFill>
              </a:rPr>
              <a:t>Minimization</a:t>
            </a:r>
            <a:r>
              <a:rPr lang="de-DE" sz="1200" dirty="0" smtClean="0">
                <a:solidFill>
                  <a:schemeClr val="tx1"/>
                </a:solidFill>
              </a:rPr>
              <a:t>“, 2015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[HS17] </a:t>
            </a:r>
            <a:r>
              <a:rPr lang="en-US" sz="1200" dirty="0" err="1">
                <a:solidFill>
                  <a:schemeClr val="tx1"/>
                </a:solidFill>
              </a:rPr>
              <a:t>Heckel</a:t>
            </a:r>
            <a:r>
              <a:rPr lang="en-US" sz="1200" dirty="0">
                <a:solidFill>
                  <a:schemeClr val="tx1"/>
                </a:solidFill>
              </a:rPr>
              <a:t> and </a:t>
            </a:r>
            <a:r>
              <a:rPr lang="en-US" sz="1200" dirty="0" err="1">
                <a:solidFill>
                  <a:schemeClr val="tx1"/>
                </a:solidFill>
              </a:rPr>
              <a:t>Soltanolkotabi</a:t>
            </a:r>
            <a:r>
              <a:rPr lang="en-US" sz="1200" dirty="0">
                <a:solidFill>
                  <a:schemeClr val="tx1"/>
                </a:solidFill>
              </a:rPr>
              <a:t>, “Generalized Line Spectral Estimation via Convex Optimization”</a:t>
            </a:r>
            <a:r>
              <a:rPr lang="en-US" sz="1200" i="1" dirty="0">
                <a:solidFill>
                  <a:schemeClr val="tx1"/>
                </a:solidFill>
              </a:rPr>
              <a:t>, 2017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348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375" y="246396"/>
            <a:ext cx="8223250" cy="431800"/>
          </a:xfrm>
        </p:spPr>
        <p:txBody>
          <a:bodyPr/>
          <a:lstStyle/>
          <a:p>
            <a:r>
              <a:rPr lang="de-DE" dirty="0" smtClean="0"/>
              <a:t>State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art</a:t>
            </a:r>
            <a:r>
              <a:rPr lang="de-DE" dirty="0" smtClean="0"/>
              <a:t> (</a:t>
            </a:r>
            <a:r>
              <a:rPr lang="de-DE" dirty="0" err="1" smtClean="0"/>
              <a:t>excerpt</a:t>
            </a:r>
            <a:r>
              <a:rPr lang="de-DE" dirty="0" smtClean="0"/>
              <a:t>)</a:t>
            </a:r>
            <a:endParaRPr lang="en-US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08562" y="1264581"/>
            <a:ext cx="713037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933855" y="856019"/>
            <a:ext cx="0" cy="406617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260715" y="856019"/>
            <a:ext cx="0" cy="4068000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08562" y="3122557"/>
            <a:ext cx="7131600" cy="0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 rot="16200000">
            <a:off x="-61289" y="203999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 to 1-D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 rot="16200000">
            <a:off x="73363" y="3925981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Allows </a:t>
            </a:r>
            <a:r>
              <a:rPr lang="en-US" i="1" dirty="0" smtClean="0"/>
              <a:t>R</a:t>
            </a:r>
            <a:r>
              <a:rPr lang="en-US" dirty="0" smtClean="0"/>
              <a:t>-D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1618572" y="91791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LSE model only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4586641" y="895249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Allows generalized LSE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1381328" y="1527243"/>
            <a:ext cx="2287806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Root-MUSIC / Prony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1381327" y="3317605"/>
            <a:ext cx="1574085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ESPRIT, RARE</a:t>
            </a:r>
            <a:endParaRPr lang="en-US" dirty="0"/>
          </a:p>
        </p:txBody>
      </p:sp>
      <p:sp>
        <p:nvSpPr>
          <p:cNvPr id="26" name="Textfeld 25"/>
          <p:cNvSpPr txBox="1"/>
          <p:nvPr/>
        </p:nvSpPr>
        <p:spPr>
          <a:xfrm>
            <a:off x="5916492" y="2937891"/>
            <a:ext cx="1184940" cy="369332"/>
          </a:xfrm>
          <a:prstGeom prst="rect">
            <a:avLst/>
          </a:prstGeom>
          <a:solidFill>
            <a:srgbClr val="FFD5D5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[MCW05]</a:t>
            </a:r>
            <a:endParaRPr lang="en-US" dirty="0"/>
          </a:p>
        </p:txBody>
      </p:sp>
      <p:sp>
        <p:nvSpPr>
          <p:cNvPr id="27" name="Textfeld 26"/>
          <p:cNvSpPr txBox="1"/>
          <p:nvPr/>
        </p:nvSpPr>
        <p:spPr>
          <a:xfrm>
            <a:off x="1381327" y="2039992"/>
            <a:ext cx="1005403" cy="369332"/>
          </a:xfrm>
          <a:prstGeom prst="rect">
            <a:avLst/>
          </a:prstGeom>
          <a:solidFill>
            <a:srgbClr val="FDE5D3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[BTR13]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1381326" y="3808765"/>
            <a:ext cx="1467068" cy="369332"/>
          </a:xfrm>
          <a:prstGeom prst="rect">
            <a:avLst/>
          </a:prstGeom>
          <a:solidFill>
            <a:srgbClr val="FDE5D3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[CC15] (2-D)</a:t>
            </a:r>
            <a:endParaRPr lang="en-US" dirty="0"/>
          </a:p>
        </p:txBody>
      </p:sp>
      <p:sp>
        <p:nvSpPr>
          <p:cNvPr id="29" name="Textfeld 28"/>
          <p:cNvSpPr txBox="1"/>
          <p:nvPr/>
        </p:nvSpPr>
        <p:spPr>
          <a:xfrm>
            <a:off x="4343400" y="1527243"/>
            <a:ext cx="877163" cy="369332"/>
          </a:xfrm>
          <a:prstGeom prst="rect">
            <a:avLst/>
          </a:prstGeom>
          <a:solidFill>
            <a:srgbClr val="FDE5D3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[HS17]</a:t>
            </a:r>
            <a:endParaRPr lang="en-US" dirty="0"/>
          </a:p>
        </p:txBody>
      </p:sp>
      <p:sp>
        <p:nvSpPr>
          <p:cNvPr id="30" name="Textfeld 29"/>
          <p:cNvSpPr txBox="1"/>
          <p:nvPr/>
        </p:nvSpPr>
        <p:spPr>
          <a:xfrm>
            <a:off x="4586641" y="3787482"/>
            <a:ext cx="3082895" cy="646331"/>
          </a:xfrm>
          <a:prstGeom prst="rect">
            <a:avLst/>
          </a:prstGeom>
          <a:solidFill>
            <a:srgbClr val="D5FFE8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This paper: Efficient </a:t>
            </a:r>
            <a:r>
              <a:rPr lang="en-US" i="1" dirty="0" smtClean="0"/>
              <a:t>R</a:t>
            </a:r>
            <a:r>
              <a:rPr lang="en-US" dirty="0" smtClean="0"/>
              <a:t>-D </a:t>
            </a:r>
            <a:br>
              <a:rPr lang="en-US" dirty="0" smtClean="0"/>
            </a:br>
            <a:r>
              <a:rPr lang="en-US" dirty="0" smtClean="0"/>
              <a:t>generalized LSE via ADMM</a:t>
            </a:r>
            <a:endParaRPr lang="en-US" dirty="0"/>
          </a:p>
        </p:txBody>
      </p:sp>
      <p:sp>
        <p:nvSpPr>
          <p:cNvPr id="33" name="Textfeld 32"/>
          <p:cNvSpPr txBox="1"/>
          <p:nvPr/>
        </p:nvSpPr>
        <p:spPr>
          <a:xfrm>
            <a:off x="7309536" y="1487970"/>
            <a:ext cx="288000" cy="28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  </a:t>
            </a:r>
            <a:endParaRPr lang="en-US" dirty="0"/>
          </a:p>
        </p:txBody>
      </p:sp>
      <p:sp>
        <p:nvSpPr>
          <p:cNvPr id="34" name="Textfeld 33"/>
          <p:cNvSpPr txBox="1"/>
          <p:nvPr/>
        </p:nvSpPr>
        <p:spPr>
          <a:xfrm>
            <a:off x="7669536" y="149347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Subspace-based</a:t>
            </a:r>
            <a:endParaRPr lang="en-US" sz="1200" dirty="0"/>
          </a:p>
        </p:txBody>
      </p:sp>
      <p:sp>
        <p:nvSpPr>
          <p:cNvPr id="35" name="Textfeld 34"/>
          <p:cNvSpPr txBox="1"/>
          <p:nvPr/>
        </p:nvSpPr>
        <p:spPr>
          <a:xfrm>
            <a:off x="7309536" y="1930880"/>
            <a:ext cx="288000" cy="288000"/>
          </a:xfrm>
          <a:prstGeom prst="rect">
            <a:avLst/>
          </a:prstGeom>
          <a:solidFill>
            <a:srgbClr val="FFD5D5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  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7669536" y="1936381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Grid-based l1</a:t>
            </a:r>
            <a:endParaRPr lang="en-US" sz="1200" dirty="0"/>
          </a:p>
        </p:txBody>
      </p:sp>
      <p:sp>
        <p:nvSpPr>
          <p:cNvPr id="37" name="Textfeld 36"/>
          <p:cNvSpPr txBox="1"/>
          <p:nvPr/>
        </p:nvSpPr>
        <p:spPr>
          <a:xfrm>
            <a:off x="7309536" y="2386471"/>
            <a:ext cx="288000" cy="288000"/>
          </a:xfrm>
          <a:prstGeom prst="rect">
            <a:avLst/>
          </a:prstGeom>
          <a:solidFill>
            <a:srgbClr val="FDE5D3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  </a:t>
            </a:r>
            <a:endParaRPr lang="en-US" dirty="0"/>
          </a:p>
        </p:txBody>
      </p:sp>
      <p:sp>
        <p:nvSpPr>
          <p:cNvPr id="38" name="Textfeld 37"/>
          <p:cNvSpPr txBox="1"/>
          <p:nvPr/>
        </p:nvSpPr>
        <p:spPr>
          <a:xfrm>
            <a:off x="7669536" y="2299639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Atomic Norm </a:t>
            </a:r>
            <a:br>
              <a:rPr lang="en-US" sz="1200" dirty="0" smtClean="0"/>
            </a:br>
            <a:r>
              <a:rPr lang="en-US" sz="1200" dirty="0" smtClean="0"/>
              <a:t>based grid-free</a:t>
            </a:r>
            <a:endParaRPr lang="en-US" sz="1200" dirty="0"/>
          </a:p>
        </p:txBody>
      </p:sp>
      <p:sp>
        <p:nvSpPr>
          <p:cNvPr id="31" name="Textfeld 30"/>
          <p:cNvSpPr txBox="1"/>
          <p:nvPr/>
        </p:nvSpPr>
        <p:spPr>
          <a:xfrm>
            <a:off x="4343400" y="2921198"/>
            <a:ext cx="889987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MUSIC</a:t>
            </a:r>
            <a:endParaRPr lang="en-US" dirty="0"/>
          </a:p>
        </p:txBody>
      </p:sp>
      <p:sp>
        <p:nvSpPr>
          <p:cNvPr id="32" name="Textfeld 31"/>
          <p:cNvSpPr txBox="1"/>
          <p:nvPr/>
        </p:nvSpPr>
        <p:spPr>
          <a:xfrm>
            <a:off x="321013" y="5019465"/>
            <a:ext cx="8443608" cy="461665"/>
          </a:xfrm>
          <a:prstGeom prst="rect">
            <a:avLst/>
          </a:prstGeom>
          <a:solidFill>
            <a:srgbClr val="D9D9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[MCW05] </a:t>
            </a:r>
            <a:r>
              <a:rPr lang="en-US" sz="1200" dirty="0" err="1">
                <a:solidFill>
                  <a:schemeClr val="tx1"/>
                </a:solidFill>
              </a:rPr>
              <a:t>Malioutov</a:t>
            </a:r>
            <a:r>
              <a:rPr lang="en-US" sz="1200" dirty="0">
                <a:solidFill>
                  <a:schemeClr val="tx1"/>
                </a:solidFill>
              </a:rPr>
              <a:t>, Cetin, and </a:t>
            </a:r>
            <a:r>
              <a:rPr lang="en-US" sz="1200" dirty="0" err="1">
                <a:solidFill>
                  <a:schemeClr val="tx1"/>
                </a:solidFill>
              </a:rPr>
              <a:t>Willsky</a:t>
            </a:r>
            <a:r>
              <a:rPr lang="en-US" sz="1200" dirty="0">
                <a:solidFill>
                  <a:schemeClr val="tx1"/>
                </a:solidFill>
              </a:rPr>
              <a:t>, “A sparse signal reconstruction perspective for source localization with </a:t>
            </a:r>
            <a:r>
              <a:rPr lang="en-US" sz="1200" dirty="0" smtClean="0">
                <a:solidFill>
                  <a:schemeClr val="tx1"/>
                </a:solidFill>
              </a:rPr>
              <a:t>sensor arrays</a:t>
            </a:r>
            <a:r>
              <a:rPr lang="en-US" sz="1200" dirty="0">
                <a:solidFill>
                  <a:schemeClr val="tx1"/>
                </a:solidFill>
              </a:rPr>
              <a:t>”</a:t>
            </a:r>
            <a:r>
              <a:rPr lang="en-US" sz="1200" i="1" dirty="0">
                <a:solidFill>
                  <a:schemeClr val="tx1"/>
                </a:solidFill>
              </a:rPr>
              <a:t>, 2005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21013" y="5019465"/>
            <a:ext cx="8443608" cy="1015663"/>
          </a:xfrm>
          <a:prstGeom prst="rect">
            <a:avLst/>
          </a:prstGeom>
          <a:solidFill>
            <a:srgbClr val="D9D9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[MCW05] </a:t>
            </a:r>
            <a:r>
              <a:rPr lang="en-US" sz="1200" dirty="0" err="1">
                <a:solidFill>
                  <a:schemeClr val="tx1"/>
                </a:solidFill>
              </a:rPr>
              <a:t>Malioutov</a:t>
            </a:r>
            <a:r>
              <a:rPr lang="en-US" sz="1200" dirty="0">
                <a:solidFill>
                  <a:schemeClr val="tx1"/>
                </a:solidFill>
              </a:rPr>
              <a:t>, Cetin, and </a:t>
            </a:r>
            <a:r>
              <a:rPr lang="en-US" sz="1200" dirty="0" err="1">
                <a:solidFill>
                  <a:schemeClr val="tx1"/>
                </a:solidFill>
              </a:rPr>
              <a:t>Willsky</a:t>
            </a:r>
            <a:r>
              <a:rPr lang="en-US" sz="1200" dirty="0">
                <a:solidFill>
                  <a:schemeClr val="tx1"/>
                </a:solidFill>
              </a:rPr>
              <a:t>, “A sparse signal reconstruction perspective for source localization with </a:t>
            </a:r>
            <a:r>
              <a:rPr lang="en-US" sz="1200" dirty="0" smtClean="0">
                <a:solidFill>
                  <a:schemeClr val="tx1"/>
                </a:solidFill>
              </a:rPr>
              <a:t>sensor arrays</a:t>
            </a:r>
            <a:r>
              <a:rPr lang="en-US" sz="1200" dirty="0">
                <a:solidFill>
                  <a:schemeClr val="tx1"/>
                </a:solidFill>
              </a:rPr>
              <a:t>”</a:t>
            </a:r>
            <a:r>
              <a:rPr lang="en-US" sz="1200" i="1" dirty="0">
                <a:solidFill>
                  <a:schemeClr val="tx1"/>
                </a:solidFill>
              </a:rPr>
              <a:t>, 2005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[BTR13] </a:t>
            </a:r>
            <a:r>
              <a:rPr lang="en-US" sz="1200" dirty="0" err="1">
                <a:solidFill>
                  <a:schemeClr val="tx1"/>
                </a:solidFill>
              </a:rPr>
              <a:t>Bhaskar</a:t>
            </a:r>
            <a:r>
              <a:rPr lang="en-US" sz="1200" dirty="0">
                <a:solidFill>
                  <a:schemeClr val="tx1"/>
                </a:solidFill>
              </a:rPr>
              <a:t>, Tang, and </a:t>
            </a:r>
            <a:r>
              <a:rPr lang="en-US" sz="1200" dirty="0" err="1">
                <a:solidFill>
                  <a:schemeClr val="tx1"/>
                </a:solidFill>
              </a:rPr>
              <a:t>Recht</a:t>
            </a:r>
            <a:r>
              <a:rPr lang="en-US" sz="1200" dirty="0">
                <a:solidFill>
                  <a:schemeClr val="tx1"/>
                </a:solidFill>
              </a:rPr>
              <a:t>, “Atomic Norm </a:t>
            </a:r>
            <a:r>
              <a:rPr lang="en-US" sz="1200" dirty="0" err="1">
                <a:solidFill>
                  <a:schemeClr val="tx1"/>
                </a:solidFill>
              </a:rPr>
              <a:t>Denoising</a:t>
            </a:r>
            <a:r>
              <a:rPr lang="en-US" sz="1200" dirty="0">
                <a:solidFill>
                  <a:schemeClr val="tx1"/>
                </a:solidFill>
              </a:rPr>
              <a:t> With Applications to Line Spectral Estimation”</a:t>
            </a:r>
            <a:r>
              <a:rPr lang="en-US" sz="1200" i="1" dirty="0">
                <a:solidFill>
                  <a:schemeClr val="tx1"/>
                </a:solidFill>
              </a:rPr>
              <a:t>, 2013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de-DE" sz="1200" dirty="0">
                <a:solidFill>
                  <a:schemeClr val="tx1"/>
                </a:solidFill>
              </a:rPr>
              <a:t>[CC15] </a:t>
            </a:r>
            <a:r>
              <a:rPr lang="de-DE" sz="1200" dirty="0" smtClean="0">
                <a:solidFill>
                  <a:schemeClr val="tx1"/>
                </a:solidFill>
              </a:rPr>
              <a:t>Chi, Chen, “</a:t>
            </a:r>
            <a:r>
              <a:rPr lang="de-DE" sz="1200" dirty="0" err="1" smtClean="0">
                <a:solidFill>
                  <a:schemeClr val="tx1"/>
                </a:solidFill>
              </a:rPr>
              <a:t>Compressive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Two</a:t>
            </a:r>
            <a:r>
              <a:rPr lang="de-DE" sz="1200" dirty="0">
                <a:solidFill>
                  <a:schemeClr val="tx1"/>
                </a:solidFill>
              </a:rPr>
              <a:t>-Dimensional </a:t>
            </a:r>
            <a:r>
              <a:rPr lang="de-DE" sz="1200" dirty="0" err="1">
                <a:solidFill>
                  <a:schemeClr val="tx1"/>
                </a:solidFill>
              </a:rPr>
              <a:t>Harmonic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Retrieval</a:t>
            </a:r>
            <a:r>
              <a:rPr lang="de-DE" sz="1200" dirty="0" smtClean="0">
                <a:solidFill>
                  <a:schemeClr val="tx1"/>
                </a:solidFill>
              </a:rPr>
              <a:t> via </a:t>
            </a:r>
            <a:r>
              <a:rPr lang="de-DE" sz="1200" dirty="0" err="1">
                <a:solidFill>
                  <a:schemeClr val="tx1"/>
                </a:solidFill>
              </a:rPr>
              <a:t>Atomic</a:t>
            </a:r>
            <a:r>
              <a:rPr lang="de-DE" sz="1200" dirty="0">
                <a:solidFill>
                  <a:schemeClr val="tx1"/>
                </a:solidFill>
              </a:rPr>
              <a:t> Norm </a:t>
            </a:r>
            <a:r>
              <a:rPr lang="de-DE" sz="1200" dirty="0" err="1" smtClean="0">
                <a:solidFill>
                  <a:schemeClr val="tx1"/>
                </a:solidFill>
              </a:rPr>
              <a:t>Minimization</a:t>
            </a:r>
            <a:r>
              <a:rPr lang="de-DE" sz="1200" dirty="0" smtClean="0">
                <a:solidFill>
                  <a:schemeClr val="tx1"/>
                </a:solidFill>
              </a:rPr>
              <a:t>“, 2015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[HS17] </a:t>
            </a:r>
            <a:r>
              <a:rPr lang="en-US" sz="1200" dirty="0" err="1">
                <a:solidFill>
                  <a:schemeClr val="tx1"/>
                </a:solidFill>
              </a:rPr>
              <a:t>Heckel</a:t>
            </a:r>
            <a:r>
              <a:rPr lang="en-US" sz="1200" dirty="0">
                <a:solidFill>
                  <a:schemeClr val="tx1"/>
                </a:solidFill>
              </a:rPr>
              <a:t> and </a:t>
            </a:r>
            <a:r>
              <a:rPr lang="en-US" sz="1200" dirty="0" err="1">
                <a:solidFill>
                  <a:schemeClr val="tx1"/>
                </a:solidFill>
              </a:rPr>
              <a:t>Soltanolkotabi</a:t>
            </a:r>
            <a:r>
              <a:rPr lang="en-US" sz="1200" dirty="0">
                <a:solidFill>
                  <a:schemeClr val="tx1"/>
                </a:solidFill>
              </a:rPr>
              <a:t>, “Generalized Line Spectral Estimation via Convex Optimization”</a:t>
            </a:r>
            <a:r>
              <a:rPr lang="en-US" sz="1200" i="1" dirty="0">
                <a:solidFill>
                  <a:schemeClr val="tx1"/>
                </a:solidFill>
              </a:rPr>
              <a:t>, 2017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0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6" grpId="0"/>
      <p:bldP spid="37" grpId="0" animBg="1"/>
      <p:bldP spid="38" grpId="0"/>
      <p:bldP spid="3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Let the atomic set be defined as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Define the atomic norm of a given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Then the </a:t>
            </a:r>
            <a:r>
              <a:rPr lang="en-US" i="1" dirty="0" smtClean="0"/>
              <a:t>R</a:t>
            </a:r>
            <a:r>
              <a:rPr lang="en-US" dirty="0" smtClean="0"/>
              <a:t>-D generalized LSE problem can be formulated as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Convex but </a:t>
            </a:r>
            <a:r>
              <a:rPr lang="en-US" b="1" dirty="0" smtClean="0"/>
              <a:t>infinite-dimensional</a:t>
            </a:r>
            <a:r>
              <a:rPr lang="en-US" dirty="0" smtClean="0"/>
              <a:t> problem </a:t>
            </a:r>
            <a:r>
              <a:rPr lang="en-US" dirty="0" smtClean="0">
                <a:sym typeface="Wingdings" panose="05000000000000000000" pitchFamily="2" charset="2"/>
              </a:rPr>
              <a:t> cannot be solved directly.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1326019" y="4888167"/>
            <a:ext cx="4536333" cy="664266"/>
          </a:xfrm>
          <a:prstGeom prst="rect">
            <a:avLst/>
          </a:prstGeom>
          <a:solidFill>
            <a:srgbClr val="D9D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1: </a:t>
            </a:r>
            <a:r>
              <a:rPr lang="de-DE" dirty="0" err="1" smtClean="0"/>
              <a:t>Atomic</a:t>
            </a:r>
            <a:r>
              <a:rPr lang="de-DE" dirty="0" smtClean="0"/>
              <a:t> Norm </a:t>
            </a:r>
            <a:r>
              <a:rPr lang="de-DE" dirty="0" err="1" smtClean="0"/>
              <a:t>Minimization</a:t>
            </a:r>
            <a:r>
              <a:rPr lang="de-DE" dirty="0" smtClean="0"/>
              <a:t> Approach</a:t>
            </a:r>
            <a:endParaRPr lang="en-US" dirty="0"/>
          </a:p>
        </p:txBody>
      </p:sp>
      <p:pic>
        <p:nvPicPr>
          <p:cNvPr id="7" name="Grafik 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85" y="2244634"/>
            <a:ext cx="5412912" cy="522932"/>
          </a:xfrm>
          <a:prstGeom prst="rect">
            <a:avLst/>
          </a:prstGeom>
          <a:noFill/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41" y="1765328"/>
            <a:ext cx="4287143" cy="282857"/>
          </a:xfrm>
          <a:prstGeom prst="rect">
            <a:avLst/>
          </a:prstGeom>
          <a:noFill/>
        </p:spPr>
      </p:pic>
      <p:pic>
        <p:nvPicPr>
          <p:cNvPr id="4" name="Grafik 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85" y="3408713"/>
            <a:ext cx="5649504" cy="850122"/>
          </a:xfrm>
          <a:prstGeom prst="rect">
            <a:avLst/>
          </a:prstGeom>
          <a:noFill/>
        </p:spPr>
      </p:pic>
      <p:pic>
        <p:nvPicPr>
          <p:cNvPr id="13" name="Grafik 12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15" y="2906950"/>
            <a:ext cx="1270049" cy="265980"/>
          </a:xfrm>
          <a:prstGeom prst="rect">
            <a:avLst/>
          </a:prstGeom>
          <a:noFill/>
        </p:spPr>
      </p:pic>
      <p:pic>
        <p:nvPicPr>
          <p:cNvPr id="18" name="Grafik 17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30" y="5062640"/>
            <a:ext cx="4167747" cy="400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162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6,7042"/>
  <p:tag name="ORIGINALWIDTH" val="1231,346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z_n(t) = \sum_{\ell=1}^L s_\ell(t) {\rm e}^{\jmath 2\pi f_\ell n}$&#10;\end{document} "/>
  <p:tag name="IGUANATEXSIZE" val="20"/>
  <p:tag name="IGUANATEXCURSOR" val="264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05,4743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\bm b(\theta)$&#10;\end{document} "/>
  <p:tag name="IGUANATEXSIZE" val="20"/>
  <p:tag name="IGUANATEXCURSOR" val="235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05,4743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\bm b(\theta)$&#10;\end{document} "/>
  <p:tag name="IGUANATEXSIZE" val="20"/>
  <p:tag name="IGUANATEXCURSOR" val="235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6,7042"/>
  <p:tag name="ORIGINALWIDTH" val="1638,545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\bm b(\theta)\approx \sum_{\ell = -L}^L \bm \gamma_{\ell} \cdot {\rm e}^{\jmath \theta \ell} = \bm \Gamma \cdot \bm a(\theta)$&#10;\end{document} "/>
  <p:tag name="IGUANATEXSIZE" val="20"/>
  <p:tag name="IGUANATEXCURSOR" val="355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953,1309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\bm z(t) = \bm A(\bm f) \cdot \bm s(t)$&#10;\end{document} "/>
  <p:tag name="IGUANATEXSIZE" val="20"/>
  <p:tag name="IGUANATEXCURSOR" val="268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6,7042"/>
  <p:tag name="ORIGINALWIDTH" val="1532,059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z_n(t) = \sum_{\ell=1}^L s_\ell(t) \prod_{r=1}^R {\rm e}^{\jmath 2\pi f_\ell^{(r)} n}$&#10;\end{document} "/>
  <p:tag name="IGUANATEXSIZE" val="20"/>
  <p:tag name="IGUANATEXCURSOR" val="264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546,307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\bm y(t) = {\color{red}\bm \Phi} \bm z(t) = {\color{red}\bm \Phi} \bm A(\bm f) \cdot \bm s(t)$&#10;\end{document} "/>
  <p:tag name="IGUANATEXSIZE" val="20"/>
  <p:tag name="IGUANATEXCURSOR" val="323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5,6993"/>
  <p:tag name="ORIGINALWIDTH" val="3316,086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\bm b(\theta,\phi)\approx \sum_{\ell_\theta = -L_\theta}^{L_\theta}\sum_{\ell_\phi = -L_\phi}^{L_\phi} \bm \gamma_{\ell_\theta,\ell_\phi} \cdot {\rm e}^{\jmath (\theta \ell_\theta+\phi \ell_\phi)} = \bm \Gamma \cdot \left(\bm a(\theta)\otimes \bm a(\phi)\right)$&#10;\end{document} "/>
  <p:tag name="IGUANATEXSIZE" val="20"/>
  <p:tag name="IGUANATEXCURSOR" val="425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2064,492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\bm z(t) = \left(\bm A(\bm f^{(1)})\diamond \ldots \diamond \bm A(\bm f^{(R)})\right) \cdot \bm s(t)$&#10;\end{document} "/>
  <p:tag name="IGUANATEXSIZE" val="20"/>
  <p:tag name="IGUANATEXCURSOR" val="330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0,2213"/>
  <p:tag name="ORIGINALWIDTH" val="2445,445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{\mathcal A} = \left\{&#10;\bm a(\bm f) \cdot \bm s^{\rm T} \Big| \bm s \in \mathbb{C}^T, \|\bm s\|=1, \bm f \in (0,1]^R&#10;\right\}$&#10;\end{document} "/>
  <p:tag name="IGUANATEXSIZE" val="20"/>
  <p:tag name="IGUANATEXCURSOR" val="304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2250,469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\bm a(\bm f) = \bm a_1(f^{(1)}) \otimes \ldots \otimes \bm a_R(f^{(R)}) \in \compl^{N \times 1}$&#10;\end{document} "/>
  <p:tag name="IGUANATEXSIZE" val="20"/>
  <p:tag name="IGUANATEXCURSOR" val="325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953,1309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\bm z(t) = \bm A(\bm f) \cdot \bm s(t)$&#10;\end{document} "/>
  <p:tag name="IGUANATEXSIZE" val="20"/>
  <p:tag name="IGUANATEXCURSOR" val="268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2551,181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\left\|\bm Z\right\|_{\mathcal A} = {\rm inf}\left\{ \sum_{\ell=1}^L|c_\ell| \Big| \bm Z = \sum_{\ell=1}^L c_\ell \bm A_\ell, \quad \bm A_\ell \in \mathcal A\right\}&#10;$&#10;\end{document} "/>
  <p:tag name="IGUANATEXSIZE" val="20"/>
  <p:tag name="IGUANATEXCURSOR" val="372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573,6783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\bm Z \in \compl^{N \times T}$&#10;\end{document} "/>
  <p:tag name="IGUANATEXSIZE" val="20"/>
  <p:tag name="IGUANATEXCURSOR" val="260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,9783"/>
  <p:tag name="ORIGINALWIDTH" val="1881,515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\mathop{\min}_{\bm Z} \left\|\bm Z\right\|_{\mathcal A} &#10;\quad \mbox{s.t.} \quad \left\| \bm Y - \bm \Phi \bm Z\right\|_{\rm F} \leq \epsilon&#10;$&#10;\end{document} "/>
  <p:tag name="IGUANATEXSIZE" val="20"/>
  <p:tag name="IGUANATEXCURSOR" val="341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,9783"/>
  <p:tag name="ORIGINALWIDTH" val="1881,515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\mathop{\min}_{\bm Z} \left\|\bm Z\right\|_{\mathcal A} &#10;\quad \mbox{s.t.} \quad \left\| \bm Y - \bm \Phi \bm Z\right\|_{\rm F} \leq \epsilon&#10;$&#10;\end{document} "/>
  <p:tag name="IGUANATEXSIZE" val="20"/>
  <p:tag name="IGUANATEXCURSOR" val="341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9,2239"/>
  <p:tag name="ORIGINALWIDTH" val="1609,299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\mathop{\min}_{\bm W, \bm u, \bm Z} &#10;{\rm tr}\{\bm{T^{\rm H}}_{(\bm n, R)}(\bm u)\} + {\rm tr}\{\bm W\}&#10;$&#10;\end{document} "/>
  <p:tag name="IGUANATEXSIZE" val="20"/>
  <p:tag name="IGUANATEXCURSOR" val="333"/>
  <p:tag name="TRANSPARENCY" val="Wahr"/>
  <p:tag name="FILENAME" val=""/>
  <p:tag name="LATEXENGINEID" val="0"/>
  <p:tag name="TEMPFOLDER" val="c:\temp\"/>
  <p:tag name="LATEXFORMHEIGHT" val="435"/>
  <p:tag name="LATEXFORMWIDTH" val="457,2"/>
  <p:tag name="LATEXFORMWRAP" val="Wahr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7,4616"/>
  <p:tag name="ORIGINALWIDTH" val="1504,312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 \mbox{s.t.} \quad &#10;\begin{bmatrix}&#10; \bm{T^{\rm H}}_{(\bm n, R)}(\bm u) &amp; \bm Z \\ \bm Z^{\rm H} &amp; \bm W\end{bmatrix} \succeq \bm 0, &#10;$&#10;\end{document} "/>
  <p:tag name="IGUANATEXSIZE" val="20"/>
  <p:tag name="IGUANATEXCURSOR" val="266"/>
  <p:tag name="TRANSPARENCY" val="Wahr"/>
  <p:tag name="FILENAME" val=""/>
  <p:tag name="LATEXENGINEID" val="0"/>
  <p:tag name="TEMPFOLDER" val="c:\temp\"/>
  <p:tag name="LATEXFORMHEIGHT" val="435"/>
  <p:tag name="LATEXFORMWIDTH" val="457,2"/>
  <p:tag name="LATEXFORMWRAP" val="Wahr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336"/>
  <p:tag name="ORIGINALWIDTH" val="868,3915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 \left\| \bm Y - \bm \Phi \bm Z\right\|_{\rm F} \leq \epsilon&#10;$&#10;\end{document} "/>
  <p:tag name="IGUANATEXSIZE" val="20"/>
  <p:tag name="IGUANATEXCURSOR" val="231"/>
  <p:tag name="TRANSPARENCY" val="Wahr"/>
  <p:tag name="FILENAME" val=""/>
  <p:tag name="LATEXENGINEID" val="0"/>
  <p:tag name="TEMPFOLDER" val="c:\temp\"/>
  <p:tag name="LATEXFORMHEIGHT" val="435"/>
  <p:tag name="LATEXFORMWIDTH" val="457,2"/>
  <p:tag name="LATEXFORMWRAP" val="Wahr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,2291"/>
  <p:tag name="ORIGINALWIDTH" val="506,9367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\bm{T^{\rm H}}_{(\bm n, R)}(\bm u) &#10;$&#10;\end{document} "/>
  <p:tag name="IGUANATEXSIZE" val="20"/>
  <p:tag name="IGUANATEXCURSOR" val="265"/>
  <p:tag name="TRANSPARENCY" val="Wahr"/>
  <p:tag name="FILENAME" val=""/>
  <p:tag name="LATEXENGINEID" val="0"/>
  <p:tag name="TEMPFOLDER" val="c:\temp\"/>
  <p:tag name="LATEXFORMHEIGHT" val="435"/>
  <p:tag name="LATEXFORMWIDTH" val="457,2"/>
  <p:tag name="LATEXFORMWRAP" val="Wahr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,9161"/>
  <p:tag name="ORIGINALWIDTH" val="1176,603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\begin{bmatrix}&#10;\bm T_0 &amp; \bm T_1 &amp; \bm T_2 &amp; \ldots &amp; \\&#10;\bm T_1^* &amp; \bm T_0 &amp; \bm T_1 &amp; \ldots &amp; \\&#10;\bm T_2^* &amp; \bm T_1^* &amp; \bm T_0 &amp; \ldots &amp; \\&#10;\vdots &amp; \vdots &amp; \vdots &amp; \vdots &amp; \\&#10;\end{bmatrix}&#10;$&#10;\end{document} "/>
  <p:tag name="IGUANATEXSIZE" val="20"/>
  <p:tag name="IGUANATEXCURSOR" val="416"/>
  <p:tag name="TRANSPARENCY" val="Wahr"/>
  <p:tag name="FILENAME" val=""/>
  <p:tag name="LATEXENGINEID" val="0"/>
  <p:tag name="TEMPFOLDER" val="c:\temp\"/>
  <p:tag name="LATEXFORMHEIGHT" val="435"/>
  <p:tag name="LATEXFORMWIDTH" val="457,2"/>
  <p:tag name="LATEXFORMWRAP" val="Wahr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,4762"/>
  <p:tag name="ORIGINALWIDTH" val="1796,026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\min_{\bm W,\bm u, \bm Z, \bm V \succeq \bm 0, \bm \Lambda \succeq \bm 0}  \mathcal L(\bm W,\bm u, \bm Z, \bm V , \bm \Lambda )&#10;$&#10;\end{document} "/>
  <p:tag name="IGUANATEXSIZE" val="20"/>
  <p:tag name="IGUANATEXCURSOR" val="304"/>
  <p:tag name="TRANSPARENCY" val="Wahr"/>
  <p:tag name="FILENAME" val=""/>
  <p:tag name="LATEXENGINEID" val="0"/>
  <p:tag name="TEMPFOLDER" val="c:\temp\"/>
  <p:tag name="LATEXFORMHEIGHT" val="435"/>
  <p:tag name="LATEXFORMWIDTH" val="457,2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385,827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 \bm A(\bm f) = \left[\bm a(f_1), \ldots, \bm a(f_L)\right]&#10;$ &#10;\end{document} "/>
  <p:tag name="IGUANATEXSIZE" val="20"/>
  <p:tag name="IGUANATEXCURSOR" val="290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,2115"/>
  <p:tag name="ORIGINALWIDTH" val="2612,674"/>
  <p:tag name="LATEXADDIN" val="\documentclass{article}&#10;\pagestyle{empty}&#10;\usepackage{color,bm}&#10;\usepackage{amsfonts,amsmath}&#10;\newcommand{\ma}[1]{\bm{#1}}&#10;\newcommand{\compl}{\mathbb{C}}&#10;\newcommand{\herm}{{\rm H}}&#10;\newcommand{\Norm}[1]{\left\|#1\right\|}&#10;\newcommand{\Tr}[1]{{\rm tr}#1}&#10;\begin{document}&#10;\color{black}&#10;\begin{align*}&#10;\mathcal L(\bm W, &amp;\bm u, \bm Z, \bm V, \bm \Lambda ) = \left\langle&#10;    \bm \Lambda, \bm V&#10;    - &#10;        \begin{bmatrix}&#10;            \bm{T^\herm}_{(\bm{n},d)}(\bm u) &amp; \bm Z \\&#10;            \bm Z^\herm &amp; \bm W&#10;        \end{bmatrix}&#10;    \right\rangle&#10;\end{align*}&#10;\end{document} "/>
  <p:tag name="IGUANATEXSIZE" val="20"/>
  <p:tag name="IGUANATEXCURSOR" val="552"/>
  <p:tag name="TRANSPARENCY" val="Wahr"/>
  <p:tag name="FILENAME" val=""/>
  <p:tag name="LATEXENGINEID" val="0"/>
  <p:tag name="TEMPFOLDER" val="c:\temp\"/>
  <p:tag name="LATEXFORMHEIGHT" val="435"/>
  <p:tag name="LATEXFORMWIDTH" val="457,2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,4684"/>
  <p:tag name="ORIGINALWIDTH" val="875,8906"/>
  <p:tag name="LATEXADDIN" val="\documentclass{article}&#10;\pagestyle{empty}&#10;\usepackage{color,bm}&#10;\usepackage{amsfonts,amsmath}&#10;\newcommand{\ma}[1]{\bm{#1}}&#10;\newcommand{\compl}{\mathbb{C}}&#10;\newcommand{\herm}{{\rm H}}&#10;\newcommand{\Norm}[1]{\left\|#1\right\|}&#10;\newcommand{\Tr}[1]{{\rm tr}#1}&#10;\begin{document}&#10;\color{black}&#10;\begin{align*}&#10;    &amp;+ \frac 12 \Norm{\bm \Phi \bm Z - \bm Y}^2_2 &#10;\end{align*}&#10;\end{document} "/>
  <p:tag name="IGUANATEXSIZE" val="20"/>
  <p:tag name="IGUANATEXCURSOR" val="352"/>
  <p:tag name="TRANSPARENCY" val="Wahr"/>
  <p:tag name="FILENAME" val=""/>
  <p:tag name="LATEXENGINEID" val="0"/>
  <p:tag name="TEMPFOLDER" val="c:\temp\"/>
  <p:tag name="LATEXFORMHEIGHT" val="435"/>
  <p:tag name="LATEXFORMWIDTH" val="457,2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0,2062"/>
  <p:tag name="ORIGINALWIDTH" val="1609,299"/>
  <p:tag name="LATEXADDIN" val="\documentclass{article}&#10;\pagestyle{empty}&#10;\usepackage{color,bm}&#10;\usepackage{amsfonts,amsmath}&#10;\newcommand{\ma}[1]{\bm{#1}}&#10;\newcommand{\compl}{\mathbb{C}}&#10;\newcommand{\herm}{{\rm H}}&#10;\newcommand{\Norm}[1]{\left\|#1\right\|}&#10;\newcommand{\Tr}[1]{{\rm tr}#1}&#10;\begin{document}&#10;\color{black}&#10;\begin{align*}&#10;    &amp;+ \frac{\rho}{2} \Norm{&#10;    \bm V&#10;    - \begin{bmatrix}&#10;        \bm{T^\herm}_{(\bm{n}, d)}(\bm u) &amp; \bm Z \\&#10;        \bm Z^\herm &amp; \bm W&#10;    \end{bmatrix}}^2_{\rm F}&#10;\end{align*}&#10;\end{document} "/>
  <p:tag name="IGUANATEXSIZE" val="20"/>
  <p:tag name="IGUANATEXCURSOR" val="472"/>
  <p:tag name="TRANSPARENCY" val="Wahr"/>
  <p:tag name="FILENAME" val=""/>
  <p:tag name="LATEXENGINEID" val="0"/>
  <p:tag name="TEMPFOLDER" val="c:\temp\"/>
  <p:tag name="LATEXFORMHEIGHT" val="435"/>
  <p:tag name="LATEXFORMWIDTH" val="457,2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8,7214"/>
  <p:tag name="ORIGINALWIDTH" val="1634,796"/>
  <p:tag name="LATEXADDIN" val="\documentclass{article}&#10;\pagestyle{empty}&#10;\usepackage{color,bm}&#10;\usepackage{amsfonts,amsmath}&#10;\newcommand{\ma}[1]{\bm{#1}}&#10;\newcommand{\compl}{\mathbb{C}}&#10;\newcommand{\herm}{{\rm H}}&#10;\newcommand{\Norm}[1]{\left\|#1\right\|}&#10;\newcommand{\Tr}[1]{{\rm tr}#1}&#10;\begin{document}&#10;\color{black}&#10;\begin{align*}&#10;     + \frac{\tau}{2}\left(\Tr\{\bm W\} + \Tr\{\bm{T^\herm}_{(\bm{n},d)}(\bm u)) \}\right)&#10;\end{align*}&#10;\end{document} "/>
  <p:tag name="IGUANATEXSIZE" val="20"/>
  <p:tag name="IGUANATEXCURSOR" val="392"/>
  <p:tag name="TRANSPARENCY" val="Wahr"/>
  <p:tag name="FILENAME" val=""/>
  <p:tag name="LATEXENGINEID" val="0"/>
  <p:tag name="TEMPFOLDER" val="c:\temp\"/>
  <p:tag name="LATEXFORMHEIGHT" val="435"/>
  <p:tag name="LATEXFORMWIDTH" val="457,2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5,2231"/>
  <p:tag name="ORIGINALWIDTH" val="2112,486"/>
  <p:tag name="LATEXADDIN" val="\documentclass{article}&#10;\pagestyle{empty}&#10;\usepackage{color,bm}&#10;\usepackage{amsfonts,amsmath}&#10;\newcommand{\ma}[1]{\bm{#1}}&#10;\newcommand{\compl}{\mathbb{C}}&#10;\newcommand{\herm}{{\rm H}}&#10;\newcommand{\Norm}[1]{\left\|#1\right\|}&#10;\newcommand{\Tr}[1]{{\rm tr}#1}&#10;\begin{document}&#10;\color{black}&#10;\begin{align*}&#10;(\bm W, \bm u, \bm Z) \leftarrow \mathop{\arg\min}\limits_{\bm W, \bm u, \bm Z} \mathcal{L}(\bm W, \bm u, \bm Z, \bm V, \bm \Lambda)&#10;\end{align*}&#10;\end{document} "/>
  <p:tag name="IGUANATEXSIZE" val="20"/>
  <p:tag name="IGUANATEXCURSOR" val="433"/>
  <p:tag name="TRANSPARENCY" val="Wahr"/>
  <p:tag name="FILENAME" val=""/>
  <p:tag name="LATEXENGINEID" val="0"/>
  <p:tag name="TEMPFOLDER" val="c:\temp\"/>
  <p:tag name="LATEXFORMHEIGHT" val="435"/>
  <p:tag name="LATEXFORMWIDTH" val="457,2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,4732"/>
  <p:tag name="ORIGINALWIDTH" val="1680,54"/>
  <p:tag name="LATEXADDIN" val="\documentclass{article}&#10;\pagestyle{empty}&#10;\usepackage{color,bm}&#10;\usepackage{amsfonts,amsmath}&#10;\newcommand{\ma}[1]{\bm{#1}}&#10;\newcommand{\compl}{\mathbb{C}}&#10;\newcommand{\herm}{{\rm H}}&#10;\newcommand{\Norm}[1]{\left\|#1\right\|}&#10;\newcommand{\Tr}[1]{{\rm tr}#1}&#10;\begin{document}&#10;\color{black}&#10;\begin{align*}&#10;\bm V\leftarrow \mathop{\arg\min}\limits_{\bm V \succeq 0} \mathcal{L}(\bm W, \bm u, \bm Z, \bm V, \bm \Lambda)\end{align*}&#10;\end{document} "/>
  <p:tag name="IGUANATEXSIZE" val="20"/>
  <p:tag name="IGUANATEXCURSOR" val="335"/>
  <p:tag name="TRANSPARENCY" val="Wahr"/>
  <p:tag name="FILENAME" val=""/>
  <p:tag name="LATEXENGINEID" val="0"/>
  <p:tag name="TEMPFOLDER" val="c:\temp\"/>
  <p:tag name="LATEXFORMHEIGHT" val="435"/>
  <p:tag name="LATEXFORMWIDTH" val="457,2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058,118"/>
  <p:tag name="LATEXADDIN" val="\documentclass{article}&#10;\pagestyle{empty}&#10;\usepackage{color,bm}&#10;\usepackage{amsfonts,amsmath}&#10;\newcommand{\ma}[1]{\bm{#1}}&#10;\newcommand{\compl}{\mathbb{C}}&#10;\newcommand{\herm}{{\rm H}}&#10;\newcommand{\Norm}[1]{\left\|#1\right\|}&#10;\newcommand{\Tr}[1]{{\rm tr}#1}&#10;\begin{document}&#10;\color{black}&#10;\begin{align*}&#10;\bm \Lambda \leftarrow \bm \Lambda + \rho (\bm V - \bm T)&#10;\end{align*}&#10;\end{document} "/>
  <p:tag name="IGUANATEXSIZE" val="20"/>
  <p:tag name="IGUANATEXCURSOR" val="360"/>
  <p:tag name="TRANSPARENCY" val="Wahr"/>
  <p:tag name="FILENAME" val=""/>
  <p:tag name="LATEXENGINEID" val="0"/>
  <p:tag name="TEMPFOLDER" val="c:\temp\"/>
  <p:tag name="LATEXFORMHEIGHT" val="435"/>
  <p:tag name="LATEXFORMWIDTH" val="457,2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98952"/>
  <p:tag name="ORIGINALWIDTH" val="93,73827"/>
  <p:tag name="LATEXADDIN" val="\documentclass{article}&#10;\pagestyle{empty}&#10;\usepackage{color,bm}&#10;\usepackage{amsfonts,amsmath}&#10;\newcommand{\ma}[1]{\bm{#1}}&#10;\newcommand{\compl}{\mathbb{C}}&#10;\newcommand{\herm}{{\rm H}}&#10;\newcommand{\Norm}[1]{\left\|#1\right\|}&#10;\newcommand{\Tr}[1]{{\rm tr}#1}&#10;\begin{document}&#10;\color{black}&#10;$\bm T$&#10;\end{document} "/>
  <p:tag name="IGUANATEXSIZE" val="20"/>
  <p:tag name="IGUANATEXCURSOR" val="294"/>
  <p:tag name="TRANSPARENCY" val="Wahr"/>
  <p:tag name="FILENAME" val=""/>
  <p:tag name="LATEXENGINEID" val="0"/>
  <p:tag name="TEMPFOLDER" val="c:\temp\"/>
  <p:tag name="LATEXFORMHEIGHT" val="435"/>
  <p:tag name="LATEXFORMWIDTH" val="457,2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7,315"/>
  <p:tag name="ORIGINALWIDTH" val="2517,436"/>
  <p:tag name="LATEXADDIN" val="\documentclass{article}&#10;\pagestyle{empty}&#10;\usepackage{color,bm}&#10;\usepackage{amsfonts,amsmath}&#10;\newcommand{\ma}[1]{\bm{#1}}&#10;\newcommand{\compl}{\mathbb{C}}&#10;\newcommand{\herm}{{\rm H}}&#10;\newcommand{\Norm}[1]{\left\|#1\right\|}&#10;\newcommand{\Tr}[1]{{\rm tr}#1}&#10;\begin{document}&#10;\color{black}&#10;\begin{align*}&#10;\bm u^{k+1} &amp;= \frac{1}{\rho {\color[rgb]{0.2,0.7,0.4}\mathfrak{D}_{\bm n, R}}(\bm{\mathrm{1}})}\left(&#10;{\color[rgb]{0.2,0.7,0.4}&#10;\mathfrak{D}_{\bm n, R}}(\bm{\hat{\Lambda}}^k - \rho \bm{\hat{V}}^k) - \frac{\tau}{2} \bm i_{1}&#10;\right) \\&#10;\bm W^{k+1} &amp;= \frac{1}{\rho} \bm \Lambda_0^k + \bm V_0^k - \bm I \frac{\tau}{2\rho} \\&#10;\bm Z^{k+1} &amp;= \left(\bm \Phi^\herm \bm \Phi - \rho \bm I\right)^{-1} \cdot \left(\bm \Phi^\herm \bm Y + \bm \Lambda_1^k + \rho \bm V_1^k\right) \\&#10;\bm T^{k+1} &amp; = \begin{bmatrix}&#10;    \bm{T^\herm}_{(\bm{n},R)}(\bm u^{k+1}) &amp; \bm Z^{k+1} \\&#10;    {\bm Z^\herm}^{k+1} &amp; \bm W^{k+1}&#10;\end{bmatrix} \\&#10;\bm V^{k+1} &amp; = {\color[rgb]{1,0,0}\bm{\mathfrak{P^\succeq}}}\left(\bm T^{k+1} - \rho \bm \Lambda^k\right)\end{align*}&#10;\end{document} "/>
  <p:tag name="IGUANATEXSIZE" val="20"/>
  <p:tag name="IGUANATEXCURSOR" val="722"/>
  <p:tag name="TRANSPARENCY" val="Wahr"/>
  <p:tag name="FILENAME" val=""/>
  <p:tag name="LATEXENGINEID" val="0"/>
  <p:tag name="TEMPFOLDER" val="c:\temp\"/>
  <p:tag name="LATEXFORMHEIGHT" val="435"/>
  <p:tag name="LATEXFORMWIDTH" val="457,2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1,9685"/>
  <p:tag name="ORIGINALWIDTH" val="4002,25"/>
  <p:tag name="LATEXADDIN" val="\documentclass{article}&#10;\pagestyle{empty}&#10;\usepackage{color,bm}&#10;\usepackage{amsfonts,amsmath}&#10;\newcommand{\ma}[1]{\bm{#1}}&#10;\newcommand{\compl}{\mathbb{C}}&#10;\newcommand{\herm}{{\rm H}}&#10;\newcommand{\Norm}[1]{\left\|#1\right\|}&#10;\newcommand{\Tr}[1]{{\rm tr}#1}&#10;\begin{document}&#10;\color{black}&#10;\begin{align*}&#10;    {\color[rgb]{0.2,0.7,0.4}\mathfrak{D}_{\bm n, R}}(\bm A)&#10;    =&#10;    \left(\left\langle&#10;    \bm A,&#10;    \bm S_{N_1}^{i_1 - 1} \otimes \bm S_{N_2}^{i_2 - N_2} \otimes \dots \otimes \bm S_{N_d}^{i_R - N_R}&#10;    \right\rangle\right)_{\bm i \in[N_1, 2N_2-1, \ldots, 2N_R-1]}.&#10;\end{align*}&#10;\end{document} "/>
  <p:tag name="IGUANATEXSIZE" val="20"/>
  <p:tag name="IGUANATEXCURSOR" val="355"/>
  <p:tag name="TRANSPARENCY" val="Wahr"/>
  <p:tag name="FILENAME" val=""/>
  <p:tag name="LATEXENGINEID" val="0"/>
  <p:tag name="TEMPFOLDER" val="c:\temp\"/>
  <p:tag name="LATEXFORMHEIGHT" val="435"/>
  <p:tag name="LATEXFORMWIDTH" val="457,2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6,7042"/>
  <p:tag name="ORIGINALWIDTH" val="1532,059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z_n(t) = \sum_{\ell=1}^L s_\ell(t) \prod_{r=1}^R {\rm e}^{\jmath 2\pi f_\ell^{(r)} n}$&#10;\end{document} "/>
  <p:tag name="IGUANATEXSIZE" val="20"/>
  <p:tag name="IGUANATEXCURSOR" val="264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197,2254"/>
  <p:tag name="LATEXADDIN" val="\documentclass{article}&#10;\pagestyle{empty}&#10;\usepackage{color,bm}&#10;\usepackage{amsfonts,amsmath}&#10;\newcommand{\ma}[1]{\bm{#1}}&#10;\newcommand{\compl}{\mathbb{C}}&#10;\newcommand{\herm}{{\rm H}}&#10;\newcommand{\Norm}[1]{\left\|#1\right\|}&#10;\newcommand{\Tr}[1]{{\rm tr}#1}&#10;\begin{document}&#10;\color{black}&#10;\begin{align*}&#10;    {\color[rgb]{1,0,0}\bm{\mathfrak{P^\succeq}}}&#10;\end{align*}&#10;\end{document} "/>
  <p:tag name="IGUANATEXSIZE" val="20"/>
  <p:tag name="IGUANATEXCURSOR" val="351"/>
  <p:tag name="TRANSPARENCY" val="Wahr"/>
  <p:tag name="FILENAME" val=""/>
  <p:tag name="LATEXENGINEID" val="0"/>
  <p:tag name="TEMPFOLDER" val="c:\temp\"/>
  <p:tag name="LATEXFORMHEIGHT" val="435"/>
  <p:tag name="LATEXFORMWIDTH" val="457,2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284,9644"/>
  <p:tag name="LATEXADDIN" val="\documentclass{article}&#10;\pagestyle{empty}&#10;\usepackage{color,bm}&#10;\usepackage{amsfonts,amsmath}&#10;\newcommand{\ma}[1]{\bm{#1}}&#10;\newcommand{\compl}{\mathbb{C}}&#10;\newcommand{\herm}{{\rm H}}&#10;\newcommand{\Norm}[1]{\left\|#1\right\|}&#10;\newcommand{\Tr}[1]{{\rm tr}#1}&#10;\begin{document}&#10;\color{black}&#10;$ 0.75 \lambda$&#10;\end{document} "/>
  <p:tag name="IGUANATEXSIZE" val="20"/>
  <p:tag name="IGUANATEXCURSOR" val="302"/>
  <p:tag name="TRANSPARENCY" val="Wahr"/>
  <p:tag name="FILENAME" val=""/>
  <p:tag name="LATEXENGINEID" val="0"/>
  <p:tag name="TEMPFOLDER" val="c:\temp\"/>
  <p:tag name="LATEXFORMHEIGHT" val="435"/>
  <p:tag name="LATEXFORMWIDTH" val="457,2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347,2066"/>
  <p:tag name="LATEXADDIN" val="\documentclass{article}&#10;\pagestyle{empty}&#10;\usepackage{color,bm}&#10;\usepackage{amsfonts,amsmath}&#10;\newcommand{\ma}[1]{\bm{#1}}&#10;\newcommand{\compl}{\mathbb{C}}&#10;\newcommand{\herm}{{\rm H}}&#10;\newcommand{\Norm}[1]{\left\|#1\right\|}&#10;\newcommand{\Tr}[1]{{\rm tr}#1}&#10;\begin{document}&#10;\color{black}&#10;$ 0.375 \lambda$&#10;\end{document} "/>
  <p:tag name="IGUANATEXSIZE" val="20"/>
  <p:tag name="IGUANATEXCURSOR" val="292"/>
  <p:tag name="TRANSPARENCY" val="Wahr"/>
  <p:tag name="FILENAME" val=""/>
  <p:tag name="LATEXENGINEID" val="0"/>
  <p:tag name="TEMPFOLDER" val="c:\temp\"/>
  <p:tag name="LATEXFORMHEIGHT" val="435"/>
  <p:tag name="LATEXFORMWIDTH" val="457,2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37,72"/>
  <p:tag name="ORIGINALWIDTH" val="2517,436"/>
  <p:tag name="LATEXADDIN" val="\documentclass{article}&#10;\pagestyle{empty}&#10;\usepackage{color,bm}&#10;\usepackage{amsfonts,amsmath}&#10;\newcommand{\ma}[1]{\bm{#1}}&#10;\newcommand{\compl}{\mathbb{C}}&#10;\newcommand{\herm}{{\rm H}}&#10;\newcommand{\Norm}[1]{\left\|#1\right\|}&#10;\newcommand{\Tr}[1]{{\rm tr}#1}&#10;\begin{document}&#10;\color{black}&#10;\begin{align*}&#10;\bm u^{k+1} &amp;= \frac{1}{\rho {\color[rgb]{0.2,0.7,0.4}\mathfrak{D}_{\bm n, R}}(\bm{\mathrm{1}})}\left(&#10;{\color[rgb]{0.2,0.7,0.4}&#10;\mathfrak{D}_{\bm n, R}}(\bm{\hat{\Lambda}}^k - \rho \bm{\hat{V}}^k) - \frac{\tau}{2} \bm i_{1}&#10;\right) \\[3ex]&#10;\bm W^{k+1} &amp;= \frac{1}{\rho} \bm \Lambda_0^k + \bm V_0^k - \bm I \frac{\tau}{2\rho} \\[3ex]&#10;\bm Z^{k+1} &amp;= \left(\bm \Phi^\herm \bm \Phi - \rho \bm I\right)^{-1} \cdot \left(\bm \Phi^\herm \bm Y + \bm \Lambda_1^k + \rho \bm V_1^k\right) \\[3ex]&#10;\bm T^{k+1} &amp; = \begin{bmatrix}&#10;    \bm{T^\herm}_{(\bm{n},R)}(\bm u^{k+1}) &amp; \bm Z^{k+1} \\[3ex]&#10;    {\bm Z^\herm}^{k+1} &amp; \bm W^{k+1}&#10;\end{bmatrix} \\[3ex]&#10;\bm V^{k+1} &amp; = {\color[rgb]{1,0,0}\bm{\mathfrak{P^\succeq}}}\left(\bm T^{k+1} - \rho \bm \Lambda^k\right)\end{align*}&#10;\end{document} "/>
  <p:tag name="IGUANATEXSIZE" val="20"/>
  <p:tag name="IGUANATEXCURSOR" val="945"/>
  <p:tag name="TRANSPARENCY" val="Wahr"/>
  <p:tag name="FILENAME" val=""/>
  <p:tag name="LATEXENGINEID" val="0"/>
  <p:tag name="TEMPFOLDER" val="c:\temp\"/>
  <p:tag name="LATEXFORMHEIGHT" val="627,6"/>
  <p:tag name="LATEXFORMWIDTH" val="576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1,9685"/>
  <p:tag name="ORIGINALWIDTH" val="4002,25"/>
  <p:tag name="LATEXADDIN" val="\documentclass{article}&#10;\pagestyle{empty}&#10;\usepackage{color,bm}&#10;\usepackage{amsfonts,amsmath}&#10;\newcommand{\ma}[1]{\bm{#1}}&#10;\newcommand{\compl}{\mathbb{C}}&#10;\newcommand{\herm}{{\rm H}}&#10;\newcommand{\Norm}[1]{\left\|#1\right\|}&#10;\newcommand{\Tr}[1]{{\rm tr}#1}&#10;\begin{document}&#10;\color{black}&#10;\begin{align*}&#10;    {\color[rgb]{0.2,0.7,0.4}\mathfrak{D}_{\bm n, R}}(\bm A)&#10;    =&#10;    \left(\left\langle&#10;    \bm A,&#10;    \bm S_{N_1}^{i_1 - 1} \otimes \bm S_{N_2}^{i_2 - N_2} \otimes \dots \otimes \bm S_{N_d}^{i_R - N_R}&#10;    \right\rangle\right)_{\bm i \in[N_1, 2N_2-1, \ldots, 2N_R-1]}.&#10;\end{align*}&#10;\end{document} "/>
  <p:tag name="IGUANATEXSIZE" val="20"/>
  <p:tag name="IGUANATEXCURSOR" val="355"/>
  <p:tag name="TRANSPARENCY" val="Wahr"/>
  <p:tag name="FILENAME" val=""/>
  <p:tag name="LATEXENGINEID" val="0"/>
  <p:tag name="TEMPFOLDER" val="c:\temp\"/>
  <p:tag name="LATEXFORMHEIGHT" val="435"/>
  <p:tag name="LATEXFORMWIDTH" val="457,2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197,2254"/>
  <p:tag name="LATEXADDIN" val="\documentclass{article}&#10;\pagestyle{empty}&#10;\usepackage{color,bm}&#10;\usepackage{amsfonts,amsmath}&#10;\newcommand{\ma}[1]{\bm{#1}}&#10;\newcommand{\compl}{\mathbb{C}}&#10;\newcommand{\herm}{{\rm H}}&#10;\newcommand{\Norm}[1]{\left\|#1\right\|}&#10;\newcommand{\Tr}[1]{{\rm tr}#1}&#10;\begin{document}&#10;\color{black}&#10;\begin{align*}&#10;    {\color[rgb]{1,0,0}\bm{\mathfrak{P^\succeq}}}&#10;\end{align*}&#10;\end{document} "/>
  <p:tag name="IGUANATEXSIZE" val="20"/>
  <p:tag name="IGUANATEXCURSOR" val="351"/>
  <p:tag name="TRANSPARENCY" val="Wahr"/>
  <p:tag name="FILENAME" val=""/>
  <p:tag name="LATEXENGINEID" val="0"/>
  <p:tag name="TEMPFOLDER" val="c:\temp\"/>
  <p:tag name="LATEXFORMHEIGHT" val="435"/>
  <p:tag name="LATEXFORMWIDTH" val="457,2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2064,492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\bm z(t) = \left(\bm A(\bm f^{(1)})\diamond \ldots \diamond \bm A(\bm f^{(R)})\right) \cdot \bm s(t)$&#10;\end{document} "/>
  <p:tag name="IGUANATEXSIZE" val="20"/>
  <p:tag name="IGUANATEXCURSOR" val="330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715,786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 \bm A(\bm f^{(r)}) = \left[\bm a(f_1^{(r)}), \ldots, \bm a(f_L^{(r)})\right]&#10;$ &#10;\end{document} "/>
  <p:tag name="IGUANATEXSIZE" val="20"/>
  <p:tag name="IGUANATEXCURSOR" val="29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6,7042"/>
  <p:tag name="ORIGINALWIDTH" val="1231,346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z_n(t) = \sum_{\ell=1}^L s_\ell(t) {\rm e}^{\jmath 2\pi f_\ell n}$&#10;\end{document} "/>
  <p:tag name="IGUANATEXSIZE" val="20"/>
  <p:tag name="IGUANATEXCURSOR" val="264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546,307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\bm y(t) = {\color{red}\bm \Phi} \bm z(t) = {\color{red}\bm \Phi} \bm A(\bm f) \cdot \bm s(t)$&#10;\end{document} "/>
  <p:tag name="IGUANATEXSIZE" val="20"/>
  <p:tag name="IGUANATEXCURSOR" val="323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05,4743"/>
  <p:tag name="LATEXADDIN" val="\documentclass{article}&#10;\pagestyle{empty}&#10;\usepackage{color,bm}&#10;\usepackage{amsfonts,amsmath}&#10;\newcommand{\ma}[1]{\bm{#1}}&#10;\newcommand{\compl}{\mathbb{C}}&#10;\newcommand{\herm}{{\rm H}}&#10;\begin{document}&#10;\color{black}&#10;$ \displaystyle&#10;\bm b(\theta)$&#10;\end{document} "/>
  <p:tag name="IGUANATEXSIZE" val="20"/>
  <p:tag name="IGUANATEXCURSOR" val="235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FFFFFF"/>
      </a:accent3>
      <a:accent4>
        <a:srgbClr val="000000"/>
      </a:accent4>
      <a:accent5>
        <a:srgbClr val="F3B9AA"/>
      </a:accent5>
      <a:accent6>
        <a:srgbClr val="006384"/>
      </a:accent6>
      <a:hlink>
        <a:srgbClr val="25BAE2"/>
      </a:hlink>
      <a:folHlink>
        <a:srgbClr val="B1C800"/>
      </a:folHlink>
    </a:clrScheme>
    <a:fontScheme name="Standarddesign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971</Words>
  <Application>Microsoft Office PowerPoint</Application>
  <PresentationFormat>Bildschirmpräsentation (4:3)</PresentationFormat>
  <Paragraphs>175</Paragraphs>
  <Slides>20</Slides>
  <Notes>0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Standarddesign</vt:lpstr>
      <vt:lpstr>ADMM for ND Line Spectral Estimation using Grid-Free Compressive Sensing from Multiple Measurements with Applications to DOA Estimation</vt:lpstr>
      <vt:lpstr>Overview: Line Spectral Estimation</vt:lpstr>
      <vt:lpstr>Line Spectral Estimation</vt:lpstr>
      <vt:lpstr>R-D Line Spectral Estimation</vt:lpstr>
      <vt:lpstr>Generalized Line Spectral Estimation</vt:lpstr>
      <vt:lpstr>Generalized R-D Line Spectral Estimation</vt:lpstr>
      <vt:lpstr>State of the Art</vt:lpstr>
      <vt:lpstr>State of the art (excerpt)</vt:lpstr>
      <vt:lpstr>Step 1: Atomic Norm Minimization Approach</vt:lpstr>
      <vt:lpstr>Step 2: Convex reformulation</vt:lpstr>
      <vt:lpstr>Step 3: ADMM formulation</vt:lpstr>
      <vt:lpstr>Resulting algorithm: ADMM for R-D Generalized LSE</vt:lpstr>
      <vt:lpstr>Numerical results: 3-D Line Spectral Estimation</vt:lpstr>
      <vt:lpstr>Numerical results: 3-D Generalized Line Spectral Estimation</vt:lpstr>
      <vt:lpstr>Numerical results</vt:lpstr>
      <vt:lpstr>Conclusions</vt:lpstr>
      <vt:lpstr>BACKUP</vt:lpstr>
      <vt:lpstr>Computational complexity?</vt:lpstr>
      <vt:lpstr>1-D DOA Estimation: Stacked UCA</vt:lpstr>
      <vt:lpstr>Reconstruction guarantee (1-D)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ADMM for ND LSE using Grid-Free CS</dc:title>
  <dc:creator>"KLIMALA programmierung"</dc:creator>
  <cp:lastModifiedBy>Römer, Florian</cp:lastModifiedBy>
  <cp:revision>616</cp:revision>
  <dcterms:created xsi:type="dcterms:W3CDTF">2010-12-07T12:41:51Z</dcterms:created>
  <dcterms:modified xsi:type="dcterms:W3CDTF">2019-05-15T13:04:04Z</dcterms:modified>
</cp:coreProperties>
</file>