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35B10-4ED9-695D-CAD4-7F5F3B7287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0F79102-DDE1-6D37-CCB0-7ECA1ACB3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B08B52F-205C-A735-534F-7CB275FA00FA}"/>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D1B13C35-A428-5281-0366-6764F4D0E8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FC7996-E487-84A8-16DF-782D3928208B}"/>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108680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DD452-9C72-9DB6-9039-34D3C46F261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93C62CA-D8C5-D2C2-D5B2-8022944DF45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B1D034A-1D01-9AFB-14E2-3F6A390E68AE}"/>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2ECA1315-2787-D40B-0D1B-6614E9A9C1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CABE9F-6CF3-4998-EAB4-5DCD4709D82E}"/>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297244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6A1C7-FC9B-4EE5-932D-6B994FDACA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B56A251-7174-2985-6D39-EF7CBD6A562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245D0F-A3D8-C6A0-B45C-7106198942CD}"/>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1C7540FA-5333-99B6-284B-3B4D2379E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055A1C-F4A8-C3CE-3ADD-B67BE66FFAE5}"/>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89587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55806A-4D08-7AF1-FD93-922EC857A0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4B01387-024A-EEE5-E804-D3BB4254528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5D3AA5-1053-4EEA-CC0C-8AEFDE624FC8}"/>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0C21C4D9-6F32-2D8C-F796-A0910030AA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686831-7BD9-FD0F-4888-07F284790A3E}"/>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87857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7FD71-15E1-B9D5-9744-F94D3C19FCE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C0CA31-A6A6-7207-E08E-0F3AAD0F7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7A1976-B143-F316-0371-213AEE67ACE9}"/>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B58332C8-8F59-C629-B740-8376575AD8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1DADC7-A743-F823-8A9A-DA4F6FBCDED4}"/>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43374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8753B4-9520-D24F-8C6E-E2293D62D8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D49AF8-E9E8-B759-7F10-3A6C58FB883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CB6DCF9-1BFF-C060-508D-6FF089C6037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568E94D-96EF-DAAB-69E3-0FF11C9CA42E}"/>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10AAE604-EED1-8065-E3D8-CDC9163DF0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5D0BFA-4877-5F87-B45B-6CD66EFA29BB}"/>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139207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7B370-710E-66B4-A972-B545138DFA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1ADB21-B229-7477-5BE3-9D738AE5A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9B5C46B-A43D-B817-E748-B7DA7DF792A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217478-1956-B4B4-6DB1-2CCAABC28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E6310AA-0EC4-0442-11AD-A747CB0B4A0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A4B7199-1DEF-C0AE-AC5B-B8297DF12C9E}"/>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8" name="页脚占位符 7">
            <a:extLst>
              <a:ext uri="{FF2B5EF4-FFF2-40B4-BE49-F238E27FC236}">
                <a16:creationId xmlns:a16="http://schemas.microsoft.com/office/drawing/2014/main" id="{04F6D410-7D4B-86EE-1657-D0C92E4A6BD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0A35F03-F0D5-C6A1-3A0D-72DBA57BC3B6}"/>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321058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D0104A-2959-9983-374A-C89E94E2BC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554C5B-3EF9-81BF-CCC2-E1D515E2913E}"/>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4" name="页脚占位符 3">
            <a:extLst>
              <a:ext uri="{FF2B5EF4-FFF2-40B4-BE49-F238E27FC236}">
                <a16:creationId xmlns:a16="http://schemas.microsoft.com/office/drawing/2014/main" id="{A6FAD158-63E7-5AAC-791A-AF147FE391C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5A9737-BE79-20CF-80BB-53B1691F2EE5}"/>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24058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695256-B7D3-5DBB-1388-926C7BB5DB52}"/>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3" name="页脚占位符 2">
            <a:extLst>
              <a:ext uri="{FF2B5EF4-FFF2-40B4-BE49-F238E27FC236}">
                <a16:creationId xmlns:a16="http://schemas.microsoft.com/office/drawing/2014/main" id="{2A887F34-C552-9A11-9EB7-CBDFBE6F6A2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2EF5C0C-5E6B-17CA-E460-ACF9D9FD1899}"/>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24337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DB13AE-3583-8491-2560-21DB32D310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F55183C-137B-2051-9928-C016B7CF1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F5C55ED-6DA9-C923-AEC7-336CD4089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80E06E2-9211-7DE4-0396-2AB5E6E82014}"/>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6E70E86A-6E1E-2CAA-7AD3-39A5F749D1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973193-E2A2-970E-E547-537250B6C25D}"/>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123191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51A701-7A7B-B6AF-E2BE-ACBBC3FA56A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0112F8-06EE-C34B-F596-37FC7A1F0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AE46F7B-C63A-8DE9-F750-A0677C4A9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EFFDE8-8E6E-88FE-BD5D-BF663087D71E}"/>
              </a:ext>
            </a:extLst>
          </p:cNvPr>
          <p:cNvSpPr>
            <a:spLocks noGrp="1"/>
          </p:cNvSpPr>
          <p:nvPr>
            <p:ph type="dt" sz="half" idx="10"/>
          </p:nvPr>
        </p:nvSpPr>
        <p:spPr/>
        <p:txBody>
          <a:bodyPr/>
          <a:lstStyle/>
          <a:p>
            <a:fld id="{04925E98-50BD-4FC0-B531-E9C4DC14ADD6}"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ECC2FA86-D2AC-27C3-0CA3-B5C6F790F0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4DBA98-BC5F-F6F5-5929-0312F822AE86}"/>
              </a:ext>
            </a:extLst>
          </p:cNvPr>
          <p:cNvSpPr>
            <a:spLocks noGrp="1"/>
          </p:cNvSpPr>
          <p:nvPr>
            <p:ph type="sldNum" sz="quarter" idx="12"/>
          </p:nvPr>
        </p:nvSpPr>
        <p:spPr/>
        <p:txBody>
          <a:body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34528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840AA2-E088-3D91-3610-936765C2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6E10C22-56CA-5AB3-FAF3-5C901F4B6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BBF07E-98EB-FAD7-B6AC-68359D900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5E98-50BD-4FC0-B531-E9C4DC14ADD6}"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27D7FF92-40DB-7259-52BA-189BAD78F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E4BE9A-E43B-EAF9-C8A7-11189D765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BD502-07B9-43E7-A889-656455705FA1}" type="slidenum">
              <a:rPr lang="zh-CN" altLang="en-US" smtClean="0"/>
              <a:t>‹#›</a:t>
            </a:fld>
            <a:endParaRPr lang="zh-CN" altLang="en-US"/>
          </a:p>
        </p:txBody>
      </p:sp>
    </p:spTree>
    <p:extLst>
      <p:ext uri="{BB962C8B-B14F-4D97-AF65-F5344CB8AC3E}">
        <p14:creationId xmlns:p14="http://schemas.microsoft.com/office/powerpoint/2010/main" val="279974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216EE4A-1270-75BF-5BB7-DFE09CF2D732}"/>
              </a:ext>
            </a:extLst>
          </p:cNvPr>
          <p:cNvSpPr txBox="1"/>
          <p:nvPr/>
        </p:nvSpPr>
        <p:spPr>
          <a:xfrm>
            <a:off x="-17814" y="1379622"/>
            <a:ext cx="11835685" cy="3908762"/>
          </a:xfrm>
          <a:prstGeom prst="rect">
            <a:avLst/>
          </a:prstGeom>
          <a:noFill/>
        </p:spPr>
        <p:txBody>
          <a:bodyPr wrap="square">
            <a:spAutoFit/>
          </a:bodyPr>
          <a:lstStyle/>
          <a:p>
            <a:pPr algn="ctr"/>
            <a:r>
              <a:rPr lang="en-US" altLang="zh-CN" sz="40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CENET: CONTENT-AWARE ENHANCED NETWORK FOR PRACTICAL SCENE PARSING</a:t>
            </a:r>
            <a:r>
              <a:rPr lang="en-US" altLang="zh-CN" sz="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endPar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altLang="zh-CN"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altLang="zh-CN"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Kai Song, </a:t>
            </a:r>
            <a:r>
              <a:rPr lang="en-US" altLang="zh-CN" sz="28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Zhengtan</a:t>
            </a:r>
            <a:r>
              <a:rPr lang="en-US" altLang="zh-CN"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Wang,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Huhe</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Dai and </a:t>
            </a:r>
            <a:r>
              <a:rPr lang="en-US" altLang="zh-CN"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Yuan Zheng</a:t>
            </a:r>
          </a:p>
          <a:p>
            <a:pPr algn="ctr"/>
            <a:endPar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algn="ctr"/>
            <a:r>
              <a:rPr lang="en-US" altLang="zh-CN" sz="2400" dirty="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Code is available at https://github.com/ZY-IMU-CV/CAGFPN_CJ_2023.</a:t>
            </a:r>
          </a:p>
          <a:p>
            <a:pPr algn="ctr"/>
            <a:endParaRPr lang="en-US" altLang="zh-CN"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6" name="图片 5">
            <a:extLst>
              <a:ext uri="{FF2B5EF4-FFF2-40B4-BE49-F238E27FC236}">
                <a16:creationId xmlns:a16="http://schemas.microsoft.com/office/drawing/2014/main" id="{B2BD001F-0C55-CAA1-43C5-751CEF66876F}"/>
              </a:ext>
            </a:extLst>
          </p:cNvPr>
          <p:cNvPicPr>
            <a:picLocks noChangeAspect="1"/>
          </p:cNvPicPr>
          <p:nvPr>
            <p:custDataLst>
              <p:tags r:id="rId1"/>
            </p:custDataLst>
          </p:nvPr>
        </p:nvPicPr>
        <p:blipFill>
          <a:blip r:embed="rId3"/>
          <a:srcRect l="14925" b="10328"/>
          <a:stretch>
            <a:fillRect/>
          </a:stretch>
        </p:blipFill>
        <p:spPr>
          <a:xfrm>
            <a:off x="209975" y="5288384"/>
            <a:ext cx="1431648" cy="1382153"/>
          </a:xfrm>
          <a:prstGeom prst="ellipse">
            <a:avLst/>
          </a:prstGeom>
        </p:spPr>
      </p:pic>
      <p:pic>
        <p:nvPicPr>
          <p:cNvPr id="10" name="图片 9">
            <a:extLst>
              <a:ext uri="{FF2B5EF4-FFF2-40B4-BE49-F238E27FC236}">
                <a16:creationId xmlns:a16="http://schemas.microsoft.com/office/drawing/2014/main" id="{3391053E-A12A-DEC2-8C78-F0FF6FAAF6E7}"/>
              </a:ext>
            </a:extLst>
          </p:cNvPr>
          <p:cNvPicPr>
            <a:picLocks noChangeAspect="1"/>
          </p:cNvPicPr>
          <p:nvPr/>
        </p:nvPicPr>
        <p:blipFill>
          <a:blip r:embed="rId4"/>
          <a:stretch>
            <a:fillRect/>
          </a:stretch>
        </p:blipFill>
        <p:spPr>
          <a:xfrm>
            <a:off x="10431820" y="5137012"/>
            <a:ext cx="1600200" cy="1533525"/>
          </a:xfrm>
          <a:prstGeom prst="rect">
            <a:avLst/>
          </a:prstGeom>
        </p:spPr>
      </p:pic>
    </p:spTree>
    <p:extLst>
      <p:ext uri="{BB962C8B-B14F-4D97-AF65-F5344CB8AC3E}">
        <p14:creationId xmlns:p14="http://schemas.microsoft.com/office/powerpoint/2010/main" val="315594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394741" y="1116066"/>
            <a:ext cx="11327567"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With </a:t>
            </a:r>
            <a:r>
              <a:rPr lang="en-US" altLang="zh-CN" sz="2600" dirty="0">
                <a:solidFill>
                  <a:srgbClr val="000000"/>
                </a:solidFill>
                <a:latin typeface="Times New Roman" panose="02020603050405020304" pitchFamily="18" charset="0"/>
                <a:cs typeface="Times New Roman" panose="02020603050405020304" pitchFamily="18" charset="0"/>
              </a:rPr>
              <a:t>the</a:t>
            </a:r>
            <a:r>
              <a:rPr lang="zh-CN" altLang="en-US" sz="2600" dirty="0">
                <a:solidFill>
                  <a:srgbClr val="000000"/>
                </a:solidFill>
                <a:latin typeface="Times New Roman" panose="02020603050405020304" pitchFamily="18" charset="0"/>
                <a:cs typeface="Times New Roman" panose="02020603050405020304" pitchFamily="18" charset="0"/>
              </a:rPr>
              <a:t> </a:t>
            </a:r>
            <a:r>
              <a:rPr lang="en-US" altLang="zh-CN" sz="2600" b="0" dirty="0">
                <a:solidFill>
                  <a:srgbClr val="000000"/>
                </a:solidFill>
                <a:effectLst/>
                <a:latin typeface="Times New Roman" panose="02020603050405020304" pitchFamily="18" charset="0"/>
                <a:cs typeface="Times New Roman" panose="02020603050405020304" pitchFamily="18" charset="0"/>
              </a:rPr>
              <a:t>CAAM, we propose a Content-aware Enhanced Network (</a:t>
            </a:r>
            <a:r>
              <a:rPr lang="en-US" altLang="zh-CN" sz="2600" b="0" dirty="0" err="1">
                <a:solidFill>
                  <a:srgbClr val="000000"/>
                </a:solidFill>
                <a:effectLst/>
                <a:latin typeface="Times New Roman" panose="02020603050405020304" pitchFamily="18" charset="0"/>
                <a:cs typeface="Times New Roman" panose="02020603050405020304" pitchFamily="18" charset="0"/>
              </a:rPr>
              <a:t>CENet</a:t>
            </a:r>
            <a:r>
              <a:rPr lang="en-US" altLang="zh-CN" sz="2600" b="0" dirty="0">
                <a:solidFill>
                  <a:srgbClr val="000000"/>
                </a:solidFill>
                <a:effectLst/>
                <a:latin typeface="Times New Roman" panose="02020603050405020304" pitchFamily="18" charset="0"/>
                <a:cs typeface="Times New Roman" panose="02020603050405020304" pitchFamily="18" charset="0"/>
              </a:rPr>
              <a:t>) for practical scene parsing shown in Figure 5. </a:t>
            </a:r>
          </a:p>
          <a:p>
            <a:pPr algn="just"/>
            <a:r>
              <a:rPr lang="en-US" altLang="zh-CN" sz="2600" b="0" dirty="0" err="1">
                <a:solidFill>
                  <a:srgbClr val="000000"/>
                </a:solidFill>
                <a:effectLst/>
                <a:latin typeface="Times New Roman" panose="02020603050405020304" pitchFamily="18" charset="0"/>
                <a:cs typeface="Times New Roman" panose="02020603050405020304" pitchFamily="18" charset="0"/>
              </a:rPr>
              <a:t>CENet</a:t>
            </a:r>
            <a:r>
              <a:rPr lang="en-US" altLang="zh-CN" sz="2600" b="0" dirty="0">
                <a:solidFill>
                  <a:srgbClr val="000000"/>
                </a:solidFill>
                <a:effectLst/>
                <a:latin typeface="Times New Roman" panose="02020603050405020304" pitchFamily="18" charset="0"/>
                <a:cs typeface="Times New Roman" panose="02020603050405020304" pitchFamily="18" charset="0"/>
              </a:rPr>
              <a:t> exploits four multi-scale features from the encoder and introduces the CAAM into the lateral connections of the decoder.</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Deeplabv3+ with ASPP is chosen as baseline model.</a:t>
            </a:r>
          </a:p>
        </p:txBody>
      </p:sp>
      <p:sp>
        <p:nvSpPr>
          <p:cNvPr id="5" name="文本框 4">
            <a:extLst>
              <a:ext uri="{FF2B5EF4-FFF2-40B4-BE49-F238E27FC236}">
                <a16:creationId xmlns:a16="http://schemas.microsoft.com/office/drawing/2014/main" id="{AD36B80F-36F8-6639-1CD3-01A7E1EA2D3B}"/>
              </a:ext>
            </a:extLst>
          </p:cNvPr>
          <p:cNvSpPr txBox="1"/>
          <p:nvPr/>
        </p:nvSpPr>
        <p:spPr>
          <a:xfrm>
            <a:off x="1441838" y="6345823"/>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5. Overview of the proposed Content-aware Enhanced Network (</a:t>
            </a:r>
            <a:r>
              <a:rPr lang="en-US" altLang="zh-CN" sz="2000" dirty="0" err="1">
                <a:latin typeface="Times New Roman" panose="02020603050405020304" pitchFamily="18" charset="0"/>
                <a:cs typeface="Times New Roman" panose="02020603050405020304" pitchFamily="18" charset="0"/>
              </a:rPr>
              <a:t>CENet</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2DD9F131-9576-284B-8022-A33F72B82519}"/>
              </a:ext>
            </a:extLst>
          </p:cNvPr>
          <p:cNvPicPr>
            <a:picLocks noChangeAspect="1"/>
          </p:cNvPicPr>
          <p:nvPr/>
        </p:nvPicPr>
        <p:blipFill>
          <a:blip r:embed="rId2"/>
          <a:stretch>
            <a:fillRect/>
          </a:stretch>
        </p:blipFill>
        <p:spPr>
          <a:xfrm>
            <a:off x="2260075" y="3444158"/>
            <a:ext cx="6848304" cy="2951644"/>
          </a:xfrm>
          <a:prstGeom prst="rect">
            <a:avLst/>
          </a:prstGeom>
        </p:spPr>
      </p:pic>
    </p:spTree>
    <p:extLst>
      <p:ext uri="{BB962C8B-B14F-4D97-AF65-F5344CB8AC3E}">
        <p14:creationId xmlns:p14="http://schemas.microsoft.com/office/powerpoint/2010/main" val="350414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249837" y="1116066"/>
            <a:ext cx="11472472"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We argue that not all pixels within feature maps is helpful for segmentation. Accordingly, we incorporate the CAAM into four lateral connections to determine which spatial pixels deﬁnitely contribute to semantic segmentation. </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For feature fusion, we adopt a bottom-up pathway, where a 3×3 convolution is used to reﬁne features and reduce the channel dimension.</a:t>
            </a:r>
          </a:p>
        </p:txBody>
      </p:sp>
      <p:sp>
        <p:nvSpPr>
          <p:cNvPr id="5" name="文本框 4">
            <a:extLst>
              <a:ext uri="{FF2B5EF4-FFF2-40B4-BE49-F238E27FC236}">
                <a16:creationId xmlns:a16="http://schemas.microsoft.com/office/drawing/2014/main" id="{AD36B80F-36F8-6639-1CD3-01A7E1EA2D3B}"/>
              </a:ext>
            </a:extLst>
          </p:cNvPr>
          <p:cNvSpPr txBox="1"/>
          <p:nvPr/>
        </p:nvSpPr>
        <p:spPr>
          <a:xfrm>
            <a:off x="1441838" y="6235896"/>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5. Overview of the proposed Content-aware Enhanced Network (</a:t>
            </a:r>
            <a:r>
              <a:rPr lang="en-US" altLang="zh-CN" sz="2000" dirty="0" err="1">
                <a:latin typeface="Times New Roman" panose="02020603050405020304" pitchFamily="18" charset="0"/>
                <a:cs typeface="Times New Roman" panose="02020603050405020304" pitchFamily="18" charset="0"/>
              </a:rPr>
              <a:t>CENet</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B6108F25-251F-1AE9-158C-5D2F3E6E2B02}"/>
              </a:ext>
            </a:extLst>
          </p:cNvPr>
          <p:cNvPicPr>
            <a:picLocks noChangeAspect="1"/>
          </p:cNvPicPr>
          <p:nvPr/>
        </p:nvPicPr>
        <p:blipFill>
          <a:blip r:embed="rId2"/>
          <a:stretch>
            <a:fillRect/>
          </a:stretch>
        </p:blipFill>
        <p:spPr>
          <a:xfrm>
            <a:off x="2741794" y="3586178"/>
            <a:ext cx="5812592" cy="2500530"/>
          </a:xfrm>
          <a:prstGeom prst="rect">
            <a:avLst/>
          </a:prstGeom>
        </p:spPr>
      </p:pic>
    </p:spTree>
    <p:extLst>
      <p:ext uri="{BB962C8B-B14F-4D97-AF65-F5344CB8AC3E}">
        <p14:creationId xmlns:p14="http://schemas.microsoft.com/office/powerpoint/2010/main" val="6496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258269" cy="5119842"/>
          </a:xfrm>
        </p:spPr>
        <p:txBody>
          <a:bodyPr>
            <a:normAutofit/>
          </a:bodyPr>
          <a:lstStyle/>
          <a:p>
            <a:pPr marL="0" indent="0" algn="just">
              <a:buNone/>
            </a:pPr>
            <a:r>
              <a:rPr lang="en-US" altLang="zh-CN" sz="2600" b="1" dirty="0">
                <a:solidFill>
                  <a:srgbClr val="000000"/>
                </a:solidFill>
                <a:latin typeface="Times New Roman" panose="02020603050405020304" pitchFamily="18" charset="0"/>
                <a:cs typeface="Times New Roman" panose="02020603050405020304" pitchFamily="18" charset="0"/>
              </a:rPr>
              <a:t>Datasets:</a:t>
            </a:r>
            <a:endParaRPr lang="en-US" altLang="zh-CN" sz="2600" b="1" dirty="0">
              <a:solidFill>
                <a:srgbClr val="000000"/>
              </a:solidFill>
              <a:effectLst/>
              <a:latin typeface="Times New Roman" panose="02020603050405020304" pitchFamily="18" charset="0"/>
              <a:cs typeface="Times New Roman" panose="02020603050405020304" pitchFamily="18" charset="0"/>
            </a:endParaRP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Cityscapes, ADE20K and Pascal Context</a:t>
            </a:r>
          </a:p>
          <a:p>
            <a:pPr algn="just"/>
            <a:endParaRPr lang="en-US" altLang="zh-CN" sz="26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zh-CN" sz="2600" b="1" dirty="0">
                <a:solidFill>
                  <a:srgbClr val="000000"/>
                </a:solidFill>
                <a:effectLst/>
                <a:latin typeface="Times New Roman" panose="02020603050405020304" pitchFamily="18" charset="0"/>
                <a:cs typeface="Times New Roman" panose="02020603050405020304" pitchFamily="18" charset="0"/>
              </a:rPr>
              <a:t>Evaluation metric:</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Mean </a:t>
            </a:r>
            <a:r>
              <a:rPr lang="en-US" altLang="zh-CN" sz="2600" b="0" dirty="0" err="1">
                <a:solidFill>
                  <a:srgbClr val="000000"/>
                </a:solidFill>
                <a:effectLst/>
                <a:latin typeface="Times New Roman" panose="02020603050405020304" pitchFamily="18" charset="0"/>
                <a:cs typeface="Times New Roman" panose="02020603050405020304" pitchFamily="18" charset="0"/>
              </a:rPr>
              <a:t>IoU</a:t>
            </a:r>
            <a:r>
              <a:rPr lang="en-US" altLang="zh-CN" sz="2600" b="0" dirty="0">
                <a:solidFill>
                  <a:srgbClr val="000000"/>
                </a:solidFill>
                <a:effectLst/>
                <a:latin typeface="Times New Roman" panose="02020603050405020304" pitchFamily="18" charset="0"/>
                <a:cs typeface="Times New Roman" panose="02020603050405020304" pitchFamily="18" charset="0"/>
              </a:rPr>
              <a:t> (mean of class-wise intersection over union) </a:t>
            </a:r>
          </a:p>
          <a:p>
            <a:pPr algn="just"/>
            <a:endParaRPr lang="en-US" altLang="zh-CN" sz="26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zh-CN" sz="2600" b="1" dirty="0">
                <a:solidFill>
                  <a:srgbClr val="000000"/>
                </a:solidFill>
                <a:effectLst/>
                <a:latin typeface="Times New Roman" panose="02020603050405020304" pitchFamily="18" charset="0"/>
                <a:cs typeface="Times New Roman" panose="02020603050405020304" pitchFamily="18" charset="0"/>
              </a:rPr>
              <a:t>Implementation details:</a:t>
            </a:r>
          </a:p>
          <a:p>
            <a:pPr algn="just"/>
            <a:r>
              <a:rPr lang="en-US" altLang="zh-CN" sz="2600" dirty="0">
                <a:solidFill>
                  <a:srgbClr val="000000"/>
                </a:solidFill>
                <a:latin typeface="Times New Roman" panose="02020603050405020304" pitchFamily="18" charset="0"/>
                <a:cs typeface="Times New Roman" panose="02020603050405020304" pitchFamily="18" charset="0"/>
              </a:rPr>
              <a:t>Using </a:t>
            </a:r>
            <a:r>
              <a:rPr lang="en-US" altLang="zh-CN" sz="2600" dirty="0" err="1">
                <a:solidFill>
                  <a:srgbClr val="000000"/>
                </a:solidFill>
                <a:latin typeface="Times New Roman" panose="02020603050405020304" pitchFamily="18" charset="0"/>
                <a:cs typeface="Times New Roman" panose="02020603050405020304" pitchFamily="18" charset="0"/>
              </a:rPr>
              <a:t>MMsegmentation</a:t>
            </a:r>
            <a:r>
              <a:rPr lang="en-US" altLang="zh-CN" sz="2600" dirty="0">
                <a:solidFill>
                  <a:srgbClr val="000000"/>
                </a:solidFill>
                <a:latin typeface="Times New Roman" panose="02020603050405020304" pitchFamily="18" charset="0"/>
                <a:cs typeface="Times New Roman" panose="02020603050405020304" pitchFamily="18" charset="0"/>
              </a:rPr>
              <a:t> framework</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Using 2 GPUs with total </a:t>
            </a:r>
            <a:r>
              <a:rPr lang="en-US" altLang="zh-CN" sz="2600" b="0" dirty="0" err="1">
                <a:solidFill>
                  <a:srgbClr val="000000"/>
                </a:solidFill>
                <a:effectLst/>
                <a:latin typeface="Times New Roman" panose="02020603050405020304" pitchFamily="18" charset="0"/>
                <a:cs typeface="Times New Roman" panose="02020603050405020304" pitchFamily="18" charset="0"/>
              </a:rPr>
              <a:t>batchsize</a:t>
            </a:r>
            <a:r>
              <a:rPr lang="en-US" altLang="zh-CN" sz="2600" b="0" dirty="0">
                <a:solidFill>
                  <a:srgbClr val="000000"/>
                </a:solidFill>
                <a:effectLst/>
                <a:latin typeface="Times New Roman" panose="02020603050405020304" pitchFamily="18" charset="0"/>
                <a:cs typeface="Times New Roman" panose="02020603050405020304" pitchFamily="18" charset="0"/>
              </a:rPr>
              <a:t> of 8, 16 and 16 for Cityscapes, ADE20K and Pascal Context, respectively.</a:t>
            </a:r>
          </a:p>
          <a:p>
            <a:pPr marL="0" indent="0" algn="just">
              <a:buNone/>
            </a:pPr>
            <a:endParaRPr lang="en-US" altLang="zh-CN" b="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14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258269" cy="452904"/>
          </a:xfrm>
        </p:spPr>
        <p:txBody>
          <a:bodyPr>
            <a:normAutofit/>
          </a:bodyPr>
          <a:lstStyle/>
          <a:p>
            <a:pPr marL="0" indent="0" algn="just">
              <a:buNone/>
            </a:pPr>
            <a:r>
              <a:rPr lang="en-US" altLang="zh-CN" sz="2600" b="1" dirty="0">
                <a:solidFill>
                  <a:srgbClr val="000000"/>
                </a:solidFill>
                <a:latin typeface="Times New Roman" panose="02020603050405020304" pitchFamily="18" charset="0"/>
                <a:cs typeface="Times New Roman" panose="02020603050405020304" pitchFamily="18" charset="0"/>
              </a:rPr>
              <a:t>1. Ablation studies</a:t>
            </a:r>
            <a:endParaRPr lang="en-US" altLang="zh-CN" sz="2600" b="1" dirty="0">
              <a:solidFill>
                <a:srgbClr val="000000"/>
              </a:solidFill>
              <a:effectLst/>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FF5309C-242F-4BC2-8A2D-6BB2AC7103EE}"/>
              </a:ext>
            </a:extLst>
          </p:cNvPr>
          <p:cNvPicPr>
            <a:picLocks noChangeAspect="1"/>
          </p:cNvPicPr>
          <p:nvPr/>
        </p:nvPicPr>
        <p:blipFill>
          <a:blip r:embed="rId2"/>
          <a:stretch>
            <a:fillRect/>
          </a:stretch>
        </p:blipFill>
        <p:spPr>
          <a:xfrm>
            <a:off x="3046828" y="2103240"/>
            <a:ext cx="5093990" cy="1336633"/>
          </a:xfrm>
          <a:prstGeom prst="rect">
            <a:avLst/>
          </a:prstGeom>
        </p:spPr>
      </p:pic>
      <p:sp>
        <p:nvSpPr>
          <p:cNvPr id="5" name="文本框 4">
            <a:extLst>
              <a:ext uri="{FF2B5EF4-FFF2-40B4-BE49-F238E27FC236}">
                <a16:creationId xmlns:a16="http://schemas.microsoft.com/office/drawing/2014/main" id="{0A11826A-0C14-5C36-9FF0-900DA23C1E0B}"/>
              </a:ext>
            </a:extLst>
          </p:cNvPr>
          <p:cNvSpPr txBox="1"/>
          <p:nvPr/>
        </p:nvSpPr>
        <p:spPr>
          <a:xfrm>
            <a:off x="1501799" y="1692257"/>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1.  Ablation study of the value of the down-sampling rate used in CAAM.</a:t>
            </a:r>
          </a:p>
        </p:txBody>
      </p:sp>
      <p:pic>
        <p:nvPicPr>
          <p:cNvPr id="6" name="图片 5">
            <a:extLst>
              <a:ext uri="{FF2B5EF4-FFF2-40B4-BE49-F238E27FC236}">
                <a16:creationId xmlns:a16="http://schemas.microsoft.com/office/drawing/2014/main" id="{48B3C788-CCE4-AB9D-39E1-7B263B76A12A}"/>
              </a:ext>
            </a:extLst>
          </p:cNvPr>
          <p:cNvPicPr>
            <a:picLocks noChangeAspect="1"/>
          </p:cNvPicPr>
          <p:nvPr/>
        </p:nvPicPr>
        <p:blipFill>
          <a:blip r:embed="rId3"/>
          <a:stretch>
            <a:fillRect/>
          </a:stretch>
        </p:blipFill>
        <p:spPr>
          <a:xfrm>
            <a:off x="1940325" y="4222938"/>
            <a:ext cx="7713143" cy="2253204"/>
          </a:xfrm>
          <a:prstGeom prst="rect">
            <a:avLst/>
          </a:prstGeom>
        </p:spPr>
      </p:pic>
      <p:sp>
        <p:nvSpPr>
          <p:cNvPr id="7" name="文本框 6">
            <a:extLst>
              <a:ext uri="{FF2B5EF4-FFF2-40B4-BE49-F238E27FC236}">
                <a16:creationId xmlns:a16="http://schemas.microsoft.com/office/drawing/2014/main" id="{BEA78435-D087-9293-0080-7F9B1E5E1EE1}"/>
              </a:ext>
            </a:extLst>
          </p:cNvPr>
          <p:cNvSpPr txBox="1"/>
          <p:nvPr/>
        </p:nvSpPr>
        <p:spPr>
          <a:xfrm>
            <a:off x="1501799" y="3760910"/>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2.  Ablation study of the detailed structure of CAAM</a:t>
            </a:r>
          </a:p>
        </p:txBody>
      </p:sp>
    </p:spTree>
    <p:extLst>
      <p:ext uri="{BB962C8B-B14F-4D97-AF65-F5344CB8AC3E}">
        <p14:creationId xmlns:p14="http://schemas.microsoft.com/office/powerpoint/2010/main" val="258191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258269" cy="452904"/>
          </a:xfrm>
        </p:spPr>
        <p:txBody>
          <a:bodyPr>
            <a:normAutofit/>
          </a:bodyPr>
          <a:lstStyle/>
          <a:p>
            <a:pPr marL="0" indent="0" algn="just">
              <a:buNone/>
            </a:pPr>
            <a:r>
              <a:rPr lang="en-US" altLang="zh-CN" sz="2600" b="1" dirty="0">
                <a:solidFill>
                  <a:srgbClr val="000000"/>
                </a:solidFill>
                <a:latin typeface="Times New Roman" panose="02020603050405020304" pitchFamily="18" charset="0"/>
                <a:cs typeface="Times New Roman" panose="02020603050405020304" pitchFamily="18" charset="0"/>
              </a:rPr>
              <a:t>1. Ablation studies</a:t>
            </a:r>
            <a:endParaRPr lang="en-US" altLang="zh-CN" sz="2600" b="1" dirty="0">
              <a:solidFill>
                <a:srgbClr val="000000"/>
              </a:solidFill>
              <a:effectLst/>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A11826A-0C14-5C36-9FF0-900DA23C1E0B}"/>
              </a:ext>
            </a:extLst>
          </p:cNvPr>
          <p:cNvSpPr txBox="1"/>
          <p:nvPr/>
        </p:nvSpPr>
        <p:spPr>
          <a:xfrm>
            <a:off x="1501799" y="1595200"/>
            <a:ext cx="8590196" cy="707886"/>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3. Ablation study of the detailed structure of </a:t>
            </a:r>
            <a:r>
              <a:rPr lang="en-US" altLang="zh-CN" sz="2000" dirty="0" err="1">
                <a:latin typeface="Times New Roman" panose="02020603050405020304" pitchFamily="18" charset="0"/>
                <a:cs typeface="Times New Roman" panose="02020603050405020304" pitchFamily="18" charset="0"/>
              </a:rPr>
              <a:t>CENet</a:t>
            </a:r>
            <a:endParaRPr lang="en-US" altLang="zh-CN" sz="2000" dirty="0">
              <a:latin typeface="Times New Roman" panose="02020603050405020304" pitchFamily="18" charset="0"/>
              <a:cs typeface="Times New Roman" panose="02020603050405020304" pitchFamily="18" charset="0"/>
            </a:endParaRPr>
          </a:p>
          <a:p>
            <a:pPr algn="ctr"/>
            <a:endParaRPr lang="en-US" altLang="zh-CN" sz="2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EA78435-D087-9293-0080-7F9B1E5E1EE1}"/>
              </a:ext>
            </a:extLst>
          </p:cNvPr>
          <p:cNvSpPr txBox="1"/>
          <p:nvPr/>
        </p:nvSpPr>
        <p:spPr>
          <a:xfrm>
            <a:off x="1598857" y="3648529"/>
            <a:ext cx="8590196" cy="707886"/>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4. Ablation study of attention module used in </a:t>
            </a:r>
            <a:r>
              <a:rPr lang="en-US" altLang="zh-CN" sz="2000" dirty="0" err="1">
                <a:latin typeface="Times New Roman" panose="02020603050405020304" pitchFamily="18" charset="0"/>
                <a:cs typeface="Times New Roman" panose="02020603050405020304" pitchFamily="18" charset="0"/>
              </a:rPr>
              <a:t>CENet</a:t>
            </a:r>
            <a:r>
              <a:rPr lang="en-US" altLang="zh-CN" sz="2000" dirty="0">
                <a:latin typeface="Times New Roman" panose="02020603050405020304" pitchFamily="18" charset="0"/>
                <a:cs typeface="Times New Roman" panose="02020603050405020304" pitchFamily="18" charset="0"/>
              </a:rPr>
              <a:t>.</a:t>
            </a:r>
          </a:p>
          <a:p>
            <a:pPr algn="ctr"/>
            <a:endParaRPr lang="en-US" altLang="zh-CN" sz="20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48BC91F0-16C9-61A9-CA88-BFA8214CD02E}"/>
              </a:ext>
            </a:extLst>
          </p:cNvPr>
          <p:cNvPicPr>
            <a:picLocks noChangeAspect="1"/>
          </p:cNvPicPr>
          <p:nvPr/>
        </p:nvPicPr>
        <p:blipFill>
          <a:blip r:embed="rId2"/>
          <a:stretch>
            <a:fillRect/>
          </a:stretch>
        </p:blipFill>
        <p:spPr>
          <a:xfrm>
            <a:off x="2932608" y="2027250"/>
            <a:ext cx="5731708" cy="1255773"/>
          </a:xfrm>
          <a:prstGeom prst="rect">
            <a:avLst/>
          </a:prstGeom>
        </p:spPr>
      </p:pic>
      <p:pic>
        <p:nvPicPr>
          <p:cNvPr id="9" name="图片 8">
            <a:extLst>
              <a:ext uri="{FF2B5EF4-FFF2-40B4-BE49-F238E27FC236}">
                <a16:creationId xmlns:a16="http://schemas.microsoft.com/office/drawing/2014/main" id="{D95AED9C-CBF2-559A-0999-868CA1A9F40C}"/>
              </a:ext>
            </a:extLst>
          </p:cNvPr>
          <p:cNvPicPr>
            <a:picLocks noChangeAspect="1"/>
          </p:cNvPicPr>
          <p:nvPr/>
        </p:nvPicPr>
        <p:blipFill>
          <a:blip r:embed="rId3"/>
          <a:stretch>
            <a:fillRect/>
          </a:stretch>
        </p:blipFill>
        <p:spPr>
          <a:xfrm>
            <a:off x="2251470" y="4046666"/>
            <a:ext cx="7284970" cy="2734708"/>
          </a:xfrm>
          <a:prstGeom prst="rect">
            <a:avLst/>
          </a:prstGeom>
        </p:spPr>
      </p:pic>
    </p:spTree>
    <p:extLst>
      <p:ext uri="{BB962C8B-B14F-4D97-AF65-F5344CB8AC3E}">
        <p14:creationId xmlns:p14="http://schemas.microsoft.com/office/powerpoint/2010/main" val="115111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258269" cy="452904"/>
          </a:xfrm>
        </p:spPr>
        <p:txBody>
          <a:bodyPr>
            <a:normAutofit/>
          </a:bodyPr>
          <a:lstStyle/>
          <a:p>
            <a:pPr marL="0" indent="0" algn="just">
              <a:buNone/>
            </a:pPr>
            <a:r>
              <a:rPr lang="en-US" altLang="zh-CN" sz="2600" b="1" dirty="0">
                <a:solidFill>
                  <a:srgbClr val="000000"/>
                </a:solidFill>
                <a:latin typeface="Times New Roman" panose="02020603050405020304" pitchFamily="18" charset="0"/>
                <a:cs typeface="Times New Roman" panose="02020603050405020304" pitchFamily="18" charset="0"/>
              </a:rPr>
              <a:t>2. Comparison with State-of-the-art</a:t>
            </a:r>
            <a:endParaRPr lang="en-US" altLang="zh-CN" sz="2600" b="1" dirty="0">
              <a:solidFill>
                <a:srgbClr val="000000"/>
              </a:solidFill>
              <a:effectLst/>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A11826A-0C14-5C36-9FF0-900DA23C1E0B}"/>
              </a:ext>
            </a:extLst>
          </p:cNvPr>
          <p:cNvSpPr txBox="1"/>
          <p:nvPr/>
        </p:nvSpPr>
        <p:spPr>
          <a:xfrm>
            <a:off x="959370" y="1692257"/>
            <a:ext cx="10393181" cy="707886"/>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5. Comparison with SOTA semantic segmentation methods where OS denotes the output stride.</a:t>
            </a:r>
          </a:p>
          <a:p>
            <a:pPr algn="ctr"/>
            <a:endParaRPr lang="en-US" altLang="zh-CN" sz="20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7FB8B8DD-5BAE-EACC-EAF9-A0FEE25159B9}"/>
              </a:ext>
            </a:extLst>
          </p:cNvPr>
          <p:cNvPicPr>
            <a:picLocks noChangeAspect="1"/>
          </p:cNvPicPr>
          <p:nvPr/>
        </p:nvPicPr>
        <p:blipFill>
          <a:blip r:embed="rId2"/>
          <a:stretch>
            <a:fillRect/>
          </a:stretch>
        </p:blipFill>
        <p:spPr>
          <a:xfrm>
            <a:off x="2224893" y="2192302"/>
            <a:ext cx="7403838" cy="4403841"/>
          </a:xfrm>
          <a:prstGeom prst="rect">
            <a:avLst/>
          </a:prstGeom>
        </p:spPr>
      </p:pic>
    </p:spTree>
    <p:extLst>
      <p:ext uri="{BB962C8B-B14F-4D97-AF65-F5344CB8AC3E}">
        <p14:creationId xmlns:p14="http://schemas.microsoft.com/office/powerpoint/2010/main" val="245323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EXPERIMENTS</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258269" cy="452904"/>
          </a:xfrm>
        </p:spPr>
        <p:txBody>
          <a:bodyPr>
            <a:normAutofit/>
          </a:bodyPr>
          <a:lstStyle/>
          <a:p>
            <a:pPr marL="0" indent="0" algn="just">
              <a:buNone/>
            </a:pPr>
            <a:r>
              <a:rPr lang="en-US" altLang="zh-CN" sz="2600" b="1" dirty="0">
                <a:solidFill>
                  <a:srgbClr val="000000"/>
                </a:solidFill>
                <a:latin typeface="Times New Roman" panose="02020603050405020304" pitchFamily="18" charset="0"/>
                <a:cs typeface="Times New Roman" panose="02020603050405020304" pitchFamily="18" charset="0"/>
              </a:rPr>
              <a:t>2. Comparison with State-of-the-art</a:t>
            </a:r>
            <a:endParaRPr lang="en-US" altLang="zh-CN" sz="2600" b="1" dirty="0">
              <a:solidFill>
                <a:srgbClr val="000000"/>
              </a:solidFill>
              <a:effectLst/>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A11826A-0C14-5C36-9FF0-900DA23C1E0B}"/>
              </a:ext>
            </a:extLst>
          </p:cNvPr>
          <p:cNvSpPr txBox="1"/>
          <p:nvPr/>
        </p:nvSpPr>
        <p:spPr>
          <a:xfrm>
            <a:off x="2232362" y="1977150"/>
            <a:ext cx="7038928"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Tab. 6. Generalization performance of our </a:t>
            </a:r>
            <a:r>
              <a:rPr lang="en-US" altLang="zh-CN" sz="2000" dirty="0" err="1">
                <a:latin typeface="Times New Roman" panose="02020603050405020304" pitchFamily="18" charset="0"/>
                <a:cs typeface="Times New Roman" panose="02020603050405020304" pitchFamily="18" charset="0"/>
              </a:rPr>
              <a:t>CENet</a:t>
            </a:r>
            <a:r>
              <a:rPr lang="en-US" altLang="zh-CN" sz="2000" dirty="0">
                <a:latin typeface="Times New Roman" panose="02020603050405020304" pitchFamily="18" charset="0"/>
                <a:cs typeface="Times New Roman" panose="02020603050405020304" pitchFamily="18" charset="0"/>
              </a:rPr>
              <a:t> for three datasets.</a:t>
            </a:r>
          </a:p>
        </p:txBody>
      </p:sp>
      <p:pic>
        <p:nvPicPr>
          <p:cNvPr id="4" name="图片 3">
            <a:extLst>
              <a:ext uri="{FF2B5EF4-FFF2-40B4-BE49-F238E27FC236}">
                <a16:creationId xmlns:a16="http://schemas.microsoft.com/office/drawing/2014/main" id="{B9FB848E-3BFE-ED4E-76F2-223CC18054A8}"/>
              </a:ext>
            </a:extLst>
          </p:cNvPr>
          <p:cNvPicPr>
            <a:picLocks noChangeAspect="1"/>
          </p:cNvPicPr>
          <p:nvPr/>
        </p:nvPicPr>
        <p:blipFill>
          <a:blip r:embed="rId2"/>
          <a:stretch>
            <a:fillRect/>
          </a:stretch>
        </p:blipFill>
        <p:spPr>
          <a:xfrm>
            <a:off x="2196183" y="2441629"/>
            <a:ext cx="7075107" cy="2630253"/>
          </a:xfrm>
          <a:prstGeom prst="rect">
            <a:avLst/>
          </a:prstGeom>
        </p:spPr>
      </p:pic>
    </p:spTree>
    <p:extLst>
      <p:ext uri="{BB962C8B-B14F-4D97-AF65-F5344CB8AC3E}">
        <p14:creationId xmlns:p14="http://schemas.microsoft.com/office/powerpoint/2010/main" val="83239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04603" y="1116066"/>
            <a:ext cx="10897849" cy="5119842"/>
          </a:xfrm>
        </p:spPr>
        <p:txBody>
          <a:bodyPr>
            <a:normAutofit/>
          </a:bodyPr>
          <a:lstStyle/>
          <a:p>
            <a:pPr algn="just"/>
            <a:endParaRPr lang="en-US" altLang="zh-CN"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zh-CN" sz="2600" dirty="0">
                <a:solidFill>
                  <a:srgbClr val="000000"/>
                </a:solidFill>
                <a:latin typeface="Times New Roman" panose="02020603050405020304" pitchFamily="18" charset="0"/>
                <a:cs typeface="Times New Roman" panose="02020603050405020304" pitchFamily="18" charset="0"/>
              </a:rPr>
              <a:t>Different from self-attention, we propose </a:t>
            </a:r>
            <a:r>
              <a:rPr lang="en-US" altLang="zh-CN" sz="2600" dirty="0">
                <a:solidFill>
                  <a:schemeClr val="accent2">
                    <a:lumMod val="75000"/>
                  </a:schemeClr>
                </a:solidFill>
                <a:latin typeface="Times New Roman" panose="02020603050405020304" pitchFamily="18" charset="0"/>
                <a:cs typeface="Times New Roman" panose="02020603050405020304" pitchFamily="18" charset="0"/>
              </a:rPr>
              <a:t>a simple yet effective </a:t>
            </a:r>
            <a:r>
              <a:rPr lang="en-US" altLang="zh-CN" sz="2600" dirty="0">
                <a:solidFill>
                  <a:srgbClr val="000000"/>
                </a:solidFill>
                <a:latin typeface="Times New Roman" panose="02020603050405020304" pitchFamily="18" charset="0"/>
                <a:cs typeface="Times New Roman" panose="02020603050405020304" pitchFamily="18" charset="0"/>
              </a:rPr>
              <a:t>spatial attention, named Content-Aware Attention Module (CAAM).</a:t>
            </a:r>
          </a:p>
          <a:p>
            <a:pPr algn="just"/>
            <a:r>
              <a:rPr lang="en-US" altLang="zh-CN" sz="2600" dirty="0">
                <a:solidFill>
                  <a:srgbClr val="000000"/>
                </a:solidFill>
                <a:latin typeface="Times New Roman" panose="02020603050405020304" pitchFamily="18" charset="0"/>
                <a:cs typeface="Times New Roman" panose="02020603050405020304" pitchFamily="18" charset="0"/>
              </a:rPr>
              <a:t>With the CAAM, we provide a Content-aware Enhanced Network (</a:t>
            </a:r>
            <a:r>
              <a:rPr lang="en-US" altLang="zh-CN" sz="2600" dirty="0" err="1">
                <a:solidFill>
                  <a:srgbClr val="000000"/>
                </a:solidFill>
                <a:latin typeface="Times New Roman" panose="02020603050405020304" pitchFamily="18" charset="0"/>
                <a:cs typeface="Times New Roman" panose="02020603050405020304" pitchFamily="18" charset="0"/>
              </a:rPr>
              <a:t>CENet</a:t>
            </a:r>
            <a:r>
              <a:rPr lang="en-US" altLang="zh-CN" sz="2600" dirty="0">
                <a:solidFill>
                  <a:srgbClr val="000000"/>
                </a:solidFill>
                <a:latin typeface="Times New Roman" panose="02020603050405020304" pitchFamily="18" charset="0"/>
                <a:cs typeface="Times New Roman" panose="02020603050405020304" pitchFamily="18" charset="0"/>
              </a:rPr>
              <a:t>) for practical scene parsing, which can </a:t>
            </a:r>
            <a:r>
              <a:rPr lang="en-US" altLang="zh-CN" sz="2600" dirty="0">
                <a:solidFill>
                  <a:schemeClr val="accent2">
                    <a:lumMod val="75000"/>
                  </a:schemeClr>
                </a:solidFill>
                <a:latin typeface="Times New Roman" panose="02020603050405020304" pitchFamily="18" charset="0"/>
                <a:cs typeface="Times New Roman" panose="02020603050405020304" pitchFamily="18" charset="0"/>
              </a:rPr>
              <a:t>adaptively adjust </a:t>
            </a:r>
            <a:r>
              <a:rPr lang="en-US" altLang="zh-CN" sz="2600" dirty="0">
                <a:solidFill>
                  <a:srgbClr val="000000"/>
                </a:solidFill>
                <a:latin typeface="Times New Roman" panose="02020603050405020304" pitchFamily="18" charset="0"/>
                <a:cs typeface="Times New Roman" panose="02020603050405020304" pitchFamily="18" charset="0"/>
              </a:rPr>
              <a:t>the used pixel information at four different scales and produce </a:t>
            </a:r>
            <a:r>
              <a:rPr lang="en-US" altLang="zh-CN" sz="2600" dirty="0">
                <a:solidFill>
                  <a:schemeClr val="accent2">
                    <a:lumMod val="75000"/>
                  </a:schemeClr>
                </a:solidFill>
                <a:latin typeface="Times New Roman" panose="02020603050405020304" pitchFamily="18" charset="0"/>
                <a:cs typeface="Times New Roman" panose="02020603050405020304" pitchFamily="18" charset="0"/>
              </a:rPr>
              <a:t>more effective semantic propagation</a:t>
            </a:r>
            <a:r>
              <a:rPr lang="en-US" altLang="zh-CN" sz="2600" dirty="0">
                <a:solidFill>
                  <a:srgbClr val="000000"/>
                </a:solidFill>
                <a:latin typeface="Times New Roman" panose="02020603050405020304" pitchFamily="18" charset="0"/>
                <a:cs typeface="Times New Roman" panose="02020603050405020304" pitchFamily="18" charset="0"/>
              </a:rPr>
              <a:t> with a bottom-up pathway.</a:t>
            </a:r>
          </a:p>
          <a:p>
            <a:pPr algn="just"/>
            <a:r>
              <a:rPr lang="en-US" altLang="zh-CN" sz="2600" dirty="0">
                <a:solidFill>
                  <a:srgbClr val="000000"/>
                </a:solidFill>
                <a:latin typeface="Times New Roman" panose="02020603050405020304" pitchFamily="18" charset="0"/>
                <a:cs typeface="Times New Roman" panose="02020603050405020304" pitchFamily="18" charset="0"/>
              </a:rPr>
              <a:t>We conduct extensive experiments and achieve </a:t>
            </a:r>
            <a:r>
              <a:rPr lang="en-US" altLang="zh-CN" sz="2600" dirty="0">
                <a:solidFill>
                  <a:schemeClr val="accent2">
                    <a:lumMod val="75000"/>
                  </a:schemeClr>
                </a:solidFill>
                <a:latin typeface="Times New Roman" panose="02020603050405020304" pitchFamily="18" charset="0"/>
                <a:cs typeface="Times New Roman" panose="02020603050405020304" pitchFamily="18" charset="0"/>
              </a:rPr>
              <a:t>consistently improved performances</a:t>
            </a:r>
            <a:r>
              <a:rPr lang="en-US" altLang="zh-CN" sz="2600" dirty="0">
                <a:solidFill>
                  <a:srgbClr val="000000"/>
                </a:solidFill>
                <a:latin typeface="Times New Roman" panose="02020603050405020304" pitchFamily="18" charset="0"/>
                <a:cs typeface="Times New Roman" panose="02020603050405020304" pitchFamily="18" charset="0"/>
              </a:rPr>
              <a:t> on three popular benchmarks.</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We verify its </a:t>
            </a:r>
            <a:r>
              <a:rPr lang="en-US" altLang="zh-CN" sz="2600" b="0" dirty="0">
                <a:solidFill>
                  <a:schemeClr val="accent2">
                    <a:lumMod val="75000"/>
                  </a:schemeClr>
                </a:solidFill>
                <a:effectLst/>
                <a:latin typeface="Times New Roman" panose="02020603050405020304" pitchFamily="18" charset="0"/>
                <a:cs typeface="Times New Roman" panose="02020603050405020304" pitchFamily="18" charset="0"/>
              </a:rPr>
              <a:t>generalization ability </a:t>
            </a:r>
            <a:r>
              <a:rPr lang="en-US" altLang="zh-CN" sz="2600" b="0" dirty="0">
                <a:solidFill>
                  <a:srgbClr val="000000"/>
                </a:solidFill>
                <a:effectLst/>
                <a:latin typeface="Times New Roman" panose="02020603050405020304" pitchFamily="18" charset="0"/>
                <a:cs typeface="Times New Roman" panose="02020603050405020304" pitchFamily="18" charset="0"/>
              </a:rPr>
              <a:t>when using different baseline models and backbone networks.</a:t>
            </a:r>
          </a:p>
          <a:p>
            <a:pPr marL="0" indent="0" algn="just">
              <a:buNone/>
            </a:pPr>
            <a:endParaRPr lang="en-US" altLang="zh-CN" b="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91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838200" y="1235987"/>
            <a:ext cx="10515600"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Scene parsing, also known as </a:t>
            </a:r>
            <a:r>
              <a:rPr lang="en-US" altLang="zh-CN" sz="2600" dirty="0">
                <a:solidFill>
                  <a:srgbClr val="000000"/>
                </a:solidFill>
                <a:latin typeface="Times New Roman" panose="02020603050405020304" pitchFamily="18" charset="0"/>
                <a:cs typeface="Times New Roman" panose="02020603050405020304" pitchFamily="18" charset="0"/>
              </a:rPr>
              <a:t>image </a:t>
            </a:r>
            <a:r>
              <a:rPr lang="en-US" altLang="zh-CN" sz="2600" b="0" dirty="0">
                <a:solidFill>
                  <a:srgbClr val="000000"/>
                </a:solidFill>
                <a:effectLst/>
                <a:latin typeface="Times New Roman" panose="02020603050405020304" pitchFamily="18" charset="0"/>
                <a:cs typeface="Times New Roman" panose="02020603050405020304" pitchFamily="18" charset="0"/>
              </a:rPr>
              <a:t>semantic segmentation, is a fundamental and challenging task in computer vision. </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Its purpose is to </a:t>
            </a:r>
            <a:r>
              <a:rPr lang="en-US" altLang="zh-CN" sz="2600" b="0" dirty="0">
                <a:solidFill>
                  <a:srgbClr val="C00000"/>
                </a:solidFill>
                <a:effectLst/>
                <a:latin typeface="Times New Roman" panose="02020603050405020304" pitchFamily="18" charset="0"/>
                <a:cs typeface="Times New Roman" panose="02020603050405020304" pitchFamily="18" charset="0"/>
              </a:rPr>
              <a:t>classify and predict each pixel </a:t>
            </a:r>
            <a:r>
              <a:rPr lang="en-US" altLang="zh-CN" sz="2600" b="0" dirty="0">
                <a:solidFill>
                  <a:srgbClr val="000000"/>
                </a:solidFill>
                <a:effectLst/>
                <a:latin typeface="Times New Roman" panose="02020603050405020304" pitchFamily="18" charset="0"/>
                <a:cs typeface="Times New Roman" panose="02020603050405020304" pitchFamily="18" charset="0"/>
              </a:rPr>
              <a:t>within an image, and then segment an image into several meaningful class entities. </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It is a key step towards visual scene understanding, and plays a crucial role for applications such as autonomous vehicles and robot navigation.</a:t>
            </a:r>
            <a:endParaRPr lang="zh-CN" altLang="en-US" sz="26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B451AC83-84B4-08A9-AB41-4B6F412D2FC9}"/>
              </a:ext>
            </a:extLst>
          </p:cNvPr>
          <p:cNvPicPr>
            <a:picLocks noChangeAspect="1"/>
          </p:cNvPicPr>
          <p:nvPr/>
        </p:nvPicPr>
        <p:blipFill>
          <a:blip r:embed="rId2"/>
          <a:stretch>
            <a:fillRect/>
          </a:stretch>
        </p:blipFill>
        <p:spPr>
          <a:xfrm>
            <a:off x="2638503" y="4262258"/>
            <a:ext cx="6780317" cy="1693686"/>
          </a:xfrm>
          <a:prstGeom prst="rect">
            <a:avLst/>
          </a:prstGeom>
        </p:spPr>
      </p:pic>
      <p:sp>
        <p:nvSpPr>
          <p:cNvPr id="5" name="文本框 4">
            <a:extLst>
              <a:ext uri="{FF2B5EF4-FFF2-40B4-BE49-F238E27FC236}">
                <a16:creationId xmlns:a16="http://schemas.microsoft.com/office/drawing/2014/main" id="{AD36B80F-36F8-6639-1CD3-01A7E1EA2D3B}"/>
              </a:ext>
            </a:extLst>
          </p:cNvPr>
          <p:cNvSpPr txBox="1"/>
          <p:nvPr/>
        </p:nvSpPr>
        <p:spPr>
          <a:xfrm>
            <a:off x="2703464" y="5876144"/>
            <a:ext cx="328284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Input image</a:t>
            </a:r>
            <a:endParaRPr lang="zh-CN" altLang="en-US" sz="2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EB8CF64F-23D4-0898-D8E8-FF5E9ED6C270}"/>
              </a:ext>
            </a:extLst>
          </p:cNvPr>
          <p:cNvSpPr txBox="1"/>
          <p:nvPr/>
        </p:nvSpPr>
        <p:spPr>
          <a:xfrm>
            <a:off x="6135974" y="5876144"/>
            <a:ext cx="328284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Segmentation results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99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838200" y="1235987"/>
            <a:ext cx="10515600" cy="3076184"/>
          </a:xfrm>
        </p:spPr>
        <p:txBody>
          <a:bodyPr>
            <a:normAutofit/>
          </a:bodyPr>
          <a:lstStyle/>
          <a:p>
            <a:pPr algn="just"/>
            <a:r>
              <a:rPr lang="en-US" altLang="zh-CN" sz="2600" dirty="0">
                <a:solidFill>
                  <a:srgbClr val="000000"/>
                </a:solidFill>
                <a:latin typeface="Times New Roman" panose="02020603050405020304" pitchFamily="18" charset="0"/>
                <a:cs typeface="Times New Roman" panose="02020603050405020304" pitchFamily="18" charset="0"/>
              </a:rPr>
              <a:t>Existing scene parsing methods generally adopt </a:t>
            </a:r>
            <a:r>
              <a:rPr lang="en-US" altLang="zh-CN" sz="2600" dirty="0">
                <a:solidFill>
                  <a:srgbClr val="C00000"/>
                </a:solidFill>
                <a:latin typeface="Times New Roman" panose="02020603050405020304" pitchFamily="18" charset="0"/>
                <a:cs typeface="Times New Roman" panose="02020603050405020304" pitchFamily="18" charset="0"/>
              </a:rPr>
              <a:t>an encoder-decoder structure </a:t>
            </a:r>
            <a:r>
              <a:rPr lang="en-US" altLang="zh-CN" sz="2600" dirty="0">
                <a:solidFill>
                  <a:srgbClr val="000000"/>
                </a:solidFill>
                <a:latin typeface="Times New Roman" panose="02020603050405020304" pitchFamily="18" charset="0"/>
                <a:cs typeface="Times New Roman" panose="02020603050405020304" pitchFamily="18" charset="0"/>
              </a:rPr>
              <a:t>shown in the following figure. </a:t>
            </a:r>
          </a:p>
          <a:p>
            <a:pPr algn="just"/>
            <a:r>
              <a:rPr lang="en-US" altLang="zh-CN" sz="2600" dirty="0">
                <a:solidFill>
                  <a:srgbClr val="C00000"/>
                </a:solidFill>
                <a:latin typeface="Times New Roman" panose="02020603050405020304" pitchFamily="18" charset="0"/>
                <a:cs typeface="Times New Roman" panose="02020603050405020304" pitchFamily="18" charset="0"/>
              </a:rPr>
              <a:t>Attention mechanism </a:t>
            </a:r>
            <a:r>
              <a:rPr lang="en-US" altLang="zh-CN" sz="2600" dirty="0">
                <a:solidFill>
                  <a:srgbClr val="000000"/>
                </a:solidFill>
                <a:latin typeface="Times New Roman" panose="02020603050405020304" pitchFamily="18" charset="0"/>
                <a:cs typeface="Times New Roman" panose="02020603050405020304" pitchFamily="18" charset="0"/>
              </a:rPr>
              <a:t>has been widely applied to the scene parsing methods due to its excellent performance</a:t>
            </a:r>
            <a:endParaRPr lang="zh-CN" altLang="en-US" sz="26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D4F196D8-23BD-4BD3-5B85-6F2433847CC6}"/>
              </a:ext>
            </a:extLst>
          </p:cNvPr>
          <p:cNvPicPr>
            <a:picLocks noChangeAspect="1"/>
          </p:cNvPicPr>
          <p:nvPr/>
        </p:nvPicPr>
        <p:blipFill>
          <a:blip r:embed="rId2"/>
          <a:stretch>
            <a:fillRect/>
          </a:stretch>
        </p:blipFill>
        <p:spPr>
          <a:xfrm>
            <a:off x="1708019" y="3254391"/>
            <a:ext cx="8520269" cy="3016493"/>
          </a:xfrm>
          <a:prstGeom prst="rect">
            <a:avLst/>
          </a:prstGeom>
        </p:spPr>
      </p:pic>
      <p:sp>
        <p:nvSpPr>
          <p:cNvPr id="8" name="文本框 7">
            <a:extLst>
              <a:ext uri="{FF2B5EF4-FFF2-40B4-BE49-F238E27FC236}">
                <a16:creationId xmlns:a16="http://schemas.microsoft.com/office/drawing/2014/main" id="{2B00600E-FF60-ECAE-7181-75C93C7A220C}"/>
              </a:ext>
            </a:extLst>
          </p:cNvPr>
          <p:cNvSpPr txBox="1"/>
          <p:nvPr/>
        </p:nvSpPr>
        <p:spPr>
          <a:xfrm>
            <a:off x="1240016" y="6370821"/>
            <a:ext cx="963784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1. Illustration of existing segmentation models based on encoder-decoder structure.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77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614598" y="1235987"/>
            <a:ext cx="10907842" cy="3076184"/>
          </a:xfrm>
        </p:spPr>
        <p:txBody>
          <a:bodyPr>
            <a:normAutofit/>
          </a:bodyPr>
          <a:lstStyle/>
          <a:p>
            <a:pPr algn="just"/>
            <a:r>
              <a:rPr lang="en-US" altLang="zh-CN" sz="2600" dirty="0">
                <a:solidFill>
                  <a:srgbClr val="000000"/>
                </a:solidFill>
                <a:latin typeface="Times New Roman" panose="02020603050405020304" pitchFamily="18" charset="0"/>
                <a:cs typeface="Times New Roman" panose="02020603050405020304" pitchFamily="18" charset="0"/>
              </a:rPr>
              <a:t>However, </a:t>
            </a:r>
            <a:r>
              <a:rPr lang="en-US" altLang="zh-CN" sz="2600" dirty="0">
                <a:solidFill>
                  <a:srgbClr val="C00000"/>
                </a:solidFill>
                <a:latin typeface="Times New Roman" panose="02020603050405020304" pitchFamily="18" charset="0"/>
                <a:cs typeface="Times New Roman" panose="02020603050405020304" pitchFamily="18" charset="0"/>
              </a:rPr>
              <a:t>spatial self-attention</a:t>
            </a:r>
            <a:r>
              <a:rPr lang="en-US" altLang="zh-CN" sz="2600" dirty="0">
                <a:solidFill>
                  <a:srgbClr val="000000"/>
                </a:solidFill>
                <a:latin typeface="Times New Roman" panose="02020603050405020304" pitchFamily="18" charset="0"/>
                <a:cs typeface="Times New Roman" panose="02020603050405020304" pitchFamily="18" charset="0"/>
              </a:rPr>
              <a:t> suffers from high computational complexity, which limits the use of scene parsing methods on mobile devices with limited resources. </a:t>
            </a:r>
          </a:p>
          <a:p>
            <a:pPr algn="just"/>
            <a:r>
              <a:rPr lang="en-US" altLang="zh-CN" sz="2600" dirty="0">
                <a:solidFill>
                  <a:srgbClr val="000000"/>
                </a:solidFill>
                <a:latin typeface="Times New Roman" panose="02020603050405020304" pitchFamily="18" charset="0"/>
                <a:cs typeface="Times New Roman" panose="02020603050405020304" pitchFamily="18" charset="0"/>
              </a:rPr>
              <a:t>The arising problem is </a:t>
            </a:r>
            <a:r>
              <a:rPr lang="en-US" altLang="zh-CN" sz="2600" dirty="0">
                <a:solidFill>
                  <a:srgbClr val="C00000"/>
                </a:solidFill>
                <a:latin typeface="Times New Roman" panose="02020603050405020304" pitchFamily="18" charset="0"/>
                <a:cs typeface="Times New Roman" panose="02020603050405020304" pitchFamily="18" charset="0"/>
              </a:rPr>
              <a:t>what kind of attention more suitable for </a:t>
            </a:r>
            <a:r>
              <a:rPr lang="en-US" altLang="zh-CN" sz="2600" dirty="0" err="1">
                <a:solidFill>
                  <a:srgbClr val="C00000"/>
                </a:solidFill>
                <a:latin typeface="Times New Roman" panose="02020603050405020304" pitchFamily="18" charset="0"/>
                <a:cs typeface="Times New Roman" panose="02020603050405020304" pitchFamily="18" charset="0"/>
              </a:rPr>
              <a:t>pratical</a:t>
            </a:r>
            <a:r>
              <a:rPr lang="en-US" altLang="zh-CN" sz="2600" dirty="0">
                <a:solidFill>
                  <a:srgbClr val="C00000"/>
                </a:solidFill>
                <a:latin typeface="Times New Roman" panose="02020603050405020304" pitchFamily="18" charset="0"/>
                <a:cs typeface="Times New Roman" panose="02020603050405020304" pitchFamily="18" charset="0"/>
              </a:rPr>
              <a:t> scene parsing task</a:t>
            </a:r>
            <a:r>
              <a:rPr lang="en-US" altLang="zh-CN" sz="2600" dirty="0">
                <a:solidFill>
                  <a:srgbClr val="000000"/>
                </a:solidFill>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id="{3D149E5A-F6E2-AF0D-5D1A-2DFFE7528EF6}"/>
              </a:ext>
            </a:extLst>
          </p:cNvPr>
          <p:cNvPicPr>
            <a:picLocks noChangeAspect="1"/>
          </p:cNvPicPr>
          <p:nvPr/>
        </p:nvPicPr>
        <p:blipFill>
          <a:blip r:embed="rId2"/>
          <a:stretch>
            <a:fillRect/>
          </a:stretch>
        </p:blipFill>
        <p:spPr>
          <a:xfrm>
            <a:off x="2034212" y="3382781"/>
            <a:ext cx="7776569" cy="2753195"/>
          </a:xfrm>
          <a:prstGeom prst="rect">
            <a:avLst/>
          </a:prstGeom>
        </p:spPr>
      </p:pic>
      <p:sp>
        <p:nvSpPr>
          <p:cNvPr id="6" name="文本框 5">
            <a:extLst>
              <a:ext uri="{FF2B5EF4-FFF2-40B4-BE49-F238E27FC236}">
                <a16:creationId xmlns:a16="http://schemas.microsoft.com/office/drawing/2014/main" id="{034B3276-D8FB-398D-67F7-221E7A911B0B}"/>
              </a:ext>
            </a:extLst>
          </p:cNvPr>
          <p:cNvSpPr txBox="1"/>
          <p:nvPr/>
        </p:nvSpPr>
        <p:spPr>
          <a:xfrm>
            <a:off x="1190945" y="6185943"/>
            <a:ext cx="9463105"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1. Illustration of existing segmentation models based on encoder-decoder structure.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43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838200" y="1235987"/>
            <a:ext cx="10515600" cy="3076184"/>
          </a:xfrm>
        </p:spPr>
        <p:txBody>
          <a:bodyPr>
            <a:normAutofit/>
          </a:bodyPr>
          <a:lstStyle/>
          <a:p>
            <a:pPr algn="just"/>
            <a:r>
              <a:rPr lang="en-US" altLang="zh-CN" sz="2600" dirty="0">
                <a:solidFill>
                  <a:srgbClr val="000000"/>
                </a:solidFill>
                <a:latin typeface="Times New Roman" panose="02020603050405020304" pitchFamily="18" charset="0"/>
                <a:cs typeface="Times New Roman" panose="02020603050405020304" pitchFamily="18" charset="0"/>
              </a:rPr>
              <a:t>To solve this problem, we propose a </a:t>
            </a:r>
            <a:r>
              <a:rPr lang="en-US" altLang="zh-CN" sz="2600" dirty="0">
                <a:solidFill>
                  <a:srgbClr val="C00000"/>
                </a:solidFill>
                <a:latin typeface="Times New Roman" panose="02020603050405020304" pitchFamily="18" charset="0"/>
                <a:cs typeface="Times New Roman" panose="02020603050405020304" pitchFamily="18" charset="0"/>
              </a:rPr>
              <a:t>Content-Aware Attention Module (CAAM)</a:t>
            </a:r>
            <a:r>
              <a:rPr lang="en-US" altLang="zh-CN" sz="2600" dirty="0">
                <a:solidFill>
                  <a:srgbClr val="000000"/>
                </a:solidFill>
                <a:latin typeface="Times New Roman" panose="02020603050405020304" pitchFamily="18" charset="0"/>
                <a:cs typeface="Times New Roman" panose="02020603050405020304" pitchFamily="18" charset="0"/>
              </a:rPr>
              <a:t> to adaptively select the spatial pixels used for segmentation.</a:t>
            </a:r>
          </a:p>
          <a:p>
            <a:pPr algn="just"/>
            <a:r>
              <a:rPr lang="en-US" altLang="zh-CN" sz="2600" dirty="0">
                <a:solidFill>
                  <a:srgbClr val="000000"/>
                </a:solidFill>
                <a:latin typeface="Times New Roman" panose="02020603050405020304" pitchFamily="18" charset="0"/>
                <a:cs typeface="Times New Roman" panose="02020603050405020304" pitchFamily="18" charset="0"/>
              </a:rPr>
              <a:t>By introduce CAAM into the lateral connections we propose </a:t>
            </a:r>
            <a:r>
              <a:rPr lang="en-US" altLang="zh-CN" sz="2600" dirty="0">
                <a:solidFill>
                  <a:srgbClr val="C00000"/>
                </a:solidFill>
                <a:latin typeface="Times New Roman" panose="02020603050405020304" pitchFamily="18" charset="0"/>
                <a:cs typeface="Times New Roman" panose="02020603050405020304" pitchFamily="18" charset="0"/>
              </a:rPr>
              <a:t>a content-aware enhanced network (</a:t>
            </a:r>
            <a:r>
              <a:rPr lang="en-US" altLang="zh-CN" sz="2600" dirty="0" err="1">
                <a:solidFill>
                  <a:srgbClr val="C00000"/>
                </a:solidFill>
                <a:latin typeface="Times New Roman" panose="02020603050405020304" pitchFamily="18" charset="0"/>
                <a:cs typeface="Times New Roman" panose="02020603050405020304" pitchFamily="18" charset="0"/>
              </a:rPr>
              <a:t>CENet</a:t>
            </a:r>
            <a:r>
              <a:rPr lang="en-US" altLang="zh-CN"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000000"/>
                </a:solidFill>
                <a:latin typeface="Times New Roman" panose="02020603050405020304" pitchFamily="18" charset="0"/>
                <a:cs typeface="Times New Roman" panose="02020603050405020304" pitchFamily="18" charset="0"/>
              </a:rPr>
              <a:t> for practical scene parsing.</a:t>
            </a:r>
          </a:p>
        </p:txBody>
      </p:sp>
      <p:pic>
        <p:nvPicPr>
          <p:cNvPr id="4" name="图片 3">
            <a:extLst>
              <a:ext uri="{FF2B5EF4-FFF2-40B4-BE49-F238E27FC236}">
                <a16:creationId xmlns:a16="http://schemas.microsoft.com/office/drawing/2014/main" id="{7D2422B0-7AF4-CB85-0721-52ADC1455E53}"/>
              </a:ext>
            </a:extLst>
          </p:cNvPr>
          <p:cNvPicPr>
            <a:picLocks noChangeAspect="1"/>
          </p:cNvPicPr>
          <p:nvPr/>
        </p:nvPicPr>
        <p:blipFill>
          <a:blip r:embed="rId2"/>
          <a:stretch>
            <a:fillRect/>
          </a:stretch>
        </p:blipFill>
        <p:spPr>
          <a:xfrm>
            <a:off x="1014334" y="3024343"/>
            <a:ext cx="5194568" cy="3573905"/>
          </a:xfrm>
          <a:prstGeom prst="rect">
            <a:avLst/>
          </a:prstGeom>
        </p:spPr>
      </p:pic>
      <p:sp>
        <p:nvSpPr>
          <p:cNvPr id="5" name="文本框 4">
            <a:extLst>
              <a:ext uri="{FF2B5EF4-FFF2-40B4-BE49-F238E27FC236}">
                <a16:creationId xmlns:a16="http://schemas.microsoft.com/office/drawing/2014/main" id="{3CCBB499-8816-DC2F-D242-2C112027DC2F}"/>
              </a:ext>
            </a:extLst>
          </p:cNvPr>
          <p:cNvSpPr txBox="1"/>
          <p:nvPr/>
        </p:nvSpPr>
        <p:spPr>
          <a:xfrm>
            <a:off x="6455764" y="4862098"/>
            <a:ext cx="4964094" cy="1631216"/>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Fig. 2. Motivation of the proposed </a:t>
            </a:r>
            <a:r>
              <a:rPr lang="en-US" altLang="zh-CN" sz="2000" dirty="0" err="1">
                <a:latin typeface="Times New Roman" panose="02020603050405020304" pitchFamily="18" charset="0"/>
                <a:cs typeface="Times New Roman" panose="02020603050405020304" pitchFamily="18" charset="0"/>
              </a:rPr>
              <a:t>CENet</a:t>
            </a:r>
            <a:r>
              <a:rPr lang="en-US" altLang="zh-CN" sz="2000" dirty="0">
                <a:latin typeface="Times New Roman" panose="02020603050405020304" pitchFamily="18" charset="0"/>
                <a:cs typeface="Times New Roman" panose="02020603050405020304" pitchFamily="18" charset="0"/>
              </a:rPr>
              <a:t>. A simple decoder with CAAM makes the spatial pixels of the same semantic categories cluster more closely, resulting in an effective semantic propagation from shallow to deep layers.</a:t>
            </a:r>
          </a:p>
        </p:txBody>
      </p:sp>
    </p:spTree>
    <p:extLst>
      <p:ext uri="{BB962C8B-B14F-4D97-AF65-F5344CB8AC3E}">
        <p14:creationId xmlns:p14="http://schemas.microsoft.com/office/powerpoint/2010/main" val="172539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394741" y="1235987"/>
            <a:ext cx="11327567"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With the purpose of </a:t>
            </a:r>
            <a:r>
              <a:rPr lang="en-US" altLang="zh-CN" sz="2600" b="0" dirty="0">
                <a:solidFill>
                  <a:srgbClr val="C00000"/>
                </a:solidFill>
                <a:effectLst/>
                <a:latin typeface="Times New Roman" panose="02020603050405020304" pitchFamily="18" charset="0"/>
                <a:cs typeface="Times New Roman" panose="02020603050405020304" pitchFamily="18" charset="0"/>
              </a:rPr>
              <a:t>adaptively choosing spatial pixels </a:t>
            </a:r>
            <a:r>
              <a:rPr lang="en-US" altLang="zh-CN" sz="2600" b="0" dirty="0">
                <a:solidFill>
                  <a:srgbClr val="000000"/>
                </a:solidFill>
                <a:effectLst/>
                <a:latin typeface="Times New Roman" panose="02020603050405020304" pitchFamily="18" charset="0"/>
                <a:cs typeface="Times New Roman" panose="02020603050405020304" pitchFamily="18" charset="0"/>
              </a:rPr>
              <a:t>within the feature maps at different scales, we propose a lightweight spatial attention module, called Content-Aware Attention Module (CAAM). </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Different from spatial self-attention, CAAM is carefully designed which contains </a:t>
            </a:r>
            <a:r>
              <a:rPr lang="en-US" altLang="zh-CN" sz="2600" b="0" dirty="0">
                <a:solidFill>
                  <a:srgbClr val="C00000"/>
                </a:solidFill>
                <a:effectLst/>
                <a:latin typeface="Times New Roman" panose="02020603050405020304" pitchFamily="18" charset="0"/>
                <a:cs typeface="Times New Roman" panose="02020603050405020304" pitchFamily="18" charset="0"/>
              </a:rPr>
              <a:t>two paths </a:t>
            </a:r>
            <a:r>
              <a:rPr lang="en-US" altLang="zh-CN" sz="2600" b="0" dirty="0">
                <a:solidFill>
                  <a:srgbClr val="000000"/>
                </a:solidFill>
                <a:effectLst/>
                <a:latin typeface="Times New Roman" panose="02020603050405020304" pitchFamily="18" charset="0"/>
                <a:cs typeface="Times New Roman" panose="02020603050405020304" pitchFamily="18" charset="0"/>
              </a:rPr>
              <a:t>shown in the following figure.</a:t>
            </a:r>
          </a:p>
        </p:txBody>
      </p:sp>
      <p:sp>
        <p:nvSpPr>
          <p:cNvPr id="5" name="文本框 4">
            <a:extLst>
              <a:ext uri="{FF2B5EF4-FFF2-40B4-BE49-F238E27FC236}">
                <a16:creationId xmlns:a16="http://schemas.microsoft.com/office/drawing/2014/main" id="{AD36B80F-36F8-6639-1CD3-01A7E1EA2D3B}"/>
              </a:ext>
            </a:extLst>
          </p:cNvPr>
          <p:cNvSpPr txBox="1"/>
          <p:nvPr/>
        </p:nvSpPr>
        <p:spPr>
          <a:xfrm>
            <a:off x="1441838" y="6345823"/>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3. Overview of the proposed Content-Aware Attention Module (CAAM).</a:t>
            </a:r>
            <a:endParaRPr lang="zh-CN" altLang="en-US" sz="20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8529A2F8-2087-04BD-4E91-BD10416F5BB9}"/>
              </a:ext>
            </a:extLst>
          </p:cNvPr>
          <p:cNvPicPr>
            <a:picLocks noChangeAspect="1"/>
          </p:cNvPicPr>
          <p:nvPr/>
        </p:nvPicPr>
        <p:blipFill>
          <a:blip r:embed="rId2"/>
          <a:stretch>
            <a:fillRect/>
          </a:stretch>
        </p:blipFill>
        <p:spPr>
          <a:xfrm>
            <a:off x="1441838" y="3541757"/>
            <a:ext cx="8590197" cy="2819683"/>
          </a:xfrm>
          <a:prstGeom prst="rect">
            <a:avLst/>
          </a:prstGeom>
        </p:spPr>
      </p:pic>
    </p:spTree>
    <p:extLst>
      <p:ext uri="{BB962C8B-B14F-4D97-AF65-F5344CB8AC3E}">
        <p14:creationId xmlns:p14="http://schemas.microsoft.com/office/powerpoint/2010/main" val="323682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394741" y="1235987"/>
            <a:ext cx="11327567"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Inspired by SE block, a squeeze-and-excitation operation in spatial domain is performed in the ﬁrst path of CAAM.</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In </a:t>
            </a:r>
            <a:r>
              <a:rPr lang="en-US" altLang="zh-CN" sz="2600" b="0" dirty="0">
                <a:solidFill>
                  <a:srgbClr val="C00000"/>
                </a:solidFill>
                <a:effectLst/>
                <a:latin typeface="Times New Roman" panose="02020603050405020304" pitchFamily="18" charset="0"/>
                <a:cs typeface="Times New Roman" panose="02020603050405020304" pitchFamily="18" charset="0"/>
              </a:rPr>
              <a:t>the squeeze process</a:t>
            </a:r>
            <a:r>
              <a:rPr lang="en-US" altLang="zh-CN" sz="2600" b="0" dirty="0">
                <a:solidFill>
                  <a:srgbClr val="000000"/>
                </a:solidFill>
                <a:effectLst/>
                <a:latin typeface="Times New Roman" panose="02020603050405020304" pitchFamily="18" charset="0"/>
                <a:cs typeface="Times New Roman" panose="02020603050405020304" pitchFamily="18" charset="0"/>
              </a:rPr>
              <a:t>, </a:t>
            </a:r>
            <a:r>
              <a:rPr lang="en-US" altLang="zh-CN" sz="2600" b="0" dirty="0">
                <a:solidFill>
                  <a:srgbClr val="0070C0"/>
                </a:solidFill>
                <a:effectLst/>
                <a:latin typeface="Times New Roman" panose="02020603050405020304" pitchFamily="18" charset="0"/>
                <a:cs typeface="Times New Roman" panose="02020603050405020304" pitchFamily="18" charset="0"/>
              </a:rPr>
              <a:t>an average pooling operation </a:t>
            </a:r>
            <a:r>
              <a:rPr lang="en-US" altLang="zh-CN" sz="2600" b="0" dirty="0">
                <a:solidFill>
                  <a:srgbClr val="000000"/>
                </a:solidFill>
                <a:effectLst/>
                <a:latin typeface="Times New Roman" panose="02020603050405020304" pitchFamily="18" charset="0"/>
                <a:cs typeface="Times New Roman" panose="02020603050405020304" pitchFamily="18" charset="0"/>
              </a:rPr>
              <a:t>is used to reduce both width and height of feature map.</a:t>
            </a:r>
            <a:endParaRPr lang="en-US" altLang="zh-CN" sz="2600" dirty="0">
              <a:solidFill>
                <a:srgbClr val="000000"/>
              </a:solidFill>
              <a:latin typeface="Times New Roman" panose="02020603050405020304" pitchFamily="18" charset="0"/>
              <a:cs typeface="Times New Roman" panose="02020603050405020304" pitchFamily="18" charset="0"/>
            </a:endParaRP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In </a:t>
            </a:r>
            <a:r>
              <a:rPr lang="en-US" altLang="zh-CN" sz="2600" b="0" dirty="0">
                <a:solidFill>
                  <a:srgbClr val="C00000"/>
                </a:solidFill>
                <a:effectLst/>
                <a:latin typeface="Times New Roman" panose="02020603050405020304" pitchFamily="18" charset="0"/>
                <a:cs typeface="Times New Roman" panose="02020603050405020304" pitchFamily="18" charset="0"/>
              </a:rPr>
              <a:t>the excitation process</a:t>
            </a:r>
            <a:r>
              <a:rPr lang="en-US" altLang="zh-CN" sz="2600" b="0" dirty="0">
                <a:solidFill>
                  <a:srgbClr val="000000"/>
                </a:solidFill>
                <a:effectLst/>
                <a:latin typeface="Times New Roman" panose="02020603050405020304" pitchFamily="18" charset="0"/>
                <a:cs typeface="Times New Roman" panose="02020603050405020304" pitchFamily="18" charset="0"/>
              </a:rPr>
              <a:t>, </a:t>
            </a:r>
            <a:r>
              <a:rPr lang="en-US" altLang="zh-CN" sz="2600" b="0" dirty="0">
                <a:solidFill>
                  <a:srgbClr val="0070C0"/>
                </a:solidFill>
                <a:effectLst/>
                <a:latin typeface="Times New Roman" panose="02020603050405020304" pitchFamily="18" charset="0"/>
                <a:cs typeface="Times New Roman" panose="02020603050405020304" pitchFamily="18" charset="0"/>
              </a:rPr>
              <a:t>a 3 × 3 convolution </a:t>
            </a:r>
            <a:r>
              <a:rPr lang="en-US" altLang="zh-CN" sz="2600" b="0" dirty="0">
                <a:solidFill>
                  <a:srgbClr val="000000"/>
                </a:solidFill>
                <a:effectLst/>
                <a:latin typeface="Times New Roman" panose="02020603050405020304" pitchFamily="18" charset="0"/>
                <a:cs typeface="Times New Roman" panose="02020603050405020304" pitchFamily="18" charset="0"/>
              </a:rPr>
              <a:t>is used to reﬁne feature map, </a:t>
            </a:r>
            <a:r>
              <a:rPr lang="en-US" altLang="zh-CN" sz="2600" b="0" dirty="0">
                <a:solidFill>
                  <a:srgbClr val="0070C0"/>
                </a:solidFill>
                <a:effectLst/>
                <a:latin typeface="Times New Roman" panose="02020603050405020304" pitchFamily="18" charset="0"/>
                <a:cs typeface="Times New Roman" panose="02020603050405020304" pitchFamily="18" charset="0"/>
              </a:rPr>
              <a:t>a bilinear interpolation operation </a:t>
            </a:r>
            <a:r>
              <a:rPr lang="en-US" altLang="zh-CN" sz="2600" b="0" dirty="0">
                <a:solidFill>
                  <a:srgbClr val="000000"/>
                </a:solidFill>
                <a:effectLst/>
                <a:latin typeface="Times New Roman" panose="02020603050405020304" pitchFamily="18" charset="0"/>
                <a:cs typeface="Times New Roman" panose="02020603050405020304" pitchFamily="18" charset="0"/>
              </a:rPr>
              <a:t>is used to up-sample feature map, and </a:t>
            </a:r>
            <a:r>
              <a:rPr lang="en-US" altLang="zh-CN" sz="2600" b="0" dirty="0">
                <a:solidFill>
                  <a:srgbClr val="0070C0"/>
                </a:solidFill>
                <a:effectLst/>
                <a:latin typeface="Times New Roman" panose="02020603050405020304" pitchFamily="18" charset="0"/>
                <a:cs typeface="Times New Roman" panose="02020603050405020304" pitchFamily="18" charset="0"/>
              </a:rPr>
              <a:t>a sigmoid function</a:t>
            </a:r>
            <a:r>
              <a:rPr lang="en-US" altLang="zh-CN" sz="2600" b="0" dirty="0">
                <a:solidFill>
                  <a:srgbClr val="000000"/>
                </a:solidFill>
                <a:effectLst/>
                <a:latin typeface="Times New Roman" panose="02020603050405020304" pitchFamily="18" charset="0"/>
                <a:cs typeface="Times New Roman" panose="02020603050405020304" pitchFamily="18" charset="0"/>
              </a:rPr>
              <a:t> is used to obtain a spatial attention map. </a:t>
            </a:r>
          </a:p>
          <a:p>
            <a:pPr algn="just"/>
            <a:endParaRPr lang="en-US" altLang="zh-CN" b="0" dirty="0">
              <a:solidFill>
                <a:srgbClr val="000000"/>
              </a:solidFill>
              <a:effectLst/>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D36B80F-36F8-6639-1CD3-01A7E1EA2D3B}"/>
              </a:ext>
            </a:extLst>
          </p:cNvPr>
          <p:cNvSpPr txBox="1"/>
          <p:nvPr/>
        </p:nvSpPr>
        <p:spPr>
          <a:xfrm>
            <a:off x="1441838" y="6345823"/>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4. Overview of the first path in CAAM.</a:t>
            </a:r>
            <a:endParaRPr lang="zh-CN" altLang="en-US" sz="20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477E40D-0B10-4870-44AF-FB908847F67A}"/>
              </a:ext>
            </a:extLst>
          </p:cNvPr>
          <p:cNvPicPr>
            <a:picLocks noChangeAspect="1"/>
          </p:cNvPicPr>
          <p:nvPr/>
        </p:nvPicPr>
        <p:blipFill>
          <a:blip r:embed="rId2"/>
          <a:stretch>
            <a:fillRect/>
          </a:stretch>
        </p:blipFill>
        <p:spPr>
          <a:xfrm>
            <a:off x="915863" y="4497973"/>
            <a:ext cx="10544175" cy="1847850"/>
          </a:xfrm>
          <a:prstGeom prst="rect">
            <a:avLst/>
          </a:prstGeom>
        </p:spPr>
      </p:pic>
    </p:spTree>
    <p:extLst>
      <p:ext uri="{BB962C8B-B14F-4D97-AF65-F5344CB8AC3E}">
        <p14:creationId xmlns:p14="http://schemas.microsoft.com/office/powerpoint/2010/main" val="173831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394741" y="1235987"/>
            <a:ext cx="11327567"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Such </a:t>
            </a:r>
            <a:r>
              <a:rPr lang="en-US" altLang="zh-CN" sz="2600" b="0" dirty="0">
                <a:solidFill>
                  <a:srgbClr val="C00000"/>
                </a:solidFill>
                <a:effectLst/>
                <a:latin typeface="Times New Roman" panose="02020603050405020304" pitchFamily="18" charset="0"/>
                <a:cs typeface="Times New Roman" panose="02020603050405020304" pitchFamily="18" charset="0"/>
              </a:rPr>
              <a:t>a squeeze-and-excitation process </a:t>
            </a:r>
            <a:r>
              <a:rPr lang="en-US" altLang="zh-CN" sz="2600" b="0" dirty="0">
                <a:solidFill>
                  <a:srgbClr val="000000"/>
                </a:solidFill>
                <a:effectLst/>
                <a:latin typeface="Times New Roman" panose="02020603050405020304" pitchFamily="18" charset="0"/>
                <a:cs typeface="Times New Roman" panose="02020603050405020304" pitchFamily="18" charset="0"/>
              </a:rPr>
              <a:t>can be expressed by</a:t>
            </a:r>
          </a:p>
          <a:p>
            <a:pPr algn="just"/>
            <a:endParaRPr lang="en-US" altLang="zh-CN" sz="2600" dirty="0">
              <a:solidFill>
                <a:srgbClr val="000000"/>
              </a:solidFill>
              <a:latin typeface="Times New Roman" panose="02020603050405020304" pitchFamily="18" charset="0"/>
              <a:cs typeface="Times New Roman" panose="02020603050405020304" pitchFamily="18" charset="0"/>
            </a:endParaRP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Then, </a:t>
            </a:r>
            <a:r>
              <a:rPr lang="en-US" altLang="zh-CN" sz="2600" b="0" dirty="0">
                <a:solidFill>
                  <a:srgbClr val="0070C0"/>
                </a:solidFill>
                <a:effectLst/>
                <a:latin typeface="Times New Roman" panose="02020603050405020304" pitchFamily="18" charset="0"/>
                <a:cs typeface="Times New Roman" panose="02020603050405020304" pitchFamily="18" charset="0"/>
              </a:rPr>
              <a:t>a matrix multiplication </a:t>
            </a:r>
            <a:r>
              <a:rPr lang="en-US" altLang="zh-CN" sz="2600" b="0" dirty="0">
                <a:solidFill>
                  <a:srgbClr val="000000"/>
                </a:solidFill>
                <a:effectLst/>
                <a:latin typeface="Times New Roman" panose="02020603050405020304" pitchFamily="18" charset="0"/>
                <a:cs typeface="Times New Roman" panose="02020603050405020304" pitchFamily="18" charset="0"/>
              </a:rPr>
              <a:t>is performed and </a:t>
            </a:r>
            <a:r>
              <a:rPr lang="en-US" altLang="zh-CN" sz="2600" b="0" dirty="0">
                <a:solidFill>
                  <a:srgbClr val="0070C0"/>
                </a:solidFill>
                <a:effectLst/>
                <a:latin typeface="Times New Roman" panose="02020603050405020304" pitchFamily="18" charset="0"/>
                <a:cs typeface="Times New Roman" panose="02020603050405020304" pitchFamily="18" charset="0"/>
              </a:rPr>
              <a:t>a 3 × 3 convolution </a:t>
            </a:r>
            <a:r>
              <a:rPr lang="en-US" altLang="zh-CN" sz="2600" b="0" dirty="0">
                <a:solidFill>
                  <a:srgbClr val="000000"/>
                </a:solidFill>
                <a:effectLst/>
                <a:latin typeface="Times New Roman" panose="02020603050405020304" pitchFamily="18" charset="0"/>
                <a:cs typeface="Times New Roman" panose="02020603050405020304" pitchFamily="18" charset="0"/>
              </a:rPr>
              <a:t>is used to reﬁne the generated feature map, and the output feature map of the ﬁrst path can be obtained by</a:t>
            </a:r>
          </a:p>
        </p:txBody>
      </p:sp>
      <p:sp>
        <p:nvSpPr>
          <p:cNvPr id="5" name="文本框 4">
            <a:extLst>
              <a:ext uri="{FF2B5EF4-FFF2-40B4-BE49-F238E27FC236}">
                <a16:creationId xmlns:a16="http://schemas.microsoft.com/office/drawing/2014/main" id="{AD36B80F-36F8-6639-1CD3-01A7E1EA2D3B}"/>
              </a:ext>
            </a:extLst>
          </p:cNvPr>
          <p:cNvSpPr txBox="1"/>
          <p:nvPr/>
        </p:nvSpPr>
        <p:spPr>
          <a:xfrm>
            <a:off x="1441838" y="5981064"/>
            <a:ext cx="8590196"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4. Overview of the first path in CAAM.</a:t>
            </a:r>
            <a:endParaRPr lang="zh-CN" altLang="en-US" sz="20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477E40D-0B10-4870-44AF-FB908847F67A}"/>
              </a:ext>
            </a:extLst>
          </p:cNvPr>
          <p:cNvPicPr>
            <a:picLocks noChangeAspect="1"/>
          </p:cNvPicPr>
          <p:nvPr/>
        </p:nvPicPr>
        <p:blipFill>
          <a:blip r:embed="rId2"/>
          <a:stretch>
            <a:fillRect/>
          </a:stretch>
        </p:blipFill>
        <p:spPr>
          <a:xfrm>
            <a:off x="915863" y="4133214"/>
            <a:ext cx="10544175" cy="1847850"/>
          </a:xfrm>
          <a:prstGeom prst="rect">
            <a:avLst/>
          </a:prstGeom>
        </p:spPr>
      </p:pic>
      <p:pic>
        <p:nvPicPr>
          <p:cNvPr id="4" name="图片 3">
            <a:extLst>
              <a:ext uri="{FF2B5EF4-FFF2-40B4-BE49-F238E27FC236}">
                <a16:creationId xmlns:a16="http://schemas.microsoft.com/office/drawing/2014/main" id="{2E0BEC29-9E83-D925-9768-C3DB394FB771}"/>
              </a:ext>
            </a:extLst>
          </p:cNvPr>
          <p:cNvPicPr>
            <a:picLocks noChangeAspect="1"/>
          </p:cNvPicPr>
          <p:nvPr/>
        </p:nvPicPr>
        <p:blipFill>
          <a:blip r:embed="rId3"/>
          <a:stretch>
            <a:fillRect/>
          </a:stretch>
        </p:blipFill>
        <p:spPr>
          <a:xfrm>
            <a:off x="2466662" y="1803817"/>
            <a:ext cx="4025821" cy="339776"/>
          </a:xfrm>
          <a:prstGeom prst="rect">
            <a:avLst/>
          </a:prstGeom>
        </p:spPr>
      </p:pic>
      <p:pic>
        <p:nvPicPr>
          <p:cNvPr id="7" name="图片 6">
            <a:extLst>
              <a:ext uri="{FF2B5EF4-FFF2-40B4-BE49-F238E27FC236}">
                <a16:creationId xmlns:a16="http://schemas.microsoft.com/office/drawing/2014/main" id="{9A40AC86-F284-FB3E-DE94-8CA8BAB012F7}"/>
              </a:ext>
            </a:extLst>
          </p:cNvPr>
          <p:cNvPicPr>
            <a:picLocks noChangeAspect="1"/>
          </p:cNvPicPr>
          <p:nvPr/>
        </p:nvPicPr>
        <p:blipFill>
          <a:blip r:embed="rId4"/>
          <a:stretch>
            <a:fillRect/>
          </a:stretch>
        </p:blipFill>
        <p:spPr>
          <a:xfrm>
            <a:off x="3578200" y="3523446"/>
            <a:ext cx="2517800" cy="265569"/>
          </a:xfrm>
          <a:prstGeom prst="rect">
            <a:avLst/>
          </a:prstGeom>
        </p:spPr>
      </p:pic>
    </p:spTree>
    <p:extLst>
      <p:ext uri="{BB962C8B-B14F-4D97-AF65-F5344CB8AC3E}">
        <p14:creationId xmlns:p14="http://schemas.microsoft.com/office/powerpoint/2010/main" val="34887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04863-D955-53A3-F463-3FE59EF593B2}"/>
              </a:ext>
            </a:extLst>
          </p:cNvPr>
          <p:cNvSpPr>
            <a:spLocks noGrp="1"/>
          </p:cNvSpPr>
          <p:nvPr>
            <p:ph type="title"/>
          </p:nvPr>
        </p:nvSpPr>
        <p:spPr>
          <a:xfrm>
            <a:off x="0" y="0"/>
            <a:ext cx="10515600" cy="1325563"/>
          </a:xfrm>
        </p:spPr>
        <p:txBody>
          <a:bodyPr>
            <a:normAutofit/>
          </a:bodyPr>
          <a:lstStyle/>
          <a:p>
            <a:r>
              <a:rPr lang="en-US" altLang="zh-C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endParaRPr lang="zh-CN"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4CEE584-AF16-BEE2-E8EA-46B0D63C1EDA}"/>
              </a:ext>
            </a:extLst>
          </p:cNvPr>
          <p:cNvSpPr>
            <a:spLocks noGrp="1"/>
          </p:cNvSpPr>
          <p:nvPr>
            <p:ph idx="1"/>
          </p:nvPr>
        </p:nvSpPr>
        <p:spPr>
          <a:xfrm>
            <a:off x="394741" y="1235987"/>
            <a:ext cx="11327567" cy="3076184"/>
          </a:xfrm>
        </p:spPr>
        <p:txBody>
          <a:bodyPr>
            <a:normAutofit/>
          </a:bodyPr>
          <a:lstStyle/>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For the second path, </a:t>
            </a:r>
            <a:r>
              <a:rPr lang="en-US" altLang="zh-CN" sz="2600" b="0" dirty="0">
                <a:solidFill>
                  <a:srgbClr val="0070C0"/>
                </a:solidFill>
                <a:effectLst/>
                <a:latin typeface="Times New Roman" panose="02020603050405020304" pitchFamily="18" charset="0"/>
                <a:cs typeface="Times New Roman" panose="02020603050405020304" pitchFamily="18" charset="0"/>
              </a:rPr>
              <a:t>a 3 × 3 convolution </a:t>
            </a:r>
            <a:r>
              <a:rPr lang="en-US" altLang="zh-CN" sz="2600" b="0" dirty="0">
                <a:solidFill>
                  <a:srgbClr val="000000"/>
                </a:solidFill>
                <a:effectLst/>
                <a:latin typeface="Times New Roman" panose="02020603050405020304" pitchFamily="18" charset="0"/>
                <a:cs typeface="Times New Roman" panose="02020603050405020304" pitchFamily="18" charset="0"/>
              </a:rPr>
              <a:t>is used for feature alignment.</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Finally, the output feature maps from these two paths are fused using </a:t>
            </a:r>
            <a:r>
              <a:rPr lang="en-US" altLang="zh-CN" sz="2600" b="0" dirty="0">
                <a:solidFill>
                  <a:srgbClr val="0070C0"/>
                </a:solidFill>
                <a:effectLst/>
                <a:latin typeface="Times New Roman" panose="02020603050405020304" pitchFamily="18" charset="0"/>
                <a:cs typeface="Times New Roman" panose="02020603050405020304" pitchFamily="18" charset="0"/>
              </a:rPr>
              <a:t>a pixel-wise addition operation</a:t>
            </a:r>
            <a:r>
              <a:rPr lang="en-US" altLang="zh-CN" sz="2600" b="0" dirty="0">
                <a:solidFill>
                  <a:srgbClr val="000000"/>
                </a:solidFill>
                <a:effectLst/>
                <a:latin typeface="Times New Roman" panose="02020603050405020304" pitchFamily="18" charset="0"/>
                <a:cs typeface="Times New Roman" panose="02020603050405020304" pitchFamily="18" charset="0"/>
              </a:rPr>
              <a:t>. </a:t>
            </a:r>
          </a:p>
          <a:p>
            <a:pPr algn="just"/>
            <a:r>
              <a:rPr lang="en-US" altLang="zh-CN" sz="2600" b="0" dirty="0">
                <a:solidFill>
                  <a:srgbClr val="000000"/>
                </a:solidFill>
                <a:effectLst/>
                <a:latin typeface="Times New Roman" panose="02020603050405020304" pitchFamily="18" charset="0"/>
                <a:cs typeface="Times New Roman" panose="02020603050405020304" pitchFamily="18" charset="0"/>
              </a:rPr>
              <a:t>Accordingly, the output of CAAM is formed by</a:t>
            </a:r>
            <a:endParaRPr lang="en-US" altLang="zh-CN" sz="2600" dirty="0">
              <a:solidFill>
                <a:srgbClr val="000000"/>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1D0DB7A4-D1E8-D3C5-AAA9-4F1A43C9070F}"/>
              </a:ext>
            </a:extLst>
          </p:cNvPr>
          <p:cNvPicPr>
            <a:picLocks noChangeAspect="1"/>
          </p:cNvPicPr>
          <p:nvPr/>
        </p:nvPicPr>
        <p:blipFill>
          <a:blip r:embed="rId2"/>
          <a:stretch>
            <a:fillRect/>
          </a:stretch>
        </p:blipFill>
        <p:spPr>
          <a:xfrm>
            <a:off x="3266918" y="3082104"/>
            <a:ext cx="3981762" cy="693792"/>
          </a:xfrm>
          <a:prstGeom prst="rect">
            <a:avLst/>
          </a:prstGeom>
        </p:spPr>
      </p:pic>
      <p:sp>
        <p:nvSpPr>
          <p:cNvPr id="9" name="文本框 8">
            <a:extLst>
              <a:ext uri="{FF2B5EF4-FFF2-40B4-BE49-F238E27FC236}">
                <a16:creationId xmlns:a16="http://schemas.microsoft.com/office/drawing/2014/main" id="{57766B72-9E01-3F58-114C-8D830D80760E}"/>
              </a:ext>
            </a:extLst>
          </p:cNvPr>
          <p:cNvSpPr txBox="1"/>
          <p:nvPr/>
        </p:nvSpPr>
        <p:spPr>
          <a:xfrm>
            <a:off x="1419211" y="6341027"/>
            <a:ext cx="8316758"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Fig. 3. Overview of the proposed Content-Aware Attention Module (CAAM).</a:t>
            </a:r>
            <a:endParaRPr lang="zh-CN" altLang="en-US" sz="20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F29691E-B0EE-5BFC-DE9B-D63A49BBA8DB}"/>
              </a:ext>
            </a:extLst>
          </p:cNvPr>
          <p:cNvPicPr>
            <a:picLocks noChangeAspect="1"/>
          </p:cNvPicPr>
          <p:nvPr/>
        </p:nvPicPr>
        <p:blipFill>
          <a:blip r:embed="rId3"/>
          <a:stretch>
            <a:fillRect/>
          </a:stretch>
        </p:blipFill>
        <p:spPr>
          <a:xfrm>
            <a:off x="1983840" y="4147168"/>
            <a:ext cx="6547919" cy="2149317"/>
          </a:xfrm>
          <a:prstGeom prst="rect">
            <a:avLst/>
          </a:prstGeom>
        </p:spPr>
      </p:pic>
    </p:spTree>
    <p:extLst>
      <p:ext uri="{BB962C8B-B14F-4D97-AF65-F5344CB8AC3E}">
        <p14:creationId xmlns:p14="http://schemas.microsoft.com/office/powerpoint/2010/main" val="980890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675</TotalTime>
  <Words>962</Words>
  <Application>Microsoft Office PowerPoint</Application>
  <PresentationFormat>宽屏</PresentationFormat>
  <Paragraphs>82</Paragraphs>
  <Slides>17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等线</vt:lpstr>
      <vt:lpstr>等线 Light</vt:lpstr>
      <vt:lpstr>Arial</vt:lpstr>
      <vt:lpstr>Times New Roman</vt:lpstr>
      <vt:lpstr>Wingdings</vt:lpstr>
      <vt:lpstr>Office 主题​​</vt:lpstr>
      <vt:lpstr>PowerPoint 演示文稿</vt:lpstr>
      <vt:lpstr>INTRODUCTION</vt:lpstr>
      <vt:lpstr>INTRODUCTION</vt:lpstr>
      <vt:lpstr>INTRODUCTION</vt:lpstr>
      <vt:lpstr>INTRODUCTION</vt:lpstr>
      <vt:lpstr>METHODOLOGY</vt:lpstr>
      <vt:lpstr>METHODOLOGY</vt:lpstr>
      <vt:lpstr>METHODOLOGY</vt:lpstr>
      <vt:lpstr>METHODOLOGY</vt:lpstr>
      <vt:lpstr>METHODOLOGY</vt:lpstr>
      <vt:lpstr>METHODOLOGY</vt:lpstr>
      <vt:lpstr>EXPERIMENTS</vt:lpstr>
      <vt:lpstr>EXPERIMENTS</vt:lpstr>
      <vt:lpstr>EXPERIMENTS</vt:lpstr>
      <vt:lpstr>EXPERIMENTS</vt:lpstr>
      <vt:lpstr>EXPERIMENTS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媛</dc:creator>
  <cp:lastModifiedBy>媛</cp:lastModifiedBy>
  <cp:revision>18</cp:revision>
  <dcterms:created xsi:type="dcterms:W3CDTF">2024-04-15T02:16:58Z</dcterms:created>
  <dcterms:modified xsi:type="dcterms:W3CDTF">2024-04-16T15:05:43Z</dcterms:modified>
</cp:coreProperties>
</file>