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8" name="Google Shape;28;p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969900" y="684950"/>
            <a:ext cx="7217100" cy="20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Approximate Hashing for Bioinformatics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8150" y="408750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100"/>
              <a:t>Guy Arbitman, Shmuel T. Klein, Pierre Peterlongo, and Dana Shapira</a:t>
            </a: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3194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Deduplication</a:t>
            </a:r>
            <a:endParaRPr sz="3800"/>
          </a:p>
        </p:txBody>
      </p:sp>
      <p:sp>
        <p:nvSpPr>
          <p:cNvPr id="61" name="Google Shape;61;p14"/>
          <p:cNvSpPr txBox="1"/>
          <p:nvPr/>
        </p:nvSpPr>
        <p:spPr>
          <a:xfrm>
            <a:off x="46200" y="938475"/>
            <a:ext cx="8367300" cy="39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Lossless data compression allo</a:t>
            </a:r>
            <a:r>
              <a:rPr lang="en" sz="1600">
                <a:solidFill>
                  <a:schemeClr val="lt2"/>
                </a:solidFill>
              </a:rPr>
              <a:t>ws</a:t>
            </a: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reducing size of input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Deduplication     Effectively storing duplications of large repository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○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Backup system for example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Splitting the repo to chunks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Applying hashes on the chunks      Easily finding exact duplications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○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Cryptographically strong hashes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Finally storing unique chunks and pointers for the duplications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2" name="Google Shape;62;p14"/>
          <p:cNvCxnSpPr/>
          <p:nvPr/>
        </p:nvCxnSpPr>
        <p:spPr>
          <a:xfrm>
            <a:off x="1843950" y="1659750"/>
            <a:ext cx="2535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63" name="Google Shape;63;p14"/>
          <p:cNvCxnSpPr/>
          <p:nvPr/>
        </p:nvCxnSpPr>
        <p:spPr>
          <a:xfrm>
            <a:off x="3428550" y="2906625"/>
            <a:ext cx="2535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3194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Similar instead of identical</a:t>
            </a:r>
            <a:endParaRPr sz="3800"/>
          </a:p>
        </p:txBody>
      </p:sp>
      <p:sp>
        <p:nvSpPr>
          <p:cNvPr id="69" name="Google Shape;69;p15"/>
          <p:cNvSpPr txBox="1"/>
          <p:nvPr/>
        </p:nvSpPr>
        <p:spPr>
          <a:xfrm>
            <a:off x="46200" y="938475"/>
            <a:ext cx="8367300" cy="39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Looking for similar chunks     Gaining more compression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Cryptographically strong hashes are no good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Using “Approximate Hashing” as signature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○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Not sensitive to “small” changes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○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Close signature      (Probably) Similar chunks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1600"/>
              </a:spcAft>
              <a:buClr>
                <a:schemeClr val="lt2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Trying to apply same logic for DNA clustering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" name="Google Shape;70;p15"/>
          <p:cNvCxnSpPr/>
          <p:nvPr/>
        </p:nvCxnSpPr>
        <p:spPr>
          <a:xfrm>
            <a:off x="2964825" y="1161575"/>
            <a:ext cx="2535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71" name="Google Shape;71;p15"/>
          <p:cNvCxnSpPr/>
          <p:nvPr/>
        </p:nvCxnSpPr>
        <p:spPr>
          <a:xfrm>
            <a:off x="2519425" y="2683925"/>
            <a:ext cx="2535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4326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DNA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Sequence of ‘A’, ‘C’, ‘G’ and ‘T’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Length varies from dozens to billions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Determines characteristics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Build using “double helix” form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Each DNA is unique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600"/>
              <a:buAutoNum type="arabicPeriod"/>
            </a:pPr>
            <a:r>
              <a:rPr lang="en" sz="1600"/>
              <a:t>Can be mutated</a:t>
            </a:r>
            <a:endParaRPr sz="1600"/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24075" y="342525"/>
            <a:ext cx="2108148" cy="2761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37550" y="3155075"/>
            <a:ext cx="4194675" cy="181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537675" y="887700"/>
            <a:ext cx="3682500" cy="336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3800"/>
              <a:t>To cluster DNA we need to overcome the built in errors</a:t>
            </a:r>
            <a:endParaRPr sz="3800"/>
          </a:p>
        </p:txBody>
      </p:sp>
      <p:sp>
        <p:nvSpPr>
          <p:cNvPr id="85" name="Google Shape;85;p17"/>
          <p:cNvSpPr txBox="1"/>
          <p:nvPr>
            <p:ph idx="2" type="body"/>
          </p:nvPr>
        </p:nvSpPr>
        <p:spPr>
          <a:xfrm>
            <a:off x="4744450" y="724200"/>
            <a:ext cx="44673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lt2"/>
                </a:solidFill>
              </a:rPr>
              <a:t>Built in errors:</a:t>
            </a:r>
            <a:endParaRPr>
              <a:solidFill>
                <a:schemeClr val="lt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>
                <a:solidFill>
                  <a:schemeClr val="lt2"/>
                </a:solidFill>
              </a:rPr>
              <a:t>Sequencers’ errors</a:t>
            </a:r>
            <a:endParaRPr>
              <a:solidFill>
                <a:schemeClr val="lt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800"/>
              <a:buChar char="●"/>
            </a:pPr>
            <a:r>
              <a:rPr lang="en">
                <a:solidFill>
                  <a:schemeClr val="lt2"/>
                </a:solidFill>
              </a:rPr>
              <a:t>Mutations</a:t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3194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800"/>
              <a:t>Method</a:t>
            </a:r>
            <a:endParaRPr baseline="30000" sz="3800"/>
          </a:p>
        </p:txBody>
      </p:sp>
      <p:sp>
        <p:nvSpPr>
          <p:cNvPr id="91" name="Google Shape;91;p18"/>
          <p:cNvSpPr txBox="1"/>
          <p:nvPr/>
        </p:nvSpPr>
        <p:spPr>
          <a:xfrm>
            <a:off x="46200" y="938475"/>
            <a:ext cx="8367300" cy="39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Convert sequences to small, fixed size signatures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Cluster using signatures      Creates pseudo clusters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Use more accurate clustering tool to cluster the pseudo clusters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final result will be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○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Very similar to the clustering performed merely on the accurate tool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600"/>
              <a:buFont typeface="Arial"/>
              <a:buChar char="○"/>
            </a:pPr>
            <a:r>
              <a:rPr b="0" i="0" lang="en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Run time and memory consumption will be smaller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" name="Google Shape;92;p18"/>
          <p:cNvCxnSpPr/>
          <p:nvPr/>
        </p:nvCxnSpPr>
        <p:spPr>
          <a:xfrm>
            <a:off x="2840600" y="1643475"/>
            <a:ext cx="233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Results</a:t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 rotWithShape="1">
          <a:blip r:embed="rId3">
            <a:alphaModFix/>
          </a:blip>
          <a:srcRect b="23704" l="0" r="0" t="0"/>
          <a:stretch/>
        </p:blipFill>
        <p:spPr>
          <a:xfrm>
            <a:off x="2314825" y="1087925"/>
            <a:ext cx="4993550" cy="105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9"/>
          <p:cNvPicPr preferRelativeResize="0"/>
          <p:nvPr/>
        </p:nvPicPr>
        <p:blipFill rotWithShape="1">
          <a:blip r:embed="rId4">
            <a:alphaModFix/>
          </a:blip>
          <a:srcRect b="26193" l="0" r="0" t="0"/>
          <a:stretch/>
        </p:blipFill>
        <p:spPr>
          <a:xfrm>
            <a:off x="722800" y="2571750"/>
            <a:ext cx="8109498" cy="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9"/>
          <p:cNvSpPr txBox="1"/>
          <p:nvPr/>
        </p:nvSpPr>
        <p:spPr>
          <a:xfrm>
            <a:off x="1118150" y="3651075"/>
            <a:ext cx="2895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1127950" y="3173325"/>
            <a:ext cx="289500" cy="180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9"/>
          <p:cNvSpPr txBox="1"/>
          <p:nvPr/>
        </p:nvSpPr>
        <p:spPr>
          <a:xfrm>
            <a:off x="1127950" y="3082100"/>
            <a:ext cx="28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