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" name="Google Shape;6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4" name="Google Shape;7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7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2" name="Google Shape;8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8" name="Google Shape;88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6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28" name="Google Shape;28;p6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29" name="Google Shape;29;p6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9" name="Google Shape;39;p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rgbClr val="000000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969900" y="684950"/>
            <a:ext cx="7217100" cy="206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</a:pPr>
            <a:r>
              <a:rPr lang="en"/>
              <a:t>Approximate Hashing for Bioinformatics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8150" y="4087500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 sz="2100"/>
              <a:t>Guy Arbitman, Shmuel T. Klein, Pierre Peterlongo, and Dana Shapira</a:t>
            </a:r>
            <a:endParaRPr sz="2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31945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Deduplication</a:t>
            </a:r>
            <a:endParaRPr sz="3800"/>
          </a:p>
        </p:txBody>
      </p:sp>
      <p:sp>
        <p:nvSpPr>
          <p:cNvPr id="61" name="Google Shape;61;p14"/>
          <p:cNvSpPr txBox="1"/>
          <p:nvPr/>
        </p:nvSpPr>
        <p:spPr>
          <a:xfrm>
            <a:off x="46200" y="938475"/>
            <a:ext cx="8367300" cy="393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●"/>
            </a:pPr>
            <a:r>
              <a:rPr b="0" i="0" lang="en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Lossless data compression allo</a:t>
            </a:r>
            <a:r>
              <a:rPr lang="en" sz="1600">
                <a:solidFill>
                  <a:schemeClr val="lt2"/>
                </a:solidFill>
              </a:rPr>
              <a:t>ws</a:t>
            </a:r>
            <a:r>
              <a:rPr b="0" i="0" lang="en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 reducing size of input</a:t>
            </a:r>
            <a:endParaRPr b="0" i="0" sz="16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●"/>
            </a:pPr>
            <a:r>
              <a:rPr b="0" i="0" lang="en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Deduplication     Effectively storing duplications of large repository</a:t>
            </a:r>
            <a:endParaRPr b="0" i="0" sz="16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○"/>
            </a:pPr>
            <a:r>
              <a:rPr b="0" i="0" lang="en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Backup system for example</a:t>
            </a:r>
            <a:endParaRPr b="0" i="0" sz="16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●"/>
            </a:pPr>
            <a:r>
              <a:rPr b="0" i="0" lang="en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Splitting the repo to chunks</a:t>
            </a:r>
            <a:endParaRPr b="0" i="0" sz="16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●"/>
            </a:pPr>
            <a:r>
              <a:rPr b="0" i="0" lang="en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Applying hashes on the chunks      Easily finding exact duplications</a:t>
            </a:r>
            <a:endParaRPr b="0" i="0" sz="16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○"/>
            </a:pPr>
            <a:r>
              <a:rPr b="0" i="0" lang="en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Cryptographically strong hashes</a:t>
            </a:r>
            <a:endParaRPr b="0" i="0" sz="16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600"/>
              <a:buFont typeface="Arial"/>
              <a:buChar char="●"/>
            </a:pPr>
            <a:r>
              <a:rPr b="0" i="0" lang="en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Finally storing unique chunks and pointers for the duplications</a:t>
            </a:r>
            <a:endParaRPr b="0" i="0" sz="16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2" name="Google Shape;62;p14"/>
          <p:cNvCxnSpPr/>
          <p:nvPr/>
        </p:nvCxnSpPr>
        <p:spPr>
          <a:xfrm>
            <a:off x="1843950" y="1659750"/>
            <a:ext cx="2535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63" name="Google Shape;63;p14"/>
          <p:cNvCxnSpPr/>
          <p:nvPr/>
        </p:nvCxnSpPr>
        <p:spPr>
          <a:xfrm>
            <a:off x="3428550" y="2906625"/>
            <a:ext cx="2535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31945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Similar instead of identical</a:t>
            </a:r>
            <a:endParaRPr sz="3800"/>
          </a:p>
        </p:txBody>
      </p:sp>
      <p:sp>
        <p:nvSpPr>
          <p:cNvPr id="69" name="Google Shape;69;p15"/>
          <p:cNvSpPr txBox="1"/>
          <p:nvPr/>
        </p:nvSpPr>
        <p:spPr>
          <a:xfrm>
            <a:off x="46200" y="938475"/>
            <a:ext cx="8367300" cy="393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●"/>
            </a:pPr>
            <a:r>
              <a:rPr b="0" i="0" lang="en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Looking for similar chunks     Gaining more compression</a:t>
            </a:r>
            <a:endParaRPr b="0" i="0" sz="16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●"/>
            </a:pPr>
            <a:r>
              <a:rPr b="0" i="0" lang="en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Cryptographically strong hashes are no good</a:t>
            </a:r>
            <a:endParaRPr b="0" i="0" sz="16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●"/>
            </a:pPr>
            <a:r>
              <a:rPr b="0" i="0" lang="en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Using “Approximate Hashing” as signature</a:t>
            </a:r>
            <a:endParaRPr b="0" i="0" sz="16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○"/>
            </a:pPr>
            <a:r>
              <a:rPr b="0" i="0" lang="en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Not sensitive to “small” changes</a:t>
            </a:r>
            <a:endParaRPr b="0" i="0" sz="16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○"/>
            </a:pPr>
            <a:r>
              <a:rPr b="0" i="0" lang="en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Close signature      (Probably) Similar chunks</a:t>
            </a:r>
            <a:endParaRPr b="0" i="0" sz="16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000"/>
              </a:spcBef>
              <a:spcAft>
                <a:spcPts val="1600"/>
              </a:spcAft>
              <a:buClr>
                <a:schemeClr val="lt2"/>
              </a:buClr>
              <a:buSzPts val="1600"/>
              <a:buFont typeface="Arial"/>
              <a:buChar char="●"/>
            </a:pPr>
            <a:r>
              <a:rPr b="0" i="0" lang="en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Trying to apply same logic for DNA clustering</a:t>
            </a:r>
            <a:endParaRPr b="0" i="0" sz="16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0" name="Google Shape;70;p15"/>
          <p:cNvCxnSpPr/>
          <p:nvPr/>
        </p:nvCxnSpPr>
        <p:spPr>
          <a:xfrm>
            <a:off x="2964825" y="1161575"/>
            <a:ext cx="2535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71" name="Google Shape;71;p15"/>
          <p:cNvCxnSpPr/>
          <p:nvPr/>
        </p:nvCxnSpPr>
        <p:spPr>
          <a:xfrm>
            <a:off x="2519425" y="2683925"/>
            <a:ext cx="2535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4326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DNA</a:t>
            </a:r>
            <a:endParaRPr/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152475"/>
            <a:ext cx="42603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Sequence of ‘A’, ‘C’, ‘G’ and ‘T’</a:t>
            </a:r>
            <a:endParaRPr sz="1600"/>
          </a:p>
          <a:p>
            <a:pPr indent="-3302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Length varies from dozens to billions</a:t>
            </a:r>
            <a:endParaRPr sz="1600"/>
          </a:p>
          <a:p>
            <a:pPr indent="-3302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Determines characteristics</a:t>
            </a:r>
            <a:endParaRPr sz="1600"/>
          </a:p>
          <a:p>
            <a:pPr indent="-3302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Build using “double helix” form</a:t>
            </a:r>
            <a:endParaRPr sz="1600"/>
          </a:p>
          <a:p>
            <a:pPr indent="-3302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600"/>
              <a:buAutoNum type="arabicPeriod"/>
            </a:pPr>
            <a:r>
              <a:rPr lang="en" sz="1600"/>
              <a:t>Each DNA is unique</a:t>
            </a:r>
            <a:endParaRPr sz="1600"/>
          </a:p>
          <a:p>
            <a:pPr indent="-3302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600"/>
              <a:buAutoNum type="arabicPeriod"/>
            </a:pPr>
            <a:r>
              <a:rPr lang="en" sz="1600"/>
              <a:t>Can be mutated</a:t>
            </a:r>
            <a:endParaRPr sz="1600"/>
          </a:p>
        </p:txBody>
      </p:sp>
      <p:pic>
        <p:nvPicPr>
          <p:cNvPr id="78" name="Google Shape;78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24075" y="342525"/>
            <a:ext cx="2108148" cy="2761826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637550" y="3155075"/>
            <a:ext cx="4194675" cy="1815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537675" y="887700"/>
            <a:ext cx="3682500" cy="336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n" sz="3800"/>
              <a:t>To cluster DNA we need to overcome the built in errors</a:t>
            </a:r>
            <a:endParaRPr sz="3800"/>
          </a:p>
        </p:txBody>
      </p:sp>
      <p:sp>
        <p:nvSpPr>
          <p:cNvPr id="85" name="Google Shape;85;p17"/>
          <p:cNvSpPr txBox="1"/>
          <p:nvPr>
            <p:ph idx="2" type="body"/>
          </p:nvPr>
        </p:nvSpPr>
        <p:spPr>
          <a:xfrm>
            <a:off x="4744450" y="724200"/>
            <a:ext cx="44673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>
                <a:solidFill>
                  <a:schemeClr val="lt2"/>
                </a:solidFill>
              </a:rPr>
              <a:t>Built in errors:</a:t>
            </a:r>
            <a:endParaRPr>
              <a:solidFill>
                <a:schemeClr val="lt2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>
                <a:solidFill>
                  <a:schemeClr val="lt2"/>
                </a:solidFill>
              </a:rPr>
              <a:t>Sequencers’ errors</a:t>
            </a:r>
            <a:endParaRPr>
              <a:solidFill>
                <a:schemeClr val="lt2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800"/>
              <a:buChar char="●"/>
            </a:pPr>
            <a:r>
              <a:rPr lang="en">
                <a:solidFill>
                  <a:schemeClr val="lt2"/>
                </a:solidFill>
              </a:rPr>
              <a:t>Mutations</a:t>
            </a:r>
            <a:endParaRPr>
              <a:solidFill>
                <a:schemeClr val="lt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319450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 sz="3800"/>
              <a:t>Method</a:t>
            </a:r>
            <a:endParaRPr baseline="30000" sz="3800"/>
          </a:p>
        </p:txBody>
      </p:sp>
      <p:sp>
        <p:nvSpPr>
          <p:cNvPr id="91" name="Google Shape;91;p18"/>
          <p:cNvSpPr txBox="1"/>
          <p:nvPr/>
        </p:nvSpPr>
        <p:spPr>
          <a:xfrm>
            <a:off x="46200" y="938475"/>
            <a:ext cx="8367300" cy="393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●"/>
            </a:pPr>
            <a:r>
              <a:rPr b="0" i="0" lang="en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Convert sequences to small, fixed size signatures</a:t>
            </a:r>
            <a:endParaRPr b="0" i="0" sz="16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●"/>
            </a:pPr>
            <a:r>
              <a:rPr b="0" i="0" lang="en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Cluster using signatures      Creates pseudo clusters</a:t>
            </a:r>
            <a:endParaRPr b="0" i="0" sz="16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●"/>
            </a:pPr>
            <a:r>
              <a:rPr b="0" i="0" lang="en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Use more accurate clustering tool to cluster the pseudo clusters</a:t>
            </a:r>
            <a:endParaRPr b="0" i="0" sz="16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●"/>
            </a:pPr>
            <a:r>
              <a:rPr b="0" i="0" lang="en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The final result will be</a:t>
            </a:r>
            <a:endParaRPr b="0" i="0" sz="16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Arial"/>
              <a:buChar char="○"/>
            </a:pPr>
            <a:r>
              <a:rPr b="0" i="0" lang="en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Very similar to the clustering performed merely on the accurate tool</a:t>
            </a:r>
            <a:endParaRPr b="0" i="0" sz="16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600"/>
              <a:buFont typeface="Arial"/>
              <a:buChar char="○"/>
            </a:pPr>
            <a:r>
              <a:rPr b="0" i="0" lang="en" sz="1600" u="none" cap="none" strike="noStrik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rPr>
              <a:t>Run time and memory consumption will be smaller</a:t>
            </a:r>
            <a:endParaRPr b="0" i="0" sz="16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2" name="Google Shape;92;p18"/>
          <p:cNvCxnSpPr/>
          <p:nvPr/>
        </p:nvCxnSpPr>
        <p:spPr>
          <a:xfrm>
            <a:off x="2840600" y="1643475"/>
            <a:ext cx="233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"/>
              <a:t>Results</a:t>
            </a:r>
            <a:endParaRPr/>
          </a:p>
        </p:txBody>
      </p:sp>
      <p:pic>
        <p:nvPicPr>
          <p:cNvPr id="98" name="Google Shape;98;p19"/>
          <p:cNvPicPr preferRelativeResize="0"/>
          <p:nvPr/>
        </p:nvPicPr>
        <p:blipFill rotWithShape="1">
          <a:blip r:embed="rId3">
            <a:alphaModFix/>
          </a:blip>
          <a:srcRect b="23704" l="0" r="0" t="0"/>
          <a:stretch/>
        </p:blipFill>
        <p:spPr>
          <a:xfrm>
            <a:off x="2314825" y="1087925"/>
            <a:ext cx="4993550" cy="105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9"/>
          <p:cNvPicPr preferRelativeResize="0"/>
          <p:nvPr/>
        </p:nvPicPr>
        <p:blipFill rotWithShape="1">
          <a:blip r:embed="rId4">
            <a:alphaModFix/>
          </a:blip>
          <a:srcRect b="26193" l="0" r="0" t="0"/>
          <a:stretch/>
        </p:blipFill>
        <p:spPr>
          <a:xfrm>
            <a:off x="722800" y="2571750"/>
            <a:ext cx="8109498" cy="848475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9"/>
          <p:cNvSpPr txBox="1"/>
          <p:nvPr/>
        </p:nvSpPr>
        <p:spPr>
          <a:xfrm>
            <a:off x="1118150" y="3651075"/>
            <a:ext cx="289500" cy="4002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</a:t>
            </a:r>
            <a:endParaRPr/>
          </a:p>
        </p:txBody>
      </p:sp>
      <p:sp>
        <p:nvSpPr>
          <p:cNvPr id="101" name="Google Shape;101;p19"/>
          <p:cNvSpPr/>
          <p:nvPr/>
        </p:nvSpPr>
        <p:spPr>
          <a:xfrm>
            <a:off x="1127950" y="3173325"/>
            <a:ext cx="289500" cy="1806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9"/>
          <p:cNvSpPr txBox="1"/>
          <p:nvPr/>
        </p:nvSpPr>
        <p:spPr>
          <a:xfrm>
            <a:off x="1127950" y="3082100"/>
            <a:ext cx="289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