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59" r:id="rId5"/>
    <p:sldId id="262" r:id="rId6"/>
    <p:sldId id="271" r:id="rId7"/>
    <p:sldId id="263" r:id="rId8"/>
    <p:sldId id="273" r:id="rId9"/>
    <p:sldId id="264" r:id="rId10"/>
    <p:sldId id="276" r:id="rId11"/>
    <p:sldId id="277" r:id="rId12"/>
    <p:sldId id="265" r:id="rId13"/>
    <p:sldId id="278" r:id="rId14"/>
    <p:sldId id="266" r:id="rId15"/>
    <p:sldId id="279" r:id="rId16"/>
    <p:sldId id="270"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4472C4"/>
    <a:srgbClr val="004D7D"/>
    <a:srgbClr val="3643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Shape 90"/>
          <p:cNvSpPr/>
          <p:nvPr>
            <p:ph type="sldImg"/>
          </p:nvPr>
        </p:nvSpPr>
        <p:spPr>
          <a:xfrm>
            <a:off x="1143000" y="685800"/>
            <a:ext cx="4572000" cy="3429000"/>
          </a:xfrm>
          <a:prstGeom prst="rect">
            <a:avLst/>
          </a:prstGeom>
        </p:spPr>
        <p:txBody>
          <a:bodyPr/>
          <a:lstStyle/>
          <a:p/>
        </p:txBody>
      </p:sp>
      <p:sp>
        <p:nvSpPr>
          <p:cNvPr id="91" name="Shape 9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panose="020F0502020204030204"/>
      </a:defRPr>
    </a:lvl1pPr>
    <a:lvl2pPr indent="228600" latinLnBrk="0">
      <a:defRPr sz="1200">
        <a:latin typeface="+mn-lt"/>
        <a:ea typeface="+mn-ea"/>
        <a:cs typeface="+mn-cs"/>
        <a:sym typeface="Calibri" panose="020F0502020204030204"/>
      </a:defRPr>
    </a:lvl2pPr>
    <a:lvl3pPr indent="457200" latinLnBrk="0">
      <a:defRPr sz="1200">
        <a:latin typeface="+mn-lt"/>
        <a:ea typeface="+mn-ea"/>
        <a:cs typeface="+mn-cs"/>
        <a:sym typeface="Calibri" panose="020F0502020204030204"/>
      </a:defRPr>
    </a:lvl3pPr>
    <a:lvl4pPr indent="685800" latinLnBrk="0">
      <a:defRPr sz="1200">
        <a:latin typeface="+mn-lt"/>
        <a:ea typeface="+mn-ea"/>
        <a:cs typeface="+mn-cs"/>
        <a:sym typeface="Calibri" panose="020F0502020204030204"/>
      </a:defRPr>
    </a:lvl4pPr>
    <a:lvl5pPr indent="914400" latinLnBrk="0">
      <a:defRPr sz="1200">
        <a:latin typeface="+mn-lt"/>
        <a:ea typeface="+mn-ea"/>
        <a:cs typeface="+mn-cs"/>
        <a:sym typeface="Calibri" panose="020F0502020204030204"/>
      </a:defRPr>
    </a:lvl5pPr>
    <a:lvl6pPr indent="1143000" latinLnBrk="0">
      <a:defRPr sz="1200">
        <a:latin typeface="+mn-lt"/>
        <a:ea typeface="+mn-ea"/>
        <a:cs typeface="+mn-cs"/>
        <a:sym typeface="Calibri" panose="020F0502020204030204"/>
      </a:defRPr>
    </a:lvl6pPr>
    <a:lvl7pPr indent="1371600" latinLnBrk="0">
      <a:defRPr sz="1200">
        <a:latin typeface="+mn-lt"/>
        <a:ea typeface="+mn-ea"/>
        <a:cs typeface="+mn-cs"/>
        <a:sym typeface="Calibri" panose="020F0502020204030204"/>
      </a:defRPr>
    </a:lvl7pPr>
    <a:lvl8pPr indent="1600200" latinLnBrk="0">
      <a:defRPr sz="1200">
        <a:latin typeface="+mn-lt"/>
        <a:ea typeface="+mn-ea"/>
        <a:cs typeface="+mn-cs"/>
        <a:sym typeface="Calibri" panose="020F0502020204030204"/>
      </a:defRPr>
    </a:lvl8pPr>
    <a:lvl9pPr indent="1828800" latinLnBrk="0">
      <a:defRPr sz="1200">
        <a:latin typeface="+mn-lt"/>
        <a:ea typeface="+mn-ea"/>
        <a:cs typeface="+mn-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ltLang="zh-CN">
                <a:sym typeface="+mn-ea"/>
              </a:rPr>
              <a:t>hello everyone. </a:t>
            </a:r>
            <a:r>
              <a:rPr lang="en-US" altLang="zh-CN" dirty="0">
                <a:sym typeface="+mn-ea"/>
              </a:rPr>
              <a:t>My</a:t>
            </a:r>
            <a:r>
              <a:rPr lang="zh-CN" altLang="en-US" dirty="0">
                <a:sym typeface="+mn-ea"/>
              </a:rPr>
              <a:t> </a:t>
            </a:r>
            <a:r>
              <a:rPr lang="en-US" altLang="zh-CN" dirty="0">
                <a:sym typeface="+mn-ea"/>
              </a:rPr>
              <a:t>name</a:t>
            </a:r>
            <a:r>
              <a:rPr lang="zh-CN" altLang="en-US" dirty="0">
                <a:sym typeface="+mn-ea"/>
              </a:rPr>
              <a:t> </a:t>
            </a:r>
            <a:r>
              <a:rPr lang="en-US" altLang="zh-CN" dirty="0">
                <a:sym typeface="+mn-ea"/>
              </a:rPr>
              <a:t>is</a:t>
            </a:r>
            <a:r>
              <a:rPr lang="zh-CN" altLang="en-US" dirty="0">
                <a:sym typeface="+mn-ea"/>
              </a:rPr>
              <a:t> </a:t>
            </a:r>
            <a:r>
              <a:rPr lang="en-US" altLang="zh-CN" dirty="0">
                <a:sym typeface="+mn-ea"/>
              </a:rPr>
              <a:t>Kanghao Zhang and im</a:t>
            </a:r>
            <a:r>
              <a:rPr lang="zh-CN" altLang="en-US" dirty="0">
                <a:sym typeface="+mn-ea"/>
              </a:rPr>
              <a:t> </a:t>
            </a:r>
            <a:r>
              <a:rPr lang="en-US" altLang="zh-CN" dirty="0">
                <a:sym typeface="+mn-ea"/>
              </a:rPr>
              <a:t>from</a:t>
            </a:r>
            <a:r>
              <a:rPr lang="zh-CN" altLang="en-US" dirty="0">
                <a:sym typeface="+mn-ea"/>
              </a:rPr>
              <a:t> </a:t>
            </a:r>
            <a:r>
              <a:rPr lang="en-US" altLang="zh-CN" dirty="0">
                <a:sym typeface="+mn-ea"/>
              </a:rPr>
              <a:t>Inner</a:t>
            </a:r>
            <a:r>
              <a:rPr lang="zh-CN" altLang="en-US" dirty="0">
                <a:sym typeface="+mn-ea"/>
              </a:rPr>
              <a:t> </a:t>
            </a:r>
            <a:r>
              <a:rPr lang="en-US" altLang="zh-CN" dirty="0">
                <a:sym typeface="+mn-ea"/>
              </a:rPr>
              <a:t>Mongolia</a:t>
            </a:r>
            <a:r>
              <a:rPr lang="zh-CN" altLang="en-US" dirty="0">
                <a:sym typeface="+mn-ea"/>
              </a:rPr>
              <a:t> </a:t>
            </a:r>
            <a:r>
              <a:rPr lang="en-US" altLang="zh-CN" dirty="0">
                <a:sym typeface="+mn-ea"/>
              </a:rPr>
              <a:t>University,</a:t>
            </a:r>
            <a:r>
              <a:rPr lang="zh-CN" altLang="en-US" dirty="0">
                <a:sym typeface="+mn-ea"/>
              </a:rPr>
              <a:t> </a:t>
            </a:r>
            <a:r>
              <a:rPr lang="en-US" altLang="zh-CN" dirty="0">
                <a:sym typeface="+mn-ea"/>
              </a:rPr>
              <a:t>Now im going to</a:t>
            </a:r>
            <a:r>
              <a:rPr lang="zh-CN" altLang="en-US" dirty="0">
                <a:sym typeface="+mn-ea"/>
              </a:rPr>
              <a:t> </a:t>
            </a:r>
            <a:r>
              <a:rPr lang="en-US" altLang="zh-CN" dirty="0">
                <a:sym typeface="+mn-ea"/>
              </a:rPr>
              <a:t>presenting</a:t>
            </a:r>
            <a:r>
              <a:rPr lang="zh-CN" altLang="en-US" dirty="0">
                <a:sym typeface="+mn-ea"/>
              </a:rPr>
              <a:t> </a:t>
            </a:r>
            <a:r>
              <a:rPr lang="en-US" altLang="zh-CN" dirty="0">
                <a:sym typeface="+mn-ea"/>
              </a:rPr>
              <a:t>our</a:t>
            </a:r>
            <a:r>
              <a:rPr lang="zh-CN" altLang="en-US" dirty="0">
                <a:sym typeface="+mn-ea"/>
              </a:rPr>
              <a:t> </a:t>
            </a:r>
            <a:r>
              <a:rPr lang="en-US" altLang="zh-CN" dirty="0">
                <a:sym typeface="+mn-ea"/>
              </a:rPr>
              <a:t>work</a:t>
            </a:r>
            <a:r>
              <a:rPr lang="zh-CN" altLang="en-US" dirty="0">
                <a:sym typeface="+mn-ea"/>
              </a:rPr>
              <a:t> </a:t>
            </a:r>
            <a:r>
              <a:rPr lang="en-US" altLang="zh-CN" dirty="0">
                <a:sym typeface="+mn-ea"/>
              </a:rPr>
              <a:t>《</a:t>
            </a:r>
            <a:r>
              <a:rPr>
                <a:solidFill>
                  <a:srgbClr val="004D7D"/>
                </a:solidFill>
                <a:sym typeface="+mn-ea"/>
              </a:rPr>
              <a:t>A </a:t>
            </a:r>
            <a:r>
              <a:rPr lang="en-US">
                <a:solidFill>
                  <a:srgbClr val="004D7D"/>
                </a:solidFill>
                <a:sym typeface="+mn-ea"/>
              </a:rPr>
              <a:t>ROBUST</a:t>
            </a:r>
            <a:r>
              <a:rPr>
                <a:solidFill>
                  <a:srgbClr val="004D7D"/>
                </a:solidFill>
                <a:sym typeface="+mn-ea"/>
              </a:rPr>
              <a:t> </a:t>
            </a:r>
            <a:r>
              <a:rPr lang="en-US">
                <a:solidFill>
                  <a:srgbClr val="004D7D"/>
                </a:solidFill>
                <a:sym typeface="+mn-ea"/>
              </a:rPr>
              <a:t>DEEP</a:t>
            </a:r>
            <a:r>
              <a:rPr>
                <a:solidFill>
                  <a:srgbClr val="004D7D"/>
                </a:solidFill>
                <a:sym typeface="+mn-ea"/>
              </a:rPr>
              <a:t> </a:t>
            </a:r>
            <a:r>
              <a:rPr lang="en-US">
                <a:solidFill>
                  <a:srgbClr val="004D7D"/>
                </a:solidFill>
                <a:sym typeface="+mn-ea"/>
              </a:rPr>
              <a:t>AUDIO</a:t>
            </a:r>
            <a:r>
              <a:rPr>
                <a:solidFill>
                  <a:srgbClr val="004D7D"/>
                </a:solidFill>
                <a:sym typeface="+mn-ea"/>
              </a:rPr>
              <a:t> </a:t>
            </a:r>
            <a:r>
              <a:rPr lang="en-US">
                <a:solidFill>
                  <a:srgbClr val="004D7D"/>
                </a:solidFill>
                <a:sym typeface="+mn-ea"/>
              </a:rPr>
              <a:t>SPLICING</a:t>
            </a:r>
            <a:r>
              <a:rPr>
                <a:solidFill>
                  <a:srgbClr val="004D7D"/>
                </a:solidFill>
                <a:sym typeface="+mn-ea"/>
              </a:rPr>
              <a:t> </a:t>
            </a:r>
            <a:r>
              <a:rPr lang="en-US">
                <a:solidFill>
                  <a:srgbClr val="004D7D"/>
                </a:solidFill>
                <a:sym typeface="+mn-ea"/>
              </a:rPr>
              <a:t>DETECTION</a:t>
            </a:r>
            <a:r>
              <a:rPr>
                <a:solidFill>
                  <a:srgbClr val="004D7D"/>
                </a:solidFill>
                <a:sym typeface="+mn-ea"/>
              </a:rPr>
              <a:t> </a:t>
            </a:r>
            <a:r>
              <a:rPr lang="en-US">
                <a:solidFill>
                  <a:srgbClr val="004D7D"/>
                </a:solidFill>
                <a:sym typeface="+mn-ea"/>
              </a:rPr>
              <a:t>METHOD</a:t>
            </a:r>
            <a:r>
              <a:rPr>
                <a:solidFill>
                  <a:srgbClr val="004D7D"/>
                </a:solidFill>
                <a:sym typeface="+mn-ea"/>
              </a:rPr>
              <a:t> </a:t>
            </a:r>
            <a:r>
              <a:rPr lang="en-US">
                <a:solidFill>
                  <a:srgbClr val="004D7D"/>
                </a:solidFill>
                <a:sym typeface="+mn-ea"/>
              </a:rPr>
              <a:t>VIA</a:t>
            </a:r>
            <a:r>
              <a:rPr>
                <a:solidFill>
                  <a:srgbClr val="004D7D"/>
                </a:solidFill>
                <a:sym typeface="+mn-ea"/>
              </a:rPr>
              <a:t> </a:t>
            </a:r>
            <a:r>
              <a:rPr lang="en-US">
                <a:solidFill>
                  <a:srgbClr val="004D7D"/>
                </a:solidFill>
                <a:sym typeface="+mn-ea"/>
              </a:rPr>
              <a:t>SINGULARITY</a:t>
            </a:r>
            <a:r>
              <a:rPr>
                <a:solidFill>
                  <a:srgbClr val="004D7D"/>
                </a:solidFill>
                <a:sym typeface="+mn-ea"/>
              </a:rPr>
              <a:t> </a:t>
            </a:r>
            <a:r>
              <a:rPr lang="en-US">
                <a:solidFill>
                  <a:srgbClr val="004D7D"/>
                </a:solidFill>
                <a:sym typeface="+mn-ea"/>
              </a:rPr>
              <a:t>DETECTION</a:t>
            </a:r>
            <a:r>
              <a:rPr>
                <a:solidFill>
                  <a:srgbClr val="004D7D"/>
                </a:solidFill>
                <a:sym typeface="+mn-ea"/>
              </a:rPr>
              <a:t> </a:t>
            </a:r>
            <a:r>
              <a:rPr lang="en-US">
                <a:solidFill>
                  <a:srgbClr val="004D7D"/>
                </a:solidFill>
                <a:sym typeface="+mn-ea"/>
              </a:rPr>
              <a:t>FEATURE</a:t>
            </a:r>
            <a:r>
              <a:rPr lang="en-US" altLang="zh-CN" dirty="0" err="1">
                <a:sym typeface="+mn-ea"/>
              </a:rPr>
              <a:t>》.The other authors are Shan Liang,Shuai Nie and Xueliang Zhang.</a:t>
            </a:r>
            <a:endParaRPr lang="en-US" altLang="zh-CN"/>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ltLang="zh-CN"/>
              <a:t>We conduct our experiments on the HAD dataset.</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ltLang="zh-CN"/>
              <a:t> We trained 4 networks for comparison, 3 of which are baseline systems  expressed as LCNN-X. LCNN-1 has the same sturecture as the sub-network which process the concatenated feature vectors, but only processes LFCC features. And its paramter is two hundred thousand. For a fair comparison, we add paramters of LCNN-1 to eight hundred thousand as LCNN-2. LCNN-3 is similar to SDF sub-network but without downsampling.</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zh-CN" altLang="en-US"/>
              <a:t>Table 1 lists the results of utterance-level experiments on all test sets, the best </a:t>
            </a:r>
            <a:r>
              <a:rPr lang="en-US" altLang="zh-CN"/>
              <a:t>scores </a:t>
            </a:r>
            <a:r>
              <a:rPr lang="zh-CN" altLang="en-US"/>
              <a:t>are marked in bold</a:t>
            </a:r>
            <a:r>
              <a:rPr lang="en-US" altLang="zh-CN"/>
              <a:t>. We </a:t>
            </a:r>
            <a:endParaRPr lang="en-US" altLang="zh-CN"/>
          </a:p>
          <a:p>
            <a:r>
              <a:rPr lang="en-US" altLang="zh-CN"/>
              <a:t>For the results of the test set, the proposed method outperforms the other three baseline methods. Compared with LCNN-2 and LCNN-3, the proposed method improves EER by 0.8 and 8.3 percentage point, respectively.</a:t>
            </a:r>
            <a:endParaRPr lang="en-US" altLang="zh-CN"/>
          </a:p>
          <a:p>
            <a:r>
              <a:rPr lang="en-US" altLang="zh-CN"/>
              <a:t>In addition, we can find that the increase of parameters slightly improves the performance in the OOD test set. However, the EER is significantly improved 3.6 percntage point if the proposed feature is used, which demonstrates the excellent generalization ability of the proposed method. </a:t>
            </a:r>
            <a:endParaRPr lang="en-US" altLang="zh-CN"/>
          </a:p>
          <a:p>
            <a:r>
              <a:rPr lang="en-US" altLang="zh-CN"/>
              <a:t>Moreover, to verify the noise immunity of the features, we conduct experiments on the noisy test set. Each utterance contains 15dB white noise. It can be found that LCNN almost loses the discrimination ability if only LFCC feature is used. However, the EER remains at 20% when SDF is used which improves the </a:t>
            </a:r>
            <a:r>
              <a:rPr lang="en-US" altLang="zh-CN">
                <a:sym typeface="+mn-ea"/>
              </a:rPr>
              <a:t>noise immunity.</a:t>
            </a:r>
            <a:endParaRPr lang="en-US" altLang="zh-CN"/>
          </a:p>
          <a:p>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zh-CN" altLang="en-US"/>
              <a:t>we </a:t>
            </a:r>
            <a:r>
              <a:rPr lang="en-US" altLang="zh-CN"/>
              <a:t>also </a:t>
            </a:r>
            <a:r>
              <a:rPr lang="zh-CN" altLang="en-US"/>
              <a:t>perform localization experiments as supple_x0002_ments. In this experiment, the model judges each frame ofaudio. It can be seen from Table 2 that the proposed method</a:t>
            </a:r>
            <a:endParaRPr lang="zh-CN" altLang="en-US"/>
          </a:p>
          <a:p>
            <a:r>
              <a:rPr lang="zh-CN" altLang="en-US"/>
              <a:t>improves the ability to locate forged clips.</a:t>
            </a:r>
            <a:r>
              <a:rPr lang="en-US" altLang="zh-CN"/>
              <a:t> This further proves that the proposed SDF has a great effect on localization.</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pPr lvl="0"/>
            <a:r>
              <a:rPr lang="en-US" altLang="zh-CN" dirty="0">
                <a:solidFill>
                  <a:schemeClr val="tx1"/>
                </a:solidFill>
                <a:latin typeface="等线" panose="02010600030101010101" charset="-122"/>
                <a:ea typeface="等线" panose="02010600030101010101" charset="-122"/>
                <a:sym typeface="+mn-ea"/>
              </a:rPr>
              <a:t>This</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is</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the</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outline</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of</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this</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presentation,</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we</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firstly</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introduce</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the</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task</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and</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our</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motivation,</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then</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we</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propose</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our</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architecture</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and</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approaches,</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the</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experiment</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setting</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and</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results</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will</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be</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presented</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in</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the</a:t>
            </a:r>
            <a:r>
              <a:rPr lang="zh-CN" altLang="en-US" dirty="0">
                <a:solidFill>
                  <a:schemeClr val="tx1"/>
                </a:solidFill>
                <a:latin typeface="等线" panose="02010600030101010101" charset="-122"/>
                <a:ea typeface="等线" panose="02010600030101010101" charset="-122"/>
                <a:sym typeface="+mn-ea"/>
              </a:rPr>
              <a:t> </a:t>
            </a:r>
            <a:r>
              <a:rPr lang="en-US" altLang="zh-CN" dirty="0">
                <a:solidFill>
                  <a:schemeClr val="tx1"/>
                </a:solidFill>
                <a:latin typeface="等线" panose="02010600030101010101" charset="-122"/>
                <a:ea typeface="等线" panose="02010600030101010101" charset="-122"/>
                <a:sym typeface="+mn-ea"/>
              </a:rPr>
              <a:t>end</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t>T</a:t>
            </a:r>
            <a:r>
              <a:t>he speech synthesis technology has made significant improvement over the past few year</a:t>
            </a:r>
            <a:r>
              <a:rPr lang="en-US"/>
              <a:t>s. If this technique is misused by attackers</a:t>
            </a:r>
            <a:r>
              <a:rPr lang="en-US">
                <a:ea typeface="宋体" panose="02010600030101010101" pitchFamily="2" charset="-122"/>
              </a:rPr>
              <a:t>, social security, privacy security, and property</a:t>
            </a:r>
            <a:endParaRPr lang="en-US">
              <a:ea typeface="宋体" panose="02010600030101010101" pitchFamily="2" charset="-122"/>
            </a:endParaRPr>
          </a:p>
          <a:p>
            <a:r>
              <a:rPr lang="en-US">
                <a:ea typeface="宋体" panose="02010600030101010101" pitchFamily="2" charset="-122"/>
              </a:rPr>
              <a:t>security will be threaten. Therefore, audio forgery detecting receives widespread attention in recent years. </a:t>
            </a:r>
            <a:endParaRPr lang="en-US">
              <a:ea typeface="宋体" panose="02010600030101010101" pitchFamily="2" charset="-122"/>
            </a:endParaRPr>
          </a:p>
          <a:p>
            <a:r>
              <a:rPr lang="en-US">
                <a:ea typeface="宋体" panose="02010600030101010101" pitchFamily="2" charset="-122"/>
              </a:rPr>
              <a:t>The majority of the deep learning based techniques focus on detecting the utterance-level spoofed speech such as the spoofed utterances generated by playback, conversion, and synthesis.</a:t>
            </a:r>
            <a:endParaRPr lang="en-US">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a:sym typeface="+mn-ea"/>
              </a:rPr>
              <a:t>However, conventional systems do not detect spliced audio well because relatively short fake clips are hidden in a real speech expression.</a:t>
            </a:r>
            <a:endParaRPr>
              <a:sym typeface="+mn-ea"/>
            </a:endParaRPr>
          </a:p>
          <a:p>
            <a:r>
              <a:rPr>
                <a:sym typeface="+mn-ea"/>
              </a:rPr>
              <a:t>然而，传统的系统并不能很好地检测拼接的音频，因为相对较短的假剪辑被隐藏在一个真实的语音表达中。</a:t>
            </a:r>
            <a:endParaRPr>
              <a:sym typeface="+mn-ea"/>
            </a:endParaRPr>
          </a:p>
          <a:p>
            <a:r>
              <a:rPr>
                <a:sym typeface="+mn-ea"/>
              </a:rPr>
              <a:t>The problem to be solved in this paper is to identify fake speech generated by clipping</a:t>
            </a:r>
            <a:endParaRPr>
              <a:sym typeface="+mn-ea"/>
            </a:endParaRPr>
          </a:p>
          <a:p>
            <a:r>
              <a:rPr lang="zh-CN">
                <a:ea typeface="宋体" panose="02010600030101010101" pitchFamily="2" charset="-122"/>
                <a:sym typeface="+mn-ea"/>
              </a:rPr>
              <a:t>本文要解决的问题就是识别由剪辑生成的伪造语音</a:t>
            </a:r>
            <a:endParaRPr>
              <a:sym typeface="+mn-ea"/>
            </a:endParaRPr>
          </a:p>
          <a:p>
            <a:r>
              <a:rPr>
                <a:sym typeface="+mn-ea"/>
              </a:rPr>
              <a:t>Our main contributions can be summarized as</a:t>
            </a:r>
            <a:r>
              <a:rPr lang="en-US">
                <a:sym typeface="+mn-ea"/>
              </a:rPr>
              <a:t> follows.</a:t>
            </a:r>
            <a:endParaRPr lang="en-US">
              <a:sym typeface="+mn-ea"/>
            </a:endParaRPr>
          </a:p>
          <a:p>
            <a:r>
              <a:rPr lang="en-US"/>
              <a:t>First, </a:t>
            </a:r>
            <a:r>
              <a:t>we</a:t>
            </a:r>
            <a:r>
              <a:rPr lang="en-US"/>
              <a:t> </a:t>
            </a:r>
            <a:r>
              <a:t>propose a SDF which can express splicing traces straightfo</a:t>
            </a:r>
            <a:r>
              <a:rPr lang="en-US"/>
              <a:t>r</a:t>
            </a:r>
            <a:r>
              <a:t>wardly and design a sub-network to extract the embedding.</a:t>
            </a:r>
          </a:p>
          <a:p>
            <a:r>
              <a:t>The embedding can effectively improve the accuracy of detecting fake segments.</a:t>
            </a:r>
          </a:p>
          <a:p>
            <a:r>
              <a:rPr lang="zh-CN" altLang="en-US">
                <a:ea typeface="宋体" panose="02010600030101010101" pitchFamily="2" charset="-122"/>
                <a:sym typeface="+mn-ea"/>
              </a:rPr>
              <a:t>我们提出了一种可以直接表达拼接轨迹的SDF，并设计了一个子网络来提取嵌入。该嵌入方法可以有效地提高对假片段的检测精度。</a:t>
            </a:r>
            <a:endParaRPr lang="zh-CN" altLang="en-US">
              <a:ea typeface="宋体" panose="02010600030101010101" pitchFamily="2" charset="-122"/>
              <a:sym typeface="+mn-ea"/>
            </a:endParaRPr>
          </a:p>
          <a:p>
            <a:r>
              <a:rPr lang="en-US" altLang="zh-CN">
                <a:ea typeface="宋体" panose="02010600030101010101" pitchFamily="2" charset="-122"/>
                <a:sym typeface="+mn-ea"/>
              </a:rPr>
              <a:t>Second, </a:t>
            </a:r>
            <a:r>
              <a:rPr lang="zh-CN" altLang="en-US">
                <a:ea typeface="宋体" panose="02010600030101010101" pitchFamily="2" charset="-122"/>
                <a:sym typeface="+mn-ea"/>
              </a:rPr>
              <a:t>we apply BLSTM to observe the</a:t>
            </a:r>
            <a:r>
              <a:rPr lang="en-US" altLang="zh-CN">
                <a:ea typeface="宋体" panose="02010600030101010101" pitchFamily="2" charset="-122"/>
                <a:sym typeface="+mn-ea"/>
              </a:rPr>
              <a:t> </a:t>
            </a:r>
            <a:r>
              <a:rPr lang="zh-CN" altLang="en-US">
                <a:ea typeface="宋体" panose="02010600030101010101" pitchFamily="2" charset="-122"/>
                <a:sym typeface="+mn-ea"/>
              </a:rPr>
              <a:t>long-term information after LCNN based encode network.</a:t>
            </a:r>
            <a:endParaRPr lang="zh-CN" altLang="en-US">
              <a:ea typeface="宋体" panose="02010600030101010101" pitchFamily="2" charset="-122"/>
              <a:sym typeface="+mn-ea"/>
            </a:endParaRPr>
          </a:p>
          <a:p>
            <a:r>
              <a:rPr lang="zh-CN" altLang="en-US">
                <a:ea typeface="宋体" panose="02010600030101010101" pitchFamily="2" charset="-122"/>
                <a:sym typeface="+mn-ea"/>
              </a:rPr>
              <a:t>我们应用BLSTM来观察基于LCNN的编码网络后的长期信息</a:t>
            </a:r>
            <a:endParaRPr lang="zh-CN" altLang="en-US">
              <a:ea typeface="宋体" panose="02010600030101010101" pitchFamily="2" charset="-122"/>
              <a:sym typeface="+mn-ea"/>
            </a:endParaRPr>
          </a:p>
          <a:p>
            <a:r>
              <a:rPr lang="en-US" altLang="zh-CN">
                <a:ea typeface="宋体" panose="02010600030101010101" pitchFamily="2" charset="-122"/>
                <a:sym typeface="+mn-ea"/>
              </a:rPr>
              <a:t>Third, </a:t>
            </a:r>
            <a:r>
              <a:rPr lang="zh-CN" altLang="en-US">
                <a:ea typeface="宋体" panose="02010600030101010101" pitchFamily="2" charset="-122"/>
                <a:sym typeface="+mn-ea"/>
              </a:rPr>
              <a:t>we propose a joint training strategy to train the embedding</a:t>
            </a:r>
            <a:r>
              <a:rPr lang="en-US" altLang="zh-CN">
                <a:ea typeface="宋体" panose="02010600030101010101" pitchFamily="2" charset="-122"/>
                <a:sym typeface="+mn-ea"/>
              </a:rPr>
              <a:t> </a:t>
            </a:r>
            <a:r>
              <a:rPr lang="zh-CN" altLang="en-US">
                <a:ea typeface="宋体" panose="02010600030101010101" pitchFamily="2" charset="-122"/>
                <a:sym typeface="+mn-ea"/>
              </a:rPr>
              <a:t>and classification sub-networks simultaneously and sufficiently.</a:t>
            </a:r>
            <a:endParaRPr lang="zh-CN" altLang="en-US">
              <a:ea typeface="宋体" panose="02010600030101010101" pitchFamily="2" charset="-122"/>
              <a:sym typeface="+mn-ea"/>
            </a:endParaRPr>
          </a:p>
          <a:p>
            <a:r>
              <a:rPr lang="zh-CN" altLang="en-US">
                <a:ea typeface="宋体" panose="02010600030101010101" pitchFamily="2" charset="-122"/>
                <a:sym typeface="+mn-ea"/>
              </a:rPr>
              <a:t>提出了一种联合训练同时充分训练嵌入和分类子网络的训练策略。</a:t>
            </a:r>
            <a:endParaRPr lang="zh-CN" altLang="en-US">
              <a:ea typeface="宋体" panose="02010600030101010101" pitchFamily="2" charset="-122"/>
              <a:sym typeface="+mn-ea"/>
            </a:endParaRPr>
          </a:p>
          <a:p>
            <a:r>
              <a:rPr lang="en-US">
                <a:ea typeface="宋体" panose="02010600030101010101" pitchFamily="2" charset="-122"/>
                <a:sym typeface="+mn-ea"/>
              </a:rPr>
              <a:t>Last, We conduct s</a:t>
            </a:r>
            <a:r>
              <a:rPr>
                <a:ea typeface="宋体" panose="02010600030101010101" pitchFamily="2" charset="-122"/>
                <a:sym typeface="+mn-ea"/>
              </a:rPr>
              <a:t>ystematic experiments on HAD dataset</a:t>
            </a:r>
            <a:r>
              <a:rPr lang="en-US">
                <a:ea typeface="宋体" panose="02010600030101010101" pitchFamily="2" charset="-122"/>
                <a:sym typeface="+mn-ea"/>
              </a:rPr>
              <a:t> and </a:t>
            </a:r>
            <a:r>
              <a:rPr>
                <a:ea typeface="宋体" panose="02010600030101010101" pitchFamily="2" charset="-122"/>
                <a:sym typeface="+mn-ea"/>
              </a:rPr>
              <a:t>demonstrate the</a:t>
            </a:r>
            <a:r>
              <a:rPr lang="en-US">
                <a:ea typeface="宋体" panose="02010600030101010101" pitchFamily="2" charset="-122"/>
                <a:sym typeface="+mn-ea"/>
              </a:rPr>
              <a:t> </a:t>
            </a:r>
            <a:r>
              <a:rPr>
                <a:ea typeface="宋体" panose="02010600030101010101" pitchFamily="2" charset="-122"/>
                <a:sym typeface="+mn-ea"/>
              </a:rPr>
              <a:t>effectiveness and robustness of the proposed system</a:t>
            </a:r>
            <a:endParaRPr>
              <a:ea typeface="宋体" panose="02010600030101010101" pitchFamily="2" charset="-122"/>
              <a:sym typeface="+mn-ea"/>
            </a:endParaRPr>
          </a:p>
          <a:p>
            <a:r>
              <a:rPr lang="zh-CN" altLang="en-US">
                <a:ea typeface="宋体" panose="02010600030101010101" pitchFamily="2" charset="-122"/>
                <a:sym typeface="+mn-ea"/>
              </a:rPr>
              <a:t>在HAD数据集[25]上进行的系统实验证明了该系统的有效性和鲁棒性</a:t>
            </a:r>
            <a:endParaRPr lang="zh-CN" altLang="en-US">
              <a:ea typeface="宋体" panose="02010600030101010101" pitchFamily="2" charset="-122"/>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zh-CN" altLang="en-US"/>
              <a:t>Next I</a:t>
            </a:r>
            <a:r>
              <a:rPr lang="en-US" altLang="zh-CN"/>
              <a:t>m going to </a:t>
            </a:r>
            <a:r>
              <a:rPr lang="zh-CN" altLang="en-US"/>
              <a:t>describe the proposed method</a:t>
            </a:r>
            <a:r>
              <a:rPr lang="en-US" altLang="zh-CN"/>
              <a:t>.</a:t>
            </a:r>
            <a:endParaRPr lang="en-US" altLang="zh-CN"/>
          </a:p>
          <a:p>
            <a:endParaRPr lang="en-US" altLang="zh-CN"/>
          </a:p>
          <a:p>
            <a:r>
              <a:rPr lang="en-US" altLang="zh-CN"/>
              <a:t>As mentioned earlier, splicing operations will produce singularities on the waveform. And thehigh-frequency components in wavelet analysis are particularly useful for indicating these sharply changing singularities. Therefore,  we propose a high-frequency singularity detection feature(SDF) based on wavelet transform, which shows different magnitudes of forged and original segments.</a:t>
            </a:r>
            <a:endParaRPr lang="en-US" altLang="zh-CN"/>
          </a:p>
          <a:p>
            <a:endParaRPr lang="en-US" altLang="zh-CN"/>
          </a:p>
          <a:p>
            <a:r>
              <a:rPr lang="en-US" altLang="zh-CN"/>
              <a:t>The left part briefly describes the process of wavelet decomposition. In each decomposition, a (high-scale) low-frequency component(A) and a (low-scale) high-frequency</a:t>
            </a:r>
            <a:endParaRPr lang="en-US" altLang="zh-CN"/>
          </a:p>
          <a:p>
            <a:r>
              <a:rPr lang="en-US" altLang="zh-CN"/>
              <a:t>component(D) are generated.  Due to the sensitivity of high frequency components to singularities, we choose the top-K </a:t>
            </a:r>
            <a:r>
              <a:rPr lang="en-US" altLang="zh-CN">
                <a:sym typeface="+mn-ea"/>
              </a:rPr>
              <a:t>high frequency components for reconstruction and the others are set to zero vectors. In this work, the decomposition M is set as 12 and the K ranges from 1 to 3.</a:t>
            </a:r>
            <a:endParaRPr lang="en-US" altLang="zh-CN">
              <a:sym typeface="+mn-ea"/>
            </a:endParaRPr>
          </a:p>
          <a:p>
            <a:endParaRPr lang="en-US" altLang="zh-CN"/>
          </a:p>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ltLang="zh-CN"/>
              <a:t>An example of fake audio and the reconstructed signals are shown in Fig.3(a). The red segment denotes the fake clip, which replaces thecorresponding segment of the original audio.</a:t>
            </a:r>
            <a:endParaRPr lang="en-US" altLang="zh-CN"/>
          </a:p>
          <a:p>
            <a:r>
              <a:rPr lang="en-US" altLang="zh-CN"/>
              <a:t>In panel a, the magnitude of the spliced segment is higher than elsewhere, whereas another example in panel b shows the opposite trend.</a:t>
            </a:r>
            <a:endParaRPr lang="en-US" altLang="zh-CN"/>
          </a:p>
          <a:p>
            <a:r>
              <a:rPr lang="en-US" altLang="zh-CN"/>
              <a:t>Although the two examples exhibit different trends, the magnitude changes sharply at the splicing position, which means </a:t>
            </a:r>
            <a:r>
              <a:rPr lang="en-US" altLang="zh-CN">
                <a:sym typeface="+mn-ea"/>
              </a:rPr>
              <a:t>the splicing clip can be </a:t>
            </a:r>
            <a:r>
              <a:rPr lang="en-US" altLang="zh-CN"/>
              <a:t>detect and locate by tracking these dynamic</a:t>
            </a:r>
            <a:endParaRPr lang="en-US" altLang="zh-CN"/>
          </a:p>
          <a:p>
            <a:r>
              <a:rPr lang="en-US" altLang="zh-CN"/>
              <a:t>changes via deep learning systems</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ltLang="zh-CN"/>
              <a:t>As usual, </a:t>
            </a:r>
            <a:r>
              <a:rPr lang="zh-CN" altLang="en-US"/>
              <a:t>we</a:t>
            </a:r>
            <a:r>
              <a:rPr lang="en-US" altLang="zh-CN"/>
              <a:t> </a:t>
            </a:r>
            <a:r>
              <a:rPr lang="zh-CN" altLang="en-US"/>
              <a:t>transform the splicing</a:t>
            </a:r>
            <a:r>
              <a:rPr lang="en-US" altLang="zh-CN"/>
              <a:t> </a:t>
            </a:r>
            <a:r>
              <a:rPr lang="zh-CN" altLang="en-US"/>
              <a:t>detection and localization into a binary classification problem</a:t>
            </a:r>
            <a:r>
              <a:rPr lang="en-US" altLang="zh-CN"/>
              <a:t>.</a:t>
            </a:r>
            <a:endParaRPr lang="en-US" altLang="zh-CN"/>
          </a:p>
          <a:p>
            <a:r>
              <a:rPr lang="zh-CN" altLang="en-US">
                <a:sym typeface="等线" panose="02010600030101010101" charset="-122"/>
              </a:rPr>
              <a:t>The overall structure of the proposed method</a:t>
            </a:r>
            <a:r>
              <a:rPr lang="en-US" altLang="zh-CN">
                <a:sym typeface="等线" panose="02010600030101010101" charset="-122"/>
              </a:rPr>
              <a:t> </a:t>
            </a:r>
            <a:r>
              <a:rPr lang="zh-CN" altLang="en-US">
                <a:sym typeface="等线" panose="02010600030101010101" charset="-122"/>
              </a:rPr>
              <a:t>is shown</a:t>
            </a:r>
            <a:r>
              <a:rPr lang="en-US" altLang="zh-CN">
                <a:sym typeface="等线" panose="02010600030101010101" charset="-122"/>
              </a:rPr>
              <a:t> above.  </a:t>
            </a:r>
            <a:endParaRPr lang="en-US" altLang="zh-CN">
              <a:sym typeface="等线" panose="02010600030101010101" charset="-122"/>
            </a:endParaRPr>
          </a:p>
          <a:p>
            <a:r>
              <a:rPr lang="en-US" altLang="zh-CN">
                <a:sym typeface="等线" panose="02010600030101010101" charset="-122"/>
              </a:rPr>
              <a:t>As only high-frequency components are considered in SDF, the LFCC feature, which contains more spectral information, is concatenated as as a kind of supplementary.</a:t>
            </a:r>
            <a:endParaRPr lang="en-US" altLang="zh-CN">
              <a:sym typeface="等线" panose="02010600030101010101" charset="-122"/>
            </a:endParaRPr>
          </a:p>
          <a:p>
            <a:endParaRPr lang="en-US" altLang="zh-CN">
              <a:sym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ltLang="zh-CN">
                <a:sym typeface="等线" panose="02010600030101010101" charset="-122"/>
              </a:rPr>
              <a:t>Due to the fact that SDF is quite different from LFCC spectrum, a sub-network is used to extract the SDF embedding individually.  The sub-network is built based on LCNN, we use</a:t>
            </a:r>
            <a:endParaRPr lang="en-US" altLang="zh-CN">
              <a:sym typeface="等线" panose="02010600030101010101" charset="-122"/>
            </a:endParaRPr>
          </a:p>
          <a:p>
            <a:r>
              <a:rPr lang="en-US" altLang="zh-CN">
                <a:sym typeface="等线" panose="02010600030101010101" charset="-122"/>
              </a:rPr>
              <a:t>LCNN to encode features and BLSTM to detect the dynamic variations. An average pool computes an utterance-level average score from all frames. By the way, the network in the localization experiment removes this step.  And then one fully connected(FC) layer followed by softmax function is used to predict the label.</a:t>
            </a:r>
            <a:endParaRPr lang="en-US" altLang="zh-CN">
              <a:sym typeface="等线" panose="02010600030101010101" charset="-122"/>
            </a:endParaRPr>
          </a:p>
          <a:p>
            <a:endParaRPr lang="en-US" altLang="zh-CN">
              <a:sym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ltLang="zh-CN">
                <a:sym typeface="等线" panose="02010600030101010101" charset="-122"/>
              </a:rPr>
              <a:t>Meanwhile, the outputs of the BLSTM is regarded as SDF embedding and concatenated with LFCC for subsequent modeling. the subsequent network is similar to first sub-network but without LSTM.</a:t>
            </a:r>
            <a:endParaRPr lang="en-US" altLang="zh-CN">
              <a:sym typeface="等线" panose="02010600030101010101" charset="-122"/>
            </a:endParaRPr>
          </a:p>
          <a:p>
            <a:r>
              <a:rPr lang="en-US" altLang="zh-CN">
                <a:sym typeface="等线" panose="02010600030101010101" charset="-122"/>
              </a:rPr>
              <a:t>Finally, the full network is trained jointly using cross-entropy loss on both sub-networks.</a:t>
            </a:r>
            <a:endParaRPr lang="en-US" altLang="zh-CN">
              <a:sym typeface="等线" panose="02010600030101010101" charset="-122"/>
            </a:endParaRPr>
          </a:p>
          <a:p>
            <a:r>
              <a:rPr lang="en-US" altLang="zh-CN">
                <a:sym typeface="等线" panose="02010600030101010101" charset="-122"/>
              </a:rPr>
              <a:t>It should be pointed out that the loss for SDF sub-network is just used for constraining the SDF embedding network in training stage and  the final prediction is given by concatenated feature vector in evaluation stage.</a:t>
            </a:r>
            <a:endParaRPr lang="en-US" altLang="zh-CN">
              <a:sym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 name="Číslo snímku"/>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567"/>
            <a:ext cx="9144000" cy="1655233"/>
          </a:xfrm>
        </p:spPr>
        <p:txBody>
          <a:bodyPr/>
          <a:lstStyle>
            <a:lvl1pPr marL="0" indent="0" algn="ctr">
              <a:buNone/>
              <a:defRPr sz="3200"/>
            </a:lvl1pPr>
            <a:lvl2pPr marL="609600" indent="0" algn="ctr">
              <a:buNone/>
              <a:defRPr sz="2665"/>
            </a:lvl2pPr>
            <a:lvl3pPr marL="1219200" indent="0" algn="ctr">
              <a:buNone/>
              <a:defRPr sz="2400"/>
            </a:lvl3pPr>
            <a:lvl4pPr marL="1828800" indent="0" algn="ctr">
              <a:buNone/>
              <a:defRPr sz="2135"/>
            </a:lvl4pPr>
            <a:lvl5pPr marL="2438400" indent="0" algn="ctr">
              <a:buNone/>
              <a:defRPr sz="2135"/>
            </a:lvl5pPr>
            <a:lvl6pPr marL="3048000" indent="0" algn="ctr">
              <a:buNone/>
              <a:defRPr sz="2135"/>
            </a:lvl6pPr>
            <a:lvl7pPr marL="3657600" indent="0" algn="ctr">
              <a:buNone/>
              <a:defRPr sz="2135"/>
            </a:lvl7pPr>
            <a:lvl8pPr marL="4267200" indent="0" algn="ctr">
              <a:buNone/>
              <a:defRPr sz="2135"/>
            </a:lvl8pPr>
            <a:lvl9pPr marL="4876800" indent="0" algn="ctr">
              <a:buNone/>
              <a:defRPr sz="2135"/>
            </a:lvl9pPr>
          </a:lstStyle>
          <a:p>
            <a:pPr fontAlgn="base"/>
            <a:r>
              <a:rPr lang="zh-CN" altLang="en-US" strike="noStrike" noProof="1"/>
              <a:t>单击此处编辑母版副标题样式</a:t>
            </a:r>
            <a:endParaRPr lang="zh-CN" altLang="en-US" strike="noStrike" noProof="1"/>
          </a:p>
        </p:txBody>
      </p:sp>
      <p:sp>
        <p:nvSpPr>
          <p:cNvPr id="4" name="灯片编号占位符 3"/>
          <p:cNvSpPr>
            <a:spLocks noGrp="1"/>
          </p:cNvSpPr>
          <p:nvPr>
            <p:ph type="sldNum" sz="quarter" idx="10"/>
          </p:nvPr>
        </p:nvSpPr>
        <p:spPr/>
        <p:txBody>
          <a:bodyPr/>
          <a:p>
            <a:pPr lvl="0" eaLnBrk="1" fontAlgn="base">
              <a:buNone/>
            </a:pPr>
            <a:fld id="{9A0DB2DC-4C9A-4742-B13C-FB6460FD3503}" type="slidenum">
              <a:rPr lang="zh-CN" altLang="zh-CN" strike="noStrike" noProof="1">
                <a:latin typeface="Calibri" panose="020F0502020204030204" charset="0"/>
                <a:ea typeface="宋体" panose="02010600030101010101" pitchFamily="2" charset="-122"/>
                <a:cs typeface="+mn-cs"/>
              </a:rPr>
            </a:fld>
            <a:endParaRPr lang="zh-CN" altLang="zh-CN" strike="noStrike" noProof="1">
              <a:latin typeface="Calibri" panose="020F0502020204030204" charset="0"/>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9" name="Text názvu"/>
          <p:cNvSpPr txBox="1"/>
          <p:nvPr>
            <p:ph type="title" hasCustomPrompt="1"/>
          </p:nvPr>
        </p:nvSpPr>
        <p:spPr>
          <a:prstGeom prst="rect">
            <a:avLst/>
          </a:prstGeom>
        </p:spPr>
        <p:txBody>
          <a:bodyPr/>
          <a:lstStyle/>
          <a:p>
            <a:r>
              <a:t>Text názvu</a:t>
            </a:r>
          </a:p>
        </p:txBody>
      </p:sp>
      <p:sp>
        <p:nvSpPr>
          <p:cNvPr id="20" name="Text úrovně 1…"/>
          <p:cNvSpPr txBox="1"/>
          <p:nvPr>
            <p:ph type="body" idx="1" hasCustomPrompt="1"/>
          </p:nvPr>
        </p:nvSpPr>
        <p:spPr>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21" name="Číslo snímku"/>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8" name="Text názvu"/>
          <p:cNvSpPr txBox="1"/>
          <p:nvPr>
            <p:ph type="title" hasCustomPrompt="1"/>
          </p:nvPr>
        </p:nvSpPr>
        <p:spPr>
          <a:xfrm>
            <a:off x="831850" y="1709738"/>
            <a:ext cx="10515600" cy="2852737"/>
          </a:xfrm>
          <a:prstGeom prst="rect">
            <a:avLst/>
          </a:prstGeom>
        </p:spPr>
        <p:txBody>
          <a:bodyPr anchor="b"/>
          <a:lstStyle>
            <a:lvl1pPr>
              <a:defRPr sz="6000"/>
            </a:lvl1pPr>
          </a:lstStyle>
          <a:p>
            <a:r>
              <a:t>Text názvu</a:t>
            </a:r>
          </a:p>
        </p:txBody>
      </p:sp>
      <p:sp>
        <p:nvSpPr>
          <p:cNvPr id="29" name="Text úrovně 1…"/>
          <p:cNvSpPr txBox="1"/>
          <p:nvPr>
            <p:ph type="body" sz="quarter" idx="1" hasCustomPrompt="1"/>
          </p:nvPr>
        </p:nvSpPr>
        <p:spPr>
          <a:xfrm>
            <a:off x="831850" y="4589462"/>
            <a:ext cx="10515600" cy="1500193"/>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Text úrovně 1</a:t>
            </a:r>
          </a:p>
          <a:p>
            <a:pPr lvl="1"/>
            <a:r>
              <a:t>Text úrovně 2</a:t>
            </a:r>
          </a:p>
          <a:p>
            <a:pPr lvl="2"/>
            <a:r>
              <a:t>Text úrovně 3</a:t>
            </a:r>
          </a:p>
          <a:p>
            <a:pPr lvl="3"/>
            <a:r>
              <a:t>Text úrovně 4</a:t>
            </a:r>
          </a:p>
          <a:p>
            <a:pPr lvl="4"/>
            <a:r>
              <a:t>Text úrovně 5</a:t>
            </a:r>
          </a:p>
        </p:txBody>
      </p:sp>
      <p:sp>
        <p:nvSpPr>
          <p:cNvPr id="30" name="Číslo snímku"/>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7" name="Text názvu"/>
          <p:cNvSpPr txBox="1"/>
          <p:nvPr>
            <p:ph type="title" hasCustomPrompt="1"/>
          </p:nvPr>
        </p:nvSpPr>
        <p:spPr>
          <a:prstGeom prst="rect">
            <a:avLst/>
          </a:prstGeom>
        </p:spPr>
        <p:txBody>
          <a:bodyPr/>
          <a:lstStyle/>
          <a:p>
            <a:r>
              <a:t>Text názvu</a:t>
            </a:r>
          </a:p>
        </p:txBody>
      </p:sp>
      <p:sp>
        <p:nvSpPr>
          <p:cNvPr id="38" name="Text úrovně 1…"/>
          <p:cNvSpPr txBox="1"/>
          <p:nvPr>
            <p:ph type="body" sz="half" idx="1" hasCustomPrompt="1"/>
          </p:nvPr>
        </p:nvSpPr>
        <p:spPr>
          <a:xfrm>
            <a:off x="838200" y="1825625"/>
            <a:ext cx="5181600" cy="4351338"/>
          </a:xfrm>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39" name="Číslo snímku"/>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6" name="Text názvu"/>
          <p:cNvSpPr txBox="1"/>
          <p:nvPr>
            <p:ph type="title" hasCustomPrompt="1"/>
          </p:nvPr>
        </p:nvSpPr>
        <p:spPr>
          <a:xfrm>
            <a:off x="839787" y="365125"/>
            <a:ext cx="10515601" cy="1325563"/>
          </a:xfrm>
          <a:prstGeom prst="rect">
            <a:avLst/>
          </a:prstGeom>
        </p:spPr>
        <p:txBody>
          <a:bodyPr/>
          <a:lstStyle/>
          <a:p>
            <a:r>
              <a:t>Text názvu</a:t>
            </a:r>
          </a:p>
        </p:txBody>
      </p:sp>
      <p:sp>
        <p:nvSpPr>
          <p:cNvPr id="47" name="Text úrovně 1…"/>
          <p:cNvSpPr txBox="1"/>
          <p:nvPr>
            <p:ph type="body" sz="quarter" idx="1" hasCustomPrompt="1"/>
          </p:nvPr>
        </p:nvSpPr>
        <p:spPr>
          <a:xfrm>
            <a:off x="839787" y="1681163"/>
            <a:ext cx="5157790" cy="823918"/>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Text úrovně 1</a:t>
            </a:r>
          </a:p>
          <a:p>
            <a:pPr lvl="1"/>
            <a:r>
              <a:t>Text úrovně 2</a:t>
            </a:r>
          </a:p>
          <a:p>
            <a:pPr lvl="2"/>
            <a:r>
              <a:t>Text úrovně 3</a:t>
            </a:r>
          </a:p>
          <a:p>
            <a:pPr lvl="3"/>
            <a:r>
              <a:t>Text úrovně 4</a:t>
            </a:r>
          </a:p>
          <a:p>
            <a:pPr lvl="4"/>
            <a:r>
              <a:t>Text úrovně 5</a:t>
            </a:r>
          </a:p>
        </p:txBody>
      </p:sp>
      <p:sp>
        <p:nvSpPr>
          <p:cNvPr id="48" name="Text Placeholder 4"/>
          <p:cNvSpPr/>
          <p:nvPr>
            <p:ph type="body" sz="quarter" idx="13"/>
          </p:nvPr>
        </p:nvSpPr>
        <p:spPr>
          <a:xfrm>
            <a:off x="6172200" y="1681163"/>
            <a:ext cx="5183188" cy="823914"/>
          </a:xfrm>
          <a:prstGeom prst="rect">
            <a:avLst/>
          </a:prstGeom>
        </p:spPr>
        <p:txBody>
          <a:bodyPr anchor="b"/>
          <a:lstStyle/>
          <a:p/>
        </p:txBody>
      </p:sp>
      <p:sp>
        <p:nvSpPr>
          <p:cNvPr id="49" name="Číslo snímku"/>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6" name="Text názvu"/>
          <p:cNvSpPr txBox="1"/>
          <p:nvPr>
            <p:ph type="title" hasCustomPrompt="1"/>
          </p:nvPr>
        </p:nvSpPr>
        <p:spPr>
          <a:prstGeom prst="rect">
            <a:avLst/>
          </a:prstGeom>
        </p:spPr>
        <p:txBody>
          <a:bodyPr/>
          <a:lstStyle/>
          <a:p>
            <a:r>
              <a:t>Text názvu</a:t>
            </a:r>
          </a:p>
        </p:txBody>
      </p:sp>
      <p:sp>
        <p:nvSpPr>
          <p:cNvPr id="57" name="Číslo snímku"/>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4" name="Číslo snímku"/>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1" name="Text názvu"/>
          <p:cNvSpPr txBox="1"/>
          <p:nvPr>
            <p:ph type="title" hasCustomPrompt="1"/>
          </p:nvPr>
        </p:nvSpPr>
        <p:spPr>
          <a:xfrm>
            <a:off x="839787" y="457200"/>
            <a:ext cx="3932240" cy="1600200"/>
          </a:xfrm>
          <a:prstGeom prst="rect">
            <a:avLst/>
          </a:prstGeom>
        </p:spPr>
        <p:txBody>
          <a:bodyPr anchor="b"/>
          <a:lstStyle>
            <a:lvl1pPr>
              <a:defRPr sz="3200"/>
            </a:lvl1pPr>
          </a:lstStyle>
          <a:p>
            <a:r>
              <a:t>Text názvu</a:t>
            </a:r>
          </a:p>
        </p:txBody>
      </p:sp>
      <p:sp>
        <p:nvSpPr>
          <p:cNvPr id="72" name="Text úrovně 1…"/>
          <p:cNvSpPr txBox="1"/>
          <p:nvPr>
            <p:ph type="body" sz="half" idx="1" hasCustomPrompt="1"/>
          </p:nvPr>
        </p:nvSpPr>
        <p:spPr>
          <a:xfrm>
            <a:off x="5183187" y="987425"/>
            <a:ext cx="6172204"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Text úrovně 1</a:t>
            </a:r>
          </a:p>
          <a:p>
            <a:pPr lvl="1"/>
            <a:r>
              <a:t>Text úrovně 2</a:t>
            </a:r>
          </a:p>
          <a:p>
            <a:pPr lvl="2"/>
            <a:r>
              <a:t>Text úrovně 3</a:t>
            </a:r>
          </a:p>
          <a:p>
            <a:pPr lvl="3"/>
            <a:r>
              <a:t>Text úrovně 4</a:t>
            </a:r>
          </a:p>
          <a:p>
            <a:pPr lvl="4"/>
            <a:r>
              <a:t>Text úrovně 5</a:t>
            </a:r>
          </a:p>
        </p:txBody>
      </p:sp>
      <p:sp>
        <p:nvSpPr>
          <p:cNvPr id="73" name="Text Placeholder 3"/>
          <p:cNvSpPr/>
          <p:nvPr>
            <p:ph type="body" sz="quarter" idx="13"/>
          </p:nvPr>
        </p:nvSpPr>
        <p:spPr>
          <a:xfrm>
            <a:off x="839783" y="2057400"/>
            <a:ext cx="3932248" cy="3811588"/>
          </a:xfrm>
          <a:prstGeom prst="rect">
            <a:avLst/>
          </a:prstGeom>
        </p:spPr>
        <p:txBody>
          <a:bodyPr/>
          <a:lstStyle/>
          <a:p/>
        </p:txBody>
      </p:sp>
      <p:sp>
        <p:nvSpPr>
          <p:cNvPr id="74" name="Číslo snímku"/>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1" name="Text názvu"/>
          <p:cNvSpPr txBox="1"/>
          <p:nvPr>
            <p:ph type="title" hasCustomPrompt="1"/>
          </p:nvPr>
        </p:nvSpPr>
        <p:spPr>
          <a:xfrm>
            <a:off x="839787" y="457200"/>
            <a:ext cx="3932240" cy="1600200"/>
          </a:xfrm>
          <a:prstGeom prst="rect">
            <a:avLst/>
          </a:prstGeom>
        </p:spPr>
        <p:txBody>
          <a:bodyPr anchor="b"/>
          <a:lstStyle>
            <a:lvl1pPr>
              <a:defRPr sz="3200"/>
            </a:lvl1pPr>
          </a:lstStyle>
          <a:p>
            <a:r>
              <a:t>Text názvu</a:t>
            </a:r>
          </a:p>
        </p:txBody>
      </p:sp>
      <p:sp>
        <p:nvSpPr>
          <p:cNvPr id="82" name="Picture Placeholder 2"/>
          <p:cNvSpPr/>
          <p:nvPr>
            <p:ph type="pic" sz="half" idx="13"/>
          </p:nvPr>
        </p:nvSpPr>
        <p:spPr>
          <a:xfrm>
            <a:off x="5183187" y="987425"/>
            <a:ext cx="6172204" cy="4873625"/>
          </a:xfrm>
          <a:prstGeom prst="rect">
            <a:avLst/>
          </a:prstGeom>
        </p:spPr>
        <p:txBody>
          <a:bodyPr lIns="91439" tIns="45719" rIns="91439" bIns="45719">
            <a:noAutofit/>
          </a:bodyPr>
          <a:lstStyle/>
          <a:p/>
        </p:txBody>
      </p:sp>
      <p:sp>
        <p:nvSpPr>
          <p:cNvPr id="83" name="Text úrovně 1…"/>
          <p:cNvSpPr txBox="1"/>
          <p:nvPr>
            <p:ph type="body" sz="quarter" idx="1" hasCustomPrompt="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Text úrovně 1</a:t>
            </a:r>
          </a:p>
          <a:p>
            <a:pPr lvl="1"/>
            <a:r>
              <a:t>Text úrovně 2</a:t>
            </a:r>
          </a:p>
          <a:p>
            <a:pPr lvl="2"/>
            <a:r>
              <a:t>Text úrovně 3</a:t>
            </a:r>
          </a:p>
          <a:p>
            <a:pPr lvl="3"/>
            <a:r>
              <a:t>Text úrovně 4</a:t>
            </a:r>
          </a:p>
          <a:p>
            <a:pPr lvl="4"/>
            <a:r>
              <a:t>Text úrovně 5</a:t>
            </a:r>
          </a:p>
        </p:txBody>
      </p:sp>
      <p:sp>
        <p:nvSpPr>
          <p:cNvPr id="84" name="Číslo snímku"/>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názvu"/>
          <p:cNvSpPr txBox="1"/>
          <p:nvPr>
            <p:ph type="title"/>
          </p:nvPr>
        </p:nvSpPr>
        <p:spPr>
          <a:xfrm>
            <a:off x="838200" y="365125"/>
            <a:ext cx="10515600" cy="1325563"/>
          </a:xfrm>
          <a:prstGeom prst="rect">
            <a:avLst/>
          </a:prstGeom>
          <a:ln w="12700">
            <a:miter lim="400000"/>
          </a:ln>
        </p:spPr>
        <p:txBody>
          <a:bodyPr lIns="45718" tIns="45718" rIns="45718" bIns="45718" anchor="ctr">
            <a:normAutofit/>
          </a:bodyPr>
          <a:lstStyle/>
          <a:p>
            <a:r>
              <a:t>Text názvu</a:t>
            </a:r>
          </a:p>
        </p:txBody>
      </p:sp>
      <p:sp>
        <p:nvSpPr>
          <p:cNvPr id="3" name="Text úrovně 1…"/>
          <p:cNvSpPr txBox="1"/>
          <p:nvPr>
            <p:ph type="body" idx="1"/>
          </p:nvPr>
        </p:nvSpPr>
        <p:spPr>
          <a:xfrm>
            <a:off x="838200" y="1825625"/>
            <a:ext cx="10515600" cy="4351338"/>
          </a:xfrm>
          <a:prstGeom prst="rect">
            <a:avLst/>
          </a:prstGeom>
          <a:ln w="12700">
            <a:miter lim="400000"/>
          </a:ln>
        </p:spPr>
        <p:txBody>
          <a:bodyPr lIns="45718" tIns="45718" rIns="45718" bIns="45718">
            <a:normAutofit/>
          </a:bodyPr>
          <a:lstStyle/>
          <a:p>
            <a:r>
              <a:t>Text úrovně 1</a:t>
            </a:r>
          </a:p>
          <a:p>
            <a:pPr lvl="1"/>
            <a:r>
              <a:t>Text úrovně 2</a:t>
            </a:r>
          </a:p>
          <a:p>
            <a:pPr lvl="2"/>
            <a:r>
              <a:t>Text úrovně 3</a:t>
            </a:r>
          </a:p>
          <a:p>
            <a:pPr lvl="3"/>
            <a:r>
              <a:t>Text úrovně 4</a:t>
            </a:r>
          </a:p>
          <a:p>
            <a:pPr lvl="4"/>
            <a:r>
              <a:t>Text úrovně 5</a:t>
            </a:r>
          </a:p>
        </p:txBody>
      </p:sp>
      <p:sp>
        <p:nvSpPr>
          <p:cNvPr id="4" name="Číslo snímku"/>
          <p:cNvSpPr txBox="1"/>
          <p:nvPr>
            <p:ph type="sldNum" sz="quarter" idx="2"/>
          </p:nvPr>
        </p:nvSpPr>
        <p:spPr>
          <a:xfrm>
            <a:off x="11095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panose="020F0502020204030204"/>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alibri Light" panose="020F0302020204030204"/>
          <a:ea typeface="Calibri Light" panose="020F0302020204030204"/>
          <a:cs typeface="Calibri Light" panose="020F0302020204030204"/>
          <a:sym typeface="Calibri Light" panose="020F0302020204030204"/>
        </a:defRPr>
      </a:lvl1pPr>
      <a:lvl2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alibri Light" panose="020F0302020204030204"/>
          <a:ea typeface="Calibri Light" panose="020F0302020204030204"/>
          <a:cs typeface="Calibri Light" panose="020F0302020204030204"/>
          <a:sym typeface="Calibri Light" panose="020F0302020204030204"/>
        </a:defRPr>
      </a:lvl2pPr>
      <a:lvl3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alibri Light" panose="020F0302020204030204"/>
          <a:ea typeface="Calibri Light" panose="020F0302020204030204"/>
          <a:cs typeface="Calibri Light" panose="020F0302020204030204"/>
          <a:sym typeface="Calibri Light" panose="020F0302020204030204"/>
        </a:defRPr>
      </a:lvl3pPr>
      <a:lvl4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alibri Light" panose="020F0302020204030204"/>
          <a:ea typeface="Calibri Light" panose="020F0302020204030204"/>
          <a:cs typeface="Calibri Light" panose="020F0302020204030204"/>
          <a:sym typeface="Calibri Light" panose="020F0302020204030204"/>
        </a:defRPr>
      </a:lvl4pPr>
      <a:lvl5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alibri Light" panose="020F0302020204030204"/>
          <a:ea typeface="Calibri Light" panose="020F0302020204030204"/>
          <a:cs typeface="Calibri Light" panose="020F0302020204030204"/>
          <a:sym typeface="Calibri Light" panose="020F0302020204030204"/>
        </a:defRPr>
      </a:lvl5pPr>
      <a:lvl6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alibri Light" panose="020F0302020204030204"/>
          <a:ea typeface="Calibri Light" panose="020F0302020204030204"/>
          <a:cs typeface="Calibri Light" panose="020F0302020204030204"/>
          <a:sym typeface="Calibri Light" panose="020F0302020204030204"/>
        </a:defRPr>
      </a:lvl6pPr>
      <a:lvl7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alibri Light" panose="020F0302020204030204"/>
          <a:ea typeface="Calibri Light" panose="020F0302020204030204"/>
          <a:cs typeface="Calibri Light" panose="020F0302020204030204"/>
          <a:sym typeface="Calibri Light" panose="020F0302020204030204"/>
        </a:defRPr>
      </a:lvl7pPr>
      <a:lvl8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alibri Light" panose="020F0302020204030204"/>
          <a:ea typeface="Calibri Light" panose="020F0302020204030204"/>
          <a:cs typeface="Calibri Light" panose="020F0302020204030204"/>
          <a:sym typeface="Calibri Light" panose="020F0302020204030204"/>
        </a:defRPr>
      </a:lvl8pPr>
      <a:lvl9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alibri Light" panose="020F0302020204030204"/>
          <a:ea typeface="Calibri Light" panose="020F0302020204030204"/>
          <a:cs typeface="Calibri Light" panose="020F0302020204030204"/>
          <a:sym typeface="Calibri Light" panose="020F0302020204030204"/>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Calibri" panose="020F050202020403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Calibri" panose="020F050202020403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Calibri" panose="020F050202020403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Calibri" panose="020F050202020403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Calibri" panose="020F050202020403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Calibri" panose="020F050202020403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Calibri" panose="020F050202020403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Calibri" panose="020F050202020403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Calibri" panose="020F050202020403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1pPr>
      <a:lvl2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2pPr>
      <a:lvl3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3pPr>
      <a:lvl4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4pPr>
      <a:lvl5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5pPr>
      <a:lvl6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6pPr>
      <a:lvl7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7pPr>
      <a:lvl8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8pPr>
      <a:lvl9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6.png"/><Relationship Id="rId7" Type="http://schemas.openxmlformats.org/officeDocument/2006/relationships/image" Target="../media/image5.GIF"/><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0" Type="http://schemas.openxmlformats.org/officeDocument/2006/relationships/notesSlide" Target="../notesSlides/notesSl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svg"/><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3.xml"/><Relationship Id="rId7" Type="http://schemas.openxmlformats.org/officeDocument/2006/relationships/tags" Target="../tags/tag1.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svg"/><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3.xml"/><Relationship Id="rId7" Type="http://schemas.openxmlformats.org/officeDocument/2006/relationships/image" Target="../media/image19.png"/><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svg"/><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3.xml"/><Relationship Id="rId7" Type="http://schemas.openxmlformats.org/officeDocument/2006/relationships/image" Target="../media/image20.png"/><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svg"/><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2.svg"/><Relationship Id="rId7" Type="http://schemas.openxmlformats.org/officeDocument/2006/relationships/image" Target="../media/image2.png"/><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image" Target="../media/image21.png"/><Relationship Id="rId3" Type="http://schemas.openxmlformats.org/officeDocument/2006/relationships/image" Target="../media/image4.png"/><Relationship Id="rId2" Type="http://schemas.openxmlformats.org/officeDocument/2006/relationships/image" Target="../media/image3.jpeg"/><Relationship Id="rId10" Type="http://schemas.openxmlformats.org/officeDocument/2006/relationships/notesSlide" Target="../notesSlides/notesSlide14.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svg"/><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svg"/><Relationship Id="rId3" Type="http://schemas.openxmlformats.org/officeDocument/2006/relationships/image" Target="../media/image1.png"/><Relationship Id="rId2" Type="http://schemas.openxmlformats.org/officeDocument/2006/relationships/image" Target="../media/image3.jpeg"/><Relationship Id="rId15" Type="http://schemas.openxmlformats.org/officeDocument/2006/relationships/notesSlide" Target="../notesSlides/notesSlide3.xml"/><Relationship Id="rId14" Type="http://schemas.openxmlformats.org/officeDocument/2006/relationships/slideLayout" Target="../slideLayouts/slideLayout3.xml"/><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5.png"/><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svg"/><Relationship Id="rId3" Type="http://schemas.openxmlformats.org/officeDocument/2006/relationships/image" Target="../media/image1.png"/><Relationship Id="rId2" Type="http://schemas.openxmlformats.org/officeDocument/2006/relationships/image" Target="../media/image3.jpeg"/><Relationship Id="rId11" Type="http://schemas.openxmlformats.org/officeDocument/2006/relationships/notesSlide" Target="../notesSlides/notesSlide4.xml"/><Relationship Id="rId10" Type="http://schemas.openxmlformats.org/officeDocument/2006/relationships/slideLayout" Target="../slideLayouts/slideLayout3.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16.wmf"/><Relationship Id="rId7" Type="http://schemas.openxmlformats.org/officeDocument/2006/relationships/oleObject" Target="../embeddings/oleObject1.bin"/><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svg"/><Relationship Id="rId3" Type="http://schemas.openxmlformats.org/officeDocument/2006/relationships/image" Target="../media/image1.png"/><Relationship Id="rId2" Type="http://schemas.openxmlformats.org/officeDocument/2006/relationships/image" Target="../media/image3.jpeg"/><Relationship Id="rId11" Type="http://schemas.openxmlformats.org/officeDocument/2006/relationships/notesSlide" Target="../notesSlides/notesSlide5.xml"/><Relationship Id="rId10" Type="http://schemas.openxmlformats.org/officeDocument/2006/relationships/vmlDrawing" Target="../drawings/vmlDrawing1.v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3.xml"/><Relationship Id="rId7" Type="http://schemas.openxmlformats.org/officeDocument/2006/relationships/image" Target="../media/image17.png"/><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svg"/><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3.xml"/><Relationship Id="rId7" Type="http://schemas.openxmlformats.org/officeDocument/2006/relationships/image" Target="../media/image18.png"/><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svg"/><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3.xml"/><Relationship Id="rId7" Type="http://schemas.openxmlformats.org/officeDocument/2006/relationships/image" Target="../media/image18.png"/><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svg"/><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3.xml"/><Relationship Id="rId7" Type="http://schemas.openxmlformats.org/officeDocument/2006/relationships/image" Target="../media/image18.png"/><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svg"/><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63525" y="58420"/>
            <a:ext cx="11665585" cy="6677660"/>
            <a:chOff x="415" y="100"/>
            <a:chExt cx="18371" cy="10516"/>
          </a:xfrm>
        </p:grpSpPr>
        <p:sp>
          <p:nvSpPr>
            <p:cNvPr id="7" name="矩形 6"/>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矩形 2"/>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004D7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004D7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004D7D"/>
                </a:solidFill>
                <a:effectLst/>
                <a:uFillTx/>
                <a:latin typeface="Calibri" panose="020F0502020204030204" charset="0"/>
                <a:ea typeface="+mj-ea"/>
                <a:cs typeface="Calibri" panose="020F0502020204030204" charset="0"/>
                <a:sym typeface="Helvetica"/>
              </a:endParaRPr>
            </a:p>
          </p:txBody>
        </p:sp>
        <p:sp>
          <p:nvSpPr>
            <p:cNvPr id="4" name="矩形 3"/>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01" name="图片 10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3910" y="100"/>
              <a:ext cx="1935" cy="1304"/>
            </a:xfrm>
            <a:prstGeom prst="rect">
              <a:avLst/>
            </a:prstGeom>
            <a:noFill/>
          </p:spPr>
        </p:pic>
        <p:pic>
          <p:nvPicPr>
            <p:cNvPr id="102" name="图片 101"/>
            <p:cNvPicPr/>
            <p:nvPr/>
          </p:nvPicPr>
          <p:blipFill>
            <a:blip r:embed="rId3">
              <a:extLst>
                <a:ext uri="{96DAC541-7B7A-43D3-8B79-37D633B846F1}">
                  <asvg:svgBlip xmlns:asvg="http://schemas.microsoft.com/office/drawing/2016/SVG/main" r:embed="rId4"/>
                </a:ext>
              </a:extLst>
            </a:blip>
            <a:stretch>
              <a:fillRect/>
            </a:stretch>
          </p:blipFill>
          <p:spPr>
            <a:xfrm>
              <a:off x="15951" y="344"/>
              <a:ext cx="2790" cy="815"/>
            </a:xfrm>
            <a:prstGeom prst="rect">
              <a:avLst/>
            </a:prstGeom>
            <a:noFill/>
          </p:spPr>
        </p:pic>
        <p:pic>
          <p:nvPicPr>
            <p:cNvPr id="103" name="图片 102"/>
            <p:cNvPicPr/>
            <p:nvPr/>
          </p:nvPicPr>
          <p:blipFill>
            <a:blip r:embed="rId5"/>
            <a:stretch>
              <a:fillRect/>
            </a:stretch>
          </p:blipFill>
          <p:spPr>
            <a:xfrm>
              <a:off x="415" y="297"/>
              <a:ext cx="3274" cy="1463"/>
            </a:xfrm>
            <a:prstGeom prst="rect">
              <a:avLst/>
            </a:prstGeom>
            <a:noFill/>
            <a:ln w="9525">
              <a:noFill/>
            </a:ln>
          </p:spPr>
        </p:pic>
      </p:grpSp>
      <p:sp>
        <p:nvSpPr>
          <p:cNvPr id="11" name="文本框 10"/>
          <p:cNvSpPr txBox="1"/>
          <p:nvPr/>
        </p:nvSpPr>
        <p:spPr>
          <a:xfrm>
            <a:off x="1127760" y="2565400"/>
            <a:ext cx="9895840" cy="8286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sz="2400">
                <a:solidFill>
                  <a:srgbClr val="004D7D"/>
                </a:solidFill>
                <a:sym typeface="+mn-ea"/>
              </a:rPr>
              <a:t>A </a:t>
            </a:r>
            <a:r>
              <a:rPr lang="en-US" sz="2400">
                <a:solidFill>
                  <a:srgbClr val="004D7D"/>
                </a:solidFill>
                <a:sym typeface="+mn-ea"/>
              </a:rPr>
              <a:t>ROBUST</a:t>
            </a:r>
            <a:r>
              <a:rPr sz="2400">
                <a:solidFill>
                  <a:srgbClr val="004D7D"/>
                </a:solidFill>
                <a:sym typeface="+mn-ea"/>
              </a:rPr>
              <a:t> </a:t>
            </a:r>
            <a:r>
              <a:rPr lang="en-US" sz="2400">
                <a:solidFill>
                  <a:srgbClr val="004D7D"/>
                </a:solidFill>
                <a:sym typeface="+mn-ea"/>
              </a:rPr>
              <a:t>DEEP</a:t>
            </a:r>
            <a:r>
              <a:rPr sz="2400">
                <a:solidFill>
                  <a:srgbClr val="004D7D"/>
                </a:solidFill>
                <a:sym typeface="+mn-ea"/>
              </a:rPr>
              <a:t> </a:t>
            </a:r>
            <a:r>
              <a:rPr lang="en-US" sz="2400">
                <a:solidFill>
                  <a:srgbClr val="004D7D"/>
                </a:solidFill>
                <a:sym typeface="+mn-ea"/>
              </a:rPr>
              <a:t>AUDIO</a:t>
            </a:r>
            <a:r>
              <a:rPr sz="2400">
                <a:solidFill>
                  <a:srgbClr val="004D7D"/>
                </a:solidFill>
                <a:sym typeface="+mn-ea"/>
              </a:rPr>
              <a:t> </a:t>
            </a:r>
            <a:r>
              <a:rPr lang="en-US" sz="2400">
                <a:solidFill>
                  <a:srgbClr val="004D7D"/>
                </a:solidFill>
                <a:sym typeface="+mn-ea"/>
              </a:rPr>
              <a:t>SPLICING</a:t>
            </a:r>
            <a:r>
              <a:rPr sz="2400">
                <a:solidFill>
                  <a:srgbClr val="004D7D"/>
                </a:solidFill>
                <a:sym typeface="+mn-ea"/>
              </a:rPr>
              <a:t> </a:t>
            </a:r>
            <a:r>
              <a:rPr lang="en-US" sz="2400">
                <a:solidFill>
                  <a:srgbClr val="004D7D"/>
                </a:solidFill>
                <a:sym typeface="+mn-ea"/>
              </a:rPr>
              <a:t>DETECTION</a:t>
            </a:r>
            <a:r>
              <a:rPr sz="2400">
                <a:solidFill>
                  <a:srgbClr val="004D7D"/>
                </a:solidFill>
                <a:sym typeface="+mn-ea"/>
              </a:rPr>
              <a:t> </a:t>
            </a:r>
            <a:r>
              <a:rPr lang="en-US" sz="2400">
                <a:solidFill>
                  <a:srgbClr val="004D7D"/>
                </a:solidFill>
                <a:sym typeface="+mn-ea"/>
              </a:rPr>
              <a:t>METHOD</a:t>
            </a:r>
            <a:r>
              <a:rPr sz="2400">
                <a:solidFill>
                  <a:srgbClr val="004D7D"/>
                </a:solidFill>
                <a:sym typeface="+mn-ea"/>
              </a:rPr>
              <a:t> </a:t>
            </a:r>
            <a:r>
              <a:rPr lang="en-US" sz="2400">
                <a:solidFill>
                  <a:srgbClr val="004D7D"/>
                </a:solidFill>
                <a:sym typeface="+mn-ea"/>
              </a:rPr>
              <a:t>VIA</a:t>
            </a:r>
            <a:r>
              <a:rPr sz="2400">
                <a:solidFill>
                  <a:srgbClr val="004D7D"/>
                </a:solidFill>
                <a:sym typeface="+mn-ea"/>
              </a:rPr>
              <a:t> </a:t>
            </a:r>
            <a:r>
              <a:rPr lang="en-US" sz="2400">
                <a:solidFill>
                  <a:srgbClr val="004D7D"/>
                </a:solidFill>
                <a:sym typeface="+mn-ea"/>
              </a:rPr>
              <a:t>SINGULARITY</a:t>
            </a:r>
            <a:r>
              <a:rPr sz="2400">
                <a:solidFill>
                  <a:srgbClr val="004D7D"/>
                </a:solidFill>
                <a:sym typeface="+mn-ea"/>
              </a:rPr>
              <a:t> </a:t>
            </a:r>
            <a:r>
              <a:rPr lang="en-US" sz="2400">
                <a:solidFill>
                  <a:srgbClr val="004D7D"/>
                </a:solidFill>
                <a:sym typeface="+mn-ea"/>
              </a:rPr>
              <a:t>DETECTION</a:t>
            </a:r>
            <a:r>
              <a:rPr sz="2400">
                <a:solidFill>
                  <a:srgbClr val="004D7D"/>
                </a:solidFill>
                <a:sym typeface="+mn-ea"/>
              </a:rPr>
              <a:t> </a:t>
            </a:r>
            <a:r>
              <a:rPr lang="en-US" sz="2400">
                <a:solidFill>
                  <a:srgbClr val="004D7D"/>
                </a:solidFill>
                <a:sym typeface="+mn-ea"/>
              </a:rPr>
              <a:t>FEATURE</a:t>
            </a:r>
            <a:endParaRPr lang="en-US" sz="2400">
              <a:solidFill>
                <a:srgbClr val="004D7D"/>
              </a:solidFill>
              <a:sym typeface="+mn-ea"/>
            </a:endParaRPr>
          </a:p>
        </p:txBody>
      </p:sp>
      <p:sp>
        <p:nvSpPr>
          <p:cNvPr id="12" name="文本框 11"/>
          <p:cNvSpPr txBox="1"/>
          <p:nvPr/>
        </p:nvSpPr>
        <p:spPr>
          <a:xfrm>
            <a:off x="1669415" y="3573145"/>
            <a:ext cx="8852535" cy="313690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algn="ctr" defTabSz="914400" rtl="0" fontAlgn="auto" latinLnBrk="0" hangingPunct="0">
              <a:lnSpc>
                <a:spcPct val="100000"/>
              </a:lnSpc>
              <a:spcBef>
                <a:spcPts val="0"/>
              </a:spcBef>
              <a:spcAft>
                <a:spcPts val="0"/>
              </a:spcAft>
              <a:buClrTx/>
              <a:buSzTx/>
              <a:buFontTx/>
              <a:buNone/>
            </a:pPr>
            <a:r>
              <a:rPr lang="en-US" altLang="zh-CN" b="1">
                <a:solidFill>
                  <a:srgbClr val="004D7D"/>
                </a:solidFill>
                <a:latin typeface="Calibri" panose="020F0502020204030204" charset="0"/>
                <a:ea typeface="宋体" panose="02010600030101010101" pitchFamily="2" charset="-122"/>
                <a:sym typeface="+mn-ea"/>
              </a:rPr>
              <a:t>Inner Mongolia University, </a:t>
            </a:r>
            <a:r>
              <a:rPr lang="en-US" altLang="zh-CN" b="1">
                <a:solidFill>
                  <a:srgbClr val="004D7D"/>
                </a:solidFill>
                <a:latin typeface="Calibri" panose="020F0502020204030204" charset="0"/>
                <a:ea typeface="宋体" panose="02010600030101010101" pitchFamily="2" charset="-122"/>
                <a:sym typeface="+mn-ea"/>
              </a:rPr>
              <a:t>China</a:t>
            </a:r>
            <a:endParaRPr lang="en-US" altLang="zh-CN" b="1">
              <a:solidFill>
                <a:srgbClr val="004D7D"/>
              </a:solidFill>
              <a:latin typeface="Calibri" panose="020F0502020204030204" charset="0"/>
              <a:ea typeface="宋体" panose="02010600030101010101" pitchFamily="2" charset="-122"/>
              <a:sym typeface="+mn-ea"/>
            </a:endParaRPr>
          </a:p>
          <a:p>
            <a:pPr marL="0" marR="0" algn="ctr" defTabSz="914400" rtl="0" fontAlgn="auto" latinLnBrk="0" hangingPunct="0">
              <a:lnSpc>
                <a:spcPct val="100000"/>
              </a:lnSpc>
              <a:spcBef>
                <a:spcPts val="0"/>
              </a:spcBef>
              <a:spcAft>
                <a:spcPts val="0"/>
              </a:spcAft>
              <a:buClrTx/>
              <a:buSzTx/>
              <a:buFontTx/>
              <a:buNone/>
            </a:pPr>
            <a:r>
              <a:rPr lang="en-US" altLang="zh-CN" b="1">
                <a:solidFill>
                  <a:srgbClr val="004D7D"/>
                </a:solidFill>
                <a:latin typeface="Calibri" panose="020F0502020204030204" charset="0"/>
                <a:ea typeface="宋体" panose="02010600030101010101" pitchFamily="2" charset="-122"/>
                <a:sym typeface="Helvetica"/>
              </a:rPr>
              <a:t>Institute of Automation, Chinese Academy of Sciences</a:t>
            </a:r>
            <a:endParaRPr kumimoji="0" lang="en-US" altLang="zh-CN" b="1" i="0" u="none" strike="noStrike" cap="none" spc="0" normalizeH="0" baseline="0">
              <a:ln>
                <a:noFill/>
              </a:ln>
              <a:solidFill>
                <a:srgbClr val="004D7D"/>
              </a:solidFill>
              <a:effectLst/>
              <a:uFillTx/>
              <a:latin typeface="Calibri" panose="020F0502020204030204" charset="0"/>
              <a:ea typeface="宋体" panose="02010600030101010101" pitchFamily="2" charset="-122"/>
              <a:cs typeface="+mj-cs"/>
              <a:sym typeface="Helvetica"/>
            </a:endParaRPr>
          </a:p>
          <a:p>
            <a:pPr marL="0" marR="0" algn="ctr" defTabSz="914400" rtl="0" fontAlgn="auto" latinLnBrk="0" hangingPunct="0">
              <a:lnSpc>
                <a:spcPct val="100000"/>
              </a:lnSpc>
              <a:spcBef>
                <a:spcPts val="0"/>
              </a:spcBef>
              <a:spcAft>
                <a:spcPts val="0"/>
              </a:spcAft>
              <a:buClrTx/>
              <a:buSzTx/>
              <a:buFontTx/>
              <a:buNone/>
            </a:pPr>
            <a:r>
              <a:rPr lang="en-US" altLang="zh-CN" b="1">
                <a:solidFill>
                  <a:srgbClr val="004D7D"/>
                </a:solidFill>
                <a:latin typeface="Calibri" panose="020F0502020204030204" charset="0"/>
                <a:ea typeface="宋体" panose="02010600030101010101" pitchFamily="2" charset="-122"/>
                <a:sym typeface="+mn-ea"/>
              </a:rPr>
              <a:t>Kanghao Zhang, Shan Liang, Shuai Nie, Xueliang Zhang</a:t>
            </a:r>
            <a:endParaRPr lang="en-US" altLang="zh-CN" b="1">
              <a:solidFill>
                <a:srgbClr val="004D7D"/>
              </a:solidFill>
              <a:latin typeface="Calibri" panose="020F0502020204030204" charset="0"/>
              <a:ea typeface="宋体" panose="02010600030101010101" pitchFamily="2" charset="-122"/>
              <a:sym typeface="+mn-ea"/>
            </a:endParaRPr>
          </a:p>
          <a:p>
            <a:pPr marL="0" marR="0" algn="ctr" defTabSz="914400" rtl="0" fontAlgn="auto" latinLnBrk="0" hangingPunct="0">
              <a:lnSpc>
                <a:spcPct val="100000"/>
              </a:lnSpc>
              <a:spcBef>
                <a:spcPts val="0"/>
              </a:spcBef>
              <a:spcAft>
                <a:spcPts val="0"/>
              </a:spcAft>
              <a:buClrTx/>
              <a:buSzTx/>
              <a:buFontTx/>
              <a:buNone/>
            </a:pPr>
            <a:endParaRPr lang="en-US" altLang="zh-CN" b="1">
              <a:solidFill>
                <a:srgbClr val="004D7D"/>
              </a:solidFill>
              <a:latin typeface="Calibri" panose="020F0502020204030204" charset="0"/>
              <a:ea typeface="宋体" panose="02010600030101010101" pitchFamily="2" charset="-122"/>
              <a:sym typeface="+mn-ea"/>
            </a:endParaRPr>
          </a:p>
          <a:p>
            <a:pPr marL="0" marR="0" algn="ctr" defTabSz="914400" rtl="0" fontAlgn="auto" latinLnBrk="0" hangingPunct="0">
              <a:lnSpc>
                <a:spcPct val="100000"/>
              </a:lnSpc>
              <a:spcBef>
                <a:spcPts val="0"/>
              </a:spcBef>
              <a:spcAft>
                <a:spcPts val="0"/>
              </a:spcAft>
              <a:buClrTx/>
              <a:buSzTx/>
              <a:buFontTx/>
              <a:buNone/>
            </a:pPr>
            <a:endParaRPr lang="en-US" altLang="zh-CN" b="1">
              <a:solidFill>
                <a:srgbClr val="004D7D"/>
              </a:solidFill>
              <a:latin typeface="Calibri" panose="020F0502020204030204" charset="0"/>
              <a:ea typeface="宋体" panose="02010600030101010101" pitchFamily="2" charset="-122"/>
              <a:sym typeface="+mn-ea"/>
            </a:endParaRPr>
          </a:p>
          <a:p>
            <a:pPr marL="0" marR="0" algn="ctr" defTabSz="914400" rtl="0" fontAlgn="auto" latinLnBrk="0" hangingPunct="0">
              <a:lnSpc>
                <a:spcPct val="100000"/>
              </a:lnSpc>
              <a:spcBef>
                <a:spcPts val="0"/>
              </a:spcBef>
              <a:spcAft>
                <a:spcPts val="0"/>
              </a:spcAft>
              <a:buClrTx/>
              <a:buSzTx/>
              <a:buFontTx/>
              <a:buNone/>
            </a:pPr>
            <a:endParaRPr lang="en-US" altLang="zh-CN" b="1">
              <a:solidFill>
                <a:srgbClr val="004D7D"/>
              </a:solidFill>
              <a:latin typeface="Calibri" panose="020F0502020204030204" charset="0"/>
              <a:ea typeface="宋体" panose="02010600030101010101" pitchFamily="2" charset="-122"/>
              <a:sym typeface="+mn-ea"/>
            </a:endParaRPr>
          </a:p>
          <a:p>
            <a:pPr marL="0" marR="0" algn="ctr" defTabSz="914400" rtl="0" fontAlgn="auto" latinLnBrk="0" hangingPunct="0">
              <a:lnSpc>
                <a:spcPct val="100000"/>
              </a:lnSpc>
              <a:spcBef>
                <a:spcPts val="0"/>
              </a:spcBef>
              <a:spcAft>
                <a:spcPts val="0"/>
              </a:spcAft>
              <a:buClrTx/>
              <a:buSzTx/>
              <a:buFontTx/>
              <a:buNone/>
            </a:pPr>
            <a:endParaRPr lang="en-US" altLang="zh-CN" b="1">
              <a:solidFill>
                <a:srgbClr val="004D7D"/>
              </a:solidFill>
              <a:latin typeface="Calibri" panose="020F0502020204030204" charset="0"/>
              <a:ea typeface="宋体" panose="02010600030101010101" pitchFamily="2" charset="-122"/>
              <a:sym typeface="+mn-ea"/>
            </a:endParaRPr>
          </a:p>
          <a:p>
            <a:pPr marL="0" marR="0" algn="ctr" defTabSz="914400" rtl="0" fontAlgn="auto" latinLnBrk="0" hangingPunct="0">
              <a:lnSpc>
                <a:spcPct val="100000"/>
              </a:lnSpc>
              <a:spcBef>
                <a:spcPts val="0"/>
              </a:spcBef>
              <a:spcAft>
                <a:spcPts val="0"/>
              </a:spcAft>
              <a:buClrTx/>
              <a:buSzTx/>
              <a:buFontTx/>
              <a:buNone/>
            </a:pPr>
            <a:endParaRPr lang="en-US" altLang="zh-CN" b="1">
              <a:solidFill>
                <a:srgbClr val="004D7D"/>
              </a:solidFill>
              <a:latin typeface="Calibri" panose="020F0502020204030204" charset="0"/>
              <a:ea typeface="宋体" panose="02010600030101010101" pitchFamily="2" charset="-122"/>
              <a:sym typeface="+mn-ea"/>
            </a:endParaRPr>
          </a:p>
          <a:p>
            <a:pPr marL="0" marR="0" algn="ctr" defTabSz="914400" rtl="0" fontAlgn="auto" latinLnBrk="0" hangingPunct="0">
              <a:lnSpc>
                <a:spcPct val="100000"/>
              </a:lnSpc>
              <a:spcBef>
                <a:spcPts val="0"/>
              </a:spcBef>
              <a:spcAft>
                <a:spcPts val="0"/>
              </a:spcAft>
              <a:buClrTx/>
              <a:buSzTx/>
              <a:buFontTx/>
              <a:buNone/>
            </a:pPr>
            <a:endParaRPr lang="en-US" altLang="zh-CN" b="1">
              <a:solidFill>
                <a:srgbClr val="004D7D"/>
              </a:solidFill>
              <a:latin typeface="Calibri" panose="020F0502020204030204" charset="0"/>
              <a:ea typeface="宋体" panose="02010600030101010101" pitchFamily="2" charset="-122"/>
              <a:sym typeface="+mn-ea"/>
            </a:endParaRPr>
          </a:p>
          <a:p>
            <a:pPr marL="0" marR="0" algn="ctr" defTabSz="914400" rtl="0" fontAlgn="auto" latinLnBrk="0" hangingPunct="0">
              <a:lnSpc>
                <a:spcPct val="100000"/>
              </a:lnSpc>
              <a:spcBef>
                <a:spcPts val="0"/>
              </a:spcBef>
              <a:spcAft>
                <a:spcPts val="0"/>
              </a:spcAft>
              <a:buClrTx/>
              <a:buSzTx/>
              <a:buFontTx/>
              <a:buNone/>
            </a:pPr>
            <a:r>
              <a:rPr lang="en-US" altLang="zh-CN" b="1">
                <a:solidFill>
                  <a:srgbClr val="004D7D"/>
                </a:solidFill>
                <a:latin typeface="Calibri" panose="020F0502020204030204" charset="0"/>
                <a:ea typeface="宋体" panose="02010600030101010101" pitchFamily="2" charset="-122"/>
                <a:sym typeface="+mn-ea"/>
              </a:rPr>
              <a:t>Reporter: Kanghao Zhang</a:t>
            </a:r>
            <a:endParaRPr lang="en-US" altLang="zh-CN" b="1">
              <a:solidFill>
                <a:srgbClr val="004D7D"/>
              </a:solidFill>
              <a:latin typeface="Calibri" panose="020F0502020204030204" charset="0"/>
              <a:ea typeface="宋体" panose="02010600030101010101" pitchFamily="2" charset="-122"/>
            </a:endParaRPr>
          </a:p>
          <a:p>
            <a:pPr marL="0" marR="0" algn="ctr" defTabSz="914400" rtl="0" fontAlgn="auto" latinLnBrk="0" hangingPunct="0">
              <a:lnSpc>
                <a:spcPct val="100000"/>
              </a:lnSpc>
              <a:spcBef>
                <a:spcPts val="0"/>
              </a:spcBef>
              <a:spcAft>
                <a:spcPts val="0"/>
              </a:spcAft>
              <a:buClrTx/>
              <a:buSzTx/>
              <a:buFontTx/>
              <a:buNone/>
            </a:pPr>
            <a:endParaRPr kumimoji="0" lang="en-US" altLang="zh-CN" sz="1800" b="1" i="0" u="none" strike="noStrike" cap="none" spc="0" normalizeH="0" baseline="0">
              <a:ln>
                <a:noFill/>
              </a:ln>
              <a:solidFill>
                <a:srgbClr val="004D7D"/>
              </a:solidFill>
              <a:effectLst/>
              <a:uFillTx/>
              <a:latin typeface="Calibri" panose="020F0502020204030204" charset="0"/>
              <a:ea typeface="宋体" panose="02010600030101010101" pitchFamily="2" charset="-122"/>
              <a:cs typeface="+mj-cs"/>
              <a:sym typeface="Helvetica"/>
            </a:endParaRPr>
          </a:p>
        </p:txBody>
      </p:sp>
      <p:pic>
        <p:nvPicPr>
          <p:cNvPr id="3075" name="Picture 2" descr="图片 1"/>
          <p:cNvPicPr>
            <a:picLocks noChangeAspect="1"/>
          </p:cNvPicPr>
          <p:nvPr/>
        </p:nvPicPr>
        <p:blipFill>
          <a:blip r:embed="rId6"/>
          <a:srcRect l="197" r="3380"/>
          <a:stretch>
            <a:fillRect/>
          </a:stretch>
        </p:blipFill>
        <p:spPr>
          <a:xfrm>
            <a:off x="7752715" y="4053840"/>
            <a:ext cx="4460240" cy="2799080"/>
          </a:xfrm>
          <a:prstGeom prst="rect">
            <a:avLst/>
          </a:prstGeom>
          <a:noFill/>
          <a:ln w="12700">
            <a:noFill/>
          </a:ln>
        </p:spPr>
      </p:pic>
      <p:pic>
        <p:nvPicPr>
          <p:cNvPr id="107" name="图片 106"/>
          <p:cNvPicPr/>
          <p:nvPr/>
        </p:nvPicPr>
        <p:blipFill>
          <a:blip r:embed="rId7"/>
          <a:stretch>
            <a:fillRect/>
          </a:stretch>
        </p:blipFill>
        <p:spPr>
          <a:xfrm>
            <a:off x="2711133" y="1273493"/>
            <a:ext cx="2714625" cy="904875"/>
          </a:xfrm>
          <a:prstGeom prst="rect">
            <a:avLst/>
          </a:prstGeom>
          <a:noFill/>
          <a:ln w="9525">
            <a:noFill/>
          </a:ln>
        </p:spPr>
      </p:pic>
      <p:pic>
        <p:nvPicPr>
          <p:cNvPr id="16" name="Picture 2" descr="图片 1"/>
          <p:cNvPicPr>
            <a:picLocks noChangeAspect="1"/>
          </p:cNvPicPr>
          <p:nvPr/>
        </p:nvPicPr>
        <p:blipFill>
          <a:blip r:embed="rId6"/>
          <a:srcRect l="197" r="3380"/>
          <a:stretch>
            <a:fillRect/>
          </a:stretch>
        </p:blipFill>
        <p:spPr>
          <a:xfrm rot="5400000">
            <a:off x="-248920" y="5769610"/>
            <a:ext cx="1336675" cy="839470"/>
          </a:xfrm>
          <a:prstGeom prst="rect">
            <a:avLst/>
          </a:prstGeom>
          <a:noFill/>
          <a:ln w="12700">
            <a:noFill/>
          </a:ln>
        </p:spPr>
      </p:pic>
      <p:pic>
        <p:nvPicPr>
          <p:cNvPr id="2" name="图片 1"/>
          <p:cNvPicPr>
            <a:picLocks noChangeAspect="1"/>
          </p:cNvPicPr>
          <p:nvPr/>
        </p:nvPicPr>
        <p:blipFill>
          <a:blip r:embed="rId8"/>
          <a:stretch>
            <a:fillRect/>
          </a:stretch>
        </p:blipFill>
        <p:spPr>
          <a:xfrm>
            <a:off x="5755640" y="1124585"/>
            <a:ext cx="1060450" cy="1031875"/>
          </a:xfrm>
          <a:prstGeom prst="rect">
            <a:avLst/>
          </a:prstGeom>
        </p:spPr>
      </p:pic>
      <p:sp>
        <p:nvSpPr>
          <p:cNvPr id="5" name="文本框 4"/>
          <p:cNvSpPr txBox="1"/>
          <p:nvPr/>
        </p:nvSpPr>
        <p:spPr>
          <a:xfrm>
            <a:off x="6816090" y="1341120"/>
            <a:ext cx="2783840" cy="6127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dist" defTabSz="914400" rtl="0" fontAlgn="auto" latinLnBrk="0" hangingPunct="0">
              <a:lnSpc>
                <a:spcPct val="100000"/>
              </a:lnSpc>
              <a:spcBef>
                <a:spcPts val="0"/>
              </a:spcBef>
              <a:spcAft>
                <a:spcPts val="0"/>
              </a:spcAft>
              <a:buClrTx/>
              <a:buSzTx/>
              <a:buFontTx/>
              <a:buNone/>
            </a:pPr>
            <a:r>
              <a:rPr kumimoji="0" lang="zh-CN" altLang="en-US" b="1" i="0" u="none" strike="noStrike" cap="none" spc="0" normalizeH="0" baseline="0">
                <a:ln>
                  <a:noFill/>
                </a:ln>
                <a:solidFill>
                  <a:srgbClr val="004D7D"/>
                </a:solidFill>
                <a:effectLst/>
                <a:uFillTx/>
                <a:latin typeface="宋体" panose="02010600030101010101" pitchFamily="2" charset="-122"/>
                <a:ea typeface="宋体" panose="02010600030101010101" pitchFamily="2" charset="-122"/>
                <a:cs typeface="+mj-cs"/>
                <a:sym typeface="Helvetica"/>
              </a:rPr>
              <a:t>中国科学院自动化研究所</a:t>
            </a:r>
            <a:endParaRPr kumimoji="0" lang="zh-CN" altLang="en-US" b="1" i="0" u="none" strike="noStrike" cap="none" spc="0" normalizeH="0" baseline="0">
              <a:ln>
                <a:noFill/>
              </a:ln>
              <a:solidFill>
                <a:srgbClr val="004D7D"/>
              </a:solidFill>
              <a:effectLst/>
              <a:uFillTx/>
              <a:latin typeface="宋体" panose="02010600030101010101" pitchFamily="2" charset="-122"/>
              <a:ea typeface="宋体" panose="02010600030101010101" pitchFamily="2" charset="-122"/>
              <a:cs typeface="+mj-cs"/>
              <a:sym typeface="Helvetica"/>
            </a:endParaRPr>
          </a:p>
          <a:p>
            <a:pPr marL="0" marR="0" indent="0" algn="dist" defTabSz="914400" rtl="0" fontAlgn="auto" latinLnBrk="0" hangingPunct="0">
              <a:lnSpc>
                <a:spcPct val="100000"/>
              </a:lnSpc>
              <a:spcBef>
                <a:spcPts val="0"/>
              </a:spcBef>
              <a:spcAft>
                <a:spcPts val="0"/>
              </a:spcAft>
              <a:buClrTx/>
              <a:buSzTx/>
              <a:buFontTx/>
              <a:buNone/>
            </a:pPr>
            <a:endParaRPr kumimoji="0" lang="en-US" altLang="zh-CN" sz="800" b="1" i="0" u="none" strike="noStrike" cap="none" spc="0" normalizeH="0" baseline="0">
              <a:ln>
                <a:noFill/>
              </a:ln>
              <a:solidFill>
                <a:srgbClr val="004D7D"/>
              </a:solidFill>
              <a:effectLst/>
              <a:uFillTx/>
              <a:latin typeface="+mj-lt"/>
              <a:ea typeface="宋体" panose="02010600030101010101" pitchFamily="2" charset="-122"/>
              <a:cs typeface="+mj-cs"/>
              <a:sym typeface="Helvetica"/>
            </a:endParaRPr>
          </a:p>
          <a:p>
            <a:pPr marL="0" marR="0" indent="0" algn="dist" defTabSz="914400" rtl="0" fontAlgn="auto" latinLnBrk="0" hangingPunct="0">
              <a:lnSpc>
                <a:spcPct val="100000"/>
              </a:lnSpc>
              <a:spcBef>
                <a:spcPts val="0"/>
              </a:spcBef>
              <a:spcAft>
                <a:spcPts val="0"/>
              </a:spcAft>
              <a:buClrTx/>
              <a:buSzTx/>
              <a:buFontTx/>
              <a:buNone/>
            </a:pPr>
            <a:r>
              <a:rPr kumimoji="0" lang="en-US" altLang="zh-CN" sz="800" b="1" i="0" u="none" strike="noStrike" cap="none" spc="0" normalizeH="0" baseline="0">
                <a:ln>
                  <a:noFill/>
                </a:ln>
                <a:solidFill>
                  <a:srgbClr val="004D7D"/>
                </a:solidFill>
                <a:effectLst/>
                <a:uFillTx/>
                <a:latin typeface="+mj-lt"/>
                <a:ea typeface="宋体" panose="02010600030101010101" pitchFamily="2" charset="-122"/>
                <a:cs typeface="+mj-cs"/>
                <a:sym typeface="Helvetica"/>
              </a:rPr>
              <a:t>Institute of Automation, Chinese Academy of Sciences</a:t>
            </a:r>
            <a:endParaRPr kumimoji="0" lang="en-US" altLang="zh-CN" sz="800" b="1" i="0" u="none" strike="noStrike" cap="none" spc="0" normalizeH="0" baseline="0">
              <a:ln>
                <a:noFill/>
              </a:ln>
              <a:solidFill>
                <a:srgbClr val="004D7D"/>
              </a:solidFill>
              <a:effectLst/>
              <a:uFillTx/>
              <a:latin typeface="+mj-lt"/>
              <a:ea typeface="宋体" panose="02010600030101010101" pitchFamily="2" charset="-122"/>
              <a:cs typeface="+mj-cs"/>
              <a:sym typeface="Helvetica"/>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100" y="0"/>
            <a:ext cx="12192000" cy="6858000"/>
            <a:chOff x="0" y="0"/>
            <a:chExt cx="19200" cy="10800"/>
          </a:xfrm>
        </p:grpSpPr>
        <p:pic>
          <p:nvPicPr>
            <p:cNvPr id="94" name="INTER2021_PPT_16ku92.jpg" descr="INTER2021_PPT_16ku92.jpg"/>
            <p:cNvPicPr>
              <a:picLocks noChangeAspect="1"/>
            </p:cNvPicPr>
            <p:nvPr/>
          </p:nvPicPr>
          <p:blipFill>
            <a:blip r:embed="rId1"/>
            <a:stretch>
              <a:fillRect/>
            </a:stretch>
          </p:blipFill>
          <p:spPr>
            <a:xfrm>
              <a:off x="0" y="0"/>
              <a:ext cx="19200" cy="10800"/>
            </a:xfrm>
            <a:prstGeom prst="rect">
              <a:avLst/>
            </a:prstGeom>
            <a:ln w="12700">
              <a:miter lim="400000"/>
              <a:headEnd/>
              <a:tailEnd/>
            </a:ln>
          </p:spPr>
        </p:pic>
        <p:sp>
          <p:nvSpPr>
            <p:cNvPr id="7" name="矩形 6"/>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矩形 2"/>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endParaRPr>
            </a:p>
          </p:txBody>
        </p:sp>
        <p:sp>
          <p:nvSpPr>
            <p:cNvPr id="4" name="矩形 3"/>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03" name="图片 102"/>
            <p:cNvPicPr/>
            <p:nvPr/>
          </p:nvPicPr>
          <p:blipFill>
            <a:blip r:embed="rId2"/>
            <a:stretch>
              <a:fillRect/>
            </a:stretch>
          </p:blipFill>
          <p:spPr>
            <a:xfrm>
              <a:off x="415" y="297"/>
              <a:ext cx="3274" cy="1463"/>
            </a:xfrm>
            <a:prstGeom prst="rect">
              <a:avLst/>
            </a:prstGeom>
            <a:noFill/>
            <a:ln w="9525">
              <a:noFill/>
            </a:ln>
          </p:spPr>
        </p:pic>
      </p:grpSp>
      <p:pic>
        <p:nvPicPr>
          <p:cNvPr id="6" name="图片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850" y="58420"/>
            <a:ext cx="1228725" cy="828040"/>
          </a:xfrm>
          <a:prstGeom prst="rect">
            <a:avLst/>
          </a:prstGeom>
          <a:noFill/>
        </p:spPr>
      </p:pic>
      <p:pic>
        <p:nvPicPr>
          <p:cNvPr id="8" name="图片 7"/>
          <p:cNvPicPr/>
          <p:nvPr/>
        </p:nvPicPr>
        <p:blipFill>
          <a:blip r:embed="rId5">
            <a:extLst>
              <a:ext uri="{96DAC541-7B7A-43D3-8B79-37D633B846F1}">
                <asvg:svgBlip xmlns:asvg="http://schemas.microsoft.com/office/drawing/2016/SVG/main" r:embed="rId6"/>
              </a:ext>
            </a:extLst>
          </a:blip>
          <a:stretch>
            <a:fillRect/>
          </a:stretch>
        </p:blipFill>
        <p:spPr>
          <a:xfrm>
            <a:off x="10128885" y="213360"/>
            <a:ext cx="1771650" cy="517525"/>
          </a:xfrm>
          <a:prstGeom prst="rect">
            <a:avLst/>
          </a:prstGeom>
          <a:noFill/>
        </p:spPr>
      </p:pic>
      <p:sp>
        <p:nvSpPr>
          <p:cNvPr id="2" name="文本框 4"/>
          <p:cNvSpPr txBox="1"/>
          <p:nvPr/>
        </p:nvSpPr>
        <p:spPr>
          <a:xfrm>
            <a:off x="3794125" y="550545"/>
            <a:ext cx="4680585" cy="1003935"/>
          </a:xfrm>
          <a:prstGeom prst="rect">
            <a:avLst/>
          </a:prstGeom>
          <a:noFill/>
          <a:ln w="9525">
            <a:noFill/>
          </a:ln>
        </p:spPr>
        <p:txBody>
          <a:bodyPr wrap="square" anchor="t" anchorCtr="0">
            <a:spAutoFit/>
          </a:bodyPr>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a:latin typeface="Calibri" panose="020F0502020204030204" charset="0"/>
                <a:ea typeface="宋体" panose="02010600030101010101" pitchFamily="2" charset="-122"/>
                <a:sym typeface="+mn-ea"/>
              </a:rPr>
              <a:t>EXPERIENMENT</a:t>
            </a:r>
            <a:endParaRPr lang="en-US" altLang="zh-CN" sz="2800">
              <a:latin typeface="Calibri" panose="020F0502020204030204" charset="0"/>
              <a:ea typeface="宋体" panose="02010600030101010101" pitchFamily="2" charset="-122"/>
              <a:sym typeface="+mn-ea"/>
            </a:endParaRPr>
          </a:p>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b="1">
                <a:latin typeface="Calibri" panose="020F0502020204030204" charset="0"/>
                <a:ea typeface="宋体" panose="02010600030101010101" pitchFamily="2" charset="-122"/>
                <a:sym typeface="+mn-ea"/>
              </a:rPr>
              <a:t>-DATASET-</a:t>
            </a:r>
            <a:endParaRPr lang="en-US" altLang="zh-CN" sz="2800" b="1">
              <a:latin typeface="Calibri" panose="020F0502020204030204" charset="0"/>
              <a:ea typeface="宋体" panose="02010600030101010101" pitchFamily="2" charset="-122"/>
              <a:sym typeface="+mn-ea"/>
            </a:endParaRPr>
          </a:p>
        </p:txBody>
      </p:sp>
      <p:sp>
        <p:nvSpPr>
          <p:cNvPr id="22531" name="文本框 2"/>
          <p:cNvSpPr txBox="1"/>
          <p:nvPr/>
        </p:nvSpPr>
        <p:spPr>
          <a:xfrm>
            <a:off x="1880235" y="1988503"/>
            <a:ext cx="8248650" cy="3138170"/>
          </a:xfrm>
          <a:prstGeom prst="rect">
            <a:avLst/>
          </a:prstGeom>
          <a:noFill/>
          <a:ln w="9525">
            <a:noFill/>
          </a:ln>
        </p:spPr>
        <p:txBody>
          <a:bodyPr wrap="square" anchor="t" anchorCtr="0">
            <a:spAutoFit/>
          </a:bodyPr>
          <a:p>
            <a:pPr marL="285750" indent="-285750">
              <a:buFont typeface="Wingdings" panose="05000000000000000000" charset="0"/>
              <a:buChar char="Ø"/>
            </a:pPr>
            <a:r>
              <a:rPr lang="en-US" sz="1800"/>
              <a:t> Half-truth Audio Detection (HAD) dataset</a:t>
            </a:r>
            <a:endParaRPr lang="en-US" sz="1800"/>
          </a:p>
          <a:p>
            <a:pPr marL="742950" lvl="1" indent="-285750">
              <a:buFont typeface="Wingdings" panose="05000000000000000000" charset="0"/>
              <a:buChar char="ü"/>
            </a:pPr>
            <a:r>
              <a:rPr lang="en-US" sz="1800"/>
              <a:t>The HAD is generated based on the AISHELL-3 corpus which consists of 88035 utterances about 85 hours.</a:t>
            </a:r>
            <a:endParaRPr lang="en-US" sz="1800"/>
          </a:p>
          <a:p>
            <a:pPr marL="742950" lvl="1" indent="-285750">
              <a:buFont typeface="Wingdings" panose="05000000000000000000" charset="0"/>
              <a:buChar char="ü"/>
            </a:pPr>
            <a:endParaRPr lang="en-US" sz="1800"/>
          </a:p>
          <a:p>
            <a:pPr marL="742950" lvl="1" indent="-285750">
              <a:buFont typeface="Wingdings" panose="05000000000000000000" charset="0"/>
              <a:buChar char="ü"/>
            </a:pPr>
            <a:r>
              <a:rPr lang="en-US" sz="1800"/>
              <a:t>The fake clips generated by TTS and vocoder to replace named entities or attitudinal words to generate fake audios.</a:t>
            </a:r>
            <a:endParaRPr lang="en-US" sz="1800"/>
          </a:p>
          <a:p>
            <a:pPr marL="742950" lvl="1" indent="-285750">
              <a:buFont typeface="Wingdings" panose="05000000000000000000" charset="0"/>
              <a:buChar char="ü"/>
            </a:pPr>
            <a:endParaRPr lang="en-US" sz="1800"/>
          </a:p>
          <a:p>
            <a:pPr marL="742950" lvl="1" indent="-285750">
              <a:buFont typeface="Wingdings" panose="05000000000000000000" charset="0"/>
              <a:buChar char="ü"/>
            </a:pPr>
            <a:r>
              <a:rPr lang="en-US" sz="1800"/>
              <a:t>TRAIN:DEV:TEST = 6:2:2</a:t>
            </a:r>
            <a:endParaRPr lang="en-US" sz="1800"/>
          </a:p>
          <a:p>
            <a:pPr marL="742950" lvl="1" indent="-285750">
              <a:buFont typeface="Wingdings" panose="05000000000000000000" charset="0"/>
              <a:buChar char="ü"/>
            </a:pPr>
            <a:endParaRPr lang="en-US" sz="1800"/>
          </a:p>
          <a:p>
            <a:pPr marL="742950" lvl="1" indent="-285750">
              <a:buFont typeface="Wingdings" panose="05000000000000000000" charset="0"/>
              <a:buChar char="ü"/>
            </a:pPr>
            <a:r>
              <a:rPr lang="en-US" sz="1800"/>
              <a:t>Extra OOD test set: the fake clips are generated by the different TTS and vocoders to test the generalization.</a:t>
            </a:r>
            <a:endParaRPr lang="en-US" sz="1800"/>
          </a:p>
        </p:txBody>
      </p:sp>
      <p:sp>
        <p:nvSpPr>
          <p:cNvPr id="5" name="文本框 4"/>
          <p:cNvSpPr txBox="1"/>
          <p:nvPr/>
        </p:nvSpPr>
        <p:spPr>
          <a:xfrm>
            <a:off x="11208385" y="6237605"/>
            <a:ext cx="282575"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Helvetica"/>
              </a:rPr>
              <a:t>9</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
        <p:nvSpPr>
          <p:cNvPr id="10" name="文本框 9"/>
          <p:cNvSpPr txBox="1"/>
          <p:nvPr/>
        </p:nvSpPr>
        <p:spPr>
          <a:xfrm>
            <a:off x="1055370" y="6093460"/>
            <a:ext cx="9688195" cy="22860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900" b="0" i="0" u="none" strike="noStrike" cap="none" spc="0" normalizeH="0" baseline="0">
                <a:ln>
                  <a:noFill/>
                </a:ln>
                <a:solidFill>
                  <a:srgbClr val="000000"/>
                </a:solidFill>
                <a:effectLst/>
                <a:uFillTx/>
                <a:latin typeface="+mj-lt"/>
                <a:ea typeface="+mj-ea"/>
                <a:cs typeface="+mj-cs"/>
                <a:sym typeface="Helvetica"/>
              </a:rPr>
              <a:t>[2] </a:t>
            </a:r>
            <a:r>
              <a:rPr kumimoji="0" lang="zh-CN" altLang="en-US" sz="900" b="0" i="0" u="none" strike="noStrike" cap="none" spc="0" normalizeH="0" baseline="0">
                <a:ln>
                  <a:noFill/>
                </a:ln>
                <a:solidFill>
                  <a:srgbClr val="000000"/>
                </a:solidFill>
                <a:effectLst/>
                <a:uFillTx/>
                <a:latin typeface="+mj-lt"/>
                <a:ea typeface="+mj-ea"/>
                <a:cs typeface="+mj-cs"/>
                <a:sym typeface="Helvetica"/>
              </a:rPr>
              <a:t>Jiangyan Yi, Ye Bai, Jianhua Tao, Zhengkun Tian, Chenglong Wang, Tao Wang, and Ruibo Fu, “Halftruth: A partially fake audio detection dataset,” arXiv eprint arvix:2104.03617, 2021.</a:t>
            </a:r>
            <a:endParaRPr kumimoji="0" lang="zh-CN" altLang="en-US" sz="900" b="0" i="0" u="none" strike="noStrike" cap="none" spc="0" normalizeH="0" baseline="0">
              <a:ln>
                <a:noFill/>
              </a:ln>
              <a:solidFill>
                <a:srgbClr val="000000"/>
              </a:solidFill>
              <a:effectLst/>
              <a:uFillTx/>
              <a:latin typeface="+mj-lt"/>
              <a:ea typeface="+mj-ea"/>
              <a:cs typeface="+mj-cs"/>
              <a:sym typeface="Helvetica"/>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100" y="0"/>
            <a:ext cx="12192000" cy="6858000"/>
            <a:chOff x="0" y="0"/>
            <a:chExt cx="19200" cy="10800"/>
          </a:xfrm>
        </p:grpSpPr>
        <p:pic>
          <p:nvPicPr>
            <p:cNvPr id="94" name="INTER2021_PPT_16ku92.jpg" descr="INTER2021_PPT_16ku92.jpg"/>
            <p:cNvPicPr>
              <a:picLocks noChangeAspect="1"/>
            </p:cNvPicPr>
            <p:nvPr/>
          </p:nvPicPr>
          <p:blipFill>
            <a:blip r:embed="rId1"/>
            <a:stretch>
              <a:fillRect/>
            </a:stretch>
          </p:blipFill>
          <p:spPr>
            <a:xfrm>
              <a:off x="0" y="0"/>
              <a:ext cx="19200" cy="10800"/>
            </a:xfrm>
            <a:prstGeom prst="rect">
              <a:avLst/>
            </a:prstGeom>
            <a:ln w="12700">
              <a:miter lim="400000"/>
              <a:headEnd/>
              <a:tailEnd/>
            </a:ln>
          </p:spPr>
        </p:pic>
        <p:sp>
          <p:nvSpPr>
            <p:cNvPr id="7" name="矩形 6"/>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矩形 2"/>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endParaRPr>
            </a:p>
          </p:txBody>
        </p:sp>
        <p:sp>
          <p:nvSpPr>
            <p:cNvPr id="4" name="矩形 3"/>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03" name="图片 102"/>
            <p:cNvPicPr/>
            <p:nvPr/>
          </p:nvPicPr>
          <p:blipFill>
            <a:blip r:embed="rId2"/>
            <a:stretch>
              <a:fillRect/>
            </a:stretch>
          </p:blipFill>
          <p:spPr>
            <a:xfrm>
              <a:off x="415" y="297"/>
              <a:ext cx="3274" cy="1463"/>
            </a:xfrm>
            <a:prstGeom prst="rect">
              <a:avLst/>
            </a:prstGeom>
            <a:noFill/>
            <a:ln w="9525">
              <a:noFill/>
            </a:ln>
          </p:spPr>
        </p:pic>
      </p:grpSp>
      <p:pic>
        <p:nvPicPr>
          <p:cNvPr id="6" name="图片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850" y="58420"/>
            <a:ext cx="1228725" cy="828040"/>
          </a:xfrm>
          <a:prstGeom prst="rect">
            <a:avLst/>
          </a:prstGeom>
          <a:noFill/>
        </p:spPr>
      </p:pic>
      <p:pic>
        <p:nvPicPr>
          <p:cNvPr id="8" name="图片 7"/>
          <p:cNvPicPr/>
          <p:nvPr/>
        </p:nvPicPr>
        <p:blipFill>
          <a:blip r:embed="rId5">
            <a:extLst>
              <a:ext uri="{96DAC541-7B7A-43D3-8B79-37D633B846F1}">
                <asvg:svgBlip xmlns:asvg="http://schemas.microsoft.com/office/drawing/2016/SVG/main" r:embed="rId6"/>
              </a:ext>
            </a:extLst>
          </a:blip>
          <a:stretch>
            <a:fillRect/>
          </a:stretch>
        </p:blipFill>
        <p:spPr>
          <a:xfrm>
            <a:off x="10128885" y="213360"/>
            <a:ext cx="1771650" cy="517525"/>
          </a:xfrm>
          <a:prstGeom prst="rect">
            <a:avLst/>
          </a:prstGeom>
          <a:noFill/>
        </p:spPr>
      </p:pic>
      <p:sp>
        <p:nvSpPr>
          <p:cNvPr id="2" name="文本框 4"/>
          <p:cNvSpPr txBox="1"/>
          <p:nvPr/>
        </p:nvSpPr>
        <p:spPr>
          <a:xfrm>
            <a:off x="3794125" y="550545"/>
            <a:ext cx="4680585" cy="1003935"/>
          </a:xfrm>
          <a:prstGeom prst="rect">
            <a:avLst/>
          </a:prstGeom>
          <a:noFill/>
          <a:ln w="9525">
            <a:noFill/>
          </a:ln>
        </p:spPr>
        <p:txBody>
          <a:bodyPr wrap="square" anchor="t" anchorCtr="0">
            <a:spAutoFit/>
          </a:bodyPr>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a:latin typeface="Calibri" panose="020F0502020204030204" charset="0"/>
                <a:ea typeface="宋体" panose="02010600030101010101" pitchFamily="2" charset="-122"/>
                <a:sym typeface="+mn-ea"/>
              </a:rPr>
              <a:t>EXPERIENMENT</a:t>
            </a:r>
            <a:endParaRPr lang="en-US" altLang="zh-CN" sz="2800">
              <a:latin typeface="Calibri" panose="020F0502020204030204" charset="0"/>
              <a:ea typeface="宋体" panose="02010600030101010101" pitchFamily="2" charset="-122"/>
              <a:sym typeface="+mn-ea"/>
            </a:endParaRPr>
          </a:p>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b="1">
                <a:latin typeface="Calibri" panose="020F0502020204030204" charset="0"/>
                <a:ea typeface="宋体" panose="02010600030101010101" pitchFamily="2" charset="-122"/>
                <a:sym typeface="+mn-ea"/>
              </a:rPr>
              <a:t>-BASELINES-</a:t>
            </a:r>
            <a:endParaRPr lang="en-US" altLang="zh-CN" sz="2800" b="1">
              <a:latin typeface="Calibri" panose="020F0502020204030204" charset="0"/>
              <a:ea typeface="宋体" panose="02010600030101010101" pitchFamily="2" charset="-122"/>
              <a:sym typeface="+mn-ea"/>
            </a:endParaRPr>
          </a:p>
        </p:txBody>
      </p:sp>
      <p:graphicFrame>
        <p:nvGraphicFramePr>
          <p:cNvPr id="10" name="表格 9"/>
          <p:cNvGraphicFramePr/>
          <p:nvPr>
            <p:custDataLst>
              <p:tags r:id="rId7"/>
            </p:custDataLst>
          </p:nvPr>
        </p:nvGraphicFramePr>
        <p:xfrm>
          <a:off x="2423795" y="2484120"/>
          <a:ext cx="7256145" cy="1889760"/>
        </p:xfrm>
        <a:graphic>
          <a:graphicData uri="http://schemas.openxmlformats.org/drawingml/2006/table">
            <a:tbl>
              <a:tblPr firstRow="1" bandRow="1">
                <a:tableStyleId>{5940675A-B579-460E-94D1-54222C63F5DA}</a:tableStyleId>
              </a:tblPr>
              <a:tblGrid>
                <a:gridCol w="1611630"/>
                <a:gridCol w="1725930"/>
                <a:gridCol w="2564130"/>
                <a:gridCol w="1354455"/>
              </a:tblGrid>
              <a:tr h="329565">
                <a:tc>
                  <a:txBody>
                    <a:bodyPr/>
                    <a:p>
                      <a:pPr algn="ctr">
                        <a:buNone/>
                      </a:pPr>
                      <a:r>
                        <a:rPr lang="en-US" sz="1800">
                          <a:solidFill>
                            <a:srgbClr val="000000"/>
                          </a:solidFill>
                          <a:effectLst/>
                          <a:latin typeface="+mj-lt"/>
                          <a:ea typeface="+mj-ea"/>
                          <a:cs typeface="+mj-cs"/>
                        </a:rPr>
                        <a:t>Model Name</a:t>
                      </a:r>
                      <a:endParaRPr lang="en-US" sz="1800">
                        <a:solidFill>
                          <a:srgbClr val="000000"/>
                        </a:solidFill>
                        <a:effectLst/>
                        <a:latin typeface="+mj-lt"/>
                        <a:ea typeface="+mj-ea"/>
                        <a:cs typeface="+mj-cs"/>
                      </a:endParaRPr>
                    </a:p>
                  </a:txBody>
                  <a:tcPr/>
                </a:tc>
                <a:tc>
                  <a:txBody>
                    <a:bodyPr/>
                    <a:p>
                      <a:pPr algn="ctr">
                        <a:buNone/>
                      </a:pPr>
                      <a:r>
                        <a:rPr lang="en-US" sz="1800">
                          <a:solidFill>
                            <a:srgbClr val="000000"/>
                          </a:solidFill>
                          <a:effectLst/>
                          <a:latin typeface="+mj-lt"/>
                          <a:ea typeface="+mj-ea"/>
                          <a:cs typeface="+mj-cs"/>
                        </a:rPr>
                        <a:t>Used Feature</a:t>
                      </a:r>
                      <a:endParaRPr lang="en-US" sz="1800">
                        <a:solidFill>
                          <a:srgbClr val="000000"/>
                        </a:solidFill>
                        <a:effectLst/>
                        <a:latin typeface="+mj-lt"/>
                        <a:ea typeface="+mj-ea"/>
                        <a:cs typeface="+mj-cs"/>
                      </a:endParaRPr>
                    </a:p>
                  </a:txBody>
                  <a:tcPr/>
                </a:tc>
                <a:tc>
                  <a:txBody>
                    <a:bodyPr/>
                    <a:p>
                      <a:pPr algn="ctr">
                        <a:buNone/>
                      </a:pPr>
                      <a:r>
                        <a:rPr lang="en-US" altLang="en-US" sz="1800">
                          <a:solidFill>
                            <a:srgbClr val="000000"/>
                          </a:solidFill>
                          <a:effectLst/>
                          <a:latin typeface="+mj-lt"/>
                          <a:ea typeface="+mj-ea"/>
                          <a:cs typeface="+mj-cs"/>
                        </a:rPr>
                        <a:t>Network</a:t>
                      </a:r>
                      <a:endParaRPr lang="en-US" altLang="en-US" sz="1800">
                        <a:solidFill>
                          <a:srgbClr val="000000"/>
                        </a:solidFill>
                        <a:effectLst/>
                        <a:latin typeface="+mj-lt"/>
                        <a:ea typeface="+mj-ea"/>
                        <a:cs typeface="+mj-cs"/>
                      </a:endParaRPr>
                    </a:p>
                  </a:txBody>
                  <a:tcPr/>
                </a:tc>
                <a:tc>
                  <a:txBody>
                    <a:bodyPr/>
                    <a:p>
                      <a:pPr algn="ctr">
                        <a:buNone/>
                      </a:pPr>
                      <a:r>
                        <a:rPr lang="en-US" sz="1800">
                          <a:solidFill>
                            <a:srgbClr val="000000"/>
                          </a:solidFill>
                          <a:effectLst/>
                          <a:latin typeface="+mj-lt"/>
                          <a:ea typeface="+mj-ea"/>
                          <a:cs typeface="+mj-cs"/>
                        </a:rPr>
                        <a:t>Param.</a:t>
                      </a:r>
                      <a:endParaRPr lang="en-US" sz="1800">
                        <a:solidFill>
                          <a:srgbClr val="000000"/>
                        </a:solidFill>
                        <a:effectLst/>
                        <a:latin typeface="+mj-lt"/>
                        <a:ea typeface="+mj-ea"/>
                        <a:cs typeface="+mj-cs"/>
                      </a:endParaRPr>
                    </a:p>
                  </a:txBody>
                  <a:tcPr/>
                </a:tc>
              </a:tr>
              <a:tr h="381000">
                <a:tc>
                  <a:txBody>
                    <a:bodyPr/>
                    <a:p>
                      <a:pPr algn="ctr">
                        <a:buNone/>
                      </a:pPr>
                      <a:r>
                        <a:rPr lang="en-US" sz="1800">
                          <a:solidFill>
                            <a:srgbClr val="000000"/>
                          </a:solidFill>
                          <a:effectLst/>
                          <a:latin typeface="+mj-lt"/>
                          <a:ea typeface="+mj-ea"/>
                          <a:cs typeface="+mj-cs"/>
                        </a:rPr>
                        <a:t>LCNN-1</a:t>
                      </a:r>
                      <a:endParaRPr lang="en-US" sz="1800">
                        <a:solidFill>
                          <a:srgbClr val="000000"/>
                        </a:solidFill>
                        <a:effectLst/>
                        <a:latin typeface="+mj-lt"/>
                        <a:ea typeface="+mj-ea"/>
                        <a:cs typeface="+mj-cs"/>
                      </a:endParaRPr>
                    </a:p>
                  </a:txBody>
                  <a:tcPr/>
                </a:tc>
                <a:tc>
                  <a:txBody>
                    <a:bodyPr/>
                    <a:p>
                      <a:pPr algn="ctr">
                        <a:buNone/>
                      </a:pPr>
                      <a:r>
                        <a:rPr lang="en-US" sz="1800">
                          <a:solidFill>
                            <a:srgbClr val="000000"/>
                          </a:solidFill>
                          <a:effectLst/>
                          <a:latin typeface="+mj-lt"/>
                          <a:ea typeface="+mj-ea"/>
                          <a:cs typeface="+mj-cs"/>
                        </a:rPr>
                        <a:t>LFCC</a:t>
                      </a:r>
                      <a:endParaRPr lang="en-US" sz="1800">
                        <a:solidFill>
                          <a:srgbClr val="000000"/>
                        </a:solidFill>
                        <a:effectLst/>
                        <a:latin typeface="+mj-lt"/>
                        <a:ea typeface="+mj-ea"/>
                        <a:cs typeface="+mj-cs"/>
                      </a:endParaRPr>
                    </a:p>
                  </a:txBody>
                  <a:tcPr/>
                </a:tc>
                <a:tc>
                  <a:txBody>
                    <a:bodyPr/>
                    <a:p>
                      <a:pPr algn="ctr">
                        <a:buNone/>
                      </a:pPr>
                      <a:r>
                        <a:rPr lang="en-US" altLang="en-US" sz="1800">
                          <a:solidFill>
                            <a:srgbClr val="000000"/>
                          </a:solidFill>
                          <a:effectLst/>
                          <a:latin typeface="+mj-lt"/>
                          <a:ea typeface="+mj-ea"/>
                          <a:cs typeface="+mj-cs"/>
                        </a:rPr>
                        <a:t>LCNN</a:t>
                      </a:r>
                      <a:endParaRPr lang="en-US" altLang="en-US" sz="1800">
                        <a:solidFill>
                          <a:srgbClr val="000000"/>
                        </a:solidFill>
                        <a:effectLst/>
                        <a:latin typeface="+mj-lt"/>
                        <a:ea typeface="+mj-ea"/>
                        <a:cs typeface="+mj-cs"/>
                      </a:endParaRPr>
                    </a:p>
                  </a:txBody>
                  <a:tcPr/>
                </a:tc>
                <a:tc>
                  <a:txBody>
                    <a:bodyPr/>
                    <a:p>
                      <a:pPr algn="ctr">
                        <a:buNone/>
                      </a:pPr>
                      <a:r>
                        <a:rPr lang="en-US" sz="1800">
                          <a:solidFill>
                            <a:srgbClr val="000000"/>
                          </a:solidFill>
                          <a:effectLst/>
                          <a:latin typeface="+mj-lt"/>
                          <a:ea typeface="+mj-ea"/>
                          <a:cs typeface="+mj-cs"/>
                        </a:rPr>
                        <a:t>200K</a:t>
                      </a:r>
                      <a:endParaRPr lang="en-US" sz="1800">
                        <a:solidFill>
                          <a:srgbClr val="000000"/>
                        </a:solidFill>
                        <a:effectLst/>
                        <a:latin typeface="+mj-lt"/>
                        <a:ea typeface="+mj-ea"/>
                        <a:cs typeface="+mj-cs"/>
                      </a:endParaRPr>
                    </a:p>
                  </a:txBody>
                  <a:tcPr/>
                </a:tc>
              </a:tr>
              <a:tr h="381000">
                <a:tc>
                  <a:txBody>
                    <a:bodyPr/>
                    <a:p>
                      <a:pPr algn="ctr">
                        <a:buNone/>
                      </a:pPr>
                      <a:r>
                        <a:rPr lang="en-US" sz="1800">
                          <a:solidFill>
                            <a:srgbClr val="000000"/>
                          </a:solidFill>
                          <a:effectLst/>
                          <a:latin typeface="+mj-lt"/>
                          <a:ea typeface="+mj-ea"/>
                          <a:cs typeface="+mj-cs"/>
                        </a:rPr>
                        <a:t>LCNN-2</a:t>
                      </a:r>
                      <a:endParaRPr lang="en-US" sz="1800">
                        <a:solidFill>
                          <a:srgbClr val="000000"/>
                        </a:solidFill>
                        <a:effectLst/>
                        <a:latin typeface="+mj-lt"/>
                        <a:ea typeface="+mj-ea"/>
                        <a:cs typeface="+mj-cs"/>
                      </a:endParaRPr>
                    </a:p>
                  </a:txBody>
                  <a:tcPr/>
                </a:tc>
                <a:tc>
                  <a:txBody>
                    <a:bodyPr/>
                    <a:p>
                      <a:pPr algn="ctr">
                        <a:buNone/>
                      </a:pPr>
                      <a:r>
                        <a:rPr lang="en-US" sz="1800">
                          <a:solidFill>
                            <a:srgbClr val="000000"/>
                          </a:solidFill>
                          <a:effectLst/>
                          <a:latin typeface="+mj-lt"/>
                          <a:ea typeface="+mj-ea"/>
                          <a:cs typeface="+mj-cs"/>
                        </a:rPr>
                        <a:t>LFCC</a:t>
                      </a:r>
                      <a:endParaRPr lang="en-US" sz="1800">
                        <a:solidFill>
                          <a:srgbClr val="000000"/>
                        </a:solidFill>
                        <a:effectLst/>
                        <a:latin typeface="+mj-lt"/>
                        <a:ea typeface="+mj-ea"/>
                        <a:cs typeface="+mj-cs"/>
                      </a:endParaRPr>
                    </a:p>
                  </a:txBody>
                  <a:tcPr/>
                </a:tc>
                <a:tc>
                  <a:txBody>
                    <a:bodyPr/>
                    <a:p>
                      <a:pPr algn="ctr">
                        <a:buNone/>
                      </a:pPr>
                      <a:r>
                        <a:rPr lang="en-US" altLang="en-US" sz="1800">
                          <a:solidFill>
                            <a:srgbClr val="000000"/>
                          </a:solidFill>
                          <a:effectLst/>
                          <a:latin typeface="+mj-lt"/>
                          <a:ea typeface="+mj-ea"/>
                          <a:cs typeface="+mj-cs"/>
                        </a:rPr>
                        <a:t>LCNN</a:t>
                      </a:r>
                      <a:endParaRPr lang="en-US" altLang="en-US" sz="1800">
                        <a:solidFill>
                          <a:srgbClr val="000000"/>
                        </a:solidFill>
                        <a:effectLst/>
                        <a:latin typeface="+mj-lt"/>
                        <a:ea typeface="+mj-ea"/>
                        <a:cs typeface="+mj-cs"/>
                      </a:endParaRPr>
                    </a:p>
                  </a:txBody>
                  <a:tcPr/>
                </a:tc>
                <a:tc>
                  <a:txBody>
                    <a:bodyPr/>
                    <a:p>
                      <a:pPr algn="ctr">
                        <a:buNone/>
                      </a:pPr>
                      <a:r>
                        <a:rPr lang="en-US" sz="1800">
                          <a:solidFill>
                            <a:srgbClr val="000000"/>
                          </a:solidFill>
                          <a:effectLst/>
                          <a:latin typeface="+mj-lt"/>
                          <a:ea typeface="+mj-ea"/>
                          <a:cs typeface="+mj-cs"/>
                        </a:rPr>
                        <a:t>814K</a:t>
                      </a:r>
                      <a:endParaRPr lang="en-US" sz="1800">
                        <a:solidFill>
                          <a:srgbClr val="000000"/>
                        </a:solidFill>
                        <a:effectLst/>
                        <a:latin typeface="+mj-lt"/>
                        <a:ea typeface="+mj-ea"/>
                        <a:cs typeface="+mj-cs"/>
                      </a:endParaRPr>
                    </a:p>
                  </a:txBody>
                  <a:tcPr/>
                </a:tc>
              </a:tr>
              <a:tr h="381000">
                <a:tc>
                  <a:txBody>
                    <a:bodyPr/>
                    <a:p>
                      <a:pPr algn="ctr">
                        <a:buNone/>
                      </a:pPr>
                      <a:r>
                        <a:rPr lang="en-US" altLang="en-US" sz="1800">
                          <a:solidFill>
                            <a:srgbClr val="000000"/>
                          </a:solidFill>
                          <a:effectLst/>
                          <a:latin typeface="+mj-lt"/>
                          <a:ea typeface="+mj-ea"/>
                          <a:cs typeface="+mj-cs"/>
                        </a:rPr>
                        <a:t>LCNN-3</a:t>
                      </a:r>
                      <a:endParaRPr lang="en-US" altLang="en-US" sz="1800">
                        <a:solidFill>
                          <a:srgbClr val="000000"/>
                        </a:solidFill>
                        <a:effectLst/>
                        <a:latin typeface="+mj-lt"/>
                        <a:ea typeface="+mj-ea"/>
                        <a:cs typeface="+mj-cs"/>
                      </a:endParaRPr>
                    </a:p>
                  </a:txBody>
                  <a:tcPr/>
                </a:tc>
                <a:tc>
                  <a:txBody>
                    <a:bodyPr/>
                    <a:p>
                      <a:pPr algn="ctr">
                        <a:buNone/>
                      </a:pPr>
                      <a:r>
                        <a:rPr lang="en-US" altLang="en-US" sz="1800">
                          <a:solidFill>
                            <a:srgbClr val="000000"/>
                          </a:solidFill>
                          <a:effectLst/>
                          <a:latin typeface="+mj-lt"/>
                          <a:ea typeface="+mj-ea"/>
                          <a:cs typeface="+mj-cs"/>
                        </a:rPr>
                        <a:t>SDF</a:t>
                      </a:r>
                      <a:endParaRPr lang="en-US" altLang="en-US" sz="1800">
                        <a:solidFill>
                          <a:srgbClr val="000000"/>
                        </a:solidFill>
                        <a:effectLst/>
                        <a:latin typeface="+mj-lt"/>
                        <a:ea typeface="+mj-ea"/>
                        <a:cs typeface="+mj-cs"/>
                      </a:endParaRPr>
                    </a:p>
                  </a:txBody>
                  <a:tcPr/>
                </a:tc>
                <a:tc>
                  <a:txBody>
                    <a:bodyPr/>
                    <a:p>
                      <a:pPr algn="ctr">
                        <a:buNone/>
                      </a:pPr>
                      <a:r>
                        <a:rPr lang="en-US" altLang="en-US" sz="1800">
                          <a:solidFill>
                            <a:srgbClr val="000000"/>
                          </a:solidFill>
                          <a:effectLst/>
                          <a:latin typeface="+mj-lt"/>
                          <a:ea typeface="+mj-ea"/>
                          <a:cs typeface="+mj-cs"/>
                        </a:rPr>
                        <a:t>LSTM-LCNN</a:t>
                      </a:r>
                      <a:endParaRPr lang="en-US" altLang="en-US" sz="1800">
                        <a:solidFill>
                          <a:srgbClr val="000000"/>
                        </a:solidFill>
                        <a:effectLst/>
                        <a:latin typeface="+mj-lt"/>
                        <a:ea typeface="+mj-ea"/>
                        <a:cs typeface="+mj-cs"/>
                      </a:endParaRPr>
                    </a:p>
                  </a:txBody>
                  <a:tcPr/>
                </a:tc>
                <a:tc>
                  <a:txBody>
                    <a:bodyPr/>
                    <a:p>
                      <a:pPr algn="ctr">
                        <a:buNone/>
                      </a:pPr>
                      <a:r>
                        <a:rPr lang="en-US" altLang="en-US" sz="1800">
                          <a:solidFill>
                            <a:srgbClr val="000000"/>
                          </a:solidFill>
                          <a:effectLst/>
                          <a:latin typeface="+mj-lt"/>
                          <a:ea typeface="+mj-ea"/>
                          <a:cs typeface="+mj-cs"/>
                        </a:rPr>
                        <a:t>710K</a:t>
                      </a:r>
                      <a:endParaRPr lang="en-US" altLang="en-US" sz="1800">
                        <a:solidFill>
                          <a:srgbClr val="000000"/>
                        </a:solidFill>
                        <a:effectLst/>
                        <a:latin typeface="+mj-lt"/>
                        <a:ea typeface="+mj-ea"/>
                        <a:cs typeface="+mj-cs"/>
                      </a:endParaRPr>
                    </a:p>
                  </a:txBody>
                  <a:tcPr/>
                </a:tc>
              </a:tr>
              <a:tr h="381000">
                <a:tc>
                  <a:txBody>
                    <a:bodyPr/>
                    <a:p>
                      <a:pPr algn="ctr">
                        <a:buNone/>
                      </a:pPr>
                      <a:r>
                        <a:rPr lang="en-US" altLang="en-US" sz="1800">
                          <a:solidFill>
                            <a:srgbClr val="000000"/>
                          </a:solidFill>
                          <a:effectLst/>
                          <a:latin typeface="+mj-lt"/>
                          <a:ea typeface="+mj-ea"/>
                          <a:cs typeface="+mj-cs"/>
                        </a:rPr>
                        <a:t>Pro.</a:t>
                      </a:r>
                      <a:endParaRPr lang="en-US" altLang="en-US" sz="1800">
                        <a:solidFill>
                          <a:srgbClr val="000000"/>
                        </a:solidFill>
                        <a:effectLst/>
                        <a:latin typeface="+mj-lt"/>
                        <a:ea typeface="+mj-ea"/>
                        <a:cs typeface="+mj-cs"/>
                      </a:endParaRPr>
                    </a:p>
                  </a:txBody>
                  <a:tcPr/>
                </a:tc>
                <a:tc>
                  <a:txBody>
                    <a:bodyPr/>
                    <a:p>
                      <a:pPr algn="ctr">
                        <a:buNone/>
                      </a:pPr>
                      <a:r>
                        <a:rPr lang="en-US" altLang="en-US" sz="1800">
                          <a:solidFill>
                            <a:srgbClr val="000000"/>
                          </a:solidFill>
                          <a:effectLst/>
                          <a:latin typeface="+mj-lt"/>
                          <a:ea typeface="+mj-ea"/>
                          <a:cs typeface="+mj-cs"/>
                        </a:rPr>
                        <a:t>LFCC</a:t>
                      </a:r>
                      <a:endParaRPr lang="en-US" altLang="en-US" sz="1800">
                        <a:solidFill>
                          <a:srgbClr val="000000"/>
                        </a:solidFill>
                        <a:effectLst/>
                        <a:latin typeface="+mj-lt"/>
                        <a:ea typeface="+mj-ea"/>
                        <a:cs typeface="+mj-cs"/>
                      </a:endParaRPr>
                    </a:p>
                    <a:p>
                      <a:pPr algn="ctr">
                        <a:buNone/>
                      </a:pPr>
                      <a:r>
                        <a:rPr lang="en-US" altLang="en-US" sz="1800">
                          <a:solidFill>
                            <a:srgbClr val="000000"/>
                          </a:solidFill>
                          <a:effectLst/>
                          <a:latin typeface="+mj-lt"/>
                          <a:ea typeface="+mj-ea"/>
                          <a:cs typeface="+mj-cs"/>
                        </a:rPr>
                        <a:t>+SDF</a:t>
                      </a:r>
                      <a:endParaRPr lang="en-US" altLang="en-US" sz="1800">
                        <a:solidFill>
                          <a:srgbClr val="000000"/>
                        </a:solidFill>
                        <a:effectLst/>
                        <a:latin typeface="+mj-lt"/>
                        <a:ea typeface="+mj-ea"/>
                        <a:cs typeface="+mj-cs"/>
                      </a:endParaRPr>
                    </a:p>
                  </a:txBody>
                  <a:tcPr/>
                </a:tc>
                <a:tc>
                  <a:txBody>
                    <a:bodyPr/>
                    <a:p>
                      <a:pPr algn="ctr">
                        <a:buNone/>
                      </a:pPr>
                      <a:r>
                        <a:rPr lang="en-US" altLang="en-US" sz="1800">
                          <a:solidFill>
                            <a:srgbClr val="000000"/>
                          </a:solidFill>
                          <a:effectLst/>
                          <a:latin typeface="+mj-lt"/>
                          <a:ea typeface="+mj-ea"/>
                          <a:cs typeface="+mj-cs"/>
                        </a:rPr>
                        <a:t>LSTM-LCNN</a:t>
                      </a:r>
                      <a:endParaRPr lang="en-US" altLang="en-US" sz="1800">
                        <a:solidFill>
                          <a:srgbClr val="000000"/>
                        </a:solidFill>
                        <a:effectLst/>
                        <a:latin typeface="+mj-lt"/>
                        <a:ea typeface="+mj-ea"/>
                        <a:cs typeface="+mj-cs"/>
                      </a:endParaRPr>
                    </a:p>
                    <a:p>
                      <a:pPr algn="ctr">
                        <a:buNone/>
                      </a:pPr>
                      <a:r>
                        <a:rPr lang="en-US" altLang="en-US" sz="1800">
                          <a:solidFill>
                            <a:srgbClr val="000000"/>
                          </a:solidFill>
                          <a:effectLst/>
                          <a:latin typeface="+mj-lt"/>
                          <a:ea typeface="+mj-ea"/>
                          <a:cs typeface="+mj-cs"/>
                        </a:rPr>
                        <a:t>+LCNN</a:t>
                      </a:r>
                      <a:endParaRPr lang="en-US" altLang="en-US" sz="1800">
                        <a:solidFill>
                          <a:srgbClr val="000000"/>
                        </a:solidFill>
                        <a:effectLst/>
                        <a:latin typeface="+mj-lt"/>
                        <a:ea typeface="+mj-ea"/>
                        <a:cs typeface="+mj-cs"/>
                      </a:endParaRPr>
                    </a:p>
                  </a:txBody>
                  <a:tcPr/>
                </a:tc>
                <a:tc>
                  <a:txBody>
                    <a:bodyPr/>
                    <a:p>
                      <a:pPr algn="ctr">
                        <a:buNone/>
                      </a:pPr>
                      <a:r>
                        <a:rPr lang="en-US" altLang="en-US" sz="1800">
                          <a:solidFill>
                            <a:srgbClr val="000000"/>
                          </a:solidFill>
                          <a:effectLst/>
                          <a:latin typeface="+mj-lt"/>
                          <a:ea typeface="+mj-ea"/>
                          <a:cs typeface="+mj-cs"/>
                        </a:rPr>
                        <a:t>700K</a:t>
                      </a:r>
                      <a:endParaRPr lang="en-US" altLang="en-US" sz="1800">
                        <a:solidFill>
                          <a:srgbClr val="000000"/>
                        </a:solidFill>
                        <a:effectLst/>
                        <a:latin typeface="+mj-lt"/>
                        <a:ea typeface="+mj-ea"/>
                        <a:cs typeface="+mj-cs"/>
                      </a:endParaRPr>
                    </a:p>
                    <a:p>
                      <a:pPr algn="ctr">
                        <a:buNone/>
                      </a:pPr>
                      <a:r>
                        <a:rPr lang="en-US" altLang="en-US" sz="1800">
                          <a:solidFill>
                            <a:srgbClr val="000000"/>
                          </a:solidFill>
                          <a:effectLst/>
                          <a:latin typeface="+mj-lt"/>
                          <a:ea typeface="+mj-ea"/>
                          <a:cs typeface="+mj-cs"/>
                        </a:rPr>
                        <a:t>+164K</a:t>
                      </a:r>
                      <a:endParaRPr lang="en-US" altLang="en-US" sz="1800">
                        <a:solidFill>
                          <a:srgbClr val="000000"/>
                        </a:solidFill>
                        <a:effectLst/>
                        <a:latin typeface="+mj-lt"/>
                        <a:ea typeface="+mj-ea"/>
                        <a:cs typeface="+mj-cs"/>
                      </a:endParaRPr>
                    </a:p>
                  </a:txBody>
                  <a:tcPr/>
                </a:tc>
              </a:tr>
            </a:tbl>
          </a:graphicData>
        </a:graphic>
      </p:graphicFrame>
      <p:sp>
        <p:nvSpPr>
          <p:cNvPr id="5" name="文本框 4"/>
          <p:cNvSpPr txBox="1"/>
          <p:nvPr/>
        </p:nvSpPr>
        <p:spPr>
          <a:xfrm>
            <a:off x="11208385" y="6237605"/>
            <a:ext cx="37846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Helvetica"/>
              </a:rPr>
              <a:t>10</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100" y="0"/>
            <a:ext cx="12192000" cy="6858000"/>
            <a:chOff x="0" y="0"/>
            <a:chExt cx="19200" cy="10800"/>
          </a:xfrm>
        </p:grpSpPr>
        <p:pic>
          <p:nvPicPr>
            <p:cNvPr id="94" name="INTER2021_PPT_16ku92.jpg" descr="INTER2021_PPT_16ku92.jpg"/>
            <p:cNvPicPr>
              <a:picLocks noChangeAspect="1"/>
            </p:cNvPicPr>
            <p:nvPr/>
          </p:nvPicPr>
          <p:blipFill>
            <a:blip r:embed="rId1"/>
            <a:stretch>
              <a:fillRect/>
            </a:stretch>
          </p:blipFill>
          <p:spPr>
            <a:xfrm>
              <a:off x="0" y="0"/>
              <a:ext cx="19200" cy="10800"/>
            </a:xfrm>
            <a:prstGeom prst="rect">
              <a:avLst/>
            </a:prstGeom>
            <a:ln w="12700">
              <a:miter lim="400000"/>
              <a:headEnd/>
              <a:tailEnd/>
            </a:ln>
          </p:spPr>
        </p:pic>
        <p:sp>
          <p:nvSpPr>
            <p:cNvPr id="7" name="矩形 6"/>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矩形 2"/>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endParaRPr>
            </a:p>
          </p:txBody>
        </p:sp>
        <p:sp>
          <p:nvSpPr>
            <p:cNvPr id="4" name="矩形 3"/>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03" name="图片 102"/>
            <p:cNvPicPr/>
            <p:nvPr/>
          </p:nvPicPr>
          <p:blipFill>
            <a:blip r:embed="rId2"/>
            <a:stretch>
              <a:fillRect/>
            </a:stretch>
          </p:blipFill>
          <p:spPr>
            <a:xfrm>
              <a:off x="415" y="297"/>
              <a:ext cx="3274" cy="1463"/>
            </a:xfrm>
            <a:prstGeom prst="rect">
              <a:avLst/>
            </a:prstGeom>
            <a:noFill/>
            <a:ln w="9525">
              <a:noFill/>
            </a:ln>
          </p:spPr>
        </p:pic>
      </p:grpSp>
      <p:pic>
        <p:nvPicPr>
          <p:cNvPr id="6" name="图片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850" y="58420"/>
            <a:ext cx="1228725" cy="828040"/>
          </a:xfrm>
          <a:prstGeom prst="rect">
            <a:avLst/>
          </a:prstGeom>
          <a:noFill/>
        </p:spPr>
      </p:pic>
      <p:pic>
        <p:nvPicPr>
          <p:cNvPr id="8" name="图片 7"/>
          <p:cNvPicPr/>
          <p:nvPr/>
        </p:nvPicPr>
        <p:blipFill>
          <a:blip r:embed="rId5">
            <a:extLst>
              <a:ext uri="{96DAC541-7B7A-43D3-8B79-37D633B846F1}">
                <asvg:svgBlip xmlns:asvg="http://schemas.microsoft.com/office/drawing/2016/SVG/main" r:embed="rId6"/>
              </a:ext>
            </a:extLst>
          </a:blip>
          <a:stretch>
            <a:fillRect/>
          </a:stretch>
        </p:blipFill>
        <p:spPr>
          <a:xfrm>
            <a:off x="10128885" y="213360"/>
            <a:ext cx="1771650" cy="517525"/>
          </a:xfrm>
          <a:prstGeom prst="rect">
            <a:avLst/>
          </a:prstGeom>
          <a:noFill/>
        </p:spPr>
      </p:pic>
      <p:sp>
        <p:nvSpPr>
          <p:cNvPr id="6146" name="文本框 4"/>
          <p:cNvSpPr txBox="1"/>
          <p:nvPr/>
        </p:nvSpPr>
        <p:spPr>
          <a:xfrm>
            <a:off x="4872355" y="548640"/>
            <a:ext cx="2524125" cy="521970"/>
          </a:xfrm>
          <a:prstGeom prst="rect">
            <a:avLst/>
          </a:prstGeom>
          <a:noFill/>
          <a:ln w="9525">
            <a:noFill/>
          </a:ln>
        </p:spPr>
        <p:txBody>
          <a:bodyPr wrap="square" anchor="t" anchorCtr="0">
            <a:spAutoFit/>
          </a:bodyPr>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a:latin typeface="Calibri" panose="020F0502020204030204" charset="0"/>
                <a:ea typeface="宋体" panose="02010600030101010101" pitchFamily="2" charset="-122"/>
                <a:sym typeface="+mn-ea"/>
              </a:rPr>
              <a:t>RESULT</a:t>
            </a:r>
            <a:endParaRPr lang="en-US" altLang="zh-CN" sz="2800" b="1">
              <a:latin typeface="Calibri" panose="020F0502020204030204" charset="0"/>
              <a:ea typeface="宋体" panose="02010600030101010101" pitchFamily="2" charset="-122"/>
              <a:sym typeface="+mn-ea"/>
            </a:endParaRPr>
          </a:p>
        </p:txBody>
      </p:sp>
      <p:pic>
        <p:nvPicPr>
          <p:cNvPr id="2" name="图片 1"/>
          <p:cNvPicPr>
            <a:picLocks noChangeAspect="1"/>
          </p:cNvPicPr>
          <p:nvPr/>
        </p:nvPicPr>
        <p:blipFill>
          <a:blip r:embed="rId7"/>
          <a:stretch>
            <a:fillRect/>
          </a:stretch>
        </p:blipFill>
        <p:spPr>
          <a:xfrm>
            <a:off x="4295775" y="2277110"/>
            <a:ext cx="6591300" cy="2352675"/>
          </a:xfrm>
          <a:prstGeom prst="rect">
            <a:avLst/>
          </a:prstGeom>
        </p:spPr>
      </p:pic>
      <p:sp>
        <p:nvSpPr>
          <p:cNvPr id="10" name="文本框 9"/>
          <p:cNvSpPr txBox="1"/>
          <p:nvPr/>
        </p:nvSpPr>
        <p:spPr>
          <a:xfrm>
            <a:off x="1271270" y="2348865"/>
            <a:ext cx="2840355" cy="20288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R="0" algn="l" defTabSz="914400" rtl="0" fontAlgn="auto" latinLnBrk="0" hangingPunct="0">
              <a:lnSpc>
                <a:spcPct val="100000"/>
              </a:lnSpc>
              <a:spcBef>
                <a:spcPts val="0"/>
              </a:spcBef>
              <a:spcAft>
                <a:spcPts val="0"/>
              </a:spcAft>
              <a:buClrTx/>
              <a:buSzTx/>
              <a:buFont typeface="Wingdings" panose="05000000000000000000" charset="0"/>
            </a:pPr>
            <a:r>
              <a:rPr kumimoji="0" lang="en-US" altLang="zh-CN" sz="1800" b="0" i="0" u="none" strike="noStrike" cap="none" spc="0" normalizeH="0" baseline="0">
                <a:ln>
                  <a:noFill/>
                </a:ln>
                <a:solidFill>
                  <a:srgbClr val="000000"/>
                </a:solidFill>
                <a:effectLst/>
                <a:uFillTx/>
                <a:latin typeface="+mj-lt"/>
                <a:ea typeface="+mj-ea"/>
                <a:cs typeface="+mj-cs"/>
                <a:sym typeface="Helvetica"/>
              </a:rPr>
              <a:t>Utterance-level   </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a:p>
            <a:pPr marR="0" algn="l" defTabSz="914400" rtl="0" fontAlgn="auto" latinLnBrk="0" hangingPunct="0">
              <a:lnSpc>
                <a:spcPct val="100000"/>
              </a:lnSpc>
              <a:spcBef>
                <a:spcPts val="0"/>
              </a:spcBef>
              <a:spcAft>
                <a:spcPts val="0"/>
              </a:spcAft>
              <a:buClrTx/>
              <a:buSzTx/>
              <a:buFont typeface="Wingdings" panose="05000000000000000000" charset="0"/>
            </a:pPr>
            <a:r>
              <a:rPr kumimoji="0" lang="en-US" altLang="zh-CN" sz="1800" b="0" i="0" u="none" strike="noStrike" cap="none" spc="0" normalizeH="0" baseline="0">
                <a:ln>
                  <a:noFill/>
                </a:ln>
                <a:solidFill>
                  <a:srgbClr val="000000"/>
                </a:solidFill>
                <a:effectLst/>
                <a:uFillTx/>
                <a:latin typeface="+mj-lt"/>
                <a:ea typeface="+mj-ea"/>
                <a:cs typeface="+mj-cs"/>
                <a:sym typeface="Helvetica"/>
              </a:rPr>
              <a:t>     	</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ü"/>
            </a:pPr>
            <a:r>
              <a:rPr kumimoji="0" lang="en-US" altLang="zh-CN" sz="1800" b="0" i="0" u="none" strike="noStrike" cap="none" spc="0" normalizeH="0" baseline="0">
                <a:ln>
                  <a:noFill/>
                </a:ln>
                <a:solidFill>
                  <a:srgbClr val="000000"/>
                </a:solidFill>
                <a:effectLst/>
                <a:uFillTx/>
                <a:latin typeface="+mj-lt"/>
                <a:ea typeface="+mj-ea"/>
                <a:cs typeface="+mj-cs"/>
                <a:sym typeface="Helvetica"/>
              </a:rPr>
              <a:t>Validity</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ü"/>
            </a:pP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ü"/>
            </a:pPr>
            <a:r>
              <a:rPr kumimoji="0" lang="en-US" altLang="zh-CN" sz="1800" b="0" i="0" u="none" strike="noStrike" cap="none" spc="0" normalizeH="0" baseline="0">
                <a:ln>
                  <a:noFill/>
                </a:ln>
                <a:solidFill>
                  <a:srgbClr val="000000"/>
                </a:solidFill>
                <a:effectLst/>
                <a:uFillTx/>
                <a:latin typeface="+mj-lt"/>
                <a:ea typeface="+mj-ea"/>
                <a:cs typeface="+mj-cs"/>
                <a:sym typeface="Helvetica"/>
              </a:rPr>
              <a:t>Generalizability  </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ü"/>
            </a:pP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ü"/>
            </a:pPr>
            <a:r>
              <a:rPr kumimoji="0" lang="en-US" altLang="zh-CN" sz="1800" b="0" i="0" u="none" strike="noStrike" cap="none" spc="0" normalizeH="0" baseline="0">
                <a:ln>
                  <a:noFill/>
                </a:ln>
                <a:solidFill>
                  <a:srgbClr val="000000"/>
                </a:solidFill>
                <a:effectLst/>
                <a:uFillTx/>
                <a:latin typeface="+mj-lt"/>
                <a:ea typeface="+mj-ea"/>
                <a:cs typeface="+mj-cs"/>
                <a:sym typeface="Helvetica"/>
              </a:rPr>
              <a:t>Robustness</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
        <p:nvSpPr>
          <p:cNvPr id="5" name="文本框 4"/>
          <p:cNvSpPr txBox="1"/>
          <p:nvPr/>
        </p:nvSpPr>
        <p:spPr>
          <a:xfrm>
            <a:off x="11208385" y="6237605"/>
            <a:ext cx="368935"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Helvetica"/>
              </a:rPr>
              <a:t>11</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100" y="0"/>
            <a:ext cx="12192000" cy="6858000"/>
            <a:chOff x="0" y="0"/>
            <a:chExt cx="19200" cy="10800"/>
          </a:xfrm>
        </p:grpSpPr>
        <p:pic>
          <p:nvPicPr>
            <p:cNvPr id="94" name="INTER2021_PPT_16ku92.jpg" descr="INTER2021_PPT_16ku92.jpg"/>
            <p:cNvPicPr>
              <a:picLocks noChangeAspect="1"/>
            </p:cNvPicPr>
            <p:nvPr/>
          </p:nvPicPr>
          <p:blipFill>
            <a:blip r:embed="rId1"/>
            <a:stretch>
              <a:fillRect/>
            </a:stretch>
          </p:blipFill>
          <p:spPr>
            <a:xfrm>
              <a:off x="0" y="0"/>
              <a:ext cx="19200" cy="10800"/>
            </a:xfrm>
            <a:prstGeom prst="rect">
              <a:avLst/>
            </a:prstGeom>
            <a:ln w="12700">
              <a:miter lim="400000"/>
              <a:headEnd/>
              <a:tailEnd/>
            </a:ln>
          </p:spPr>
        </p:pic>
        <p:sp>
          <p:nvSpPr>
            <p:cNvPr id="7" name="矩形 6"/>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矩形 2"/>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endParaRPr>
            </a:p>
          </p:txBody>
        </p:sp>
        <p:sp>
          <p:nvSpPr>
            <p:cNvPr id="4" name="矩形 3"/>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03" name="图片 102"/>
            <p:cNvPicPr/>
            <p:nvPr/>
          </p:nvPicPr>
          <p:blipFill>
            <a:blip r:embed="rId2"/>
            <a:stretch>
              <a:fillRect/>
            </a:stretch>
          </p:blipFill>
          <p:spPr>
            <a:xfrm>
              <a:off x="415" y="297"/>
              <a:ext cx="3274" cy="1463"/>
            </a:xfrm>
            <a:prstGeom prst="rect">
              <a:avLst/>
            </a:prstGeom>
            <a:noFill/>
            <a:ln w="9525">
              <a:noFill/>
            </a:ln>
          </p:spPr>
        </p:pic>
      </p:grpSp>
      <p:pic>
        <p:nvPicPr>
          <p:cNvPr id="6" name="图片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850" y="58420"/>
            <a:ext cx="1228725" cy="828040"/>
          </a:xfrm>
          <a:prstGeom prst="rect">
            <a:avLst/>
          </a:prstGeom>
          <a:noFill/>
        </p:spPr>
      </p:pic>
      <p:pic>
        <p:nvPicPr>
          <p:cNvPr id="8" name="图片 7"/>
          <p:cNvPicPr/>
          <p:nvPr/>
        </p:nvPicPr>
        <p:blipFill>
          <a:blip r:embed="rId5">
            <a:extLst>
              <a:ext uri="{96DAC541-7B7A-43D3-8B79-37D633B846F1}">
                <asvg:svgBlip xmlns:asvg="http://schemas.microsoft.com/office/drawing/2016/SVG/main" r:embed="rId6"/>
              </a:ext>
            </a:extLst>
          </a:blip>
          <a:stretch>
            <a:fillRect/>
          </a:stretch>
        </p:blipFill>
        <p:spPr>
          <a:xfrm>
            <a:off x="10128885" y="213360"/>
            <a:ext cx="1771650" cy="517525"/>
          </a:xfrm>
          <a:prstGeom prst="rect">
            <a:avLst/>
          </a:prstGeom>
          <a:noFill/>
        </p:spPr>
      </p:pic>
      <p:sp>
        <p:nvSpPr>
          <p:cNvPr id="6146" name="文本框 4"/>
          <p:cNvSpPr txBox="1"/>
          <p:nvPr/>
        </p:nvSpPr>
        <p:spPr>
          <a:xfrm>
            <a:off x="4872355" y="548640"/>
            <a:ext cx="2524125" cy="521970"/>
          </a:xfrm>
          <a:prstGeom prst="rect">
            <a:avLst/>
          </a:prstGeom>
          <a:noFill/>
          <a:ln w="9525">
            <a:noFill/>
          </a:ln>
        </p:spPr>
        <p:txBody>
          <a:bodyPr wrap="square" anchor="t" anchorCtr="0">
            <a:spAutoFit/>
          </a:bodyPr>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a:latin typeface="Calibri" panose="020F0502020204030204" charset="0"/>
                <a:ea typeface="宋体" panose="02010600030101010101" pitchFamily="2" charset="-122"/>
                <a:sym typeface="+mn-ea"/>
              </a:rPr>
              <a:t>RESULT</a:t>
            </a:r>
            <a:endParaRPr lang="en-US" altLang="zh-CN" sz="2800" b="1">
              <a:latin typeface="Calibri" panose="020F0502020204030204" charset="0"/>
              <a:ea typeface="宋体" panose="02010600030101010101" pitchFamily="2" charset="-122"/>
              <a:sym typeface="+mn-ea"/>
            </a:endParaRPr>
          </a:p>
        </p:txBody>
      </p:sp>
      <p:pic>
        <p:nvPicPr>
          <p:cNvPr id="5" name="图片 4"/>
          <p:cNvPicPr/>
          <p:nvPr/>
        </p:nvPicPr>
        <p:blipFill>
          <a:blip r:embed="rId7"/>
          <a:stretch>
            <a:fillRect/>
          </a:stretch>
        </p:blipFill>
        <p:spPr>
          <a:xfrm>
            <a:off x="4295775" y="2251710"/>
            <a:ext cx="6300000" cy="2354400"/>
          </a:xfrm>
          <a:prstGeom prst="rect">
            <a:avLst/>
          </a:prstGeom>
        </p:spPr>
      </p:pic>
      <p:sp>
        <p:nvSpPr>
          <p:cNvPr id="10" name="文本框 9"/>
          <p:cNvSpPr txBox="1"/>
          <p:nvPr/>
        </p:nvSpPr>
        <p:spPr>
          <a:xfrm>
            <a:off x="1271270" y="2348865"/>
            <a:ext cx="2840355" cy="175196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R="0" algn="l" defTabSz="914400" rtl="0" fontAlgn="auto" latinLnBrk="0" hangingPunct="0">
              <a:lnSpc>
                <a:spcPct val="100000"/>
              </a:lnSpc>
              <a:spcBef>
                <a:spcPts val="0"/>
              </a:spcBef>
              <a:spcAft>
                <a:spcPts val="0"/>
              </a:spcAft>
              <a:buClrTx/>
              <a:buSzTx/>
              <a:buFont typeface="Wingdings" panose="05000000000000000000" charset="0"/>
            </a:pPr>
            <a:r>
              <a:rPr kumimoji="0" lang="en-US" altLang="zh-CN" sz="1800" b="0" i="0" u="none" strike="noStrike" cap="none" spc="0" normalizeH="0" baseline="0">
                <a:ln>
                  <a:noFill/>
                </a:ln>
                <a:solidFill>
                  <a:srgbClr val="000000"/>
                </a:solidFill>
                <a:effectLst/>
                <a:uFillTx/>
                <a:latin typeface="+mj-lt"/>
                <a:ea typeface="+mj-ea"/>
                <a:cs typeface="+mj-cs"/>
                <a:sym typeface="Helvetica"/>
              </a:rPr>
              <a:t>Utterance-level   </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a:p>
            <a:pPr marR="0" algn="l" defTabSz="914400" rtl="0" fontAlgn="auto" latinLnBrk="0" hangingPunct="0">
              <a:lnSpc>
                <a:spcPct val="100000"/>
              </a:lnSpc>
              <a:spcBef>
                <a:spcPts val="0"/>
              </a:spcBef>
              <a:spcAft>
                <a:spcPts val="0"/>
              </a:spcAft>
              <a:buClrTx/>
              <a:buSzTx/>
              <a:buFont typeface="Wingdings" panose="05000000000000000000" charset="0"/>
            </a:pPr>
            <a:r>
              <a:rPr kumimoji="0" lang="en-US" altLang="zh-CN" sz="1800" b="0" i="0" u="none" strike="noStrike" cap="none" spc="0" normalizeH="0" baseline="0">
                <a:ln>
                  <a:noFill/>
                </a:ln>
                <a:solidFill>
                  <a:srgbClr val="000000"/>
                </a:solidFill>
                <a:effectLst/>
                <a:uFillTx/>
                <a:latin typeface="+mj-lt"/>
                <a:ea typeface="+mj-ea"/>
                <a:cs typeface="+mj-cs"/>
                <a:sym typeface="Helvetica"/>
              </a:rPr>
              <a:t>     	</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ü"/>
            </a:pPr>
            <a:r>
              <a:rPr kumimoji="0" lang="en-US" altLang="zh-CN" sz="1800" b="0" i="0" u="none" strike="noStrike" cap="none" spc="0" normalizeH="0" baseline="0">
                <a:ln>
                  <a:noFill/>
                </a:ln>
                <a:solidFill>
                  <a:srgbClr val="000000"/>
                </a:solidFill>
                <a:effectLst/>
                <a:uFillTx/>
                <a:latin typeface="+mj-lt"/>
                <a:ea typeface="+mj-ea"/>
                <a:cs typeface="+mj-cs"/>
                <a:sym typeface="Helvetica"/>
              </a:rPr>
              <a:t>Validity</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ü"/>
            </a:pP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ü"/>
            </a:pPr>
            <a:r>
              <a:rPr kumimoji="0" lang="en-US" altLang="zh-CN" sz="1800" b="0" i="0" u="none" strike="noStrike" cap="none" spc="0" normalizeH="0" baseline="0">
                <a:ln>
                  <a:noFill/>
                </a:ln>
                <a:solidFill>
                  <a:srgbClr val="000000"/>
                </a:solidFill>
                <a:effectLst/>
                <a:uFillTx/>
                <a:latin typeface="+mj-lt"/>
                <a:ea typeface="+mj-ea"/>
                <a:cs typeface="+mj-cs"/>
                <a:sym typeface="Helvetica"/>
              </a:rPr>
              <a:t>Generalizability  </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ü"/>
            </a:pP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
        <p:nvSpPr>
          <p:cNvPr id="2" name="文本框 1"/>
          <p:cNvSpPr txBox="1"/>
          <p:nvPr/>
        </p:nvSpPr>
        <p:spPr>
          <a:xfrm>
            <a:off x="11208385" y="6237605"/>
            <a:ext cx="479425"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Helvetica"/>
              </a:rPr>
              <a:t>12</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2" name="组合 11"/>
          <p:cNvGrpSpPr/>
          <p:nvPr/>
        </p:nvGrpSpPr>
        <p:grpSpPr>
          <a:xfrm>
            <a:off x="4445" y="15240"/>
            <a:ext cx="12192000" cy="6858000"/>
            <a:chOff x="0" y="0"/>
            <a:chExt cx="19200" cy="10800"/>
          </a:xfrm>
        </p:grpSpPr>
        <p:pic>
          <p:nvPicPr>
            <p:cNvPr id="13" name="INTER2021_PPT_16ku92.jpg" descr="INTER2021_PPT_16ku92.jpg"/>
            <p:cNvPicPr>
              <a:picLocks noChangeAspect="1"/>
            </p:cNvPicPr>
            <p:nvPr/>
          </p:nvPicPr>
          <p:blipFill>
            <a:blip r:embed="rId1"/>
            <a:stretch>
              <a:fillRect/>
            </a:stretch>
          </p:blipFill>
          <p:spPr>
            <a:xfrm>
              <a:off x="0" y="0"/>
              <a:ext cx="19200" cy="10800"/>
            </a:xfrm>
            <a:prstGeom prst="rect">
              <a:avLst/>
            </a:prstGeom>
            <a:ln w="12700">
              <a:miter lim="400000"/>
              <a:headEnd/>
              <a:tailEnd/>
            </a:ln>
          </p:spPr>
        </p:pic>
        <p:sp>
          <p:nvSpPr>
            <p:cNvPr id="14" name="矩形 13"/>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15" name="矩形 14"/>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endParaRPr>
            </a:p>
          </p:txBody>
        </p:sp>
        <p:sp>
          <p:nvSpPr>
            <p:cNvPr id="16" name="矩形 15"/>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7" name="图片 16"/>
            <p:cNvPicPr/>
            <p:nvPr/>
          </p:nvPicPr>
          <p:blipFill>
            <a:blip r:embed="rId2"/>
            <a:stretch>
              <a:fillRect/>
            </a:stretch>
          </p:blipFill>
          <p:spPr>
            <a:xfrm>
              <a:off x="415" y="297"/>
              <a:ext cx="3274" cy="1463"/>
            </a:xfrm>
            <a:prstGeom prst="rect">
              <a:avLst/>
            </a:prstGeom>
            <a:noFill/>
            <a:ln w="9525">
              <a:noFill/>
            </a:ln>
          </p:spPr>
        </p:pic>
      </p:grpSp>
      <p:pic>
        <p:nvPicPr>
          <p:cNvPr id="3075" name="Picture 2" descr="图片 1"/>
          <p:cNvPicPr>
            <a:picLocks noChangeAspect="1"/>
          </p:cNvPicPr>
          <p:nvPr/>
        </p:nvPicPr>
        <p:blipFill>
          <a:blip r:embed="rId3"/>
          <a:srcRect l="197" r="3380"/>
          <a:stretch>
            <a:fillRect/>
          </a:stretch>
        </p:blipFill>
        <p:spPr>
          <a:xfrm>
            <a:off x="7752715" y="4053840"/>
            <a:ext cx="4460240" cy="2799080"/>
          </a:xfrm>
          <a:prstGeom prst="rect">
            <a:avLst/>
          </a:prstGeom>
          <a:noFill/>
          <a:ln w="12700">
            <a:noFill/>
          </a:ln>
        </p:spPr>
      </p:pic>
      <p:sp>
        <p:nvSpPr>
          <p:cNvPr id="30723" name="Text Box 2" descr="文本框 2"/>
          <p:cNvSpPr txBox="1"/>
          <p:nvPr/>
        </p:nvSpPr>
        <p:spPr>
          <a:xfrm>
            <a:off x="2888933" y="2492693"/>
            <a:ext cx="6413500" cy="1106487"/>
          </a:xfrm>
          <a:prstGeom prst="rect">
            <a:avLst/>
          </a:prstGeom>
          <a:noFill/>
          <a:ln w="12700">
            <a:noFill/>
          </a:ln>
        </p:spPr>
        <p:txBody>
          <a:bodyPr wrap="square" lIns="45720" rIns="45720" anchor="t" anchorCtr="0">
            <a:spAutoFit/>
          </a:bodyPr>
          <a:p>
            <a:pPr algn="ctr" hangingPunct="0"/>
            <a:r>
              <a:rPr lang="en-US" altLang="zh-CN" sz="6600" b="1">
                <a:solidFill>
                  <a:srgbClr val="004D7D"/>
                </a:solidFill>
                <a:latin typeface="Arial" panose="020B0604020202020204" pitchFamily="34" charset="0"/>
                <a:ea typeface="宋体" panose="02010600030101010101" pitchFamily="2" charset="-122"/>
                <a:sym typeface="Arial" panose="020B0604020202020204" pitchFamily="34" charset="0"/>
              </a:rPr>
              <a:t>THANK  YOU!</a:t>
            </a:r>
            <a:endParaRPr lang="en-US" altLang="zh-CN" sz="6600" b="1">
              <a:solidFill>
                <a:srgbClr val="004D7D"/>
              </a:solidFill>
              <a:latin typeface="Arial" panose="020B0604020202020204" pitchFamily="34" charset="0"/>
              <a:ea typeface="宋体" panose="02010600030101010101" pitchFamily="2" charset="-122"/>
              <a:sym typeface="Arial" panose="020B0604020202020204" pitchFamily="34" charset="0"/>
            </a:endParaRPr>
          </a:p>
        </p:txBody>
      </p:sp>
      <p:pic>
        <p:nvPicPr>
          <p:cNvPr id="30722" name="Picture 1" descr="图片 1"/>
          <p:cNvPicPr>
            <a:picLocks noChangeAspect="1"/>
          </p:cNvPicPr>
          <p:nvPr/>
        </p:nvPicPr>
        <p:blipFill>
          <a:blip r:embed="rId4"/>
          <a:stretch>
            <a:fillRect/>
          </a:stretch>
        </p:blipFill>
        <p:spPr>
          <a:xfrm>
            <a:off x="3640138" y="3644583"/>
            <a:ext cx="4911725" cy="346075"/>
          </a:xfrm>
          <a:prstGeom prst="rect">
            <a:avLst/>
          </a:prstGeom>
          <a:noFill/>
          <a:ln w="12700">
            <a:noFill/>
          </a:ln>
        </p:spPr>
      </p:pic>
      <p:pic>
        <p:nvPicPr>
          <p:cNvPr id="18" name="图片 1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32850" y="58420"/>
            <a:ext cx="1228725" cy="828040"/>
          </a:xfrm>
          <a:prstGeom prst="rect">
            <a:avLst/>
          </a:prstGeom>
          <a:noFill/>
        </p:spPr>
      </p:pic>
      <p:pic>
        <p:nvPicPr>
          <p:cNvPr id="19" name="图片 18"/>
          <p:cNvPicPr/>
          <p:nvPr/>
        </p:nvPicPr>
        <p:blipFill>
          <a:blip r:embed="rId7">
            <a:extLst>
              <a:ext uri="{96DAC541-7B7A-43D3-8B79-37D633B846F1}">
                <asvg:svgBlip xmlns:asvg="http://schemas.microsoft.com/office/drawing/2016/SVG/main" r:embed="rId8"/>
              </a:ext>
            </a:extLst>
          </a:blip>
          <a:stretch>
            <a:fillRect/>
          </a:stretch>
        </p:blipFill>
        <p:spPr>
          <a:xfrm>
            <a:off x="10128885" y="213360"/>
            <a:ext cx="1771650" cy="517525"/>
          </a:xfrm>
          <a:prstGeom prst="rect">
            <a:avLst/>
          </a:prstGeom>
          <a:noFill/>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445" y="15240"/>
            <a:ext cx="12192000" cy="6858000"/>
            <a:chOff x="0" y="0"/>
            <a:chExt cx="19200" cy="10800"/>
          </a:xfrm>
        </p:grpSpPr>
        <p:pic>
          <p:nvPicPr>
            <p:cNvPr id="94" name="INTER2021_PPT_16ku92.jpg" descr="INTER2021_PPT_16ku92.jpg"/>
            <p:cNvPicPr>
              <a:picLocks noChangeAspect="1"/>
            </p:cNvPicPr>
            <p:nvPr/>
          </p:nvPicPr>
          <p:blipFill>
            <a:blip r:embed="rId1"/>
            <a:stretch>
              <a:fillRect/>
            </a:stretch>
          </p:blipFill>
          <p:spPr>
            <a:xfrm>
              <a:off x="0" y="0"/>
              <a:ext cx="19200" cy="10800"/>
            </a:xfrm>
            <a:prstGeom prst="rect">
              <a:avLst/>
            </a:prstGeom>
            <a:ln w="12700">
              <a:miter lim="400000"/>
              <a:headEnd/>
              <a:tailEnd/>
            </a:ln>
          </p:spPr>
        </p:pic>
        <p:sp>
          <p:nvSpPr>
            <p:cNvPr id="7" name="矩形 6"/>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矩形 2"/>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endParaRPr>
            </a:p>
          </p:txBody>
        </p:sp>
        <p:sp>
          <p:nvSpPr>
            <p:cNvPr id="4" name="矩形 3"/>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03" name="图片 102"/>
            <p:cNvPicPr/>
            <p:nvPr/>
          </p:nvPicPr>
          <p:blipFill>
            <a:blip r:embed="rId2"/>
            <a:stretch>
              <a:fillRect/>
            </a:stretch>
          </p:blipFill>
          <p:spPr>
            <a:xfrm>
              <a:off x="415" y="297"/>
              <a:ext cx="3274" cy="1463"/>
            </a:xfrm>
            <a:prstGeom prst="rect">
              <a:avLst/>
            </a:prstGeom>
            <a:noFill/>
            <a:ln w="9525">
              <a:noFill/>
            </a:ln>
          </p:spPr>
        </p:pic>
      </p:grpSp>
      <p:pic>
        <p:nvPicPr>
          <p:cNvPr id="6" name="图片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850" y="58420"/>
            <a:ext cx="1228725" cy="828040"/>
          </a:xfrm>
          <a:prstGeom prst="rect">
            <a:avLst/>
          </a:prstGeom>
          <a:noFill/>
        </p:spPr>
      </p:pic>
      <p:pic>
        <p:nvPicPr>
          <p:cNvPr id="8" name="图片 7"/>
          <p:cNvPicPr/>
          <p:nvPr/>
        </p:nvPicPr>
        <p:blipFill>
          <a:blip r:embed="rId5">
            <a:extLst>
              <a:ext uri="{96DAC541-7B7A-43D3-8B79-37D633B846F1}">
                <asvg:svgBlip xmlns:asvg="http://schemas.microsoft.com/office/drawing/2016/SVG/main" r:embed="rId6"/>
              </a:ext>
            </a:extLst>
          </a:blip>
          <a:stretch>
            <a:fillRect/>
          </a:stretch>
        </p:blipFill>
        <p:spPr>
          <a:xfrm>
            <a:off x="10128885" y="213360"/>
            <a:ext cx="1771650" cy="517525"/>
          </a:xfrm>
          <a:prstGeom prst="rect">
            <a:avLst/>
          </a:prstGeom>
          <a:noFill/>
        </p:spPr>
      </p:pic>
      <p:sp>
        <p:nvSpPr>
          <p:cNvPr id="6146" name="文本框 4"/>
          <p:cNvSpPr txBox="1"/>
          <p:nvPr/>
        </p:nvSpPr>
        <p:spPr>
          <a:xfrm>
            <a:off x="4872355" y="548640"/>
            <a:ext cx="2524125" cy="521970"/>
          </a:xfrm>
          <a:prstGeom prst="rect">
            <a:avLst/>
          </a:prstGeom>
          <a:noFill/>
          <a:ln w="9525">
            <a:noFill/>
          </a:ln>
        </p:spPr>
        <p:txBody>
          <a:bodyPr wrap="square" anchor="t" anchorCtr="0">
            <a:spAutoFit/>
          </a:bodyPr>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sz="2800">
                <a:sym typeface="+mn-ea"/>
              </a:rPr>
              <a:t>OUTLINE</a:t>
            </a:r>
            <a:endParaRPr lang="en-US" sz="1800" b="1">
              <a:latin typeface="Calibri" panose="020F0502020204030204" charset="0"/>
              <a:ea typeface="宋体" panose="02010600030101010101" pitchFamily="2" charset="-122"/>
              <a:sym typeface="+mn-ea"/>
            </a:endParaRPr>
          </a:p>
        </p:txBody>
      </p:sp>
      <p:sp>
        <p:nvSpPr>
          <p:cNvPr id="6147" name="矩形 2"/>
          <p:cNvSpPr/>
          <p:nvPr/>
        </p:nvSpPr>
        <p:spPr>
          <a:xfrm>
            <a:off x="4296093" y="2061210"/>
            <a:ext cx="4572000" cy="2676525"/>
          </a:xfrm>
          <a:prstGeom prst="rect">
            <a:avLst/>
          </a:prstGeom>
          <a:noFill/>
          <a:ln w="9525">
            <a:noFill/>
          </a:ln>
        </p:spPr>
        <p:txBody>
          <a:bodyPr anchor="t" anchorCtr="0">
            <a:spAutoFit/>
          </a:bodyPr>
          <a:p>
            <a:pPr algn="l"/>
            <a:r>
              <a:rPr sz="2400" b="1">
                <a:latin typeface="Arial" panose="020B0604020202020204"/>
                <a:ea typeface="Arial" panose="020B0604020202020204"/>
                <a:cs typeface="Arial" panose="020B0604020202020204"/>
              </a:rPr>
              <a:t>1. Introduction </a:t>
            </a:r>
            <a:endParaRPr sz="2400" b="1">
              <a:latin typeface="Arial" panose="020B0604020202020204"/>
              <a:ea typeface="Arial" panose="020B0604020202020204"/>
              <a:cs typeface="Arial" panose="020B0604020202020204"/>
            </a:endParaRPr>
          </a:p>
          <a:p>
            <a:pPr algn="l"/>
            <a:endParaRPr sz="2400" b="1">
              <a:latin typeface="Arial" panose="020B0604020202020204"/>
              <a:ea typeface="Arial" panose="020B0604020202020204"/>
              <a:cs typeface="Arial" panose="020B0604020202020204"/>
            </a:endParaRPr>
          </a:p>
          <a:p>
            <a:pPr algn="l"/>
            <a:r>
              <a:rPr sz="2400" b="1">
                <a:latin typeface="Arial" panose="020B0604020202020204"/>
                <a:ea typeface="Arial" panose="020B0604020202020204"/>
                <a:cs typeface="Arial" panose="020B0604020202020204"/>
              </a:rPr>
              <a:t>2. Proposed Approach</a:t>
            </a:r>
            <a:endParaRPr sz="2400" b="1">
              <a:latin typeface="Arial" panose="020B0604020202020204"/>
              <a:ea typeface="Arial" panose="020B0604020202020204"/>
              <a:cs typeface="Arial" panose="020B0604020202020204"/>
            </a:endParaRPr>
          </a:p>
          <a:p>
            <a:pPr algn="l"/>
            <a:endParaRPr sz="2400" b="1">
              <a:latin typeface="Arial" panose="020B0604020202020204"/>
              <a:ea typeface="Arial" panose="020B0604020202020204"/>
              <a:cs typeface="Arial" panose="020B0604020202020204"/>
            </a:endParaRPr>
          </a:p>
          <a:p>
            <a:pPr algn="l"/>
            <a:r>
              <a:rPr sz="2400" b="1">
                <a:latin typeface="Arial" panose="020B0604020202020204"/>
                <a:ea typeface="Arial" panose="020B0604020202020204"/>
                <a:cs typeface="Arial" panose="020B0604020202020204"/>
              </a:rPr>
              <a:t>3. Experiment setting.</a:t>
            </a:r>
            <a:endParaRPr sz="2400" b="1">
              <a:latin typeface="Arial" panose="020B0604020202020204"/>
              <a:ea typeface="Arial" panose="020B0604020202020204"/>
              <a:cs typeface="Arial" panose="020B0604020202020204"/>
            </a:endParaRPr>
          </a:p>
          <a:p>
            <a:pPr algn="l"/>
            <a:endParaRPr sz="2400" b="1">
              <a:latin typeface="Arial" panose="020B0604020202020204"/>
              <a:ea typeface="Arial" panose="020B0604020202020204"/>
              <a:cs typeface="Arial" panose="020B0604020202020204"/>
            </a:endParaRPr>
          </a:p>
          <a:p>
            <a:pPr algn="l"/>
            <a:r>
              <a:rPr sz="2400" b="1">
                <a:latin typeface="Arial" panose="020B0604020202020204"/>
                <a:ea typeface="Arial" panose="020B0604020202020204"/>
                <a:cs typeface="Arial" panose="020B0604020202020204"/>
              </a:rPr>
              <a:t>4. Result </a:t>
            </a:r>
            <a:endParaRPr sz="2400" b="1">
              <a:latin typeface="Arial" panose="020B0604020202020204"/>
              <a:ea typeface="Arial" panose="020B0604020202020204"/>
              <a:cs typeface="Arial" panose="020B0604020202020204"/>
            </a:endParaRPr>
          </a:p>
        </p:txBody>
      </p:sp>
      <p:sp>
        <p:nvSpPr>
          <p:cNvPr id="2" name="文本框 1"/>
          <p:cNvSpPr txBox="1"/>
          <p:nvPr/>
        </p:nvSpPr>
        <p:spPr>
          <a:xfrm>
            <a:off x="11208385" y="6237605"/>
            <a:ext cx="282575"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Helvetica"/>
              </a:rPr>
              <a:t>1</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100" y="0"/>
            <a:ext cx="12192000" cy="6858000"/>
            <a:chOff x="0" y="0"/>
            <a:chExt cx="19200" cy="10800"/>
          </a:xfrm>
        </p:grpSpPr>
        <p:pic>
          <p:nvPicPr>
            <p:cNvPr id="94" name="INTER2021_PPT_16ku92.jpg" descr="INTER2021_PPT_16ku92.jpg"/>
            <p:cNvPicPr>
              <a:picLocks noChangeAspect="1"/>
            </p:cNvPicPr>
            <p:nvPr/>
          </p:nvPicPr>
          <p:blipFill>
            <a:blip r:embed="rId1"/>
            <a:stretch>
              <a:fillRect/>
            </a:stretch>
          </p:blipFill>
          <p:spPr>
            <a:xfrm>
              <a:off x="0" y="0"/>
              <a:ext cx="19200" cy="10800"/>
            </a:xfrm>
            <a:prstGeom prst="rect">
              <a:avLst/>
            </a:prstGeom>
            <a:ln w="12700">
              <a:miter lim="400000"/>
              <a:headEnd/>
              <a:tailEnd/>
            </a:ln>
          </p:spPr>
        </p:pic>
        <p:sp>
          <p:nvSpPr>
            <p:cNvPr id="7" name="矩形 6"/>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矩形 2"/>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endParaRPr>
            </a:p>
          </p:txBody>
        </p:sp>
        <p:sp>
          <p:nvSpPr>
            <p:cNvPr id="4" name="矩形 3"/>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03" name="图片 102"/>
            <p:cNvPicPr/>
            <p:nvPr/>
          </p:nvPicPr>
          <p:blipFill>
            <a:blip r:embed="rId2"/>
            <a:stretch>
              <a:fillRect/>
            </a:stretch>
          </p:blipFill>
          <p:spPr>
            <a:xfrm>
              <a:off x="415" y="297"/>
              <a:ext cx="3274" cy="1463"/>
            </a:xfrm>
            <a:prstGeom prst="rect">
              <a:avLst/>
            </a:prstGeom>
            <a:noFill/>
            <a:ln w="9525">
              <a:noFill/>
            </a:ln>
          </p:spPr>
        </p:pic>
      </p:grpSp>
      <p:pic>
        <p:nvPicPr>
          <p:cNvPr id="6" name="图片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850" y="58420"/>
            <a:ext cx="1228725" cy="828040"/>
          </a:xfrm>
          <a:prstGeom prst="rect">
            <a:avLst/>
          </a:prstGeom>
          <a:noFill/>
        </p:spPr>
      </p:pic>
      <p:pic>
        <p:nvPicPr>
          <p:cNvPr id="8" name="图片 7"/>
          <p:cNvPicPr/>
          <p:nvPr/>
        </p:nvPicPr>
        <p:blipFill>
          <a:blip r:embed="rId5">
            <a:extLst>
              <a:ext uri="{96DAC541-7B7A-43D3-8B79-37D633B846F1}">
                <asvg:svgBlip xmlns:asvg="http://schemas.microsoft.com/office/drawing/2016/SVG/main" r:embed="rId6"/>
              </a:ext>
            </a:extLst>
          </a:blip>
          <a:stretch>
            <a:fillRect/>
          </a:stretch>
        </p:blipFill>
        <p:spPr>
          <a:xfrm>
            <a:off x="10128885" y="213360"/>
            <a:ext cx="1771650" cy="517525"/>
          </a:xfrm>
          <a:prstGeom prst="rect">
            <a:avLst/>
          </a:prstGeom>
          <a:noFill/>
        </p:spPr>
      </p:pic>
      <p:cxnSp>
        <p:nvCxnSpPr>
          <p:cNvPr id="23" name="直接箭头连接符 22"/>
          <p:cNvCxnSpPr/>
          <p:nvPr/>
        </p:nvCxnSpPr>
        <p:spPr>
          <a:xfrm>
            <a:off x="3712210" y="4004945"/>
            <a:ext cx="647700" cy="585470"/>
          </a:xfrm>
          <a:prstGeom prst="straightConnector1">
            <a:avLst/>
          </a:prstGeom>
          <a:solidFill>
            <a:srgbClr val="FFFFFF"/>
          </a:solidFill>
          <a:ln w="28575" cap="flat" cmpd="sng" algn="ctr">
            <a:solidFill>
              <a:schemeClr val="tx1"/>
            </a:solidFill>
            <a:prstDash val="solid"/>
            <a:miter lim="800000"/>
            <a:headEnd type="none" w="med" len="med"/>
            <a:tailEnd type="arrow" w="med" len="med"/>
          </a:ln>
        </p:spPr>
      </p:cxnSp>
      <p:pic>
        <p:nvPicPr>
          <p:cNvPr id="24" name="图片 23"/>
          <p:cNvPicPr>
            <a:picLocks noChangeAspect="1"/>
          </p:cNvPicPr>
          <p:nvPr/>
        </p:nvPicPr>
        <p:blipFill>
          <a:blip r:embed="rId7"/>
          <a:stretch>
            <a:fillRect/>
          </a:stretch>
        </p:blipFill>
        <p:spPr>
          <a:xfrm>
            <a:off x="4429125" y="4502785"/>
            <a:ext cx="838200" cy="739775"/>
          </a:xfrm>
          <a:prstGeom prst="rect">
            <a:avLst/>
          </a:prstGeom>
        </p:spPr>
      </p:pic>
      <p:cxnSp>
        <p:nvCxnSpPr>
          <p:cNvPr id="25" name="直接箭头连接符 24"/>
          <p:cNvCxnSpPr/>
          <p:nvPr/>
        </p:nvCxnSpPr>
        <p:spPr>
          <a:xfrm flipV="1">
            <a:off x="3680460" y="2594610"/>
            <a:ext cx="719455" cy="690245"/>
          </a:xfrm>
          <a:prstGeom prst="straightConnector1">
            <a:avLst/>
          </a:prstGeom>
          <a:solidFill>
            <a:srgbClr val="FFFFFF"/>
          </a:solidFill>
          <a:ln w="28575" cap="flat" cmpd="sng" algn="ctr">
            <a:solidFill>
              <a:schemeClr val="tx1"/>
            </a:solidFill>
            <a:prstDash val="solid"/>
            <a:miter lim="800000"/>
            <a:headEnd type="none" w="med" len="med"/>
            <a:tailEnd type="arrow" w="med" len="med"/>
          </a:ln>
        </p:spPr>
      </p:cxnSp>
      <p:cxnSp>
        <p:nvCxnSpPr>
          <p:cNvPr id="26" name="直接箭头连接符 25"/>
          <p:cNvCxnSpPr/>
          <p:nvPr/>
        </p:nvCxnSpPr>
        <p:spPr>
          <a:xfrm>
            <a:off x="5336540" y="4872355"/>
            <a:ext cx="725805" cy="0"/>
          </a:xfrm>
          <a:prstGeom prst="straightConnector1">
            <a:avLst/>
          </a:prstGeom>
          <a:solidFill>
            <a:srgbClr val="FFFFFF"/>
          </a:solidFill>
          <a:ln w="28575" cap="flat" cmpd="sng" algn="ctr">
            <a:solidFill>
              <a:schemeClr val="tx1"/>
            </a:solidFill>
            <a:prstDash val="solid"/>
            <a:miter lim="800000"/>
            <a:headEnd type="none" w="med" len="med"/>
            <a:tailEnd type="arrow" w="med" len="med"/>
          </a:ln>
        </p:spPr>
      </p:cxnSp>
      <p:cxnSp>
        <p:nvCxnSpPr>
          <p:cNvPr id="27" name="直接箭头连接符 26"/>
          <p:cNvCxnSpPr/>
          <p:nvPr/>
        </p:nvCxnSpPr>
        <p:spPr>
          <a:xfrm>
            <a:off x="5292725" y="2406015"/>
            <a:ext cx="725805" cy="0"/>
          </a:xfrm>
          <a:prstGeom prst="straightConnector1">
            <a:avLst/>
          </a:prstGeom>
          <a:solidFill>
            <a:srgbClr val="FFFFFF"/>
          </a:solidFill>
          <a:ln w="28575" cap="flat" cmpd="sng" algn="ctr">
            <a:solidFill>
              <a:schemeClr val="tx1"/>
            </a:solidFill>
            <a:prstDash val="solid"/>
            <a:miter lim="800000"/>
            <a:headEnd type="none" w="med" len="med"/>
            <a:tailEnd type="arrow" w="med" len="med"/>
          </a:ln>
        </p:spPr>
      </p:cxnSp>
      <p:sp>
        <p:nvSpPr>
          <p:cNvPr id="28" name="文本框 27"/>
          <p:cNvSpPr txBox="1"/>
          <p:nvPr/>
        </p:nvSpPr>
        <p:spPr>
          <a:xfrm>
            <a:off x="4307840" y="2823845"/>
            <a:ext cx="1172210" cy="368300"/>
          </a:xfrm>
          <a:prstGeom prst="rect">
            <a:avLst/>
          </a:prstGeom>
          <a:noFill/>
        </p:spPr>
        <p:txBody>
          <a:bodyPr wrap="square" rtlCol="0">
            <a:spAutoFit/>
          </a:bodyPr>
          <a:p>
            <a:pPr algn="ctr"/>
            <a:r>
              <a:rPr lang="en-US" altLang="zh-CN">
                <a:ea typeface="宋体" panose="02010600030101010101" pitchFamily="2" charset="-122"/>
              </a:rPr>
              <a:t>playback</a:t>
            </a:r>
            <a:endParaRPr lang="en-US" altLang="zh-CN">
              <a:ea typeface="宋体" panose="02010600030101010101" pitchFamily="2" charset="-122"/>
            </a:endParaRPr>
          </a:p>
        </p:txBody>
      </p:sp>
      <p:sp>
        <p:nvSpPr>
          <p:cNvPr id="29" name="文本框 28"/>
          <p:cNvSpPr txBox="1"/>
          <p:nvPr/>
        </p:nvSpPr>
        <p:spPr>
          <a:xfrm>
            <a:off x="4204335" y="5242560"/>
            <a:ext cx="1287780" cy="368300"/>
          </a:xfrm>
          <a:prstGeom prst="rect">
            <a:avLst/>
          </a:prstGeom>
          <a:noFill/>
        </p:spPr>
        <p:txBody>
          <a:bodyPr wrap="square" rtlCol="0">
            <a:spAutoFit/>
          </a:bodyPr>
          <a:p>
            <a:pPr algn="ctr"/>
            <a:r>
              <a:rPr lang="en-US" altLang="zh-CN">
                <a:ea typeface="宋体" panose="02010600030101010101" pitchFamily="2" charset="-122"/>
              </a:rPr>
              <a:t>synthesis</a:t>
            </a:r>
            <a:endParaRPr lang="en-US" altLang="zh-CN">
              <a:ea typeface="宋体" panose="02010600030101010101" pitchFamily="2" charset="-122"/>
            </a:endParaRPr>
          </a:p>
        </p:txBody>
      </p:sp>
      <p:pic>
        <p:nvPicPr>
          <p:cNvPr id="30" name="图片 29" descr="喇叭 (1)"/>
          <p:cNvPicPr>
            <a:picLocks noChangeAspect="1"/>
          </p:cNvPicPr>
          <p:nvPr/>
        </p:nvPicPr>
        <p:blipFill>
          <a:blip r:embed="rId8"/>
          <a:stretch>
            <a:fillRect/>
          </a:stretch>
        </p:blipFill>
        <p:spPr>
          <a:xfrm>
            <a:off x="6106795" y="1943735"/>
            <a:ext cx="880110" cy="880110"/>
          </a:xfrm>
          <a:prstGeom prst="rect">
            <a:avLst/>
          </a:prstGeom>
        </p:spPr>
      </p:pic>
      <p:pic>
        <p:nvPicPr>
          <p:cNvPr id="31" name="图片 30" descr="录音"/>
          <p:cNvPicPr>
            <a:picLocks noChangeAspect="1"/>
          </p:cNvPicPr>
          <p:nvPr/>
        </p:nvPicPr>
        <p:blipFill>
          <a:blip r:embed="rId9"/>
          <a:stretch>
            <a:fillRect/>
          </a:stretch>
        </p:blipFill>
        <p:spPr>
          <a:xfrm>
            <a:off x="4505960" y="2005965"/>
            <a:ext cx="775335" cy="775335"/>
          </a:xfrm>
          <a:prstGeom prst="rect">
            <a:avLst/>
          </a:prstGeom>
        </p:spPr>
      </p:pic>
      <p:pic>
        <p:nvPicPr>
          <p:cNvPr id="33" name="图片 32" descr="喇叭 (1)"/>
          <p:cNvPicPr>
            <a:picLocks noChangeAspect="1"/>
          </p:cNvPicPr>
          <p:nvPr/>
        </p:nvPicPr>
        <p:blipFill>
          <a:blip r:embed="rId8"/>
          <a:stretch>
            <a:fillRect/>
          </a:stretch>
        </p:blipFill>
        <p:spPr>
          <a:xfrm>
            <a:off x="6153785" y="4471035"/>
            <a:ext cx="847090" cy="847090"/>
          </a:xfrm>
          <a:prstGeom prst="rect">
            <a:avLst/>
          </a:prstGeom>
        </p:spPr>
      </p:pic>
      <p:grpSp>
        <p:nvGrpSpPr>
          <p:cNvPr id="34" name="组合 33"/>
          <p:cNvGrpSpPr/>
          <p:nvPr/>
        </p:nvGrpSpPr>
        <p:grpSpPr>
          <a:xfrm>
            <a:off x="1775460" y="2637155"/>
            <a:ext cx="1905000" cy="1905000"/>
            <a:chOff x="963" y="2916"/>
            <a:chExt cx="3000" cy="3000"/>
          </a:xfrm>
        </p:grpSpPr>
        <p:pic>
          <p:nvPicPr>
            <p:cNvPr id="35" name="图片 34" descr="男人"/>
            <p:cNvPicPr>
              <a:picLocks noChangeAspect="1"/>
            </p:cNvPicPr>
            <p:nvPr/>
          </p:nvPicPr>
          <p:blipFill>
            <a:blip r:embed="rId10"/>
            <a:stretch>
              <a:fillRect/>
            </a:stretch>
          </p:blipFill>
          <p:spPr>
            <a:xfrm>
              <a:off x="963" y="2916"/>
              <a:ext cx="3000" cy="3000"/>
            </a:xfrm>
            <a:prstGeom prst="rect">
              <a:avLst/>
            </a:prstGeom>
          </p:spPr>
        </p:pic>
        <p:pic>
          <p:nvPicPr>
            <p:cNvPr id="36" name="图片 35" descr="wifi"/>
            <p:cNvPicPr>
              <a:picLocks noChangeAspect="1"/>
            </p:cNvPicPr>
            <p:nvPr/>
          </p:nvPicPr>
          <p:blipFill>
            <a:blip r:embed="rId11"/>
            <a:stretch>
              <a:fillRect/>
            </a:stretch>
          </p:blipFill>
          <p:spPr>
            <a:xfrm rot="4560000">
              <a:off x="3184" y="4117"/>
              <a:ext cx="634" cy="634"/>
            </a:xfrm>
            <a:prstGeom prst="rect">
              <a:avLst/>
            </a:prstGeom>
          </p:spPr>
        </p:pic>
      </p:grpSp>
      <p:sp>
        <p:nvSpPr>
          <p:cNvPr id="37" name="文本框 36"/>
          <p:cNvSpPr txBox="1"/>
          <p:nvPr/>
        </p:nvSpPr>
        <p:spPr>
          <a:xfrm>
            <a:off x="7940675" y="2406015"/>
            <a:ext cx="2165350" cy="2306955"/>
          </a:xfrm>
          <a:prstGeom prst="rect">
            <a:avLst/>
          </a:prstGeom>
          <a:noFill/>
        </p:spPr>
        <p:txBody>
          <a:bodyPr wrap="square" rtlCol="0">
            <a:spAutoFit/>
          </a:bodyPr>
          <a:p>
            <a:pPr marL="285750" indent="-285750">
              <a:buFont typeface="Wingdings" panose="05000000000000000000" charset="0"/>
              <a:buChar char="Ø"/>
            </a:pPr>
            <a:endParaRPr lang="zh-CN" altLang="en-US"/>
          </a:p>
          <a:p>
            <a:pPr marL="285750" indent="-285750">
              <a:buFont typeface="Wingdings" panose="05000000000000000000" charset="0"/>
              <a:buChar char="Ø"/>
            </a:pPr>
            <a:r>
              <a:rPr lang="en-US">
                <a:sym typeface="+mn-ea"/>
              </a:rPr>
              <a:t>social security</a:t>
            </a:r>
            <a:endParaRPr lang="en-US"/>
          </a:p>
          <a:p>
            <a:pPr marL="285750" indent="-285750">
              <a:buFont typeface="Wingdings" panose="05000000000000000000" charset="0"/>
              <a:buChar char="Ø"/>
            </a:pPr>
            <a:endParaRPr lang="zh-CN" altLang="en-US"/>
          </a:p>
          <a:p>
            <a:pPr marL="285750" indent="-285750">
              <a:buFont typeface="Wingdings" panose="05000000000000000000" charset="0"/>
              <a:buChar char="Ø"/>
            </a:pPr>
            <a:r>
              <a:rPr lang="en-US">
                <a:ea typeface="宋体" panose="02010600030101010101" pitchFamily="2" charset="-122"/>
                <a:sym typeface="+mn-ea"/>
              </a:rPr>
              <a:t>privacy security</a:t>
            </a:r>
            <a:endParaRPr lang="zh-CN" altLang="en-US"/>
          </a:p>
          <a:p>
            <a:pPr marL="285750" indent="-285750">
              <a:buFont typeface="Wingdings" panose="05000000000000000000" charset="0"/>
              <a:buChar char="Ø"/>
            </a:pPr>
            <a:endParaRPr lang="zh-CN" altLang="en-US"/>
          </a:p>
          <a:p>
            <a:pPr marL="285750" indent="-285750">
              <a:buFont typeface="Wingdings" panose="05000000000000000000" charset="0"/>
              <a:buChar char="Ø"/>
            </a:pPr>
            <a:r>
              <a:rPr lang="en-US">
                <a:ea typeface="宋体" panose="02010600030101010101" pitchFamily="2" charset="-122"/>
                <a:sym typeface="+mn-ea"/>
              </a:rPr>
              <a:t>property security</a:t>
            </a:r>
            <a:endParaRPr lang="zh-CN" altLang="en-US"/>
          </a:p>
          <a:p>
            <a:pPr marL="285750" indent="-285750">
              <a:buFont typeface="Wingdings" panose="05000000000000000000" charset="0"/>
              <a:buChar char="Ø"/>
            </a:pPr>
            <a:endParaRPr lang="zh-CN" altLang="en-US"/>
          </a:p>
          <a:p>
            <a:pPr marL="285750" indent="-285750">
              <a:buFont typeface="Wingdings" panose="05000000000000000000" charset="0"/>
              <a:buChar char="Ø"/>
            </a:pPr>
            <a:r>
              <a:rPr lang="en-US" altLang="zh-CN"/>
              <a:t>...</a:t>
            </a:r>
            <a:endParaRPr lang="en-US" altLang="zh-CN"/>
          </a:p>
        </p:txBody>
      </p:sp>
      <p:pic>
        <p:nvPicPr>
          <p:cNvPr id="38" name="图片 37" descr="语音 (1)"/>
          <p:cNvPicPr>
            <a:picLocks noChangeAspect="1"/>
          </p:cNvPicPr>
          <p:nvPr/>
        </p:nvPicPr>
        <p:blipFill>
          <a:blip r:embed="rId12"/>
          <a:stretch>
            <a:fillRect/>
          </a:stretch>
        </p:blipFill>
        <p:spPr>
          <a:xfrm>
            <a:off x="4450715" y="3244850"/>
            <a:ext cx="795020" cy="795020"/>
          </a:xfrm>
          <a:prstGeom prst="rect">
            <a:avLst/>
          </a:prstGeom>
        </p:spPr>
      </p:pic>
      <p:pic>
        <p:nvPicPr>
          <p:cNvPr id="39" name="图片 38" descr="语音 (3)"/>
          <p:cNvPicPr>
            <a:picLocks noChangeAspect="1"/>
          </p:cNvPicPr>
          <p:nvPr/>
        </p:nvPicPr>
        <p:blipFill>
          <a:blip r:embed="rId13"/>
          <a:stretch>
            <a:fillRect/>
          </a:stretch>
        </p:blipFill>
        <p:spPr>
          <a:xfrm>
            <a:off x="6128385" y="3192780"/>
            <a:ext cx="908050" cy="908050"/>
          </a:xfrm>
          <a:prstGeom prst="rect">
            <a:avLst/>
          </a:prstGeom>
        </p:spPr>
      </p:pic>
      <p:cxnSp>
        <p:nvCxnSpPr>
          <p:cNvPr id="40" name="直接箭头连接符 39"/>
          <p:cNvCxnSpPr/>
          <p:nvPr/>
        </p:nvCxnSpPr>
        <p:spPr>
          <a:xfrm>
            <a:off x="5308600" y="3609975"/>
            <a:ext cx="725805" cy="0"/>
          </a:xfrm>
          <a:prstGeom prst="straightConnector1">
            <a:avLst/>
          </a:prstGeom>
          <a:solidFill>
            <a:srgbClr val="FFFFFF"/>
          </a:solidFill>
          <a:ln w="28575" cap="flat" cmpd="sng" algn="ctr">
            <a:solidFill>
              <a:schemeClr val="tx1"/>
            </a:solidFill>
            <a:prstDash val="solid"/>
            <a:miter lim="800000"/>
            <a:headEnd type="none" w="med" len="med"/>
            <a:tailEnd type="arrow" w="med" len="med"/>
          </a:ln>
        </p:spPr>
      </p:cxnSp>
      <p:cxnSp>
        <p:nvCxnSpPr>
          <p:cNvPr id="42" name="直接箭头连接符 41"/>
          <p:cNvCxnSpPr/>
          <p:nvPr/>
        </p:nvCxnSpPr>
        <p:spPr>
          <a:xfrm>
            <a:off x="3662045" y="3622675"/>
            <a:ext cx="725805" cy="0"/>
          </a:xfrm>
          <a:prstGeom prst="straightConnector1">
            <a:avLst/>
          </a:prstGeom>
          <a:solidFill>
            <a:srgbClr val="FFFFFF"/>
          </a:solidFill>
          <a:ln w="28575" cap="flat" cmpd="sng" algn="ctr">
            <a:solidFill>
              <a:schemeClr val="tx1"/>
            </a:solidFill>
            <a:prstDash val="solid"/>
            <a:miter lim="800000"/>
            <a:headEnd type="none" w="med" len="med"/>
            <a:tailEnd type="arrow" w="med" len="med"/>
          </a:ln>
        </p:spPr>
      </p:cxnSp>
      <p:sp>
        <p:nvSpPr>
          <p:cNvPr id="49" name="文本框 48"/>
          <p:cNvSpPr txBox="1"/>
          <p:nvPr/>
        </p:nvSpPr>
        <p:spPr>
          <a:xfrm>
            <a:off x="4237990" y="4087495"/>
            <a:ext cx="1307465" cy="368300"/>
          </a:xfrm>
          <a:prstGeom prst="rect">
            <a:avLst/>
          </a:prstGeom>
          <a:noFill/>
        </p:spPr>
        <p:txBody>
          <a:bodyPr wrap="square" rtlCol="0">
            <a:spAutoFit/>
          </a:bodyPr>
          <a:p>
            <a:pPr algn="ctr"/>
            <a:r>
              <a:rPr lang="en-US" altLang="zh-CN">
                <a:ea typeface="宋体" panose="02010600030101010101" pitchFamily="2" charset="-122"/>
              </a:rPr>
              <a:t>conversion</a:t>
            </a:r>
            <a:endParaRPr lang="en-US" altLang="zh-CN">
              <a:ea typeface="宋体" panose="02010600030101010101" pitchFamily="2" charset="-122"/>
            </a:endParaRPr>
          </a:p>
        </p:txBody>
      </p:sp>
      <p:sp>
        <p:nvSpPr>
          <p:cNvPr id="51" name="文本框 4"/>
          <p:cNvSpPr txBox="1"/>
          <p:nvPr/>
        </p:nvSpPr>
        <p:spPr>
          <a:xfrm>
            <a:off x="3794125" y="550545"/>
            <a:ext cx="4680585" cy="1003935"/>
          </a:xfrm>
          <a:prstGeom prst="rect">
            <a:avLst/>
          </a:prstGeom>
          <a:noFill/>
          <a:ln w="9525">
            <a:noFill/>
          </a:ln>
        </p:spPr>
        <p:txBody>
          <a:bodyPr wrap="square" anchor="t" anchorCtr="0">
            <a:spAutoFit/>
          </a:bodyPr>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a:latin typeface="Calibri" panose="020F0502020204030204" charset="0"/>
                <a:ea typeface="宋体" panose="02010600030101010101" pitchFamily="2" charset="-122"/>
                <a:sym typeface="+mn-ea"/>
              </a:rPr>
              <a:t>INTRODUCTION</a:t>
            </a:r>
            <a:endParaRPr lang="en-US" altLang="zh-CN" sz="2800">
              <a:latin typeface="Calibri" panose="020F0502020204030204" charset="0"/>
              <a:ea typeface="宋体" panose="02010600030101010101" pitchFamily="2" charset="-122"/>
              <a:sym typeface="+mn-ea"/>
            </a:endParaRPr>
          </a:p>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b="1">
                <a:latin typeface="Calibri" panose="020F0502020204030204" charset="0"/>
                <a:ea typeface="宋体" panose="02010600030101010101" pitchFamily="2" charset="-122"/>
                <a:sym typeface="+mn-ea"/>
              </a:rPr>
              <a:t>-BACKGROUD-</a:t>
            </a:r>
            <a:endParaRPr lang="en-US" altLang="zh-CN" sz="2800" b="1">
              <a:latin typeface="Calibri" panose="020F0502020204030204" charset="0"/>
              <a:ea typeface="宋体" panose="02010600030101010101" pitchFamily="2" charset="-122"/>
              <a:sym typeface="+mn-ea"/>
            </a:endParaRPr>
          </a:p>
        </p:txBody>
      </p:sp>
      <p:sp>
        <p:nvSpPr>
          <p:cNvPr id="2" name="文本框 1"/>
          <p:cNvSpPr txBox="1"/>
          <p:nvPr/>
        </p:nvSpPr>
        <p:spPr>
          <a:xfrm>
            <a:off x="11208385" y="6237605"/>
            <a:ext cx="282575"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Helvetica"/>
              </a:rPr>
              <a:t>2</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990" y="0"/>
            <a:ext cx="12192000" cy="6858000"/>
            <a:chOff x="0" y="0"/>
            <a:chExt cx="19200" cy="10800"/>
          </a:xfrm>
        </p:grpSpPr>
        <p:pic>
          <p:nvPicPr>
            <p:cNvPr id="94" name="INTER2021_PPT_16ku92.jpg" descr="INTER2021_PPT_16ku92.jpg"/>
            <p:cNvPicPr>
              <a:picLocks noChangeAspect="1"/>
            </p:cNvPicPr>
            <p:nvPr/>
          </p:nvPicPr>
          <p:blipFill>
            <a:blip r:embed="rId1"/>
            <a:stretch>
              <a:fillRect/>
            </a:stretch>
          </p:blipFill>
          <p:spPr>
            <a:xfrm>
              <a:off x="0" y="0"/>
              <a:ext cx="19200" cy="10800"/>
            </a:xfrm>
            <a:prstGeom prst="rect">
              <a:avLst/>
            </a:prstGeom>
            <a:ln w="12700">
              <a:miter lim="400000"/>
              <a:headEnd/>
              <a:tailEnd/>
            </a:ln>
          </p:spPr>
        </p:pic>
        <p:sp>
          <p:nvSpPr>
            <p:cNvPr id="7" name="矩形 6"/>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矩形 2"/>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endParaRPr>
            </a:p>
          </p:txBody>
        </p:sp>
        <p:sp>
          <p:nvSpPr>
            <p:cNvPr id="4" name="矩形 3"/>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03" name="图片 102"/>
            <p:cNvPicPr/>
            <p:nvPr/>
          </p:nvPicPr>
          <p:blipFill>
            <a:blip r:embed="rId2"/>
            <a:stretch>
              <a:fillRect/>
            </a:stretch>
          </p:blipFill>
          <p:spPr>
            <a:xfrm>
              <a:off x="415" y="297"/>
              <a:ext cx="3274" cy="1463"/>
            </a:xfrm>
            <a:prstGeom prst="rect">
              <a:avLst/>
            </a:prstGeom>
            <a:noFill/>
            <a:ln w="9525">
              <a:noFill/>
            </a:ln>
          </p:spPr>
        </p:pic>
      </p:grpSp>
      <p:pic>
        <p:nvPicPr>
          <p:cNvPr id="6" name="图片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850" y="58420"/>
            <a:ext cx="1228725" cy="828040"/>
          </a:xfrm>
          <a:prstGeom prst="rect">
            <a:avLst/>
          </a:prstGeom>
          <a:noFill/>
        </p:spPr>
      </p:pic>
      <p:pic>
        <p:nvPicPr>
          <p:cNvPr id="8" name="图片 7"/>
          <p:cNvPicPr/>
          <p:nvPr/>
        </p:nvPicPr>
        <p:blipFill>
          <a:blip r:embed="rId5">
            <a:extLst>
              <a:ext uri="{96DAC541-7B7A-43D3-8B79-37D633B846F1}">
                <asvg:svgBlip xmlns:asvg="http://schemas.microsoft.com/office/drawing/2016/SVG/main" r:embed="rId6"/>
              </a:ext>
            </a:extLst>
          </a:blip>
          <a:stretch>
            <a:fillRect/>
          </a:stretch>
        </p:blipFill>
        <p:spPr>
          <a:xfrm>
            <a:off x="10128885" y="213360"/>
            <a:ext cx="1771650" cy="517525"/>
          </a:xfrm>
          <a:prstGeom prst="rect">
            <a:avLst/>
          </a:prstGeom>
          <a:noFill/>
        </p:spPr>
      </p:pic>
      <p:grpSp>
        <p:nvGrpSpPr>
          <p:cNvPr id="43" name="组合 42"/>
          <p:cNvGrpSpPr/>
          <p:nvPr/>
        </p:nvGrpSpPr>
        <p:grpSpPr>
          <a:xfrm>
            <a:off x="1146175" y="2000250"/>
            <a:ext cx="5211445" cy="3381375"/>
            <a:chOff x="1984" y="1628"/>
            <a:chExt cx="10074" cy="6210"/>
          </a:xfrm>
        </p:grpSpPr>
        <p:pic>
          <p:nvPicPr>
            <p:cNvPr id="44" name="图片 43"/>
            <p:cNvPicPr>
              <a:picLocks noChangeAspect="1"/>
            </p:cNvPicPr>
            <p:nvPr/>
          </p:nvPicPr>
          <p:blipFill>
            <a:blip r:embed="rId7"/>
            <a:stretch>
              <a:fillRect/>
            </a:stretch>
          </p:blipFill>
          <p:spPr>
            <a:xfrm>
              <a:off x="1984" y="1628"/>
              <a:ext cx="10074" cy="6210"/>
            </a:xfrm>
            <a:prstGeom prst="rect">
              <a:avLst/>
            </a:prstGeom>
          </p:spPr>
        </p:pic>
        <p:sp>
          <p:nvSpPr>
            <p:cNvPr id="45" name="矩形 44"/>
            <p:cNvSpPr/>
            <p:nvPr/>
          </p:nvSpPr>
          <p:spPr>
            <a:xfrm>
              <a:off x="5159" y="2009"/>
              <a:ext cx="1927" cy="2495"/>
            </a:xfrm>
            <a:prstGeom prst="rect">
              <a:avLst/>
            </a:prstGeom>
            <a:solidFill>
              <a:srgbClr val="FFFFFF"/>
            </a:solidFill>
            <a:ln w="12700" cap="flat" cmpd="sng" algn="ctr">
              <a:solidFill>
                <a:schemeClr val="bg1"/>
              </a:solidFill>
              <a:prstDash val="solid"/>
              <a:miter lim="800000"/>
              <a:headEnd type="none" w="med" len="med"/>
              <a:tailEnd type="none" w="med" len="med"/>
            </a:ln>
          </p:spPr>
          <p:txBody>
            <a:bodyPr vert="horz" wrap="square" lIns="0" tIns="0" rIns="0" bIns="0" numCol="1" anchor="t" anchorCtr="0" compatLnSpc="1">
              <a:spAutoFit/>
            </a:bodyPr>
            <a:p>
              <a:pPr marL="0" marR="0" indent="0" algn="l" defTabSz="914400" rtl="0" eaLnBrk="1" fontAlgn="base" latinLnBrk="0" hangingPunct="0">
                <a:lnSpc>
                  <a:spcPct val="100000"/>
                </a:lnSpc>
                <a:spcBef>
                  <a:spcPct val="0"/>
                </a:spcBef>
                <a:spcAft>
                  <a:spcPct val="0"/>
                </a:spcAft>
                <a:buClrTx/>
                <a:buSzTx/>
                <a:buFontTx/>
                <a:buNone/>
              </a:pPr>
              <a:endParaRPr kumimoji="0" lang="zh-CN"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grpSp>
          <p:nvGrpSpPr>
            <p:cNvPr id="46" name="组合 45"/>
            <p:cNvGrpSpPr/>
            <p:nvPr/>
          </p:nvGrpSpPr>
          <p:grpSpPr>
            <a:xfrm>
              <a:off x="4592" y="1628"/>
              <a:ext cx="3000" cy="3000"/>
              <a:chOff x="963" y="2934"/>
              <a:chExt cx="3000" cy="3000"/>
            </a:xfrm>
          </p:grpSpPr>
          <p:pic>
            <p:nvPicPr>
              <p:cNvPr id="47" name="图片 46" descr="男人"/>
              <p:cNvPicPr>
                <a:picLocks noChangeAspect="1"/>
              </p:cNvPicPr>
              <p:nvPr/>
            </p:nvPicPr>
            <p:blipFill>
              <a:blip r:embed="rId8"/>
              <a:stretch>
                <a:fillRect/>
              </a:stretch>
            </p:blipFill>
            <p:spPr>
              <a:xfrm>
                <a:off x="963" y="2934"/>
                <a:ext cx="3000" cy="3000"/>
              </a:xfrm>
              <a:prstGeom prst="rect">
                <a:avLst/>
              </a:prstGeom>
            </p:spPr>
          </p:pic>
          <p:pic>
            <p:nvPicPr>
              <p:cNvPr id="48" name="图片 47" descr="wifi"/>
              <p:cNvPicPr>
                <a:picLocks noChangeAspect="1"/>
              </p:cNvPicPr>
              <p:nvPr/>
            </p:nvPicPr>
            <p:blipFill>
              <a:blip r:embed="rId9"/>
              <a:stretch>
                <a:fillRect/>
              </a:stretch>
            </p:blipFill>
            <p:spPr>
              <a:xfrm rot="4560000">
                <a:off x="3184" y="4117"/>
                <a:ext cx="634" cy="634"/>
              </a:xfrm>
              <a:prstGeom prst="rect">
                <a:avLst/>
              </a:prstGeom>
            </p:spPr>
          </p:pic>
        </p:grpSp>
      </p:grpSp>
      <p:sp>
        <p:nvSpPr>
          <p:cNvPr id="2" name="文本框 1"/>
          <p:cNvSpPr txBox="1"/>
          <p:nvPr/>
        </p:nvSpPr>
        <p:spPr>
          <a:xfrm>
            <a:off x="6167755" y="1844675"/>
            <a:ext cx="5400675" cy="42449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R="0" algn="ctr" defTabSz="914400" rtl="0" fontAlgn="auto" latinLnBrk="0" hangingPunct="0">
              <a:lnSpc>
                <a:spcPct val="100000"/>
              </a:lnSpc>
              <a:spcBef>
                <a:spcPts val="0"/>
              </a:spcBef>
              <a:spcAft>
                <a:spcPts val="0"/>
              </a:spcAft>
              <a:buClrTx/>
              <a:buSzTx/>
              <a:buFont typeface="Wingdings" panose="05000000000000000000" charset="0"/>
            </a:pPr>
            <a:endParaRPr lang="en-US">
              <a:sym typeface="+mn-ea"/>
            </a:endParaRPr>
          </a:p>
          <a:p>
            <a:pPr marR="0" algn="l" defTabSz="914400" rtl="0" fontAlgn="auto" latinLnBrk="0" hangingPunct="0">
              <a:lnSpc>
                <a:spcPct val="100000"/>
              </a:lnSpc>
              <a:spcBef>
                <a:spcPts val="0"/>
              </a:spcBef>
              <a:spcAft>
                <a:spcPts val="0"/>
              </a:spcAft>
              <a:buClrTx/>
              <a:buSzTx/>
              <a:buFont typeface="Wingdings" panose="05000000000000000000" charset="0"/>
            </a:pPr>
            <a:r>
              <a:rPr lang="en-US">
                <a:sym typeface="+mn-ea"/>
              </a:rPr>
              <a:t>In this paper, we address the problem of identifying splice-type fake speech.</a:t>
            </a:r>
            <a:endParaRPr lang="en-US">
              <a:sym typeface="+mn-e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Ø"/>
            </a:pPr>
            <a:endParaRPr lang="en-US">
              <a:sym typeface="+mn-e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Ø"/>
            </a:pPr>
            <a:r>
              <a:rPr lang="en-US">
                <a:sym typeface="+mn-ea"/>
              </a:rPr>
              <a:t>W</a:t>
            </a:r>
            <a:r>
              <a:rPr>
                <a:sym typeface="+mn-ea"/>
              </a:rPr>
              <a:t>e</a:t>
            </a:r>
            <a:r>
              <a:rPr lang="en-US">
                <a:sym typeface="+mn-ea"/>
              </a:rPr>
              <a:t> </a:t>
            </a:r>
            <a:r>
              <a:rPr>
                <a:sym typeface="+mn-ea"/>
              </a:rPr>
              <a:t>propose a </a:t>
            </a:r>
            <a:r>
              <a:rPr lang="en-US">
                <a:sym typeface="+mn-ea"/>
              </a:rPr>
              <a:t>singularity detection feature (</a:t>
            </a:r>
            <a:r>
              <a:rPr lang="en-US">
                <a:solidFill>
                  <a:srgbClr val="FF0000"/>
                </a:solidFill>
                <a:sym typeface="+mn-ea"/>
              </a:rPr>
              <a:t>SDF</a:t>
            </a:r>
            <a:r>
              <a:rPr lang="en-US">
                <a:sym typeface="+mn-ea"/>
              </a:rPr>
              <a:t>).</a:t>
            </a:r>
            <a:endParaRPr lang="en-US">
              <a:sym typeface="+mn-e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Ø"/>
            </a:pPr>
            <a:endParaRPr lang="en-US">
              <a:sym typeface="+mn-e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Ø"/>
            </a:pPr>
            <a:r>
              <a:rPr lang="en-US" altLang="zh-CN">
                <a:ea typeface="宋体" panose="02010600030101010101" pitchFamily="2" charset="-122"/>
                <a:sym typeface="+mn-ea"/>
              </a:rPr>
              <a:t>W</a:t>
            </a:r>
            <a:r>
              <a:rPr lang="zh-CN" altLang="en-US">
                <a:ea typeface="宋体" panose="02010600030101010101" pitchFamily="2" charset="-122"/>
                <a:sym typeface="+mn-ea"/>
              </a:rPr>
              <a:t>e apply </a:t>
            </a:r>
            <a:r>
              <a:rPr lang="zh-CN" altLang="en-US">
                <a:solidFill>
                  <a:srgbClr val="FF0000"/>
                </a:solidFill>
                <a:ea typeface="宋体" panose="02010600030101010101" pitchFamily="2" charset="-122"/>
                <a:sym typeface="+mn-ea"/>
              </a:rPr>
              <a:t>BLSTM</a:t>
            </a:r>
            <a:r>
              <a:rPr lang="zh-CN" altLang="en-US">
                <a:ea typeface="宋体" panose="02010600030101010101" pitchFamily="2" charset="-122"/>
                <a:sym typeface="+mn-ea"/>
              </a:rPr>
              <a:t> to observe the</a:t>
            </a:r>
            <a:r>
              <a:rPr lang="en-US" altLang="zh-CN">
                <a:ea typeface="宋体" panose="02010600030101010101" pitchFamily="2" charset="-122"/>
                <a:sym typeface="+mn-ea"/>
              </a:rPr>
              <a:t> </a:t>
            </a:r>
            <a:r>
              <a:rPr lang="zh-CN" altLang="en-US">
                <a:ea typeface="宋体" panose="02010600030101010101" pitchFamily="2" charset="-122"/>
                <a:sym typeface="+mn-ea"/>
              </a:rPr>
              <a:t>long-term information</a:t>
            </a:r>
            <a:r>
              <a:rPr lang="en-US" altLang="zh-CN">
                <a:ea typeface="宋体" panose="02010600030101010101" pitchFamily="2" charset="-122"/>
                <a:sym typeface="+mn-ea"/>
              </a:rPr>
              <a:t>.</a:t>
            </a:r>
            <a:endParaRPr lang="zh-CN" altLang="en-US">
              <a:ea typeface="宋体" panose="02010600030101010101" pitchFamily="2" charset="-122"/>
              <a:sym typeface="+mn-e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Ø"/>
            </a:pPr>
            <a:endParaRPr lang="zh-CN" altLang="en-US">
              <a:ea typeface="宋体" panose="02010600030101010101" pitchFamily="2" charset="-122"/>
              <a:sym typeface="+mn-e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Ø"/>
            </a:pPr>
            <a:r>
              <a:rPr lang="en-US" altLang="zh-CN">
                <a:ea typeface="宋体" panose="02010600030101010101" pitchFamily="2" charset="-122"/>
                <a:sym typeface="+mn-ea"/>
              </a:rPr>
              <a:t>W</a:t>
            </a:r>
            <a:r>
              <a:rPr lang="zh-CN" altLang="en-US">
                <a:ea typeface="宋体" panose="02010600030101010101" pitchFamily="2" charset="-122"/>
                <a:sym typeface="+mn-ea"/>
              </a:rPr>
              <a:t>e propose a </a:t>
            </a:r>
            <a:r>
              <a:rPr lang="zh-CN" altLang="en-US">
                <a:solidFill>
                  <a:srgbClr val="FF0000"/>
                </a:solidFill>
                <a:ea typeface="宋体" panose="02010600030101010101" pitchFamily="2" charset="-122"/>
                <a:sym typeface="+mn-ea"/>
              </a:rPr>
              <a:t>joint training</a:t>
            </a:r>
            <a:r>
              <a:rPr lang="zh-CN" altLang="en-US">
                <a:ea typeface="宋体" panose="02010600030101010101" pitchFamily="2" charset="-122"/>
                <a:sym typeface="+mn-ea"/>
              </a:rPr>
              <a:t> strategy to train the embedding</a:t>
            </a:r>
            <a:r>
              <a:rPr lang="en-US" altLang="zh-CN">
                <a:ea typeface="宋体" panose="02010600030101010101" pitchFamily="2" charset="-122"/>
                <a:sym typeface="+mn-ea"/>
              </a:rPr>
              <a:t> </a:t>
            </a:r>
            <a:r>
              <a:rPr lang="zh-CN" altLang="en-US">
                <a:ea typeface="宋体" panose="02010600030101010101" pitchFamily="2" charset="-122"/>
                <a:sym typeface="+mn-ea"/>
              </a:rPr>
              <a:t>and classification sub-networks</a:t>
            </a:r>
            <a:r>
              <a:rPr lang="en-US" altLang="zh-CN">
                <a:ea typeface="宋体" panose="02010600030101010101" pitchFamily="2" charset="-122"/>
                <a:sym typeface="+mn-ea"/>
              </a:rPr>
              <a:t>.</a:t>
            </a:r>
            <a:endParaRPr lang="zh-CN" altLang="en-US">
              <a:ea typeface="宋体" panose="02010600030101010101" pitchFamily="2" charset="-122"/>
              <a:sym typeface="+mn-e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Ø"/>
            </a:pPr>
            <a:endParaRPr lang="zh-CN" altLang="en-US">
              <a:ea typeface="宋体" panose="02010600030101010101" pitchFamily="2" charset="-122"/>
              <a:sym typeface="+mn-ea"/>
            </a:endParaRPr>
          </a:p>
          <a:p>
            <a:pPr marL="285750" marR="0" indent="-285750" algn="l" defTabSz="914400" rtl="0" fontAlgn="auto" latinLnBrk="0" hangingPunct="0">
              <a:lnSpc>
                <a:spcPct val="100000"/>
              </a:lnSpc>
              <a:spcBef>
                <a:spcPts val="0"/>
              </a:spcBef>
              <a:spcAft>
                <a:spcPts val="0"/>
              </a:spcAft>
              <a:buClrTx/>
              <a:buSzTx/>
              <a:buFont typeface="Wingdings" panose="05000000000000000000" charset="0"/>
              <a:buChar char="Ø"/>
            </a:pPr>
            <a:r>
              <a:rPr lang="en-US">
                <a:ea typeface="宋体" panose="02010600030101010101" pitchFamily="2" charset="-122"/>
                <a:sym typeface="+mn-ea"/>
              </a:rPr>
              <a:t>We conduct s</a:t>
            </a:r>
            <a:r>
              <a:rPr>
                <a:ea typeface="宋体" panose="02010600030101010101" pitchFamily="2" charset="-122"/>
                <a:sym typeface="+mn-ea"/>
              </a:rPr>
              <a:t>ystematic experiments on HAD dataset</a:t>
            </a:r>
            <a:r>
              <a:rPr lang="en-US">
                <a:ea typeface="宋体" panose="02010600030101010101" pitchFamily="2" charset="-122"/>
                <a:sym typeface="+mn-ea"/>
              </a:rPr>
              <a:t> </a:t>
            </a:r>
            <a:r>
              <a:rPr>
                <a:ea typeface="宋体" panose="02010600030101010101" pitchFamily="2" charset="-122"/>
                <a:sym typeface="+mn-ea"/>
              </a:rPr>
              <a:t>demonstrate the</a:t>
            </a:r>
            <a:r>
              <a:rPr lang="en-US">
                <a:ea typeface="宋体" panose="02010600030101010101" pitchFamily="2" charset="-122"/>
                <a:sym typeface="+mn-ea"/>
              </a:rPr>
              <a:t> </a:t>
            </a:r>
            <a:r>
              <a:rPr>
                <a:ea typeface="宋体" panose="02010600030101010101" pitchFamily="2" charset="-122"/>
                <a:sym typeface="+mn-ea"/>
              </a:rPr>
              <a:t>effectiveness and robustness</a:t>
            </a:r>
            <a:r>
              <a:rPr lang="en-US">
                <a:ea typeface="宋体" panose="02010600030101010101" pitchFamily="2" charset="-122"/>
                <a:sym typeface="+mn-ea"/>
              </a:rPr>
              <a:t>.</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
        <p:nvSpPr>
          <p:cNvPr id="51" name="文本框 4"/>
          <p:cNvSpPr txBox="1"/>
          <p:nvPr/>
        </p:nvSpPr>
        <p:spPr>
          <a:xfrm>
            <a:off x="3794125" y="550545"/>
            <a:ext cx="4680585" cy="1003935"/>
          </a:xfrm>
          <a:prstGeom prst="rect">
            <a:avLst/>
          </a:prstGeom>
          <a:noFill/>
          <a:ln w="9525">
            <a:noFill/>
          </a:ln>
        </p:spPr>
        <p:txBody>
          <a:bodyPr wrap="square" anchor="t" anchorCtr="0">
            <a:spAutoFit/>
          </a:bodyPr>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a:latin typeface="Calibri" panose="020F0502020204030204" charset="0"/>
                <a:ea typeface="宋体" panose="02010600030101010101" pitchFamily="2" charset="-122"/>
                <a:sym typeface="+mn-ea"/>
              </a:rPr>
              <a:t>INTRODUCTION</a:t>
            </a:r>
            <a:endParaRPr lang="en-US" altLang="zh-CN" sz="2800">
              <a:latin typeface="Calibri" panose="020F0502020204030204" charset="0"/>
              <a:ea typeface="宋体" panose="02010600030101010101" pitchFamily="2" charset="-122"/>
              <a:sym typeface="+mn-ea"/>
            </a:endParaRPr>
          </a:p>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b="1">
                <a:latin typeface="Calibri" panose="020F0502020204030204" charset="0"/>
                <a:ea typeface="宋体" panose="02010600030101010101" pitchFamily="2" charset="-122"/>
                <a:sym typeface="+mn-ea"/>
              </a:rPr>
              <a:t>-CONTRIBUTION-</a:t>
            </a:r>
            <a:endParaRPr lang="en-US" altLang="zh-CN" sz="2800" b="1">
              <a:latin typeface="Calibri" panose="020F0502020204030204" charset="0"/>
              <a:ea typeface="宋体" panose="02010600030101010101" pitchFamily="2" charset="-122"/>
              <a:sym typeface="+mn-ea"/>
            </a:endParaRPr>
          </a:p>
        </p:txBody>
      </p:sp>
      <p:sp>
        <p:nvSpPr>
          <p:cNvPr id="5" name="文本框 4"/>
          <p:cNvSpPr txBox="1"/>
          <p:nvPr/>
        </p:nvSpPr>
        <p:spPr>
          <a:xfrm>
            <a:off x="11208385" y="6237605"/>
            <a:ext cx="282575"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Helvetica"/>
              </a:rPr>
              <a:t>3</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100" y="0"/>
            <a:ext cx="12192000" cy="6858000"/>
            <a:chOff x="0" y="0"/>
            <a:chExt cx="19200" cy="10800"/>
          </a:xfrm>
        </p:grpSpPr>
        <p:pic>
          <p:nvPicPr>
            <p:cNvPr id="94" name="INTER2021_PPT_16ku92.jpg" descr="INTER2021_PPT_16ku92.jpg"/>
            <p:cNvPicPr>
              <a:picLocks noChangeAspect="1"/>
            </p:cNvPicPr>
            <p:nvPr/>
          </p:nvPicPr>
          <p:blipFill>
            <a:blip r:embed="rId1"/>
            <a:stretch>
              <a:fillRect/>
            </a:stretch>
          </p:blipFill>
          <p:spPr>
            <a:xfrm>
              <a:off x="0" y="0"/>
              <a:ext cx="19200" cy="10800"/>
            </a:xfrm>
            <a:prstGeom prst="rect">
              <a:avLst/>
            </a:prstGeom>
            <a:ln w="12700">
              <a:miter lim="400000"/>
              <a:headEnd/>
              <a:tailEnd/>
            </a:ln>
          </p:spPr>
        </p:pic>
        <p:sp>
          <p:nvSpPr>
            <p:cNvPr id="7" name="矩形 6"/>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矩形 2"/>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endParaRPr>
            </a:p>
          </p:txBody>
        </p:sp>
        <p:sp>
          <p:nvSpPr>
            <p:cNvPr id="4" name="矩形 3"/>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03" name="图片 102"/>
            <p:cNvPicPr/>
            <p:nvPr/>
          </p:nvPicPr>
          <p:blipFill>
            <a:blip r:embed="rId2"/>
            <a:stretch>
              <a:fillRect/>
            </a:stretch>
          </p:blipFill>
          <p:spPr>
            <a:xfrm>
              <a:off x="415" y="297"/>
              <a:ext cx="3274" cy="1463"/>
            </a:xfrm>
            <a:prstGeom prst="rect">
              <a:avLst/>
            </a:prstGeom>
            <a:noFill/>
            <a:ln w="9525">
              <a:noFill/>
            </a:ln>
          </p:spPr>
        </p:pic>
      </p:grpSp>
      <p:pic>
        <p:nvPicPr>
          <p:cNvPr id="6" name="图片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850" y="58420"/>
            <a:ext cx="1228725" cy="828040"/>
          </a:xfrm>
          <a:prstGeom prst="rect">
            <a:avLst/>
          </a:prstGeom>
          <a:noFill/>
        </p:spPr>
      </p:pic>
      <p:pic>
        <p:nvPicPr>
          <p:cNvPr id="8" name="图片 7"/>
          <p:cNvPicPr/>
          <p:nvPr/>
        </p:nvPicPr>
        <p:blipFill>
          <a:blip r:embed="rId5">
            <a:extLst>
              <a:ext uri="{96DAC541-7B7A-43D3-8B79-37D633B846F1}">
                <asvg:svgBlip xmlns:asvg="http://schemas.microsoft.com/office/drawing/2016/SVG/main" r:embed="rId6"/>
              </a:ext>
            </a:extLst>
          </a:blip>
          <a:stretch>
            <a:fillRect/>
          </a:stretch>
        </p:blipFill>
        <p:spPr>
          <a:xfrm>
            <a:off x="10128885" y="213360"/>
            <a:ext cx="1771650" cy="517525"/>
          </a:xfrm>
          <a:prstGeom prst="rect">
            <a:avLst/>
          </a:prstGeom>
          <a:noFill/>
        </p:spPr>
      </p:pic>
      <p:sp>
        <p:nvSpPr>
          <p:cNvPr id="6146" name="文本框 4"/>
          <p:cNvSpPr txBox="1"/>
          <p:nvPr/>
        </p:nvSpPr>
        <p:spPr>
          <a:xfrm>
            <a:off x="3794125" y="550545"/>
            <a:ext cx="4680585" cy="1003935"/>
          </a:xfrm>
          <a:prstGeom prst="rect">
            <a:avLst/>
          </a:prstGeom>
          <a:noFill/>
          <a:ln w="9525">
            <a:noFill/>
          </a:ln>
        </p:spPr>
        <p:txBody>
          <a:bodyPr wrap="square" anchor="t" anchorCtr="0">
            <a:spAutoFit/>
          </a:bodyPr>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a:latin typeface="Calibri" panose="020F0502020204030204" charset="0"/>
                <a:ea typeface="宋体" panose="02010600030101010101" pitchFamily="2" charset="-122"/>
                <a:sym typeface="+mn-ea"/>
              </a:rPr>
              <a:t>PROPOSED APPROACH</a:t>
            </a:r>
            <a:endParaRPr lang="en-US" altLang="zh-CN" sz="2800">
              <a:latin typeface="Calibri" panose="020F0502020204030204" charset="0"/>
              <a:ea typeface="宋体" panose="02010600030101010101" pitchFamily="2" charset="-122"/>
              <a:sym typeface="+mn-ea"/>
            </a:endParaRPr>
          </a:p>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b="1">
                <a:latin typeface="Calibri" panose="020F0502020204030204" charset="0"/>
                <a:ea typeface="宋体" panose="02010600030101010101" pitchFamily="2" charset="-122"/>
                <a:sym typeface="+mn-ea"/>
              </a:rPr>
              <a:t>-SDF-</a:t>
            </a:r>
            <a:endParaRPr lang="en-US" altLang="zh-CN" sz="2800" b="1">
              <a:latin typeface="Calibri" panose="020F0502020204030204" charset="0"/>
              <a:ea typeface="宋体" panose="02010600030101010101" pitchFamily="2" charset="-122"/>
              <a:sym typeface="+mn-ea"/>
            </a:endParaRPr>
          </a:p>
        </p:txBody>
      </p:sp>
      <p:grpSp>
        <p:nvGrpSpPr>
          <p:cNvPr id="10" name="组合 9"/>
          <p:cNvGrpSpPr/>
          <p:nvPr/>
        </p:nvGrpSpPr>
        <p:grpSpPr>
          <a:xfrm>
            <a:off x="1271905" y="2387600"/>
            <a:ext cx="2218690" cy="2508885"/>
            <a:chOff x="2930" y="3813"/>
            <a:chExt cx="3494" cy="3951"/>
          </a:xfrm>
        </p:grpSpPr>
        <p:sp>
          <p:nvSpPr>
            <p:cNvPr id="22" name="矩形 21"/>
            <p:cNvSpPr/>
            <p:nvPr/>
          </p:nvSpPr>
          <p:spPr>
            <a:xfrm>
              <a:off x="2930" y="6421"/>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S</a:t>
              </a:r>
              <a:endPar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sp>
          <p:nvSpPr>
            <p:cNvPr id="23" name="矩形 22"/>
            <p:cNvSpPr/>
            <p:nvPr/>
          </p:nvSpPr>
          <p:spPr>
            <a:xfrm>
              <a:off x="3724" y="7328"/>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D1</a:t>
              </a:r>
              <a:endPar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sp>
          <p:nvSpPr>
            <p:cNvPr id="24" name="矩形 23"/>
            <p:cNvSpPr/>
            <p:nvPr/>
          </p:nvSpPr>
          <p:spPr>
            <a:xfrm>
              <a:off x="3724" y="5588"/>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A1</a:t>
              </a:r>
              <a:endPar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cxnSp>
          <p:nvCxnSpPr>
            <p:cNvPr id="25" name="肘形连接符 24"/>
            <p:cNvCxnSpPr>
              <a:stCxn id="22" idx="0"/>
              <a:endCxn id="24" idx="1"/>
            </p:cNvCxnSpPr>
            <p:nvPr/>
          </p:nvCxnSpPr>
          <p:spPr>
            <a:xfrm rot="16200000">
              <a:off x="3190" y="5887"/>
              <a:ext cx="615" cy="454"/>
            </a:xfrm>
            <a:prstGeom prst="bentConnector2">
              <a:avLst/>
            </a:prstGeom>
            <a:solidFill>
              <a:srgbClr val="FFFFFF"/>
            </a:solidFill>
            <a:ln w="12700" cap="flat" cmpd="sng" algn="ctr">
              <a:solidFill>
                <a:schemeClr val="tx1"/>
              </a:solidFill>
              <a:prstDash val="solid"/>
              <a:miter lim="800000"/>
              <a:headEnd type="none" w="med" len="med"/>
              <a:tailEnd type="arrow" w="med" len="med"/>
            </a:ln>
          </p:spPr>
        </p:cxnSp>
        <p:cxnSp>
          <p:nvCxnSpPr>
            <p:cNvPr id="27" name="肘形连接符 26"/>
            <p:cNvCxnSpPr>
              <a:stCxn id="22" idx="2"/>
              <a:endCxn id="23" idx="1"/>
            </p:cNvCxnSpPr>
            <p:nvPr/>
          </p:nvCxnSpPr>
          <p:spPr>
            <a:xfrm rot="5400000" flipV="1">
              <a:off x="3153" y="6975"/>
              <a:ext cx="689" cy="454"/>
            </a:xfrm>
            <a:prstGeom prst="bentConnector2">
              <a:avLst/>
            </a:prstGeom>
            <a:solidFill>
              <a:srgbClr val="FFFFFF"/>
            </a:solidFill>
            <a:ln w="12700" cap="flat" cmpd="sng" algn="ctr">
              <a:solidFill>
                <a:schemeClr val="tx1"/>
              </a:solidFill>
              <a:prstDash val="solid"/>
              <a:miter lim="800000"/>
              <a:headEnd type="none" w="med" len="med"/>
              <a:tailEnd type="arrow" w="med" len="med"/>
            </a:ln>
          </p:spPr>
        </p:cxnSp>
        <p:sp>
          <p:nvSpPr>
            <p:cNvPr id="28" name="矩形 27"/>
            <p:cNvSpPr/>
            <p:nvPr/>
          </p:nvSpPr>
          <p:spPr>
            <a:xfrm>
              <a:off x="4724" y="6460"/>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a:t>
              </a:r>
              <a:endPar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sp>
          <p:nvSpPr>
            <p:cNvPr id="29" name="矩形 28"/>
            <p:cNvSpPr/>
            <p:nvPr/>
          </p:nvSpPr>
          <p:spPr>
            <a:xfrm>
              <a:off x="4724" y="4720"/>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a:t>
              </a:r>
              <a:endPar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cxnSp>
          <p:nvCxnSpPr>
            <p:cNvPr id="30" name="肘形连接符 29"/>
            <p:cNvCxnSpPr>
              <a:stCxn id="24" idx="0"/>
              <a:endCxn id="29" idx="1"/>
            </p:cNvCxnSpPr>
            <p:nvPr/>
          </p:nvCxnSpPr>
          <p:spPr>
            <a:xfrm rot="16200000">
              <a:off x="4069" y="4933"/>
              <a:ext cx="650" cy="660"/>
            </a:xfrm>
            <a:prstGeom prst="bentConnector2">
              <a:avLst/>
            </a:prstGeom>
            <a:solidFill>
              <a:srgbClr val="FFFFFF"/>
            </a:solidFill>
            <a:ln w="12700" cap="flat" cmpd="sng" algn="ctr">
              <a:solidFill>
                <a:schemeClr val="tx1"/>
              </a:solidFill>
              <a:prstDash val="solid"/>
              <a:miter lim="800000"/>
              <a:headEnd type="none" w="med" len="med"/>
              <a:tailEnd type="arrow" w="med" len="med"/>
            </a:ln>
          </p:spPr>
        </p:cxnSp>
        <p:cxnSp>
          <p:nvCxnSpPr>
            <p:cNvPr id="31" name="肘形连接符 30"/>
            <p:cNvCxnSpPr>
              <a:stCxn id="24" idx="2"/>
              <a:endCxn id="28" idx="1"/>
            </p:cNvCxnSpPr>
            <p:nvPr/>
          </p:nvCxnSpPr>
          <p:spPr>
            <a:xfrm rot="5400000" flipV="1">
              <a:off x="4067" y="6021"/>
              <a:ext cx="654" cy="660"/>
            </a:xfrm>
            <a:prstGeom prst="bentConnector2">
              <a:avLst/>
            </a:prstGeom>
            <a:solidFill>
              <a:srgbClr val="FFFFFF"/>
            </a:solidFill>
            <a:ln w="12700" cap="flat" cmpd="sng" algn="ctr">
              <a:solidFill>
                <a:schemeClr val="tx1"/>
              </a:solidFill>
              <a:prstDash val="solid"/>
              <a:miter lim="800000"/>
              <a:headEnd type="none" w="med" len="med"/>
              <a:tailEnd type="arrow" w="med" len="med"/>
            </a:ln>
          </p:spPr>
        </p:cxnSp>
        <p:sp>
          <p:nvSpPr>
            <p:cNvPr id="32" name="矩形 31"/>
            <p:cNvSpPr/>
            <p:nvPr/>
          </p:nvSpPr>
          <p:spPr>
            <a:xfrm>
              <a:off x="5744" y="5553"/>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D</a:t>
              </a:r>
              <a:r>
                <a:rPr kumimoji="0" lang="en-US" altLang="zh-CN" sz="1800" b="0" i="0" u="none" strike="noStrike" cap="none" normalizeH="0" baseline="-2500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M</a:t>
              </a:r>
              <a:endParaRPr kumimoji="0" lang="en-US" altLang="zh-CN" sz="1800" b="0" i="0" u="none" strike="noStrike" cap="none" normalizeH="0" baseline="-2500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sp>
          <p:nvSpPr>
            <p:cNvPr id="33" name="矩形 32"/>
            <p:cNvSpPr/>
            <p:nvPr/>
          </p:nvSpPr>
          <p:spPr>
            <a:xfrm>
              <a:off x="5744" y="3813"/>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A</a:t>
              </a:r>
              <a:r>
                <a:rPr kumimoji="0" lang="en-US" altLang="zh-CN" sz="1800" b="0" i="0" u="none" strike="noStrike" cap="none" normalizeH="0" baseline="-2500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M</a:t>
              </a:r>
              <a:endParaRPr kumimoji="0" lang="en-US" altLang="zh-CN" sz="1800" b="0" i="0" u="none" strike="noStrike" cap="none" normalizeH="0" baseline="-2500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cxnSp>
          <p:nvCxnSpPr>
            <p:cNvPr id="34" name="肘形连接符 33"/>
            <p:cNvCxnSpPr>
              <a:stCxn id="29" idx="2"/>
              <a:endCxn id="32" idx="1"/>
            </p:cNvCxnSpPr>
            <p:nvPr/>
          </p:nvCxnSpPr>
          <p:spPr>
            <a:xfrm rot="5400000" flipV="1">
              <a:off x="5097" y="5124"/>
              <a:ext cx="615" cy="680"/>
            </a:xfrm>
            <a:prstGeom prst="bentConnector2">
              <a:avLst/>
            </a:prstGeom>
            <a:solidFill>
              <a:srgbClr val="FFFFFF"/>
            </a:solidFill>
            <a:ln w="12700" cap="flat" cmpd="sng" algn="ctr">
              <a:solidFill>
                <a:schemeClr val="tx1"/>
              </a:solidFill>
              <a:prstDash val="solid"/>
              <a:miter lim="800000"/>
              <a:headEnd type="none" w="med" len="med"/>
              <a:tailEnd type="arrow" w="med" len="med"/>
            </a:ln>
          </p:spPr>
        </p:cxnSp>
        <p:cxnSp>
          <p:nvCxnSpPr>
            <p:cNvPr id="35" name="肘形连接符 34"/>
            <p:cNvCxnSpPr>
              <a:stCxn id="29" idx="0"/>
              <a:endCxn id="33" idx="1"/>
            </p:cNvCxnSpPr>
            <p:nvPr/>
          </p:nvCxnSpPr>
          <p:spPr>
            <a:xfrm rot="16200000">
              <a:off x="5060" y="4036"/>
              <a:ext cx="689" cy="680"/>
            </a:xfrm>
            <a:prstGeom prst="bentConnector2">
              <a:avLst/>
            </a:prstGeom>
            <a:solidFill>
              <a:srgbClr val="FFFFFF"/>
            </a:solidFill>
            <a:ln w="12700" cap="flat" cmpd="sng" algn="ctr">
              <a:solidFill>
                <a:schemeClr val="tx1"/>
              </a:solidFill>
              <a:prstDash val="solid"/>
              <a:miter lim="800000"/>
              <a:headEnd type="none" w="med" len="med"/>
              <a:tailEnd type="arrow" w="med" len="med"/>
            </a:ln>
          </p:spPr>
        </p:cxnSp>
      </p:grpSp>
      <p:cxnSp>
        <p:nvCxnSpPr>
          <p:cNvPr id="45" name="直接箭头连接符 44"/>
          <p:cNvCxnSpPr/>
          <p:nvPr/>
        </p:nvCxnSpPr>
        <p:spPr>
          <a:xfrm>
            <a:off x="3838575" y="3630295"/>
            <a:ext cx="558800" cy="0"/>
          </a:xfrm>
          <a:prstGeom prst="straightConnector1">
            <a:avLst/>
          </a:prstGeom>
          <a:noFill/>
          <a:ln w="25400" cap="flat">
            <a:solidFill>
              <a:schemeClr val="accent1"/>
            </a:solidFill>
            <a:prstDash val="solid"/>
            <a:round/>
            <a:tailEnd type="arrow"/>
          </a:ln>
        </p:spPr>
        <p:style>
          <a:lnRef idx="0">
            <a:srgbClr val="FFFFFF"/>
          </a:lnRef>
          <a:fillRef idx="0">
            <a:srgbClr val="FFFFFF"/>
          </a:fillRef>
          <a:effectRef idx="0">
            <a:srgbClr val="FFFFFF"/>
          </a:effectRef>
          <a:fontRef idx="none"/>
        </p:style>
      </p:cxnSp>
      <p:cxnSp>
        <p:nvCxnSpPr>
          <p:cNvPr id="46" name="直接箭头连接符 45"/>
          <p:cNvCxnSpPr/>
          <p:nvPr/>
        </p:nvCxnSpPr>
        <p:spPr>
          <a:xfrm>
            <a:off x="7752080" y="3630295"/>
            <a:ext cx="558800" cy="0"/>
          </a:xfrm>
          <a:prstGeom prst="straightConnector1">
            <a:avLst/>
          </a:prstGeom>
          <a:noFill/>
          <a:ln w="25400" cap="flat">
            <a:solidFill>
              <a:schemeClr val="accent1"/>
            </a:solidFill>
            <a:prstDash val="solid"/>
            <a:round/>
            <a:tailEnd type="arrow"/>
          </a:ln>
        </p:spPr>
        <p:style>
          <a:lnRef idx="0">
            <a:srgbClr val="FFFFFF"/>
          </a:lnRef>
          <a:fillRef idx="0">
            <a:srgbClr val="FFFFFF"/>
          </a:fillRef>
          <a:effectRef idx="0">
            <a:srgbClr val="FFFFFF"/>
          </a:effectRef>
          <a:fontRef idx="none"/>
        </p:style>
      </p:cxnSp>
      <p:grpSp>
        <p:nvGrpSpPr>
          <p:cNvPr id="47" name="组合 46"/>
          <p:cNvGrpSpPr/>
          <p:nvPr/>
        </p:nvGrpSpPr>
        <p:grpSpPr>
          <a:xfrm>
            <a:off x="8904605" y="2376170"/>
            <a:ext cx="2218690" cy="2508885"/>
            <a:chOff x="14024" y="3950"/>
            <a:chExt cx="3494" cy="3951"/>
          </a:xfrm>
        </p:grpSpPr>
        <p:sp>
          <p:nvSpPr>
            <p:cNvPr id="50" name="矩形 49"/>
            <p:cNvSpPr/>
            <p:nvPr/>
          </p:nvSpPr>
          <p:spPr>
            <a:xfrm>
              <a:off x="14024" y="6558"/>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S</a:t>
              </a:r>
              <a:endPar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sp>
          <p:nvSpPr>
            <p:cNvPr id="51" name="矩形 50"/>
            <p:cNvSpPr/>
            <p:nvPr/>
          </p:nvSpPr>
          <p:spPr>
            <a:xfrm>
              <a:off x="14818" y="7465"/>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D1</a:t>
              </a:r>
              <a:endPar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sp>
          <p:nvSpPr>
            <p:cNvPr id="52" name="矩形 51"/>
            <p:cNvSpPr/>
            <p:nvPr/>
          </p:nvSpPr>
          <p:spPr>
            <a:xfrm>
              <a:off x="14818" y="5725"/>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A1</a:t>
              </a:r>
              <a:endPar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cxnSp>
          <p:nvCxnSpPr>
            <p:cNvPr id="53" name="肘形连接符 52"/>
            <p:cNvCxnSpPr>
              <a:stCxn id="50" idx="0"/>
              <a:endCxn id="52" idx="1"/>
            </p:cNvCxnSpPr>
            <p:nvPr/>
          </p:nvCxnSpPr>
          <p:spPr>
            <a:xfrm rot="16200000">
              <a:off x="14284" y="6024"/>
              <a:ext cx="615" cy="454"/>
            </a:xfrm>
            <a:prstGeom prst="bentConnector2">
              <a:avLst/>
            </a:prstGeom>
            <a:solidFill>
              <a:srgbClr val="FFFFFF"/>
            </a:solidFill>
            <a:ln w="12700" cap="flat" cmpd="sng" algn="ctr">
              <a:solidFill>
                <a:schemeClr val="tx1"/>
              </a:solidFill>
              <a:prstDash val="solid"/>
              <a:miter lim="800000"/>
              <a:headEnd type="triangle" w="med" len="med"/>
              <a:tailEnd type="none" w="med" len="med"/>
            </a:ln>
          </p:spPr>
        </p:cxnSp>
        <p:cxnSp>
          <p:nvCxnSpPr>
            <p:cNvPr id="54" name="肘形连接符 53"/>
            <p:cNvCxnSpPr>
              <a:stCxn id="50" idx="2"/>
              <a:endCxn id="51" idx="1"/>
            </p:cNvCxnSpPr>
            <p:nvPr/>
          </p:nvCxnSpPr>
          <p:spPr>
            <a:xfrm rot="5400000" flipV="1">
              <a:off x="14247" y="7112"/>
              <a:ext cx="689" cy="454"/>
            </a:xfrm>
            <a:prstGeom prst="bentConnector2">
              <a:avLst/>
            </a:prstGeom>
            <a:solidFill>
              <a:srgbClr val="FFFFFF"/>
            </a:solidFill>
            <a:ln w="12700" cap="flat" cmpd="sng" algn="ctr">
              <a:solidFill>
                <a:schemeClr val="tx1"/>
              </a:solidFill>
              <a:prstDash val="solid"/>
              <a:miter lim="800000"/>
              <a:headEnd type="triangle" w="med" len="med"/>
              <a:tailEnd type="none" w="med" len="med"/>
            </a:ln>
          </p:spPr>
        </p:cxnSp>
        <p:sp>
          <p:nvSpPr>
            <p:cNvPr id="55" name="矩形 54"/>
            <p:cNvSpPr/>
            <p:nvPr/>
          </p:nvSpPr>
          <p:spPr>
            <a:xfrm>
              <a:off x="15818" y="6597"/>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a:t>
              </a:r>
              <a:endPar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sp>
          <p:nvSpPr>
            <p:cNvPr id="56" name="矩形 55"/>
            <p:cNvSpPr/>
            <p:nvPr/>
          </p:nvSpPr>
          <p:spPr>
            <a:xfrm>
              <a:off x="15818" y="4857"/>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a:t>
              </a:r>
              <a:endPar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cxnSp>
          <p:nvCxnSpPr>
            <p:cNvPr id="57" name="肘形连接符 56"/>
            <p:cNvCxnSpPr>
              <a:stCxn id="52" idx="0"/>
              <a:endCxn id="56" idx="1"/>
            </p:cNvCxnSpPr>
            <p:nvPr/>
          </p:nvCxnSpPr>
          <p:spPr>
            <a:xfrm rot="16200000">
              <a:off x="15163" y="5070"/>
              <a:ext cx="650" cy="660"/>
            </a:xfrm>
            <a:prstGeom prst="bentConnector2">
              <a:avLst/>
            </a:prstGeom>
            <a:solidFill>
              <a:srgbClr val="FFFFFF"/>
            </a:solidFill>
            <a:ln w="12700" cap="flat" cmpd="sng" algn="ctr">
              <a:solidFill>
                <a:schemeClr val="tx1"/>
              </a:solidFill>
              <a:prstDash val="solid"/>
              <a:miter lim="800000"/>
              <a:headEnd type="triangle" w="med" len="med"/>
              <a:tailEnd type="none" w="med" len="med"/>
            </a:ln>
          </p:spPr>
        </p:cxnSp>
        <p:cxnSp>
          <p:nvCxnSpPr>
            <p:cNvPr id="58" name="肘形连接符 57"/>
            <p:cNvCxnSpPr>
              <a:stCxn id="52" idx="2"/>
              <a:endCxn id="55" idx="1"/>
            </p:cNvCxnSpPr>
            <p:nvPr/>
          </p:nvCxnSpPr>
          <p:spPr>
            <a:xfrm rot="5400000" flipV="1">
              <a:off x="15161" y="6158"/>
              <a:ext cx="654" cy="660"/>
            </a:xfrm>
            <a:prstGeom prst="bentConnector2">
              <a:avLst/>
            </a:prstGeom>
            <a:solidFill>
              <a:srgbClr val="FFFFFF"/>
            </a:solidFill>
            <a:ln w="12700" cap="flat" cmpd="sng" algn="ctr">
              <a:solidFill>
                <a:schemeClr val="tx1"/>
              </a:solidFill>
              <a:prstDash val="solid"/>
              <a:miter lim="800000"/>
              <a:headEnd type="triangle" w="med" len="med"/>
              <a:tailEnd type="none" w="med" len="med"/>
            </a:ln>
          </p:spPr>
        </p:cxnSp>
        <p:sp>
          <p:nvSpPr>
            <p:cNvPr id="59" name="矩形 58"/>
            <p:cNvSpPr/>
            <p:nvPr/>
          </p:nvSpPr>
          <p:spPr>
            <a:xfrm>
              <a:off x="16838" y="5690"/>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D</a:t>
              </a:r>
              <a:r>
                <a:rPr kumimoji="0" lang="en-US" altLang="zh-CN" sz="1800" b="0" i="0" u="none" strike="noStrike" cap="none" normalizeH="0" baseline="-2500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M</a:t>
              </a:r>
              <a:endParaRPr kumimoji="0" lang="en-US" altLang="zh-CN" sz="1800" b="0" i="0" u="none" strike="noStrike" cap="none" normalizeH="0" baseline="-2500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sp>
          <p:nvSpPr>
            <p:cNvPr id="60" name="矩形 59"/>
            <p:cNvSpPr/>
            <p:nvPr/>
          </p:nvSpPr>
          <p:spPr>
            <a:xfrm>
              <a:off x="16838" y="3950"/>
              <a:ext cx="680" cy="436"/>
            </a:xfrm>
            <a:prstGeom prst="rect">
              <a:avLst/>
            </a:prstGeom>
            <a:solidFill>
              <a:srgbClr val="FFFFFF"/>
            </a:solidFill>
            <a:ln w="12700" cap="flat" cmpd="sng" algn="ctr">
              <a:solidFill>
                <a:schemeClr val="tx1"/>
              </a:solidFill>
              <a:prstDash val="solid"/>
              <a:miter lim="800000"/>
              <a:headEnd type="none" w="med" len="med"/>
              <a:tailEnd type="none" w="med" len="med"/>
            </a:ln>
          </p:spPr>
          <p:txBody>
            <a:bodyPr vert="horz" wrap="square" lIns="0" tIns="0" rIns="0" bIns="0" numCol="1" anchor="t" anchorCtr="0" compatLnSpc="1">
              <a:spAutoFit/>
            </a:bodyPr>
            <a:p>
              <a:pPr marL="0" marR="0" indent="0" algn="ctr" defTabSz="914400" rtl="0" eaLnBrk="1" fontAlgn="base" latinLnBrk="0" hangingPunct="0">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A</a:t>
              </a:r>
              <a:r>
                <a:rPr kumimoji="0" lang="en-US" altLang="zh-CN" sz="1800" b="0" i="0" u="none" strike="noStrike" cap="none" normalizeH="0" baseline="-2500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rPr>
                <a:t>M</a:t>
              </a:r>
              <a:endParaRPr kumimoji="0" lang="en-US" altLang="zh-CN" sz="1800" b="0" i="0" u="none" strike="noStrike" cap="none" normalizeH="0" baseline="-25000" smtClean="0">
                <a:ln>
                  <a:noFill/>
                </a:ln>
                <a:solidFill>
                  <a:srgbClr val="000000"/>
                </a:solidFill>
                <a:effectLst/>
                <a:latin typeface="Calibri" panose="020F0502020204030204" charset="0"/>
                <a:ea typeface="Calibri" panose="020F0502020204030204" charset="0"/>
                <a:cs typeface="Calibri" panose="020F0502020204030204" charset="0"/>
                <a:sym typeface="Calibri" panose="020F0502020204030204" charset="0"/>
              </a:endParaRPr>
            </a:p>
          </p:txBody>
        </p:sp>
        <p:cxnSp>
          <p:nvCxnSpPr>
            <p:cNvPr id="61" name="肘形连接符 60"/>
            <p:cNvCxnSpPr>
              <a:stCxn id="56" idx="2"/>
              <a:endCxn id="59" idx="1"/>
            </p:cNvCxnSpPr>
            <p:nvPr/>
          </p:nvCxnSpPr>
          <p:spPr>
            <a:xfrm rot="5400000" flipV="1">
              <a:off x="16191" y="5261"/>
              <a:ext cx="615" cy="680"/>
            </a:xfrm>
            <a:prstGeom prst="bentConnector2">
              <a:avLst/>
            </a:prstGeom>
            <a:solidFill>
              <a:srgbClr val="FFFFFF"/>
            </a:solidFill>
            <a:ln w="12700" cap="flat" cmpd="sng" algn="ctr">
              <a:solidFill>
                <a:schemeClr val="tx1"/>
              </a:solidFill>
              <a:prstDash val="solid"/>
              <a:miter lim="800000"/>
              <a:headEnd type="triangle" w="med" len="med"/>
              <a:tailEnd type="none" w="med" len="med"/>
            </a:ln>
          </p:spPr>
        </p:cxnSp>
        <p:cxnSp>
          <p:nvCxnSpPr>
            <p:cNvPr id="62" name="肘形连接符 61"/>
            <p:cNvCxnSpPr>
              <a:stCxn id="56" idx="0"/>
              <a:endCxn id="60" idx="1"/>
            </p:cNvCxnSpPr>
            <p:nvPr/>
          </p:nvCxnSpPr>
          <p:spPr>
            <a:xfrm rot="16200000">
              <a:off x="16154" y="4173"/>
              <a:ext cx="689" cy="680"/>
            </a:xfrm>
            <a:prstGeom prst="bentConnector2">
              <a:avLst/>
            </a:prstGeom>
            <a:solidFill>
              <a:srgbClr val="FFFFFF"/>
            </a:solidFill>
            <a:ln w="12700" cap="flat" cmpd="sng" algn="ctr">
              <a:solidFill>
                <a:schemeClr val="tx1"/>
              </a:solidFill>
              <a:prstDash val="solid"/>
              <a:miter lim="800000"/>
              <a:headEnd type="triangle" w="med" len="med"/>
              <a:tailEnd type="none" w="med" len="med"/>
            </a:ln>
          </p:spPr>
        </p:cxnSp>
      </p:grpSp>
      <p:graphicFrame>
        <p:nvGraphicFramePr>
          <p:cNvPr id="65" name="对象 64">
            <a:hlinkClick r:id="" action="ppaction://ole?verb="/>
          </p:cNvPr>
          <p:cNvGraphicFramePr>
            <a:graphicFrameLocks noChangeAspect="1"/>
          </p:cNvGraphicFramePr>
          <p:nvPr/>
        </p:nvGraphicFramePr>
        <p:xfrm>
          <a:off x="4785995" y="2952115"/>
          <a:ext cx="2679700" cy="1386840"/>
        </p:xfrm>
        <a:graphic>
          <a:graphicData uri="http://schemas.openxmlformats.org/presentationml/2006/ole">
            <mc:AlternateContent xmlns:mc="http://schemas.openxmlformats.org/markup-compatibility/2006">
              <mc:Choice xmlns:v="urn:schemas-microsoft-com:vml" Requires="v">
                <p:oleObj spid="_x0000_s1025" name="" r:id="rId7" imgW="1816100" imgH="939800" progId="Equation.KSEE3">
                  <p:embed/>
                </p:oleObj>
              </mc:Choice>
              <mc:Fallback>
                <p:oleObj name="" r:id="rId7" imgW="1816100" imgH="939800" progId="Equation.KSEE3">
                  <p:embed/>
                  <p:pic>
                    <p:nvPicPr>
                      <p:cNvPr id="0" name="图片 1024"/>
                      <p:cNvPicPr/>
                      <p:nvPr/>
                    </p:nvPicPr>
                    <p:blipFill>
                      <a:blip r:embed="rId8"/>
                      <a:stretch>
                        <a:fillRect/>
                      </a:stretch>
                    </p:blipFill>
                    <p:spPr>
                      <a:xfrm>
                        <a:off x="4785995" y="2952115"/>
                        <a:ext cx="2679700" cy="1386840"/>
                      </a:xfrm>
                      <a:prstGeom prst="rect">
                        <a:avLst/>
                      </a:prstGeom>
                    </p:spPr>
                  </p:pic>
                </p:oleObj>
              </mc:Fallback>
            </mc:AlternateContent>
          </a:graphicData>
        </a:graphic>
      </p:graphicFrame>
      <p:sp>
        <p:nvSpPr>
          <p:cNvPr id="67" name="文本框 66"/>
          <p:cNvSpPr txBox="1"/>
          <p:nvPr/>
        </p:nvSpPr>
        <p:spPr>
          <a:xfrm>
            <a:off x="1559560" y="5309235"/>
            <a:ext cx="168148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ctr"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4472C4"/>
                </a:solidFill>
                <a:effectLst/>
                <a:uFillTx/>
                <a:latin typeface="+mj-lt"/>
                <a:ea typeface="+mj-ea"/>
                <a:cs typeface="+mj-cs"/>
                <a:sym typeface="Helvetica"/>
              </a:rPr>
              <a:t>Decomposition</a:t>
            </a:r>
            <a:endParaRPr kumimoji="0" lang="en-US" altLang="zh-CN" sz="1800" b="0" i="0" u="none" strike="noStrike" cap="none" spc="0" normalizeH="0" baseline="0">
              <a:ln>
                <a:noFill/>
              </a:ln>
              <a:solidFill>
                <a:srgbClr val="4472C4"/>
              </a:solidFill>
              <a:effectLst/>
              <a:uFillTx/>
              <a:latin typeface="+mj-lt"/>
              <a:ea typeface="+mj-ea"/>
              <a:cs typeface="+mj-cs"/>
              <a:sym typeface="Helvetica"/>
            </a:endParaRPr>
          </a:p>
        </p:txBody>
      </p:sp>
      <p:sp>
        <p:nvSpPr>
          <p:cNvPr id="68" name="文本框 67"/>
          <p:cNvSpPr txBox="1"/>
          <p:nvPr/>
        </p:nvSpPr>
        <p:spPr>
          <a:xfrm>
            <a:off x="5255260" y="5305425"/>
            <a:ext cx="168148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ctr"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4472C4"/>
                </a:solidFill>
                <a:effectLst/>
                <a:uFillTx/>
                <a:latin typeface="+mj-lt"/>
                <a:ea typeface="+mj-ea"/>
                <a:cs typeface="+mj-cs"/>
                <a:sym typeface="Helvetica"/>
              </a:rPr>
              <a:t>Selection</a:t>
            </a:r>
            <a:endParaRPr kumimoji="0" lang="en-US" altLang="zh-CN" sz="1800" b="0" i="0" u="none" strike="noStrike" cap="none" spc="0" normalizeH="0" baseline="0">
              <a:ln>
                <a:noFill/>
              </a:ln>
              <a:solidFill>
                <a:srgbClr val="4472C4"/>
              </a:solidFill>
              <a:effectLst/>
              <a:uFillTx/>
              <a:latin typeface="+mj-lt"/>
              <a:ea typeface="+mj-ea"/>
              <a:cs typeface="+mj-cs"/>
              <a:sym typeface="Helvetica"/>
            </a:endParaRPr>
          </a:p>
        </p:txBody>
      </p:sp>
      <p:sp>
        <p:nvSpPr>
          <p:cNvPr id="69" name="文本框 68"/>
          <p:cNvSpPr txBox="1"/>
          <p:nvPr/>
        </p:nvSpPr>
        <p:spPr>
          <a:xfrm>
            <a:off x="9264650" y="5297805"/>
            <a:ext cx="168148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4472C4"/>
                </a:solidFill>
                <a:effectLst/>
                <a:uFillTx/>
                <a:latin typeface="+mj-lt"/>
                <a:ea typeface="+mj-ea"/>
                <a:cs typeface="+mj-cs"/>
                <a:sym typeface="Helvetica"/>
              </a:rPr>
              <a:t>Reconstruction</a:t>
            </a:r>
            <a:endParaRPr kumimoji="0" lang="en-US" altLang="zh-CN" sz="1800" b="0" i="0" u="none" strike="noStrike" cap="none" spc="0" normalizeH="0" baseline="0">
              <a:ln>
                <a:noFill/>
              </a:ln>
              <a:solidFill>
                <a:srgbClr val="4472C4"/>
              </a:solidFill>
              <a:effectLst/>
              <a:uFillTx/>
              <a:latin typeface="+mj-lt"/>
              <a:ea typeface="+mj-ea"/>
              <a:cs typeface="+mj-cs"/>
              <a:sym typeface="Helvetica"/>
            </a:endParaRPr>
          </a:p>
        </p:txBody>
      </p:sp>
      <p:sp>
        <p:nvSpPr>
          <p:cNvPr id="2" name="文本框 1"/>
          <p:cNvSpPr txBox="1"/>
          <p:nvPr/>
        </p:nvSpPr>
        <p:spPr>
          <a:xfrm>
            <a:off x="11208385" y="6237605"/>
            <a:ext cx="282575"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Helvetica"/>
              </a:rPr>
              <a:t>4</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100" y="0"/>
            <a:ext cx="12192000" cy="6858000"/>
            <a:chOff x="0" y="0"/>
            <a:chExt cx="19200" cy="10800"/>
          </a:xfrm>
        </p:grpSpPr>
        <p:pic>
          <p:nvPicPr>
            <p:cNvPr id="94" name="INTER2021_PPT_16ku92.jpg" descr="INTER2021_PPT_16ku92.jpg"/>
            <p:cNvPicPr>
              <a:picLocks noChangeAspect="1"/>
            </p:cNvPicPr>
            <p:nvPr/>
          </p:nvPicPr>
          <p:blipFill>
            <a:blip r:embed="rId1"/>
            <a:stretch>
              <a:fillRect/>
            </a:stretch>
          </p:blipFill>
          <p:spPr>
            <a:xfrm>
              <a:off x="0" y="0"/>
              <a:ext cx="19200" cy="10800"/>
            </a:xfrm>
            <a:prstGeom prst="rect">
              <a:avLst/>
            </a:prstGeom>
            <a:ln w="12700">
              <a:miter lim="400000"/>
              <a:headEnd/>
              <a:tailEnd/>
            </a:ln>
          </p:spPr>
        </p:pic>
        <p:sp>
          <p:nvSpPr>
            <p:cNvPr id="7" name="矩形 6"/>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矩形 2"/>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endParaRPr>
            </a:p>
          </p:txBody>
        </p:sp>
        <p:sp>
          <p:nvSpPr>
            <p:cNvPr id="4" name="矩形 3"/>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03" name="图片 102"/>
            <p:cNvPicPr/>
            <p:nvPr/>
          </p:nvPicPr>
          <p:blipFill>
            <a:blip r:embed="rId2"/>
            <a:stretch>
              <a:fillRect/>
            </a:stretch>
          </p:blipFill>
          <p:spPr>
            <a:xfrm>
              <a:off x="415" y="297"/>
              <a:ext cx="3274" cy="1463"/>
            </a:xfrm>
            <a:prstGeom prst="rect">
              <a:avLst/>
            </a:prstGeom>
            <a:noFill/>
            <a:ln w="9525">
              <a:noFill/>
            </a:ln>
          </p:spPr>
        </p:pic>
      </p:grpSp>
      <p:pic>
        <p:nvPicPr>
          <p:cNvPr id="6" name="图片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850" y="58420"/>
            <a:ext cx="1228725" cy="828040"/>
          </a:xfrm>
          <a:prstGeom prst="rect">
            <a:avLst/>
          </a:prstGeom>
          <a:noFill/>
        </p:spPr>
      </p:pic>
      <p:pic>
        <p:nvPicPr>
          <p:cNvPr id="8" name="图片 7"/>
          <p:cNvPicPr/>
          <p:nvPr/>
        </p:nvPicPr>
        <p:blipFill>
          <a:blip r:embed="rId5">
            <a:extLst>
              <a:ext uri="{96DAC541-7B7A-43D3-8B79-37D633B846F1}">
                <asvg:svgBlip xmlns:asvg="http://schemas.microsoft.com/office/drawing/2016/SVG/main" r:embed="rId6"/>
              </a:ext>
            </a:extLst>
          </a:blip>
          <a:stretch>
            <a:fillRect/>
          </a:stretch>
        </p:blipFill>
        <p:spPr>
          <a:xfrm>
            <a:off x="10128885" y="213360"/>
            <a:ext cx="1771650" cy="517525"/>
          </a:xfrm>
          <a:prstGeom prst="rect">
            <a:avLst/>
          </a:prstGeom>
          <a:noFill/>
        </p:spPr>
      </p:pic>
      <p:sp>
        <p:nvSpPr>
          <p:cNvPr id="6146" name="文本框 4"/>
          <p:cNvSpPr txBox="1"/>
          <p:nvPr/>
        </p:nvSpPr>
        <p:spPr>
          <a:xfrm>
            <a:off x="3794125" y="550545"/>
            <a:ext cx="4680585" cy="1003935"/>
          </a:xfrm>
          <a:prstGeom prst="rect">
            <a:avLst/>
          </a:prstGeom>
          <a:noFill/>
          <a:ln w="9525">
            <a:noFill/>
          </a:ln>
        </p:spPr>
        <p:txBody>
          <a:bodyPr wrap="square" anchor="t" anchorCtr="0">
            <a:spAutoFit/>
          </a:bodyPr>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a:latin typeface="Calibri" panose="020F0502020204030204" charset="0"/>
                <a:ea typeface="宋体" panose="02010600030101010101" pitchFamily="2" charset="-122"/>
                <a:sym typeface="+mn-ea"/>
              </a:rPr>
              <a:t>PROPOSED APPROACH</a:t>
            </a:r>
            <a:endParaRPr lang="en-US" altLang="zh-CN" sz="2800">
              <a:latin typeface="Calibri" panose="020F0502020204030204" charset="0"/>
              <a:ea typeface="宋体" panose="02010600030101010101" pitchFamily="2" charset="-122"/>
              <a:sym typeface="+mn-ea"/>
            </a:endParaRPr>
          </a:p>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b="1">
                <a:latin typeface="Calibri" panose="020F0502020204030204" charset="0"/>
                <a:ea typeface="宋体" panose="02010600030101010101" pitchFamily="2" charset="-122"/>
                <a:sym typeface="+mn-ea"/>
              </a:rPr>
              <a:t>-SDF-</a:t>
            </a:r>
            <a:endParaRPr lang="en-US" altLang="zh-CN" sz="2800" b="1">
              <a:latin typeface="Calibri" panose="020F0502020204030204" charset="0"/>
              <a:ea typeface="宋体" panose="02010600030101010101" pitchFamily="2" charset="-122"/>
              <a:sym typeface="+mn-ea"/>
            </a:endParaRPr>
          </a:p>
        </p:txBody>
      </p:sp>
      <p:pic>
        <p:nvPicPr>
          <p:cNvPr id="11" name="图片 10"/>
          <p:cNvPicPr>
            <a:picLocks noChangeAspect="1"/>
          </p:cNvPicPr>
          <p:nvPr/>
        </p:nvPicPr>
        <p:blipFill>
          <a:blip r:embed="rId7"/>
          <a:stretch>
            <a:fillRect/>
          </a:stretch>
        </p:blipFill>
        <p:spPr>
          <a:xfrm>
            <a:off x="2135505" y="1472565"/>
            <a:ext cx="8262620" cy="4437380"/>
          </a:xfrm>
          <a:prstGeom prst="rect">
            <a:avLst/>
          </a:prstGeom>
        </p:spPr>
      </p:pic>
      <p:sp>
        <p:nvSpPr>
          <p:cNvPr id="2" name="文本框 1"/>
          <p:cNvSpPr txBox="1"/>
          <p:nvPr/>
        </p:nvSpPr>
        <p:spPr>
          <a:xfrm>
            <a:off x="11208385" y="6237605"/>
            <a:ext cx="282575"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Helvetica"/>
              </a:rPr>
              <a:t>5</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
        <p:nvSpPr>
          <p:cNvPr id="5" name="文本框 4"/>
          <p:cNvSpPr txBox="1"/>
          <p:nvPr/>
        </p:nvSpPr>
        <p:spPr>
          <a:xfrm>
            <a:off x="1199515" y="6080760"/>
            <a:ext cx="9938385" cy="22860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800" b="0" i="0" u="none" strike="noStrike" cap="none" spc="0" normalizeH="0" baseline="0">
                <a:ln>
                  <a:noFill/>
                </a:ln>
                <a:solidFill>
                  <a:srgbClr val="000000"/>
                </a:solidFill>
                <a:effectLst/>
                <a:uFillTx/>
                <a:latin typeface="+mj-lt"/>
                <a:ea typeface="+mj-ea"/>
                <a:cs typeface="+mj-cs"/>
                <a:sym typeface="Helvetica"/>
              </a:rPr>
              <a:t>[1] </a:t>
            </a:r>
            <a:r>
              <a:rPr kumimoji="0" lang="zh-CN" altLang="en-US" sz="800" b="0" i="0" u="none" strike="noStrike" cap="none" spc="0" normalizeH="0" baseline="0">
                <a:ln>
                  <a:noFill/>
                </a:ln>
                <a:solidFill>
                  <a:srgbClr val="000000"/>
                </a:solidFill>
                <a:effectLst/>
                <a:uFillTx/>
                <a:latin typeface="+mj-lt"/>
                <a:ea typeface="+mj-ea"/>
                <a:cs typeface="+mj-cs"/>
                <a:sym typeface="Helvetica"/>
              </a:rPr>
              <a:t>Y. Ghanbari and M. R. </a:t>
            </a:r>
            <a:r>
              <a:rPr kumimoji="0" lang="zh-CN" altLang="en-US" sz="900" b="0" i="0" u="none" strike="noStrike" cap="none" spc="0" normalizeH="0" baseline="0">
                <a:ln>
                  <a:noFill/>
                </a:ln>
                <a:solidFill>
                  <a:srgbClr val="000000"/>
                </a:solidFill>
                <a:effectLst/>
                <a:uFillTx/>
                <a:latin typeface="+mj-lt"/>
                <a:ea typeface="+mj-ea"/>
                <a:cs typeface="+mj-cs"/>
                <a:sym typeface="Helvetica"/>
              </a:rPr>
              <a:t>Karami</a:t>
            </a:r>
            <a:r>
              <a:rPr kumimoji="0" lang="zh-CN" altLang="en-US" sz="800" b="0" i="0" u="none" strike="noStrike" cap="none" spc="0" normalizeH="0" baseline="0">
                <a:ln>
                  <a:noFill/>
                </a:ln>
                <a:solidFill>
                  <a:srgbClr val="000000"/>
                </a:solidFill>
                <a:effectLst/>
                <a:uFillTx/>
                <a:latin typeface="+mj-lt"/>
                <a:ea typeface="+mj-ea"/>
                <a:cs typeface="+mj-cs"/>
                <a:sym typeface="Helvetica"/>
              </a:rPr>
              <a:t>-Mollaei, “A new approach for speech enhancement based on the adaptive thresholding of the wavelet packets,” Speech Communication, vol. 48, no. 8, pp. 927–940, 2006.</a:t>
            </a:r>
            <a:endParaRPr kumimoji="0" lang="zh-CN" altLang="en-US" sz="800" b="0" i="0" u="none" strike="noStrike" cap="none" spc="0" normalizeH="0" baseline="0">
              <a:ln>
                <a:noFill/>
              </a:ln>
              <a:solidFill>
                <a:srgbClr val="000000"/>
              </a:solidFill>
              <a:effectLst/>
              <a:uFillTx/>
              <a:latin typeface="+mj-lt"/>
              <a:ea typeface="+mj-ea"/>
              <a:cs typeface="+mj-cs"/>
              <a:sym typeface="Helvetica"/>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100" y="0"/>
            <a:ext cx="12192000" cy="6858000"/>
            <a:chOff x="0" y="0"/>
            <a:chExt cx="19200" cy="10800"/>
          </a:xfrm>
        </p:grpSpPr>
        <p:pic>
          <p:nvPicPr>
            <p:cNvPr id="94" name="INTER2021_PPT_16ku92.jpg" descr="INTER2021_PPT_16ku92.jpg"/>
            <p:cNvPicPr>
              <a:picLocks noChangeAspect="1"/>
            </p:cNvPicPr>
            <p:nvPr/>
          </p:nvPicPr>
          <p:blipFill>
            <a:blip r:embed="rId1"/>
            <a:stretch>
              <a:fillRect/>
            </a:stretch>
          </p:blipFill>
          <p:spPr>
            <a:xfrm>
              <a:off x="0" y="0"/>
              <a:ext cx="19200" cy="10800"/>
            </a:xfrm>
            <a:prstGeom prst="rect">
              <a:avLst/>
            </a:prstGeom>
            <a:ln w="12700">
              <a:miter lim="400000"/>
              <a:headEnd/>
              <a:tailEnd/>
            </a:ln>
          </p:spPr>
        </p:pic>
        <p:sp>
          <p:nvSpPr>
            <p:cNvPr id="7" name="矩形 6"/>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矩形 2"/>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endParaRPr>
            </a:p>
          </p:txBody>
        </p:sp>
        <p:sp>
          <p:nvSpPr>
            <p:cNvPr id="4" name="矩形 3"/>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03" name="图片 102"/>
            <p:cNvPicPr/>
            <p:nvPr/>
          </p:nvPicPr>
          <p:blipFill>
            <a:blip r:embed="rId2"/>
            <a:stretch>
              <a:fillRect/>
            </a:stretch>
          </p:blipFill>
          <p:spPr>
            <a:xfrm>
              <a:off x="415" y="297"/>
              <a:ext cx="3274" cy="1463"/>
            </a:xfrm>
            <a:prstGeom prst="rect">
              <a:avLst/>
            </a:prstGeom>
            <a:noFill/>
            <a:ln w="9525">
              <a:noFill/>
            </a:ln>
          </p:spPr>
        </p:pic>
      </p:grpSp>
      <p:pic>
        <p:nvPicPr>
          <p:cNvPr id="6" name="图片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850" y="58420"/>
            <a:ext cx="1228725" cy="828040"/>
          </a:xfrm>
          <a:prstGeom prst="rect">
            <a:avLst/>
          </a:prstGeom>
          <a:noFill/>
        </p:spPr>
      </p:pic>
      <p:pic>
        <p:nvPicPr>
          <p:cNvPr id="8" name="图片 7"/>
          <p:cNvPicPr/>
          <p:nvPr/>
        </p:nvPicPr>
        <p:blipFill>
          <a:blip r:embed="rId5">
            <a:extLst>
              <a:ext uri="{96DAC541-7B7A-43D3-8B79-37D633B846F1}">
                <asvg:svgBlip xmlns:asvg="http://schemas.microsoft.com/office/drawing/2016/SVG/main" r:embed="rId6"/>
              </a:ext>
            </a:extLst>
          </a:blip>
          <a:stretch>
            <a:fillRect/>
          </a:stretch>
        </p:blipFill>
        <p:spPr>
          <a:xfrm>
            <a:off x="10128885" y="213360"/>
            <a:ext cx="1771650" cy="517525"/>
          </a:xfrm>
          <a:prstGeom prst="rect">
            <a:avLst/>
          </a:prstGeom>
          <a:noFill/>
        </p:spPr>
      </p:pic>
      <p:sp>
        <p:nvSpPr>
          <p:cNvPr id="2" name="文本框 4"/>
          <p:cNvSpPr txBox="1"/>
          <p:nvPr/>
        </p:nvSpPr>
        <p:spPr>
          <a:xfrm>
            <a:off x="3794125" y="550545"/>
            <a:ext cx="4680585" cy="1003935"/>
          </a:xfrm>
          <a:prstGeom prst="rect">
            <a:avLst/>
          </a:prstGeom>
          <a:noFill/>
          <a:ln w="9525">
            <a:noFill/>
          </a:ln>
        </p:spPr>
        <p:txBody>
          <a:bodyPr wrap="square" anchor="t" anchorCtr="0">
            <a:spAutoFit/>
          </a:bodyPr>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a:latin typeface="Calibri" panose="020F0502020204030204" charset="0"/>
                <a:ea typeface="宋体" panose="02010600030101010101" pitchFamily="2" charset="-122"/>
                <a:sym typeface="+mn-ea"/>
              </a:rPr>
              <a:t>PROPOSED APPROACH</a:t>
            </a:r>
            <a:endParaRPr lang="en-US" altLang="zh-CN" sz="2800">
              <a:latin typeface="Calibri" panose="020F0502020204030204" charset="0"/>
              <a:ea typeface="宋体" panose="02010600030101010101" pitchFamily="2" charset="-122"/>
              <a:sym typeface="+mn-ea"/>
            </a:endParaRPr>
          </a:p>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b="1">
                <a:latin typeface="Calibri" panose="020F0502020204030204" charset="0"/>
                <a:ea typeface="宋体" panose="02010600030101010101" pitchFamily="2" charset="-122"/>
                <a:sym typeface="+mn-ea"/>
              </a:rPr>
              <a:t>-NETWORK-</a:t>
            </a:r>
            <a:endParaRPr lang="en-US" altLang="zh-CN" sz="2800" b="1">
              <a:latin typeface="Calibri" panose="020F0502020204030204" charset="0"/>
              <a:ea typeface="宋体" panose="02010600030101010101" pitchFamily="2" charset="-122"/>
              <a:sym typeface="+mn-ea"/>
            </a:endParaRPr>
          </a:p>
        </p:txBody>
      </p:sp>
      <p:pic>
        <p:nvPicPr>
          <p:cNvPr id="5" name="图片 4"/>
          <p:cNvPicPr>
            <a:picLocks noChangeAspect="1"/>
          </p:cNvPicPr>
          <p:nvPr/>
        </p:nvPicPr>
        <p:blipFill>
          <a:blip r:embed="rId7"/>
          <a:stretch>
            <a:fillRect/>
          </a:stretch>
        </p:blipFill>
        <p:spPr>
          <a:xfrm>
            <a:off x="2407285" y="1701165"/>
            <a:ext cx="7453630" cy="4612640"/>
          </a:xfrm>
          <a:prstGeom prst="rect">
            <a:avLst/>
          </a:prstGeom>
        </p:spPr>
      </p:pic>
      <p:sp>
        <p:nvSpPr>
          <p:cNvPr id="10" name="文本框 9"/>
          <p:cNvSpPr txBox="1"/>
          <p:nvPr/>
        </p:nvSpPr>
        <p:spPr>
          <a:xfrm>
            <a:off x="11208385" y="6237605"/>
            <a:ext cx="282575"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Helvetica"/>
              </a:rPr>
              <a:t>6</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100" y="0"/>
            <a:ext cx="12192000" cy="6858000"/>
            <a:chOff x="0" y="0"/>
            <a:chExt cx="19200" cy="10800"/>
          </a:xfrm>
        </p:grpSpPr>
        <p:pic>
          <p:nvPicPr>
            <p:cNvPr id="94" name="INTER2021_PPT_16ku92.jpg" descr="INTER2021_PPT_16ku92.jpg"/>
            <p:cNvPicPr>
              <a:picLocks noChangeAspect="1"/>
            </p:cNvPicPr>
            <p:nvPr/>
          </p:nvPicPr>
          <p:blipFill>
            <a:blip r:embed="rId1"/>
            <a:stretch>
              <a:fillRect/>
            </a:stretch>
          </p:blipFill>
          <p:spPr>
            <a:xfrm>
              <a:off x="0" y="0"/>
              <a:ext cx="19200" cy="10800"/>
            </a:xfrm>
            <a:prstGeom prst="rect">
              <a:avLst/>
            </a:prstGeom>
            <a:ln w="12700">
              <a:miter lim="400000"/>
              <a:headEnd/>
              <a:tailEnd/>
            </a:ln>
          </p:spPr>
        </p:pic>
        <p:sp>
          <p:nvSpPr>
            <p:cNvPr id="7" name="矩形 6"/>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矩形 2"/>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endParaRPr>
            </a:p>
          </p:txBody>
        </p:sp>
        <p:sp>
          <p:nvSpPr>
            <p:cNvPr id="4" name="矩形 3"/>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03" name="图片 102"/>
            <p:cNvPicPr/>
            <p:nvPr/>
          </p:nvPicPr>
          <p:blipFill>
            <a:blip r:embed="rId2"/>
            <a:stretch>
              <a:fillRect/>
            </a:stretch>
          </p:blipFill>
          <p:spPr>
            <a:xfrm>
              <a:off x="415" y="297"/>
              <a:ext cx="3274" cy="1463"/>
            </a:xfrm>
            <a:prstGeom prst="rect">
              <a:avLst/>
            </a:prstGeom>
            <a:noFill/>
            <a:ln w="9525">
              <a:noFill/>
            </a:ln>
          </p:spPr>
        </p:pic>
      </p:grpSp>
      <p:pic>
        <p:nvPicPr>
          <p:cNvPr id="6" name="图片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850" y="58420"/>
            <a:ext cx="1228725" cy="828040"/>
          </a:xfrm>
          <a:prstGeom prst="rect">
            <a:avLst/>
          </a:prstGeom>
          <a:noFill/>
        </p:spPr>
      </p:pic>
      <p:pic>
        <p:nvPicPr>
          <p:cNvPr id="8" name="图片 7"/>
          <p:cNvPicPr/>
          <p:nvPr/>
        </p:nvPicPr>
        <p:blipFill>
          <a:blip r:embed="rId5">
            <a:extLst>
              <a:ext uri="{96DAC541-7B7A-43D3-8B79-37D633B846F1}">
                <asvg:svgBlip xmlns:asvg="http://schemas.microsoft.com/office/drawing/2016/SVG/main" r:embed="rId6"/>
              </a:ext>
            </a:extLst>
          </a:blip>
          <a:stretch>
            <a:fillRect/>
          </a:stretch>
        </p:blipFill>
        <p:spPr>
          <a:xfrm>
            <a:off x="10128885" y="213360"/>
            <a:ext cx="1771650" cy="517525"/>
          </a:xfrm>
          <a:prstGeom prst="rect">
            <a:avLst/>
          </a:prstGeom>
          <a:noFill/>
        </p:spPr>
      </p:pic>
      <p:sp>
        <p:nvSpPr>
          <p:cNvPr id="2" name="文本框 4"/>
          <p:cNvSpPr txBox="1"/>
          <p:nvPr/>
        </p:nvSpPr>
        <p:spPr>
          <a:xfrm>
            <a:off x="3794125" y="550545"/>
            <a:ext cx="4680585" cy="1003935"/>
          </a:xfrm>
          <a:prstGeom prst="rect">
            <a:avLst/>
          </a:prstGeom>
          <a:noFill/>
          <a:ln w="9525">
            <a:noFill/>
          </a:ln>
        </p:spPr>
        <p:txBody>
          <a:bodyPr wrap="square" anchor="t" anchorCtr="0">
            <a:spAutoFit/>
          </a:bodyPr>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a:latin typeface="Calibri" panose="020F0502020204030204" charset="0"/>
                <a:ea typeface="宋体" panose="02010600030101010101" pitchFamily="2" charset="-122"/>
                <a:sym typeface="+mn-ea"/>
              </a:rPr>
              <a:t>PROPOSED APPROACH</a:t>
            </a:r>
            <a:endParaRPr lang="en-US" altLang="zh-CN" sz="2800">
              <a:latin typeface="Calibri" panose="020F0502020204030204" charset="0"/>
              <a:ea typeface="宋体" panose="02010600030101010101" pitchFamily="2" charset="-122"/>
              <a:sym typeface="+mn-ea"/>
            </a:endParaRPr>
          </a:p>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b="1">
                <a:latin typeface="Calibri" panose="020F0502020204030204" charset="0"/>
                <a:ea typeface="宋体" panose="02010600030101010101" pitchFamily="2" charset="-122"/>
                <a:sym typeface="+mn-ea"/>
              </a:rPr>
              <a:t>-NETWORK-</a:t>
            </a:r>
            <a:endParaRPr lang="en-US" altLang="zh-CN" sz="2800" b="1">
              <a:latin typeface="Calibri" panose="020F0502020204030204" charset="0"/>
              <a:ea typeface="宋体" panose="02010600030101010101" pitchFamily="2" charset="-122"/>
              <a:sym typeface="+mn-ea"/>
            </a:endParaRPr>
          </a:p>
        </p:txBody>
      </p:sp>
      <p:pic>
        <p:nvPicPr>
          <p:cNvPr id="5" name="图片 4"/>
          <p:cNvPicPr>
            <a:picLocks noChangeAspect="1"/>
          </p:cNvPicPr>
          <p:nvPr/>
        </p:nvPicPr>
        <p:blipFill>
          <a:blip r:embed="rId7"/>
          <a:stretch>
            <a:fillRect/>
          </a:stretch>
        </p:blipFill>
        <p:spPr>
          <a:xfrm>
            <a:off x="2407285" y="1701165"/>
            <a:ext cx="7453630" cy="4612640"/>
          </a:xfrm>
          <a:prstGeom prst="rect">
            <a:avLst/>
          </a:prstGeom>
        </p:spPr>
      </p:pic>
      <p:sp>
        <p:nvSpPr>
          <p:cNvPr id="10" name="圆角矩形 9"/>
          <p:cNvSpPr/>
          <p:nvPr/>
        </p:nvSpPr>
        <p:spPr>
          <a:xfrm>
            <a:off x="2407285" y="1557020"/>
            <a:ext cx="7560945" cy="1656080"/>
          </a:xfrm>
          <a:prstGeom prst="roundRect">
            <a:avLst/>
          </a:prstGeom>
          <a:noFill/>
          <a:ln w="25400" cap="flat">
            <a:solidFill>
              <a:schemeClr val="accent1"/>
            </a:solid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11" name="文本框 10"/>
          <p:cNvSpPr txBox="1"/>
          <p:nvPr/>
        </p:nvSpPr>
        <p:spPr>
          <a:xfrm>
            <a:off x="11208385" y="6237605"/>
            <a:ext cx="282575"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Helvetica"/>
              </a:rPr>
              <a:t>7</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100" y="0"/>
            <a:ext cx="12192000" cy="6858000"/>
            <a:chOff x="0" y="0"/>
            <a:chExt cx="19200" cy="10800"/>
          </a:xfrm>
        </p:grpSpPr>
        <p:pic>
          <p:nvPicPr>
            <p:cNvPr id="94" name="INTER2021_PPT_16ku92.jpg" descr="INTER2021_PPT_16ku92.jpg"/>
            <p:cNvPicPr>
              <a:picLocks noChangeAspect="1"/>
            </p:cNvPicPr>
            <p:nvPr/>
          </p:nvPicPr>
          <p:blipFill>
            <a:blip r:embed="rId1"/>
            <a:stretch>
              <a:fillRect/>
            </a:stretch>
          </p:blipFill>
          <p:spPr>
            <a:xfrm>
              <a:off x="0" y="0"/>
              <a:ext cx="19200" cy="10800"/>
            </a:xfrm>
            <a:prstGeom prst="rect">
              <a:avLst/>
            </a:prstGeom>
            <a:ln w="12700">
              <a:miter lim="400000"/>
              <a:headEnd/>
              <a:tailEnd/>
            </a:ln>
          </p:spPr>
        </p:pic>
        <p:sp>
          <p:nvSpPr>
            <p:cNvPr id="7" name="矩形 6"/>
            <p:cNvSpPr/>
            <p:nvPr/>
          </p:nvSpPr>
          <p:spPr>
            <a:xfrm>
              <a:off x="15384" y="184"/>
              <a:ext cx="3402" cy="1134"/>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矩形 2"/>
            <p:cNvSpPr/>
            <p:nvPr/>
          </p:nvSpPr>
          <p:spPr>
            <a:xfrm>
              <a:off x="1322" y="9936"/>
              <a:ext cx="4526" cy="481"/>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www.</a:t>
              </a:r>
              <a:r>
                <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rPr>
                <a:t>2022.ieeeicassp.org</a:t>
              </a:r>
              <a:endParaRPr kumimoji="0" lang="zh-CN" altLang="en-US" sz="1400" b="1" i="0" u="none" strike="noStrike" cap="none" spc="0" normalizeH="0" baseline="0">
                <a:ln>
                  <a:noFill/>
                </a:ln>
                <a:solidFill>
                  <a:srgbClr val="36436D"/>
                </a:solidFill>
                <a:effectLst/>
                <a:uFillTx/>
                <a:latin typeface="Calibri" panose="020F0502020204030204" charset="0"/>
                <a:ea typeface="+mj-ea"/>
                <a:cs typeface="Calibri" panose="020F0502020204030204" charset="0"/>
                <a:sym typeface="Helvetica"/>
              </a:endParaRPr>
            </a:p>
          </p:txBody>
        </p:sp>
        <p:sp>
          <p:nvSpPr>
            <p:cNvPr id="4" name="矩形 3"/>
            <p:cNvSpPr/>
            <p:nvPr/>
          </p:nvSpPr>
          <p:spPr>
            <a:xfrm>
              <a:off x="8013" y="9936"/>
              <a:ext cx="9298" cy="680"/>
            </a:xfrm>
            <a:prstGeom prst="rect">
              <a:avLst/>
            </a:prstGeom>
            <a:solidFill>
              <a:srgbClr val="FFFFFF"/>
            </a:solidFill>
            <a:ln w="25400"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03" name="图片 102"/>
            <p:cNvPicPr/>
            <p:nvPr/>
          </p:nvPicPr>
          <p:blipFill>
            <a:blip r:embed="rId2"/>
            <a:stretch>
              <a:fillRect/>
            </a:stretch>
          </p:blipFill>
          <p:spPr>
            <a:xfrm>
              <a:off x="415" y="297"/>
              <a:ext cx="3274" cy="1463"/>
            </a:xfrm>
            <a:prstGeom prst="rect">
              <a:avLst/>
            </a:prstGeom>
            <a:noFill/>
            <a:ln w="9525">
              <a:noFill/>
            </a:ln>
          </p:spPr>
        </p:pic>
      </p:grpSp>
      <p:pic>
        <p:nvPicPr>
          <p:cNvPr id="6" name="图片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850" y="58420"/>
            <a:ext cx="1228725" cy="828040"/>
          </a:xfrm>
          <a:prstGeom prst="rect">
            <a:avLst/>
          </a:prstGeom>
          <a:noFill/>
        </p:spPr>
      </p:pic>
      <p:pic>
        <p:nvPicPr>
          <p:cNvPr id="8" name="图片 7"/>
          <p:cNvPicPr/>
          <p:nvPr/>
        </p:nvPicPr>
        <p:blipFill>
          <a:blip r:embed="rId5">
            <a:extLst>
              <a:ext uri="{96DAC541-7B7A-43D3-8B79-37D633B846F1}">
                <asvg:svgBlip xmlns:asvg="http://schemas.microsoft.com/office/drawing/2016/SVG/main" r:embed="rId6"/>
              </a:ext>
            </a:extLst>
          </a:blip>
          <a:stretch>
            <a:fillRect/>
          </a:stretch>
        </p:blipFill>
        <p:spPr>
          <a:xfrm>
            <a:off x="10128885" y="213360"/>
            <a:ext cx="1771650" cy="517525"/>
          </a:xfrm>
          <a:prstGeom prst="rect">
            <a:avLst/>
          </a:prstGeom>
          <a:noFill/>
        </p:spPr>
      </p:pic>
      <p:sp>
        <p:nvSpPr>
          <p:cNvPr id="2" name="文本框 4"/>
          <p:cNvSpPr txBox="1"/>
          <p:nvPr/>
        </p:nvSpPr>
        <p:spPr>
          <a:xfrm>
            <a:off x="3794125" y="550545"/>
            <a:ext cx="4680585" cy="1003935"/>
          </a:xfrm>
          <a:prstGeom prst="rect">
            <a:avLst/>
          </a:prstGeom>
          <a:noFill/>
          <a:ln w="9525">
            <a:noFill/>
          </a:ln>
        </p:spPr>
        <p:txBody>
          <a:bodyPr wrap="square" anchor="t" anchorCtr="0">
            <a:spAutoFit/>
          </a:bodyPr>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a:latin typeface="Calibri" panose="020F0502020204030204" charset="0"/>
                <a:ea typeface="宋体" panose="02010600030101010101" pitchFamily="2" charset="-122"/>
                <a:sym typeface="+mn-ea"/>
              </a:rPr>
              <a:t>PROPOSED APPROACH</a:t>
            </a:r>
            <a:endParaRPr lang="en-US" altLang="zh-CN" sz="2800">
              <a:latin typeface="Calibri" panose="020F0502020204030204" charset="0"/>
              <a:ea typeface="宋体" panose="02010600030101010101" pitchFamily="2" charset="-122"/>
              <a:sym typeface="+mn-ea"/>
            </a:endParaRPr>
          </a:p>
          <a:p>
            <a:pPr algn="ctr">
              <a:spcBef>
                <a:spcPts val="400"/>
              </a:spcBef>
              <a:defRPr sz="2000" b="1">
                <a:solidFill>
                  <a:schemeClr val="accent1"/>
                </a:solidFill>
                <a:latin typeface="Arial" panose="020B0604020202020204"/>
                <a:ea typeface="Arial" panose="020B0604020202020204"/>
                <a:cs typeface="Arial" panose="020B0604020202020204"/>
                <a:sym typeface="Arial" panose="020B0604020202020204"/>
              </a:defRPr>
            </a:pPr>
            <a:r>
              <a:rPr lang="en-US" altLang="zh-CN" sz="2800" b="1">
                <a:latin typeface="Calibri" panose="020F0502020204030204" charset="0"/>
                <a:ea typeface="宋体" panose="02010600030101010101" pitchFamily="2" charset="-122"/>
                <a:sym typeface="+mn-ea"/>
              </a:rPr>
              <a:t>-NETWORK-</a:t>
            </a:r>
            <a:endParaRPr lang="en-US" altLang="zh-CN" sz="2800" b="1">
              <a:latin typeface="Calibri" panose="020F0502020204030204" charset="0"/>
              <a:ea typeface="宋体" panose="02010600030101010101" pitchFamily="2" charset="-122"/>
              <a:sym typeface="+mn-ea"/>
            </a:endParaRPr>
          </a:p>
        </p:txBody>
      </p:sp>
      <p:pic>
        <p:nvPicPr>
          <p:cNvPr id="5" name="图片 4"/>
          <p:cNvPicPr>
            <a:picLocks noChangeAspect="1"/>
          </p:cNvPicPr>
          <p:nvPr/>
        </p:nvPicPr>
        <p:blipFill>
          <a:blip r:embed="rId7"/>
          <a:stretch>
            <a:fillRect/>
          </a:stretch>
        </p:blipFill>
        <p:spPr>
          <a:xfrm>
            <a:off x="2407285" y="1701165"/>
            <a:ext cx="7453630" cy="4612640"/>
          </a:xfrm>
          <a:prstGeom prst="rect">
            <a:avLst/>
          </a:prstGeom>
        </p:spPr>
      </p:pic>
      <p:sp>
        <p:nvSpPr>
          <p:cNvPr id="11" name="圆角矩形 10"/>
          <p:cNvSpPr/>
          <p:nvPr/>
        </p:nvSpPr>
        <p:spPr>
          <a:xfrm>
            <a:off x="2407285" y="3215640"/>
            <a:ext cx="7560945" cy="1656080"/>
          </a:xfrm>
          <a:prstGeom prst="roundRect">
            <a:avLst/>
          </a:prstGeom>
          <a:noFill/>
          <a:ln w="25400" cap="flat">
            <a:solidFill>
              <a:schemeClr val="accent1"/>
            </a:solid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10" name="文本框 9"/>
          <p:cNvSpPr txBox="1"/>
          <p:nvPr/>
        </p:nvSpPr>
        <p:spPr>
          <a:xfrm>
            <a:off x="11208385" y="6237605"/>
            <a:ext cx="282575"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Helvetica"/>
              </a:rPr>
              <a:t>8</a:t>
            </a:r>
            <a:endParaRPr kumimoji="0" lang="en-US" altLang="zh-CN" sz="1800" b="0" i="0" u="none" strike="noStrike" cap="none" spc="0" normalizeH="0" baseline="0">
              <a:ln>
                <a:noFill/>
              </a:ln>
              <a:solidFill>
                <a:srgbClr val="000000"/>
              </a:solidFill>
              <a:effectLst/>
              <a:uFillTx/>
              <a:latin typeface="+mj-lt"/>
              <a:ea typeface="+mj-ea"/>
              <a:cs typeface="+mj-cs"/>
              <a:sym typeface="Helvetica"/>
            </a:endParaRPr>
          </a:p>
        </p:txBody>
      </p:sp>
    </p:spTree>
  </p:cSld>
  <p:clrMapOvr>
    <a:masterClrMapping/>
  </p:clrMapOvr>
  <p:transition spd="med"/>
  <p:timing>
    <p:tnLst>
      <p:par>
        <p:cTn id="1" dur="indefinite" restart="never" nodeType="tmRoot"/>
      </p:par>
    </p:tnLst>
  </p:timing>
</p:sld>
</file>

<file path=ppt/tags/tag1.xml><?xml version="1.0" encoding="utf-8"?>
<p:tagLst xmlns:p="http://schemas.openxmlformats.org/presentationml/2006/main">
  <p:tag name="KSO_WM_UNIT_TABLE_BEAUTIFY" val="smartTable{f3c5a894-82e5-4ac5-8910-16695a7505c9}"/>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2469</Words>
  <Application>WPS 演示</Application>
  <PresentationFormat/>
  <Paragraphs>242</Paragraphs>
  <Slides>14</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8" baseType="lpstr">
      <vt:lpstr>Arial</vt:lpstr>
      <vt:lpstr>宋体</vt:lpstr>
      <vt:lpstr>Wingdings</vt:lpstr>
      <vt:lpstr>Helvetica</vt:lpstr>
      <vt:lpstr>Calibri</vt:lpstr>
      <vt:lpstr>Calibri Light</vt:lpstr>
      <vt:lpstr>Arial</vt:lpstr>
      <vt:lpstr>Calibri</vt:lpstr>
      <vt:lpstr>等线</vt:lpstr>
      <vt:lpstr>Wingdings</vt:lpstr>
      <vt:lpstr>微软雅黑</vt:lpstr>
      <vt:lpstr>Arial Unicode MS</vt:lpstr>
      <vt:lpstr>Office Theme</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Kang</cp:lastModifiedBy>
  <cp:revision>16</cp:revision>
  <dcterms:created xsi:type="dcterms:W3CDTF">2022-04-01T09:27:00Z</dcterms:created>
  <dcterms:modified xsi:type="dcterms:W3CDTF">2022-04-17T08:59:44Z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4A6B0869CB6244CEACE8E3FE16E0CAC5</vt:lpwstr>
  </property>
  <property fmtid="{D5CDD505-2E9C-101B-9397-08002B2CF9AE}" pid="3" name="KSOProductBuildVer">
    <vt:lpwstr>2052-11.1.0.11365</vt:lpwstr>
  </property>
</Properties>
</file>