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628" r:id="rId2"/>
    <p:sldId id="643" r:id="rId3"/>
    <p:sldId id="630" r:id="rId4"/>
    <p:sldId id="646" r:id="rId5"/>
    <p:sldId id="642" r:id="rId6"/>
    <p:sldId id="647" r:id="rId7"/>
    <p:sldId id="648" r:id="rId8"/>
    <p:sldId id="649" r:id="rId9"/>
    <p:sldId id="640" r:id="rId10"/>
    <p:sldId id="632" r:id="rId11"/>
    <p:sldId id="644" r:id="rId12"/>
    <p:sldId id="650" r:id="rId13"/>
    <p:sldId id="616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FF3300"/>
    <a:srgbClr val="00CC00"/>
    <a:srgbClr val="99CCFF"/>
    <a:srgbClr val="33CC33"/>
    <a:srgbClr val="595959"/>
    <a:srgbClr val="FFFF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7" autoAdjust="0"/>
    <p:restoredTop sz="93730" autoAdjust="0"/>
  </p:normalViewPr>
  <p:slideViewPr>
    <p:cSldViewPr snapToObjects="1">
      <p:cViewPr>
        <p:scale>
          <a:sx n="118" d="100"/>
          <a:sy n="118" d="100"/>
        </p:scale>
        <p:origin x="-704" y="-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8"/>
    </p:cViewPr>
  </p:sorterViewPr>
  <p:notesViewPr>
    <p:cSldViewPr snapToObjects="1">
      <p:cViewPr varScale="1">
        <p:scale>
          <a:sx n="58" d="100"/>
          <a:sy n="58" d="100"/>
        </p:scale>
        <p:origin x="-1770" y="-78"/>
      </p:cViewPr>
      <p:guideLst>
        <p:guide orient="horz" pos="3024"/>
        <p:guide pos="2304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charset="0"/>
              </a:defRPr>
            </a:lvl1pPr>
          </a:lstStyle>
          <a:p>
            <a:fld id="{72CCB43B-3D86-7346-8459-E9B3D9A5D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charset="0"/>
              </a:defRPr>
            </a:lvl1pPr>
          </a:lstStyle>
          <a:p>
            <a:fld id="{484607AA-DB3E-C548-A48B-AA9778676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193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dirty="0" smtClean="0"/>
              <a:t>APGL is known to outperform SVT and ALM</a:t>
            </a:r>
            <a:r>
              <a:rPr lang="en-US" sz="1400" baseline="0" dirty="0" smtClean="0"/>
              <a:t> for recovering low-rank matrices from noisy measurements</a:t>
            </a:r>
            <a:endParaRPr lang="en-US" sz="1400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160F87-B235-6B43-9DB7-554779D0600C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614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472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4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611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853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71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598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E0EA11-1F3D-D446-AB76-BBD0CBEA78F5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952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160F87-B235-6B43-9DB7-554779D0600C}" type="slidenum">
              <a:rPr lang="en-US" altLang="en-US" sz="1300">
                <a:latin typeface="Tahoma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z="13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437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rongdong-ba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84450"/>
            <a:ext cx="28194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trongdong-ba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2584450"/>
            <a:ext cx="28194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trongdong-ba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84450"/>
            <a:ext cx="28194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6096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0175" y="3602038"/>
            <a:ext cx="6858000" cy="2362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0B69A49-8FC0-264B-BA3C-DE93E86D3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51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30C24-6112-FF44-87AE-297A2D778C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A9D835-2348-7A4A-B279-FEF52CDF4E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304800"/>
            <a:ext cx="7467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38862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14900" y="38862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A7A72-8270-2E43-B481-739FD7F4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17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467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6957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38862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11E37-554A-7D4F-A513-68B31C649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70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399B0F-00E3-314A-BB6A-1AE19FAE93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AB22F-18D6-C843-BE2E-FE5F4D3B1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2954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8624B1-CF22-BE46-8AE3-E5F47BC54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4B7F94-0984-1145-9947-5004212255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F8FC9-9AC2-BC4F-9F76-F41AFF07D9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178ECF-B8BD-8E47-A60A-EF60FBAF79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2CCD95-D908-0B42-B01C-94C378E3A6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E2672F-F385-4E41-A87B-B4E16CF93E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7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4676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7543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77000"/>
            <a:ext cx="2895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charset="0"/>
              </a:defRPr>
            </a:lvl1pPr>
          </a:lstStyle>
          <a:p>
            <a:endParaRPr lang="en-US" alt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770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charset="0"/>
              </a:defRPr>
            </a:lvl1pPr>
          </a:lstStyle>
          <a:p>
            <a:fld id="{836F3A2D-B8B6-AB48-AB0E-5C38FB08FE8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 descr="vertical-bar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0238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bamboo-ba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90600"/>
            <a:ext cx="1817688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bamboo-ba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990600"/>
            <a:ext cx="1817688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bamboo-ba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990600"/>
            <a:ext cx="1817688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vertical-bar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60325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50000"/>
        <a:buFont typeface="Wingdings" charset="2"/>
        <a:buChar char="u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4" Type="http://schemas.openxmlformats.org/officeDocument/2006/relationships/image" Target="../media/image55.png"/><Relationship Id="rId5" Type="http://schemas.openxmlformats.org/officeDocument/2006/relationships/image" Target="../media/image56.png"/><Relationship Id="rId6" Type="http://schemas.openxmlformats.org/officeDocument/2006/relationships/image" Target="../media/image57.png"/><Relationship Id="rId7" Type="http://schemas.openxmlformats.org/officeDocument/2006/relationships/image" Target="../media/image58.png"/><Relationship Id="rId8" Type="http://schemas.openxmlformats.org/officeDocument/2006/relationships/image" Target="../media/image59.png"/><Relationship Id="rId9" Type="http://schemas.openxmlformats.org/officeDocument/2006/relationships/image" Target="../media/image60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4" Type="http://schemas.openxmlformats.org/officeDocument/2006/relationships/image" Target="../media/image61.emf"/><Relationship Id="rId5" Type="http://schemas.openxmlformats.org/officeDocument/2006/relationships/image" Target="../media/image62.emf"/><Relationship Id="rId6" Type="http://schemas.openxmlformats.org/officeDocument/2006/relationships/image" Target="../media/image6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4" Type="http://schemas.openxmlformats.org/officeDocument/2006/relationships/image" Target="../media/image65.png"/><Relationship Id="rId5" Type="http://schemas.openxmlformats.org/officeDocument/2006/relationships/image" Target="../media/image66.png"/><Relationship Id="rId6" Type="http://schemas.openxmlformats.org/officeDocument/2006/relationships/image" Target="../media/image67.png"/><Relationship Id="rId7" Type="http://schemas.openxmlformats.org/officeDocument/2006/relationships/image" Target="../media/image68.png"/><Relationship Id="rId8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image" Target="../media/image17.png"/><Relationship Id="rId14" Type="http://schemas.openxmlformats.org/officeDocument/2006/relationships/image" Target="../media/image18.png"/><Relationship Id="rId15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emf"/><Relationship Id="rId8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4" Type="http://schemas.openxmlformats.org/officeDocument/2006/relationships/image" Target="../media/image36.png"/><Relationship Id="rId5" Type="http://schemas.openxmlformats.org/officeDocument/2006/relationships/image" Target="../media/image37.png"/><Relationship Id="rId6" Type="http://schemas.openxmlformats.org/officeDocument/2006/relationships/image" Target="../media/image38.png"/><Relationship Id="rId7" Type="http://schemas.openxmlformats.org/officeDocument/2006/relationships/image" Target="../media/image39.emf"/><Relationship Id="rId8" Type="http://schemas.openxmlformats.org/officeDocument/2006/relationships/image" Target="../media/image40.emf"/><Relationship Id="rId9" Type="http://schemas.openxmlformats.org/officeDocument/2006/relationships/image" Target="../media/image41.png"/><Relationship Id="rId10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4" Type="http://schemas.openxmlformats.org/officeDocument/2006/relationships/image" Target="../media/image50.png"/><Relationship Id="rId5" Type="http://schemas.openxmlformats.org/officeDocument/2006/relationships/image" Target="../media/image51.png"/><Relationship Id="rId6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08" y="342315"/>
            <a:ext cx="9144000" cy="566238"/>
          </a:xfrm>
        </p:spPr>
        <p:txBody>
          <a:bodyPr/>
          <a:lstStyle/>
          <a:p>
            <a:r>
              <a:rPr lang="en-US" sz="2400" dirty="0" smtClean="0">
                <a:effectLst/>
              </a:rPr>
              <a:t>ICASSP 2016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3"/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0" y="3544889"/>
                <a:ext cx="9144000" cy="575402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2400" dirty="0" smtClean="0"/>
                  <a:t>Dung N.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en-US" sz="2400" dirty="0"/>
                          <m:t>Tran</m:t>
                        </m:r>
                      </m:e>
                      <m:sup>
                        <m:r>
                          <a:rPr lang="en-US" altLang="en-US" sz="2400" b="0" i="1" smtClean="0">
                            <a:latin typeface="Cambria Math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altLang="en-US" sz="2400" dirty="0" smtClean="0"/>
                  <a:t>, </a:t>
                </a:r>
                <a:r>
                  <a:rPr lang="en-US" altLang="en-US" sz="2400" dirty="0" err="1" smtClean="0"/>
                  <a:t>Shuai</a:t>
                </a:r>
                <a:r>
                  <a:rPr lang="en-US" altLang="en-US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latin typeface="Cambria Math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en-US" sz="2400" b="0" i="0" dirty="0" smtClean="0"/>
                          <m:t>Huang</m:t>
                        </m:r>
                      </m:e>
                      <m:sup>
                        <m:r>
                          <a:rPr lang="en-US" altLang="en-US" sz="2400" i="1">
                            <a:latin typeface="Cambria Math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altLang="en-US" sz="2400" dirty="0" smtClean="0"/>
                  <a:t>, Sang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latin typeface="Cambria Math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en-US" sz="2400" b="0" i="0" dirty="0" smtClean="0"/>
                          <m:t>Chin</m:t>
                        </m:r>
                      </m:e>
                      <m:sup>
                        <m:r>
                          <a:rPr lang="en-US" altLang="en-US" sz="2400" b="0" i="1" dirty="0" smtClean="0">
                            <a:latin typeface="Cambria Math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en-US" sz="2400" dirty="0" smtClean="0"/>
                  <a:t> </a:t>
                </a:r>
                <a:r>
                  <a:rPr lang="en-US" altLang="en-US" sz="2400" dirty="0"/>
                  <a:t>and </a:t>
                </a:r>
                <a:r>
                  <a:rPr lang="en-US" altLang="en-US" sz="2400" dirty="0" err="1"/>
                  <a:t>Trac</a:t>
                </a:r>
                <a:r>
                  <a:rPr lang="en-US" altLang="en-US" sz="2400" dirty="0"/>
                  <a:t> D.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latin typeface="Cambria Math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en-US" sz="2400" dirty="0"/>
                          <m:t>Tran</m:t>
                        </m:r>
                      </m:e>
                      <m:sup>
                        <m:r>
                          <a:rPr lang="en-US" altLang="en-US" sz="2400" i="1">
                            <a:latin typeface="Cambria Math" charset="0"/>
                          </a:rPr>
                          <m:t>1</m:t>
                        </m:r>
                      </m:sup>
                    </m:sSup>
                  </m:oMath>
                </a14:m>
                <a:endParaRPr lang="en-US" altLang="en-US" sz="2400" baseline="30000" dirty="0" smtClean="0"/>
              </a:p>
            </p:txBody>
          </p:sp>
        </mc:Choice>
        <mc:Fallback xmlns="">
          <p:sp>
            <p:nvSpPr>
              <p:cNvPr id="30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3544889"/>
                <a:ext cx="9144000" cy="575402"/>
              </a:xfrm>
              <a:blipFill rotWithShape="0">
                <a:blip r:embed="rId2"/>
                <a:stretch>
                  <a:fillRect t="-3191" b="-9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47662" y="5118820"/>
                <a:ext cx="8448675" cy="67005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180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altLang="en-US" sz="1800" b="0" i="1" smtClean="0">
                            <a:latin typeface="Cambria Math" charset="0"/>
                          </a:rPr>
                          <m:t> </m:t>
                        </m:r>
                      </m:e>
                      <m:sup>
                        <m:r>
                          <a:rPr lang="en-US" altLang="en-US" sz="1800" i="1">
                            <a:latin typeface="Cambria Math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sz="1800" dirty="0" smtClean="0">
                    <a:latin typeface="+mn-lt"/>
                    <a:ea typeface="+mn-ea"/>
                    <a:cs typeface="+mn-cs"/>
                  </a:rPr>
                  <a:t>The </a:t>
                </a:r>
                <a:r>
                  <a:rPr lang="en-US" sz="1800" dirty="0">
                    <a:latin typeface="+mn-lt"/>
                    <a:ea typeface="+mn-ea"/>
                    <a:cs typeface="+mn-cs"/>
                  </a:rPr>
                  <a:t>Johns Hopkins </a:t>
                </a:r>
                <a:r>
                  <a:rPr lang="en-US" sz="1800" dirty="0" smtClean="0">
                    <a:latin typeface="+mn-lt"/>
                    <a:ea typeface="+mn-ea"/>
                    <a:cs typeface="+mn-cs"/>
                  </a:rPr>
                  <a:t>University</a:t>
                </a:r>
                <a:endParaRPr lang="en-US" sz="1800" dirty="0">
                  <a:latin typeface="+mn-lt"/>
                  <a:ea typeface="+mn-ea"/>
                  <a:cs typeface="+mn-cs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1800" i="1">
                            <a:latin typeface="Cambria Math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en-US" sz="1800" b="0" i="0" dirty="0" smtClean="0"/>
                          <m:t> </m:t>
                        </m:r>
                      </m:e>
                      <m:sup>
                        <m:r>
                          <a:rPr lang="en-US" altLang="en-US" sz="1800" b="0" i="1" dirty="0" smtClean="0">
                            <a:latin typeface="Cambria Math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>
                    <a:latin typeface="Times New Roman" pitchFamily="18" charset="0"/>
                    <a:ea typeface="+mn-ea"/>
                    <a:cs typeface="+mn-cs"/>
                  </a:rPr>
                  <a:t>Draper Laboratory and Boston University</a:t>
                </a:r>
                <a:endParaRPr lang="en-US" sz="1800" dirty="0"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662" y="5118820"/>
                <a:ext cx="8448675" cy="670055"/>
              </a:xfrm>
              <a:prstGeom prst="rect">
                <a:avLst/>
              </a:prstGeom>
              <a:blipFill rotWithShape="0">
                <a:blip r:embed="rId3"/>
                <a:stretch>
                  <a:fillRect t="-5455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923520"/>
            <a:ext cx="9144000" cy="1383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600" b="1" kern="0" dirty="0" smtClean="0">
                <a:effectLst/>
              </a:rPr>
              <a:t>Low-rank Matrix Recovery via Entropy Function</a:t>
            </a:r>
            <a:endParaRPr lang="en-US" sz="3600" b="1" kern="0" dirty="0"/>
          </a:p>
        </p:txBody>
      </p:sp>
    </p:spTree>
    <p:extLst>
      <p:ext uri="{BB962C8B-B14F-4D97-AF65-F5344CB8AC3E}">
        <p14:creationId xmlns:p14="http://schemas.microsoft.com/office/powerpoint/2010/main" val="9786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Experiment results</a:t>
            </a:r>
            <a:endParaRPr lang="en-US" sz="3600" dirty="0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537670" y="5312979"/>
            <a:ext cx="8374095" cy="1418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indent="0">
              <a:buNone/>
            </a:pPr>
            <a:r>
              <a:rPr lang="en-US" sz="2000" i="1" dirty="0" smtClean="0"/>
              <a:t>Algorithms</a:t>
            </a:r>
            <a:r>
              <a:rPr lang="en-US" sz="2000" b="1" dirty="0" smtClean="0"/>
              <a:t>:</a:t>
            </a:r>
          </a:p>
          <a:p>
            <a:pPr lvl="1"/>
            <a:r>
              <a:rPr lang="en-US" sz="1600" dirty="0" err="1" smtClean="0"/>
              <a:t>ENtropy</a:t>
            </a:r>
            <a:r>
              <a:rPr lang="en-US" sz="1600" dirty="0" smtClean="0"/>
              <a:t> Minimization (ENM).</a:t>
            </a:r>
          </a:p>
          <a:p>
            <a:pPr lvl="1"/>
            <a:r>
              <a:rPr lang="en-US" sz="1600" dirty="0" smtClean="0"/>
              <a:t>Singular Value </a:t>
            </a:r>
            <a:r>
              <a:rPr lang="en-US" sz="1600" dirty="0" err="1" smtClean="0"/>
              <a:t>Thresholding</a:t>
            </a:r>
            <a:r>
              <a:rPr lang="en-US" sz="1600" dirty="0" smtClean="0"/>
              <a:t> (SVT)</a:t>
            </a:r>
          </a:p>
          <a:p>
            <a:pPr lvl="1"/>
            <a:r>
              <a:rPr lang="en-US" sz="1600" dirty="0" smtClean="0"/>
              <a:t>Augmented Lagrange Multiplier (ALM)</a:t>
            </a:r>
            <a:endParaRPr lang="en-US" sz="16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3552" y="1163105"/>
            <a:ext cx="8374095" cy="927226"/>
            <a:chOff x="613552" y="1163105"/>
            <a:chExt cx="8374095" cy="927226"/>
          </a:xfrm>
        </p:grpSpPr>
        <p:sp>
          <p:nvSpPr>
            <p:cNvPr id="24" name="Rectangle 3"/>
            <p:cNvSpPr txBox="1">
              <a:spLocks noChangeArrowheads="1"/>
            </p:cNvSpPr>
            <p:nvPr/>
          </p:nvSpPr>
          <p:spPr bwMode="auto">
            <a:xfrm>
              <a:off x="613552" y="1163105"/>
              <a:ext cx="8374095" cy="864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b="1" i="1" dirty="0" smtClean="0"/>
                <a:t>Random subsampling (matrix completion):</a:t>
              </a:r>
              <a:endParaRPr lang="en-US" sz="2000" b="1" i="1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78099" y="1722031"/>
              <a:ext cx="4445000" cy="368300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360" y="2605780"/>
            <a:ext cx="1498600" cy="2286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360" y="3147139"/>
            <a:ext cx="3200400" cy="2413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360" y="3701198"/>
            <a:ext cx="2133600" cy="2667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7360" y="4264870"/>
            <a:ext cx="3327400" cy="4699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7360" y="4966725"/>
            <a:ext cx="2171700" cy="190500"/>
          </a:xfrm>
          <a:prstGeom prst="rect">
            <a:avLst/>
          </a:prstGeom>
        </p:spPr>
      </p:pic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613551" y="2087329"/>
            <a:ext cx="8374095" cy="48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sz="2000" b="1" i="1" smtClean="0"/>
              <a:t>Synthetic data</a:t>
            </a:r>
            <a:endParaRPr lang="en-US" sz="2000" b="1" i="1" dirty="0"/>
          </a:p>
        </p:txBody>
      </p:sp>
      <p:grpSp>
        <p:nvGrpSpPr>
          <p:cNvPr id="36" name="Group 35"/>
          <p:cNvGrpSpPr/>
          <p:nvPr/>
        </p:nvGrpSpPr>
        <p:grpSpPr>
          <a:xfrm>
            <a:off x="4273627" y="2234810"/>
            <a:ext cx="4861154" cy="3884942"/>
            <a:chOff x="4273627" y="2234810"/>
            <a:chExt cx="4861154" cy="388494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3627" y="2234810"/>
              <a:ext cx="4861154" cy="3575300"/>
            </a:xfrm>
            <a:prstGeom prst="rect">
              <a:avLst/>
            </a:prstGeom>
          </p:spPr>
        </p:pic>
        <p:sp>
          <p:nvSpPr>
            <p:cNvPr id="35" name="Rectangle 34"/>
            <p:cNvSpPr/>
            <p:nvPr/>
          </p:nvSpPr>
          <p:spPr>
            <a:xfrm>
              <a:off x="4418204" y="5811975"/>
              <a:ext cx="4572000" cy="30777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1400" b="1" dirty="0">
                  <a:latin typeface="+mn-lt"/>
                </a:rPr>
                <a:t>Fig</a:t>
              </a:r>
              <a:r>
                <a:rPr lang="en-US" sz="1400" b="1" dirty="0" smtClean="0">
                  <a:latin typeface="+mn-lt"/>
                </a:rPr>
                <a:t>.</a:t>
              </a:r>
              <a:r>
                <a:rPr lang="en-US" sz="1400" dirty="0" smtClean="0">
                  <a:latin typeface="+mn-lt"/>
                </a:rPr>
                <a:t> </a:t>
              </a:r>
              <a:r>
                <a:rPr lang="en-US" sz="1400" dirty="0">
                  <a:latin typeface="+mn-lt"/>
                </a:rPr>
                <a:t>Probability of exact recovery on synthetic data.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286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Experiment results</a:t>
            </a:r>
            <a:endParaRPr lang="en-US" sz="3600" dirty="0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580894" y="6065263"/>
            <a:ext cx="8606329" cy="798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indent="0">
              <a:buNone/>
            </a:pPr>
            <a:r>
              <a:rPr lang="en-US" sz="2000" i="1" dirty="0" smtClean="0"/>
              <a:t>Algorithms</a:t>
            </a:r>
            <a:r>
              <a:rPr lang="en-US" sz="2000" b="1" dirty="0" smtClean="0"/>
              <a:t>:</a:t>
            </a:r>
          </a:p>
          <a:p>
            <a:pPr lvl="1"/>
            <a:r>
              <a:rPr lang="en-US" sz="1600" dirty="0" err="1" smtClean="0"/>
              <a:t>ENtropy</a:t>
            </a:r>
            <a:r>
              <a:rPr lang="en-US" sz="1600" dirty="0" smtClean="0"/>
              <a:t> Minimization (ENM) and Accelerated Proximal Gradient with Line Search (APGL)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613552" y="1003979"/>
            <a:ext cx="8374095" cy="864466"/>
            <a:chOff x="613552" y="1163105"/>
            <a:chExt cx="8374095" cy="864466"/>
          </a:xfrm>
        </p:grpSpPr>
        <p:sp>
          <p:nvSpPr>
            <p:cNvPr id="24" name="Rectangle 3"/>
            <p:cNvSpPr txBox="1">
              <a:spLocks noChangeArrowheads="1"/>
            </p:cNvSpPr>
            <p:nvPr/>
          </p:nvSpPr>
          <p:spPr bwMode="auto">
            <a:xfrm>
              <a:off x="613552" y="1163105"/>
              <a:ext cx="8374095" cy="864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b="1" i="1" dirty="0" smtClean="0"/>
                <a:t>Random subsampling (matrix completion):</a:t>
              </a:r>
              <a:endParaRPr lang="en-US" sz="2000" b="1" i="1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78099" y="1645221"/>
              <a:ext cx="4445000" cy="368300"/>
            </a:xfrm>
            <a:prstGeom prst="rect">
              <a:avLst/>
            </a:prstGeom>
          </p:spPr>
        </p:pic>
      </p:grp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613551" y="1815990"/>
            <a:ext cx="8374095" cy="48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sz="2000" b="1" i="1" dirty="0" smtClean="0"/>
              <a:t>Real data: MIT Logo</a:t>
            </a:r>
            <a:endParaRPr lang="en-US" sz="2000" b="1" i="1" dirty="0"/>
          </a:p>
        </p:txBody>
      </p:sp>
      <p:grpSp>
        <p:nvGrpSpPr>
          <p:cNvPr id="8" name="Group 7"/>
          <p:cNvGrpSpPr/>
          <p:nvPr/>
        </p:nvGrpSpPr>
        <p:grpSpPr>
          <a:xfrm>
            <a:off x="654690" y="2297590"/>
            <a:ext cx="3252904" cy="3767673"/>
            <a:chOff x="654690" y="2297590"/>
            <a:chExt cx="3252904" cy="376767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800" y="2297590"/>
              <a:ext cx="2391454" cy="161363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799" y="4056436"/>
              <a:ext cx="2391455" cy="1615864"/>
            </a:xfrm>
            <a:prstGeom prst="rect">
              <a:avLst/>
            </a:prstGeom>
          </p:spPr>
        </p:pic>
        <p:sp>
          <p:nvSpPr>
            <p:cNvPr id="22" name="Rectangle 3"/>
            <p:cNvSpPr txBox="1">
              <a:spLocks noChangeArrowheads="1"/>
            </p:cNvSpPr>
            <p:nvPr/>
          </p:nvSpPr>
          <p:spPr bwMode="auto">
            <a:xfrm>
              <a:off x="654690" y="5670068"/>
              <a:ext cx="3252904" cy="395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 smtClean="0"/>
                <a:t>Fig.</a:t>
              </a:r>
              <a:r>
                <a:rPr lang="en-US" sz="1400" dirty="0" smtClean="0"/>
                <a:t> MIT logo and its singular values</a:t>
              </a:r>
              <a:endParaRPr lang="en-US" sz="1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493823" y="2297590"/>
            <a:ext cx="4572000" cy="3648178"/>
            <a:chOff x="4493823" y="2297590"/>
            <a:chExt cx="4572000" cy="364817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2297590"/>
              <a:ext cx="4415646" cy="3377781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4493823" y="5637991"/>
              <a:ext cx="4572000" cy="30777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+mn-lt"/>
                </a:rPr>
                <a:t>Fig.</a:t>
              </a:r>
              <a:r>
                <a:rPr lang="en-US" sz="1400" dirty="0" smtClean="0">
                  <a:latin typeface="NimbusRomNo9L" charset="0"/>
                </a:rPr>
                <a:t> </a:t>
              </a:r>
              <a:r>
                <a:rPr lang="en-US" sz="1400" dirty="0"/>
                <a:t>Low-rank matrix completion on MIT logo.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063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Discussion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613552" y="1113718"/>
            <a:ext cx="7575203" cy="510247"/>
            <a:chOff x="613552" y="1113718"/>
            <a:chExt cx="7575203" cy="510247"/>
          </a:xfrm>
        </p:grpSpPr>
        <p:sp>
          <p:nvSpPr>
            <p:cNvPr id="16" name="Rectangle 3"/>
            <p:cNvSpPr txBox="1">
              <a:spLocks noChangeArrowheads="1"/>
            </p:cNvSpPr>
            <p:nvPr/>
          </p:nvSpPr>
          <p:spPr bwMode="auto">
            <a:xfrm>
              <a:off x="613552" y="1113718"/>
              <a:ext cx="2959917" cy="510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b="1" i="1" dirty="0" smtClean="0"/>
                <a:t>Entropy </a:t>
              </a:r>
              <a:r>
                <a:rPr lang="en-US" sz="2000" b="1" i="1" dirty="0" smtClean="0"/>
                <a:t>Minimization:</a:t>
              </a:r>
              <a:endParaRPr lang="en-US" sz="2000" b="1" i="1" dirty="0" smtClean="0"/>
            </a:p>
            <a:p>
              <a:pPr marL="457200" lvl="1" indent="0">
                <a:buNone/>
              </a:pPr>
              <a:endParaRPr lang="en-US" sz="1600" b="1" i="1" dirty="0" smtClean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4991723" y="1113718"/>
              <a:ext cx="3197032" cy="510247"/>
              <a:chOff x="4991723" y="1113718"/>
              <a:chExt cx="3197032" cy="510247"/>
            </a:xfrm>
          </p:grpSpPr>
          <p:sp>
            <p:nvSpPr>
              <p:cNvPr id="18" name="Rectangle 3"/>
              <p:cNvSpPr txBox="1">
                <a:spLocks noChangeArrowheads="1"/>
              </p:cNvSpPr>
              <p:nvPr/>
            </p:nvSpPr>
            <p:spPr bwMode="auto">
              <a:xfrm>
                <a:off x="4991723" y="1113718"/>
                <a:ext cx="3197032" cy="510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spcBef>
                    <a:spcPct val="20000"/>
                  </a:spcBef>
                  <a:buClr>
                    <a:srgbClr val="CC0000"/>
                  </a:buClr>
                  <a:buSzPct val="50000"/>
                  <a:buFont typeface="Wingdings" charset="2"/>
                  <a:buChar char="u"/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2000" b="1" i="1" dirty="0" err="1" smtClean="0"/>
                  <a:t>Candes’s</a:t>
                </a:r>
                <a:r>
                  <a:rPr lang="en-US" sz="2000" b="1" i="1" dirty="0" smtClean="0"/>
                  <a:t> Reweighted </a:t>
                </a:r>
                <a:endParaRPr lang="en-US" sz="2000" b="1" i="1" dirty="0" smtClean="0"/>
              </a:p>
              <a:p>
                <a:pPr marL="457200" lvl="1" indent="0">
                  <a:buNone/>
                </a:pPr>
                <a:endParaRPr lang="en-US" sz="1600" b="1" i="1" dirty="0" smtClean="0"/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98407" y="1186141"/>
                <a:ext cx="330043" cy="284204"/>
              </a:xfrm>
              <a:prstGeom prst="rect">
                <a:avLst/>
              </a:prstGeom>
            </p:spPr>
          </p:pic>
        </p:grp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1265" y="1705689"/>
            <a:ext cx="4042012" cy="3407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636" y="1718698"/>
            <a:ext cx="3615590" cy="353925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>
            <a:off x="613551" y="2197303"/>
            <a:ext cx="7997049" cy="1139435"/>
            <a:chOff x="613551" y="2197303"/>
            <a:chExt cx="7997049" cy="1139435"/>
          </a:xfrm>
        </p:grpSpPr>
        <p:grpSp>
          <p:nvGrpSpPr>
            <p:cNvPr id="37" name="Group 36"/>
            <p:cNvGrpSpPr/>
            <p:nvPr/>
          </p:nvGrpSpPr>
          <p:grpSpPr>
            <a:xfrm>
              <a:off x="613551" y="2197303"/>
              <a:ext cx="7997049" cy="1139435"/>
              <a:chOff x="613551" y="2197303"/>
              <a:chExt cx="7997049" cy="1139435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45245" y="2699305"/>
                <a:ext cx="5916175" cy="637433"/>
              </a:xfrm>
              <a:prstGeom prst="rect">
                <a:avLst/>
              </a:prstGeom>
            </p:spPr>
          </p:pic>
          <p:sp>
            <p:nvSpPr>
              <p:cNvPr id="23" name="Rectangle 3"/>
              <p:cNvSpPr txBox="1">
                <a:spLocks noChangeArrowheads="1"/>
              </p:cNvSpPr>
              <p:nvPr/>
            </p:nvSpPr>
            <p:spPr bwMode="auto">
              <a:xfrm>
                <a:off x="613551" y="2197303"/>
                <a:ext cx="7997049" cy="510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spcBef>
                    <a:spcPct val="20000"/>
                  </a:spcBef>
                  <a:buClr>
                    <a:srgbClr val="CC0000"/>
                  </a:buClr>
                  <a:buSzPct val="50000"/>
                  <a:buFont typeface="Wingdings" charset="2"/>
                  <a:buChar char="u"/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lvl="1"/>
                <a:r>
                  <a:rPr lang="en-US" sz="1600" i="1" dirty="0" smtClean="0"/>
                  <a:t>Both can be solved by a Reweighted       algorithm:</a:t>
                </a:r>
                <a:endParaRPr lang="en-US" sz="1200" i="1" dirty="0" smtClean="0"/>
              </a:p>
            </p:txBody>
          </p:sp>
        </p:grp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36226" y="2276850"/>
              <a:ext cx="239099" cy="205891"/>
            </a:xfrm>
            <a:prstGeom prst="rect">
              <a:avLst/>
            </a:prstGeom>
          </p:spPr>
        </p:pic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04144" y="3405594"/>
            <a:ext cx="3391782" cy="51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lvl="1"/>
            <a:r>
              <a:rPr lang="en-US" sz="1600" i="1" dirty="0" smtClean="0"/>
              <a:t>But with different weights:</a:t>
            </a:r>
            <a:endParaRPr lang="en-US" sz="1200" i="1" dirty="0" smtClean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9170" y="3851455"/>
            <a:ext cx="1794689" cy="343103"/>
          </a:xfrm>
          <a:prstGeom prst="rect">
            <a:avLst/>
          </a:prstGeom>
        </p:spPr>
      </p:pic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577880" y="4387675"/>
            <a:ext cx="8429930" cy="75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sz="2000" i="1" dirty="0" smtClean="0"/>
              <a:t>Both work well in practice as, due to the weighting scheme, they favor sparse solutions by iteratively suppress insignificant elements of the estimates.</a:t>
            </a:r>
            <a:endParaRPr lang="en-US" sz="2000" i="1" dirty="0" smtClean="0"/>
          </a:p>
          <a:p>
            <a:pPr marL="457200" lvl="1" indent="0">
              <a:buNone/>
            </a:pPr>
            <a:endParaRPr lang="en-US" sz="1600" b="1" i="1" dirty="0" smtClean="0"/>
          </a:p>
        </p:txBody>
      </p:sp>
      <p:grpSp>
        <p:nvGrpSpPr>
          <p:cNvPr id="39" name="Group 38"/>
          <p:cNvGrpSpPr/>
          <p:nvPr/>
        </p:nvGrpSpPr>
        <p:grpSpPr>
          <a:xfrm>
            <a:off x="577880" y="5297808"/>
            <a:ext cx="8582586" cy="1011567"/>
            <a:chOff x="577880" y="5297808"/>
            <a:chExt cx="8582586" cy="1011567"/>
          </a:xfrm>
        </p:grpSpPr>
        <p:sp>
          <p:nvSpPr>
            <p:cNvPr id="35" name="Rectangle 3"/>
            <p:cNvSpPr txBox="1">
              <a:spLocks noChangeArrowheads="1"/>
            </p:cNvSpPr>
            <p:nvPr/>
          </p:nvSpPr>
          <p:spPr bwMode="auto">
            <a:xfrm>
              <a:off x="577880" y="5297808"/>
              <a:ext cx="8429930" cy="1011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i="1" dirty="0" smtClean="0"/>
                <a:t>Empirically, ENM seems to offer a better weighting scheme than Reweighted      </a:t>
              </a:r>
              <a:r>
                <a:rPr lang="en-US" sz="2000" i="1" dirty="0" smtClean="0"/>
                <a:t>This </a:t>
              </a:r>
              <a:r>
                <a:rPr lang="en-US" sz="2000" i="1" dirty="0"/>
                <a:t>observation will be investigated in future work, and will be reported, both empirically and theoretically, in future work.</a:t>
              </a:r>
            </a:p>
            <a:p>
              <a:endParaRPr lang="en-US" sz="1600" b="1" i="1" dirty="0" smtClean="0"/>
            </a:p>
          </p:txBody>
        </p: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73360" y="5387655"/>
              <a:ext cx="287106" cy="247231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5111009" y="3192627"/>
            <a:ext cx="4345111" cy="1040852"/>
            <a:chOff x="5111009" y="3192627"/>
            <a:chExt cx="4345111" cy="1040852"/>
          </a:xfrm>
        </p:grpSpPr>
        <p:grpSp>
          <p:nvGrpSpPr>
            <p:cNvPr id="38" name="Group 37"/>
            <p:cNvGrpSpPr/>
            <p:nvPr/>
          </p:nvGrpSpPr>
          <p:grpSpPr>
            <a:xfrm>
              <a:off x="7612680" y="3192627"/>
              <a:ext cx="1843440" cy="720599"/>
              <a:chOff x="7612680" y="3192627"/>
              <a:chExt cx="1843440" cy="720599"/>
            </a:xfrm>
          </p:grpSpPr>
          <p:sp>
            <p:nvSpPr>
              <p:cNvPr id="29" name="Rectangle 3"/>
              <p:cNvSpPr txBox="1">
                <a:spLocks noChangeArrowheads="1"/>
              </p:cNvSpPr>
              <p:nvPr/>
            </p:nvSpPr>
            <p:spPr bwMode="auto">
              <a:xfrm>
                <a:off x="7612680" y="3192627"/>
                <a:ext cx="1843440" cy="4566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spcBef>
                    <a:spcPct val="20000"/>
                  </a:spcBef>
                  <a:buClr>
                    <a:srgbClr val="CC0000"/>
                  </a:buClr>
                  <a:buSzPct val="50000"/>
                  <a:buFont typeface="Wingdings" charset="2"/>
                  <a:buChar char="u"/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marL="457200" lvl="1" indent="0">
                  <a:buNone/>
                </a:pPr>
                <a:r>
                  <a:rPr lang="en-US" sz="1400" i="1" smtClean="0"/>
                  <a:t>element-wise inverse</a:t>
                </a:r>
                <a:endParaRPr lang="en-US" sz="1400" i="1" dirty="0" smtClean="0"/>
              </a:p>
            </p:txBody>
          </p:sp>
          <p:cxnSp>
            <p:nvCxnSpPr>
              <p:cNvPr id="31" name="Straight Arrow Connector 30"/>
              <p:cNvCxnSpPr>
                <a:stCxn id="29" idx="2"/>
              </p:cNvCxnSpPr>
              <p:nvPr/>
            </p:nvCxnSpPr>
            <p:spPr bwMode="auto">
              <a:xfrm flipH="1">
                <a:off x="8297285" y="3649250"/>
                <a:ext cx="237115" cy="263976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111009" y="3854713"/>
              <a:ext cx="3193690" cy="3787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350" y="3429000"/>
            <a:ext cx="7467600" cy="685800"/>
          </a:xfrm>
        </p:spPr>
        <p:txBody>
          <a:bodyPr/>
          <a:lstStyle/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That’s all of it!</a:t>
            </a:r>
            <a:br>
              <a:rPr lang="en-US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Low-rank matrix recovery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2</a:t>
            </a:fld>
            <a:endParaRPr lang="en-US" altLang="en-US"/>
          </a:p>
        </p:txBody>
      </p:sp>
      <p:grpSp>
        <p:nvGrpSpPr>
          <p:cNvPr id="4097" name="Group 4096"/>
          <p:cNvGrpSpPr/>
          <p:nvPr/>
        </p:nvGrpSpPr>
        <p:grpSpPr>
          <a:xfrm>
            <a:off x="613552" y="1113718"/>
            <a:ext cx="8374095" cy="1843611"/>
            <a:chOff x="613552" y="1113718"/>
            <a:chExt cx="8374095" cy="1843611"/>
          </a:xfrm>
        </p:grpSpPr>
        <p:sp>
          <p:nvSpPr>
            <p:cNvPr id="4100" name="Rectangle 3"/>
            <p:cNvSpPr txBox="1">
              <a:spLocks noChangeArrowheads="1"/>
            </p:cNvSpPr>
            <p:nvPr/>
          </p:nvSpPr>
          <p:spPr bwMode="auto">
            <a:xfrm>
              <a:off x="613552" y="1113718"/>
              <a:ext cx="8374095" cy="1843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b="1" i="1" dirty="0" smtClean="0"/>
                <a:t>Main assumption</a:t>
              </a:r>
              <a:r>
                <a:rPr lang="en-US" sz="2000" dirty="0" smtClean="0"/>
                <a:t>: input matrix is low-rank</a:t>
              </a:r>
              <a:endParaRPr lang="en-US" sz="1600" dirty="0" smtClean="0"/>
            </a:p>
            <a:p>
              <a:endParaRPr lang="en-US" sz="2000" b="1" i="1" dirty="0" smtClean="0"/>
            </a:p>
            <a:p>
              <a:pPr marL="457200" lvl="1" indent="0">
                <a:buNone/>
              </a:pPr>
              <a:endParaRPr lang="en-US" sz="1600" b="1" i="1" dirty="0" smtClean="0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3415" y="1459208"/>
              <a:ext cx="1806840" cy="1023443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92250" y="2534510"/>
              <a:ext cx="1333500" cy="2032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2485" y="1950643"/>
              <a:ext cx="2921513" cy="249397"/>
            </a:xfrm>
            <a:prstGeom prst="rect">
              <a:avLst/>
            </a:prstGeom>
          </p:spPr>
        </p:pic>
      </p:grpSp>
      <p:grpSp>
        <p:nvGrpSpPr>
          <p:cNvPr id="4096" name="Group 4095"/>
          <p:cNvGrpSpPr/>
          <p:nvPr/>
        </p:nvGrpSpPr>
        <p:grpSpPr>
          <a:xfrm>
            <a:off x="616285" y="2545685"/>
            <a:ext cx="8374095" cy="1845111"/>
            <a:chOff x="1230765" y="2754002"/>
            <a:chExt cx="8374095" cy="1867823"/>
          </a:xfrm>
        </p:grpSpPr>
        <p:grpSp>
          <p:nvGrpSpPr>
            <p:cNvPr id="26" name="Group 25"/>
            <p:cNvGrpSpPr/>
            <p:nvPr/>
          </p:nvGrpSpPr>
          <p:grpSpPr>
            <a:xfrm>
              <a:off x="1230765" y="2754002"/>
              <a:ext cx="8374095" cy="1867823"/>
              <a:chOff x="3381445" y="3058973"/>
              <a:chExt cx="8374095" cy="1867823"/>
            </a:xfrm>
          </p:grpSpPr>
          <p:sp>
            <p:nvSpPr>
              <p:cNvPr id="27" name="Rectangle 3"/>
              <p:cNvSpPr txBox="1">
                <a:spLocks noChangeArrowheads="1"/>
              </p:cNvSpPr>
              <p:nvPr/>
            </p:nvSpPr>
            <p:spPr bwMode="auto">
              <a:xfrm>
                <a:off x="3381445" y="3058973"/>
                <a:ext cx="8374095" cy="16757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spcBef>
                    <a:spcPct val="20000"/>
                  </a:spcBef>
                  <a:buClr>
                    <a:srgbClr val="CC0000"/>
                  </a:buClr>
                  <a:buSzPct val="50000"/>
                  <a:buFont typeface="Wingdings" charset="2"/>
                  <a:buChar char="u"/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2000" b="1" i="1" dirty="0" smtClean="0"/>
                  <a:t>Measurements: </a:t>
                </a:r>
              </a:p>
              <a:p>
                <a:endParaRPr lang="en-US" sz="2000" b="1" i="1" dirty="0"/>
              </a:p>
              <a:p>
                <a:pPr lvl="1"/>
                <a:r>
                  <a:rPr lang="en-US" sz="1600" b="1" i="1" dirty="0" smtClean="0"/>
                  <a:t>                                   </a:t>
                </a:r>
                <a:r>
                  <a:rPr lang="en-US" sz="1600" dirty="0"/>
                  <a:t>:</a:t>
                </a:r>
                <a:r>
                  <a:rPr lang="en-US" sz="1600" b="1" i="1" dirty="0" smtClean="0"/>
                  <a:t> </a:t>
                </a:r>
                <a:r>
                  <a:rPr lang="en-US" sz="1600" dirty="0" smtClean="0"/>
                  <a:t>linear sampling operator </a:t>
                </a:r>
              </a:p>
              <a:p>
                <a:pPr lvl="1"/>
                <a:r>
                  <a:rPr lang="en-US" sz="1600" dirty="0"/>
                  <a:t> </a:t>
                </a:r>
                <a:r>
                  <a:rPr lang="en-US" sz="1600" dirty="0" smtClean="0"/>
                  <a:t>             : measurement vector</a:t>
                </a:r>
              </a:p>
              <a:p>
                <a:pPr lvl="1"/>
                <a:r>
                  <a:rPr lang="en-US" sz="1600" dirty="0"/>
                  <a:t> </a:t>
                </a:r>
                <a:r>
                  <a:rPr lang="en-US" sz="1600" dirty="0" smtClean="0"/>
                  <a:t>         : noise vector</a:t>
                </a:r>
              </a:p>
              <a:p>
                <a:pPr lvl="1"/>
                <a:r>
                  <a:rPr lang="en-US" sz="1600" dirty="0" smtClean="0"/>
                  <a:t> </a:t>
                </a:r>
              </a:p>
              <a:p>
                <a:pPr marL="457200" lvl="1" indent="0">
                  <a:buNone/>
                </a:pPr>
                <a:endParaRPr lang="en-US" sz="1600" b="1" i="1" dirty="0" smtClean="0"/>
              </a:p>
            </p:txBody>
          </p:sp>
          <p:pic>
            <p:nvPicPr>
              <p:cNvPr id="28" name="Picture 27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89748" y="3856020"/>
                <a:ext cx="1891690" cy="195271"/>
              </a:xfrm>
              <a:prstGeom prst="rect">
                <a:avLst/>
              </a:prstGeom>
            </p:spPr>
          </p:pic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145580" y="4174409"/>
                <a:ext cx="722985" cy="208132"/>
              </a:xfrm>
              <a:prstGeom prst="rect">
                <a:avLst/>
              </a:prstGeom>
            </p:spPr>
          </p:pic>
          <p:pic>
            <p:nvPicPr>
              <p:cNvPr id="30" name="Picture 29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22697" y="4764140"/>
                <a:ext cx="921720" cy="162656"/>
              </a:xfrm>
              <a:prstGeom prst="rect">
                <a:avLst/>
              </a:prstGeom>
            </p:spPr>
          </p:pic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089748" y="4470500"/>
                <a:ext cx="646175" cy="166755"/>
              </a:xfrm>
              <a:prstGeom prst="rect">
                <a:avLst/>
              </a:prstGeom>
            </p:spPr>
          </p:pic>
        </p:grp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279399" y="3053059"/>
              <a:ext cx="2251256" cy="378211"/>
            </a:xfrm>
            <a:prstGeom prst="rect">
              <a:avLst/>
            </a:prstGeom>
          </p:spPr>
        </p:pic>
      </p:grpSp>
      <p:grpSp>
        <p:nvGrpSpPr>
          <p:cNvPr id="4106" name="Group 4105"/>
          <p:cNvGrpSpPr/>
          <p:nvPr/>
        </p:nvGrpSpPr>
        <p:grpSpPr>
          <a:xfrm>
            <a:off x="577880" y="4535630"/>
            <a:ext cx="8374095" cy="506380"/>
            <a:chOff x="577880" y="4235505"/>
            <a:chExt cx="8374095" cy="506380"/>
          </a:xfrm>
        </p:grpSpPr>
        <p:sp>
          <p:nvSpPr>
            <p:cNvPr id="46" name="Rectangle 3"/>
            <p:cNvSpPr txBox="1">
              <a:spLocks noChangeArrowheads="1"/>
            </p:cNvSpPr>
            <p:nvPr/>
          </p:nvSpPr>
          <p:spPr bwMode="auto">
            <a:xfrm>
              <a:off x="577880" y="4235505"/>
              <a:ext cx="8374095" cy="506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b="1" i="1" dirty="0" smtClean="0"/>
                <a:t>Reconstruction: </a:t>
              </a:r>
              <a:r>
                <a:rPr lang="en-US" sz="2000" dirty="0" smtClean="0"/>
                <a:t>given           , recover     .  </a:t>
              </a:r>
              <a:endParaRPr lang="en-US" sz="2000" b="1" i="1" dirty="0"/>
            </a:p>
          </p:txBody>
        </p:sp>
        <p:pic>
          <p:nvPicPr>
            <p:cNvPr id="4098" name="Picture 4097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381445" y="4353422"/>
              <a:ext cx="647700" cy="266700"/>
            </a:xfrm>
            <a:prstGeom prst="rect">
              <a:avLst/>
            </a:prstGeom>
          </p:spPr>
        </p:pic>
        <p:pic>
          <p:nvPicPr>
            <p:cNvPr id="4099" name="Picture 409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994455" y="4350720"/>
              <a:ext cx="241300" cy="190500"/>
            </a:xfrm>
            <a:prstGeom prst="rect">
              <a:avLst/>
            </a:prstGeom>
          </p:spPr>
        </p:pic>
      </p:grpSp>
      <p:grpSp>
        <p:nvGrpSpPr>
          <p:cNvPr id="4105" name="Group 4104"/>
          <p:cNvGrpSpPr/>
          <p:nvPr/>
        </p:nvGrpSpPr>
        <p:grpSpPr>
          <a:xfrm>
            <a:off x="1438540" y="5091901"/>
            <a:ext cx="6474695" cy="1294284"/>
            <a:chOff x="923525" y="4755906"/>
            <a:chExt cx="6474695" cy="1294284"/>
          </a:xfrm>
        </p:grpSpPr>
        <p:pic>
          <p:nvPicPr>
            <p:cNvPr id="4101" name="Picture 410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855" y="4755906"/>
              <a:ext cx="1743295" cy="1023443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3525" y="4755907"/>
              <a:ext cx="1806840" cy="1023443"/>
            </a:xfrm>
            <a:prstGeom prst="rect">
              <a:avLst/>
            </a:prstGeom>
          </p:spPr>
        </p:pic>
        <p:pic>
          <p:nvPicPr>
            <p:cNvPr id="4102" name="Picture 410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449682" y="5859690"/>
              <a:ext cx="152400" cy="177800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680755" y="5859690"/>
              <a:ext cx="241300" cy="190500"/>
            </a:xfrm>
            <a:prstGeom prst="rect">
              <a:avLst/>
            </a:prstGeom>
          </p:spPr>
        </p:pic>
        <p:sp>
          <p:nvSpPr>
            <p:cNvPr id="4103" name="Right Arrow 4102"/>
            <p:cNvSpPr/>
            <p:nvPr/>
          </p:nvSpPr>
          <p:spPr bwMode="auto">
            <a:xfrm flipV="1">
              <a:off x="3227825" y="5138286"/>
              <a:ext cx="307240" cy="258681"/>
            </a:xfrm>
            <a:prstGeom prst="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9" name="Right Arrow 58"/>
            <p:cNvSpPr/>
            <p:nvPr/>
          </p:nvSpPr>
          <p:spPr bwMode="auto">
            <a:xfrm flipV="1">
              <a:off x="6223415" y="5138285"/>
              <a:ext cx="307240" cy="258681"/>
            </a:xfrm>
            <a:prstGeom prst="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4104" name="Picture 4103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7029920" y="5179250"/>
              <a:ext cx="368300" cy="190500"/>
            </a:xfrm>
            <a:prstGeom prst="rect">
              <a:avLst/>
            </a:prstGeom>
          </p:spPr>
        </p:pic>
      </p:grpSp>
      <p:sp>
        <p:nvSpPr>
          <p:cNvPr id="4107" name="TextBox 4106"/>
          <p:cNvSpPr txBox="1"/>
          <p:nvPr/>
        </p:nvSpPr>
        <p:spPr>
          <a:xfrm>
            <a:off x="613552" y="6577673"/>
            <a:ext cx="75685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dirty="0" smtClean="0"/>
              <a:t>Images courtesy of the research group of Prof. Yi Ma at UIUC.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041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Entropy Minimization</a:t>
            </a:r>
            <a:endParaRPr lang="en-US" sz="3600" dirty="0"/>
          </a:p>
        </p:txBody>
      </p:sp>
      <p:sp>
        <p:nvSpPr>
          <p:cNvPr id="4100" name="Rectangle 3"/>
          <p:cNvSpPr txBox="1">
            <a:spLocks noChangeArrowheads="1"/>
          </p:cNvSpPr>
          <p:nvPr/>
        </p:nvSpPr>
        <p:spPr bwMode="auto">
          <a:xfrm>
            <a:off x="769905" y="1319213"/>
            <a:ext cx="8374095" cy="1594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lang="en-US" sz="1200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3</a:t>
            </a:fld>
            <a:endParaRPr lang="en-US" alt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13552" y="1113718"/>
            <a:ext cx="8374095" cy="3352217"/>
            <a:chOff x="613552" y="1113718"/>
            <a:chExt cx="8374095" cy="3352217"/>
          </a:xfrm>
        </p:grpSpPr>
        <p:sp>
          <p:nvSpPr>
            <p:cNvPr id="12" name="Rectangle 3"/>
            <p:cNvSpPr txBox="1">
              <a:spLocks noChangeArrowheads="1"/>
            </p:cNvSpPr>
            <p:nvPr/>
          </p:nvSpPr>
          <p:spPr bwMode="auto">
            <a:xfrm>
              <a:off x="613552" y="1113718"/>
              <a:ext cx="8374095" cy="3352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spcBef>
                  <a:spcPct val="20000"/>
                </a:spcBef>
                <a:buClr>
                  <a:srgbClr val="CC0000"/>
                </a:buClr>
                <a:buSzPct val="50000"/>
                <a:buFont typeface="Wingdings" charset="2"/>
                <a:buChar char="u"/>
                <a:defRPr sz="28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0000"/>
                </a:buClr>
                <a:buFont typeface="Wingdings" charset="2"/>
                <a:buChar char="§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2000" b="1" i="1" dirty="0" smtClean="0"/>
                <a:t>Entropy Minimization for low-rank matrix recovery</a:t>
              </a:r>
            </a:p>
            <a:p>
              <a:endParaRPr lang="en-US" sz="2000" b="1" i="1" dirty="0"/>
            </a:p>
            <a:p>
              <a:endParaRPr lang="en-US" sz="2000" b="1" i="1" dirty="0" smtClean="0"/>
            </a:p>
            <a:p>
              <a:pPr marL="0" indent="0">
                <a:buNone/>
              </a:pPr>
              <a:endParaRPr lang="en-US" sz="2000" dirty="0" smtClean="0"/>
            </a:p>
            <a:p>
              <a:pPr marL="0" indent="0">
                <a:buNone/>
              </a:pPr>
              <a:r>
                <a:rPr lang="en-US" sz="2000" dirty="0" smtClean="0"/>
                <a:t>where</a:t>
              </a:r>
              <a:endParaRPr lang="en-US" sz="1600" dirty="0" smtClean="0"/>
            </a:p>
            <a:p>
              <a:endParaRPr lang="en-US" sz="2000" b="1" i="1" dirty="0" smtClean="0"/>
            </a:p>
            <a:p>
              <a:pPr marL="457200" lvl="1" indent="0">
                <a:buNone/>
              </a:pPr>
              <a:endParaRPr lang="en-US" sz="1600" b="1" i="1" dirty="0" smtClean="0"/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2485" y="1892800"/>
              <a:ext cx="5601380" cy="560138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25549" y="3160165"/>
              <a:ext cx="5537200" cy="4064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25549" y="3928265"/>
              <a:ext cx="7213600" cy="266700"/>
            </a:xfrm>
            <a:prstGeom prst="rect">
              <a:avLst/>
            </a:prstGeom>
          </p:spPr>
        </p:pic>
      </p:grp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766127" y="4696365"/>
            <a:ext cx="8374095" cy="4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sz="2000" b="1" i="1" dirty="0" smtClean="0"/>
              <a:t>Questions of </a:t>
            </a:r>
            <a:r>
              <a:rPr lang="en-US" sz="2000" b="1" i="1" smtClean="0"/>
              <a:t>interest:</a:t>
            </a:r>
            <a:endParaRPr lang="en-US" sz="2000" b="1" i="1" dirty="0" smtClean="0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769905" y="5082904"/>
            <a:ext cx="8374095" cy="343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lvl="1"/>
            <a:r>
              <a:rPr lang="en-US" sz="1600" smtClean="0"/>
              <a:t>Why </a:t>
            </a:r>
            <a:r>
              <a:rPr lang="en-US" sz="1600" dirty="0" smtClean="0"/>
              <a:t>entropy minimization?</a:t>
            </a:r>
            <a:r>
              <a:rPr lang="en-US" sz="1600" i="1" dirty="0" smtClean="0"/>
              <a:t> </a:t>
            </a:r>
            <a:r>
              <a:rPr lang="en-US" sz="1600" i="1" dirty="0" smtClean="0">
                <a:sym typeface="Wingdings"/>
              </a:rPr>
              <a:t> </a:t>
            </a:r>
            <a:r>
              <a:rPr lang="en-US" sz="1600" i="1" dirty="0" err="1" smtClean="0">
                <a:solidFill>
                  <a:srgbClr val="FF0000"/>
                </a:solidFill>
              </a:rPr>
              <a:t>Sparsity</a:t>
            </a:r>
            <a:r>
              <a:rPr lang="en-US" sz="1600" i="1" dirty="0" smtClean="0">
                <a:solidFill>
                  <a:srgbClr val="FF0000"/>
                </a:solidFill>
              </a:rPr>
              <a:t> inducing property.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769905" y="5428548"/>
            <a:ext cx="8374095" cy="34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lvl="1"/>
            <a:r>
              <a:rPr lang="en-US" sz="1600" smtClean="0"/>
              <a:t>How </a:t>
            </a:r>
            <a:r>
              <a:rPr lang="en-US" sz="1600" dirty="0" smtClean="0"/>
              <a:t>to solve it?</a:t>
            </a:r>
            <a:r>
              <a:rPr lang="en-US" sz="1600" i="1" dirty="0" smtClean="0"/>
              <a:t> </a:t>
            </a:r>
            <a:r>
              <a:rPr lang="en-US" sz="1600" i="1" dirty="0" smtClean="0">
                <a:sym typeface="Wingdings"/>
              </a:rPr>
              <a:t> </a:t>
            </a:r>
            <a:r>
              <a:rPr lang="en-US" sz="1600" i="1" dirty="0" smtClean="0">
                <a:solidFill>
                  <a:srgbClr val="FF0000"/>
                </a:solidFill>
              </a:rPr>
              <a:t>ENM algorithm.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776263" y="5783221"/>
            <a:ext cx="8374095" cy="38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lvl="1"/>
            <a:r>
              <a:rPr lang="en-US" sz="1600" dirty="0" smtClean="0"/>
              <a:t>What do we gain?</a:t>
            </a:r>
            <a:r>
              <a:rPr lang="en-US" sz="1600" i="1" dirty="0" smtClean="0"/>
              <a:t> </a:t>
            </a:r>
            <a:r>
              <a:rPr lang="en-US" sz="1600" i="1" dirty="0" smtClean="0">
                <a:sym typeface="Wingdings"/>
              </a:rPr>
              <a:t> </a:t>
            </a:r>
            <a:r>
              <a:rPr lang="en-US" sz="1600" i="1" dirty="0" smtClean="0">
                <a:solidFill>
                  <a:srgbClr val="FF0000"/>
                </a:solidFill>
              </a:rPr>
              <a:t>Faster sampling rate (show empirically) 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776263" y="6181276"/>
            <a:ext cx="8374095" cy="38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lvl="1"/>
            <a:r>
              <a:rPr lang="en-US" sz="1600" smtClean="0"/>
              <a:t>Why </a:t>
            </a:r>
            <a:r>
              <a:rPr lang="en-US" sz="1600" dirty="0" smtClean="0"/>
              <a:t>does it work theoretically? </a:t>
            </a:r>
            <a:r>
              <a:rPr lang="en-US" sz="1600" dirty="0" smtClean="0">
                <a:sym typeface="Wingdings"/>
              </a:rPr>
              <a:t> </a:t>
            </a:r>
            <a:r>
              <a:rPr lang="en-US" sz="1600" i="1" dirty="0" smtClean="0">
                <a:solidFill>
                  <a:srgbClr val="FF0000"/>
                </a:solidFill>
              </a:rPr>
              <a:t>(Future work)</a:t>
            </a:r>
          </a:p>
        </p:txBody>
      </p:sp>
    </p:spTree>
    <p:extLst>
      <p:ext uri="{BB962C8B-B14F-4D97-AF65-F5344CB8AC3E}">
        <p14:creationId xmlns:p14="http://schemas.microsoft.com/office/powerpoint/2010/main" val="95677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Entropy function induces </a:t>
            </a:r>
            <a:r>
              <a:rPr lang="en-US" sz="3600" dirty="0" err="1" smtClean="0"/>
              <a:t>sparsity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25" y="3810484"/>
            <a:ext cx="3603310" cy="26036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50" y="4897025"/>
            <a:ext cx="4061849" cy="41466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525" y="1348572"/>
            <a:ext cx="4889500" cy="4064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923525" y="2022558"/>
            <a:ext cx="7569200" cy="814312"/>
            <a:chOff x="923525" y="2022558"/>
            <a:chExt cx="7569200" cy="81431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70710" y="2430470"/>
              <a:ext cx="1854200" cy="4064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3525" y="2022558"/>
              <a:ext cx="7569200" cy="266700"/>
            </a:xfrm>
            <a:prstGeom prst="rect">
              <a:avLst/>
            </a:prstGeom>
          </p:spPr>
        </p:pic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525" y="2891330"/>
            <a:ext cx="6946900" cy="4064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3525" y="3441585"/>
            <a:ext cx="4686300" cy="2667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56050" y="4567863"/>
            <a:ext cx="1484821" cy="20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2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Entropy function induces </a:t>
            </a:r>
            <a:r>
              <a:rPr lang="en-US" sz="3600" dirty="0" err="1"/>
              <a:t>sparsity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335" y="1201510"/>
            <a:ext cx="4749800" cy="241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335" y="1585560"/>
            <a:ext cx="3797300" cy="266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7645" y="1613095"/>
            <a:ext cx="2184400" cy="241300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1653220" y="2046420"/>
            <a:ext cx="5333481" cy="535318"/>
            <a:chOff x="1653220" y="2046420"/>
            <a:chExt cx="5333481" cy="535318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08564" y="2046420"/>
              <a:ext cx="4378137" cy="535318"/>
            </a:xfrm>
            <a:prstGeom prst="rect">
              <a:avLst/>
            </a:prstGeom>
          </p:spPr>
        </p:pic>
        <p:sp>
          <p:nvSpPr>
            <p:cNvPr id="9" name="Right Arrow 8"/>
            <p:cNvSpPr/>
            <p:nvPr/>
          </p:nvSpPr>
          <p:spPr bwMode="auto">
            <a:xfrm>
              <a:off x="1653220" y="2177197"/>
              <a:ext cx="460860" cy="192025"/>
            </a:xfrm>
            <a:prstGeom prst="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950030" y="3659430"/>
            <a:ext cx="3695204" cy="3164404"/>
            <a:chOff x="4872721" y="2379755"/>
            <a:chExt cx="4271279" cy="3695510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2721" y="2379755"/>
              <a:ext cx="4271279" cy="3084709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4872721" y="5552045"/>
              <a:ext cx="42712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Fig. </a:t>
              </a:r>
              <a:r>
                <a:rPr lang="en-US" sz="1400" dirty="0" smtClean="0"/>
                <a:t>Illustration of Lemma 1: minimum entropy occurs at 1-sparse solution.</a:t>
              </a:r>
              <a:endParaRPr lang="en-US" sz="1400" b="1" dirty="0"/>
            </a:p>
          </p:txBody>
        </p:sp>
      </p:grpSp>
      <p:pic>
        <p:nvPicPr>
          <p:cNvPr id="33" name="Picture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0335" y="2614025"/>
            <a:ext cx="7965142" cy="78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45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Entropy function induces </a:t>
            </a:r>
            <a:r>
              <a:rPr lang="en-US" sz="3600" dirty="0" err="1"/>
              <a:t>sparsity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6</a:t>
            </a:fld>
            <a:endParaRPr lang="en-US" alt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872721" y="2379755"/>
            <a:ext cx="4271279" cy="3695510"/>
            <a:chOff x="4872721" y="2379755"/>
            <a:chExt cx="4271279" cy="369551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2721" y="2379755"/>
              <a:ext cx="4271279" cy="3084709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872721" y="5552045"/>
              <a:ext cx="42712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Fig. </a:t>
              </a:r>
              <a:r>
                <a:rPr lang="en-US" sz="1400" dirty="0" smtClean="0"/>
                <a:t>Illustration of Lemma 1: minimum entropy occurs at 1-sparse solution.</a:t>
              </a:r>
              <a:endParaRPr lang="en-US" sz="1400" b="1" dirty="0"/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342" y="1161850"/>
            <a:ext cx="8335690" cy="8238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280" y="2737482"/>
            <a:ext cx="3269060" cy="5306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770" y="3483049"/>
            <a:ext cx="4053118" cy="48251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855" y="4111809"/>
            <a:ext cx="3770402" cy="5141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17" y="4804474"/>
            <a:ext cx="4551725" cy="43813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102" y="5464865"/>
            <a:ext cx="4044786" cy="4583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102" y="6060062"/>
            <a:ext cx="3829076" cy="67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69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ENM algorithm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7</a:t>
            </a:fld>
            <a:endParaRPr lang="en-US" altLang="en-US"/>
          </a:p>
        </p:txBody>
      </p:sp>
      <p:grpSp>
        <p:nvGrpSpPr>
          <p:cNvPr id="21" name="Group 20"/>
          <p:cNvGrpSpPr/>
          <p:nvPr/>
        </p:nvGrpSpPr>
        <p:grpSpPr>
          <a:xfrm>
            <a:off x="613551" y="1177702"/>
            <a:ext cx="8374095" cy="1353148"/>
            <a:chOff x="613551" y="1177702"/>
            <a:chExt cx="8374095" cy="1353148"/>
          </a:xfrm>
        </p:grpSpPr>
        <p:grpSp>
          <p:nvGrpSpPr>
            <p:cNvPr id="20" name="Group 19"/>
            <p:cNvGrpSpPr/>
            <p:nvPr/>
          </p:nvGrpSpPr>
          <p:grpSpPr>
            <a:xfrm>
              <a:off x="613551" y="1177702"/>
              <a:ext cx="8374095" cy="968183"/>
              <a:chOff x="613551" y="1177702"/>
              <a:chExt cx="8374095" cy="968183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33156" y="1662370"/>
                <a:ext cx="4134887" cy="483515"/>
              </a:xfrm>
              <a:prstGeom prst="rect">
                <a:avLst/>
              </a:prstGeom>
            </p:spPr>
          </p:pic>
          <p:sp>
            <p:nvSpPr>
              <p:cNvPr id="11" name="Rectangle 3"/>
              <p:cNvSpPr txBox="1">
                <a:spLocks noChangeArrowheads="1"/>
              </p:cNvSpPr>
              <p:nvPr/>
            </p:nvSpPr>
            <p:spPr bwMode="auto">
              <a:xfrm>
                <a:off x="613551" y="1177702"/>
                <a:ext cx="8374095" cy="4846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spcBef>
                    <a:spcPct val="20000"/>
                  </a:spcBef>
                  <a:buClr>
                    <a:srgbClr val="CC0000"/>
                  </a:buClr>
                  <a:buSzPct val="50000"/>
                  <a:buFont typeface="Wingdings" charset="2"/>
                  <a:buChar char="u"/>
                  <a:defRPr sz="28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0000"/>
                  </a:buClr>
                  <a:buFont typeface="Wingdings" charset="2"/>
                  <a:buChar char="§"/>
                  <a:defRPr sz="20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2000" b="1" i="1" dirty="0" smtClean="0"/>
                  <a:t>Robust variant:</a:t>
                </a:r>
              </a:p>
            </p:txBody>
          </p:sp>
        </p:grp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9946" y="2276850"/>
              <a:ext cx="8267700" cy="254000"/>
            </a:xfrm>
            <a:prstGeom prst="rect">
              <a:avLst/>
            </a:prstGeom>
          </p:spPr>
        </p:pic>
      </p:grp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613551" y="2661815"/>
            <a:ext cx="8374095" cy="484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0000"/>
              </a:buClr>
              <a:buSzPct val="50000"/>
              <a:buFont typeface="Wingdings" charset="2"/>
              <a:buChar char="u"/>
              <a:defRPr sz="28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sz="2000" b="1" i="1" dirty="0" smtClean="0"/>
              <a:t>Technique: linearization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0105" y="3728247"/>
            <a:ext cx="3708400" cy="29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9170" y="3228309"/>
            <a:ext cx="2590800" cy="2159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7456" y="4172023"/>
            <a:ext cx="6019800" cy="4699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946" y="4813215"/>
            <a:ext cx="7442200" cy="180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91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ENM algorithm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740" y="1221812"/>
            <a:ext cx="6360975" cy="6325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905" y="1969610"/>
            <a:ext cx="7588195" cy="10446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904" y="3245490"/>
            <a:ext cx="8012145" cy="3867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904" y="3869641"/>
            <a:ext cx="8170896" cy="286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4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994" y="93255"/>
            <a:ext cx="7467600" cy="6858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ENM Algorithm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9B0F-00E3-314A-BB6A-1AE19FAE934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409" y="1316725"/>
            <a:ext cx="7210770" cy="403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1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rac-template2">
  <a:themeElements>
    <a:clrScheme name="1_Trac-template2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Trac-template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Trac-template2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c-template2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c-template2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c-template2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c-template2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c-template2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c-template2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4075</TotalTime>
  <Words>373</Words>
  <Application>Microsoft Macintosh PowerPoint</Application>
  <PresentationFormat>On-screen Show (4:3)</PresentationFormat>
  <Paragraphs>81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Cambria Math</vt:lpstr>
      <vt:lpstr>NimbusRomNo9L</vt:lpstr>
      <vt:lpstr>Tahoma</vt:lpstr>
      <vt:lpstr>Times New Roman</vt:lpstr>
      <vt:lpstr>Wingdings</vt:lpstr>
      <vt:lpstr>Arial</vt:lpstr>
      <vt:lpstr>1_Trac-template2</vt:lpstr>
      <vt:lpstr>ICASSP 2016</vt:lpstr>
      <vt:lpstr>Low-rank matrix recovery</vt:lpstr>
      <vt:lpstr>Entropy Minimization</vt:lpstr>
      <vt:lpstr>Entropy function induces sparsity</vt:lpstr>
      <vt:lpstr>Entropy function induces sparsity</vt:lpstr>
      <vt:lpstr>Entropy function induces sparsity</vt:lpstr>
      <vt:lpstr>ENM algorithm</vt:lpstr>
      <vt:lpstr>ENM algorithm</vt:lpstr>
      <vt:lpstr>ENM Algorithm</vt:lpstr>
      <vt:lpstr>Experiment results</vt:lpstr>
      <vt:lpstr>Experiment results</vt:lpstr>
      <vt:lpstr>Discussion</vt:lpstr>
      <vt:lpstr>That’s all of it!  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Hyperspectral Image Classification via Task-Driven Dictionary Learning with Joint Sparsity Prior </dc:title>
  <dc:creator>Microsoft Office User</dc:creator>
  <cp:lastModifiedBy>Microsoft Office User</cp:lastModifiedBy>
  <cp:revision>120</cp:revision>
  <dcterms:created xsi:type="dcterms:W3CDTF">2015-07-15T18:54:36Z</dcterms:created>
  <dcterms:modified xsi:type="dcterms:W3CDTF">2016-03-23T21:22:51Z</dcterms:modified>
</cp:coreProperties>
</file>