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14" r:id="rId2"/>
    <p:sldId id="613" r:id="rId3"/>
    <p:sldId id="617" r:id="rId4"/>
    <p:sldId id="616" r:id="rId5"/>
    <p:sldId id="618" r:id="rId6"/>
    <p:sldId id="623" r:id="rId7"/>
    <p:sldId id="625" r:id="rId8"/>
    <p:sldId id="626" r:id="rId9"/>
    <p:sldId id="622" r:id="rId10"/>
  </p:sldIdLst>
  <p:sldSz cx="9144000" cy="6858000" type="screen4x3"/>
  <p:notesSz cx="6881813" cy="92964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roy McDaniel" initials="TM" lastIdx="24" clrIdx="0"/>
  <p:cmAuthor id="1" name="hiranmayi arvind" initials="ha" lastIdx="1" clrIdx="1">
    <p:extLst>
      <p:ext uri="{19B8F6BF-5375-455C-9EA6-DF929625EA0E}">
        <p15:presenceInfo xmlns:p15="http://schemas.microsoft.com/office/powerpoint/2012/main" userId="4b3fb39c8c8bf244" providerId="Windows Live"/>
      </p:ext>
    </p:extLst>
  </p:cmAuthor>
  <p:cmAuthor id="2" name="Corey Heath" initials="CH" lastIdx="5" clrIdx="2">
    <p:extLst>
      <p:ext uri="{19B8F6BF-5375-455C-9EA6-DF929625EA0E}">
        <p15:presenceInfo xmlns:p15="http://schemas.microsoft.com/office/powerpoint/2012/main" userId="131b0b467918903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92001C"/>
    <a:srgbClr val="7DDDFF"/>
    <a:srgbClr val="F2F2F2"/>
    <a:srgbClr val="61D6FF"/>
    <a:srgbClr val="FF3300"/>
    <a:srgbClr val="66FFCC"/>
    <a:srgbClr val="FF5050"/>
    <a:srgbClr val="DEDEDE"/>
    <a:srgbClr val="6C00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6" autoAdjust="0"/>
    <p:restoredTop sz="87813" autoAdjust="0"/>
  </p:normalViewPr>
  <p:slideViewPr>
    <p:cSldViewPr>
      <p:cViewPr varScale="1">
        <p:scale>
          <a:sx n="100" d="100"/>
          <a:sy n="100" d="100"/>
        </p:scale>
        <p:origin x="9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14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90" d="100"/>
        <a:sy n="90" d="100"/>
      </p:scale>
      <p:origin x="0" y="7838"/>
    </p:cViewPr>
  </p:sorterViewPr>
  <p:notesViewPr>
    <p:cSldViewPr>
      <p:cViewPr varScale="1">
        <p:scale>
          <a:sx n="86" d="100"/>
          <a:sy n="86" d="100"/>
        </p:scale>
        <p:origin x="3006" y="78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OTR</a:t>
            </a:r>
            <a:r>
              <a:rPr lang="en-US" baseline="0" dirty="0"/>
              <a:t> Label Representation in Validation Sets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Not OTR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Dyad1</c:v>
                </c:pt>
                <c:pt idx="1">
                  <c:v>Dyad2</c:v>
                </c:pt>
                <c:pt idx="2">
                  <c:v>Dyad3</c:v>
                </c:pt>
                <c:pt idx="3">
                  <c:v>Dyad4</c:v>
                </c:pt>
                <c:pt idx="4">
                  <c:v>Dyad5</c:v>
                </c:pt>
                <c:pt idx="5">
                  <c:v>Dyad6</c:v>
                </c:pt>
                <c:pt idx="6">
                  <c:v>Dyad7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2646</c:v>
                </c:pt>
                <c:pt idx="1">
                  <c:v>3380</c:v>
                </c:pt>
                <c:pt idx="2">
                  <c:v>3098</c:v>
                </c:pt>
                <c:pt idx="3">
                  <c:v>2754</c:v>
                </c:pt>
                <c:pt idx="4">
                  <c:v>4192</c:v>
                </c:pt>
                <c:pt idx="5">
                  <c:v>3516</c:v>
                </c:pt>
                <c:pt idx="6">
                  <c:v>3012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E3-49CF-A508-7D03089FE2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Dyad1</c:v>
                </c:pt>
                <c:pt idx="1">
                  <c:v>Dyad2</c:v>
                </c:pt>
                <c:pt idx="2">
                  <c:v>Dyad3</c:v>
                </c:pt>
                <c:pt idx="3">
                  <c:v>Dyad4</c:v>
                </c:pt>
                <c:pt idx="4">
                  <c:v>Dyad5</c:v>
                </c:pt>
                <c:pt idx="5">
                  <c:v>Dyad6</c:v>
                </c:pt>
                <c:pt idx="6">
                  <c:v>Dyad7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336</c:v>
                </c:pt>
                <c:pt idx="1">
                  <c:v>642</c:v>
                </c:pt>
                <c:pt idx="2">
                  <c:v>1043</c:v>
                </c:pt>
                <c:pt idx="3">
                  <c:v>691</c:v>
                </c:pt>
                <c:pt idx="4">
                  <c:v>524</c:v>
                </c:pt>
                <c:pt idx="5">
                  <c:v>452</c:v>
                </c:pt>
                <c:pt idx="6">
                  <c:v>834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E3-49CF-A508-7D03089FE2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Dyad1</c:v>
                </c:pt>
                <c:pt idx="1">
                  <c:v>Dyad2</c:v>
                </c:pt>
                <c:pt idx="2">
                  <c:v>Dyad3</c:v>
                </c:pt>
                <c:pt idx="3">
                  <c:v>Dyad4</c:v>
                </c:pt>
                <c:pt idx="4">
                  <c:v>Dyad5</c:v>
                </c:pt>
                <c:pt idx="5">
                  <c:v>Dyad6</c:v>
                </c:pt>
                <c:pt idx="6">
                  <c:v>Dyad7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2-40E3-49CF-A508-7D03089FE2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3406064"/>
        <c:axId val="603408688"/>
      </c:barChart>
      <c:catAx>
        <c:axId val="60340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408688"/>
        <c:crosses val="autoZero"/>
        <c:auto val="1"/>
        <c:lblAlgn val="ctr"/>
        <c:lblOffset val="100"/>
        <c:noMultiLvlLbl val="0"/>
      </c:catAx>
      <c:valAx>
        <c:axId val="603408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340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Average</a:t>
            </a:r>
            <a:r>
              <a:rPr lang="en-US" baseline="0" dirty="0"/>
              <a:t> Performance Metrics for Each Fusion Method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Accuracy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3"/>
                <c:pt idx="0">
                  <c:v>2-Class Dec. Fusion</c:v>
                </c:pt>
                <c:pt idx="1">
                  <c:v>3-Class Dec. Fusion</c:v>
                </c:pt>
                <c:pt idx="2">
                  <c:v>Feature Fusion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0.79</c:v>
                </c:pt>
                <c:pt idx="1">
                  <c:v>0.8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42-4593-85F5-65BD242DA9D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F1 True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3"/>
                <c:pt idx="0">
                  <c:v>2-Class Dec. Fusion</c:v>
                </c:pt>
                <c:pt idx="1">
                  <c:v>3-Class Dec. Fusion</c:v>
                </c:pt>
                <c:pt idx="2">
                  <c:v>Feature Fusion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0.47</c:v>
                </c:pt>
                <c:pt idx="1">
                  <c:v>0.44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42-4593-85F5-65BD242DA9D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F1 False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3"/>
                <c:pt idx="0">
                  <c:v>2-Class Dec. Fusion</c:v>
                </c:pt>
                <c:pt idx="1">
                  <c:v>3-Class Dec. Fusion</c:v>
                </c:pt>
                <c:pt idx="2">
                  <c:v>Feature Fusion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0.86</c:v>
                </c:pt>
                <c:pt idx="1">
                  <c:v>0.87</c:v>
                </c:pt>
                <c:pt idx="2">
                  <c:v>0.73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42-4593-85F5-65BD242DA9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537376"/>
        <c:axId val="500540328"/>
      </c:barChart>
      <c:catAx>
        <c:axId val="500537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540328"/>
        <c:crosses val="autoZero"/>
        <c:auto val="1"/>
        <c:lblAlgn val="ctr"/>
        <c:lblOffset val="100"/>
        <c:noMultiLvlLbl val="0"/>
      </c:catAx>
      <c:valAx>
        <c:axId val="500540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0537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6F0E58-0311-48BD-B7C3-EAFB8713D7F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CA00DD4-C354-4C73-A810-8556DDF3F89D}">
      <dgm:prSet phldrT="[Text]"/>
      <dgm:spPr/>
      <dgm:t>
        <a:bodyPr/>
        <a:lstStyle/>
        <a:p>
          <a:r>
            <a:rPr lang="en-US" dirty="0"/>
            <a:t>Antecedent</a:t>
          </a:r>
        </a:p>
      </dgm:t>
    </dgm:pt>
    <dgm:pt modelId="{3984D1B3-2795-40B8-93E2-989EEF04E6BC}" type="parTrans" cxnId="{800D16B8-DEE0-4D37-B2B3-BE62A8944BE5}">
      <dgm:prSet/>
      <dgm:spPr/>
      <dgm:t>
        <a:bodyPr/>
        <a:lstStyle/>
        <a:p>
          <a:endParaRPr lang="en-US"/>
        </a:p>
      </dgm:t>
    </dgm:pt>
    <dgm:pt modelId="{404BAB2C-5478-4C19-A07E-C349A955200F}" type="sibTrans" cxnId="{800D16B8-DEE0-4D37-B2B3-BE62A8944BE5}">
      <dgm:prSet/>
      <dgm:spPr/>
      <dgm:t>
        <a:bodyPr/>
        <a:lstStyle/>
        <a:p>
          <a:endParaRPr lang="en-US"/>
        </a:p>
      </dgm:t>
    </dgm:pt>
    <dgm:pt modelId="{705F895A-17F7-49ED-842B-0CB8DF90F5AD}">
      <dgm:prSet phldrT="[Text]"/>
      <dgm:spPr/>
      <dgm:t>
        <a:bodyPr/>
        <a:lstStyle/>
        <a:p>
          <a:r>
            <a:rPr lang="en-US" dirty="0"/>
            <a:t>Behavior</a:t>
          </a:r>
        </a:p>
      </dgm:t>
    </dgm:pt>
    <dgm:pt modelId="{8062262C-CCCC-447F-993D-FFD7E3139DC6}" type="parTrans" cxnId="{8BBC4594-6078-46A9-BE88-9E1323A6EB98}">
      <dgm:prSet/>
      <dgm:spPr/>
      <dgm:t>
        <a:bodyPr/>
        <a:lstStyle/>
        <a:p>
          <a:endParaRPr lang="en-US"/>
        </a:p>
      </dgm:t>
    </dgm:pt>
    <dgm:pt modelId="{8E354AFD-F19E-40A0-B1F7-C8FD7684869F}" type="sibTrans" cxnId="{8BBC4594-6078-46A9-BE88-9E1323A6EB98}">
      <dgm:prSet/>
      <dgm:spPr/>
      <dgm:t>
        <a:bodyPr/>
        <a:lstStyle/>
        <a:p>
          <a:endParaRPr lang="en-US"/>
        </a:p>
      </dgm:t>
    </dgm:pt>
    <dgm:pt modelId="{A46A36EA-2546-40F1-9556-E28F78E0FA72}">
      <dgm:prSet phldrT="[Text]"/>
      <dgm:spPr/>
      <dgm:t>
        <a:bodyPr/>
        <a:lstStyle/>
        <a:p>
          <a:r>
            <a:rPr lang="en-US" dirty="0"/>
            <a:t>Consequence</a:t>
          </a:r>
        </a:p>
      </dgm:t>
    </dgm:pt>
    <dgm:pt modelId="{FB548996-C599-42E1-BD70-E8B51E60C96D}" type="parTrans" cxnId="{4D4D15CA-E04F-4D05-8413-590AF12FF92D}">
      <dgm:prSet/>
      <dgm:spPr/>
      <dgm:t>
        <a:bodyPr/>
        <a:lstStyle/>
        <a:p>
          <a:endParaRPr lang="en-US"/>
        </a:p>
      </dgm:t>
    </dgm:pt>
    <dgm:pt modelId="{F911113B-7D3C-476F-9059-AE099E8780E2}" type="sibTrans" cxnId="{4D4D15CA-E04F-4D05-8413-590AF12FF92D}">
      <dgm:prSet/>
      <dgm:spPr/>
      <dgm:t>
        <a:bodyPr/>
        <a:lstStyle/>
        <a:p>
          <a:endParaRPr lang="en-US"/>
        </a:p>
      </dgm:t>
    </dgm:pt>
    <dgm:pt modelId="{E18E4D18-F092-495C-8077-1CB0D2D893DB}" type="pres">
      <dgm:prSet presAssocID="{CA6F0E58-0311-48BD-B7C3-EAFB8713D7F4}" presName="CompostProcess" presStyleCnt="0">
        <dgm:presLayoutVars>
          <dgm:dir/>
          <dgm:resizeHandles val="exact"/>
        </dgm:presLayoutVars>
      </dgm:prSet>
      <dgm:spPr/>
    </dgm:pt>
    <dgm:pt modelId="{836F653D-A82A-4FF2-9DA9-74CE726443F3}" type="pres">
      <dgm:prSet presAssocID="{CA6F0E58-0311-48BD-B7C3-EAFB8713D7F4}" presName="arrow" presStyleLbl="bgShp" presStyleIdx="0" presStyleCnt="1" custLinFactNeighborX="0" custLinFactNeighborY="23343"/>
      <dgm:spPr/>
    </dgm:pt>
    <dgm:pt modelId="{2B22FB7D-3FC4-4359-BB41-F6E4C7971785}" type="pres">
      <dgm:prSet presAssocID="{CA6F0E58-0311-48BD-B7C3-EAFB8713D7F4}" presName="linearProcess" presStyleCnt="0"/>
      <dgm:spPr/>
    </dgm:pt>
    <dgm:pt modelId="{774760DE-D624-4AA7-8EED-21A7041B77C2}" type="pres">
      <dgm:prSet presAssocID="{ACA00DD4-C354-4C73-A810-8556DDF3F89D}" presName="textNode" presStyleLbl="node1" presStyleIdx="0" presStyleCnt="3">
        <dgm:presLayoutVars>
          <dgm:bulletEnabled val="1"/>
        </dgm:presLayoutVars>
      </dgm:prSet>
      <dgm:spPr/>
    </dgm:pt>
    <dgm:pt modelId="{563F8EC8-41BA-448C-AAA7-84C7A2FE463B}" type="pres">
      <dgm:prSet presAssocID="{404BAB2C-5478-4C19-A07E-C349A955200F}" presName="sibTrans" presStyleCnt="0"/>
      <dgm:spPr/>
    </dgm:pt>
    <dgm:pt modelId="{0192F313-EA2B-4C4E-92B2-14449FEE3C8A}" type="pres">
      <dgm:prSet presAssocID="{705F895A-17F7-49ED-842B-0CB8DF90F5AD}" presName="textNode" presStyleLbl="node1" presStyleIdx="1" presStyleCnt="3" custLinFactNeighborY="0">
        <dgm:presLayoutVars>
          <dgm:bulletEnabled val="1"/>
        </dgm:presLayoutVars>
      </dgm:prSet>
      <dgm:spPr/>
    </dgm:pt>
    <dgm:pt modelId="{C5BA3B96-2E29-46E0-83DB-919D3F1284A9}" type="pres">
      <dgm:prSet presAssocID="{8E354AFD-F19E-40A0-B1F7-C8FD7684869F}" presName="sibTrans" presStyleCnt="0"/>
      <dgm:spPr/>
    </dgm:pt>
    <dgm:pt modelId="{8CE32B32-3DD9-4FD3-AB09-8D8B8FB8F284}" type="pres">
      <dgm:prSet presAssocID="{A46A36EA-2546-40F1-9556-E28F78E0FA7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7425C6A-B100-415E-8055-6CE76428F8A7}" type="presOf" srcId="{ACA00DD4-C354-4C73-A810-8556DDF3F89D}" destId="{774760DE-D624-4AA7-8EED-21A7041B77C2}" srcOrd="0" destOrd="0" presId="urn:microsoft.com/office/officeart/2005/8/layout/hProcess9"/>
    <dgm:cxn modelId="{C5CD0874-38C0-49A8-8548-A6D7F692F30F}" type="presOf" srcId="{CA6F0E58-0311-48BD-B7C3-EAFB8713D7F4}" destId="{E18E4D18-F092-495C-8077-1CB0D2D893DB}" srcOrd="0" destOrd="0" presId="urn:microsoft.com/office/officeart/2005/8/layout/hProcess9"/>
    <dgm:cxn modelId="{8BBC4594-6078-46A9-BE88-9E1323A6EB98}" srcId="{CA6F0E58-0311-48BD-B7C3-EAFB8713D7F4}" destId="{705F895A-17F7-49ED-842B-0CB8DF90F5AD}" srcOrd="1" destOrd="0" parTransId="{8062262C-CCCC-447F-993D-FFD7E3139DC6}" sibTransId="{8E354AFD-F19E-40A0-B1F7-C8FD7684869F}"/>
    <dgm:cxn modelId="{6D60639D-4D3F-448E-9735-CA9C14934BD1}" type="presOf" srcId="{A46A36EA-2546-40F1-9556-E28F78E0FA72}" destId="{8CE32B32-3DD9-4FD3-AB09-8D8B8FB8F284}" srcOrd="0" destOrd="0" presId="urn:microsoft.com/office/officeart/2005/8/layout/hProcess9"/>
    <dgm:cxn modelId="{800D16B8-DEE0-4D37-B2B3-BE62A8944BE5}" srcId="{CA6F0E58-0311-48BD-B7C3-EAFB8713D7F4}" destId="{ACA00DD4-C354-4C73-A810-8556DDF3F89D}" srcOrd="0" destOrd="0" parTransId="{3984D1B3-2795-40B8-93E2-989EEF04E6BC}" sibTransId="{404BAB2C-5478-4C19-A07E-C349A955200F}"/>
    <dgm:cxn modelId="{4D4D15CA-E04F-4D05-8413-590AF12FF92D}" srcId="{CA6F0E58-0311-48BD-B7C3-EAFB8713D7F4}" destId="{A46A36EA-2546-40F1-9556-E28F78E0FA72}" srcOrd="2" destOrd="0" parTransId="{FB548996-C599-42E1-BD70-E8B51E60C96D}" sibTransId="{F911113B-7D3C-476F-9059-AE099E8780E2}"/>
    <dgm:cxn modelId="{256452E5-FB57-40A2-B278-AAB5D23A48FF}" type="presOf" srcId="{705F895A-17F7-49ED-842B-0CB8DF90F5AD}" destId="{0192F313-EA2B-4C4E-92B2-14449FEE3C8A}" srcOrd="0" destOrd="0" presId="urn:microsoft.com/office/officeart/2005/8/layout/hProcess9"/>
    <dgm:cxn modelId="{A4F157F2-7385-4F92-ADB5-9CEC1B66C915}" type="presParOf" srcId="{E18E4D18-F092-495C-8077-1CB0D2D893DB}" destId="{836F653D-A82A-4FF2-9DA9-74CE726443F3}" srcOrd="0" destOrd="0" presId="urn:microsoft.com/office/officeart/2005/8/layout/hProcess9"/>
    <dgm:cxn modelId="{1DB0CFB3-4ACD-4DD6-B2E6-3E1F4380B63C}" type="presParOf" srcId="{E18E4D18-F092-495C-8077-1CB0D2D893DB}" destId="{2B22FB7D-3FC4-4359-BB41-F6E4C7971785}" srcOrd="1" destOrd="0" presId="urn:microsoft.com/office/officeart/2005/8/layout/hProcess9"/>
    <dgm:cxn modelId="{B80AB0B0-286E-413B-A155-E9476E52BDB3}" type="presParOf" srcId="{2B22FB7D-3FC4-4359-BB41-F6E4C7971785}" destId="{774760DE-D624-4AA7-8EED-21A7041B77C2}" srcOrd="0" destOrd="0" presId="urn:microsoft.com/office/officeart/2005/8/layout/hProcess9"/>
    <dgm:cxn modelId="{8A5C384E-D47A-47EB-998A-4B2FD6604752}" type="presParOf" srcId="{2B22FB7D-3FC4-4359-BB41-F6E4C7971785}" destId="{563F8EC8-41BA-448C-AAA7-84C7A2FE463B}" srcOrd="1" destOrd="0" presId="urn:microsoft.com/office/officeart/2005/8/layout/hProcess9"/>
    <dgm:cxn modelId="{880AC055-2DCF-47DB-B059-BB6EC7B5A04E}" type="presParOf" srcId="{2B22FB7D-3FC4-4359-BB41-F6E4C7971785}" destId="{0192F313-EA2B-4C4E-92B2-14449FEE3C8A}" srcOrd="2" destOrd="0" presId="urn:microsoft.com/office/officeart/2005/8/layout/hProcess9"/>
    <dgm:cxn modelId="{267AD22D-FB76-430C-8E79-C7C06190FD6E}" type="presParOf" srcId="{2B22FB7D-3FC4-4359-BB41-F6E4C7971785}" destId="{C5BA3B96-2E29-46E0-83DB-919D3F1284A9}" srcOrd="3" destOrd="0" presId="urn:microsoft.com/office/officeart/2005/8/layout/hProcess9"/>
    <dgm:cxn modelId="{4E649D26-0560-4196-B6D1-F8CD80D28392}" type="presParOf" srcId="{2B22FB7D-3FC4-4359-BB41-F6E4C7971785}" destId="{8CE32B32-3DD9-4FD3-AB09-8D8B8FB8F284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6F653D-A82A-4FF2-9DA9-74CE726443F3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4760DE-D624-4AA7-8EED-21A7041B77C2}">
      <dsp:nvSpPr>
        <dsp:cNvPr id="0" name=""/>
        <dsp:cNvSpPr/>
      </dsp:nvSpPr>
      <dsp:spPr>
        <a:xfrm>
          <a:off x="678" y="1219199"/>
          <a:ext cx="1954851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Antecedent</a:t>
          </a:r>
        </a:p>
      </dsp:txBody>
      <dsp:txXfrm>
        <a:off x="80033" y="1298554"/>
        <a:ext cx="1796141" cy="1466890"/>
      </dsp:txXfrm>
    </dsp:sp>
    <dsp:sp modelId="{0192F313-EA2B-4C4E-92B2-14449FEE3C8A}">
      <dsp:nvSpPr>
        <dsp:cNvPr id="0" name=""/>
        <dsp:cNvSpPr/>
      </dsp:nvSpPr>
      <dsp:spPr>
        <a:xfrm>
          <a:off x="2070574" y="1219199"/>
          <a:ext cx="1954851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Behavior</a:t>
          </a:r>
        </a:p>
      </dsp:txBody>
      <dsp:txXfrm>
        <a:off x="2149929" y="1298554"/>
        <a:ext cx="1796141" cy="1466890"/>
      </dsp:txXfrm>
    </dsp:sp>
    <dsp:sp modelId="{8CE32B32-3DD9-4FD3-AB09-8D8B8FB8F284}">
      <dsp:nvSpPr>
        <dsp:cNvPr id="0" name=""/>
        <dsp:cNvSpPr/>
      </dsp:nvSpPr>
      <dsp:spPr>
        <a:xfrm>
          <a:off x="4140469" y="1219199"/>
          <a:ext cx="1954851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Consequence</a:t>
          </a:r>
        </a:p>
      </dsp:txBody>
      <dsp:txXfrm>
        <a:off x="4219824" y="1298554"/>
        <a:ext cx="1796141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C18C533-A556-4A05-A6D6-B314EA790B03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8E5E0580-4231-41D4-B001-5C876748E2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297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61AA567E-EA7E-4818-AEC1-B11BFA126FC7}" type="datetimeFigureOut">
              <a:rPr lang="en-US" smtClean="0"/>
              <a:pPr/>
              <a:t>10/26/2019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F7206F8-02D4-42A1-89BB-B70FE12C04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7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41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9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Largely</a:t>
            </a:r>
            <a:r>
              <a:rPr lang="en-US" altLang="zh-CN" baseline="0" dirty="0"/>
              <a:t> the current focus.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46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dirty="0"/>
              <a:t>10 minute video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dirty="0"/>
              <a:t>Expected 2 clear instructions per minute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07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03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20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55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87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Largely</a:t>
            </a:r>
            <a:r>
              <a:rPr lang="en-US" altLang="zh-CN" baseline="0" dirty="0"/>
              <a:t> the current focus.</a:t>
            </a:r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206F8-02D4-42A1-89BB-B70FE12C046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85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762000"/>
            <a:ext cx="9144000" cy="60960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I:\CUbiC\Images\CUbiC Logo\CUbiC Logo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 b="30113"/>
          <a:stretch>
            <a:fillRect/>
          </a:stretch>
        </p:blipFill>
        <p:spPr bwMode="auto">
          <a:xfrm>
            <a:off x="3733800" y="76200"/>
            <a:ext cx="1619250" cy="1143000"/>
          </a:xfrm>
          <a:prstGeom prst="rect">
            <a:avLst/>
          </a:prstGeom>
          <a:noFill/>
          <a:effectLst/>
        </p:spPr>
      </p:pic>
      <p:sp>
        <p:nvSpPr>
          <p:cNvPr id="8" name="TextBox 7"/>
          <p:cNvSpPr txBox="1"/>
          <p:nvPr userDrawn="1"/>
        </p:nvSpPr>
        <p:spPr>
          <a:xfrm>
            <a:off x="1842448" y="15240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ENTER FOR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OGNITIVE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BIQUITOUS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OMPUTING</a:t>
            </a: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685800" y="2133600"/>
            <a:ext cx="7772400" cy="220980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  <a:softEdge rad="127000"/>
          </a:effectLst>
          <a:scene3d>
            <a:camera prst="orthographicFront"/>
            <a:lightRig rig="threePt" dir="t"/>
          </a:scene3d>
          <a:sp3d prstMaterial="matte">
            <a:bevelT/>
            <a:contourClr>
              <a:schemeClr val="tx1">
                <a:lumMod val="50000"/>
                <a:lumOff val="50000"/>
              </a:schemeClr>
            </a:contourClr>
          </a:sp3d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752600" y="1598612"/>
            <a:ext cx="5638800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2498834" y="1183203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cs typeface="Times New Roman" pitchFamily="18" charset="0"/>
              </a:rPr>
              <a:t>CUbiC</a:t>
            </a:r>
            <a:endParaRPr lang="en-US" dirty="0">
              <a:solidFill>
                <a:schemeClr val="bg1">
                  <a:lumMod val="6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I:\ASU\Logos\lwm1_mg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0000" contrast="-20000"/>
          </a:blip>
          <a:srcRect b="46554"/>
          <a:stretch>
            <a:fillRect/>
          </a:stretch>
        </p:blipFill>
        <p:spPr bwMode="auto">
          <a:xfrm>
            <a:off x="76200" y="6477000"/>
            <a:ext cx="857250" cy="304800"/>
          </a:xfrm>
          <a:prstGeom prst="rect">
            <a:avLst/>
          </a:prstGeom>
          <a:noFill/>
          <a:effectLst/>
        </p:spPr>
      </p:pic>
      <p:sp>
        <p:nvSpPr>
          <p:cNvPr id="14" name="TextBox 13"/>
          <p:cNvSpPr txBox="1"/>
          <p:nvPr userDrawn="1"/>
        </p:nvSpPr>
        <p:spPr>
          <a:xfrm>
            <a:off x="838200" y="6443246"/>
            <a:ext cx="4114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ARIZONA STATE UNIVERSITY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91350" y="6416675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3958D602-0E16-438C-A77A-F3BA264810FD}" type="datetime4">
              <a:rPr lang="en-US" smtClean="0"/>
              <a:pPr/>
              <a:t>October 26, 2019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598"/>
            <a:ext cx="7772400" cy="2209801"/>
          </a:xfrm>
          <a:prstGeom prst="round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209550"/>
            <a:ext cx="8229600" cy="868362"/>
          </a:xfrm>
          <a:prstGeom prst="round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447675" y="209550"/>
            <a:ext cx="8229600" cy="868362"/>
          </a:xfrm>
          <a:prstGeom prst="roundRect">
            <a:avLst/>
          </a:prstGeom>
          <a:solidFill>
            <a:srgbClr val="F2F2F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 descr="I:\CUbiC\Images\CUbiC Logo\CUbiC Logo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 b="30113"/>
          <a:stretch>
            <a:fillRect/>
          </a:stretch>
        </p:blipFill>
        <p:spPr bwMode="auto">
          <a:xfrm>
            <a:off x="8077200" y="6324600"/>
            <a:ext cx="710741" cy="457200"/>
          </a:xfrm>
          <a:prstGeom prst="rect">
            <a:avLst/>
          </a:prstGeom>
          <a:noFill/>
          <a:effectLst/>
        </p:spPr>
      </p:pic>
      <p:pic>
        <p:nvPicPr>
          <p:cNvPr id="10" name="Picture 2" descr="I:\ASU\Logos\lwm1_mg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0000" contrast="-20000"/>
          </a:blip>
          <a:srcRect b="46554"/>
          <a:stretch>
            <a:fillRect/>
          </a:stretch>
        </p:blipFill>
        <p:spPr bwMode="auto">
          <a:xfrm>
            <a:off x="361950" y="6400800"/>
            <a:ext cx="857250" cy="304800"/>
          </a:xfrm>
          <a:prstGeom prst="rect">
            <a:avLst/>
          </a:prstGeom>
          <a:noFill/>
          <a:effectLst/>
        </p:spPr>
      </p:pic>
      <p:sp>
        <p:nvSpPr>
          <p:cNvPr id="11" name="TextBox 10"/>
          <p:cNvSpPr txBox="1"/>
          <p:nvPr userDrawn="1"/>
        </p:nvSpPr>
        <p:spPr>
          <a:xfrm>
            <a:off x="1981200" y="6400800"/>
            <a:ext cx="5410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CENTER FOR COGNITIVE UBIQUITOUS COMPUTING</a:t>
            </a:r>
          </a:p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cubic.asu.edu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86500"/>
            <a:ext cx="8229600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74A6-7FC5-4119-B642-B6647BAB8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4350" y="617220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74A6-7FC5-4119-B642-B6647BAB8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762000"/>
            <a:ext cx="9144000" cy="609600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6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953000"/>
            <a:ext cx="4800600" cy="1447800"/>
          </a:xfrm>
        </p:spPr>
        <p:txBody>
          <a:bodyPr>
            <a:norm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Center for Cognitive Ubiquitous Computing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Arizona State University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Tempe, AZ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{</a:t>
            </a:r>
            <a:r>
              <a:rPr lang="en-US" sz="1400" b="1" dirty="0" err="1">
                <a:solidFill>
                  <a:schemeClr val="tx1"/>
                </a:solidFill>
              </a:rPr>
              <a:t>corey.heath</a:t>
            </a:r>
            <a:r>
              <a:rPr lang="en-US" sz="1400" b="1" dirty="0">
                <a:solidFill>
                  <a:schemeClr val="tx1"/>
                </a:solidFill>
              </a:rPr>
              <a:t>, </a:t>
            </a:r>
            <a:r>
              <a:rPr lang="en-US" sz="1400" b="1" dirty="0" err="1">
                <a:solidFill>
                  <a:schemeClr val="tx1"/>
                </a:solidFill>
              </a:rPr>
              <a:t>hemanthv</a:t>
            </a:r>
            <a:r>
              <a:rPr lang="en-US" sz="1400" b="1" dirty="0">
                <a:solidFill>
                  <a:schemeClr val="tx1"/>
                </a:solidFill>
              </a:rPr>
              <a:t>, </a:t>
            </a:r>
            <a:r>
              <a:rPr lang="en-US" sz="1400" b="1" dirty="0" err="1">
                <a:solidFill>
                  <a:schemeClr val="tx1"/>
                </a:solidFill>
              </a:rPr>
              <a:t>troy.mcdaniel</a:t>
            </a:r>
            <a:r>
              <a:rPr lang="en-US" sz="1400" b="1" dirty="0">
                <a:solidFill>
                  <a:schemeClr val="tx1"/>
                </a:solidFill>
              </a:rPr>
              <a:t>, </a:t>
            </a:r>
            <a:r>
              <a:rPr lang="en-US" sz="1400" b="1" dirty="0" err="1">
                <a:solidFill>
                  <a:schemeClr val="tx1"/>
                </a:solidFill>
              </a:rPr>
              <a:t>panch</a:t>
            </a:r>
            <a:r>
              <a:rPr lang="en-US" sz="1400" b="1" dirty="0">
                <a:solidFill>
                  <a:schemeClr val="tx1"/>
                </a:solidFill>
              </a:rPr>
              <a:t>}@asu.edu</a:t>
            </a:r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4" name="Picture 3" descr="I:\CUbiC\Images\CUbiC Logo\CUbiC Logo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30000"/>
          </a:blip>
          <a:srcRect b="30113"/>
          <a:stretch>
            <a:fillRect/>
          </a:stretch>
        </p:blipFill>
        <p:spPr bwMode="auto">
          <a:xfrm>
            <a:off x="3733800" y="76200"/>
            <a:ext cx="1619250" cy="1143000"/>
          </a:xfrm>
          <a:prstGeom prst="rect">
            <a:avLst/>
          </a:prstGeom>
          <a:noFill/>
          <a:effectLst/>
        </p:spPr>
      </p:pic>
      <p:sp>
        <p:nvSpPr>
          <p:cNvPr id="7" name="Rectangle 6"/>
          <p:cNvSpPr/>
          <p:nvPr/>
        </p:nvSpPr>
        <p:spPr>
          <a:xfrm>
            <a:off x="76200" y="6324600"/>
            <a:ext cx="9144000" cy="533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42448" y="152400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ENTER FOR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OGNITIVE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BIQUITOUS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OMPUTING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-228600" y="2362200"/>
            <a:ext cx="9677400" cy="2133600"/>
          </a:xfrm>
          <a:prstGeom prst="round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matte">
            <a:contourClr>
              <a:schemeClr val="tx1">
                <a:lumMod val="50000"/>
                <a:lumOff val="50000"/>
              </a:schemeClr>
            </a:contourClr>
          </a:sp3d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752600" y="1598612"/>
            <a:ext cx="5638800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498834" y="1183203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65000"/>
                  </a:schemeClr>
                </a:solidFill>
                <a:cs typeface="Times New Roman" pitchFamily="18" charset="0"/>
              </a:rPr>
              <a:t>CUbiC</a:t>
            </a:r>
            <a:endParaRPr lang="en-US" dirty="0">
              <a:solidFill>
                <a:schemeClr val="bg1">
                  <a:lumMod val="6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362200"/>
            <a:ext cx="6629400" cy="2136775"/>
          </a:xfrm>
          <a:prstGeom prst="roundRect">
            <a:avLst/>
          </a:prstGeom>
          <a:noFill/>
          <a:effectLst/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3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Using Multimodal Data for Automated Fidelity Evaluation in Pivotal Response Treatment Videos</a:t>
            </a:r>
          </a:p>
        </p:txBody>
      </p:sp>
      <p:pic>
        <p:nvPicPr>
          <p:cNvPr id="18" name="Picture 2" descr="I:\ASU\Logos\lwm1_m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0000" contrast="-20000"/>
          </a:blip>
          <a:srcRect b="46554"/>
          <a:stretch>
            <a:fillRect/>
          </a:stretch>
        </p:blipFill>
        <p:spPr bwMode="auto">
          <a:xfrm>
            <a:off x="76200" y="6477000"/>
            <a:ext cx="857250" cy="304800"/>
          </a:xfrm>
          <a:prstGeom prst="rect">
            <a:avLst/>
          </a:prstGeom>
          <a:noFill/>
          <a:effectLst/>
        </p:spPr>
      </p:pic>
      <p:sp>
        <p:nvSpPr>
          <p:cNvPr id="14" name="TextBox 13"/>
          <p:cNvSpPr txBox="1"/>
          <p:nvPr/>
        </p:nvSpPr>
        <p:spPr>
          <a:xfrm>
            <a:off x="838200" y="6528452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ARIZONA STATE UNIVERSITY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-381000" y="2362200"/>
            <a:ext cx="9829800" cy="0"/>
          </a:xfrm>
          <a:prstGeom prst="line">
            <a:avLst/>
          </a:prstGeom>
          <a:ln w="539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-381000" y="4495800"/>
            <a:ext cx="9829800" cy="0"/>
          </a:xfrm>
          <a:prstGeom prst="line">
            <a:avLst/>
          </a:prstGeom>
          <a:ln w="539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B91C167-BAAA-4AB8-979B-9FB912B226BD}"/>
              </a:ext>
            </a:extLst>
          </p:cNvPr>
          <p:cNvSpPr txBox="1"/>
          <p:nvPr/>
        </p:nvSpPr>
        <p:spPr>
          <a:xfrm>
            <a:off x="609600" y="46482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Corey DC Heath, Hemanth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Venkateswara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Troy McDaniel,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Sethuraman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Panchanathan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33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4148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-609600" y="709550"/>
            <a:ext cx="10668000" cy="541255"/>
            <a:chOff x="-609600" y="685800"/>
            <a:chExt cx="10668000" cy="838200"/>
          </a:xfrm>
        </p:grpSpPr>
        <p:sp>
          <p:nvSpPr>
            <p:cNvPr id="23" name="Title 1"/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 fontScale="62500" lnSpcReduction="2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152400"/>
            <a:ext cx="8229600" cy="868362"/>
          </a:xfrm>
        </p:spPr>
        <p:txBody>
          <a:bodyPr/>
          <a:lstStyle/>
          <a:p>
            <a:r>
              <a:rPr lang="en-US" sz="2900" dirty="0"/>
              <a:t>Pivotal Response Treatment Overview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5514" y="797625"/>
            <a:ext cx="91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/>
            <a:r>
              <a:rPr lang="en-US" dirty="0">
                <a:solidFill>
                  <a:srgbClr val="595959"/>
                </a:solidFill>
              </a:rPr>
              <a:t>An Applied Behavioral Analysis based treatment focusing on using natural contexts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79AB007-5295-461E-B2D9-B8B08D46AD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348007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9543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4148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D233805-D8E1-4114-85BF-A68A25B2FDC2}"/>
              </a:ext>
            </a:extLst>
          </p:cNvPr>
          <p:cNvSpPr txBox="1">
            <a:spLocks/>
          </p:cNvSpPr>
          <p:nvPr/>
        </p:nvSpPr>
        <p:spPr>
          <a:xfrm>
            <a:off x="447675" y="152400"/>
            <a:ext cx="8229600" cy="868362"/>
          </a:xfrm>
          <a:prstGeom prst="round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/>
              <a:t>Project Goal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AA5DD7-C93D-4CC5-B4BD-1C30BD8C826E}"/>
              </a:ext>
            </a:extLst>
          </p:cNvPr>
          <p:cNvGrpSpPr/>
          <p:nvPr/>
        </p:nvGrpSpPr>
        <p:grpSpPr>
          <a:xfrm>
            <a:off x="-914400" y="774700"/>
            <a:ext cx="10668000" cy="5220525"/>
            <a:chOff x="-609600" y="685800"/>
            <a:chExt cx="10668000" cy="838200"/>
          </a:xfrm>
        </p:grpSpPr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BAD95F70-736C-4378-B735-370EBE1FEF02}"/>
                </a:ext>
              </a:extLst>
            </p:cNvPr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69C97C-E9A7-4376-AAE5-DC8B3D055648}"/>
                </a:ext>
              </a:extLst>
            </p:cNvPr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40FB41-6324-47F3-9717-14FF6C4EF6EF}"/>
                </a:ext>
              </a:extLst>
            </p:cNvPr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F72298A-533D-4825-8522-27E7F15D0248}"/>
              </a:ext>
            </a:extLst>
          </p:cNvPr>
          <p:cNvSpPr txBox="1"/>
          <p:nvPr/>
        </p:nvSpPr>
        <p:spPr>
          <a:xfrm>
            <a:off x="381000" y="1676400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Determine if the interventionist (parent) has demonstrated an ‘Opportunity to Respond’ (OTR)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‘Opportunity to Respond’ is a fidelity assessment category based on the interventionist delivering a clear instruction while the recipient is paying attention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Evaluate multimodal decision and feature fusion methods for classification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3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4148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D233805-D8E1-4114-85BF-A68A25B2FDC2}"/>
              </a:ext>
            </a:extLst>
          </p:cNvPr>
          <p:cNvSpPr txBox="1">
            <a:spLocks/>
          </p:cNvSpPr>
          <p:nvPr/>
        </p:nvSpPr>
        <p:spPr>
          <a:xfrm>
            <a:off x="447675" y="152400"/>
            <a:ext cx="8229600" cy="868362"/>
          </a:xfrm>
          <a:prstGeom prst="round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/>
              <a:t>Video Probes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AA5DD7-C93D-4CC5-B4BD-1C30BD8C826E}"/>
              </a:ext>
            </a:extLst>
          </p:cNvPr>
          <p:cNvGrpSpPr/>
          <p:nvPr/>
        </p:nvGrpSpPr>
        <p:grpSpPr>
          <a:xfrm>
            <a:off x="-914400" y="774700"/>
            <a:ext cx="10668000" cy="541255"/>
            <a:chOff x="-609600" y="685800"/>
            <a:chExt cx="10668000" cy="838200"/>
          </a:xfrm>
        </p:grpSpPr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BAD95F70-736C-4378-B735-370EBE1FEF02}"/>
                </a:ext>
              </a:extLst>
            </p:cNvPr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 fontScale="62500" lnSpcReduction="2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69C97C-E9A7-4376-AAE5-DC8B3D055648}"/>
                </a:ext>
              </a:extLst>
            </p:cNvPr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40FB41-6324-47F3-9717-14FF6C4EF6EF}"/>
                </a:ext>
              </a:extLst>
            </p:cNvPr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782AEE7F-1958-4C6C-8C46-1BB79A5555D8}"/>
              </a:ext>
            </a:extLst>
          </p:cNvPr>
          <p:cNvSpPr/>
          <p:nvPr/>
        </p:nvSpPr>
        <p:spPr>
          <a:xfrm>
            <a:off x="90714" y="862775"/>
            <a:ext cx="91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/>
            <a:r>
              <a:rPr lang="en-US" dirty="0">
                <a:solidFill>
                  <a:srgbClr val="595959"/>
                </a:solidFill>
              </a:rPr>
              <a:t>10 minute videos of parent-child interactions used for scoring fidelity and child vocalization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41AB78-01BD-4566-B5C8-0B7E2C5CDAAB}"/>
              </a:ext>
            </a:extLst>
          </p:cNvPr>
          <p:cNvSpPr txBox="1"/>
          <p:nvPr/>
        </p:nvSpPr>
        <p:spPr>
          <a:xfrm>
            <a:off x="304800" y="5715000"/>
            <a:ext cx="861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Video ref:  Considine, B.: https://www.youtube.com/watch?v=VwoAYir7Vsk&amp;t=219s, last access 10/26/2019 </a:t>
            </a:r>
          </a:p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CB02B7-F704-4620-A31D-AEBCB95633D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226" y="1368426"/>
            <a:ext cx="5710747" cy="43732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840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4148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D233805-D8E1-4114-85BF-A68A25B2FDC2}"/>
              </a:ext>
            </a:extLst>
          </p:cNvPr>
          <p:cNvSpPr txBox="1">
            <a:spLocks/>
          </p:cNvSpPr>
          <p:nvPr/>
        </p:nvSpPr>
        <p:spPr>
          <a:xfrm>
            <a:off x="447675" y="152400"/>
            <a:ext cx="8229600" cy="868362"/>
          </a:xfrm>
          <a:prstGeom prst="round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/>
              <a:t>Dataset Description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AA5DD7-C93D-4CC5-B4BD-1C30BD8C826E}"/>
              </a:ext>
            </a:extLst>
          </p:cNvPr>
          <p:cNvGrpSpPr/>
          <p:nvPr/>
        </p:nvGrpSpPr>
        <p:grpSpPr>
          <a:xfrm>
            <a:off x="-914400" y="774700"/>
            <a:ext cx="10668000" cy="541255"/>
            <a:chOff x="-609600" y="685800"/>
            <a:chExt cx="10668000" cy="838200"/>
          </a:xfrm>
        </p:grpSpPr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BAD95F70-736C-4378-B735-370EBE1FEF02}"/>
                </a:ext>
              </a:extLst>
            </p:cNvPr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 fontScale="62500" lnSpcReduction="2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69C97C-E9A7-4376-AAE5-DC8B3D055648}"/>
                </a:ext>
              </a:extLst>
            </p:cNvPr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40FB41-6324-47F3-9717-14FF6C4EF6EF}"/>
                </a:ext>
              </a:extLst>
            </p:cNvPr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782AEE7F-1958-4C6C-8C46-1BB79A5555D8}"/>
              </a:ext>
            </a:extLst>
          </p:cNvPr>
          <p:cNvSpPr/>
          <p:nvPr/>
        </p:nvSpPr>
        <p:spPr>
          <a:xfrm>
            <a:off x="90714" y="862775"/>
            <a:ext cx="91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/>
            <a:r>
              <a:rPr lang="en-US" dirty="0">
                <a:solidFill>
                  <a:srgbClr val="595959"/>
                </a:solidFill>
              </a:rPr>
              <a:t>Consists of 2 10-minute videos each for 7 child-parent dyads, 14 videos total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975532A-4712-45FE-B3D8-D63C9B92B8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202951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669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4148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D233805-D8E1-4114-85BF-A68A25B2FDC2}"/>
              </a:ext>
            </a:extLst>
          </p:cNvPr>
          <p:cNvSpPr txBox="1">
            <a:spLocks/>
          </p:cNvSpPr>
          <p:nvPr/>
        </p:nvSpPr>
        <p:spPr>
          <a:xfrm>
            <a:off x="447675" y="152400"/>
            <a:ext cx="8229600" cy="868362"/>
          </a:xfrm>
          <a:prstGeom prst="round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/>
              <a:t>Attention and Audio Classification Results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AA5DD7-C93D-4CC5-B4BD-1C30BD8C826E}"/>
              </a:ext>
            </a:extLst>
          </p:cNvPr>
          <p:cNvGrpSpPr/>
          <p:nvPr/>
        </p:nvGrpSpPr>
        <p:grpSpPr>
          <a:xfrm>
            <a:off x="-914400" y="774700"/>
            <a:ext cx="10668000" cy="541255"/>
            <a:chOff x="-609600" y="685800"/>
            <a:chExt cx="10668000" cy="838200"/>
          </a:xfrm>
        </p:grpSpPr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BAD95F70-736C-4378-B735-370EBE1FEF02}"/>
                </a:ext>
              </a:extLst>
            </p:cNvPr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 fontScale="62500" lnSpcReduction="2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69C97C-E9A7-4376-AAE5-DC8B3D055648}"/>
                </a:ext>
              </a:extLst>
            </p:cNvPr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40FB41-6324-47F3-9717-14FF6C4EF6EF}"/>
                </a:ext>
              </a:extLst>
            </p:cNvPr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782AEE7F-1958-4C6C-8C46-1BB79A5555D8}"/>
              </a:ext>
            </a:extLst>
          </p:cNvPr>
          <p:cNvSpPr/>
          <p:nvPr/>
        </p:nvSpPr>
        <p:spPr>
          <a:xfrm>
            <a:off x="90714" y="862775"/>
            <a:ext cx="91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algn="ctr"/>
            <a:r>
              <a:rPr lang="en-US" dirty="0">
                <a:solidFill>
                  <a:srgbClr val="595959"/>
                </a:solidFill>
              </a:rPr>
              <a:t>Classification results from previous research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7139FE5-0088-4E9D-8B80-CD5B69FCD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045326"/>
              </p:ext>
            </p:extLst>
          </p:nvPr>
        </p:nvGraphicFramePr>
        <p:xfrm>
          <a:off x="921656" y="1549401"/>
          <a:ext cx="7079344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7744">
                  <a:extLst>
                    <a:ext uri="{9D8B030D-6E8A-4147-A177-3AD203B41FA5}">
                      <a16:colId xmlns:a16="http://schemas.microsoft.com/office/drawing/2014/main" val="2457231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520812146"/>
                    </a:ext>
                  </a:extLst>
                </a:gridCol>
                <a:gridCol w="1634931">
                  <a:extLst>
                    <a:ext uri="{9D8B030D-6E8A-4147-A177-3AD203B41FA5}">
                      <a16:colId xmlns:a16="http://schemas.microsoft.com/office/drawing/2014/main" val="1298749233"/>
                    </a:ext>
                  </a:extLst>
                </a:gridCol>
                <a:gridCol w="955869">
                  <a:extLst>
                    <a:ext uri="{9D8B030D-6E8A-4147-A177-3AD203B41FA5}">
                      <a16:colId xmlns:a16="http://schemas.microsoft.com/office/drawing/2014/main" val="93841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15419229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2-Class 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3-Class Attention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2-Class Audio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3-Class Audio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064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Average Accuracy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62552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352CCC5-DB9B-4DC0-8D1D-D5657A419441}"/>
              </a:ext>
            </a:extLst>
          </p:cNvPr>
          <p:cNvSpPr txBox="1"/>
          <p:nvPr/>
        </p:nvSpPr>
        <p:spPr>
          <a:xfrm>
            <a:off x="921656" y="2819400"/>
            <a:ext cx="7079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Evaluation based on a ‘leave-one-dyad-out’ method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12 videos used for training 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 videos used for validation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Accuracy represents the average across all 7 validation 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7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4148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D233805-D8E1-4114-85BF-A68A25B2FDC2}"/>
              </a:ext>
            </a:extLst>
          </p:cNvPr>
          <p:cNvSpPr txBox="1">
            <a:spLocks/>
          </p:cNvSpPr>
          <p:nvPr/>
        </p:nvSpPr>
        <p:spPr>
          <a:xfrm>
            <a:off x="447675" y="152400"/>
            <a:ext cx="8229600" cy="868362"/>
          </a:xfrm>
          <a:prstGeom prst="round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/>
              <a:t>Methodology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AA5DD7-C93D-4CC5-B4BD-1C30BD8C826E}"/>
              </a:ext>
            </a:extLst>
          </p:cNvPr>
          <p:cNvGrpSpPr/>
          <p:nvPr/>
        </p:nvGrpSpPr>
        <p:grpSpPr>
          <a:xfrm>
            <a:off x="-914400" y="774700"/>
            <a:ext cx="10668000" cy="541255"/>
            <a:chOff x="-609600" y="685800"/>
            <a:chExt cx="10668000" cy="838200"/>
          </a:xfrm>
        </p:grpSpPr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BAD95F70-736C-4378-B735-370EBE1FEF02}"/>
                </a:ext>
              </a:extLst>
            </p:cNvPr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 fontScale="62500" lnSpcReduction="2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69C97C-E9A7-4376-AAE5-DC8B3D055648}"/>
                </a:ext>
              </a:extLst>
            </p:cNvPr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40FB41-6324-47F3-9717-14FF6C4EF6EF}"/>
                </a:ext>
              </a:extLst>
            </p:cNvPr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782AEE7F-1958-4C6C-8C46-1BB79A5555D8}"/>
              </a:ext>
            </a:extLst>
          </p:cNvPr>
          <p:cNvSpPr/>
          <p:nvPr/>
        </p:nvSpPr>
        <p:spPr>
          <a:xfrm>
            <a:off x="90714" y="862775"/>
            <a:ext cx="91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algn="ctr"/>
            <a:r>
              <a:rPr lang="en-US" dirty="0">
                <a:solidFill>
                  <a:srgbClr val="595959"/>
                </a:solidFill>
              </a:rPr>
              <a:t>Multimodal Fusion Methods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761EA1-7544-418C-A8F1-095D1010F231}"/>
              </a:ext>
            </a:extLst>
          </p:cNvPr>
          <p:cNvSpPr txBox="1"/>
          <p:nvPr/>
        </p:nvSpPr>
        <p:spPr>
          <a:xfrm>
            <a:off x="879928" y="1549401"/>
            <a:ext cx="70793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 Methods were evaluated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2-Class Decision Fusion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3-Class Decision Fusion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Feature Fusion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Decision fusion methods involved training separate SVM models on attention and speaker separation tasks, then using the results to infer OTR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Feature fusion consisted of concatenating pose and audio features into a single vector and training a binary class SVM on OTR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2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3023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D233805-D8E1-4114-85BF-A68A25B2FDC2}"/>
              </a:ext>
            </a:extLst>
          </p:cNvPr>
          <p:cNvSpPr txBox="1">
            <a:spLocks/>
          </p:cNvSpPr>
          <p:nvPr/>
        </p:nvSpPr>
        <p:spPr>
          <a:xfrm>
            <a:off x="447675" y="152400"/>
            <a:ext cx="8229600" cy="868362"/>
          </a:xfrm>
          <a:prstGeom prst="round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/>
              <a:t>Results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AA5DD7-C93D-4CC5-B4BD-1C30BD8C826E}"/>
              </a:ext>
            </a:extLst>
          </p:cNvPr>
          <p:cNvGrpSpPr/>
          <p:nvPr/>
        </p:nvGrpSpPr>
        <p:grpSpPr>
          <a:xfrm>
            <a:off x="-914400" y="774700"/>
            <a:ext cx="10668000" cy="541255"/>
            <a:chOff x="-609600" y="685800"/>
            <a:chExt cx="10668000" cy="838200"/>
          </a:xfrm>
        </p:grpSpPr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BAD95F70-736C-4378-B735-370EBE1FEF02}"/>
                </a:ext>
              </a:extLst>
            </p:cNvPr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 fontScale="62500" lnSpcReduction="20000"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69C97C-E9A7-4376-AAE5-DC8B3D055648}"/>
                </a:ext>
              </a:extLst>
            </p:cNvPr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40FB41-6324-47F3-9717-14FF6C4EF6EF}"/>
                </a:ext>
              </a:extLst>
            </p:cNvPr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782AEE7F-1958-4C6C-8C46-1BB79A5555D8}"/>
              </a:ext>
            </a:extLst>
          </p:cNvPr>
          <p:cNvSpPr/>
          <p:nvPr/>
        </p:nvSpPr>
        <p:spPr>
          <a:xfrm>
            <a:off x="90714" y="862775"/>
            <a:ext cx="91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algn="ctr"/>
            <a:r>
              <a:rPr lang="en-US" dirty="0">
                <a:solidFill>
                  <a:srgbClr val="595959"/>
                </a:solidFill>
              </a:rPr>
              <a:t>Performance Comparison Between Methodologies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072B22D-50DD-402D-9786-4D7E1E9C1C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713860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1711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-4148" y="0"/>
            <a:ext cx="9144000" cy="609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D233805-D8E1-4114-85BF-A68A25B2FDC2}"/>
              </a:ext>
            </a:extLst>
          </p:cNvPr>
          <p:cNvSpPr txBox="1">
            <a:spLocks/>
          </p:cNvSpPr>
          <p:nvPr/>
        </p:nvSpPr>
        <p:spPr>
          <a:xfrm>
            <a:off x="447675" y="152400"/>
            <a:ext cx="8229600" cy="868362"/>
          </a:xfrm>
          <a:prstGeom prst="round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/>
              <a:t>Limitations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AA5DD7-C93D-4CC5-B4BD-1C30BD8C826E}"/>
              </a:ext>
            </a:extLst>
          </p:cNvPr>
          <p:cNvGrpSpPr/>
          <p:nvPr/>
        </p:nvGrpSpPr>
        <p:grpSpPr>
          <a:xfrm>
            <a:off x="-914400" y="774700"/>
            <a:ext cx="10668000" cy="5016500"/>
            <a:chOff x="-609600" y="685800"/>
            <a:chExt cx="10668000" cy="838200"/>
          </a:xfrm>
        </p:grpSpPr>
        <p:sp>
          <p:nvSpPr>
            <p:cNvPr id="21" name="Title 1">
              <a:extLst>
                <a:ext uri="{FF2B5EF4-FFF2-40B4-BE49-F238E27FC236}">
                  <a16:creationId xmlns:a16="http://schemas.microsoft.com/office/drawing/2014/main" id="{BAD95F70-736C-4378-B735-370EBE1FEF02}"/>
                </a:ext>
              </a:extLst>
            </p:cNvPr>
            <p:cNvSpPr txBox="1">
              <a:spLocks/>
            </p:cNvSpPr>
            <p:nvPr/>
          </p:nvSpPr>
          <p:spPr>
            <a:xfrm>
              <a:off x="-609600" y="685800"/>
              <a:ext cx="10668000" cy="798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contourClr>
                <a:schemeClr val="tx1">
                  <a:lumMod val="50000"/>
                  <a:lumOff val="50000"/>
                </a:schemeClr>
              </a:contourClr>
            </a:sp3d>
          </p:spPr>
          <p:txBody>
            <a:bodyPr vert="horz" lIns="91440" tIns="45720" rIns="91440" bIns="45720" rtlCol="0" anchor="ctr">
              <a:norm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C69C97C-E9A7-4376-AAE5-DC8B3D055648}"/>
                </a:ext>
              </a:extLst>
            </p:cNvPr>
            <p:cNvCxnSpPr/>
            <p:nvPr/>
          </p:nvCxnSpPr>
          <p:spPr>
            <a:xfrm>
              <a:off x="-381000" y="6858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640FB41-6324-47F3-9717-14FF6C4EF6EF}"/>
                </a:ext>
              </a:extLst>
            </p:cNvPr>
            <p:cNvCxnSpPr/>
            <p:nvPr/>
          </p:nvCxnSpPr>
          <p:spPr>
            <a:xfrm>
              <a:off x="-381000" y="1524000"/>
              <a:ext cx="98298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113DE84-B543-432A-8CCD-FFDCEA0D568D}"/>
              </a:ext>
            </a:extLst>
          </p:cNvPr>
          <p:cNvSpPr txBox="1"/>
          <p:nvPr/>
        </p:nvSpPr>
        <p:spPr>
          <a:xfrm>
            <a:off x="150132" y="1256978"/>
            <a:ext cx="88246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Only identifying candidates for OTR, true assessment requires evaluating the parent’s language when issuing an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Does not consider cases when a non-verbal instruction was given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SVM models were standardized, fine tuning parameters for each model may improve performance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Temporal relationship between samples not taken into consideration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763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dvancing Human-centered Multimedia Computing &amp;#x0D;&amp;#x0A;through Inspirations from &amp;#x0D;&amp;#x0A;Solutions for Individuals with Disabiliti&quot;/&gt;&lt;property id=&quot;20307&quot; value=&quot;258&quot;/&gt;&lt;/object&gt;&lt;object type=&quot;3&quot; unique_id=&quot;10005&quot;&gt;&lt;property id=&quot;20148&quot; value=&quot;5&quot;/&gt;&lt;property id=&quot;20300&quot; value=&quot;Slide 2 - &amp;quot;Human-Centered Multimedia Computing: What is it?&amp;quot;&quot;/&gt;&lt;property id=&quot;20307&quot; value=&quot;293&quot;/&gt;&lt;/object&gt;&lt;object type=&quot;3&quot; unique_id=&quot;10006&quot;&gt;&lt;property id=&quot;20148&quot; value=&quot;5&quot;/&gt;&lt;property id=&quot;20300&quot; value=&quot;Slide 3 - &amp;quot;“Human-Centeredness”&amp;quot;&quot;/&gt;&lt;property id=&quot;20307&quot; value=&quot;294&quot;/&gt;&lt;/object&gt;&lt;object type=&quot;3&quot; unique_id=&quot;10007&quot;&gt;&lt;property id=&quot;20148&quot; value=&quot;5&quot;/&gt;&lt;property id=&quot;20300&quot; value=&quot;Slide 4 - &amp;quot;Human-Centeredness: Our Approach&amp;quot;&quot;/&gt;&lt;property id=&quot;20307&quot; value=&quot;297&quot;/&gt;&lt;/object&gt;&lt;object type=&quot;3&quot; unique_id=&quot;10008&quot;&gt;&lt;property id=&quot;20148&quot; value=&quot;5&quot;/&gt;&lt;property id=&quot;20300&quot; value=&quot;Slide 5 - &amp;quot;Disability: Understanding the Term&amp;quot;&quot;/&gt;&lt;property id=&quot;20307&quot; value=&quot;298&quot;/&gt;&lt;/object&gt;&lt;object type=&quot;3&quot; unique_id=&quot;10009&quot;&gt;&lt;property id=&quot;20148&quot; value=&quot;5&quot;/&gt;&lt;property id=&quot;20300&quot; value=&quot;Slide 6 - &amp;quot;Levels of Disability: Examples&amp;quot;&quot;/&gt;&lt;property id=&quot;20307&quot; value=&quot;308&quot;/&gt;&lt;/object&gt;&lt;object type=&quot;3&quot; unique_id=&quot;10010&quot;&gt;&lt;property id=&quot;20148&quot; value=&quot;5&quot;/&gt;&lt;property id=&quot;20300&quot; value=&quot;Slide 7 - &amp;quot;Human-Centered Multimedia Design: &amp;#x0D;&amp;#x0A;Explicit and Implicit Needs&amp;quot;&quot;/&gt;&lt;property id=&quot;20307&quot; value=&quot;295&quot;/&gt;&lt;/object&gt;&lt;object type=&quot;3&quot; unique_id=&quot;10011&quot;&gt;&lt;property id=&quot;20148&quot; value=&quot;5&quot;/&gt;&lt;property id=&quot;20300&quot; value=&quot;Slide 8 - &amp;quot;Broader Impact&amp;quot;&quot;/&gt;&lt;property id=&quot;20307&quot; value=&quot;309&quot;/&gt;&lt;/object&gt;&lt;object type=&quot;3&quot; unique_id=&quot;10012&quot;&gt;&lt;property id=&quot;20148&quot; value=&quot;5&quot;/&gt;&lt;property id=&quot;20300&quot; value=&quot;Slide 9 - &amp;quot;Focus&amp;quot;&quot;/&gt;&lt;property id=&quot;20307&quot; value=&quot;329&quot;/&gt;&lt;/object&gt;&lt;object type=&quot;3&quot; unique_id=&quot;10013&quot;&gt;&lt;property id=&quot;20148&quot; value=&quot;5&quot;/&gt;&lt;property id=&quot;20300&quot; value=&quot;Slide 11 - &amp;quot;Collaborators&amp;quot;&quot;/&gt;&lt;property id=&quot;20307&quot; value=&quot;330&quot;/&gt;&lt;/object&gt;&lt;object type=&quot;3&quot; unique_id=&quot;10015&quot;&gt;&lt;property id=&quot;20148&quot; value=&quot;5&quot;/&gt;&lt;property id=&quot;20300&quot; value=&quot;Slide 12 - &amp;quot;iCARE Reader&amp;quot;&quot;/&gt;&lt;property id=&quot;20307&quot; value=&quot;318&quot;/&gt;&lt;/object&gt;&lt;object type=&quot;3&quot; unique_id=&quot;10016&quot;&gt;&lt;property id=&quot;20148&quot; value=&quot;5&quot;/&gt;&lt;property id=&quot;20300&quot; value=&quot;Slide 13 - &amp;quot;NoteTaker: A Note Taking assistive device&amp;quot;&quot;/&gt;&lt;property id=&quot;20307&quot; value=&quot;325&quot;/&gt;&lt;/object&gt;&lt;object type=&quot;3&quot; unique_id=&quot;10042&quot;&gt;&lt;property id=&quot;20148&quot; value=&quot;5&quot;/&gt;&lt;property id=&quot;20300&quot; value=&quot;Slide 43 - &amp;quot;CUbiC: Enriching Lives through HCMC&amp;quot;&quot;/&gt;&lt;property id=&quot;20307&quot; value=&quot;339&quot;/&gt;&lt;/object&gt;&lt;object type=&quot;3&quot; unique_id=&quot;10084&quot;&gt;&lt;property id=&quot;20148&quot; value=&quot;5&quot;/&gt;&lt;property id=&quot;20300&quot; value=&quot;Slide 10 - &amp;quot;Application Domains&amp;quot;&quot;/&gt;&lt;property id=&quot;20307&quot; value=&quot;354&quot;/&gt;&lt;/object&gt;&lt;object type=&quot;3&quot; unique_id=&quot;10085&quot;&gt;&lt;property id=&quot;20148&quot; value=&quot;5&quot;/&gt;&lt;property id=&quot;20300&quot; value=&quot;Slide 14 - &amp;quot;NoteTaker: A Note Taking assistive device&amp;quot;&quot;/&gt;&lt;property id=&quot;20307&quot; value=&quot;347&quot;/&gt;&lt;/object&gt;&lt;object type=&quot;3&quot; unique_id=&quot;10086&quot;&gt;&lt;property id=&quot;20148&quot; value=&quot;5&quot;/&gt;&lt;property id=&quot;20300&quot; value=&quot;Slide 15 - &amp;quot;iCARE Interaction Assistant: The Need&amp;quot;&quot;/&gt;&lt;property id=&quot;20307&quot; value=&quot;373&quot;/&gt;&lt;/object&gt;&lt;object type=&quot;3&quot; unique_id=&quot;10087&quot;&gt;&lt;property id=&quot;20148&quot; value=&quot;5&quot;/&gt;&lt;property id=&quot;20300&quot; value=&quot;Slide 16 - &amp;quot;Non Verbal Cues&amp;quot;&quot;/&gt;&lt;property id=&quot;20307&quot; value=&quot;364&quot;/&gt;&lt;/object&gt;&lt;object type=&quot;3&quot; unique_id=&quot;10088&quot;&gt;&lt;property id=&quot;20148&quot; value=&quot;5&quot;/&gt;&lt;property id=&quot;20300&quot; value=&quot;Slide 17 - &amp;quot;Focus Group Studies &amp;quot;&quot;/&gt;&lt;property id=&quot;20307&quot; value=&quot;374&quot;/&gt;&lt;/object&gt;&lt;object type=&quot;3&quot; unique_id=&quot;10089&quot;&gt;&lt;property id=&quot;20148&quot; value=&quot;5&quot;/&gt;&lt;property id=&quot;20300&quot; value=&quot;Slide 18 - &amp;quot;Sensing Technologies&amp;quot;&quot;/&gt;&lt;property id=&quot;20307&quot; value=&quot;367&quot;/&gt;&lt;/object&gt;&lt;object type=&quot;3&quot; unique_id=&quot;10090&quot;&gt;&lt;property id=&quot;20148&quot; value=&quot;5&quot;/&gt;&lt;property id=&quot;20300&quot; value=&quot;Slide 19 - &amp;quot;Algorithmic Details 1: Tracking people using Structured Mode Searching Particle Filter (SMSPF)&amp;quot;&quot;/&gt;&lt;property id=&quot;20307&quot; value=&quot;368&quot;/&gt;&lt;/object&gt;&lt;object type=&quot;3&quot; unique_id=&quot;10091&quot;&gt;&lt;property id=&quot;20148&quot; value=&quot;5&quot;/&gt;&lt;property id=&quot;20300&quot; value=&quot;Slide 20 - &amp;quot;Tracking people using Structured Mode Searching Particle Filter (SMSPF)&amp;quot;&quot;/&gt;&lt;property id=&quot;20307&quot; value=&quot;369&quot;/&gt;&lt;/object&gt;&lt;object type=&quot;3&quot; unique_id=&quot;10093&quot;&gt;&lt;property id=&quot;20148&quot; value=&quot;5&quot;/&gt;&lt;property id=&quot;20300&quot; value=&quot;Slide 21 - &amp;quot;Algorithmic Details 2: Head Pose Estimation&amp;quot;&quot;/&gt;&lt;property id=&quot;20307&quot; value=&quot;371&quot;/&gt;&lt;/object&gt;&lt;object type=&quot;3&quot; unique_id=&quot;10094&quot;&gt;&lt;property id=&quot;20148&quot; value=&quot;5&quot;/&gt;&lt;property id=&quot;20300&quot; value=&quot;Slide 26 - &amp;quot;Haptic Communication of Interpersonal Direction &amp;amp; Distance&amp;quot;&quot;/&gt;&lt;property id=&quot;20307&quot; value=&quot;377&quot;/&gt;&lt;/object&gt;&lt;object type=&quot;3&quot; unique_id=&quot;10095&quot;&gt;&lt;property id=&quot;20148&quot; value=&quot;5&quot;/&gt;&lt;property id=&quot;20300&quot; value=&quot;Slide 27 - &amp;quot;Haptic Communication of Facial Expressions&amp;quot;&quot;/&gt;&lt;property id=&quot;20307&quot; value=&quot;378&quot;/&gt;&lt;/object&gt;&lt;object type=&quot;3&quot; unique_id=&quot;10096&quot;&gt;&lt;property id=&quot;20148&quot; value=&quot;5&quot;/&gt;&lt;property id=&quot;20300&quot; value=&quot;Slide 28 - &amp;quot;Ongoing work: Dyadic Interaction Assistant&amp;quot;&quot;/&gt;&lt;property id=&quot;20307&quot; value=&quot;379&quot;/&gt;&lt;/object&gt;&lt;object type=&quot;3&quot; unique_id=&quot;10097&quot;&gt;&lt;property id=&quot;20148&quot; value=&quot;5&quot;/&gt;&lt;property id=&quot;20300&quot; value=&quot;Slide 29 - &amp;quot;Haptic Perception of Color&amp;quot;&quot;/&gt;&lt;property id=&quot;20307&quot; value=&quot;362&quot;/&gt;&lt;/object&gt;&lt;object type=&quot;3&quot; unique_id=&quot;10098&quot;&gt;&lt;property id=&quot;20148&quot; value=&quot;5&quot;/&gt;&lt;property id=&quot;20300&quot; value=&quot;Slide 30 - &amp;quot;Monitoring Ambulatory State for Fall Detection&amp;quot;&quot;/&gt;&lt;property id=&quot;20307&quot; value=&quot;381&quot;/&gt;&lt;/object&gt;&lt;object type=&quot;3&quot; unique_id=&quot;10099&quot;&gt;&lt;property id=&quot;20148&quot; value=&quot;5&quot;/&gt;&lt;property id=&quot;20300&quot; value=&quot;Slide 31 - &amp;quot;Monitoring Ambulatory State for Fall Detection&amp;quot;&quot;/&gt;&lt;property id=&quot;20307&quot; value=&quot;382&quot;/&gt;&lt;/object&gt;&lt;object type=&quot;3&quot; unique_id=&quot;10100&quot;&gt;&lt;property id=&quot;20148&quot; value=&quot;5&quot;/&gt;&lt;property id=&quot;20300&quot; value=&quot;Slide 32 - &amp;quot;Monitoring Ambulatory State for Fall Detection&amp;quot;&quot;/&gt;&lt;property id=&quot;20307&quot; value=&quot;363&quot;/&gt;&lt;/object&gt;&lt;object type=&quot;3&quot; unique_id=&quot;10101&quot;&gt;&lt;property id=&quot;20148&quot; value=&quot;5&quot;/&gt;&lt;property id=&quot;20300&quot; value=&quot;Slide 33 - &amp;quot;Cognitive Assistance for Alzheimer’s Care&amp;quot;&quot;/&gt;&lt;property id=&quot;20307&quot; value=&quot;384&quot;/&gt;&lt;/object&gt;&lt;object type=&quot;3&quot; unique_id=&quot;10102&quot;&gt;&lt;property id=&quot;20148&quot; value=&quot;5&quot;/&gt;&lt;property id=&quot;20300&quot; value=&quot;Slide 34 - &amp;quot;Complex Activity Gesture Recognition&amp;quot;&quot;/&gt;&lt;property id=&quot;20307&quot; value=&quot;383&quot;/&gt;&lt;/object&gt;&lt;object type=&quot;3&quot; unique_id=&quot;10103&quot;&gt;&lt;property id=&quot;20148&quot; value=&quot;5&quot;/&gt;&lt;property id=&quot;20300&quot; value=&quot;Slide 35&quot;/&gt;&lt;property id=&quot;20307&quot; value=&quot;385&quot;/&gt;&lt;/object&gt;&lt;object type=&quot;3&quot; unique_id=&quot;10106&quot;&gt;&lt;property id=&quot;20148&quot; value=&quot;5&quot;/&gt;&lt;property id=&quot;20300&quot; value=&quot;Slide 38 - &amp;quot;&amp;#x0D;&amp;#x0A;Upcoming Projects&amp;quot;&quot;/&gt;&lt;property id=&quot;20307&quot; value=&quot;359&quot;/&gt;&lt;/object&gt;&lt;object type=&quot;3&quot; unique_id=&quot;10107&quot;&gt;&lt;property id=&quot;20148&quot; value=&quot;5&quot;/&gt;&lt;property id=&quot;20300&quot; value=&quot;Slide 39 - &amp;quot;Alliance for Person-centered Accessible Technologies: A new IGERT program&amp;quot;&quot;/&gt;&lt;property id=&quot;20307&quot; value=&quot;360&quot;/&gt;&lt;/object&gt;&lt;object type=&quot;3&quot; unique_id=&quot;10108&quot;&gt;&lt;property id=&quot;20148&quot; value=&quot;5&quot;/&gt;&lt;property id=&quot;20300&quot; value=&quot;Slide 40 - &amp;quot;Person-centered Socio-assistive Technologies for Autism&amp;quot;&quot;/&gt;&lt;property id=&quot;20307&quot; value=&quot;361&quot;/&gt;&lt;/object&gt;&lt;object type=&quot;3&quot; unique_id=&quot;10109&quot;&gt;&lt;property id=&quot;20148&quot; value=&quot;5&quot;/&gt;&lt;property id=&quot;20300&quot; value=&quot;Slide 41&quot;/&gt;&lt;property id=&quot;20307&quot; value=&quot;357&quot;/&gt;&lt;/object&gt;&lt;object type=&quot;3&quot; unique_id=&quot;10110&quot;&gt;&lt;property id=&quot;20148&quot; value=&quot;5&quot;/&gt;&lt;property id=&quot;20300&quot; value=&quot;Slide 42&quot;/&gt;&lt;property id=&quot;20307&quot; value=&quot;358&quot;/&gt;&lt;/object&gt;&lt;object type=&quot;3&quot; unique_id=&quot;10111&quot;&gt;&lt;property id=&quot;20148&quot; value=&quot;5&quot;/&gt;&lt;property id=&quot;20300&quot; value=&quot;Slide 44 - &amp;quot;&amp;#x0D;&amp;#x0A;Additional Slides&amp;quot;&quot;/&gt;&lt;property id=&quot;20307&quot; value=&quot;345&quot;/&gt;&lt;/object&gt;&lt;object type=&quot;3&quot; unique_id=&quot;10112&quot;&gt;&lt;property id=&quot;20148&quot; value=&quot;5&quot;/&gt;&lt;property id=&quot;20300&quot; value=&quot;Slide 45 - &amp;quot;Perceptual Training: Using eye tracking to train radiologists&amp;quot;&quot;/&gt;&lt;property id=&quot;20307&quot; value=&quot;348&quot;/&gt;&lt;/object&gt;&lt;object type=&quot;3&quot; unique_id=&quot;10113&quot;&gt;&lt;property id=&quot;20148&quot; value=&quot;5&quot;/&gt;&lt;property id=&quot;20300&quot; value=&quot;Slide 46 - &amp;quot;Learning from Eye Gaze Tracking &amp;quot;&quot;/&gt;&lt;property id=&quot;20307&quot; value=&quot;349&quot;/&gt;&lt;/object&gt;&lt;object type=&quot;3&quot; unique_id=&quot;10114&quot;&gt;&lt;property id=&quot;20148&quot; value=&quot;5&quot;/&gt;&lt;property id=&quot;20300&quot; value=&quot;Slide 47 - &amp;quot;Implicit versus Explicit visual processing &amp;quot;&quot;/&gt;&lt;property id=&quot;20307&quot; value=&quot;350&quot;/&gt;&lt;/object&gt;&lt;object type=&quot;3&quot; unique_id=&quot;10115&quot;&gt;&lt;property id=&quot;20148&quot; value=&quot;5&quot;/&gt;&lt;property id=&quot;20300&quot; value=&quot;Slide 48 - &amp;quot;Cognitive Support in Clinical Decision-Making&amp;quot;&quot;/&gt;&lt;property id=&quot;20307&quot; value=&quot;351&quot;/&gt;&lt;/object&gt;&lt;object type=&quot;3&quot; unique_id=&quot;10116&quot;&gt;&lt;property id=&quot;20148&quot; value=&quot;5&quot;/&gt;&lt;property id=&quot;20300&quot; value=&quot;Slide 49 - &amp;quot;Cardiac Decision Support&amp;quot;&quot;/&gt;&lt;property id=&quot;20307&quot; value=&quot;352&quot;/&gt;&lt;/object&gt;&lt;object type=&quot;3&quot; unique_id=&quot;10575&quot;&gt;&lt;property id=&quot;20148&quot; value=&quot;5&quot;/&gt;&lt;property id=&quot;20300&quot; value=&quot;Slide 36 - &amp;quot;Subject Based Variability in SEMG Signals&amp;quot;&quot;/&gt;&lt;property id=&quot;20307&quot; value=&quot;389&quot;/&gt;&lt;/object&gt;&lt;object type=&quot;3&quot; unique_id=&quot;11018&quot;&gt;&lt;property id=&quot;20148&quot; value=&quot;5&quot;/&gt;&lt;property id=&quot;20300&quot; value=&quot;Slide 37 - &amp;quot;Person-centered Models using Transfer Learning&amp;quot;&quot;/&gt;&lt;property id=&quot;20307&quot; value=&quot;390&quot;/&gt;&lt;/object&gt;&lt;object type=&quot;3&quot; unique_id=&quot;11999&quot;&gt;&lt;property id=&quot;20148&quot; value=&quot;5&quot;/&gt;&lt;property id=&quot;20300&quot; value=&quot;Slide 24 - &amp;quot;Algorithmic Details 3: Confidence Estimation&amp;quot;&quot;/&gt;&lt;property id=&quot;20307&quot; value=&quot;392&quot;/&gt;&lt;/object&gt;&lt;object type=&quot;3&quot; unique_id=&quot;12246&quot;&gt;&lt;property id=&quot;20148&quot; value=&quot;5&quot;/&gt;&lt;property id=&quot;20300&quot; value=&quot;Slide 25 - &amp;quot;Ongoing Work: Facial Expression Recognition &amp;#x0D;&amp;#x0A;using Hierarchical Models&amp;quot;&quot;/&gt;&lt;property id=&quot;20307&quot; value=&quot;393&quot;/&gt;&lt;/object&gt;&lt;object type=&quot;3&quot; unique_id=&quot;12786&quot;&gt;&lt;property id=&quot;20148&quot; value=&quot;5&quot;/&gt;&lt;property id=&quot;20300&quot; value=&quot;Slide 22 - &amp;quot;Algorithmic Details: Batch Mode Active Learning&amp;quot;&quot;/&gt;&lt;property id=&quot;20307&quot; value=&quot;396&quot;/&gt;&lt;/object&gt;&lt;object type=&quot;3&quot; unique_id=&quot;12997&quot;&gt;&lt;property id=&quot;20148&quot; value=&quot;5&quot;/&gt;&lt;property id=&quot;20300&quot; value=&quot;Slide 23 - &amp;quot;Dynamic Batch Mode Active Learning&amp;quot;&quot;/&gt;&lt;property id=&quot;20307&quot; value=&quot;397&quot;/&gt;&lt;/object&gt;&lt;/object&gt;&lt;/object&gt;&lt;/database&gt;"/>
</p:tagLst>
</file>

<file path=ppt/theme/theme1.xml><?xml version="1.0" encoding="utf-8"?>
<a:theme xmlns:a="http://schemas.openxmlformats.org/drawingml/2006/main" name="CUbiC Template (Fall 2009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CUbiC Template (Fall 2009)</Template>
  <TotalTime>15813</TotalTime>
  <Words>397</Words>
  <Application>Microsoft Office PowerPoint</Application>
  <PresentationFormat>On-screen Show (4:3)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CUbiC Template (Fall 2009)</vt:lpstr>
      <vt:lpstr>Using Multimodal Data for Automated Fidelity Evaluation in Pivotal Response Treatment Videos</vt:lpstr>
      <vt:lpstr>Pivotal Response Treatment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FaceProcessing</dc:creator>
  <cp:lastModifiedBy>Corey Heath</cp:lastModifiedBy>
  <cp:revision>1284</cp:revision>
  <cp:lastPrinted>2012-10-25T01:05:43Z</cp:lastPrinted>
  <dcterms:created xsi:type="dcterms:W3CDTF">2009-10-07T04:34:59Z</dcterms:created>
  <dcterms:modified xsi:type="dcterms:W3CDTF">2019-10-27T00:33:48Z</dcterms:modified>
</cp:coreProperties>
</file>