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303" r:id="rId2"/>
    <p:sldId id="265" r:id="rId3"/>
    <p:sldId id="264" r:id="rId4"/>
    <p:sldId id="262" r:id="rId5"/>
    <p:sldId id="263" r:id="rId6"/>
    <p:sldId id="266" r:id="rId7"/>
    <p:sldId id="295" r:id="rId8"/>
    <p:sldId id="267" r:id="rId9"/>
    <p:sldId id="309" r:id="rId10"/>
    <p:sldId id="306" r:id="rId11"/>
    <p:sldId id="269" r:id="rId12"/>
    <p:sldId id="270" r:id="rId13"/>
    <p:sldId id="271" r:id="rId14"/>
    <p:sldId id="272" r:id="rId15"/>
    <p:sldId id="273" r:id="rId16"/>
    <p:sldId id="274" r:id="rId17"/>
    <p:sldId id="275" r:id="rId18"/>
    <p:sldId id="276" r:id="rId19"/>
    <p:sldId id="277" r:id="rId20"/>
    <p:sldId id="278" r:id="rId21"/>
    <p:sldId id="298" r:id="rId22"/>
    <p:sldId id="310" r:id="rId23"/>
    <p:sldId id="299" r:id="rId24"/>
    <p:sldId id="300" r:id="rId25"/>
    <p:sldId id="293" r:id="rId26"/>
    <p:sldId id="280" r:id="rId27"/>
    <p:sldId id="281" r:id="rId28"/>
    <p:sldId id="282" r:id="rId29"/>
    <p:sldId id="283" r:id="rId30"/>
    <p:sldId id="284" r:id="rId31"/>
    <p:sldId id="292" r:id="rId32"/>
    <p:sldId id="259" r:id="rId33"/>
    <p:sldId id="30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DE0"/>
    <a:srgbClr val="7DCFEE"/>
    <a:srgbClr val="74A9BC"/>
    <a:srgbClr val="7ECFF0"/>
    <a:srgbClr val="474D5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399"/>
    <p:restoredTop sz="42177" autoAdjust="0"/>
  </p:normalViewPr>
  <p:slideViewPr>
    <p:cSldViewPr snapToGrid="0">
      <p:cViewPr varScale="1">
        <p:scale>
          <a:sx n="50" d="100"/>
          <a:sy n="50" d="100"/>
        </p:scale>
        <p:origin x="1368" y="160"/>
      </p:cViewPr>
      <p:guideLst/>
    </p:cSldViewPr>
  </p:slideViewPr>
  <p:outlineViewPr>
    <p:cViewPr>
      <p:scale>
        <a:sx n="33" d="100"/>
        <a:sy n="33" d="100"/>
      </p:scale>
      <p:origin x="0" y="-9624"/>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C4621-F8C3-4653-9397-91FF9E8DD00E}" type="datetimeFigureOut">
              <a:rPr lang="en-US" smtClean="0"/>
              <a:t>3/30/20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B7B965-6F51-4429-A01E-67C92C183802}" type="slidenum">
              <a:rPr lang="en-US" smtClean="0"/>
              <a:t>‹#›</a:t>
            </a:fld>
            <a:endParaRPr lang="en-US" dirty="0"/>
          </a:p>
        </p:txBody>
      </p:sp>
    </p:spTree>
    <p:extLst>
      <p:ext uri="{BB962C8B-B14F-4D97-AF65-F5344CB8AC3E}">
        <p14:creationId xmlns:p14="http://schemas.microsoft.com/office/powerpoint/2010/main" val="2076543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thesaurus.com/browse/even%20i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Heuristic"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en.wikipedia.org/wiki/Candidate_solution" TargetMode="External"/><Relationship Id="rId4" Type="http://schemas.openxmlformats.org/officeDocument/2006/relationships/hyperlink" Target="https://en.wikipedia.org/wiki/Mathematical_optimization"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Annealing_(metallurg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Hello everyone, my name is Ana Correia and I will present our paper Approximating Optimal Bidirectional Macro Scheme</a:t>
            </a:r>
          </a:p>
          <a:p>
            <a:pPr fontAlgn="base"/>
            <a:r>
              <a:rPr lang="en-GB" sz="1200" b="0" i="0" kern="1200" dirty="0">
                <a:solidFill>
                  <a:schemeClr val="tx1"/>
                </a:solidFill>
                <a:effectLst/>
                <a:latin typeface="+mn-lt"/>
                <a:ea typeface="+mn-ea"/>
                <a:cs typeface="+mn-cs"/>
              </a:rPr>
              <a:t>This work is the result of a collaboration between INESC-ID and Instituto Superior Técnico in Portugal, and the Faculty of Physical and Mathematical Sciences at the University of Chile.</a:t>
            </a:r>
          </a:p>
          <a:p>
            <a:pPr fontAlgn="base"/>
            <a:r>
              <a:rPr lang="en-GB" sz="1200" b="0" i="0" kern="1200" dirty="0">
                <a:solidFill>
                  <a:schemeClr val="tx1"/>
                </a:solidFill>
                <a:effectLst/>
                <a:latin typeface="+mn-lt"/>
                <a:ea typeface="+mn-ea"/>
                <a:cs typeface="+mn-cs"/>
              </a:rPr>
              <a:t>The bidirectional macro scheme provides much better compression on highly repetitive sequences that Lempel-Ziv, but is NP-Complete to find its optimal.</a:t>
            </a:r>
          </a:p>
          <a:p>
            <a:pPr fontAlgn="base"/>
            <a:r>
              <a:rPr lang="en-GB" sz="1200" b="0" i="0" kern="1200" dirty="0">
                <a:solidFill>
                  <a:schemeClr val="tx1"/>
                </a:solidFill>
                <a:effectLst/>
                <a:latin typeface="+mn-lt"/>
                <a:ea typeface="+mn-ea"/>
                <a:cs typeface="+mn-cs"/>
              </a:rPr>
              <a:t>In this presentation, we will describe an approach that uses the simulated annealing algorithm, to obtain bidirectional macro-schemes that most the time they are 2-approximation of the optimal.</a:t>
            </a:r>
          </a:p>
          <a:p>
            <a:endParaRPr lang="en-US" i="0" baseline="0" dirty="0"/>
          </a:p>
        </p:txBody>
      </p:sp>
      <p:sp>
        <p:nvSpPr>
          <p:cNvPr id="4" name="Slide Number Placeholder 3"/>
          <p:cNvSpPr>
            <a:spLocks noGrp="1"/>
          </p:cNvSpPr>
          <p:nvPr>
            <p:ph type="sldNum" sz="quarter" idx="10"/>
          </p:nvPr>
        </p:nvSpPr>
        <p:spPr/>
        <p:txBody>
          <a:bodyPr/>
          <a:lstStyle/>
          <a:p>
            <a:fld id="{98B7B965-6F51-4429-A01E-67C92C183802}" type="slidenum">
              <a:rPr lang="en-US" smtClean="0"/>
              <a:t>1</a:t>
            </a:fld>
            <a:endParaRPr lang="en-US" dirty="0"/>
          </a:p>
        </p:txBody>
      </p:sp>
    </p:spTree>
    <p:extLst>
      <p:ext uri="{BB962C8B-B14F-4D97-AF65-F5344CB8AC3E}">
        <p14:creationId xmlns:p14="http://schemas.microsoft.com/office/powerpoint/2010/main" val="2906131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This algorithm contains a temperature variable to simulate this heating process. </a:t>
            </a:r>
          </a:p>
          <a:p>
            <a:r>
              <a:rPr lang="en-GB" sz="1200" b="0" i="0" kern="1200" dirty="0">
                <a:solidFill>
                  <a:schemeClr val="tx1"/>
                </a:solidFill>
                <a:effectLst/>
                <a:latin typeface="+mn-lt"/>
                <a:ea typeface="+mn-ea"/>
                <a:cs typeface="+mn-cs"/>
              </a:rPr>
              <a:t>Initially variable contains a very high temperature and then allow it to slowly 'cool' as the algorithm runs. </a:t>
            </a:r>
          </a:p>
          <a:p>
            <a:r>
              <a:rPr lang="en-GB" sz="1200" b="0" i="0" kern="1200" dirty="0">
                <a:solidFill>
                  <a:schemeClr val="tx1"/>
                </a:solidFill>
                <a:effectLst/>
                <a:latin typeface="+mn-lt"/>
                <a:ea typeface="+mn-ea"/>
                <a:cs typeface="+mn-cs"/>
              </a:rPr>
              <a:t>This algorithm start with a initial solution and for each iteration is generated randomly a neighbour solution.</a:t>
            </a:r>
          </a:p>
          <a:p>
            <a:r>
              <a:rPr lang="en-GB" sz="1200" b="0" i="0" kern="1200" dirty="0">
                <a:solidFill>
                  <a:schemeClr val="tx1"/>
                </a:solidFill>
                <a:effectLst/>
                <a:latin typeface="+mn-lt"/>
                <a:ea typeface="+mn-ea"/>
                <a:cs typeface="+mn-cs"/>
              </a:rPr>
              <a:t>When this neighbour solution is best solution that the previous is always accept.</a:t>
            </a:r>
          </a:p>
          <a:p>
            <a:r>
              <a:rPr lang="en-GB" sz="1200" b="0" i="0" kern="1200" dirty="0">
                <a:solidFill>
                  <a:schemeClr val="tx1"/>
                </a:solidFill>
                <a:effectLst/>
                <a:latin typeface="+mn-lt"/>
                <a:ea typeface="+mn-ea"/>
                <a:cs typeface="+mn-cs"/>
              </a:rPr>
              <a:t>If is not and given a probability is can be accepted or not.</a:t>
            </a:r>
          </a:p>
          <a:p>
            <a:r>
              <a:rPr lang="en-GB" sz="1200" b="0" i="0" kern="1200" dirty="0">
                <a:solidFill>
                  <a:schemeClr val="tx1"/>
                </a:solidFill>
                <a:effectLst/>
                <a:latin typeface="+mn-lt"/>
                <a:ea typeface="+mn-ea"/>
                <a:cs typeface="+mn-cs"/>
              </a:rPr>
              <a:t>While the temperature variable is high the algorithm will be allowed, with more frequency, to accept solutions that are worse than our current solution.</a:t>
            </a:r>
          </a:p>
          <a:p>
            <a:r>
              <a:rPr lang="en-GB" sz="1200" b="0" i="0" kern="1200" dirty="0">
                <a:solidFill>
                  <a:schemeClr val="tx1"/>
                </a:solidFill>
                <a:effectLst/>
                <a:latin typeface="+mn-lt"/>
                <a:ea typeface="+mn-ea"/>
                <a:cs typeface="+mn-cs"/>
              </a:rPr>
              <a:t>This gives the ability to jump out of any local optimums it finds itself in the early stage. </a:t>
            </a:r>
          </a:p>
          <a:p>
            <a:r>
              <a:rPr lang="en-GB" sz="1200" b="0" i="0" kern="1200" dirty="0">
                <a:solidFill>
                  <a:schemeClr val="tx1"/>
                </a:solidFill>
                <a:effectLst/>
                <a:latin typeface="+mn-lt"/>
                <a:ea typeface="+mn-ea"/>
                <a:cs typeface="+mn-cs"/>
              </a:rPr>
              <a:t>As the temperature is reduced the probability of accepting worse solutions is small, therefore allowing the algorithm to gradually focus in on area of the search space in which hopefully, a close to optimum solution.</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This gradual 'cooling' process is what makes the simulated annealing algorithm remarkably effective at finding a close to optimum solution when dealing with large problems which contain many local optimums. </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###E represents the difference in the objective value between the current solution x and the generated </a:t>
            </a:r>
            <a:r>
              <a:rPr lang="en-GB" sz="1200" b="0" i="0" kern="1200" dirty="0" err="1">
                <a:solidFill>
                  <a:schemeClr val="tx1"/>
                </a:solidFill>
                <a:effectLst/>
                <a:latin typeface="+mn-lt"/>
                <a:ea typeface="+mn-ea"/>
                <a:cs typeface="+mn-cs"/>
              </a:rPr>
              <a:t>neighboring</a:t>
            </a:r>
            <a:r>
              <a:rPr lang="en-GB" sz="1200" b="0" i="0" kern="1200" dirty="0">
                <a:solidFill>
                  <a:schemeClr val="tx1"/>
                </a:solidFill>
                <a:effectLst/>
                <a:latin typeface="+mn-lt"/>
                <a:ea typeface="+mn-ea"/>
                <a:cs typeface="+mn-cs"/>
              </a:rPr>
              <a:t> solution x'.</a:t>
            </a:r>
            <a:endParaRPr lang="en-PT" dirty="0"/>
          </a:p>
        </p:txBody>
      </p:sp>
      <p:sp>
        <p:nvSpPr>
          <p:cNvPr id="4" name="Slide Number Placeholder 3"/>
          <p:cNvSpPr>
            <a:spLocks noGrp="1"/>
          </p:cNvSpPr>
          <p:nvPr>
            <p:ph type="sldNum" sz="quarter" idx="5"/>
          </p:nvPr>
        </p:nvSpPr>
        <p:spPr/>
        <p:txBody>
          <a:bodyPr/>
          <a:lstStyle/>
          <a:p>
            <a:fld id="{98B7B965-6F51-4429-A01E-67C92C183802}" type="slidenum">
              <a:rPr lang="en-US" smtClean="0"/>
              <a:t>10</a:t>
            </a:fld>
            <a:endParaRPr lang="en-US" dirty="0"/>
          </a:p>
        </p:txBody>
      </p:sp>
    </p:spTree>
    <p:extLst>
      <p:ext uri="{BB962C8B-B14F-4D97-AF65-F5344CB8AC3E}">
        <p14:creationId xmlns:p14="http://schemas.microsoft.com/office/powerpoint/2010/main" val="4011908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simulated annealing to find small bidirectional macro scheme that is closer to the optimal.</a:t>
            </a:r>
          </a:p>
          <a:p>
            <a:r>
              <a:rPr lang="en-US" dirty="0"/>
              <a:t>Each iteration of the SA we start with a configuration and obtain a neighbor configuration by merging or/and splitting phrases.</a:t>
            </a:r>
          </a:p>
          <a:p>
            <a:r>
              <a:rPr lang="en-US" dirty="0"/>
              <a:t>A configuration that merges two phrases and is a valid macro scheme is always accepted.</a:t>
            </a:r>
          </a:p>
          <a:p>
            <a:r>
              <a:rPr lang="en-US" dirty="0"/>
              <a:t>A configuration that we need to spilt may be accepted or reject depending on the current temperature, the increase in the number of phrases, and a random number chosen uniformly from 0,1.</a:t>
            </a:r>
          </a:p>
          <a:p>
            <a:r>
              <a:rPr lang="en-US" dirty="0"/>
              <a:t>The Equation that is presented holds this decision.</a:t>
            </a:r>
          </a:p>
          <a:p>
            <a:endParaRPr lang="en-US" dirty="0"/>
          </a:p>
        </p:txBody>
      </p:sp>
      <p:sp>
        <p:nvSpPr>
          <p:cNvPr id="4" name="Slide Number Placeholder 3"/>
          <p:cNvSpPr>
            <a:spLocks noGrp="1"/>
          </p:cNvSpPr>
          <p:nvPr>
            <p:ph type="sldNum" sz="quarter" idx="10"/>
          </p:nvPr>
        </p:nvSpPr>
        <p:spPr/>
        <p:txBody>
          <a:bodyPr/>
          <a:lstStyle/>
          <a:p>
            <a:fld id="{98B7B965-6F51-4429-A01E-67C92C183802}" type="slidenum">
              <a:rPr lang="en-US" smtClean="0"/>
              <a:t>11</a:t>
            </a:fld>
            <a:endParaRPr lang="en-US" dirty="0"/>
          </a:p>
        </p:txBody>
      </p:sp>
    </p:spTree>
    <p:extLst>
      <p:ext uri="{BB962C8B-B14F-4D97-AF65-F5344CB8AC3E}">
        <p14:creationId xmlns:p14="http://schemas.microsoft.com/office/powerpoint/2010/main" val="309468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this approach works:</a:t>
            </a:r>
          </a:p>
          <a:p>
            <a:r>
              <a:rPr lang="en-US" dirty="0"/>
              <a:t>Firstly, the algorithm calculates the hot temperature and the cold temperature that is going to use and receives the number of iterations and the initial configuration.</a:t>
            </a:r>
          </a:p>
          <a:p>
            <a:endParaRPr lang="en-US" dirty="0"/>
          </a:p>
          <a:p>
            <a:endParaRPr lang="en-US" dirty="0"/>
          </a:p>
        </p:txBody>
      </p:sp>
      <p:sp>
        <p:nvSpPr>
          <p:cNvPr id="4" name="Slide Number Placeholder 3"/>
          <p:cNvSpPr>
            <a:spLocks noGrp="1"/>
          </p:cNvSpPr>
          <p:nvPr>
            <p:ph type="sldNum" sz="quarter" idx="10"/>
          </p:nvPr>
        </p:nvSpPr>
        <p:spPr/>
        <p:txBody>
          <a:bodyPr/>
          <a:lstStyle/>
          <a:p>
            <a:fld id="{98B7B965-6F51-4429-A01E-67C92C183802}" type="slidenum">
              <a:rPr lang="en-US" smtClean="0"/>
              <a:t>12</a:t>
            </a:fld>
            <a:endParaRPr lang="en-US" dirty="0"/>
          </a:p>
        </p:txBody>
      </p:sp>
    </p:spTree>
    <p:extLst>
      <p:ext uri="{BB962C8B-B14F-4D97-AF65-F5344CB8AC3E}">
        <p14:creationId xmlns:p14="http://schemas.microsoft.com/office/powerpoint/2010/main" val="1007182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each iteration, the algorithm chooses a phrase random and tries to merge it with the next phrase. </a:t>
            </a:r>
          </a:p>
          <a:p>
            <a:r>
              <a:rPr lang="en-US" dirty="0"/>
              <a:t>In this example we choose to merge the first and second phrases.</a:t>
            </a:r>
          </a:p>
          <a:p>
            <a:r>
              <a:rPr lang="en-US" dirty="0"/>
              <a:t>Using Suffix array we locate other copies of the new phrase.  </a:t>
            </a:r>
          </a:p>
          <a:p>
            <a:r>
              <a:rPr lang="en-US" dirty="0"/>
              <a:t>In this example occurs at positions 1 and 9.</a:t>
            </a:r>
          </a:p>
          <a:p>
            <a:r>
              <a:rPr lang="en-US" dirty="0"/>
              <a:t>The suffix always returns the first position of the substring that we are looking for, and the approach never chooses that position for pointer because it would lead to loops in the decoding process.</a:t>
            </a:r>
          </a:p>
          <a:p>
            <a:r>
              <a:rPr lang="en-US" dirty="0"/>
              <a:t>In this example we choose position 9  for pointer yielding a valid macro. </a:t>
            </a:r>
          </a:p>
          <a:p>
            <a:r>
              <a:rPr lang="en-US" dirty="0"/>
              <a:t>At the end of this iteration, the new configuration is accepted.</a:t>
            </a:r>
          </a:p>
        </p:txBody>
      </p:sp>
      <p:sp>
        <p:nvSpPr>
          <p:cNvPr id="4" name="Slide Number Placeholder 3"/>
          <p:cNvSpPr>
            <a:spLocks noGrp="1"/>
          </p:cNvSpPr>
          <p:nvPr>
            <p:ph type="sldNum" sz="quarter" idx="10"/>
          </p:nvPr>
        </p:nvSpPr>
        <p:spPr/>
        <p:txBody>
          <a:bodyPr/>
          <a:lstStyle/>
          <a:p>
            <a:fld id="{98B7B965-6F51-4429-A01E-67C92C183802}" type="slidenum">
              <a:rPr lang="en-US" smtClean="0"/>
              <a:t>13</a:t>
            </a:fld>
            <a:endParaRPr lang="en-US" dirty="0"/>
          </a:p>
        </p:txBody>
      </p:sp>
    </p:spTree>
    <p:extLst>
      <p:ext uri="{BB962C8B-B14F-4D97-AF65-F5344CB8AC3E}">
        <p14:creationId xmlns:p14="http://schemas.microsoft.com/office/powerpoint/2010/main" val="3434046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7B965-6F51-4429-A01E-67C92C183802}" type="slidenum">
              <a:rPr lang="en-US" smtClean="0"/>
              <a:t>14</a:t>
            </a:fld>
            <a:endParaRPr lang="en-US" dirty="0"/>
          </a:p>
        </p:txBody>
      </p:sp>
    </p:spTree>
    <p:extLst>
      <p:ext uri="{BB962C8B-B14F-4D97-AF65-F5344CB8AC3E}">
        <p14:creationId xmlns:p14="http://schemas.microsoft.com/office/powerpoint/2010/main" val="2488819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Lets see </a:t>
            </a:r>
            <a:r>
              <a:rPr lang="en-GB" sz="1200" kern="1200" dirty="0" err="1">
                <a:solidFill>
                  <a:schemeClr val="tx1"/>
                </a:solidFill>
                <a:effectLst/>
                <a:latin typeface="+mn-lt"/>
                <a:ea typeface="+mn-ea"/>
                <a:cs typeface="+mn-cs"/>
              </a:rPr>
              <a:t>exemple</a:t>
            </a:r>
            <a:r>
              <a:rPr lang="en-GB" sz="1200" kern="1200" dirty="0">
                <a:solidFill>
                  <a:schemeClr val="tx1"/>
                </a:solidFill>
                <a:effectLst/>
                <a:latin typeface="+mn-lt"/>
                <a:ea typeface="+mn-ea"/>
                <a:cs typeface="+mn-cs"/>
              </a:rPr>
              <a:t> of this operation.</a:t>
            </a:r>
          </a:p>
          <a:p>
            <a:r>
              <a:rPr lang="en-GB" sz="1200" kern="1200" dirty="0">
                <a:solidFill>
                  <a:schemeClr val="tx1"/>
                </a:solidFill>
                <a:effectLst/>
                <a:latin typeface="+mn-lt"/>
                <a:ea typeface="+mn-ea"/>
                <a:cs typeface="+mn-cs"/>
              </a:rPr>
              <a:t>we do a operation merge and result was the first phrase, and after 4 </a:t>
            </a:r>
            <a:r>
              <a:rPr lang="en-GB" sz="1200" kern="1200" dirty="0" err="1">
                <a:solidFill>
                  <a:schemeClr val="tx1"/>
                </a:solidFill>
                <a:effectLst/>
                <a:latin typeface="+mn-lt"/>
                <a:ea typeface="+mn-ea"/>
                <a:cs typeface="+mn-cs"/>
              </a:rPr>
              <a:t>attemps</a:t>
            </a:r>
            <a:r>
              <a:rPr lang="en-GB" sz="1200" kern="1200" dirty="0">
                <a:solidFill>
                  <a:schemeClr val="tx1"/>
                </a:solidFill>
                <a:effectLst/>
                <a:latin typeface="+mn-lt"/>
                <a:ea typeface="+mn-ea"/>
                <a:cs typeface="+mn-cs"/>
              </a:rPr>
              <a:t> of create a pointer that don't leads to loop we add invalid pointer.</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example, the letter at position 21 cannot be decoded, because it gets captured in a loop involving 11 and 6. However, when we select a new pointer, we only need to try to decode the letters inside the newly created phrase, and not all the letters in the text. This means that 21 is not tested by this process. Instead, position 1 is, and it will expose the underlying issue, because it also gets captured into the cycle formed by 11 and 6. We break this cycle by choosing uniformly between the positions in the cycle, in our case 11 and 6. The selected position becomes an explicit letter.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Splitting a phrase is simpler than merging because we do not need to select new pointers. This division did not produce two sub-phrases, only the left one. Left sub-phrases always retain their pointer, in this case to position 3.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But If </a:t>
            </a:r>
            <a:r>
              <a:rPr lang="en-GB" sz="1200" kern="1200" dirty="0" err="1">
                <a:solidFill>
                  <a:schemeClr val="tx1"/>
                </a:solidFill>
                <a:effectLst/>
                <a:latin typeface="+mn-lt"/>
                <a:ea typeface="+mn-ea"/>
                <a:cs typeface="+mn-cs"/>
              </a:rPr>
              <a:t>slipt</a:t>
            </a:r>
            <a:r>
              <a:rPr lang="en-GB" sz="1200" kern="1200" dirty="0">
                <a:solidFill>
                  <a:schemeClr val="tx1"/>
                </a:solidFill>
                <a:effectLst/>
                <a:latin typeface="+mn-lt"/>
                <a:ea typeface="+mn-ea"/>
                <a:cs typeface="+mn-cs"/>
              </a:rPr>
              <a:t> generate  a right sub-phrase it would need </a:t>
            </a:r>
            <a:r>
              <a:rPr lang="pt-PT" sz="1200" kern="1200" dirty="0" err="1">
                <a:solidFill>
                  <a:schemeClr val="tx1"/>
                </a:solidFill>
                <a:effectLst/>
                <a:latin typeface="+mn-lt"/>
                <a:ea typeface="+mn-ea"/>
                <a:cs typeface="+mn-cs"/>
              </a:rPr>
              <a:t>change</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the</a:t>
            </a:r>
            <a:r>
              <a:rPr lang="pt-PT" dirty="0"/>
              <a:t> </a:t>
            </a:r>
            <a:r>
              <a:rPr lang="pt-PT" dirty="0" err="1"/>
              <a:t>pointer</a:t>
            </a:r>
            <a:r>
              <a:rPr lang="pt-PT" dirty="0"/>
              <a:t> </a:t>
            </a:r>
            <a:r>
              <a:rPr lang="pt-PT" dirty="0" err="1"/>
              <a:t>like</a:t>
            </a:r>
            <a:r>
              <a:rPr lang="pt-PT" dirty="0"/>
              <a:t> </a:t>
            </a:r>
            <a:r>
              <a:rPr lang="pt-PT" dirty="0" err="1"/>
              <a:t>this</a:t>
            </a:r>
            <a:r>
              <a:rPr lang="pt-PT" dirty="0"/>
              <a:t> :</a:t>
            </a:r>
            <a:r>
              <a:rPr lang="pt-PT" dirty="0" err="1"/>
              <a:t>right_pointer</a:t>
            </a:r>
            <a:r>
              <a:rPr lang="pt-PT" dirty="0"/>
              <a:t> = </a:t>
            </a:r>
            <a:r>
              <a:rPr lang="pt-PT" dirty="0" err="1"/>
              <a:t>original_pointer</a:t>
            </a:r>
            <a:r>
              <a:rPr lang="pt-PT" dirty="0"/>
              <a:t> + </a:t>
            </a:r>
            <a:r>
              <a:rPr lang="pt-PT" dirty="0" err="1"/>
              <a:t>lenght</a:t>
            </a:r>
            <a:r>
              <a:rPr lang="pt-PT" dirty="0"/>
              <a:t> _</a:t>
            </a:r>
            <a:r>
              <a:rPr lang="pt-PT" dirty="0" err="1"/>
              <a:t>of_left_sub_phrase</a:t>
            </a:r>
            <a:r>
              <a:rPr lang="pt-PT" dirty="0"/>
              <a:t>.</a:t>
            </a:r>
            <a:endParaRPr lang="en-GB" dirty="0"/>
          </a:p>
        </p:txBody>
      </p:sp>
      <p:sp>
        <p:nvSpPr>
          <p:cNvPr id="4" name="Slide Number Placeholder 3"/>
          <p:cNvSpPr>
            <a:spLocks noGrp="1"/>
          </p:cNvSpPr>
          <p:nvPr>
            <p:ph type="sldNum" sz="quarter" idx="10"/>
          </p:nvPr>
        </p:nvSpPr>
        <p:spPr/>
        <p:txBody>
          <a:bodyPr/>
          <a:lstStyle/>
          <a:p>
            <a:fld id="{98B7B965-6F51-4429-A01E-67C92C183802}" type="slidenum">
              <a:rPr lang="en-US" smtClean="0"/>
              <a:t>15</a:t>
            </a:fld>
            <a:endParaRPr lang="en-US" dirty="0"/>
          </a:p>
        </p:txBody>
      </p:sp>
    </p:spTree>
    <p:extLst>
      <p:ext uri="{BB962C8B-B14F-4D97-AF65-F5344CB8AC3E}">
        <p14:creationId xmlns:p14="http://schemas.microsoft.com/office/powerpoint/2010/main" val="1424822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use suffix arrays search copies all </a:t>
            </a:r>
            <a:r>
              <a:rPr lang="pt-PT" dirty="0" err="1"/>
              <a:t>occurrences</a:t>
            </a:r>
            <a:r>
              <a:rPr lang="pt-PT" dirty="0"/>
              <a:t> </a:t>
            </a:r>
            <a:r>
              <a:rPr lang="pt-PT" dirty="0" err="1"/>
              <a:t>of</a:t>
            </a:r>
            <a:r>
              <a:rPr lang="pt-PT" dirty="0"/>
              <a:t> </a:t>
            </a:r>
            <a:r>
              <a:rPr lang="pt-PT" dirty="0" err="1"/>
              <a:t>the</a:t>
            </a:r>
            <a:r>
              <a:rPr lang="pt-PT" dirty="0"/>
              <a:t> </a:t>
            </a:r>
            <a:r>
              <a:rPr lang="pt-PT" dirty="0" err="1"/>
              <a:t>given</a:t>
            </a:r>
            <a:r>
              <a:rPr lang="pt-PT" dirty="0"/>
              <a:t> </a:t>
            </a:r>
            <a:r>
              <a:rPr lang="pt-PT" dirty="0" err="1"/>
              <a:t>phrase</a:t>
            </a:r>
            <a:r>
              <a:rPr lang="en-GB" sz="1200" kern="1200" dirty="0">
                <a:solidFill>
                  <a:schemeClr val="tx1"/>
                </a:solidFill>
                <a:effectLst/>
                <a:latin typeface="+mn-l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general this operation requires O(m log n) time for a phrase of size m.</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we add two </a:t>
            </a:r>
            <a:r>
              <a:rPr lang="pt-PT" b="0" dirty="0" err="1"/>
              <a:t>optimizations</a:t>
            </a:r>
            <a:r>
              <a:rPr lang="pt-PT" b="0" dirty="0"/>
              <a:t> to improve </a:t>
            </a:r>
            <a:r>
              <a:rPr lang="pt-PT" b="0" dirty="0" err="1"/>
              <a:t>this</a:t>
            </a:r>
            <a:r>
              <a:rPr lang="pt-PT" b="0" dirty="0"/>
              <a:t> </a:t>
            </a:r>
            <a:r>
              <a:rPr lang="pt-PT" b="0" dirty="0" err="1"/>
              <a:t>operation</a:t>
            </a:r>
            <a:r>
              <a:rPr lang="pt-PT" b="0" dirty="0"/>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First, we cache the searches by storing the resulting suffix array intervals and a phrase is split, this information is discarded.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When two phrases get merged we combine the two intervals in O(log n) time by using the inverse suffix array and a binary search. </a:t>
            </a:r>
            <a:endParaRPr lang="en-GB" dirty="0"/>
          </a:p>
          <a:p>
            <a:pPr algn="just"/>
            <a:endParaRPr lang="en-US" dirty="0"/>
          </a:p>
        </p:txBody>
      </p:sp>
      <p:sp>
        <p:nvSpPr>
          <p:cNvPr id="4" name="Slide Number Placeholder 3"/>
          <p:cNvSpPr>
            <a:spLocks noGrp="1"/>
          </p:cNvSpPr>
          <p:nvPr>
            <p:ph type="sldNum" sz="quarter" idx="10"/>
          </p:nvPr>
        </p:nvSpPr>
        <p:spPr/>
        <p:txBody>
          <a:bodyPr/>
          <a:lstStyle/>
          <a:p>
            <a:fld id="{98B7B965-6F51-4429-A01E-67C92C183802}" type="slidenum">
              <a:rPr lang="en-US" smtClean="0"/>
              <a:t>16</a:t>
            </a:fld>
            <a:endParaRPr lang="en-US" dirty="0"/>
          </a:p>
        </p:txBody>
      </p:sp>
    </p:spTree>
    <p:extLst>
      <p:ext uri="{BB962C8B-B14F-4D97-AF65-F5344CB8AC3E}">
        <p14:creationId xmlns:p14="http://schemas.microsoft.com/office/powerpoint/2010/main" val="54520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Checking for loops may take considerable time, since the decompressing paths can be long.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we use the link cut tree data structure, which detects loops in only O(log n) amortized time per letter.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Since, in a valid macro scheme, it is possible to decode the letters at every position, the decoding paths can be represented as a forest, where the roots of the trees correspond to the positions that store explicit letters. </a:t>
                </a:r>
                <a:endParaRPr lang="en-GB" dirty="0"/>
              </a:p>
              <a:p>
                <a:endParaRPr lang="en-US" dirty="0"/>
              </a:p>
            </p:txBody>
          </p:sp>
        </mc:Choice>
        <mc:Fallback xmlns="">
          <p:sp>
            <p:nvSpPr>
              <p:cNvPr id="3" name="Notes Placeholder 2"/>
              <p:cNvSpPr>
                <a:spLocks noGrp="1"/>
              </p:cNvSpPr>
              <p:nvPr>
                <p:ph type="body" idx="1"/>
              </p:nvPr>
            </p:nvSpPr>
            <p:spPr/>
            <p:txBody>
              <a:bodyPr/>
              <a:lstStyle/>
              <a:p>
                <a:r>
                  <a:rPr lang="en-US" baseline="0" dirty="0" smtClean="0"/>
                  <a:t>When we delete an edge, if it is in </a:t>
                </a:r>
                <a:r>
                  <a:rPr lang="en-US" i="1" baseline="0" dirty="0" smtClean="0"/>
                  <a:t>E</a:t>
                </a:r>
                <a:r>
                  <a:rPr lang="en-US" i="0" baseline="-25000" dirty="0" smtClean="0"/>
                  <a:t>0 </a:t>
                </a:r>
                <a:r>
                  <a:rPr lang="en-US" baseline="0" dirty="0" smtClean="0"/>
                  <a:t>we just remove it.</a:t>
                </a:r>
              </a:p>
              <a:p>
                <a:endParaRPr lang="en-US" baseline="0" dirty="0" smtClean="0"/>
              </a:p>
              <a:p>
                <a:r>
                  <a:rPr lang="en-US" baseline="0" dirty="0" smtClean="0"/>
                  <a:t>But if it’s not in</a:t>
                </a:r>
                <a:r>
                  <a:rPr lang="en-US" i="1" baseline="0" dirty="0" smtClean="0"/>
                  <a:t> E</a:t>
                </a:r>
                <a:r>
                  <a:rPr lang="en-US" i="0" baseline="-25000" dirty="0" smtClean="0"/>
                  <a:t>0</a:t>
                </a:r>
                <a:r>
                  <a:rPr lang="en-US" i="1" baseline="0" dirty="0" smtClean="0"/>
                  <a:t>, </a:t>
                </a:r>
                <a:r>
                  <a:rPr lang="en-US" i="0" baseline="0" dirty="0" smtClean="0"/>
                  <a:t>w</a:t>
                </a:r>
                <a:r>
                  <a:rPr lang="en-US" baseline="0" dirty="0" smtClean="0"/>
                  <a:t>e just change to 0 the corresponding bit in the </a:t>
                </a:r>
                <a:r>
                  <a:rPr lang="en-US" i="1" baseline="0" dirty="0" smtClean="0"/>
                  <a:t>k</a:t>
                </a:r>
                <a:r>
                  <a:rPr lang="en-US" baseline="30000" dirty="0" smtClean="0"/>
                  <a:t>2</a:t>
                </a:r>
                <a:r>
                  <a:rPr lang="en-US" baseline="0" dirty="0" smtClean="0"/>
                  <a:t>-tree.</a:t>
                </a:r>
              </a:p>
              <a:p>
                <a:r>
                  <a:rPr lang="en-US" baseline="0" dirty="0" smtClean="0"/>
                  <a:t>Then we update the number of deleted edges </a:t>
                </a:r>
                <a:r>
                  <a:rPr lang="en-US" i="1" baseline="0" dirty="0" smtClean="0"/>
                  <a:t>m’</a:t>
                </a:r>
                <a:r>
                  <a:rPr lang="en-US" baseline="0"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If the number of deleted edges becomes greater than </a:t>
                </a:r>
                <a:r>
                  <a:rPr lang="en-US" i="1" baseline="0" dirty="0" smtClean="0"/>
                  <a:t>m</a:t>
                </a:r>
                <a:r>
                  <a:rPr lang="en-US" i="0" baseline="0" dirty="0" smtClean="0"/>
                  <a:t> divided by log log </a:t>
                </a:r>
                <a:r>
                  <a:rPr lang="en-US" i="1" baseline="0" dirty="0" smtClean="0"/>
                  <a:t>m</a:t>
                </a:r>
                <a:r>
                  <a:rPr lang="en-US" i="0" baseline="0" dirty="0" smtClean="0"/>
                  <a:t>, we rebuilt the collection </a:t>
                </a:r>
                <a:r>
                  <a:rPr lang="en-US" i="0" smtClean="0">
                    <a:latin typeface="Cambria Math" panose="02040503050406030204" pitchFamily="18" charset="0"/>
                  </a:rPr>
                  <a:t>𝒞</a:t>
                </a:r>
                <a:r>
                  <a:rPr lang="en-US" i="0" baseline="0" dirty="0" smtClean="0"/>
                  <a:t>.</a:t>
                </a:r>
                <a:endParaRPr lang="en-US" baseline="0" dirty="0" smtClean="0"/>
              </a:p>
              <a:p>
                <a:endParaRPr lang="en-US" baseline="0" dirty="0" smtClean="0"/>
              </a:p>
              <a:p>
                <a:r>
                  <a:rPr lang="en-US" baseline="0" dirty="0" smtClean="0"/>
                  <a:t>And how do we check if an edge exists, how do we query?</a:t>
                </a:r>
              </a:p>
              <a:p>
                <a:endParaRPr lang="en-US" baseline="0" dirty="0" smtClean="0"/>
              </a:p>
              <a:p>
                <a:r>
                  <a:rPr lang="en-US" baseline="0" dirty="0" smtClean="0"/>
                  <a:t>###</a:t>
                </a:r>
              </a:p>
              <a:p>
                <a:r>
                  <a:rPr lang="en-US" baseline="0" dirty="0" smtClean="0"/>
                  <a:t>If this leaf vector becomes only zeros, we trigger a reconstruction to minimize space usage.</a:t>
                </a:r>
                <a:endParaRPr lang="en-US" dirty="0" smtClean="0"/>
              </a:p>
            </p:txBody>
          </p:sp>
        </mc:Fallback>
      </mc:AlternateContent>
      <p:sp>
        <p:nvSpPr>
          <p:cNvPr id="4" name="Slide Number Placeholder 3"/>
          <p:cNvSpPr>
            <a:spLocks noGrp="1"/>
          </p:cNvSpPr>
          <p:nvPr>
            <p:ph type="sldNum" sz="quarter" idx="10"/>
          </p:nvPr>
        </p:nvSpPr>
        <p:spPr/>
        <p:txBody>
          <a:bodyPr/>
          <a:lstStyle/>
          <a:p>
            <a:fld id="{98B7B965-6F51-4429-A01E-67C92C183802}" type="slidenum">
              <a:rPr lang="en-US" smtClean="0"/>
              <a:t>17</a:t>
            </a:fld>
            <a:endParaRPr lang="en-US" dirty="0"/>
          </a:p>
        </p:txBody>
      </p:sp>
    </p:spTree>
    <p:extLst>
      <p:ext uri="{BB962C8B-B14F-4D97-AF65-F5344CB8AC3E}">
        <p14:creationId xmlns:p14="http://schemas.microsoft.com/office/powerpoint/2010/main" val="4230818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image shows the forest corresponding to the macro scheme </a:t>
                </a:r>
                <a:endParaRPr lang="en-GB" dirty="0"/>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link cut tree contains all the pointers in the macro scheme above . </a:t>
                </a:r>
                <a:endParaRPr lang="en-US" baseline="0" dirty="0"/>
              </a:p>
            </p:txBody>
          </p:sp>
        </mc:Choice>
        <mc:Fallback xmlns="">
          <p:sp>
            <p:nvSpPr>
              <p:cNvPr id="3" name="Notes Placeholder 2"/>
              <p:cNvSpPr>
                <a:spLocks noGrp="1"/>
              </p:cNvSpPr>
              <p:nvPr>
                <p:ph type="body" idx="1"/>
              </p:nvPr>
            </p:nvSpPr>
            <p:spPr/>
            <p:txBody>
              <a:bodyPr/>
              <a:lstStyle/>
              <a:p>
                <a:r>
                  <a:rPr lang="en-US" dirty="0" smtClean="0"/>
                  <a:t>Querying</a:t>
                </a:r>
                <a:r>
                  <a:rPr lang="en-US" baseline="0" dirty="0" smtClean="0"/>
                  <a:t> works like in static </a:t>
                </a:r>
                <a:r>
                  <a:rPr lang="en-US" i="1" baseline="0" dirty="0" smtClean="0"/>
                  <a:t>k</a:t>
                </a:r>
                <a:r>
                  <a:rPr lang="en-US" baseline="30000" dirty="0" smtClean="0"/>
                  <a:t>2</a:t>
                </a:r>
                <a:r>
                  <a:rPr lang="en-US" baseline="0" dirty="0" smtClean="0"/>
                  <a:t>-trees, but we need to query all sets in the collection.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Because of this the cost of querying in our implementation increases by a factor of </a:t>
                </a:r>
                <a:r>
                  <a:rPr lang="pt-PT" b="0" i="0" smtClean="0">
                    <a:latin typeface="Cambria Math" panose="02040503050406030204" pitchFamily="18" charset="0"/>
                  </a:rPr>
                  <a:t>𝑂(1/</a:t>
                </a:r>
                <a:r>
                  <a:rPr lang="en-US" b="0" i="0" dirty="0">
                    <a:latin typeface="Cambria Math" panose="02040503050406030204" pitchFamily="18" charset="0"/>
                  </a:rPr>
                  <a:t>"</a:t>
                </a:r>
                <a:r>
                  <a:rPr lang="en-US" i="0" dirty="0">
                    <a:latin typeface="Cambria Math" panose="02040503050406030204" pitchFamily="18" charset="0"/>
                  </a:rPr>
                  <a:t>𝜀</a:t>
                </a:r>
                <a:r>
                  <a:rPr lang="pt-PT" b="0" i="0" dirty="0" smtClean="0">
                    <a:latin typeface="Cambria Math" panose="02040503050406030204" pitchFamily="18" charset="0"/>
                  </a:rPr>
                  <a:t>)</a:t>
                </a:r>
                <a:r>
                  <a:rPr lang="en-US" b="0" i="0" dirty="0" smtClean="0">
                    <a:latin typeface="Cambria Math" panose="02040503050406030204" pitchFamily="18" charset="0"/>
                  </a:rPr>
                  <a:t>"</a:t>
                </a:r>
                <a:r>
                  <a:rPr lang="en-US" baseline="0" dirty="0" smtClean="0"/>
                  <a:t> compared to the static version.</a:t>
                </a:r>
              </a:p>
            </p:txBody>
          </p:sp>
        </mc:Fallback>
      </mc:AlternateContent>
      <p:sp>
        <p:nvSpPr>
          <p:cNvPr id="4" name="Slide Number Placeholder 3"/>
          <p:cNvSpPr>
            <a:spLocks noGrp="1"/>
          </p:cNvSpPr>
          <p:nvPr>
            <p:ph type="sldNum" sz="quarter" idx="10"/>
          </p:nvPr>
        </p:nvSpPr>
        <p:spPr/>
        <p:txBody>
          <a:bodyPr/>
          <a:lstStyle/>
          <a:p>
            <a:fld id="{98B7B965-6F51-4429-A01E-67C92C183802}" type="slidenum">
              <a:rPr lang="en-US" smtClean="0"/>
              <a:t>18</a:t>
            </a:fld>
            <a:endParaRPr lang="en-US" dirty="0"/>
          </a:p>
        </p:txBody>
      </p:sp>
    </p:spTree>
    <p:extLst>
      <p:ext uri="{BB962C8B-B14F-4D97-AF65-F5344CB8AC3E}">
        <p14:creationId xmlns:p14="http://schemas.microsoft.com/office/powerpoint/2010/main" val="3635140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smtClean="0"/>
                  <a:t>We</a:t>
                </a:r>
                <a:r>
                  <a:rPr lang="en-US" i="0" baseline="0" dirty="0" smtClean="0"/>
                  <a:t> compared these operations (insert, delete, query and list) to the original static </a:t>
                </a:r>
                <a:r>
                  <a:rPr lang="en-US" i="1" baseline="0" dirty="0" smtClean="0"/>
                  <a:t>k</a:t>
                </a:r>
                <a:r>
                  <a:rPr lang="en-US" i="0" baseline="30000" dirty="0" smtClean="0"/>
                  <a:t>2</a:t>
                </a:r>
                <a:r>
                  <a:rPr lang="en-US" i="0" baseline="0" dirty="0" smtClean="0"/>
                  <a:t>-tree, the dynamic </a:t>
                </a:r>
                <a:r>
                  <a:rPr lang="en-US" i="1" baseline="0" dirty="0" smtClean="0"/>
                  <a:t>k</a:t>
                </a:r>
                <a:r>
                  <a:rPr lang="en-US" i="0" baseline="30000" dirty="0" smtClean="0"/>
                  <a:t>2</a:t>
                </a:r>
                <a:r>
                  <a:rPr lang="en-US" i="0" baseline="0" dirty="0" smtClean="0"/>
                  <a:t>-tree based on dynamic bit vectors and also another recent implementation, the </a:t>
                </a:r>
                <a:r>
                  <a:rPr lang="en-US" i="1" baseline="0" dirty="0" smtClean="0"/>
                  <a:t>k</a:t>
                </a:r>
                <a:r>
                  <a:rPr lang="en-US" i="0" baseline="30000" dirty="0" smtClean="0"/>
                  <a:t>2</a:t>
                </a:r>
                <a:r>
                  <a:rPr lang="en-US" i="0" baseline="0" dirty="0" smtClean="0"/>
                  <a:t>-tries.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t>The implementation provided by the authors of the </a:t>
                </a:r>
                <a:r>
                  <a:rPr lang="en-US" i="1" baseline="0" dirty="0" smtClean="0"/>
                  <a:t>k</a:t>
                </a:r>
                <a:r>
                  <a:rPr lang="en-US" i="0" baseline="30000" dirty="0" smtClean="0"/>
                  <a:t>2</a:t>
                </a:r>
                <a:r>
                  <a:rPr lang="en-US" i="0" baseline="0" dirty="0" smtClean="0"/>
                  <a:t>-tries only supported additions and queries.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smtClean="0"/>
                  <a:t>Comparison with other constructions:</a:t>
                </a:r>
                <a:r>
                  <a:rPr lang="en-US" i="1" baseline="0" dirty="0" smtClean="0"/>
                  <a:t> insertions/deletions</a:t>
                </a:r>
                <a:endParaRPr lang="en-US" dirty="0" smtClean="0"/>
              </a:p>
              <a:p>
                <a:pPr marL="0" indent="0">
                  <a:buNone/>
                </a:pPr>
                <a:endParaRPr lang="en-US" dirty="0" smtClean="0"/>
              </a:p>
              <a:p>
                <a:pPr marL="0" indent="0">
                  <a:buNone/>
                </a:pPr>
                <a:r>
                  <a:rPr lang="en-US" dirty="0" smtClean="0"/>
                  <a:t>Ours (based on Ian Munro techniques):</a:t>
                </a:r>
              </a:p>
              <a:p>
                <a:pPr>
                  <a:buFontTx/>
                  <a:buChar char="-"/>
                </a:pPr>
                <a:r>
                  <a:rPr lang="en-US" dirty="0" smtClean="0"/>
                  <a:t>Same space as a static </a:t>
                </a:r>
                <a:r>
                  <a:rPr lang="en-US" i="1" dirty="0" smtClean="0"/>
                  <a:t>k</a:t>
                </a:r>
                <a:r>
                  <a:rPr lang="en-US" baseline="30000" dirty="0" smtClean="0"/>
                  <a:t>2</a:t>
                </a:r>
                <a:r>
                  <a:rPr lang="en-US" dirty="0" smtClean="0"/>
                  <a:t>-tree</a:t>
                </a:r>
              </a:p>
              <a:p>
                <a:pPr>
                  <a:buFontTx/>
                  <a:buChar char="-"/>
                </a:pPr>
                <a:r>
                  <a:rPr lang="en-US" dirty="0" smtClean="0"/>
                  <a:t>Insertion amortized time </a:t>
                </a:r>
                <a:r>
                  <a:rPr lang="pt-PT" b="0" i="0" smtClean="0">
                    <a:latin typeface="Cambria Math" panose="02040503050406030204" pitchFamily="18" charset="0"/>
                  </a:rPr>
                  <a:t>𝑂(log_𝑘⁡𝑛  log</a:t>
                </a:r>
                <a:r>
                  <a:rPr lang="en-US" b="0" i="0" baseline="30000" dirty="0">
                    <a:latin typeface="Cambria Math" panose="02040503050406030204" pitchFamily="18" charset="0"/>
                  </a:rPr>
                  <a:t>"</a:t>
                </a:r>
                <a:r>
                  <a:rPr lang="en-US" i="0" baseline="30000" dirty="0">
                    <a:latin typeface="Cambria Math" panose="02040503050406030204" pitchFamily="18" charset="0"/>
                  </a:rPr>
                  <a:t>𝜀" </a:t>
                </a:r>
                <a:r>
                  <a:rPr lang="pt-PT" b="0" i="0" baseline="30000" smtClean="0">
                    <a:latin typeface="Cambria Math" panose="02040503050406030204" pitchFamily="18" charset="0"/>
                  </a:rPr>
                  <a:t>⁡</a:t>
                </a:r>
                <a:r>
                  <a:rPr lang="pt-PT" b="0" i="0" smtClean="0">
                    <a:latin typeface="Cambria Math" panose="02040503050406030204" pitchFamily="18" charset="0"/>
                  </a:rPr>
                  <a:t>𝑚)</a:t>
                </a:r>
                <a:endParaRPr lang="pt-PT" b="0" dirty="0" smtClean="0"/>
              </a:p>
              <a:p>
                <a:pPr>
                  <a:buFontTx/>
                  <a:buChar char="-"/>
                </a:pPr>
                <a:r>
                  <a:rPr lang="en-US" dirty="0" smtClean="0"/>
                  <a:t>Deletion </a:t>
                </a:r>
                <a:r>
                  <a:rPr lang="en-US" dirty="0"/>
                  <a:t>amortized time </a:t>
                </a:r>
                <a:r>
                  <a:rPr lang="pt-PT" i="0">
                    <a:latin typeface="Cambria Math" panose="02040503050406030204" pitchFamily="18" charset="0"/>
                  </a:rPr>
                  <a:t>𝑂(log_𝑘⁡𝑛</a:t>
                </a:r>
                <a:r>
                  <a:rPr lang="pt-PT" i="0" smtClean="0">
                    <a:latin typeface="Cambria Math" panose="02040503050406030204" pitchFamily="18" charset="0"/>
                  </a:rPr>
                  <a:t>  log⁡log⁡</a:t>
                </a:r>
                <a:r>
                  <a:rPr lang="pt-PT" b="0" i="0" smtClean="0">
                    <a:latin typeface="Cambria Math" panose="02040503050406030204" pitchFamily="18" charset="0"/>
                  </a:rPr>
                  <a:t>𝑚 </a:t>
                </a:r>
                <a:r>
                  <a:rPr lang="pt-PT" i="0">
                    <a:latin typeface="Cambria Math" panose="02040503050406030204" pitchFamily="18" charset="0"/>
                  </a:rPr>
                  <a:t>)</a:t>
                </a:r>
                <a:endParaRPr lang="pt-PT" dirty="0"/>
              </a:p>
              <a:p>
                <a:pPr>
                  <a:buFontTx/>
                  <a:buChar char="-"/>
                </a:pPr>
                <a:endParaRPr lang="en-US" dirty="0" smtClean="0"/>
              </a:p>
              <a:p>
                <a:pPr marL="0" indent="0">
                  <a:buNone/>
                </a:pPr>
                <a:r>
                  <a:rPr lang="en-US" dirty="0" smtClean="0"/>
                  <a:t>Dynamic bit vector implementation [3]:</a:t>
                </a:r>
              </a:p>
              <a:p>
                <a:pPr>
                  <a:buFontTx/>
                  <a:buChar char="-"/>
                </a:pPr>
                <a:r>
                  <a:rPr lang="en-US" dirty="0" smtClean="0"/>
                  <a:t>Insert/delete in </a:t>
                </a:r>
                <a:r>
                  <a:rPr lang="pt-PT" i="0">
                    <a:latin typeface="Cambria Math" panose="02040503050406030204" pitchFamily="18" charset="0"/>
                  </a:rPr>
                  <a:t>𝑂(log_𝑘⁡𝑛  log⁡</a:t>
                </a:r>
                <a:r>
                  <a:rPr lang="pt-PT" b="0" i="0" smtClean="0">
                    <a:latin typeface="Cambria Math" panose="02040503050406030204" pitchFamily="18" charset="0"/>
                  </a:rPr>
                  <a:t>𝑛 )</a:t>
                </a:r>
                <a:endParaRPr lang="pt-PT" dirty="0" smtClean="0"/>
              </a:p>
              <a:p>
                <a:pPr>
                  <a:buFontTx/>
                  <a:buChar char="-"/>
                </a:pPr>
                <a:r>
                  <a:rPr lang="en-US" dirty="0" smtClean="0"/>
                  <a:t>Slower by a factor of</a:t>
                </a:r>
                <a:r>
                  <a:rPr lang="pt-PT" dirty="0" smtClean="0"/>
                  <a:t> </a:t>
                </a:r>
                <a:r>
                  <a:rPr lang="pt-PT" b="0" i="0" smtClean="0">
                    <a:latin typeface="Cambria Math" panose="02040503050406030204" pitchFamily="18" charset="0"/>
                  </a:rPr>
                  <a:t>o</a:t>
                </a:r>
                <a:r>
                  <a:rPr lang="pt-PT" i="0">
                    <a:latin typeface="Cambria Math" panose="02040503050406030204" pitchFamily="18" charset="0"/>
                  </a:rPr>
                  <a:t>(</a:t>
                </a:r>
                <a:r>
                  <a:rPr lang="pt-PT" b="0" i="0" smtClean="0">
                    <a:latin typeface="Cambria Math" panose="02040503050406030204" pitchFamily="18" charset="0"/>
                  </a:rPr>
                  <a:t>log</a:t>
                </a:r>
                <a:r>
                  <a:rPr lang="pt-PT" b="0" i="0">
                    <a:latin typeface="Cambria Math" panose="02040503050406030204" pitchFamily="18" charset="0"/>
                  </a:rPr>
                  <a:t>⁡</a:t>
                </a:r>
                <a:r>
                  <a:rPr lang="pt-PT" i="0">
                    <a:latin typeface="Cambria Math" panose="02040503050406030204" pitchFamily="18" charset="0"/>
                  </a:rPr>
                  <a:t>𝑛</a:t>
                </a:r>
                <a:r>
                  <a:rPr lang="pt-PT" b="0" i="0" smtClean="0">
                    <a:latin typeface="Cambria Math" panose="02040503050406030204" pitchFamily="18" charset="0"/>
                  </a:rPr>
                  <a:t>/</a:t>
                </a:r>
                <a:r>
                  <a:rPr lang="pt-PT" i="0">
                    <a:latin typeface="Cambria Math" panose="02040503050406030204" pitchFamily="18" charset="0"/>
                  </a:rPr>
                  <a:t>log⁡〖</a:t>
                </a:r>
                <a:r>
                  <a:rPr lang="pt-PT" b="0" i="0" smtClean="0">
                    <a:latin typeface="Cambria Math" panose="02040503050406030204" pitchFamily="18" charset="0"/>
                  </a:rPr>
                  <a:t>log 𝑛</a:t>
                </a:r>
                <a:r>
                  <a:rPr lang="pt-PT" b="0" i="0">
                    <a:latin typeface="Cambria Math" panose="02040503050406030204" pitchFamily="18" charset="0"/>
                  </a:rPr>
                  <a:t>〗</a:t>
                </a:r>
                <a:r>
                  <a:rPr lang="pt-PT" i="0">
                    <a:latin typeface="Cambria Math" panose="02040503050406030204" pitchFamily="18" charset="0"/>
                  </a:rPr>
                  <a:t>)</a:t>
                </a:r>
                <a:r>
                  <a:rPr lang="pt-PT" dirty="0" smtClean="0"/>
                  <a:t> as </a:t>
                </a:r>
                <a:r>
                  <a:rPr lang="pt-PT" i="1" dirty="0" smtClean="0"/>
                  <a:t>m</a:t>
                </a:r>
                <a:r>
                  <a:rPr lang="pt-PT" dirty="0" smtClean="0"/>
                  <a:t> </a:t>
                </a:r>
                <a:r>
                  <a:rPr lang="en-US" noProof="0" dirty="0" smtClean="0"/>
                  <a:t>is</a:t>
                </a:r>
                <a:r>
                  <a:rPr lang="pt-PT" dirty="0" smtClean="0"/>
                  <a:t> </a:t>
                </a:r>
                <a:r>
                  <a:rPr lang="pt-PT" i="0">
                    <a:latin typeface="Cambria Math" panose="02040503050406030204" pitchFamily="18" charset="0"/>
                  </a:rPr>
                  <a:t>𝑂</a:t>
                </a:r>
                <a:r>
                  <a:rPr lang="pt-PT" b="0" i="0" smtClean="0">
                    <a:latin typeface="Cambria Math" panose="02040503050406030204" pitchFamily="18" charset="0"/>
                  </a:rPr>
                  <a:t>(𝑛^2)</a:t>
                </a:r>
                <a:endParaRPr lang="pt-PT" dirty="0"/>
              </a:p>
              <a:p>
                <a:endParaRPr lang="en-US" dirty="0" smtClean="0"/>
              </a:p>
              <a:p>
                <a:pPr marL="0" indent="0">
                  <a:buNone/>
                </a:pPr>
                <a:r>
                  <a:rPr lang="en-US" i="1" dirty="0" smtClean="0"/>
                  <a:t>Comparison with other constructions: querying</a:t>
                </a:r>
              </a:p>
              <a:p>
                <a:pPr marL="0" indent="0">
                  <a:buNone/>
                </a:pPr>
                <a:endParaRPr lang="en-US" i="1" dirty="0"/>
              </a:p>
              <a:p>
                <a:pPr marL="0" indent="0">
                  <a:buNone/>
                </a:pPr>
                <a:r>
                  <a:rPr lang="en-US" dirty="0" smtClean="0"/>
                  <a:t>Same time as in static </a:t>
                </a:r>
                <a:r>
                  <a:rPr lang="en-US" i="1" dirty="0" smtClean="0"/>
                  <a:t>k</a:t>
                </a:r>
                <a:r>
                  <a:rPr lang="en-US" baseline="30000" dirty="0" smtClean="0"/>
                  <a:t>2</a:t>
                </a:r>
                <a:r>
                  <a:rPr lang="en-US" dirty="0" smtClean="0"/>
                  <a:t>-trees</a:t>
                </a:r>
              </a:p>
              <a:p>
                <a:pPr marL="0" indent="0">
                  <a:buNone/>
                </a:pPr>
                <a:r>
                  <a:rPr lang="en-US" dirty="0" smtClean="0"/>
                  <a:t>Dynamic bit vector implementation has slowdown by factor of </a:t>
                </a:r>
                <a:r>
                  <a:rPr lang="pt-PT" b="0" i="0" smtClean="0">
                    <a:latin typeface="Cambria Math" panose="02040503050406030204" pitchFamily="18" charset="0"/>
                  </a:rPr>
                  <a:t>𝑜(log⁡𝑛/log⁡log⁡𝑛  )</a:t>
                </a:r>
                <a:r>
                  <a:rPr lang="en-US" dirty="0" smtClean="0"/>
                  <a:t> compared to ours [5, Chapter 12]</a:t>
                </a:r>
              </a:p>
              <a:p>
                <a:pPr marL="0" indent="0">
                  <a:buNone/>
                </a:pPr>
                <a:endParaRPr lang="en-US" dirty="0"/>
              </a:p>
              <a:p>
                <a:pPr marL="0" indent="0">
                  <a:buNone/>
                </a:pPr>
                <a:r>
                  <a:rPr lang="en-US" dirty="0" smtClean="0"/>
                  <a:t>We compare also with </a:t>
                </a:r>
                <a:r>
                  <a:rPr lang="en-US" i="1" dirty="0" smtClean="0"/>
                  <a:t>k</a:t>
                </a:r>
                <a:r>
                  <a:rPr lang="en-US" baseline="30000" dirty="0" smtClean="0"/>
                  <a:t>2</a:t>
                </a:r>
                <a:r>
                  <a:rPr lang="en-US" dirty="0" smtClean="0"/>
                  <a:t>-tries [7], another representation</a:t>
                </a:r>
              </a:p>
              <a:p>
                <a:pPr marL="0" indent="0">
                  <a:buNone/>
                </a:pPr>
                <a:r>
                  <a:rPr lang="en-US" dirty="0" smtClean="0"/>
                  <a:t>Uses </a:t>
                </a:r>
                <a:r>
                  <a:rPr lang="pt-PT" i="0">
                    <a:latin typeface="Cambria Math" panose="02040503050406030204" pitchFamily="18" charset="0"/>
                  </a:rPr>
                  <a:t>𝑂(</a:t>
                </a:r>
                <a:r>
                  <a:rPr lang="pt-PT" b="0" i="0" smtClean="0">
                    <a:latin typeface="Cambria Math" panose="02040503050406030204" pitchFamily="18" charset="0"/>
                  </a:rPr>
                  <a:t>𝑚 log⁡(𝑛^2/𝑚)+𝑚 log⁡𝑘</a:t>
                </a:r>
                <a:r>
                  <a:rPr lang="pt-PT" i="0">
                    <a:latin typeface="Cambria Math" panose="02040503050406030204" pitchFamily="18" charset="0"/>
                  </a:rPr>
                  <a:t>)</a:t>
                </a:r>
                <a:r>
                  <a:rPr lang="pt-PT" dirty="0" smtClean="0"/>
                  <a:t> bits</a:t>
                </a:r>
                <a:endParaRPr lang="pt-PT" dirty="0"/>
              </a:p>
              <a:p>
                <a:pPr marL="0" indent="0">
                  <a:buNone/>
                </a:pPr>
                <a:r>
                  <a:rPr lang="en-US" dirty="0" smtClean="0"/>
                  <a:t>Queries in </a:t>
                </a:r>
                <a:r>
                  <a:rPr lang="pt-PT" b="0" i="0" smtClean="0">
                    <a:latin typeface="Cambria Math" panose="02040503050406030204" pitchFamily="18" charset="0"/>
                  </a:rPr>
                  <a:t>𝑂</a:t>
                </a:r>
                <a:r>
                  <a:rPr lang="pt-PT" i="0">
                    <a:latin typeface="Cambria Math" panose="02040503050406030204" pitchFamily="18" charset="0"/>
                  </a:rPr>
                  <a:t>(</a:t>
                </a:r>
                <a:r>
                  <a:rPr lang="pt-PT" i="0" smtClean="0">
                    <a:latin typeface="Cambria Math" panose="02040503050406030204" pitchFamily="18" charset="0"/>
                  </a:rPr>
                  <a:t>log_</a:t>
                </a:r>
                <a:r>
                  <a:rPr lang="pt-PT" b="0" i="0" smtClean="0">
                    <a:latin typeface="Cambria Math" panose="02040503050406030204" pitchFamily="18" charset="0"/>
                  </a:rPr>
                  <a:t>𝑘⁡𝑛 )</a:t>
                </a:r>
                <a:r>
                  <a:rPr lang="en-US" dirty="0" smtClean="0"/>
                  <a:t> time and updates in </a:t>
                </a:r>
                <a:r>
                  <a:rPr lang="pt-PT" i="0">
                    <a:latin typeface="Cambria Math" panose="02040503050406030204" pitchFamily="18" charset="0"/>
                  </a:rPr>
                  <a:t>𝑂(log_𝑘⁡𝑛 )</a:t>
                </a:r>
                <a:r>
                  <a:rPr lang="en-US" dirty="0" smtClean="0"/>
                  <a:t> amortized time</a:t>
                </a:r>
              </a:p>
              <a:p>
                <a:endParaRPr lang="en-US" dirty="0"/>
              </a:p>
            </p:txBody>
          </p:sp>
        </mc:Fallback>
      </mc:AlternateContent>
      <p:sp>
        <p:nvSpPr>
          <p:cNvPr id="4" name="Slide Number Placeholder 3"/>
          <p:cNvSpPr>
            <a:spLocks noGrp="1"/>
          </p:cNvSpPr>
          <p:nvPr>
            <p:ph type="sldNum" sz="quarter" idx="10"/>
          </p:nvPr>
        </p:nvSpPr>
        <p:spPr/>
        <p:txBody>
          <a:bodyPr/>
          <a:lstStyle/>
          <a:p>
            <a:fld id="{98B7B965-6F51-4429-A01E-67C92C183802}" type="slidenum">
              <a:rPr lang="en-US" smtClean="0"/>
              <a:t>19</a:t>
            </a:fld>
            <a:endParaRPr lang="en-US" dirty="0"/>
          </a:p>
        </p:txBody>
      </p:sp>
    </p:spTree>
    <p:extLst>
      <p:ext uri="{BB962C8B-B14F-4D97-AF65-F5344CB8AC3E}">
        <p14:creationId xmlns:p14="http://schemas.microsoft.com/office/powerpoint/2010/main" val="1994125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do simple introduction to </a:t>
            </a:r>
            <a:r>
              <a:rPr lang="en-US" dirty="0" err="1"/>
              <a:t>Lempel-ziv</a:t>
            </a:r>
            <a:r>
              <a:rPr lang="en-US" dirty="0"/>
              <a:t> and macro schemes</a:t>
            </a:r>
          </a:p>
        </p:txBody>
      </p:sp>
      <p:sp>
        <p:nvSpPr>
          <p:cNvPr id="4" name="Slide Number Placeholder 3"/>
          <p:cNvSpPr>
            <a:spLocks noGrp="1"/>
          </p:cNvSpPr>
          <p:nvPr>
            <p:ph type="sldNum" sz="quarter" idx="10"/>
          </p:nvPr>
        </p:nvSpPr>
        <p:spPr/>
        <p:txBody>
          <a:bodyPr/>
          <a:lstStyle/>
          <a:p>
            <a:fld id="{98B7B965-6F51-4429-A01E-67C92C183802}" type="slidenum">
              <a:rPr lang="en-US" smtClean="0"/>
              <a:t>2</a:t>
            </a:fld>
            <a:endParaRPr lang="en-US" dirty="0"/>
          </a:p>
        </p:txBody>
      </p:sp>
    </p:spTree>
    <p:extLst>
      <p:ext uri="{BB962C8B-B14F-4D97-AF65-F5344CB8AC3E}">
        <p14:creationId xmlns:p14="http://schemas.microsoft.com/office/powerpoint/2010/main" val="3121545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Merging phrases requires more extensive modifications to the tree structure. </a:t>
                </a:r>
              </a:p>
              <a:p>
                <a:r>
                  <a:rPr lang="en-GB" sz="1200" kern="1200" dirty="0">
                    <a:solidFill>
                      <a:schemeClr val="tx1"/>
                    </a:solidFill>
                    <a:effectLst/>
                    <a:latin typeface="+mn-lt"/>
                    <a:ea typeface="+mn-ea"/>
                    <a:cs typeface="+mn-cs"/>
                  </a:rPr>
                  <a:t>we have done the merging operation in second phrase and now we need to all the pointers this of this new phrase</a:t>
                </a:r>
              </a:p>
              <a:p>
                <a:r>
                  <a:rPr lang="en-GB" sz="1200" kern="1200" dirty="0">
                    <a:solidFill>
                      <a:schemeClr val="tx1"/>
                    </a:solidFill>
                    <a:effectLst/>
                    <a:latin typeface="+mn-lt"/>
                    <a:ea typeface="+mn-ea"/>
                    <a:cs typeface="+mn-cs"/>
                  </a:rPr>
                  <a:t>We first consider the positions inside this phrase, that is, 8,9,10, and 11. </a:t>
                </a:r>
              </a:p>
              <a:p>
                <a:r>
                  <a:rPr lang="en-GB" sz="1200" kern="1200" dirty="0">
                    <a:solidFill>
                      <a:schemeClr val="tx1"/>
                    </a:solidFill>
                    <a:effectLst/>
                    <a:latin typeface="+mn-lt"/>
                    <a:ea typeface="+mn-ea"/>
                    <a:cs typeface="+mn-cs"/>
                  </a:rPr>
                  <a:t>We cut the edges leaving these nodes, so they become roots in their trees. </a:t>
                </a:r>
              </a:p>
              <a:p>
                <a:r>
                  <a:rPr lang="en-GB" sz="1200" kern="1200" dirty="0">
                    <a:solidFill>
                      <a:schemeClr val="tx1"/>
                    </a:solidFill>
                    <a:effectLst/>
                    <a:latin typeface="+mn-lt"/>
                    <a:ea typeface="+mn-ea"/>
                    <a:cs typeface="+mn-cs"/>
                  </a:rPr>
                  <a:t> Then we need to add the new edges (8,3);(9,4);(10,5);(11,6).</a:t>
                </a:r>
              </a:p>
              <a:p>
                <a:r>
                  <a:rPr lang="en-GB" sz="1200" kern="1200" dirty="0">
                    <a:solidFill>
                      <a:schemeClr val="tx1"/>
                    </a:solidFill>
                    <a:effectLst/>
                    <a:latin typeface="+mn-lt"/>
                    <a:ea typeface="+mn-ea"/>
                    <a:cs typeface="+mn-cs"/>
                  </a:rPr>
                  <a:t> However, it is necessary to check if this change does not introduce a cycle into the forest. </a:t>
                </a:r>
              </a:p>
              <a:p>
                <a:r>
                  <a:rPr lang="en-GB" sz="1200" kern="1200" dirty="0">
                    <a:solidFill>
                      <a:schemeClr val="tx1"/>
                    </a:solidFill>
                    <a:effectLst/>
                    <a:latin typeface="+mn-lt"/>
                    <a:ea typeface="+mn-ea"/>
                    <a:cs typeface="+mn-cs"/>
                  </a:rPr>
                  <a:t>This is supported by the link cut tree data structure in O(log n) amortized time. </a:t>
                </a:r>
              </a:p>
              <a:p>
                <a:r>
                  <a:rPr lang="en-GB" sz="1200" kern="1200" dirty="0">
                    <a:solidFill>
                      <a:schemeClr val="tx1"/>
                    </a:solidFill>
                    <a:effectLst/>
                    <a:latin typeface="+mn-lt"/>
                    <a:ea typeface="+mn-ea"/>
                    <a:cs typeface="+mn-cs"/>
                  </a:rPr>
                  <a:t>So we first check if there is a path from 3 to 8. In fact, there is a direct edge, so it is not possible to add the edge (8,3), because it would result in an invalid macro scheme.</a:t>
                </a:r>
              </a:p>
              <a:p>
                <a:r>
                  <a:rPr lang="en-GB" sz="1200" kern="1200" dirty="0">
                    <a:solidFill>
                      <a:schemeClr val="tx1"/>
                    </a:solidFill>
                    <a:effectLst/>
                    <a:latin typeface="+mn-lt"/>
                    <a:ea typeface="+mn-ea"/>
                    <a:cs typeface="+mn-cs"/>
                  </a:rPr>
                  <a:t> </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t>TODO </a:t>
                </a:r>
                <a:r>
                  <a:rPr lang="en-US" i="0" baseline="0" dirty="0" smtClean="0"/>
                  <a:t>describe the table</a:t>
                </a:r>
                <a:endParaRPr lang="en-US" i="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t>Moving on to our experimental analysis.</a:t>
                </a:r>
                <a:endParaRPr lang="en-US" i="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smtClean="0"/>
                  <a:t>Comparison with other constructions:</a:t>
                </a:r>
                <a:r>
                  <a:rPr lang="en-US" i="1" baseline="0" dirty="0" smtClean="0"/>
                  <a:t> insertions/deletions</a:t>
                </a:r>
                <a:endParaRPr lang="en-US" dirty="0" smtClean="0"/>
              </a:p>
              <a:p>
                <a:pPr marL="0" indent="0">
                  <a:buNone/>
                </a:pPr>
                <a:endParaRPr lang="en-US" dirty="0" smtClean="0"/>
              </a:p>
              <a:p>
                <a:pPr marL="0" indent="0">
                  <a:buNone/>
                </a:pPr>
                <a:r>
                  <a:rPr lang="en-US" dirty="0" smtClean="0"/>
                  <a:t>Ours (based on Ian Munro techniques):</a:t>
                </a:r>
              </a:p>
              <a:p>
                <a:pPr>
                  <a:buFontTx/>
                  <a:buChar char="-"/>
                </a:pPr>
                <a:r>
                  <a:rPr lang="en-US" dirty="0" smtClean="0"/>
                  <a:t>Same space as a static </a:t>
                </a:r>
                <a:r>
                  <a:rPr lang="en-US" i="1" dirty="0" smtClean="0"/>
                  <a:t>k</a:t>
                </a:r>
                <a:r>
                  <a:rPr lang="en-US" baseline="30000" dirty="0" smtClean="0"/>
                  <a:t>2</a:t>
                </a:r>
                <a:r>
                  <a:rPr lang="en-US" dirty="0" smtClean="0"/>
                  <a:t>-tree</a:t>
                </a:r>
              </a:p>
              <a:p>
                <a:pPr>
                  <a:buFontTx/>
                  <a:buChar char="-"/>
                </a:pPr>
                <a:r>
                  <a:rPr lang="en-US" dirty="0" smtClean="0"/>
                  <a:t>Insertion amortized time </a:t>
                </a:r>
                <a:r>
                  <a:rPr lang="pt-PT" b="0" i="0" smtClean="0">
                    <a:latin typeface="Cambria Math" panose="02040503050406030204" pitchFamily="18" charset="0"/>
                  </a:rPr>
                  <a:t>𝑂(log_𝑘⁡𝑛  log</a:t>
                </a:r>
                <a:r>
                  <a:rPr lang="en-US" b="0" i="0" baseline="30000" dirty="0">
                    <a:latin typeface="Cambria Math" panose="02040503050406030204" pitchFamily="18" charset="0"/>
                  </a:rPr>
                  <a:t>"</a:t>
                </a:r>
                <a:r>
                  <a:rPr lang="en-US" i="0" baseline="30000" dirty="0">
                    <a:latin typeface="Cambria Math" panose="02040503050406030204" pitchFamily="18" charset="0"/>
                  </a:rPr>
                  <a:t>𝜀" </a:t>
                </a:r>
                <a:r>
                  <a:rPr lang="pt-PT" b="0" i="0" baseline="30000" smtClean="0">
                    <a:latin typeface="Cambria Math" panose="02040503050406030204" pitchFamily="18" charset="0"/>
                  </a:rPr>
                  <a:t>⁡</a:t>
                </a:r>
                <a:r>
                  <a:rPr lang="pt-PT" b="0" i="0" smtClean="0">
                    <a:latin typeface="Cambria Math" panose="02040503050406030204" pitchFamily="18" charset="0"/>
                  </a:rPr>
                  <a:t>𝑚)</a:t>
                </a:r>
                <a:endParaRPr lang="pt-PT" b="0" dirty="0" smtClean="0"/>
              </a:p>
              <a:p>
                <a:pPr>
                  <a:buFontTx/>
                  <a:buChar char="-"/>
                </a:pPr>
                <a:r>
                  <a:rPr lang="en-US" dirty="0" smtClean="0"/>
                  <a:t>Deletion </a:t>
                </a:r>
                <a:r>
                  <a:rPr lang="en-US" dirty="0"/>
                  <a:t>amortized time </a:t>
                </a:r>
                <a:r>
                  <a:rPr lang="pt-PT" i="0">
                    <a:latin typeface="Cambria Math" panose="02040503050406030204" pitchFamily="18" charset="0"/>
                  </a:rPr>
                  <a:t>𝑂(log_𝑘⁡𝑛</a:t>
                </a:r>
                <a:r>
                  <a:rPr lang="pt-PT" i="0" smtClean="0">
                    <a:latin typeface="Cambria Math" panose="02040503050406030204" pitchFamily="18" charset="0"/>
                  </a:rPr>
                  <a:t>  log⁡log⁡</a:t>
                </a:r>
                <a:r>
                  <a:rPr lang="pt-PT" b="0" i="0" smtClean="0">
                    <a:latin typeface="Cambria Math" panose="02040503050406030204" pitchFamily="18" charset="0"/>
                  </a:rPr>
                  <a:t>𝑚 </a:t>
                </a:r>
                <a:r>
                  <a:rPr lang="pt-PT" i="0">
                    <a:latin typeface="Cambria Math" panose="02040503050406030204" pitchFamily="18" charset="0"/>
                  </a:rPr>
                  <a:t>)</a:t>
                </a:r>
                <a:endParaRPr lang="pt-PT" dirty="0"/>
              </a:p>
              <a:p>
                <a:pPr>
                  <a:buFontTx/>
                  <a:buChar char="-"/>
                </a:pPr>
                <a:endParaRPr lang="en-US" dirty="0" smtClean="0"/>
              </a:p>
              <a:p>
                <a:pPr marL="0" indent="0">
                  <a:buNone/>
                </a:pPr>
                <a:r>
                  <a:rPr lang="en-US" dirty="0" smtClean="0"/>
                  <a:t>Dynamic bit vector implementation [3]:</a:t>
                </a:r>
              </a:p>
              <a:p>
                <a:pPr>
                  <a:buFontTx/>
                  <a:buChar char="-"/>
                </a:pPr>
                <a:r>
                  <a:rPr lang="en-US" dirty="0" smtClean="0"/>
                  <a:t>Insert/delete in </a:t>
                </a:r>
                <a:r>
                  <a:rPr lang="pt-PT" i="0">
                    <a:latin typeface="Cambria Math" panose="02040503050406030204" pitchFamily="18" charset="0"/>
                  </a:rPr>
                  <a:t>𝑂(log_𝑘⁡𝑛  log⁡</a:t>
                </a:r>
                <a:r>
                  <a:rPr lang="pt-PT" b="0" i="0" smtClean="0">
                    <a:latin typeface="Cambria Math" panose="02040503050406030204" pitchFamily="18" charset="0"/>
                  </a:rPr>
                  <a:t>𝑛 )</a:t>
                </a:r>
                <a:endParaRPr lang="pt-PT" dirty="0" smtClean="0"/>
              </a:p>
              <a:p>
                <a:pPr>
                  <a:buFontTx/>
                  <a:buChar char="-"/>
                </a:pPr>
                <a:r>
                  <a:rPr lang="en-US" dirty="0" smtClean="0"/>
                  <a:t>Slower by a factor of</a:t>
                </a:r>
                <a:r>
                  <a:rPr lang="pt-PT" dirty="0" smtClean="0"/>
                  <a:t> </a:t>
                </a:r>
                <a:r>
                  <a:rPr lang="pt-PT" b="0" i="0" smtClean="0">
                    <a:latin typeface="Cambria Math" panose="02040503050406030204" pitchFamily="18" charset="0"/>
                  </a:rPr>
                  <a:t>o</a:t>
                </a:r>
                <a:r>
                  <a:rPr lang="pt-PT" i="0">
                    <a:latin typeface="Cambria Math" panose="02040503050406030204" pitchFamily="18" charset="0"/>
                  </a:rPr>
                  <a:t>(</a:t>
                </a:r>
                <a:r>
                  <a:rPr lang="pt-PT" b="0" i="0" smtClean="0">
                    <a:latin typeface="Cambria Math" panose="02040503050406030204" pitchFamily="18" charset="0"/>
                  </a:rPr>
                  <a:t>log</a:t>
                </a:r>
                <a:r>
                  <a:rPr lang="pt-PT" b="0" i="0">
                    <a:latin typeface="Cambria Math" panose="02040503050406030204" pitchFamily="18" charset="0"/>
                  </a:rPr>
                  <a:t>⁡</a:t>
                </a:r>
                <a:r>
                  <a:rPr lang="pt-PT" i="0">
                    <a:latin typeface="Cambria Math" panose="02040503050406030204" pitchFamily="18" charset="0"/>
                  </a:rPr>
                  <a:t>𝑛</a:t>
                </a:r>
                <a:r>
                  <a:rPr lang="pt-PT" b="0" i="0" smtClean="0">
                    <a:latin typeface="Cambria Math" panose="02040503050406030204" pitchFamily="18" charset="0"/>
                  </a:rPr>
                  <a:t>/</a:t>
                </a:r>
                <a:r>
                  <a:rPr lang="pt-PT" i="0">
                    <a:latin typeface="Cambria Math" panose="02040503050406030204" pitchFamily="18" charset="0"/>
                  </a:rPr>
                  <a:t>log⁡〖</a:t>
                </a:r>
                <a:r>
                  <a:rPr lang="pt-PT" b="0" i="0" smtClean="0">
                    <a:latin typeface="Cambria Math" panose="02040503050406030204" pitchFamily="18" charset="0"/>
                  </a:rPr>
                  <a:t>log 𝑛</a:t>
                </a:r>
                <a:r>
                  <a:rPr lang="pt-PT" b="0" i="0">
                    <a:latin typeface="Cambria Math" panose="02040503050406030204" pitchFamily="18" charset="0"/>
                  </a:rPr>
                  <a:t>〗</a:t>
                </a:r>
                <a:r>
                  <a:rPr lang="pt-PT" i="0">
                    <a:latin typeface="Cambria Math" panose="02040503050406030204" pitchFamily="18" charset="0"/>
                  </a:rPr>
                  <a:t>)</a:t>
                </a:r>
                <a:r>
                  <a:rPr lang="pt-PT" dirty="0" smtClean="0"/>
                  <a:t> as </a:t>
                </a:r>
                <a:r>
                  <a:rPr lang="pt-PT" i="1" dirty="0" smtClean="0"/>
                  <a:t>m</a:t>
                </a:r>
                <a:r>
                  <a:rPr lang="pt-PT" dirty="0" smtClean="0"/>
                  <a:t> </a:t>
                </a:r>
                <a:r>
                  <a:rPr lang="en-US" noProof="0" dirty="0" smtClean="0"/>
                  <a:t>is</a:t>
                </a:r>
                <a:r>
                  <a:rPr lang="pt-PT" dirty="0" smtClean="0"/>
                  <a:t> </a:t>
                </a:r>
                <a:r>
                  <a:rPr lang="pt-PT" i="0">
                    <a:latin typeface="Cambria Math" panose="02040503050406030204" pitchFamily="18" charset="0"/>
                  </a:rPr>
                  <a:t>𝑂</a:t>
                </a:r>
                <a:r>
                  <a:rPr lang="pt-PT" b="0" i="0" smtClean="0">
                    <a:latin typeface="Cambria Math" panose="02040503050406030204" pitchFamily="18" charset="0"/>
                  </a:rPr>
                  <a:t>(𝑛^2)</a:t>
                </a:r>
                <a:endParaRPr lang="pt-PT" dirty="0"/>
              </a:p>
              <a:p>
                <a:endParaRPr lang="en-US" dirty="0" smtClean="0"/>
              </a:p>
              <a:p>
                <a:pPr marL="0" indent="0">
                  <a:buNone/>
                </a:pPr>
                <a:r>
                  <a:rPr lang="en-US" i="1" dirty="0" smtClean="0"/>
                  <a:t>Comparison with other constructions: querying</a:t>
                </a:r>
              </a:p>
              <a:p>
                <a:pPr marL="0" indent="0">
                  <a:buNone/>
                </a:pPr>
                <a:endParaRPr lang="en-US" i="1" dirty="0"/>
              </a:p>
              <a:p>
                <a:pPr marL="0" indent="0">
                  <a:buNone/>
                </a:pPr>
                <a:r>
                  <a:rPr lang="en-US" dirty="0" smtClean="0"/>
                  <a:t>Same time as in static </a:t>
                </a:r>
                <a:r>
                  <a:rPr lang="en-US" i="1" dirty="0" smtClean="0"/>
                  <a:t>k</a:t>
                </a:r>
                <a:r>
                  <a:rPr lang="en-US" baseline="30000" dirty="0" smtClean="0"/>
                  <a:t>2</a:t>
                </a:r>
                <a:r>
                  <a:rPr lang="en-US" dirty="0" smtClean="0"/>
                  <a:t>-trees</a:t>
                </a:r>
              </a:p>
              <a:p>
                <a:pPr marL="0" indent="0">
                  <a:buNone/>
                </a:pPr>
                <a:r>
                  <a:rPr lang="en-US" dirty="0" smtClean="0"/>
                  <a:t>Dynamic bit vector implementation has slowdown by factor of </a:t>
                </a:r>
                <a:r>
                  <a:rPr lang="pt-PT" b="0" i="0" smtClean="0">
                    <a:latin typeface="Cambria Math" panose="02040503050406030204" pitchFamily="18" charset="0"/>
                  </a:rPr>
                  <a:t>𝑜(log⁡𝑛/log⁡log⁡𝑛  )</a:t>
                </a:r>
                <a:r>
                  <a:rPr lang="en-US" dirty="0" smtClean="0"/>
                  <a:t> compared to ours [5, Chapter 12]</a:t>
                </a:r>
              </a:p>
              <a:p>
                <a:pPr marL="0" indent="0">
                  <a:buNone/>
                </a:pPr>
                <a:endParaRPr lang="en-US" dirty="0"/>
              </a:p>
              <a:p>
                <a:pPr marL="0" indent="0">
                  <a:buNone/>
                </a:pPr>
                <a:r>
                  <a:rPr lang="en-US" dirty="0" smtClean="0"/>
                  <a:t>We compare also with </a:t>
                </a:r>
                <a:r>
                  <a:rPr lang="en-US" i="1" dirty="0" smtClean="0"/>
                  <a:t>k</a:t>
                </a:r>
                <a:r>
                  <a:rPr lang="en-US" baseline="30000" dirty="0" smtClean="0"/>
                  <a:t>2</a:t>
                </a:r>
                <a:r>
                  <a:rPr lang="en-US" dirty="0" smtClean="0"/>
                  <a:t>-tries [7], another representation</a:t>
                </a:r>
              </a:p>
              <a:p>
                <a:pPr marL="0" indent="0">
                  <a:buNone/>
                </a:pPr>
                <a:r>
                  <a:rPr lang="en-US" dirty="0" smtClean="0"/>
                  <a:t>Uses </a:t>
                </a:r>
                <a:r>
                  <a:rPr lang="pt-PT" i="0">
                    <a:latin typeface="Cambria Math" panose="02040503050406030204" pitchFamily="18" charset="0"/>
                  </a:rPr>
                  <a:t>𝑂(</a:t>
                </a:r>
                <a:r>
                  <a:rPr lang="pt-PT" b="0" i="0" smtClean="0">
                    <a:latin typeface="Cambria Math" panose="02040503050406030204" pitchFamily="18" charset="0"/>
                  </a:rPr>
                  <a:t>𝑚 log⁡(𝑛^2/𝑚)+𝑚 log⁡𝑘</a:t>
                </a:r>
                <a:r>
                  <a:rPr lang="pt-PT" i="0">
                    <a:latin typeface="Cambria Math" panose="02040503050406030204" pitchFamily="18" charset="0"/>
                  </a:rPr>
                  <a:t>)</a:t>
                </a:r>
                <a:r>
                  <a:rPr lang="pt-PT" dirty="0" smtClean="0"/>
                  <a:t> bits</a:t>
                </a:r>
                <a:endParaRPr lang="pt-PT" dirty="0"/>
              </a:p>
              <a:p>
                <a:pPr marL="0" indent="0">
                  <a:buNone/>
                </a:pPr>
                <a:r>
                  <a:rPr lang="en-US" dirty="0" smtClean="0"/>
                  <a:t>Queries in </a:t>
                </a:r>
                <a:r>
                  <a:rPr lang="pt-PT" b="0" i="0" smtClean="0">
                    <a:latin typeface="Cambria Math" panose="02040503050406030204" pitchFamily="18" charset="0"/>
                  </a:rPr>
                  <a:t>𝑂</a:t>
                </a:r>
                <a:r>
                  <a:rPr lang="pt-PT" i="0">
                    <a:latin typeface="Cambria Math" panose="02040503050406030204" pitchFamily="18" charset="0"/>
                  </a:rPr>
                  <a:t>(</a:t>
                </a:r>
                <a:r>
                  <a:rPr lang="pt-PT" i="0" smtClean="0">
                    <a:latin typeface="Cambria Math" panose="02040503050406030204" pitchFamily="18" charset="0"/>
                  </a:rPr>
                  <a:t>log_</a:t>
                </a:r>
                <a:r>
                  <a:rPr lang="pt-PT" b="0" i="0" smtClean="0">
                    <a:latin typeface="Cambria Math" panose="02040503050406030204" pitchFamily="18" charset="0"/>
                  </a:rPr>
                  <a:t>𝑘⁡𝑛 )</a:t>
                </a:r>
                <a:r>
                  <a:rPr lang="en-US" dirty="0" smtClean="0"/>
                  <a:t> time and updates in </a:t>
                </a:r>
                <a:r>
                  <a:rPr lang="pt-PT" i="0">
                    <a:latin typeface="Cambria Math" panose="02040503050406030204" pitchFamily="18" charset="0"/>
                  </a:rPr>
                  <a:t>𝑂(log_𝑘⁡𝑛 )</a:t>
                </a:r>
                <a:r>
                  <a:rPr lang="en-US" dirty="0" smtClean="0"/>
                  <a:t> amortized time</a:t>
                </a:r>
              </a:p>
              <a:p>
                <a:endParaRPr lang="en-US" dirty="0"/>
              </a:p>
            </p:txBody>
          </p:sp>
        </mc:Fallback>
      </mc:AlternateContent>
      <p:sp>
        <p:nvSpPr>
          <p:cNvPr id="4" name="Slide Number Placeholder 3"/>
          <p:cNvSpPr>
            <a:spLocks noGrp="1"/>
          </p:cNvSpPr>
          <p:nvPr>
            <p:ph type="sldNum" sz="quarter" idx="10"/>
          </p:nvPr>
        </p:nvSpPr>
        <p:spPr/>
        <p:txBody>
          <a:bodyPr/>
          <a:lstStyle/>
          <a:p>
            <a:fld id="{98B7B965-6F51-4429-A01E-67C92C183802}" type="slidenum">
              <a:rPr lang="en-US" smtClean="0"/>
              <a:t>20</a:t>
            </a:fld>
            <a:endParaRPr lang="en-US" dirty="0"/>
          </a:p>
        </p:txBody>
      </p:sp>
    </p:spTree>
    <p:extLst>
      <p:ext uri="{BB962C8B-B14F-4D97-AF65-F5344CB8AC3E}">
        <p14:creationId xmlns:p14="http://schemas.microsoft.com/office/powerpoint/2010/main" val="2156907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Another important optimization of our algorithm is related to the phrases that can- not be merged with the next phrase because they result in a unique substring.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kind of transitions is always rejected, because they induce a trivial loop.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those cases, we created a </a:t>
                </a:r>
                <a:r>
                  <a:rPr lang="en-GB" b="1" dirty="0"/>
                  <a:t>list of admissible phrases </a:t>
                </a:r>
                <a:r>
                  <a:rPr lang="en-GB" dirty="0"/>
                  <a:t>that will be used to select a phrase that will not be unique.</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Once this is detected for a given phrase is unique, there is no point in reconsidering the phrase in a future iteration, so the phrase gets removed from a list of admissible phrases. The phrase selection procedure selects from this list, instead of from all the existing phrases.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When a phrase is split, its two sub-phrases need to be inserted in the list. Moreover, the phrase before the one being split also needs to be re-inserted into the list, in case it is not present already.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This list should not contain repetitions.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 important side effect of this approach occurs when this list becomes empty. In this case, the algorithm is stuck in a local minimum, which might go unnoticed otherwise.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And we can terminate the algorithm and return the macro-scheme.</a:t>
                </a:r>
                <a:endParaRPr lang="en-GB" dirty="0"/>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t>TODO </a:t>
                </a:r>
                <a:r>
                  <a:rPr lang="en-US" i="0" baseline="0" dirty="0" smtClean="0"/>
                  <a:t>describe the table</a:t>
                </a:r>
                <a:endParaRPr lang="en-US" i="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t>Moving on to our experimental analysis.</a:t>
                </a:r>
                <a:endParaRPr lang="en-US" i="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smtClean="0"/>
                  <a:t>Comparison with other constructions:</a:t>
                </a:r>
                <a:r>
                  <a:rPr lang="en-US" i="1" baseline="0" dirty="0" smtClean="0"/>
                  <a:t> insertions/deletions</a:t>
                </a:r>
                <a:endParaRPr lang="en-US" dirty="0" smtClean="0"/>
              </a:p>
              <a:p>
                <a:pPr marL="0" indent="0">
                  <a:buNone/>
                </a:pPr>
                <a:endParaRPr lang="en-US" dirty="0" smtClean="0"/>
              </a:p>
              <a:p>
                <a:pPr marL="0" indent="0">
                  <a:buNone/>
                </a:pPr>
                <a:r>
                  <a:rPr lang="en-US" dirty="0" smtClean="0"/>
                  <a:t>Ours (based on Ian Munro techniques):</a:t>
                </a:r>
              </a:p>
              <a:p>
                <a:pPr>
                  <a:buFontTx/>
                  <a:buChar char="-"/>
                </a:pPr>
                <a:r>
                  <a:rPr lang="en-US" dirty="0" smtClean="0"/>
                  <a:t>Same space as a static </a:t>
                </a:r>
                <a:r>
                  <a:rPr lang="en-US" i="1" dirty="0" smtClean="0"/>
                  <a:t>k</a:t>
                </a:r>
                <a:r>
                  <a:rPr lang="en-US" baseline="30000" dirty="0" smtClean="0"/>
                  <a:t>2</a:t>
                </a:r>
                <a:r>
                  <a:rPr lang="en-US" dirty="0" smtClean="0"/>
                  <a:t>-tree</a:t>
                </a:r>
              </a:p>
              <a:p>
                <a:pPr>
                  <a:buFontTx/>
                  <a:buChar char="-"/>
                </a:pPr>
                <a:r>
                  <a:rPr lang="en-US" dirty="0" smtClean="0"/>
                  <a:t>Insertion amortized time </a:t>
                </a:r>
                <a:r>
                  <a:rPr lang="pt-PT" b="0" i="0" smtClean="0">
                    <a:latin typeface="Cambria Math" panose="02040503050406030204" pitchFamily="18" charset="0"/>
                  </a:rPr>
                  <a:t>𝑂(log_𝑘⁡𝑛  log</a:t>
                </a:r>
                <a:r>
                  <a:rPr lang="en-US" b="0" i="0" baseline="30000" dirty="0">
                    <a:latin typeface="Cambria Math" panose="02040503050406030204" pitchFamily="18" charset="0"/>
                  </a:rPr>
                  <a:t>"</a:t>
                </a:r>
                <a:r>
                  <a:rPr lang="en-US" i="0" baseline="30000" dirty="0">
                    <a:latin typeface="Cambria Math" panose="02040503050406030204" pitchFamily="18" charset="0"/>
                  </a:rPr>
                  <a:t>𝜀" </a:t>
                </a:r>
                <a:r>
                  <a:rPr lang="pt-PT" b="0" i="0" baseline="30000" smtClean="0">
                    <a:latin typeface="Cambria Math" panose="02040503050406030204" pitchFamily="18" charset="0"/>
                  </a:rPr>
                  <a:t>⁡</a:t>
                </a:r>
                <a:r>
                  <a:rPr lang="pt-PT" b="0" i="0" smtClean="0">
                    <a:latin typeface="Cambria Math" panose="02040503050406030204" pitchFamily="18" charset="0"/>
                  </a:rPr>
                  <a:t>𝑚)</a:t>
                </a:r>
                <a:endParaRPr lang="pt-PT" b="0" dirty="0" smtClean="0"/>
              </a:p>
              <a:p>
                <a:pPr>
                  <a:buFontTx/>
                  <a:buChar char="-"/>
                </a:pPr>
                <a:r>
                  <a:rPr lang="en-US" dirty="0" smtClean="0"/>
                  <a:t>Deletion </a:t>
                </a:r>
                <a:r>
                  <a:rPr lang="en-US" dirty="0"/>
                  <a:t>amortized time </a:t>
                </a:r>
                <a:r>
                  <a:rPr lang="pt-PT" i="0">
                    <a:latin typeface="Cambria Math" panose="02040503050406030204" pitchFamily="18" charset="0"/>
                  </a:rPr>
                  <a:t>𝑂(log_𝑘⁡𝑛</a:t>
                </a:r>
                <a:r>
                  <a:rPr lang="pt-PT" i="0" smtClean="0">
                    <a:latin typeface="Cambria Math" panose="02040503050406030204" pitchFamily="18" charset="0"/>
                  </a:rPr>
                  <a:t>  log⁡log⁡</a:t>
                </a:r>
                <a:r>
                  <a:rPr lang="pt-PT" b="0" i="0" smtClean="0">
                    <a:latin typeface="Cambria Math" panose="02040503050406030204" pitchFamily="18" charset="0"/>
                  </a:rPr>
                  <a:t>𝑚 </a:t>
                </a:r>
                <a:r>
                  <a:rPr lang="pt-PT" i="0">
                    <a:latin typeface="Cambria Math" panose="02040503050406030204" pitchFamily="18" charset="0"/>
                  </a:rPr>
                  <a:t>)</a:t>
                </a:r>
                <a:endParaRPr lang="pt-PT" dirty="0"/>
              </a:p>
              <a:p>
                <a:pPr>
                  <a:buFontTx/>
                  <a:buChar char="-"/>
                </a:pPr>
                <a:endParaRPr lang="en-US" dirty="0" smtClean="0"/>
              </a:p>
              <a:p>
                <a:pPr marL="0" indent="0">
                  <a:buNone/>
                </a:pPr>
                <a:r>
                  <a:rPr lang="en-US" dirty="0" smtClean="0"/>
                  <a:t>Dynamic bit vector implementation [3]:</a:t>
                </a:r>
              </a:p>
              <a:p>
                <a:pPr>
                  <a:buFontTx/>
                  <a:buChar char="-"/>
                </a:pPr>
                <a:r>
                  <a:rPr lang="en-US" dirty="0" smtClean="0"/>
                  <a:t>Insert/delete in </a:t>
                </a:r>
                <a:r>
                  <a:rPr lang="pt-PT" i="0">
                    <a:latin typeface="Cambria Math" panose="02040503050406030204" pitchFamily="18" charset="0"/>
                  </a:rPr>
                  <a:t>𝑂(log_𝑘⁡𝑛  log⁡</a:t>
                </a:r>
                <a:r>
                  <a:rPr lang="pt-PT" b="0" i="0" smtClean="0">
                    <a:latin typeface="Cambria Math" panose="02040503050406030204" pitchFamily="18" charset="0"/>
                  </a:rPr>
                  <a:t>𝑛 )</a:t>
                </a:r>
                <a:endParaRPr lang="pt-PT" dirty="0" smtClean="0"/>
              </a:p>
              <a:p>
                <a:pPr>
                  <a:buFontTx/>
                  <a:buChar char="-"/>
                </a:pPr>
                <a:r>
                  <a:rPr lang="en-US" dirty="0" smtClean="0"/>
                  <a:t>Slower by a factor of</a:t>
                </a:r>
                <a:r>
                  <a:rPr lang="pt-PT" dirty="0" smtClean="0"/>
                  <a:t> </a:t>
                </a:r>
                <a:r>
                  <a:rPr lang="pt-PT" b="0" i="0" smtClean="0">
                    <a:latin typeface="Cambria Math" panose="02040503050406030204" pitchFamily="18" charset="0"/>
                  </a:rPr>
                  <a:t>o</a:t>
                </a:r>
                <a:r>
                  <a:rPr lang="pt-PT" i="0">
                    <a:latin typeface="Cambria Math" panose="02040503050406030204" pitchFamily="18" charset="0"/>
                  </a:rPr>
                  <a:t>(</a:t>
                </a:r>
                <a:r>
                  <a:rPr lang="pt-PT" b="0" i="0" smtClean="0">
                    <a:latin typeface="Cambria Math" panose="02040503050406030204" pitchFamily="18" charset="0"/>
                  </a:rPr>
                  <a:t>log</a:t>
                </a:r>
                <a:r>
                  <a:rPr lang="pt-PT" b="0" i="0">
                    <a:latin typeface="Cambria Math" panose="02040503050406030204" pitchFamily="18" charset="0"/>
                  </a:rPr>
                  <a:t>⁡</a:t>
                </a:r>
                <a:r>
                  <a:rPr lang="pt-PT" i="0">
                    <a:latin typeface="Cambria Math" panose="02040503050406030204" pitchFamily="18" charset="0"/>
                  </a:rPr>
                  <a:t>𝑛</a:t>
                </a:r>
                <a:r>
                  <a:rPr lang="pt-PT" b="0" i="0" smtClean="0">
                    <a:latin typeface="Cambria Math" panose="02040503050406030204" pitchFamily="18" charset="0"/>
                  </a:rPr>
                  <a:t>/</a:t>
                </a:r>
                <a:r>
                  <a:rPr lang="pt-PT" i="0">
                    <a:latin typeface="Cambria Math" panose="02040503050406030204" pitchFamily="18" charset="0"/>
                  </a:rPr>
                  <a:t>log⁡〖</a:t>
                </a:r>
                <a:r>
                  <a:rPr lang="pt-PT" b="0" i="0" smtClean="0">
                    <a:latin typeface="Cambria Math" panose="02040503050406030204" pitchFamily="18" charset="0"/>
                  </a:rPr>
                  <a:t>log 𝑛</a:t>
                </a:r>
                <a:r>
                  <a:rPr lang="pt-PT" b="0" i="0">
                    <a:latin typeface="Cambria Math" panose="02040503050406030204" pitchFamily="18" charset="0"/>
                  </a:rPr>
                  <a:t>〗</a:t>
                </a:r>
                <a:r>
                  <a:rPr lang="pt-PT" i="0">
                    <a:latin typeface="Cambria Math" panose="02040503050406030204" pitchFamily="18" charset="0"/>
                  </a:rPr>
                  <a:t>)</a:t>
                </a:r>
                <a:r>
                  <a:rPr lang="pt-PT" dirty="0" smtClean="0"/>
                  <a:t> as </a:t>
                </a:r>
                <a:r>
                  <a:rPr lang="pt-PT" i="1" dirty="0" smtClean="0"/>
                  <a:t>m</a:t>
                </a:r>
                <a:r>
                  <a:rPr lang="pt-PT" dirty="0" smtClean="0"/>
                  <a:t> </a:t>
                </a:r>
                <a:r>
                  <a:rPr lang="en-US" noProof="0" dirty="0" smtClean="0"/>
                  <a:t>is</a:t>
                </a:r>
                <a:r>
                  <a:rPr lang="pt-PT" dirty="0" smtClean="0"/>
                  <a:t> </a:t>
                </a:r>
                <a:r>
                  <a:rPr lang="pt-PT" i="0">
                    <a:latin typeface="Cambria Math" panose="02040503050406030204" pitchFamily="18" charset="0"/>
                  </a:rPr>
                  <a:t>𝑂</a:t>
                </a:r>
                <a:r>
                  <a:rPr lang="pt-PT" b="0" i="0" smtClean="0">
                    <a:latin typeface="Cambria Math" panose="02040503050406030204" pitchFamily="18" charset="0"/>
                  </a:rPr>
                  <a:t>(𝑛^2)</a:t>
                </a:r>
                <a:endParaRPr lang="pt-PT" dirty="0"/>
              </a:p>
              <a:p>
                <a:endParaRPr lang="en-US" dirty="0" smtClean="0"/>
              </a:p>
              <a:p>
                <a:pPr marL="0" indent="0">
                  <a:buNone/>
                </a:pPr>
                <a:r>
                  <a:rPr lang="en-US" i="1" dirty="0" smtClean="0"/>
                  <a:t>Comparison with other constructions: querying</a:t>
                </a:r>
              </a:p>
              <a:p>
                <a:pPr marL="0" indent="0">
                  <a:buNone/>
                </a:pPr>
                <a:endParaRPr lang="en-US" i="1" dirty="0"/>
              </a:p>
              <a:p>
                <a:pPr marL="0" indent="0">
                  <a:buNone/>
                </a:pPr>
                <a:r>
                  <a:rPr lang="en-US" dirty="0" smtClean="0"/>
                  <a:t>Same time as in static </a:t>
                </a:r>
                <a:r>
                  <a:rPr lang="en-US" i="1" dirty="0" smtClean="0"/>
                  <a:t>k</a:t>
                </a:r>
                <a:r>
                  <a:rPr lang="en-US" baseline="30000" dirty="0" smtClean="0"/>
                  <a:t>2</a:t>
                </a:r>
                <a:r>
                  <a:rPr lang="en-US" dirty="0" smtClean="0"/>
                  <a:t>-trees</a:t>
                </a:r>
              </a:p>
              <a:p>
                <a:pPr marL="0" indent="0">
                  <a:buNone/>
                </a:pPr>
                <a:r>
                  <a:rPr lang="en-US" dirty="0" smtClean="0"/>
                  <a:t>Dynamic bit vector implementation has slowdown by factor of </a:t>
                </a:r>
                <a:r>
                  <a:rPr lang="pt-PT" b="0" i="0" smtClean="0">
                    <a:latin typeface="Cambria Math" panose="02040503050406030204" pitchFamily="18" charset="0"/>
                  </a:rPr>
                  <a:t>𝑜(log⁡𝑛/log⁡log⁡𝑛  )</a:t>
                </a:r>
                <a:r>
                  <a:rPr lang="en-US" dirty="0" smtClean="0"/>
                  <a:t> compared to ours [5, Chapter 12]</a:t>
                </a:r>
              </a:p>
              <a:p>
                <a:pPr marL="0" indent="0">
                  <a:buNone/>
                </a:pPr>
                <a:endParaRPr lang="en-US" dirty="0"/>
              </a:p>
              <a:p>
                <a:pPr marL="0" indent="0">
                  <a:buNone/>
                </a:pPr>
                <a:r>
                  <a:rPr lang="en-US" dirty="0" smtClean="0"/>
                  <a:t>We compare also with </a:t>
                </a:r>
                <a:r>
                  <a:rPr lang="en-US" i="1" dirty="0" smtClean="0"/>
                  <a:t>k</a:t>
                </a:r>
                <a:r>
                  <a:rPr lang="en-US" baseline="30000" dirty="0" smtClean="0"/>
                  <a:t>2</a:t>
                </a:r>
                <a:r>
                  <a:rPr lang="en-US" dirty="0" smtClean="0"/>
                  <a:t>-tries [7], another representation</a:t>
                </a:r>
              </a:p>
              <a:p>
                <a:pPr marL="0" indent="0">
                  <a:buNone/>
                </a:pPr>
                <a:r>
                  <a:rPr lang="en-US" dirty="0" smtClean="0"/>
                  <a:t>Uses </a:t>
                </a:r>
                <a:r>
                  <a:rPr lang="pt-PT" i="0">
                    <a:latin typeface="Cambria Math" panose="02040503050406030204" pitchFamily="18" charset="0"/>
                  </a:rPr>
                  <a:t>𝑂(</a:t>
                </a:r>
                <a:r>
                  <a:rPr lang="pt-PT" b="0" i="0" smtClean="0">
                    <a:latin typeface="Cambria Math" panose="02040503050406030204" pitchFamily="18" charset="0"/>
                  </a:rPr>
                  <a:t>𝑚 log⁡(𝑛^2/𝑚)+𝑚 log⁡𝑘</a:t>
                </a:r>
                <a:r>
                  <a:rPr lang="pt-PT" i="0">
                    <a:latin typeface="Cambria Math" panose="02040503050406030204" pitchFamily="18" charset="0"/>
                  </a:rPr>
                  <a:t>)</a:t>
                </a:r>
                <a:r>
                  <a:rPr lang="pt-PT" dirty="0" smtClean="0"/>
                  <a:t> bits</a:t>
                </a:r>
                <a:endParaRPr lang="pt-PT" dirty="0"/>
              </a:p>
              <a:p>
                <a:pPr marL="0" indent="0">
                  <a:buNone/>
                </a:pPr>
                <a:r>
                  <a:rPr lang="en-US" dirty="0" smtClean="0"/>
                  <a:t>Queries in </a:t>
                </a:r>
                <a:r>
                  <a:rPr lang="pt-PT" b="0" i="0" smtClean="0">
                    <a:latin typeface="Cambria Math" panose="02040503050406030204" pitchFamily="18" charset="0"/>
                  </a:rPr>
                  <a:t>𝑂</a:t>
                </a:r>
                <a:r>
                  <a:rPr lang="pt-PT" i="0">
                    <a:latin typeface="Cambria Math" panose="02040503050406030204" pitchFamily="18" charset="0"/>
                  </a:rPr>
                  <a:t>(</a:t>
                </a:r>
                <a:r>
                  <a:rPr lang="pt-PT" i="0" smtClean="0">
                    <a:latin typeface="Cambria Math" panose="02040503050406030204" pitchFamily="18" charset="0"/>
                  </a:rPr>
                  <a:t>log_</a:t>
                </a:r>
                <a:r>
                  <a:rPr lang="pt-PT" b="0" i="0" smtClean="0">
                    <a:latin typeface="Cambria Math" panose="02040503050406030204" pitchFamily="18" charset="0"/>
                  </a:rPr>
                  <a:t>𝑘⁡𝑛 )</a:t>
                </a:r>
                <a:r>
                  <a:rPr lang="en-US" dirty="0" smtClean="0"/>
                  <a:t> time and updates in </a:t>
                </a:r>
                <a:r>
                  <a:rPr lang="pt-PT" i="0">
                    <a:latin typeface="Cambria Math" panose="02040503050406030204" pitchFamily="18" charset="0"/>
                  </a:rPr>
                  <a:t>𝑂(log_𝑘⁡𝑛 )</a:t>
                </a:r>
                <a:r>
                  <a:rPr lang="en-US" dirty="0" smtClean="0"/>
                  <a:t> amortized time</a:t>
                </a:r>
              </a:p>
              <a:p>
                <a:endParaRPr lang="en-US" dirty="0"/>
              </a:p>
            </p:txBody>
          </p:sp>
        </mc:Fallback>
      </mc:AlternateContent>
      <p:sp>
        <p:nvSpPr>
          <p:cNvPr id="4" name="Slide Number Placeholder 3"/>
          <p:cNvSpPr>
            <a:spLocks noGrp="1"/>
          </p:cNvSpPr>
          <p:nvPr>
            <p:ph type="sldNum" sz="quarter" idx="10"/>
          </p:nvPr>
        </p:nvSpPr>
        <p:spPr/>
        <p:txBody>
          <a:bodyPr/>
          <a:lstStyle/>
          <a:p>
            <a:fld id="{98B7B965-6F51-4429-A01E-67C92C183802}" type="slidenum">
              <a:rPr lang="en-US" smtClean="0"/>
              <a:t>21</a:t>
            </a:fld>
            <a:endParaRPr lang="en-US" dirty="0"/>
          </a:p>
        </p:txBody>
      </p:sp>
    </p:spTree>
    <p:extLst>
      <p:ext uri="{BB962C8B-B14F-4D97-AF65-F5344CB8AC3E}">
        <p14:creationId xmlns:p14="http://schemas.microsoft.com/office/powerpoint/2010/main" val="1361725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Given that our algorithm never starts by splitting phrases, it may get stuck in a local minimum. In fact, this occurred in our experiments.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Still, the particular structure of the minima turns out to be relevant.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these minima merging any two consecutive phrases results in a phrase that is unique, that is, it happens only at its position.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will now prove that such a configuration is a 2-approximation to the optimal macro scheme. </a:t>
            </a:r>
            <a:endParaRPr lang="en-GB" dirty="0"/>
          </a:p>
        </p:txBody>
      </p:sp>
      <p:sp>
        <p:nvSpPr>
          <p:cNvPr id="4" name="Slide Number Placeholder 3"/>
          <p:cNvSpPr>
            <a:spLocks noGrp="1"/>
          </p:cNvSpPr>
          <p:nvPr>
            <p:ph type="sldNum" sz="quarter" idx="10"/>
          </p:nvPr>
        </p:nvSpPr>
        <p:spPr/>
        <p:txBody>
          <a:bodyPr/>
          <a:lstStyle/>
          <a:p>
            <a:fld id="{98B7B965-6F51-4429-A01E-67C92C183802}" type="slidenum">
              <a:rPr lang="en-US" smtClean="0"/>
              <a:t>22</a:t>
            </a:fld>
            <a:endParaRPr lang="en-US" dirty="0"/>
          </a:p>
        </p:txBody>
      </p:sp>
    </p:spTree>
    <p:extLst>
      <p:ext uri="{BB962C8B-B14F-4D97-AF65-F5344CB8AC3E}">
        <p14:creationId xmlns:p14="http://schemas.microsoft.com/office/powerpoint/2010/main" val="1616785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image, shows such a configuration and illustrate the approximation argument. </a:t>
                </a:r>
              </a:p>
              <a:p>
                <a:r>
                  <a:rPr lang="en-GB" sz="1200" kern="1200" dirty="0">
                    <a:solidFill>
                      <a:schemeClr val="tx1"/>
                    </a:solidFill>
                    <a:effectLst/>
                    <a:latin typeface="+mn-lt"/>
                    <a:ea typeface="+mn-ea"/>
                    <a:cs typeface="+mn-cs"/>
                  </a:rPr>
                  <a:t>The top string shows a local minima macro scheme such that merging adjacent phrases creates unique substrings. </a:t>
                </a:r>
              </a:p>
              <a:p>
                <a:r>
                  <a:rPr lang="en-GB" sz="1200" kern="1200" dirty="0">
                    <a:solidFill>
                      <a:schemeClr val="tx1"/>
                    </a:solidFill>
                    <a:effectLst/>
                    <a:latin typeface="+mn-lt"/>
                    <a:ea typeface="+mn-ea"/>
                    <a:cs typeface="+mn-cs"/>
                  </a:rPr>
                  <a:t>The middle configuration is obtained by merging pairs of consecutive phrases, it is not a macro scheme and therefore not an optimal configuration. </a:t>
                </a:r>
              </a:p>
              <a:p>
                <a:r>
                  <a:rPr lang="en-GB" sz="1200" kern="1200" dirty="0">
                    <a:solidFill>
                      <a:schemeClr val="tx1"/>
                    </a:solidFill>
                    <a:effectLst/>
                    <a:latin typeface="+mn-lt"/>
                    <a:ea typeface="+mn-ea"/>
                    <a:cs typeface="+mn-cs"/>
                  </a:rPr>
                  <a:t>The bottom configuration shows an optimal macro scheme. </a:t>
                </a:r>
                <a:endParaRPr lang="en-GB" dirty="0"/>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can prove an even stronger result, related to string attractors.</a:t>
                </a:r>
              </a:p>
              <a:p>
                <a:r>
                  <a:rPr lang="en-GB" sz="1200" kern="1200" dirty="0">
                    <a:solidFill>
                      <a:schemeClr val="tx1"/>
                    </a:solidFill>
                    <a:effectLst/>
                    <a:latin typeface="+mn-lt"/>
                    <a:ea typeface="+mn-ea"/>
                    <a:cs typeface="+mn-cs"/>
                  </a:rPr>
                  <a:t> An attractor is a set </a:t>
                </a:r>
                <a:r>
                  <a:rPr lang="el-GR" sz="1200" kern="1200" dirty="0">
                    <a:solidFill>
                      <a:schemeClr val="tx1"/>
                    </a:solidFill>
                    <a:effectLst/>
                    <a:latin typeface="+mn-lt"/>
                    <a:ea typeface="+mn-ea"/>
                    <a:cs typeface="+mn-cs"/>
                  </a:rPr>
                  <a:t>Γ </a:t>
                </a:r>
                <a:r>
                  <a:rPr lang="en-GB" sz="1200" kern="1200" dirty="0">
                    <a:solidFill>
                      <a:schemeClr val="tx1"/>
                    </a:solidFill>
                    <a:effectLst/>
                    <a:latin typeface="+mn-lt"/>
                    <a:ea typeface="+mn-ea"/>
                    <a:cs typeface="+mn-cs"/>
                  </a:rPr>
                  <a:t>of text positions such that any text substring must have a copy containing a position in </a:t>
                </a:r>
                <a:r>
                  <a:rPr lang="el-GR" sz="1200" kern="1200" dirty="0">
                    <a:solidFill>
                      <a:schemeClr val="tx1"/>
                    </a:solidFill>
                    <a:effectLst/>
                    <a:latin typeface="+mn-lt"/>
                    <a:ea typeface="+mn-ea"/>
                    <a:cs typeface="+mn-cs"/>
                  </a:rPr>
                  <a:t>Γ. </a:t>
                </a:r>
                <a:r>
                  <a:rPr lang="en-GB" sz="1200" kern="1200" dirty="0">
                    <a:solidFill>
                      <a:schemeClr val="tx1"/>
                    </a:solidFill>
                    <a:effectLst/>
                    <a:latin typeface="+mn-lt"/>
                    <a:ea typeface="+mn-ea"/>
                    <a:cs typeface="+mn-cs"/>
                  </a:rPr>
                  <a:t>It is shown that the size </a:t>
                </a:r>
                <a:r>
                  <a:rPr lang="el-GR" sz="1200" kern="1200" dirty="0">
                    <a:solidFill>
                      <a:schemeClr val="tx1"/>
                    </a:solidFill>
                    <a:effectLst/>
                    <a:latin typeface="+mn-lt"/>
                    <a:ea typeface="+mn-ea"/>
                    <a:cs typeface="+mn-cs"/>
                  </a:rPr>
                  <a:t>γ </a:t>
                </a:r>
                <a:r>
                  <a:rPr lang="en-GB" sz="1200" kern="1200" dirty="0">
                    <a:solidFill>
                      <a:schemeClr val="tx1"/>
                    </a:solidFill>
                    <a:effectLst/>
                    <a:latin typeface="+mn-lt"/>
                    <a:ea typeface="+mn-ea"/>
                    <a:cs typeface="+mn-cs"/>
                  </a:rPr>
                  <a:t>of the smallest attractor is a lower bound to the size of any macro scheme.</a:t>
                </a:r>
              </a:p>
              <a:p>
                <a:r>
                  <a:rPr lang="en-GB" sz="1200" kern="1200" dirty="0">
                    <a:solidFill>
                      <a:schemeClr val="tx1"/>
                    </a:solidFill>
                    <a:effectLst/>
                    <a:latin typeface="+mn-lt"/>
                    <a:ea typeface="+mn-ea"/>
                    <a:cs typeface="+mn-cs"/>
                  </a:rPr>
                  <a:t> Further, finding </a:t>
                </a:r>
                <a:r>
                  <a:rPr lang="el-GR" sz="1200" kern="1200" dirty="0">
                    <a:solidFill>
                      <a:schemeClr val="tx1"/>
                    </a:solidFill>
                    <a:effectLst/>
                    <a:latin typeface="+mn-lt"/>
                    <a:ea typeface="+mn-ea"/>
                    <a:cs typeface="+mn-cs"/>
                  </a:rPr>
                  <a:t>γ </a:t>
                </a:r>
                <a:r>
                  <a:rPr lang="en-GB" sz="1200" kern="1200" dirty="0">
                    <a:solidFill>
                      <a:schemeClr val="tx1"/>
                    </a:solidFill>
                    <a:effectLst/>
                    <a:latin typeface="+mn-lt"/>
                    <a:ea typeface="+mn-ea"/>
                    <a:cs typeface="+mn-cs"/>
                  </a:rPr>
                  <a:t>is NP-complete.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While it is not known </a:t>
                </a:r>
                <a:r>
                  <a:rPr lang="en-GB" sz="1200" b="0" i="0" u="none" strike="noStrike" kern="1200" dirty="0">
                    <a:solidFill>
                      <a:schemeClr val="tx1"/>
                    </a:solidFill>
                    <a:effectLst/>
                    <a:latin typeface="+mn-lt"/>
                    <a:ea typeface="+mn-ea"/>
                    <a:cs typeface="+mn-cs"/>
                    <a:hlinkClick r:id="rId3"/>
                  </a:rPr>
                  <a:t>even if</a:t>
                </a:r>
                <a:r>
                  <a:rPr lang="en-GB" sz="1200" kern="1200" dirty="0">
                    <a:solidFill>
                      <a:schemeClr val="tx1"/>
                    </a:solidFill>
                    <a:effectLst/>
                    <a:latin typeface="+mn-lt"/>
                    <a:ea typeface="+mn-ea"/>
                    <a:cs typeface="+mn-cs"/>
                  </a:rPr>
                  <a:t> we can always encode a text in O(</a:t>
                </a:r>
                <a:r>
                  <a:rPr lang="el-GR" sz="1200" kern="1200" dirty="0">
                    <a:solidFill>
                      <a:schemeClr val="tx1"/>
                    </a:solidFill>
                    <a:effectLst/>
                    <a:latin typeface="+mn-lt"/>
                    <a:ea typeface="+mn-ea"/>
                    <a:cs typeface="+mn-cs"/>
                  </a:rPr>
                  <a:t>γ) </a:t>
                </a:r>
                <a:r>
                  <a:rPr lang="en-GB" sz="1200" kern="1200" dirty="0">
                    <a:solidFill>
                      <a:schemeClr val="tx1"/>
                    </a:solidFill>
                    <a:effectLst/>
                    <a:latin typeface="+mn-lt"/>
                    <a:ea typeface="+mn-ea"/>
                    <a:cs typeface="+mn-cs"/>
                  </a:rPr>
                  <a:t>space, we show that our approximation also applies to the smallest attractor. </a:t>
                </a:r>
                <a:endParaRPr lang="en-GB" dirty="0"/>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t>TODO </a:t>
                </a:r>
                <a:r>
                  <a:rPr lang="en-US" i="0" baseline="0" dirty="0" smtClean="0"/>
                  <a:t>describe the table</a:t>
                </a:r>
                <a:endParaRPr lang="en-US" i="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t>Moving on to our experimental analysis.</a:t>
                </a:r>
                <a:endParaRPr lang="en-US" i="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smtClean="0"/>
                  <a:t>Comparison with other constructions:</a:t>
                </a:r>
                <a:r>
                  <a:rPr lang="en-US" i="1" baseline="0" dirty="0" smtClean="0"/>
                  <a:t> insertions/deletions</a:t>
                </a:r>
                <a:endParaRPr lang="en-US" dirty="0" smtClean="0"/>
              </a:p>
              <a:p>
                <a:pPr marL="0" indent="0">
                  <a:buNone/>
                </a:pPr>
                <a:endParaRPr lang="en-US" dirty="0" smtClean="0"/>
              </a:p>
              <a:p>
                <a:pPr marL="0" indent="0">
                  <a:buNone/>
                </a:pPr>
                <a:r>
                  <a:rPr lang="en-US" dirty="0" smtClean="0"/>
                  <a:t>Ours (based on Ian Munro techniques):</a:t>
                </a:r>
              </a:p>
              <a:p>
                <a:pPr>
                  <a:buFontTx/>
                  <a:buChar char="-"/>
                </a:pPr>
                <a:r>
                  <a:rPr lang="en-US" dirty="0" smtClean="0"/>
                  <a:t>Same space as a static </a:t>
                </a:r>
                <a:r>
                  <a:rPr lang="en-US" i="1" dirty="0" smtClean="0"/>
                  <a:t>k</a:t>
                </a:r>
                <a:r>
                  <a:rPr lang="en-US" baseline="30000" dirty="0" smtClean="0"/>
                  <a:t>2</a:t>
                </a:r>
                <a:r>
                  <a:rPr lang="en-US" dirty="0" smtClean="0"/>
                  <a:t>-tree</a:t>
                </a:r>
              </a:p>
              <a:p>
                <a:pPr>
                  <a:buFontTx/>
                  <a:buChar char="-"/>
                </a:pPr>
                <a:r>
                  <a:rPr lang="en-US" dirty="0" smtClean="0"/>
                  <a:t>Insertion amortized time </a:t>
                </a:r>
                <a:r>
                  <a:rPr lang="pt-PT" b="0" i="0" smtClean="0">
                    <a:latin typeface="Cambria Math" panose="02040503050406030204" pitchFamily="18" charset="0"/>
                  </a:rPr>
                  <a:t>𝑂(log_𝑘⁡𝑛  log</a:t>
                </a:r>
                <a:r>
                  <a:rPr lang="en-US" b="0" i="0" baseline="30000" dirty="0">
                    <a:latin typeface="Cambria Math" panose="02040503050406030204" pitchFamily="18" charset="0"/>
                  </a:rPr>
                  <a:t>"</a:t>
                </a:r>
                <a:r>
                  <a:rPr lang="en-US" i="0" baseline="30000" dirty="0">
                    <a:latin typeface="Cambria Math" panose="02040503050406030204" pitchFamily="18" charset="0"/>
                  </a:rPr>
                  <a:t>𝜀" </a:t>
                </a:r>
                <a:r>
                  <a:rPr lang="pt-PT" b="0" i="0" baseline="30000" smtClean="0">
                    <a:latin typeface="Cambria Math" panose="02040503050406030204" pitchFamily="18" charset="0"/>
                  </a:rPr>
                  <a:t>⁡</a:t>
                </a:r>
                <a:r>
                  <a:rPr lang="pt-PT" b="0" i="0" smtClean="0">
                    <a:latin typeface="Cambria Math" panose="02040503050406030204" pitchFamily="18" charset="0"/>
                  </a:rPr>
                  <a:t>𝑚)</a:t>
                </a:r>
                <a:endParaRPr lang="pt-PT" b="0" dirty="0" smtClean="0"/>
              </a:p>
              <a:p>
                <a:pPr>
                  <a:buFontTx/>
                  <a:buChar char="-"/>
                </a:pPr>
                <a:r>
                  <a:rPr lang="en-US" dirty="0" smtClean="0"/>
                  <a:t>Deletion </a:t>
                </a:r>
                <a:r>
                  <a:rPr lang="en-US" dirty="0"/>
                  <a:t>amortized time </a:t>
                </a:r>
                <a:r>
                  <a:rPr lang="pt-PT" i="0">
                    <a:latin typeface="Cambria Math" panose="02040503050406030204" pitchFamily="18" charset="0"/>
                  </a:rPr>
                  <a:t>𝑂(log_𝑘⁡𝑛</a:t>
                </a:r>
                <a:r>
                  <a:rPr lang="pt-PT" i="0" smtClean="0">
                    <a:latin typeface="Cambria Math" panose="02040503050406030204" pitchFamily="18" charset="0"/>
                  </a:rPr>
                  <a:t>  log⁡log⁡</a:t>
                </a:r>
                <a:r>
                  <a:rPr lang="pt-PT" b="0" i="0" smtClean="0">
                    <a:latin typeface="Cambria Math" panose="02040503050406030204" pitchFamily="18" charset="0"/>
                  </a:rPr>
                  <a:t>𝑚 </a:t>
                </a:r>
                <a:r>
                  <a:rPr lang="pt-PT" i="0">
                    <a:latin typeface="Cambria Math" panose="02040503050406030204" pitchFamily="18" charset="0"/>
                  </a:rPr>
                  <a:t>)</a:t>
                </a:r>
                <a:endParaRPr lang="pt-PT" dirty="0"/>
              </a:p>
              <a:p>
                <a:pPr>
                  <a:buFontTx/>
                  <a:buChar char="-"/>
                </a:pPr>
                <a:endParaRPr lang="en-US" dirty="0" smtClean="0"/>
              </a:p>
              <a:p>
                <a:pPr marL="0" indent="0">
                  <a:buNone/>
                </a:pPr>
                <a:r>
                  <a:rPr lang="en-US" dirty="0" smtClean="0"/>
                  <a:t>Dynamic bit vector implementation [3]:</a:t>
                </a:r>
              </a:p>
              <a:p>
                <a:pPr>
                  <a:buFontTx/>
                  <a:buChar char="-"/>
                </a:pPr>
                <a:r>
                  <a:rPr lang="en-US" dirty="0" smtClean="0"/>
                  <a:t>Insert/delete in </a:t>
                </a:r>
                <a:r>
                  <a:rPr lang="pt-PT" i="0">
                    <a:latin typeface="Cambria Math" panose="02040503050406030204" pitchFamily="18" charset="0"/>
                  </a:rPr>
                  <a:t>𝑂(log_𝑘⁡𝑛  log⁡</a:t>
                </a:r>
                <a:r>
                  <a:rPr lang="pt-PT" b="0" i="0" smtClean="0">
                    <a:latin typeface="Cambria Math" panose="02040503050406030204" pitchFamily="18" charset="0"/>
                  </a:rPr>
                  <a:t>𝑛 )</a:t>
                </a:r>
                <a:endParaRPr lang="pt-PT" dirty="0" smtClean="0"/>
              </a:p>
              <a:p>
                <a:pPr>
                  <a:buFontTx/>
                  <a:buChar char="-"/>
                </a:pPr>
                <a:r>
                  <a:rPr lang="en-US" dirty="0" smtClean="0"/>
                  <a:t>Slower by a factor of</a:t>
                </a:r>
                <a:r>
                  <a:rPr lang="pt-PT" dirty="0" smtClean="0"/>
                  <a:t> </a:t>
                </a:r>
                <a:r>
                  <a:rPr lang="pt-PT" b="0" i="0" smtClean="0">
                    <a:latin typeface="Cambria Math" panose="02040503050406030204" pitchFamily="18" charset="0"/>
                  </a:rPr>
                  <a:t>o</a:t>
                </a:r>
                <a:r>
                  <a:rPr lang="pt-PT" i="0">
                    <a:latin typeface="Cambria Math" panose="02040503050406030204" pitchFamily="18" charset="0"/>
                  </a:rPr>
                  <a:t>(</a:t>
                </a:r>
                <a:r>
                  <a:rPr lang="pt-PT" b="0" i="0" smtClean="0">
                    <a:latin typeface="Cambria Math" panose="02040503050406030204" pitchFamily="18" charset="0"/>
                  </a:rPr>
                  <a:t>log</a:t>
                </a:r>
                <a:r>
                  <a:rPr lang="pt-PT" b="0" i="0">
                    <a:latin typeface="Cambria Math" panose="02040503050406030204" pitchFamily="18" charset="0"/>
                  </a:rPr>
                  <a:t>⁡</a:t>
                </a:r>
                <a:r>
                  <a:rPr lang="pt-PT" i="0">
                    <a:latin typeface="Cambria Math" panose="02040503050406030204" pitchFamily="18" charset="0"/>
                  </a:rPr>
                  <a:t>𝑛</a:t>
                </a:r>
                <a:r>
                  <a:rPr lang="pt-PT" b="0" i="0" smtClean="0">
                    <a:latin typeface="Cambria Math" panose="02040503050406030204" pitchFamily="18" charset="0"/>
                  </a:rPr>
                  <a:t>/</a:t>
                </a:r>
                <a:r>
                  <a:rPr lang="pt-PT" i="0">
                    <a:latin typeface="Cambria Math" panose="02040503050406030204" pitchFamily="18" charset="0"/>
                  </a:rPr>
                  <a:t>log⁡〖</a:t>
                </a:r>
                <a:r>
                  <a:rPr lang="pt-PT" b="0" i="0" smtClean="0">
                    <a:latin typeface="Cambria Math" panose="02040503050406030204" pitchFamily="18" charset="0"/>
                  </a:rPr>
                  <a:t>log 𝑛</a:t>
                </a:r>
                <a:r>
                  <a:rPr lang="pt-PT" b="0" i="0">
                    <a:latin typeface="Cambria Math" panose="02040503050406030204" pitchFamily="18" charset="0"/>
                  </a:rPr>
                  <a:t>〗</a:t>
                </a:r>
                <a:r>
                  <a:rPr lang="pt-PT" i="0">
                    <a:latin typeface="Cambria Math" panose="02040503050406030204" pitchFamily="18" charset="0"/>
                  </a:rPr>
                  <a:t>)</a:t>
                </a:r>
                <a:r>
                  <a:rPr lang="pt-PT" dirty="0" smtClean="0"/>
                  <a:t> as </a:t>
                </a:r>
                <a:r>
                  <a:rPr lang="pt-PT" i="1" dirty="0" smtClean="0"/>
                  <a:t>m</a:t>
                </a:r>
                <a:r>
                  <a:rPr lang="pt-PT" dirty="0" smtClean="0"/>
                  <a:t> </a:t>
                </a:r>
                <a:r>
                  <a:rPr lang="en-US" noProof="0" dirty="0" smtClean="0"/>
                  <a:t>is</a:t>
                </a:r>
                <a:r>
                  <a:rPr lang="pt-PT" dirty="0" smtClean="0"/>
                  <a:t> </a:t>
                </a:r>
                <a:r>
                  <a:rPr lang="pt-PT" i="0">
                    <a:latin typeface="Cambria Math" panose="02040503050406030204" pitchFamily="18" charset="0"/>
                  </a:rPr>
                  <a:t>𝑂</a:t>
                </a:r>
                <a:r>
                  <a:rPr lang="pt-PT" b="0" i="0" smtClean="0">
                    <a:latin typeface="Cambria Math" panose="02040503050406030204" pitchFamily="18" charset="0"/>
                  </a:rPr>
                  <a:t>(𝑛^2)</a:t>
                </a:r>
                <a:endParaRPr lang="pt-PT" dirty="0"/>
              </a:p>
              <a:p>
                <a:endParaRPr lang="en-US" dirty="0" smtClean="0"/>
              </a:p>
              <a:p>
                <a:pPr marL="0" indent="0">
                  <a:buNone/>
                </a:pPr>
                <a:r>
                  <a:rPr lang="en-US" i="1" dirty="0" smtClean="0"/>
                  <a:t>Comparison with other constructions: querying</a:t>
                </a:r>
              </a:p>
              <a:p>
                <a:pPr marL="0" indent="0">
                  <a:buNone/>
                </a:pPr>
                <a:endParaRPr lang="en-US" i="1" dirty="0"/>
              </a:p>
              <a:p>
                <a:pPr marL="0" indent="0">
                  <a:buNone/>
                </a:pPr>
                <a:r>
                  <a:rPr lang="en-US" dirty="0" smtClean="0"/>
                  <a:t>Same time as in static </a:t>
                </a:r>
                <a:r>
                  <a:rPr lang="en-US" i="1" dirty="0" smtClean="0"/>
                  <a:t>k</a:t>
                </a:r>
                <a:r>
                  <a:rPr lang="en-US" baseline="30000" dirty="0" smtClean="0"/>
                  <a:t>2</a:t>
                </a:r>
                <a:r>
                  <a:rPr lang="en-US" dirty="0" smtClean="0"/>
                  <a:t>-trees</a:t>
                </a:r>
              </a:p>
              <a:p>
                <a:pPr marL="0" indent="0">
                  <a:buNone/>
                </a:pPr>
                <a:r>
                  <a:rPr lang="en-US" dirty="0" smtClean="0"/>
                  <a:t>Dynamic bit vector implementation has slowdown by factor of </a:t>
                </a:r>
                <a:r>
                  <a:rPr lang="pt-PT" b="0" i="0" smtClean="0">
                    <a:latin typeface="Cambria Math" panose="02040503050406030204" pitchFamily="18" charset="0"/>
                  </a:rPr>
                  <a:t>𝑜(log⁡𝑛/log⁡log⁡𝑛  )</a:t>
                </a:r>
                <a:r>
                  <a:rPr lang="en-US" dirty="0" smtClean="0"/>
                  <a:t> compared to ours [5, Chapter 12]</a:t>
                </a:r>
              </a:p>
              <a:p>
                <a:pPr marL="0" indent="0">
                  <a:buNone/>
                </a:pPr>
                <a:endParaRPr lang="en-US" dirty="0"/>
              </a:p>
              <a:p>
                <a:pPr marL="0" indent="0">
                  <a:buNone/>
                </a:pPr>
                <a:r>
                  <a:rPr lang="en-US" dirty="0" smtClean="0"/>
                  <a:t>We compare also with </a:t>
                </a:r>
                <a:r>
                  <a:rPr lang="en-US" i="1" dirty="0" smtClean="0"/>
                  <a:t>k</a:t>
                </a:r>
                <a:r>
                  <a:rPr lang="en-US" baseline="30000" dirty="0" smtClean="0"/>
                  <a:t>2</a:t>
                </a:r>
                <a:r>
                  <a:rPr lang="en-US" dirty="0" smtClean="0"/>
                  <a:t>-tries [7], another representation</a:t>
                </a:r>
              </a:p>
              <a:p>
                <a:pPr marL="0" indent="0">
                  <a:buNone/>
                </a:pPr>
                <a:r>
                  <a:rPr lang="en-US" dirty="0" smtClean="0"/>
                  <a:t>Uses </a:t>
                </a:r>
                <a:r>
                  <a:rPr lang="pt-PT" i="0">
                    <a:latin typeface="Cambria Math" panose="02040503050406030204" pitchFamily="18" charset="0"/>
                  </a:rPr>
                  <a:t>𝑂(</a:t>
                </a:r>
                <a:r>
                  <a:rPr lang="pt-PT" b="0" i="0" smtClean="0">
                    <a:latin typeface="Cambria Math" panose="02040503050406030204" pitchFamily="18" charset="0"/>
                  </a:rPr>
                  <a:t>𝑚 log⁡(𝑛^2/𝑚)+𝑚 log⁡𝑘</a:t>
                </a:r>
                <a:r>
                  <a:rPr lang="pt-PT" i="0">
                    <a:latin typeface="Cambria Math" panose="02040503050406030204" pitchFamily="18" charset="0"/>
                  </a:rPr>
                  <a:t>)</a:t>
                </a:r>
                <a:r>
                  <a:rPr lang="pt-PT" dirty="0" smtClean="0"/>
                  <a:t> bits</a:t>
                </a:r>
                <a:endParaRPr lang="pt-PT" dirty="0"/>
              </a:p>
              <a:p>
                <a:pPr marL="0" indent="0">
                  <a:buNone/>
                </a:pPr>
                <a:r>
                  <a:rPr lang="en-US" dirty="0" smtClean="0"/>
                  <a:t>Queries in </a:t>
                </a:r>
                <a:r>
                  <a:rPr lang="pt-PT" b="0" i="0" smtClean="0">
                    <a:latin typeface="Cambria Math" panose="02040503050406030204" pitchFamily="18" charset="0"/>
                  </a:rPr>
                  <a:t>𝑂</a:t>
                </a:r>
                <a:r>
                  <a:rPr lang="pt-PT" i="0">
                    <a:latin typeface="Cambria Math" panose="02040503050406030204" pitchFamily="18" charset="0"/>
                  </a:rPr>
                  <a:t>(</a:t>
                </a:r>
                <a:r>
                  <a:rPr lang="pt-PT" i="0" smtClean="0">
                    <a:latin typeface="Cambria Math" panose="02040503050406030204" pitchFamily="18" charset="0"/>
                  </a:rPr>
                  <a:t>log_</a:t>
                </a:r>
                <a:r>
                  <a:rPr lang="pt-PT" b="0" i="0" smtClean="0">
                    <a:latin typeface="Cambria Math" panose="02040503050406030204" pitchFamily="18" charset="0"/>
                  </a:rPr>
                  <a:t>𝑘⁡𝑛 )</a:t>
                </a:r>
                <a:r>
                  <a:rPr lang="en-US" dirty="0" smtClean="0"/>
                  <a:t> time and updates in </a:t>
                </a:r>
                <a:r>
                  <a:rPr lang="pt-PT" i="0">
                    <a:latin typeface="Cambria Math" panose="02040503050406030204" pitchFamily="18" charset="0"/>
                  </a:rPr>
                  <a:t>𝑂(log_𝑘⁡𝑛 )</a:t>
                </a:r>
                <a:r>
                  <a:rPr lang="en-US" dirty="0" smtClean="0"/>
                  <a:t> amortized time</a:t>
                </a:r>
              </a:p>
              <a:p>
                <a:endParaRPr lang="en-US" dirty="0"/>
              </a:p>
            </p:txBody>
          </p:sp>
        </mc:Fallback>
      </mc:AlternateContent>
      <p:sp>
        <p:nvSpPr>
          <p:cNvPr id="4" name="Slide Number Placeholder 3"/>
          <p:cNvSpPr>
            <a:spLocks noGrp="1"/>
          </p:cNvSpPr>
          <p:nvPr>
            <p:ph type="sldNum" sz="quarter" idx="10"/>
          </p:nvPr>
        </p:nvSpPr>
        <p:spPr/>
        <p:txBody>
          <a:bodyPr/>
          <a:lstStyle/>
          <a:p>
            <a:fld id="{98B7B965-6F51-4429-A01E-67C92C183802}" type="slidenum">
              <a:rPr lang="en-US" smtClean="0"/>
              <a:t>23</a:t>
            </a:fld>
            <a:endParaRPr lang="en-US" dirty="0"/>
          </a:p>
        </p:txBody>
      </p:sp>
    </p:spTree>
    <p:extLst>
      <p:ext uri="{BB962C8B-B14F-4D97-AF65-F5344CB8AC3E}">
        <p14:creationId xmlns:p14="http://schemas.microsoft.com/office/powerpoint/2010/main" val="3097381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Even though this condition is not always obtain, it does occurs several times for some classes of strings. For those cases, it is a considerable improvement to the O(log n) approximation provided by the Lempel-Ziv algorithm. </a:t>
                </a:r>
                <a:endParaRPr lang="en-GB" dirty="0"/>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t>TODO </a:t>
                </a:r>
                <a:r>
                  <a:rPr lang="en-US" i="0" baseline="0" dirty="0" smtClean="0"/>
                  <a:t>describe the table</a:t>
                </a:r>
                <a:endParaRPr lang="en-US" i="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t>Moving on to our experimental analysis.</a:t>
                </a:r>
                <a:endParaRPr lang="en-US" i="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smtClean="0"/>
                  <a:t>Comparison with other constructions:</a:t>
                </a:r>
                <a:r>
                  <a:rPr lang="en-US" i="1" baseline="0" dirty="0" smtClean="0"/>
                  <a:t> insertions/deletions</a:t>
                </a:r>
                <a:endParaRPr lang="en-US" dirty="0" smtClean="0"/>
              </a:p>
              <a:p>
                <a:pPr marL="0" indent="0">
                  <a:buNone/>
                </a:pPr>
                <a:endParaRPr lang="en-US" dirty="0" smtClean="0"/>
              </a:p>
              <a:p>
                <a:pPr marL="0" indent="0">
                  <a:buNone/>
                </a:pPr>
                <a:r>
                  <a:rPr lang="en-US" dirty="0" smtClean="0"/>
                  <a:t>Ours (based on Ian Munro techniques):</a:t>
                </a:r>
              </a:p>
              <a:p>
                <a:pPr>
                  <a:buFontTx/>
                  <a:buChar char="-"/>
                </a:pPr>
                <a:r>
                  <a:rPr lang="en-US" dirty="0" smtClean="0"/>
                  <a:t>Same space as a static </a:t>
                </a:r>
                <a:r>
                  <a:rPr lang="en-US" i="1" dirty="0" smtClean="0"/>
                  <a:t>k</a:t>
                </a:r>
                <a:r>
                  <a:rPr lang="en-US" baseline="30000" dirty="0" smtClean="0"/>
                  <a:t>2</a:t>
                </a:r>
                <a:r>
                  <a:rPr lang="en-US" dirty="0" smtClean="0"/>
                  <a:t>-tree</a:t>
                </a:r>
              </a:p>
              <a:p>
                <a:pPr>
                  <a:buFontTx/>
                  <a:buChar char="-"/>
                </a:pPr>
                <a:r>
                  <a:rPr lang="en-US" dirty="0" smtClean="0"/>
                  <a:t>Insertion amortized time </a:t>
                </a:r>
                <a:r>
                  <a:rPr lang="pt-PT" b="0" i="0" smtClean="0">
                    <a:latin typeface="Cambria Math" panose="02040503050406030204" pitchFamily="18" charset="0"/>
                  </a:rPr>
                  <a:t>𝑂(log_𝑘⁡𝑛  log</a:t>
                </a:r>
                <a:r>
                  <a:rPr lang="en-US" b="0" i="0" baseline="30000" dirty="0">
                    <a:latin typeface="Cambria Math" panose="02040503050406030204" pitchFamily="18" charset="0"/>
                  </a:rPr>
                  <a:t>"</a:t>
                </a:r>
                <a:r>
                  <a:rPr lang="en-US" i="0" baseline="30000" dirty="0">
                    <a:latin typeface="Cambria Math" panose="02040503050406030204" pitchFamily="18" charset="0"/>
                  </a:rPr>
                  <a:t>𝜀" </a:t>
                </a:r>
                <a:r>
                  <a:rPr lang="pt-PT" b="0" i="0" baseline="30000" smtClean="0">
                    <a:latin typeface="Cambria Math" panose="02040503050406030204" pitchFamily="18" charset="0"/>
                  </a:rPr>
                  <a:t>⁡</a:t>
                </a:r>
                <a:r>
                  <a:rPr lang="pt-PT" b="0" i="0" smtClean="0">
                    <a:latin typeface="Cambria Math" panose="02040503050406030204" pitchFamily="18" charset="0"/>
                  </a:rPr>
                  <a:t>𝑚)</a:t>
                </a:r>
                <a:endParaRPr lang="pt-PT" b="0" dirty="0" smtClean="0"/>
              </a:p>
              <a:p>
                <a:pPr>
                  <a:buFontTx/>
                  <a:buChar char="-"/>
                </a:pPr>
                <a:r>
                  <a:rPr lang="en-US" dirty="0" smtClean="0"/>
                  <a:t>Deletion </a:t>
                </a:r>
                <a:r>
                  <a:rPr lang="en-US" dirty="0"/>
                  <a:t>amortized time </a:t>
                </a:r>
                <a:r>
                  <a:rPr lang="pt-PT" i="0">
                    <a:latin typeface="Cambria Math" panose="02040503050406030204" pitchFamily="18" charset="0"/>
                  </a:rPr>
                  <a:t>𝑂(log_𝑘⁡𝑛</a:t>
                </a:r>
                <a:r>
                  <a:rPr lang="pt-PT" i="0" smtClean="0">
                    <a:latin typeface="Cambria Math" panose="02040503050406030204" pitchFamily="18" charset="0"/>
                  </a:rPr>
                  <a:t>  log⁡log⁡</a:t>
                </a:r>
                <a:r>
                  <a:rPr lang="pt-PT" b="0" i="0" smtClean="0">
                    <a:latin typeface="Cambria Math" panose="02040503050406030204" pitchFamily="18" charset="0"/>
                  </a:rPr>
                  <a:t>𝑚 </a:t>
                </a:r>
                <a:r>
                  <a:rPr lang="pt-PT" i="0">
                    <a:latin typeface="Cambria Math" panose="02040503050406030204" pitchFamily="18" charset="0"/>
                  </a:rPr>
                  <a:t>)</a:t>
                </a:r>
                <a:endParaRPr lang="pt-PT" dirty="0"/>
              </a:p>
              <a:p>
                <a:pPr>
                  <a:buFontTx/>
                  <a:buChar char="-"/>
                </a:pPr>
                <a:endParaRPr lang="en-US" dirty="0" smtClean="0"/>
              </a:p>
              <a:p>
                <a:pPr marL="0" indent="0">
                  <a:buNone/>
                </a:pPr>
                <a:r>
                  <a:rPr lang="en-US" dirty="0" smtClean="0"/>
                  <a:t>Dynamic bit vector implementation [3]:</a:t>
                </a:r>
              </a:p>
              <a:p>
                <a:pPr>
                  <a:buFontTx/>
                  <a:buChar char="-"/>
                </a:pPr>
                <a:r>
                  <a:rPr lang="en-US" dirty="0" smtClean="0"/>
                  <a:t>Insert/delete in </a:t>
                </a:r>
                <a:r>
                  <a:rPr lang="pt-PT" i="0">
                    <a:latin typeface="Cambria Math" panose="02040503050406030204" pitchFamily="18" charset="0"/>
                  </a:rPr>
                  <a:t>𝑂(log_𝑘⁡𝑛  log⁡</a:t>
                </a:r>
                <a:r>
                  <a:rPr lang="pt-PT" b="0" i="0" smtClean="0">
                    <a:latin typeface="Cambria Math" panose="02040503050406030204" pitchFamily="18" charset="0"/>
                  </a:rPr>
                  <a:t>𝑛 )</a:t>
                </a:r>
                <a:endParaRPr lang="pt-PT" dirty="0" smtClean="0"/>
              </a:p>
              <a:p>
                <a:pPr>
                  <a:buFontTx/>
                  <a:buChar char="-"/>
                </a:pPr>
                <a:r>
                  <a:rPr lang="en-US" dirty="0" smtClean="0"/>
                  <a:t>Slower by a factor of</a:t>
                </a:r>
                <a:r>
                  <a:rPr lang="pt-PT" dirty="0" smtClean="0"/>
                  <a:t> </a:t>
                </a:r>
                <a:r>
                  <a:rPr lang="pt-PT" b="0" i="0" smtClean="0">
                    <a:latin typeface="Cambria Math" panose="02040503050406030204" pitchFamily="18" charset="0"/>
                  </a:rPr>
                  <a:t>o</a:t>
                </a:r>
                <a:r>
                  <a:rPr lang="pt-PT" i="0">
                    <a:latin typeface="Cambria Math" panose="02040503050406030204" pitchFamily="18" charset="0"/>
                  </a:rPr>
                  <a:t>(</a:t>
                </a:r>
                <a:r>
                  <a:rPr lang="pt-PT" b="0" i="0" smtClean="0">
                    <a:latin typeface="Cambria Math" panose="02040503050406030204" pitchFamily="18" charset="0"/>
                  </a:rPr>
                  <a:t>log</a:t>
                </a:r>
                <a:r>
                  <a:rPr lang="pt-PT" b="0" i="0">
                    <a:latin typeface="Cambria Math" panose="02040503050406030204" pitchFamily="18" charset="0"/>
                  </a:rPr>
                  <a:t>⁡</a:t>
                </a:r>
                <a:r>
                  <a:rPr lang="pt-PT" i="0">
                    <a:latin typeface="Cambria Math" panose="02040503050406030204" pitchFamily="18" charset="0"/>
                  </a:rPr>
                  <a:t>𝑛</a:t>
                </a:r>
                <a:r>
                  <a:rPr lang="pt-PT" b="0" i="0" smtClean="0">
                    <a:latin typeface="Cambria Math" panose="02040503050406030204" pitchFamily="18" charset="0"/>
                  </a:rPr>
                  <a:t>/</a:t>
                </a:r>
                <a:r>
                  <a:rPr lang="pt-PT" i="0">
                    <a:latin typeface="Cambria Math" panose="02040503050406030204" pitchFamily="18" charset="0"/>
                  </a:rPr>
                  <a:t>log⁡〖</a:t>
                </a:r>
                <a:r>
                  <a:rPr lang="pt-PT" b="0" i="0" smtClean="0">
                    <a:latin typeface="Cambria Math" panose="02040503050406030204" pitchFamily="18" charset="0"/>
                  </a:rPr>
                  <a:t>log 𝑛</a:t>
                </a:r>
                <a:r>
                  <a:rPr lang="pt-PT" b="0" i="0">
                    <a:latin typeface="Cambria Math" panose="02040503050406030204" pitchFamily="18" charset="0"/>
                  </a:rPr>
                  <a:t>〗</a:t>
                </a:r>
                <a:r>
                  <a:rPr lang="pt-PT" i="0">
                    <a:latin typeface="Cambria Math" panose="02040503050406030204" pitchFamily="18" charset="0"/>
                  </a:rPr>
                  <a:t>)</a:t>
                </a:r>
                <a:r>
                  <a:rPr lang="pt-PT" dirty="0" smtClean="0"/>
                  <a:t> as </a:t>
                </a:r>
                <a:r>
                  <a:rPr lang="pt-PT" i="1" dirty="0" smtClean="0"/>
                  <a:t>m</a:t>
                </a:r>
                <a:r>
                  <a:rPr lang="pt-PT" dirty="0" smtClean="0"/>
                  <a:t> </a:t>
                </a:r>
                <a:r>
                  <a:rPr lang="en-US" noProof="0" dirty="0" smtClean="0"/>
                  <a:t>is</a:t>
                </a:r>
                <a:r>
                  <a:rPr lang="pt-PT" dirty="0" smtClean="0"/>
                  <a:t> </a:t>
                </a:r>
                <a:r>
                  <a:rPr lang="pt-PT" i="0">
                    <a:latin typeface="Cambria Math" panose="02040503050406030204" pitchFamily="18" charset="0"/>
                  </a:rPr>
                  <a:t>𝑂</a:t>
                </a:r>
                <a:r>
                  <a:rPr lang="pt-PT" b="0" i="0" smtClean="0">
                    <a:latin typeface="Cambria Math" panose="02040503050406030204" pitchFamily="18" charset="0"/>
                  </a:rPr>
                  <a:t>(𝑛^2)</a:t>
                </a:r>
                <a:endParaRPr lang="pt-PT" dirty="0"/>
              </a:p>
              <a:p>
                <a:endParaRPr lang="en-US" dirty="0" smtClean="0"/>
              </a:p>
              <a:p>
                <a:pPr marL="0" indent="0">
                  <a:buNone/>
                </a:pPr>
                <a:r>
                  <a:rPr lang="en-US" i="1" dirty="0" smtClean="0"/>
                  <a:t>Comparison with other constructions: querying</a:t>
                </a:r>
              </a:p>
              <a:p>
                <a:pPr marL="0" indent="0">
                  <a:buNone/>
                </a:pPr>
                <a:endParaRPr lang="en-US" i="1" dirty="0"/>
              </a:p>
              <a:p>
                <a:pPr marL="0" indent="0">
                  <a:buNone/>
                </a:pPr>
                <a:r>
                  <a:rPr lang="en-US" dirty="0" smtClean="0"/>
                  <a:t>Same time as in static </a:t>
                </a:r>
                <a:r>
                  <a:rPr lang="en-US" i="1" dirty="0" smtClean="0"/>
                  <a:t>k</a:t>
                </a:r>
                <a:r>
                  <a:rPr lang="en-US" baseline="30000" dirty="0" smtClean="0"/>
                  <a:t>2</a:t>
                </a:r>
                <a:r>
                  <a:rPr lang="en-US" dirty="0" smtClean="0"/>
                  <a:t>-trees</a:t>
                </a:r>
              </a:p>
              <a:p>
                <a:pPr marL="0" indent="0">
                  <a:buNone/>
                </a:pPr>
                <a:r>
                  <a:rPr lang="en-US" dirty="0" smtClean="0"/>
                  <a:t>Dynamic bit vector implementation has slowdown by factor of </a:t>
                </a:r>
                <a:r>
                  <a:rPr lang="pt-PT" b="0" i="0" smtClean="0">
                    <a:latin typeface="Cambria Math" panose="02040503050406030204" pitchFamily="18" charset="0"/>
                  </a:rPr>
                  <a:t>𝑜(log⁡𝑛/log⁡log⁡𝑛  )</a:t>
                </a:r>
                <a:r>
                  <a:rPr lang="en-US" dirty="0" smtClean="0"/>
                  <a:t> compared to ours [5, Chapter 12]</a:t>
                </a:r>
              </a:p>
              <a:p>
                <a:pPr marL="0" indent="0">
                  <a:buNone/>
                </a:pPr>
                <a:endParaRPr lang="en-US" dirty="0"/>
              </a:p>
              <a:p>
                <a:pPr marL="0" indent="0">
                  <a:buNone/>
                </a:pPr>
                <a:r>
                  <a:rPr lang="en-US" dirty="0" smtClean="0"/>
                  <a:t>We compare also with </a:t>
                </a:r>
                <a:r>
                  <a:rPr lang="en-US" i="1" dirty="0" smtClean="0"/>
                  <a:t>k</a:t>
                </a:r>
                <a:r>
                  <a:rPr lang="en-US" baseline="30000" dirty="0" smtClean="0"/>
                  <a:t>2</a:t>
                </a:r>
                <a:r>
                  <a:rPr lang="en-US" dirty="0" smtClean="0"/>
                  <a:t>-tries [7], another representation</a:t>
                </a:r>
              </a:p>
              <a:p>
                <a:pPr marL="0" indent="0">
                  <a:buNone/>
                </a:pPr>
                <a:r>
                  <a:rPr lang="en-US" dirty="0" smtClean="0"/>
                  <a:t>Uses </a:t>
                </a:r>
                <a:r>
                  <a:rPr lang="pt-PT" i="0">
                    <a:latin typeface="Cambria Math" panose="02040503050406030204" pitchFamily="18" charset="0"/>
                  </a:rPr>
                  <a:t>𝑂(</a:t>
                </a:r>
                <a:r>
                  <a:rPr lang="pt-PT" b="0" i="0" smtClean="0">
                    <a:latin typeface="Cambria Math" panose="02040503050406030204" pitchFamily="18" charset="0"/>
                  </a:rPr>
                  <a:t>𝑚 log⁡(𝑛^2/𝑚)+𝑚 log⁡𝑘</a:t>
                </a:r>
                <a:r>
                  <a:rPr lang="pt-PT" i="0">
                    <a:latin typeface="Cambria Math" panose="02040503050406030204" pitchFamily="18" charset="0"/>
                  </a:rPr>
                  <a:t>)</a:t>
                </a:r>
                <a:r>
                  <a:rPr lang="pt-PT" dirty="0" smtClean="0"/>
                  <a:t> bits</a:t>
                </a:r>
                <a:endParaRPr lang="pt-PT" dirty="0"/>
              </a:p>
              <a:p>
                <a:pPr marL="0" indent="0">
                  <a:buNone/>
                </a:pPr>
                <a:r>
                  <a:rPr lang="en-US" dirty="0" smtClean="0"/>
                  <a:t>Queries in </a:t>
                </a:r>
                <a:r>
                  <a:rPr lang="pt-PT" b="0" i="0" smtClean="0">
                    <a:latin typeface="Cambria Math" panose="02040503050406030204" pitchFamily="18" charset="0"/>
                  </a:rPr>
                  <a:t>𝑂</a:t>
                </a:r>
                <a:r>
                  <a:rPr lang="pt-PT" i="0">
                    <a:latin typeface="Cambria Math" panose="02040503050406030204" pitchFamily="18" charset="0"/>
                  </a:rPr>
                  <a:t>(</a:t>
                </a:r>
                <a:r>
                  <a:rPr lang="pt-PT" i="0" smtClean="0">
                    <a:latin typeface="Cambria Math" panose="02040503050406030204" pitchFamily="18" charset="0"/>
                  </a:rPr>
                  <a:t>log_</a:t>
                </a:r>
                <a:r>
                  <a:rPr lang="pt-PT" b="0" i="0" smtClean="0">
                    <a:latin typeface="Cambria Math" panose="02040503050406030204" pitchFamily="18" charset="0"/>
                  </a:rPr>
                  <a:t>𝑘⁡𝑛 )</a:t>
                </a:r>
                <a:r>
                  <a:rPr lang="en-US" dirty="0" smtClean="0"/>
                  <a:t> time and updates in </a:t>
                </a:r>
                <a:r>
                  <a:rPr lang="pt-PT" i="0">
                    <a:latin typeface="Cambria Math" panose="02040503050406030204" pitchFamily="18" charset="0"/>
                  </a:rPr>
                  <a:t>𝑂(log_𝑘⁡𝑛 )</a:t>
                </a:r>
                <a:r>
                  <a:rPr lang="en-US" dirty="0" smtClean="0"/>
                  <a:t> amortized time</a:t>
                </a:r>
              </a:p>
              <a:p>
                <a:endParaRPr lang="en-US" dirty="0"/>
              </a:p>
            </p:txBody>
          </p:sp>
        </mc:Fallback>
      </mc:AlternateContent>
      <p:sp>
        <p:nvSpPr>
          <p:cNvPr id="4" name="Slide Number Placeholder 3"/>
          <p:cNvSpPr>
            <a:spLocks noGrp="1"/>
          </p:cNvSpPr>
          <p:nvPr>
            <p:ph type="sldNum" sz="quarter" idx="10"/>
          </p:nvPr>
        </p:nvSpPr>
        <p:spPr/>
        <p:txBody>
          <a:bodyPr/>
          <a:lstStyle/>
          <a:p>
            <a:fld id="{98B7B965-6F51-4429-A01E-67C92C183802}" type="slidenum">
              <a:rPr lang="en-US" smtClean="0"/>
              <a:t>24</a:t>
            </a:fld>
            <a:endParaRPr lang="en-US" dirty="0"/>
          </a:p>
        </p:txBody>
      </p:sp>
    </p:spTree>
    <p:extLst>
      <p:ext uri="{BB962C8B-B14F-4D97-AF65-F5344CB8AC3E}">
        <p14:creationId xmlns:p14="http://schemas.microsoft.com/office/powerpoint/2010/main" val="4096979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7B965-6F51-4429-A01E-67C92C183802}" type="slidenum">
              <a:rPr lang="en-US" smtClean="0"/>
              <a:t>25</a:t>
            </a:fld>
            <a:endParaRPr lang="en-US" dirty="0"/>
          </a:p>
        </p:txBody>
      </p:sp>
    </p:spTree>
    <p:extLst>
      <p:ext uri="{BB962C8B-B14F-4D97-AF65-F5344CB8AC3E}">
        <p14:creationId xmlns:p14="http://schemas.microsoft.com/office/powerpoint/2010/main" val="1840265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tested the approach convergence speed with Fibonacci, </a:t>
            </a:r>
            <a:r>
              <a:rPr lang="en-GB" sz="1200" kern="1200" dirty="0" err="1">
                <a:solidFill>
                  <a:schemeClr val="tx1"/>
                </a:solidFill>
                <a:effectLst/>
                <a:latin typeface="+mn-lt"/>
                <a:ea typeface="+mn-ea"/>
                <a:cs typeface="+mn-cs"/>
              </a:rPr>
              <a:t>Thue</a:t>
            </a:r>
            <a:r>
              <a:rPr lang="en-GB" sz="1200" kern="1200" dirty="0">
                <a:solidFill>
                  <a:schemeClr val="tx1"/>
                </a:solidFill>
                <a:effectLst/>
                <a:latin typeface="+mn-lt"/>
                <a:ea typeface="+mn-ea"/>
                <a:cs typeface="+mn-cs"/>
              </a:rPr>
              <a:t>-Morse and binary de </a:t>
            </a:r>
            <a:r>
              <a:rPr lang="en-GB" sz="1200" kern="1200" dirty="0" err="1">
                <a:solidFill>
                  <a:schemeClr val="tx1"/>
                </a:solidFill>
                <a:effectLst/>
                <a:latin typeface="+mn-lt"/>
                <a:ea typeface="+mn-ea"/>
                <a:cs typeface="+mn-cs"/>
              </a:rPr>
              <a:t>Bruijn</a:t>
            </a:r>
            <a:r>
              <a:rPr lang="en-GB" sz="1200" kern="1200" dirty="0">
                <a:solidFill>
                  <a:schemeClr val="tx1"/>
                </a:solidFill>
                <a:effectLst/>
                <a:latin typeface="+mn-lt"/>
                <a:ea typeface="+mn-ea"/>
                <a:cs typeface="+mn-cs"/>
              </a:rPr>
              <a:t> sequences, as well as on strings obtained from a generator we developed for this purpose. </a:t>
            </a:r>
            <a:endParaRPr lang="en-GB" dirty="0"/>
          </a:p>
        </p:txBody>
      </p:sp>
      <p:sp>
        <p:nvSpPr>
          <p:cNvPr id="4" name="Slide Number Placeholder 3"/>
          <p:cNvSpPr>
            <a:spLocks noGrp="1"/>
          </p:cNvSpPr>
          <p:nvPr>
            <p:ph type="sldNum" sz="quarter" idx="10"/>
          </p:nvPr>
        </p:nvSpPr>
        <p:spPr/>
        <p:txBody>
          <a:bodyPr/>
          <a:lstStyle/>
          <a:p>
            <a:fld id="{98B7B965-6F51-4429-A01E-67C92C183802}" type="slidenum">
              <a:rPr lang="en-US" smtClean="0"/>
              <a:t>26</a:t>
            </a:fld>
            <a:endParaRPr lang="en-US" dirty="0"/>
          </a:p>
        </p:txBody>
      </p:sp>
    </p:spTree>
    <p:extLst>
      <p:ext uri="{BB962C8B-B14F-4D97-AF65-F5344CB8AC3E}">
        <p14:creationId xmlns:p14="http://schemas.microsoft.com/office/powerpoint/2010/main" val="2303175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de </a:t>
            </a:r>
            <a:r>
              <a:rPr lang="en-GB" sz="1200" kern="1200" dirty="0" err="1">
                <a:solidFill>
                  <a:schemeClr val="tx1"/>
                </a:solidFill>
                <a:effectLst/>
                <a:latin typeface="+mn-lt"/>
                <a:ea typeface="+mn-ea"/>
                <a:cs typeface="+mn-cs"/>
              </a:rPr>
              <a:t>Bruijin</a:t>
            </a:r>
            <a:r>
              <a:rPr lang="en-GB" sz="1200" kern="1200" dirty="0">
                <a:solidFill>
                  <a:schemeClr val="tx1"/>
                </a:solidFill>
                <a:effectLst/>
                <a:latin typeface="+mn-lt"/>
                <a:ea typeface="+mn-ea"/>
                <a:cs typeface="+mn-cs"/>
              </a:rPr>
              <a:t> sequences did obtain the 2-approximation condition. In fact the ratio is even better because the minimum size is 103 and the points obtained are below 200.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ratio is closer to 4/3, which is expected on average for this kind of sequences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Out approach for </a:t>
            </a:r>
            <a:r>
              <a:rPr lang="en-GB" sz="1200" kern="1200" dirty="0">
                <a:solidFill>
                  <a:schemeClr val="tx1"/>
                </a:solidFill>
                <a:effectLst/>
                <a:latin typeface="+mn-lt"/>
                <a:ea typeface="+mn-ea"/>
                <a:cs typeface="+mn-cs"/>
              </a:rPr>
              <a:t>de </a:t>
            </a:r>
            <a:r>
              <a:rPr lang="en-GB" sz="1200" kern="1200" dirty="0" err="1">
                <a:solidFill>
                  <a:schemeClr val="tx1"/>
                </a:solidFill>
                <a:effectLst/>
                <a:latin typeface="+mn-lt"/>
                <a:ea typeface="+mn-ea"/>
                <a:cs typeface="+mn-cs"/>
              </a:rPr>
              <a:t>Bruijin</a:t>
            </a:r>
            <a:r>
              <a:rPr lang="en-GB" sz="1200" kern="1200" dirty="0">
                <a:solidFill>
                  <a:schemeClr val="tx1"/>
                </a:solidFill>
                <a:effectLst/>
                <a:latin typeface="+mn-lt"/>
                <a:ea typeface="+mn-ea"/>
                <a:cs typeface="+mn-cs"/>
              </a:rPr>
              <a:t> string</a:t>
            </a:r>
            <a:r>
              <a:rPr lang="en-US" baseline="0" dirty="0"/>
              <a:t> need more phrases to encode than Lempel-Ziv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8B7B965-6F51-4429-A01E-67C92C183802}" type="slidenum">
              <a:rPr lang="en-US" smtClean="0"/>
              <a:t>27</a:t>
            </a:fld>
            <a:endParaRPr lang="en-US" dirty="0"/>
          </a:p>
        </p:txBody>
      </p:sp>
    </p:spTree>
    <p:extLst>
      <p:ext uri="{BB962C8B-B14F-4D97-AF65-F5344CB8AC3E}">
        <p14:creationId xmlns:p14="http://schemas.microsoft.com/office/powerpoint/2010/main" val="2571937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Fibonacci strings our algorithm quickly reaches the optimum number of phrases and obtains configurations that require much fewer phrases than the Lempel-Ziv parse.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some, it seems he needs all the iterations of the simulate annealing because he is stuck in a configuration that needs to insert more symbols but the temperature of the algorithm is very cold and therefore does not allow to do this operation. </a:t>
            </a:r>
          </a:p>
        </p:txBody>
      </p:sp>
      <p:sp>
        <p:nvSpPr>
          <p:cNvPr id="4" name="Slide Number Placeholder 3"/>
          <p:cNvSpPr>
            <a:spLocks noGrp="1"/>
          </p:cNvSpPr>
          <p:nvPr>
            <p:ph type="sldNum" sz="quarter" idx="10"/>
          </p:nvPr>
        </p:nvSpPr>
        <p:spPr/>
        <p:txBody>
          <a:bodyPr/>
          <a:lstStyle/>
          <a:p>
            <a:fld id="{98B7B965-6F51-4429-A01E-67C92C183802}" type="slidenum">
              <a:rPr lang="en-US" smtClean="0"/>
              <a:t>28</a:t>
            </a:fld>
            <a:endParaRPr lang="en-US" dirty="0"/>
          </a:p>
        </p:txBody>
      </p:sp>
    </p:spTree>
    <p:extLst>
      <p:ext uri="{BB962C8B-B14F-4D97-AF65-F5344CB8AC3E}">
        <p14:creationId xmlns:p14="http://schemas.microsoft.com/office/powerpoint/2010/main" val="3132159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the generated strings we did achieve the 2-approximation condition several times, and when this condition is obtained, we not need execute all the number of iterations of the algorithm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Also several iterations obtain less phrases than the Lempel-Ziv.</a:t>
            </a:r>
            <a:endParaRPr lang="en-US" dirty="0"/>
          </a:p>
        </p:txBody>
      </p:sp>
      <p:sp>
        <p:nvSpPr>
          <p:cNvPr id="4" name="Slide Number Placeholder 3"/>
          <p:cNvSpPr>
            <a:spLocks noGrp="1"/>
          </p:cNvSpPr>
          <p:nvPr>
            <p:ph type="sldNum" sz="quarter" idx="10"/>
          </p:nvPr>
        </p:nvSpPr>
        <p:spPr/>
        <p:txBody>
          <a:bodyPr/>
          <a:lstStyle/>
          <a:p>
            <a:fld id="{98B7B965-6F51-4429-A01E-67C92C183802}" type="slidenum">
              <a:rPr lang="en-US" smtClean="0"/>
              <a:t>29</a:t>
            </a:fld>
            <a:endParaRPr lang="en-US" dirty="0"/>
          </a:p>
        </p:txBody>
      </p:sp>
    </p:spTree>
    <p:extLst>
      <p:ext uri="{BB962C8B-B14F-4D97-AF65-F5344CB8AC3E}">
        <p14:creationId xmlns:p14="http://schemas.microsoft.com/office/powerpoint/2010/main" val="1530252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mn-lt"/>
                <a:ea typeface="+mn-ea"/>
                <a:cs typeface="+mn-cs"/>
              </a:rPr>
              <a:t>The </a:t>
            </a:r>
            <a:r>
              <a:rPr lang="en-GB" sz="1200" b="1" i="0" kern="1200" dirty="0">
                <a:solidFill>
                  <a:schemeClr val="tx1"/>
                </a:solidFill>
                <a:effectLst/>
                <a:latin typeface="+mn-lt"/>
                <a:ea typeface="+mn-ea"/>
                <a:cs typeface="+mn-cs"/>
              </a:rPr>
              <a:t>Lempel-Ziv algorithm</a:t>
            </a:r>
            <a:r>
              <a:rPr lang="en-GB" sz="1200" b="0" i="0" kern="1200" dirty="0">
                <a:solidFill>
                  <a:schemeClr val="tx1"/>
                </a:solidFill>
                <a:effectLst/>
                <a:latin typeface="+mn-lt"/>
                <a:ea typeface="+mn-ea"/>
                <a:cs typeface="+mn-cs"/>
              </a:rPr>
              <a:t>, was invented by Israeli computer scientists Abraham Lempel and Jacob </a:t>
            </a:r>
            <a:r>
              <a:rPr lang="en-GB" sz="1200" b="0" i="0" kern="1200" dirty="0" err="1">
                <a:solidFill>
                  <a:schemeClr val="tx1"/>
                </a:solidFill>
                <a:effectLst/>
                <a:latin typeface="+mn-lt"/>
                <a:ea typeface="+mn-ea"/>
                <a:cs typeface="+mn-cs"/>
              </a:rPr>
              <a:t>Ziv</a:t>
            </a:r>
            <a:r>
              <a:rPr lang="en-GB" sz="1200" b="0" i="0" kern="1200" dirty="0">
                <a:solidFill>
                  <a:schemeClr val="tx1"/>
                </a:solidFill>
                <a:effectLst/>
                <a:latin typeface="+mn-lt"/>
                <a:ea typeface="+mn-ea"/>
                <a:cs typeface="+mn-cs"/>
              </a:rPr>
              <a:t> in 1977.</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mn-lt"/>
                <a:ea typeface="+mn-ea"/>
                <a:cs typeface="+mn-cs"/>
              </a:rPr>
              <a:t>The idea of this algorithm is to use the text itself as the dictionary, replacing later occurrences of a string by numbers indicating where it occurred before and its length.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mn-lt"/>
                <a:ea typeface="+mn-ea"/>
                <a:cs typeface="+mn-cs"/>
              </a:rPr>
              <a:t>Zip and </a:t>
            </a:r>
            <a:r>
              <a:rPr lang="en-GB" sz="1200" b="0" i="0" kern="1200" dirty="0" err="1">
                <a:solidFill>
                  <a:schemeClr val="tx1"/>
                </a:solidFill>
                <a:effectLst/>
                <a:latin typeface="+mn-lt"/>
                <a:ea typeface="+mn-ea"/>
                <a:cs typeface="+mn-cs"/>
              </a:rPr>
              <a:t>gzip</a:t>
            </a:r>
            <a:r>
              <a:rPr lang="en-GB" sz="1200" b="0" i="0" kern="1200" dirty="0">
                <a:solidFill>
                  <a:schemeClr val="tx1"/>
                </a:solidFill>
                <a:effectLst/>
                <a:latin typeface="+mn-lt"/>
                <a:ea typeface="+mn-ea"/>
                <a:cs typeface="+mn-cs"/>
              </a:rPr>
              <a:t> use variations of the </a:t>
            </a:r>
            <a:r>
              <a:rPr lang="en-GB" sz="1200" b="1" i="0" kern="1200" dirty="0">
                <a:solidFill>
                  <a:schemeClr val="tx1"/>
                </a:solidFill>
                <a:effectLst/>
                <a:latin typeface="+mn-lt"/>
                <a:ea typeface="+mn-ea"/>
                <a:cs typeface="+mn-cs"/>
              </a:rPr>
              <a:t>Lempel-Ziv algorithm</a:t>
            </a:r>
            <a:r>
              <a:rPr lang="en-GB" sz="1200" b="0" i="0" kern="1200" dirty="0">
                <a:solidFill>
                  <a:schemeClr val="tx1"/>
                </a:solidFill>
                <a:effectLst/>
                <a:latin typeface="+mn-lt"/>
                <a:ea typeface="+mn-ea"/>
                <a:cs typeface="+mn-cs"/>
              </a:rPr>
              <a:t>.</a:t>
            </a:r>
            <a:endParaRPr lang="en-US" baseline="0" dirty="0"/>
          </a:p>
        </p:txBody>
      </p:sp>
      <p:sp>
        <p:nvSpPr>
          <p:cNvPr id="4" name="Slide Number Placeholder 3"/>
          <p:cNvSpPr>
            <a:spLocks noGrp="1"/>
          </p:cNvSpPr>
          <p:nvPr>
            <p:ph type="sldNum" sz="quarter" idx="10"/>
          </p:nvPr>
        </p:nvSpPr>
        <p:spPr/>
        <p:txBody>
          <a:bodyPr/>
          <a:lstStyle/>
          <a:p>
            <a:fld id="{98B7B965-6F51-4429-A01E-67C92C183802}" type="slidenum">
              <a:rPr lang="en-US" smtClean="0"/>
              <a:t>3</a:t>
            </a:fld>
            <a:endParaRPr lang="en-US" dirty="0"/>
          </a:p>
        </p:txBody>
      </p:sp>
    </p:spTree>
    <p:extLst>
      <p:ext uri="{BB962C8B-B14F-4D97-AF65-F5344CB8AC3E}">
        <p14:creationId xmlns:p14="http://schemas.microsoft.com/office/powerpoint/2010/main" val="3174430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the </a:t>
                </a:r>
                <a:r>
                  <a:rPr lang="en-GB" sz="1200" kern="1200" dirty="0" err="1">
                    <a:solidFill>
                      <a:schemeClr val="tx1"/>
                    </a:solidFill>
                    <a:effectLst/>
                    <a:latin typeface="+mn-lt"/>
                    <a:ea typeface="+mn-ea"/>
                    <a:cs typeface="+mn-cs"/>
                  </a:rPr>
                  <a:t>Thue</a:t>
                </a:r>
                <a:r>
                  <a:rPr lang="en-GB" sz="1200" kern="1200" dirty="0">
                    <a:solidFill>
                      <a:schemeClr val="tx1"/>
                    </a:solidFill>
                    <a:effectLst/>
                    <a:latin typeface="+mn-lt"/>
                    <a:ea typeface="+mn-ea"/>
                    <a:cs typeface="+mn-cs"/>
                  </a:rPr>
                  <a:t>-Morse sequences, our algorithm pro- duces macro schemes much smaller than Lempel-Ziv, albeit not a guaranteed 2- approximation. </a:t>
                </a:r>
                <a:endParaRPr lang="en-GB" dirty="0"/>
              </a:p>
              <a:p>
                <a:r>
                  <a:rPr lang="en-GB" sz="1200" kern="1200" dirty="0">
                    <a:solidFill>
                      <a:schemeClr val="tx1"/>
                    </a:solidFill>
                    <a:effectLst/>
                    <a:latin typeface="+mn-lt"/>
                    <a:ea typeface="+mn-ea"/>
                    <a:cs typeface="+mn-cs"/>
                  </a:rPr>
                  <a:t>For the </a:t>
                </a:r>
                <a:r>
                  <a:rPr lang="en-GB" sz="1200" kern="1200" dirty="0" err="1">
                    <a:solidFill>
                      <a:schemeClr val="tx1"/>
                    </a:solidFill>
                    <a:effectLst/>
                    <a:latin typeface="+mn-lt"/>
                    <a:ea typeface="+mn-ea"/>
                    <a:cs typeface="+mn-cs"/>
                  </a:rPr>
                  <a:t>Thue</a:t>
                </a:r>
                <a:r>
                  <a:rPr lang="en-GB" sz="1200" kern="1200" dirty="0">
                    <a:solidFill>
                      <a:schemeClr val="tx1"/>
                    </a:solidFill>
                    <a:effectLst/>
                    <a:latin typeface="+mn-lt"/>
                    <a:ea typeface="+mn-ea"/>
                    <a:cs typeface="+mn-cs"/>
                  </a:rPr>
                  <a:t>-Morse strings the minimum value obtained by the algorithm was 11, but this did not achieved the 2-approximation condition. The known lower bound for this sequence was 4, but this may be below optimal. </a:t>
                </a:r>
                <a:endParaRPr lang="en-GB" dirty="0"/>
              </a:p>
              <a:p>
                <a:endParaRPr lang="en-US" dirty="0"/>
              </a:p>
            </p:txBody>
          </p:sp>
        </mc:Choice>
        <mc:Fallback xmlns="">
          <p:sp>
            <p:nvSpPr>
              <p:cNvPr id="3" name="Notes Placeholder 2"/>
              <p:cNvSpPr>
                <a:spLocks noGrp="1"/>
              </p:cNvSpPr>
              <p:nvPr>
                <p:ph type="body" idx="1"/>
              </p:nvPr>
            </p:nvSpPr>
            <p:spPr/>
            <p:txBody>
              <a:bodyPr/>
              <a:lstStyle/>
              <a:p>
                <a:r>
                  <a:rPr lang="en-US" dirty="0" smtClean="0"/>
                  <a:t>Figure 3 shows the average running time for listing vertex neighborhoods</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a:t>
                </a:r>
                <a:r>
                  <a:rPr lang="en-US" baseline="0" dirty="0" smtClean="0"/>
                  <a:t>e are plotting against </a:t>
                </a:r>
                <a:r>
                  <a:rPr lang="pt-PT" b="0" i="0" baseline="0" smtClean="0">
                    <a:latin typeface="Cambria Math" panose="02040503050406030204" pitchFamily="18" charset="0"/>
                  </a:rPr>
                  <a:t>𝑂(√𝑚)</a:t>
                </a:r>
                <a:r>
                  <a:rPr lang="en-US" baseline="0" dirty="0" smtClean="0"/>
                  <a:t> which is the average-case bound on the cost of listing vertex neighborhoods with the static k2-tree [2</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bound is also valid for the dk2tree which uses dynamic bit vectors and for our implementation sdk2tree.</a:t>
                </a:r>
                <a:endParaRPr lang="en-US" dirty="0" smtClean="0"/>
              </a:p>
            </p:txBody>
          </p:sp>
        </mc:Fallback>
      </mc:AlternateContent>
      <p:sp>
        <p:nvSpPr>
          <p:cNvPr id="4" name="Slide Number Placeholder 3"/>
          <p:cNvSpPr>
            <a:spLocks noGrp="1"/>
          </p:cNvSpPr>
          <p:nvPr>
            <p:ph type="sldNum" sz="quarter" idx="10"/>
          </p:nvPr>
        </p:nvSpPr>
        <p:spPr/>
        <p:txBody>
          <a:bodyPr/>
          <a:lstStyle/>
          <a:p>
            <a:fld id="{98B7B965-6F51-4429-A01E-67C92C183802}" type="slidenum">
              <a:rPr lang="en-US" smtClean="0"/>
              <a:t>30</a:t>
            </a:fld>
            <a:endParaRPr lang="en-US" dirty="0"/>
          </a:p>
        </p:txBody>
      </p:sp>
    </p:spTree>
    <p:extLst>
      <p:ext uri="{BB962C8B-B14F-4D97-AF65-F5344CB8AC3E}">
        <p14:creationId xmlns:p14="http://schemas.microsoft.com/office/powerpoint/2010/main" val="504080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7B965-6F51-4429-A01E-67C92C183802}" type="slidenum">
              <a:rPr lang="en-US" smtClean="0"/>
              <a:t>31</a:t>
            </a:fld>
            <a:endParaRPr lang="en-US" dirty="0"/>
          </a:p>
        </p:txBody>
      </p:sp>
    </p:spTree>
    <p:extLst>
      <p:ext uri="{BB962C8B-B14F-4D97-AF65-F5344CB8AC3E}">
        <p14:creationId xmlns:p14="http://schemas.microsoft.com/office/powerpoint/2010/main" val="12393209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have shown that the smallest macro scheme, an NP-hard-to-compute measure of compressibility, can be practically approximated, for some highly repetitive families of strings. On most of our tests we obtain much better approximations than the popular Lempel-Ziv algorithm. </a:t>
            </a:r>
            <a:endParaRPr lang="en-GB" dirty="0"/>
          </a:p>
          <a:p>
            <a:r>
              <a:rPr lang="en-GB" sz="1200" kern="1200" dirty="0">
                <a:solidFill>
                  <a:schemeClr val="tx1"/>
                </a:solidFill>
                <a:effectLst/>
                <a:latin typeface="+mn-lt"/>
                <a:ea typeface="+mn-ea"/>
                <a:cs typeface="+mn-cs"/>
              </a:rPr>
              <a:t>Our future steps are to devise a more practical version of our compression algorithm. While we have managed to make it practical, running over large files is still a challenge. Because the link cut tree data structure uses one node for each letter in the text. </a:t>
            </a:r>
          </a:p>
          <a:p>
            <a:r>
              <a:rPr lang="en-GB" sz="1200" kern="1200" dirty="0">
                <a:solidFill>
                  <a:schemeClr val="tx1"/>
                </a:solidFill>
                <a:effectLst/>
                <a:latin typeface="+mn-lt"/>
                <a:ea typeface="+mn-ea"/>
                <a:cs typeface="+mn-cs"/>
              </a:rPr>
              <a:t>We plan to reduce this overhead by storing fewer nodes, but still supporting the necessary operations. </a:t>
            </a:r>
          </a:p>
          <a:p>
            <a:r>
              <a:rPr lang="en-GB" sz="1200" kern="1200" dirty="0">
                <a:solidFill>
                  <a:schemeClr val="tx1"/>
                </a:solidFill>
                <a:effectLst/>
                <a:latin typeface="+mn-lt"/>
                <a:ea typeface="+mn-ea"/>
                <a:cs typeface="+mn-cs"/>
              </a:rPr>
              <a:t>We also store the suffix array and the inverse suffix array, in plain form and using a compressed representation will require less space.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aim to reduce the size of both these structures so that the amount of extra space necessary to obtain the smallest macro scheme becomes sublinear in the size of the file to compress. Also the initialization of the list of admissible phrases will have to be delayed until it is small enough, otherwise it may require as much space as the previous data structures. A simple solution is to initialize our algorithm with a Lempel-Ziv parsing. </a:t>
            </a:r>
            <a:endParaRPr lang="en-GB" dirty="0"/>
          </a:p>
          <a:p>
            <a:endParaRPr lang="en-US" dirty="0"/>
          </a:p>
        </p:txBody>
      </p:sp>
      <p:sp>
        <p:nvSpPr>
          <p:cNvPr id="4" name="Slide Number Placeholder 3"/>
          <p:cNvSpPr>
            <a:spLocks noGrp="1"/>
          </p:cNvSpPr>
          <p:nvPr>
            <p:ph type="sldNum" sz="quarter" idx="10"/>
          </p:nvPr>
        </p:nvSpPr>
        <p:spPr/>
        <p:txBody>
          <a:bodyPr/>
          <a:lstStyle/>
          <a:p>
            <a:fld id="{98B7B965-6F51-4429-A01E-67C92C183802}" type="slidenum">
              <a:rPr lang="en-US" smtClean="0"/>
              <a:t>32</a:t>
            </a:fld>
            <a:endParaRPr lang="en-US" dirty="0"/>
          </a:p>
        </p:txBody>
      </p:sp>
    </p:spTree>
    <p:extLst>
      <p:ext uri="{BB962C8B-B14F-4D97-AF65-F5344CB8AC3E}">
        <p14:creationId xmlns:p14="http://schemas.microsoft.com/office/powerpoint/2010/main" val="34104372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T" dirty="0"/>
          </a:p>
        </p:txBody>
      </p:sp>
      <p:sp>
        <p:nvSpPr>
          <p:cNvPr id="4" name="Slide Number Placeholder 3"/>
          <p:cNvSpPr>
            <a:spLocks noGrp="1"/>
          </p:cNvSpPr>
          <p:nvPr>
            <p:ph type="sldNum" sz="quarter" idx="5"/>
          </p:nvPr>
        </p:nvSpPr>
        <p:spPr/>
        <p:txBody>
          <a:bodyPr/>
          <a:lstStyle/>
          <a:p>
            <a:fld id="{98B7B965-6F51-4429-A01E-67C92C183802}" type="slidenum">
              <a:rPr lang="en-US" smtClean="0"/>
              <a:t>33</a:t>
            </a:fld>
            <a:endParaRPr lang="en-US" dirty="0"/>
          </a:p>
        </p:txBody>
      </p:sp>
    </p:spTree>
    <p:extLst>
      <p:ext uri="{BB962C8B-B14F-4D97-AF65-F5344CB8AC3E}">
        <p14:creationId xmlns:p14="http://schemas.microsoft.com/office/powerpoint/2010/main" val="3154460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The idea of Lempel-Ziv is to parse the sequence into distinct phrases. Suppose, for example, we have the string S.</a:t>
            </a:r>
          </a:p>
          <a:p>
            <a:pPr fontAlgn="base"/>
            <a:r>
              <a:rPr lang="en-GB" sz="1200" b="0" i="0" kern="1200" dirty="0">
                <a:solidFill>
                  <a:schemeClr val="tx1"/>
                </a:solidFill>
                <a:effectLst/>
                <a:latin typeface="+mn-lt"/>
                <a:ea typeface="+mn-ea"/>
                <a:cs typeface="+mn-cs"/>
              </a:rPr>
              <a:t>We start with the shortest phrase on the left that we haven’t seen before. This will always be a single letter, in this case B, as showing in the image.</a:t>
            </a:r>
          </a:p>
          <a:p>
            <a:pPr fontAlgn="base"/>
            <a:r>
              <a:rPr lang="en-GB" sz="1200" b="0" i="0" kern="1200" dirty="0">
                <a:solidFill>
                  <a:schemeClr val="tx1"/>
                </a:solidFill>
                <a:effectLst/>
                <a:latin typeface="+mn-lt"/>
                <a:ea typeface="+mn-ea"/>
                <a:cs typeface="+mn-cs"/>
              </a:rPr>
              <a:t>Then we take the next phrase we haven’t seen, in this case, is A.</a:t>
            </a:r>
          </a:p>
          <a:p>
            <a:pPr fontAlgn="base"/>
            <a:r>
              <a:rPr lang="en-GB" sz="1200" b="0" i="0" kern="1200" dirty="0">
                <a:solidFill>
                  <a:schemeClr val="tx1"/>
                </a:solidFill>
                <a:effectLst/>
                <a:latin typeface="+mn-lt"/>
                <a:ea typeface="+mn-ea"/>
                <a:cs typeface="+mn-cs"/>
              </a:rPr>
              <a:t>We take the next phrase we haven’t seen. We’ve already seen A, so we take AB:</a:t>
            </a:r>
          </a:p>
          <a:p>
            <a:pPr fontAlgn="base"/>
            <a:r>
              <a:rPr lang="en-GB" sz="1200" b="0" i="0" kern="1200" dirty="0">
                <a:solidFill>
                  <a:schemeClr val="tx1"/>
                </a:solidFill>
                <a:effectLst/>
                <a:latin typeface="+mn-lt"/>
                <a:ea typeface="+mn-ea"/>
                <a:cs typeface="+mn-cs"/>
              </a:rPr>
              <a:t>The next phrase we haven’t seen is ABB, as we’ve already seen AB in the previous phrase. In the next image show the rest of the parse.</a:t>
            </a:r>
          </a:p>
          <a:p>
            <a:pPr fontAlgn="base"/>
            <a:r>
              <a:rPr lang="en-GB" sz="1200" b="0" i="0" kern="1200" dirty="0">
                <a:solidFill>
                  <a:schemeClr val="tx1"/>
                </a:solidFill>
                <a:effectLst/>
                <a:latin typeface="+mn-lt"/>
                <a:ea typeface="+mn-ea"/>
                <a:cs typeface="+mn-cs"/>
              </a:rPr>
              <a:t>Now, how do we encode this? For each phrase we see, we stick it in a dictionary. The next time we want to send it, we don’t send the entire phrase, but just the number of this phrase</a:t>
            </a:r>
          </a:p>
          <a:p>
            <a:pPr fontAlgn="base"/>
            <a:r>
              <a:rPr lang="en-GB" sz="1200" b="0" i="0" kern="1200" dirty="0">
                <a:solidFill>
                  <a:schemeClr val="tx1"/>
                </a:solidFill>
                <a:effectLst/>
                <a:latin typeface="+mn-lt"/>
                <a:ea typeface="+mn-ea"/>
                <a:cs typeface="+mn-cs"/>
              </a:rPr>
              <a:t>The first row gives the index of the dictionary, and the second row their phrase.</a:t>
            </a:r>
          </a:p>
          <a:p>
            <a:pPr fontAlgn="base"/>
            <a:r>
              <a:rPr lang="en-GB" sz="1200" b="0" i="0" kern="1200" dirty="0">
                <a:solidFill>
                  <a:schemeClr val="tx1"/>
                </a:solidFill>
                <a:effectLst/>
                <a:latin typeface="+mn-lt"/>
                <a:ea typeface="+mn-ea"/>
                <a:cs typeface="+mn-cs"/>
              </a:rPr>
              <a:t>That is, when we’re encoding the ABBB from the sixth phrase, we encode it as 4B. This maps to ABBB since the Fourth phrase was ABB, and we add B to it.</a:t>
            </a:r>
          </a:p>
          <a:p>
            <a:pPr fontAlgn="base"/>
            <a:r>
              <a:rPr lang="en-GB" sz="1200" b="0" i="0" kern="1200" dirty="0">
                <a:solidFill>
                  <a:schemeClr val="tx1"/>
                </a:solidFill>
                <a:effectLst/>
                <a:latin typeface="+mn-lt"/>
                <a:ea typeface="+mn-ea"/>
                <a:cs typeface="+mn-cs"/>
              </a:rPr>
              <a:t>In the end the compressed version of the string S will be SC</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98B7B965-6F51-4429-A01E-67C92C183802}" type="slidenum">
              <a:rPr lang="en-US" smtClean="0"/>
              <a:t>4</a:t>
            </a:fld>
            <a:endParaRPr lang="en-US" dirty="0"/>
          </a:p>
        </p:txBody>
      </p:sp>
    </p:spTree>
    <p:extLst>
      <p:ext uri="{BB962C8B-B14F-4D97-AF65-F5344CB8AC3E}">
        <p14:creationId xmlns:p14="http://schemas.microsoft.com/office/powerpoint/2010/main" val="1816003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his 1982, James </a:t>
            </a:r>
            <a:r>
              <a:rPr lang="en-GB" dirty="0" err="1"/>
              <a:t>Storer</a:t>
            </a:r>
            <a:r>
              <a:rPr lang="en-GB" dirty="0"/>
              <a:t> and Thomas Szymanski presented a study of an exhaustive classification of macro schemes. </a:t>
            </a:r>
          </a:p>
          <a:p>
            <a:r>
              <a:rPr lang="en-GB" dirty="0"/>
              <a:t>Macro schemes are based on the principle of finding redundant strings or patterns and replacing them by pointers to a common copy. </a:t>
            </a:r>
          </a:p>
          <a:p>
            <a:r>
              <a:rPr lang="en-GB" baseline="0" dirty="0"/>
              <a:t>In this study they presented the </a:t>
            </a:r>
            <a:r>
              <a:rPr lang="en-US" sz="1200" dirty="0">
                <a:latin typeface="+mn-lt"/>
              </a:rPr>
              <a:t>Bidirectional macro schemes that </a:t>
            </a:r>
            <a:r>
              <a:rPr lang="en-GB" sz="1200" b="0" i="0" kern="1200" dirty="0">
                <a:solidFill>
                  <a:schemeClr val="tx1"/>
                </a:solidFill>
                <a:effectLst/>
                <a:latin typeface="+mn-lt"/>
                <a:ea typeface="+mn-ea"/>
                <a:cs typeface="+mn-cs"/>
              </a:rPr>
              <a:t>partition the text into a sequence of phrases, so that each phrase is either an explicit symbol </a:t>
            </a:r>
          </a:p>
          <a:p>
            <a:r>
              <a:rPr lang="en-GB" sz="1200" b="0" i="0" kern="1200" dirty="0">
                <a:solidFill>
                  <a:schemeClr val="tx1"/>
                </a:solidFill>
                <a:effectLst/>
                <a:latin typeface="+mn-lt"/>
                <a:ea typeface="+mn-ea"/>
                <a:cs typeface="+mn-cs"/>
              </a:rPr>
              <a:t>or it can be copied from somewhere else in the text, as long cycles are not added in the copying process.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following example shows a valid macro scheme. Encoding of this scheme is (6, 6, b), (16, 4, a), (0, 0, b), (9, 8, $), where each tuple describes a phrase by giving a pointer to another position where the phrase occurs, the length of the phrase and the letter that ends the phrase.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For example, last phrase encode like this (9,8,$), so 9 represents that the last phrase points to position 9, the size of the last phrase is 8 and the last letter is dollar.</a:t>
            </a:r>
            <a:endParaRPr lang="en-US" baseline="0" dirty="0"/>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For technical convenience, we use a special terminator letter in the last phrase. This macro scheme is valid because all the letters can be decoded without falling in loops. </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For example, last phrase encode like this (9,8,$), so 9 represents that the last phrase points to position 9, the size of the last phrase is 8 and the last letter is dollar.</a:t>
            </a:r>
            <a:endParaRPr lang="en-US" baseline="0" dirty="0"/>
          </a:p>
        </p:txBody>
      </p:sp>
      <p:sp>
        <p:nvSpPr>
          <p:cNvPr id="4" name="Slide Number Placeholder 3"/>
          <p:cNvSpPr>
            <a:spLocks noGrp="1"/>
          </p:cNvSpPr>
          <p:nvPr>
            <p:ph type="sldNum" sz="quarter" idx="10"/>
          </p:nvPr>
        </p:nvSpPr>
        <p:spPr/>
        <p:txBody>
          <a:bodyPr/>
          <a:lstStyle/>
          <a:p>
            <a:fld id="{98B7B965-6F51-4429-A01E-67C92C183802}" type="slidenum">
              <a:rPr lang="en-US" smtClean="0"/>
              <a:t>5</a:t>
            </a:fld>
            <a:endParaRPr lang="en-US" dirty="0"/>
          </a:p>
        </p:txBody>
      </p:sp>
    </p:spTree>
    <p:extLst>
      <p:ext uri="{BB962C8B-B14F-4D97-AF65-F5344CB8AC3E}">
        <p14:creationId xmlns:p14="http://schemas.microsoft.com/office/powerpoint/2010/main" val="1108275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Such macro schemes can produce parsing's up to O(log n) times smaller than a Lempel-Ziv but unfortunately finding the optimal bidirectional macro scheme is NP-Complete. </a:t>
            </a:r>
          </a:p>
          <a:p>
            <a:r>
              <a:rPr lang="en-US" dirty="0"/>
              <a:t>For example, we have this macro scheme that is valid but is a optimal </a:t>
            </a:r>
            <a:r>
              <a:rPr lang="en-US" dirty="0" err="1"/>
              <a:t>bididectional</a:t>
            </a:r>
            <a:r>
              <a:rPr lang="en-US" dirty="0"/>
              <a:t> macro scheme? NO</a:t>
            </a:r>
          </a:p>
          <a:p>
            <a:r>
              <a:rPr lang="en-US" dirty="0"/>
              <a:t>Because the optimal is (9,11,a),(0,0,b),(9,8,$)</a:t>
            </a:r>
          </a:p>
          <a:p>
            <a:endParaRPr lang="en-US" dirty="0"/>
          </a:p>
        </p:txBody>
      </p:sp>
      <p:sp>
        <p:nvSpPr>
          <p:cNvPr id="4" name="Slide Number Placeholder 3"/>
          <p:cNvSpPr>
            <a:spLocks noGrp="1"/>
          </p:cNvSpPr>
          <p:nvPr>
            <p:ph type="sldNum" sz="quarter" idx="10"/>
          </p:nvPr>
        </p:nvSpPr>
        <p:spPr/>
        <p:txBody>
          <a:bodyPr/>
          <a:lstStyle/>
          <a:p>
            <a:fld id="{98B7B965-6F51-4429-A01E-67C92C183802}" type="slidenum">
              <a:rPr lang="en-US" smtClean="0"/>
              <a:t>6</a:t>
            </a:fld>
            <a:endParaRPr lang="en-US" dirty="0"/>
          </a:p>
        </p:txBody>
      </p:sp>
    </p:spTree>
    <p:extLst>
      <p:ext uri="{BB962C8B-B14F-4D97-AF65-F5344CB8AC3E}">
        <p14:creationId xmlns:p14="http://schemas.microsoft.com/office/powerpoint/2010/main" val="3387304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how the out approach works</a:t>
            </a:r>
          </a:p>
        </p:txBody>
      </p:sp>
      <p:sp>
        <p:nvSpPr>
          <p:cNvPr id="4" name="Slide Number Placeholder 3"/>
          <p:cNvSpPr>
            <a:spLocks noGrp="1"/>
          </p:cNvSpPr>
          <p:nvPr>
            <p:ph type="sldNum" sz="quarter" idx="10"/>
          </p:nvPr>
        </p:nvSpPr>
        <p:spPr/>
        <p:txBody>
          <a:bodyPr/>
          <a:lstStyle/>
          <a:p>
            <a:fld id="{98B7B965-6F51-4429-A01E-67C92C183802}" type="slidenum">
              <a:rPr lang="en-US" smtClean="0"/>
              <a:t>7</a:t>
            </a:fld>
            <a:endParaRPr lang="en-US" dirty="0"/>
          </a:p>
        </p:txBody>
      </p:sp>
    </p:spTree>
    <p:extLst>
      <p:ext uri="{BB962C8B-B14F-4D97-AF65-F5344CB8AC3E}">
        <p14:creationId xmlns:p14="http://schemas.microsoft.com/office/powerpoint/2010/main" val="2651669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Local search</a:t>
            </a:r>
            <a:r>
              <a:rPr lang="en-GB" sz="1200" kern="1200" dirty="0">
                <a:solidFill>
                  <a:schemeClr val="tx1"/>
                </a:solidFill>
                <a:effectLst/>
                <a:latin typeface="+mn-lt"/>
                <a:ea typeface="+mn-ea"/>
                <a:cs typeface="+mn-cs"/>
              </a:rPr>
              <a:t> is a </a:t>
            </a:r>
            <a:r>
              <a:rPr lang="en-GB" sz="1200" kern="1200" dirty="0">
                <a:solidFill>
                  <a:schemeClr val="tx1"/>
                </a:solidFill>
                <a:effectLst/>
                <a:latin typeface="+mn-lt"/>
                <a:ea typeface="+mn-ea"/>
                <a:cs typeface="+mn-cs"/>
                <a:hlinkClick r:id="rId3"/>
              </a:rPr>
              <a:t>heuristic</a:t>
            </a:r>
            <a:r>
              <a:rPr lang="en-GB" sz="1200" kern="1200" dirty="0">
                <a:solidFill>
                  <a:schemeClr val="tx1"/>
                </a:solidFill>
                <a:effectLst/>
                <a:latin typeface="+mn-lt"/>
                <a:ea typeface="+mn-ea"/>
                <a:cs typeface="+mn-cs"/>
              </a:rPr>
              <a:t> method for solving computationally hard </a:t>
            </a:r>
            <a:r>
              <a:rPr lang="en-GB" sz="1200" kern="1200" dirty="0">
                <a:solidFill>
                  <a:schemeClr val="tx1"/>
                </a:solidFill>
                <a:effectLst/>
                <a:latin typeface="+mn-lt"/>
                <a:ea typeface="+mn-ea"/>
                <a:cs typeface="+mn-cs"/>
                <a:hlinkClick r:id="rId4"/>
              </a:rPr>
              <a:t>optimization</a:t>
            </a:r>
            <a:r>
              <a:rPr lang="en-GB" sz="1200" kern="1200" dirty="0">
                <a:solidFill>
                  <a:schemeClr val="tx1"/>
                </a:solidFill>
                <a:effectLst/>
                <a:latin typeface="+mn-lt"/>
                <a:ea typeface="+mn-ea"/>
                <a:cs typeface="+mn-cs"/>
              </a:rPr>
              <a:t> problems. Local search can be used on problems that can be formulated as finding a solution maximizing a criterion among a number of </a:t>
            </a:r>
            <a:r>
              <a:rPr lang="en-GB" sz="1200" kern="1200" dirty="0">
                <a:solidFill>
                  <a:schemeClr val="tx1"/>
                </a:solidFill>
                <a:effectLst/>
                <a:latin typeface="+mn-lt"/>
                <a:ea typeface="+mn-ea"/>
                <a:cs typeface="+mn-cs"/>
                <a:hlinkClick r:id="rId5"/>
              </a:rPr>
              <a:t>candidate solutions</a:t>
            </a:r>
            <a:r>
              <a:rPr lang="en-GB" sz="1200" kern="1200" dirty="0">
                <a:solidFill>
                  <a:schemeClr val="tx1"/>
                </a:solidFill>
                <a:effectLst/>
                <a:latin typeface="+mn-lt"/>
                <a:ea typeface="+mn-ea"/>
                <a:cs typeface="+mn-cs"/>
              </a:rPr>
              <a:t>. This algorithms move from solution to solution in the space of candidate solutions (the </a:t>
            </a:r>
            <a:r>
              <a:rPr lang="en-GB" sz="1200" i="1" kern="1200" dirty="0">
                <a:solidFill>
                  <a:schemeClr val="tx1"/>
                </a:solidFill>
                <a:effectLst/>
                <a:latin typeface="+mn-lt"/>
                <a:ea typeface="+mn-ea"/>
                <a:cs typeface="+mn-cs"/>
              </a:rPr>
              <a:t>search space</a:t>
            </a:r>
            <a:r>
              <a:rPr lang="en-GB" sz="1200" kern="1200" dirty="0">
                <a:solidFill>
                  <a:schemeClr val="tx1"/>
                </a:solidFill>
                <a:effectLst/>
                <a:latin typeface="+mn-lt"/>
                <a:ea typeface="+mn-ea"/>
                <a:cs typeface="+mn-cs"/>
              </a:rPr>
              <a:t>) by applying local changes, until a solution deemed optimal is found or a time-bound is elapsed.</a:t>
            </a:r>
          </a:p>
          <a:p>
            <a:r>
              <a:rPr lang="en-GB" sz="1200" kern="1200" dirty="0">
                <a:solidFill>
                  <a:schemeClr val="tx1"/>
                </a:solidFill>
                <a:effectLst/>
                <a:latin typeface="+mn-lt"/>
                <a:ea typeface="+mn-ea"/>
                <a:cs typeface="+mn-cs"/>
              </a:rPr>
              <a:t>In our approach, we use an algorithm of this type to get a possible macro-scheme that is very close to optimal.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algorithm that we choose was Simulated Annealing Algorithm.</a:t>
            </a:r>
          </a:p>
          <a:p>
            <a:endParaRPr lang="en-US" baseline="0" dirty="0"/>
          </a:p>
        </p:txBody>
      </p:sp>
      <p:sp>
        <p:nvSpPr>
          <p:cNvPr id="4" name="Slide Number Placeholder 3"/>
          <p:cNvSpPr>
            <a:spLocks noGrp="1"/>
          </p:cNvSpPr>
          <p:nvPr>
            <p:ph type="sldNum" sz="quarter" idx="10"/>
          </p:nvPr>
        </p:nvSpPr>
        <p:spPr/>
        <p:txBody>
          <a:bodyPr/>
          <a:lstStyle/>
          <a:p>
            <a:fld id="{98B7B965-6F51-4429-A01E-67C92C183802}" type="slidenum">
              <a:rPr lang="en-US" smtClean="0"/>
              <a:t>8</a:t>
            </a:fld>
            <a:endParaRPr lang="en-US" dirty="0"/>
          </a:p>
        </p:txBody>
      </p:sp>
    </p:spTree>
    <p:extLst>
      <p:ext uri="{BB962C8B-B14F-4D97-AF65-F5344CB8AC3E}">
        <p14:creationId xmlns:p14="http://schemas.microsoft.com/office/powerpoint/2010/main" val="2092570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GB" sz="1200" b="0" i="0" kern="1200" dirty="0">
                <a:solidFill>
                  <a:schemeClr val="tx1"/>
                </a:solidFill>
                <a:effectLst/>
                <a:latin typeface="+mn-lt"/>
                <a:ea typeface="+mn-ea"/>
                <a:cs typeface="+mn-cs"/>
              </a:rPr>
              <a:t>In 1983, this approach was used for a solution of the traveling salesman problem.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simulated annealing algorithm was originally inspired from the process of annealing in</a:t>
            </a:r>
            <a:r>
              <a:rPr lang="en-GB" sz="1200" b="0" i="0" u="sng" kern="1200" dirty="0">
                <a:solidFill>
                  <a:schemeClr val="tx1"/>
                </a:solidFill>
                <a:effectLst/>
                <a:latin typeface="+mn-lt"/>
                <a:ea typeface="+mn-ea"/>
                <a:cs typeface="+mn-cs"/>
                <a:hlinkClick r:id="rId3"/>
              </a:rPr>
              <a:t> metallurgy</a:t>
            </a:r>
            <a:r>
              <a:rPr lang="en-GB" sz="1200" b="0" i="0" kern="1200" dirty="0">
                <a:solidFill>
                  <a:schemeClr val="tx1"/>
                </a:solidFill>
                <a:effectLst/>
                <a:latin typeface="+mn-lt"/>
                <a:ea typeface="+mn-ea"/>
                <a:cs typeface="+mn-cs"/>
              </a:rPr>
              <a:t>. Annealing involves heating and cooling a material to alter its physical properties due to the changes in its internal structure. </a:t>
            </a:r>
          </a:p>
          <a:p>
            <a:r>
              <a:rPr lang="en-GB" sz="1200" b="0" i="0" kern="1200" dirty="0">
                <a:solidFill>
                  <a:schemeClr val="tx1"/>
                </a:solidFill>
                <a:effectLst/>
                <a:latin typeface="+mn-lt"/>
                <a:ea typeface="+mn-ea"/>
                <a:cs typeface="+mn-cs"/>
              </a:rPr>
              <a:t>As the metal cools its new structure becomes fixed, as a result causing the metal to keep its newly received properties.</a:t>
            </a:r>
          </a:p>
          <a:p>
            <a:r>
              <a:rPr lang="en-GB" sz="1200" b="0" i="0" kern="1200" baseline="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8B7B965-6F51-4429-A01E-67C92C183802}" type="slidenum">
              <a:rPr lang="en-US" smtClean="0"/>
              <a:t>9</a:t>
            </a:fld>
            <a:endParaRPr lang="en-US" dirty="0"/>
          </a:p>
        </p:txBody>
      </p:sp>
    </p:spTree>
    <p:extLst>
      <p:ext uri="{BB962C8B-B14F-4D97-AF65-F5344CB8AC3E}">
        <p14:creationId xmlns:p14="http://schemas.microsoft.com/office/powerpoint/2010/main" val="1778552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009DE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ctr">
              <a:lnSpc>
                <a:spcPct val="85000"/>
              </a:lnSpc>
              <a:defRPr sz="3600" spc="-50" baseline="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100051" y="4455620"/>
            <a:ext cx="10058400" cy="1143000"/>
          </a:xfrm>
        </p:spPr>
        <p:txBody>
          <a:bodyPr lIns="91440" rIns="91440">
            <a:normAutofit/>
          </a:bodyPr>
          <a:lstStyle>
            <a:lvl1pPr marL="0" indent="0" algn="ctr">
              <a:buNone/>
              <a:defRPr sz="2400" cap="none" spc="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EDED76CA-2368-4F94-8187-E36E3CA1B222}" type="datetimeFigureOut">
              <a:rPr lang="en-US" smtClean="0"/>
              <a:t>3/30/20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10C9B8-4630-418B-A4B5-AC91FE3FC9B5}" type="slidenum">
              <a:rPr lang="en-US" smtClean="0"/>
              <a:t>‹#›</a:t>
            </a:fld>
            <a:endParaRPr lang="en-US" dirty="0"/>
          </a:p>
        </p:txBody>
      </p:sp>
    </p:spTree>
    <p:extLst>
      <p:ext uri="{BB962C8B-B14F-4D97-AF65-F5344CB8AC3E}">
        <p14:creationId xmlns:p14="http://schemas.microsoft.com/office/powerpoint/2010/main" val="170355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97280" y="1178560"/>
            <a:ext cx="10058400" cy="558800"/>
          </a:xfrm>
        </p:spPr>
        <p:txBody>
          <a:bodyPr>
            <a:normAutofit/>
          </a:bodyPr>
          <a:lstStyle>
            <a:lvl1pPr>
              <a:defRPr sz="2800"/>
            </a:lvl1p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ED76CA-2368-4F94-8187-E36E3CA1B222}" type="datetimeFigureOut">
              <a:rPr lang="en-US" smtClean="0"/>
              <a:t>3/30/20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10C9B8-4630-418B-A4B5-AC91FE3FC9B5}" type="slidenum">
              <a:rPr lang="en-US" smtClean="0"/>
              <a:t>‹#›</a:t>
            </a:fld>
            <a:endParaRPr lang="en-US" dirty="0"/>
          </a:p>
        </p:txBody>
      </p:sp>
    </p:spTree>
    <p:extLst>
      <p:ext uri="{BB962C8B-B14F-4D97-AF65-F5344CB8AC3E}">
        <p14:creationId xmlns:p14="http://schemas.microsoft.com/office/powerpoint/2010/main" val="564223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009DE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601980" cy="5757421"/>
          </a:xfrm>
        </p:spPr>
        <p:txBody>
          <a:bodyPr vert="eaVert">
            <a:normAutofit/>
          </a:bodyPr>
          <a:lstStyle>
            <a:lvl1pPr>
              <a:defRPr sz="2800"/>
            </a:lvl1pPr>
          </a:lstStyle>
          <a:p>
            <a:r>
              <a:rPr lang="en-US" dirty="0"/>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ED76CA-2368-4F94-8187-E36E3CA1B222}" type="datetimeFigureOut">
              <a:rPr lang="en-US" smtClean="0"/>
              <a:t>3/30/20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10C9B8-4630-418B-A4B5-AC91FE3FC9B5}" type="slidenum">
              <a:rPr lang="en-US" smtClean="0"/>
              <a:t>‹#›</a:t>
            </a:fld>
            <a:endParaRPr lang="en-US" dirty="0"/>
          </a:p>
        </p:txBody>
      </p:sp>
    </p:spTree>
    <p:extLst>
      <p:ext uri="{BB962C8B-B14F-4D97-AF65-F5344CB8AC3E}">
        <p14:creationId xmlns:p14="http://schemas.microsoft.com/office/powerpoint/2010/main" val="64088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62879"/>
            <a:ext cx="10058400" cy="568960"/>
          </a:xfrm>
        </p:spPr>
        <p:txBody>
          <a:bodyPr anchor="ctr">
            <a:normAutofit/>
          </a:bodyPr>
          <a:lstStyle>
            <a:lvl1pPr marL="0" algn="just">
              <a:defRPr sz="2800"/>
            </a:lvl1pPr>
          </a:lstStyle>
          <a:p>
            <a:r>
              <a:rPr lang="en-US" dirty="0"/>
              <a:t>Click to edit Master title style</a:t>
            </a:r>
          </a:p>
        </p:txBody>
      </p:sp>
      <p:sp>
        <p:nvSpPr>
          <p:cNvPr id="3" name="Content Placeholder 2"/>
          <p:cNvSpPr>
            <a:spLocks noGrp="1"/>
          </p:cNvSpPr>
          <p:nvPr>
            <p:ph idx="1"/>
          </p:nvPr>
        </p:nvSpPr>
        <p:spPr>
          <a:xfrm>
            <a:off x="1097280" y="940213"/>
            <a:ext cx="1005840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DED76CA-2368-4F94-8187-E36E3CA1B222}" type="datetimeFigureOut">
              <a:rPr lang="en-US" smtClean="0"/>
              <a:t>3/30/20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10C9B8-4630-418B-A4B5-AC91FE3FC9B5}" type="slidenum">
              <a:rPr lang="en-US" smtClean="0"/>
              <a:t>‹#›</a:t>
            </a:fld>
            <a:endParaRPr lang="en-US" dirty="0"/>
          </a:p>
        </p:txBody>
      </p:sp>
    </p:spTree>
    <p:extLst>
      <p:ext uri="{BB962C8B-B14F-4D97-AF65-F5344CB8AC3E}">
        <p14:creationId xmlns:p14="http://schemas.microsoft.com/office/powerpoint/2010/main" val="3087935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009DE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3625088"/>
            <a:ext cx="10058400" cy="719900"/>
          </a:xfrm>
        </p:spPr>
        <p:txBody>
          <a:bodyPr anchor="b" anchorCtr="0">
            <a:normAutofit/>
          </a:bodyPr>
          <a:lstStyle>
            <a:lvl1pPr>
              <a:lnSpc>
                <a:spcPct val="85000"/>
              </a:lnSpc>
              <a:defRPr sz="36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hasCustomPrompt="1"/>
          </p:nvPr>
        </p:nvSpPr>
        <p:spPr>
          <a:xfrm>
            <a:off x="1097280" y="4473004"/>
            <a:ext cx="10058400" cy="1143000"/>
          </a:xfrm>
        </p:spPr>
        <p:txBody>
          <a:bodyPr lIns="91440" rIns="91440" anchor="t" anchorCtr="0">
            <a:normAutofit/>
          </a:bodyPr>
          <a:lstStyle>
            <a:lvl1pPr marL="0" indent="0" algn="ctr">
              <a:buNone/>
              <a:defRPr sz="2400" cap="none"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DED76CA-2368-4F94-8187-E36E3CA1B222}" type="datetimeFigureOut">
              <a:rPr lang="en-US" smtClean="0"/>
              <a:t>3/30/20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10C9B8-4630-418B-A4B5-AC91FE3FC9B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271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79" y="263937"/>
            <a:ext cx="10058401" cy="568960"/>
          </a:xfrm>
        </p:spPr>
        <p:txBody>
          <a:bodyPr anchor="ctr">
            <a:normAutofit/>
          </a:bodyPr>
          <a:lstStyle>
            <a:lvl1pPr>
              <a:defRPr sz="2800"/>
            </a:lvl1pPr>
          </a:lstStyle>
          <a:p>
            <a:r>
              <a:rPr lang="en-US" dirty="0"/>
              <a:t>Click to edit Master title style</a:t>
            </a:r>
          </a:p>
        </p:txBody>
      </p:sp>
      <p:sp>
        <p:nvSpPr>
          <p:cNvPr id="3" name="Content Placeholder 2"/>
          <p:cNvSpPr>
            <a:spLocks noGrp="1"/>
          </p:cNvSpPr>
          <p:nvPr>
            <p:ph sz="half" idx="1"/>
          </p:nvPr>
        </p:nvSpPr>
        <p:spPr>
          <a:xfrm>
            <a:off x="1097279" y="941271"/>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941272"/>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ED76CA-2368-4F94-8187-E36E3CA1B222}" type="datetimeFigureOut">
              <a:rPr lang="en-US" smtClean="0"/>
              <a:t>3/30/20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10C9B8-4630-418B-A4B5-AC91FE3FC9B5}" type="slidenum">
              <a:rPr lang="en-US" smtClean="0"/>
              <a:t>‹#›</a:t>
            </a:fld>
            <a:endParaRPr lang="en-US" dirty="0"/>
          </a:p>
        </p:txBody>
      </p:sp>
    </p:spTree>
    <p:extLst>
      <p:ext uri="{BB962C8B-B14F-4D97-AF65-F5344CB8AC3E}">
        <p14:creationId xmlns:p14="http://schemas.microsoft.com/office/powerpoint/2010/main" val="152810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943200"/>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1687813"/>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943200"/>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1687813"/>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ED76CA-2368-4F94-8187-E36E3CA1B222}" type="datetimeFigureOut">
              <a:rPr lang="en-US" smtClean="0"/>
              <a:t>3/30/20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10C9B8-4630-418B-A4B5-AC91FE3FC9B5}" type="slidenum">
              <a:rPr lang="en-US" smtClean="0"/>
              <a:t>‹#›</a:t>
            </a:fld>
            <a:endParaRPr lang="en-US" dirty="0"/>
          </a:p>
        </p:txBody>
      </p:sp>
      <p:sp>
        <p:nvSpPr>
          <p:cNvPr id="11" name="Title 7"/>
          <p:cNvSpPr>
            <a:spLocks noGrp="1"/>
          </p:cNvSpPr>
          <p:nvPr>
            <p:ph type="title"/>
          </p:nvPr>
        </p:nvSpPr>
        <p:spPr>
          <a:xfrm>
            <a:off x="1097279" y="262800"/>
            <a:ext cx="10058401" cy="568960"/>
          </a:xfrm>
        </p:spPr>
        <p:txBody>
          <a:bodyPr anchor="ctr">
            <a:normAutofit/>
          </a:bodyPr>
          <a:lstStyle>
            <a:lvl1pPr>
              <a:defRPr sz="2800"/>
            </a:lvl1pPr>
          </a:lstStyle>
          <a:p>
            <a:r>
              <a:rPr lang="en-US" dirty="0"/>
              <a:t>Click to edit Master title style</a:t>
            </a:r>
          </a:p>
        </p:txBody>
      </p:sp>
    </p:spTree>
    <p:extLst>
      <p:ext uri="{BB962C8B-B14F-4D97-AF65-F5344CB8AC3E}">
        <p14:creationId xmlns:p14="http://schemas.microsoft.com/office/powerpoint/2010/main" val="276871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DED76CA-2368-4F94-8187-E36E3CA1B222}" type="datetimeFigureOut">
              <a:rPr lang="en-US" smtClean="0"/>
              <a:t>3/30/20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10C9B8-4630-418B-A4B5-AC91FE3FC9B5}" type="slidenum">
              <a:rPr lang="en-US" smtClean="0"/>
              <a:t>‹#›</a:t>
            </a:fld>
            <a:endParaRPr lang="en-US" dirty="0"/>
          </a:p>
        </p:txBody>
      </p:sp>
      <p:sp>
        <p:nvSpPr>
          <p:cNvPr id="6" name="Title 7"/>
          <p:cNvSpPr>
            <a:spLocks noGrp="1"/>
          </p:cNvSpPr>
          <p:nvPr>
            <p:ph type="title"/>
          </p:nvPr>
        </p:nvSpPr>
        <p:spPr>
          <a:xfrm>
            <a:off x="1097279" y="262800"/>
            <a:ext cx="10058401" cy="568960"/>
          </a:xfrm>
        </p:spPr>
        <p:txBody>
          <a:bodyPr anchor="ctr">
            <a:normAutofit/>
          </a:bodyPr>
          <a:lstStyle>
            <a:lvl1pPr algn="just">
              <a:defRPr sz="2800"/>
            </a:lvl1pPr>
          </a:lstStyle>
          <a:p>
            <a:r>
              <a:rPr lang="en-US" dirty="0"/>
              <a:t>Click to edit Master title style</a:t>
            </a:r>
          </a:p>
        </p:txBody>
      </p:sp>
    </p:spTree>
    <p:extLst>
      <p:ext uri="{BB962C8B-B14F-4D97-AF65-F5344CB8AC3E}">
        <p14:creationId xmlns:p14="http://schemas.microsoft.com/office/powerpoint/2010/main" val="130794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009DE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DED76CA-2368-4F94-8187-E36E3CA1B222}" type="datetimeFigureOut">
              <a:rPr lang="en-US" smtClean="0"/>
              <a:t>3/30/20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610C9B8-4630-418B-A4B5-AC91FE3FC9B5}" type="slidenum">
              <a:rPr lang="en-US" smtClean="0"/>
              <a:t>‹#›</a:t>
            </a:fld>
            <a:endParaRPr lang="en-US" dirty="0"/>
          </a:p>
        </p:txBody>
      </p:sp>
    </p:spTree>
    <p:extLst>
      <p:ext uri="{BB962C8B-B14F-4D97-AF65-F5344CB8AC3E}">
        <p14:creationId xmlns:p14="http://schemas.microsoft.com/office/powerpoint/2010/main" val="99740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009DE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DED76CA-2368-4F94-8187-E36E3CA1B222}" type="datetimeFigureOut">
              <a:rPr lang="en-US" smtClean="0"/>
              <a:t>3/30/20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610C9B8-4630-418B-A4B5-AC91FE3FC9B5}" type="slidenum">
              <a:rPr lang="en-US" smtClean="0"/>
              <a:t>‹#›</a:t>
            </a:fld>
            <a:endParaRPr lang="en-US" dirty="0"/>
          </a:p>
        </p:txBody>
      </p:sp>
    </p:spTree>
    <p:extLst>
      <p:ext uri="{BB962C8B-B14F-4D97-AF65-F5344CB8AC3E}">
        <p14:creationId xmlns:p14="http://schemas.microsoft.com/office/powerpoint/2010/main" val="53944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009DE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ED76CA-2368-4F94-8187-E36E3CA1B222}" type="datetimeFigureOut">
              <a:rPr lang="en-US" smtClean="0"/>
              <a:t>3/30/20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10C9B8-4630-418B-A4B5-AC91FE3FC9B5}" type="slidenum">
              <a:rPr lang="en-US" smtClean="0"/>
              <a:t>‹#›</a:t>
            </a:fld>
            <a:endParaRPr lang="en-US" dirty="0"/>
          </a:p>
        </p:txBody>
      </p:sp>
    </p:spTree>
    <p:extLst>
      <p:ext uri="{BB962C8B-B14F-4D97-AF65-F5344CB8AC3E}">
        <p14:creationId xmlns:p14="http://schemas.microsoft.com/office/powerpoint/2010/main" val="3126369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rgbClr val="009DE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14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fld id="{EDED76CA-2368-4F94-8187-E36E3CA1B222}" type="datetimeFigureOut">
              <a:rPr lang="en-US" smtClean="0"/>
              <a:pPr/>
              <a:t>3/30/20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400" cap="all"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4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fld id="{8610C9B8-4630-418B-A4B5-AC91FE3FC9B5}" type="slidenum">
              <a:rPr lang="en-US" smtClean="0"/>
              <a:pPr/>
              <a:t>‹#›</a:t>
            </a:fld>
            <a:endParaRPr lang="en-US" dirty="0"/>
          </a:p>
        </p:txBody>
      </p:sp>
    </p:spTree>
    <p:extLst>
      <p:ext uri="{BB962C8B-B14F-4D97-AF65-F5344CB8AC3E}">
        <p14:creationId xmlns:p14="http://schemas.microsoft.com/office/powerpoint/2010/main" val="3544789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sz="4800" kern="1200" spc="-5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91440" indent="-91440" algn="just"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just"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just"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just"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just"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552450"/>
            <a:ext cx="10058400" cy="667512"/>
          </a:xfrm>
        </p:spPr>
        <p:txBody>
          <a:bodyPr>
            <a:noAutofit/>
          </a:bodyPr>
          <a:lstStyle/>
          <a:p>
            <a:pPr algn="ctr"/>
            <a:r>
              <a:rPr lang="en-US" sz="3600" dirty="0"/>
              <a:t>Approximating Optimal Bidirectional Macro Scheme</a:t>
            </a:r>
          </a:p>
        </p:txBody>
      </p:sp>
      <p:sp>
        <p:nvSpPr>
          <p:cNvPr id="3" name="Subtitle 2"/>
          <p:cNvSpPr>
            <a:spLocks noGrp="1"/>
          </p:cNvSpPr>
          <p:nvPr>
            <p:ph type="subTitle" idx="1"/>
          </p:nvPr>
        </p:nvSpPr>
        <p:spPr>
          <a:xfrm>
            <a:off x="1100051" y="1377140"/>
            <a:ext cx="10058400" cy="1143000"/>
          </a:xfrm>
        </p:spPr>
        <p:txBody>
          <a:bodyPr/>
          <a:lstStyle/>
          <a:p>
            <a:pPr algn="just"/>
            <a:r>
              <a:rPr lang="en-US" i="1" dirty="0"/>
              <a:t>Luís M. S. Russo, Ana D. Correia, Gonzalo Navarro, Alexandre P. Francisco</a:t>
            </a:r>
          </a:p>
        </p:txBody>
      </p:sp>
      <p:sp>
        <p:nvSpPr>
          <p:cNvPr id="4" name="Date Placeholder 4"/>
          <p:cNvSpPr>
            <a:spLocks noGrp="1"/>
          </p:cNvSpPr>
          <p:nvPr>
            <p:ph type="dt" sz="half" idx="10"/>
          </p:nvPr>
        </p:nvSpPr>
        <p:spPr>
          <a:xfrm>
            <a:off x="1097280" y="6459785"/>
            <a:ext cx="2472271" cy="365125"/>
          </a:xfrm>
        </p:spPr>
        <p:txBody>
          <a:bodyPr/>
          <a:lstStyle/>
          <a:p>
            <a:r>
              <a:rPr lang="en-US" dirty="0"/>
              <a:t>3/31/20</a:t>
            </a:r>
          </a:p>
        </p:txBody>
      </p:sp>
      <p:sp>
        <p:nvSpPr>
          <p:cNvPr id="5" name="Footer Placeholder 5"/>
          <p:cNvSpPr>
            <a:spLocks noGrp="1"/>
          </p:cNvSpPr>
          <p:nvPr>
            <p:ph type="ftr" sz="quarter" idx="11"/>
          </p:nvPr>
        </p:nvSpPr>
        <p:spPr>
          <a:xfrm>
            <a:off x="3686185" y="6459785"/>
            <a:ext cx="4822804" cy="365125"/>
          </a:xfrm>
        </p:spPr>
        <p:txBody>
          <a:bodyPr/>
          <a:lstStyle/>
          <a:p>
            <a:pPr defTabSz="457200">
              <a:spcAft>
                <a:spcPts val="600"/>
              </a:spcAft>
            </a:pPr>
            <a:r>
              <a:rPr lang="en-US" dirty="0">
                <a:solidFill>
                  <a:schemeClr val="bg1"/>
                </a:solidFill>
                <a:sym typeface="微软雅黑"/>
              </a:rPr>
              <a:t>Approximating Optimal Bidirectional Macro Schemes</a:t>
            </a:r>
          </a:p>
        </p:txBody>
      </p:sp>
      <p:sp>
        <p:nvSpPr>
          <p:cNvPr id="6" name="Slide Number Placeholder 6"/>
          <p:cNvSpPr>
            <a:spLocks noGrp="1"/>
          </p:cNvSpPr>
          <p:nvPr>
            <p:ph type="sldNum" sz="quarter" idx="12"/>
          </p:nvPr>
        </p:nvSpPr>
        <p:spPr>
          <a:xfrm>
            <a:off x="9900458" y="6459785"/>
            <a:ext cx="1312025" cy="365125"/>
          </a:xfrm>
        </p:spPr>
        <p:txBody>
          <a:bodyPr/>
          <a:lstStyle/>
          <a:p>
            <a:fld id="{33AAE30E-4986-4252-8EAA-54E3E167FD94}" type="slidenum">
              <a:rPr lang="en-US" smtClean="0"/>
              <a:t>1</a:t>
            </a:fld>
            <a:endParaRPr lang="en-US" dirty="0"/>
          </a:p>
        </p:txBody>
      </p:sp>
      <p:grpSp>
        <p:nvGrpSpPr>
          <p:cNvPr id="28" name="Group 27">
            <a:extLst>
              <a:ext uri="{FF2B5EF4-FFF2-40B4-BE49-F238E27FC236}">
                <a16:creationId xmlns:a16="http://schemas.microsoft.com/office/drawing/2014/main" id="{CFABB71C-F597-484A-9DE5-979EC5B47505}"/>
              </a:ext>
            </a:extLst>
          </p:cNvPr>
          <p:cNvGrpSpPr/>
          <p:nvPr/>
        </p:nvGrpSpPr>
        <p:grpSpPr>
          <a:xfrm>
            <a:off x="1097280" y="2234389"/>
            <a:ext cx="6291635" cy="1209600"/>
            <a:chOff x="1198437" y="2672262"/>
            <a:chExt cx="3287903" cy="657697"/>
          </a:xfrm>
        </p:grpSpPr>
        <p:pic>
          <p:nvPicPr>
            <p:cNvPr id="29" name="Picture 28">
              <a:extLst>
                <a:ext uri="{FF2B5EF4-FFF2-40B4-BE49-F238E27FC236}">
                  <a16:creationId xmlns:a16="http://schemas.microsoft.com/office/drawing/2014/main" id="{DB3A4833-26FD-6140-A9AB-472F6CA524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437" y="2672262"/>
              <a:ext cx="1215068" cy="657697"/>
            </a:xfrm>
            <a:prstGeom prst="rect">
              <a:avLst/>
            </a:prstGeom>
          </p:spPr>
        </p:pic>
        <p:pic>
          <p:nvPicPr>
            <p:cNvPr id="30" name="Picture 29">
              <a:extLst>
                <a:ext uri="{FF2B5EF4-FFF2-40B4-BE49-F238E27FC236}">
                  <a16:creationId xmlns:a16="http://schemas.microsoft.com/office/drawing/2014/main" id="{0DE32A32-D265-1B4D-B83C-13553418B3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3563" y="2779466"/>
              <a:ext cx="972777" cy="526549"/>
            </a:xfrm>
            <a:prstGeom prst="rect">
              <a:avLst/>
            </a:prstGeom>
          </p:spPr>
        </p:pic>
      </p:grpSp>
      <p:pic>
        <p:nvPicPr>
          <p:cNvPr id="31" name="fcfm_vertical_png.png" descr="fcfm_vertical_png.png">
            <a:extLst>
              <a:ext uri="{FF2B5EF4-FFF2-40B4-BE49-F238E27FC236}">
                <a16:creationId xmlns:a16="http://schemas.microsoft.com/office/drawing/2014/main" id="{70ADB8F2-DA45-E34B-8BBE-3EEE480FDBD7}"/>
              </a:ext>
            </a:extLst>
          </p:cNvPr>
          <p:cNvPicPr>
            <a:picLocks noChangeAspect="1"/>
          </p:cNvPicPr>
          <p:nvPr/>
        </p:nvPicPr>
        <p:blipFill>
          <a:blip r:embed="rId5"/>
          <a:stretch>
            <a:fillRect/>
          </a:stretch>
        </p:blipFill>
        <p:spPr>
          <a:xfrm>
            <a:off x="9179564" y="2005740"/>
            <a:ext cx="2036637" cy="1666800"/>
          </a:xfrm>
          <a:prstGeom prst="rect">
            <a:avLst/>
          </a:prstGeom>
          <a:ln w="12700">
            <a:miter lim="400000"/>
          </a:ln>
        </p:spPr>
      </p:pic>
      <p:pic>
        <p:nvPicPr>
          <p:cNvPr id="32" name="Picture 31" descr="A close up of a logo&#10;&#10;Description automatically generated">
            <a:extLst>
              <a:ext uri="{FF2B5EF4-FFF2-40B4-BE49-F238E27FC236}">
                <a16:creationId xmlns:a16="http://schemas.microsoft.com/office/drawing/2014/main" id="{FC68E9CC-B652-0642-A195-1987D196EA0A}"/>
              </a:ext>
            </a:extLst>
          </p:cNvPr>
          <p:cNvPicPr>
            <a:picLocks noChangeAspect="1"/>
          </p:cNvPicPr>
          <p:nvPr/>
        </p:nvPicPr>
        <p:blipFill>
          <a:blip r:embed="rId6"/>
          <a:stretch>
            <a:fillRect/>
          </a:stretch>
        </p:blipFill>
        <p:spPr>
          <a:xfrm>
            <a:off x="5389057" y="4186613"/>
            <a:ext cx="2138237" cy="1425491"/>
          </a:xfrm>
          <a:prstGeom prst="rect">
            <a:avLst/>
          </a:prstGeom>
        </p:spPr>
      </p:pic>
      <p:sp>
        <p:nvSpPr>
          <p:cNvPr id="33" name="Subtitle 2">
            <a:extLst>
              <a:ext uri="{FF2B5EF4-FFF2-40B4-BE49-F238E27FC236}">
                <a16:creationId xmlns:a16="http://schemas.microsoft.com/office/drawing/2014/main" id="{B45BA0B1-98F2-DD4D-BDD0-D4563324763B}"/>
              </a:ext>
            </a:extLst>
          </p:cNvPr>
          <p:cNvSpPr txBox="1">
            <a:spLocks/>
          </p:cNvSpPr>
          <p:nvPr/>
        </p:nvSpPr>
        <p:spPr>
          <a:xfrm>
            <a:off x="1154081" y="3572252"/>
            <a:ext cx="10058400" cy="1143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solidFill>
                  <a:schemeClr val="tx1">
                    <a:lumMod val="65000"/>
                    <a:lumOff val="35000"/>
                  </a:schemeClr>
                </a:solidFill>
              </a:rPr>
              <a:t>This research has received funding from the European Union’s Horizon 2020 research and innovation </a:t>
            </a:r>
            <a:r>
              <a:rPr lang="en-US" sz="1400" dirty="0" err="1">
                <a:solidFill>
                  <a:schemeClr val="tx1">
                    <a:lumMod val="65000"/>
                    <a:lumOff val="35000"/>
                  </a:schemeClr>
                </a:solidFill>
              </a:rPr>
              <a:t>programme</a:t>
            </a:r>
            <a:r>
              <a:rPr lang="en-US" sz="1400" dirty="0">
                <a:solidFill>
                  <a:schemeClr val="tx1">
                    <a:lumMod val="65000"/>
                    <a:lumOff val="35000"/>
                  </a:schemeClr>
                </a:solidFill>
              </a:rPr>
              <a:t> under the Marie </a:t>
            </a:r>
            <a:r>
              <a:rPr lang="en-GB" sz="1400" dirty="0" err="1">
                <a:solidFill>
                  <a:schemeClr val="tx1">
                    <a:lumMod val="65000"/>
                    <a:lumOff val="35000"/>
                  </a:schemeClr>
                </a:solidFill>
              </a:rPr>
              <a:t>Sklodowska</a:t>
            </a:r>
            <a:r>
              <a:rPr lang="en-US" sz="1400" dirty="0">
                <a:solidFill>
                  <a:schemeClr val="tx1">
                    <a:lumMod val="65000"/>
                    <a:lumOff val="35000"/>
                  </a:schemeClr>
                </a:solidFill>
              </a:rPr>
              <a:t>-Currie [</a:t>
            </a:r>
            <a:r>
              <a:rPr lang="en-GB" sz="1400" dirty="0">
                <a:solidFill>
                  <a:schemeClr val="tx1">
                    <a:lumMod val="65000"/>
                    <a:lumOff val="35000"/>
                  </a:schemeClr>
                </a:solidFill>
              </a:rPr>
              <a:t>grant agreement No 690941</a:t>
            </a:r>
            <a:r>
              <a:rPr lang="en-US" sz="1400" dirty="0">
                <a:solidFill>
                  <a:schemeClr val="tx1">
                    <a:lumMod val="65000"/>
                    <a:lumOff val="35000"/>
                  </a:schemeClr>
                </a:solidFill>
              </a:rPr>
              <a:t>] </a:t>
            </a:r>
          </a:p>
          <a:p>
            <a:pPr algn="just"/>
            <a:endParaRPr lang="en-US" sz="1400" i="1" dirty="0">
              <a:solidFill>
                <a:schemeClr val="tx1">
                  <a:lumMod val="65000"/>
                  <a:lumOff val="35000"/>
                </a:schemeClr>
              </a:solidFill>
            </a:endParaRPr>
          </a:p>
        </p:txBody>
      </p:sp>
      <p:sp>
        <p:nvSpPr>
          <p:cNvPr id="34" name="Subtitle 2">
            <a:extLst>
              <a:ext uri="{FF2B5EF4-FFF2-40B4-BE49-F238E27FC236}">
                <a16:creationId xmlns:a16="http://schemas.microsoft.com/office/drawing/2014/main" id="{79277B08-0C10-B342-9E1C-9A2C34FF62F7}"/>
              </a:ext>
            </a:extLst>
          </p:cNvPr>
          <p:cNvSpPr txBox="1">
            <a:spLocks/>
          </p:cNvSpPr>
          <p:nvPr/>
        </p:nvSpPr>
        <p:spPr>
          <a:xfrm>
            <a:off x="1154081" y="5849375"/>
            <a:ext cx="10058400" cy="6675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i="1" dirty="0">
                <a:solidFill>
                  <a:schemeClr val="tx1">
                    <a:lumMod val="65000"/>
                    <a:lumOff val="35000"/>
                  </a:schemeClr>
                </a:solidFill>
              </a:rPr>
              <a:t>Bioinformatics and Information Retrieval Data Structures Analysis and Design (BIRDS)</a:t>
            </a:r>
          </a:p>
        </p:txBody>
      </p:sp>
    </p:spTree>
    <p:extLst>
      <p:ext uri="{BB962C8B-B14F-4D97-AF65-F5344CB8AC3E}">
        <p14:creationId xmlns:p14="http://schemas.microsoft.com/office/powerpoint/2010/main" val="3985764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62A6A-E936-5D43-8C73-4124F715912E}"/>
              </a:ext>
            </a:extLst>
          </p:cNvPr>
          <p:cNvSpPr>
            <a:spLocks noGrp="1"/>
          </p:cNvSpPr>
          <p:nvPr>
            <p:ph type="title"/>
          </p:nvPr>
        </p:nvSpPr>
        <p:spPr/>
        <p:txBody>
          <a:bodyPr/>
          <a:lstStyle/>
          <a:p>
            <a:r>
              <a:rPr lang="en-US" dirty="0"/>
              <a:t>Simulated Annealing Algorithm (cont.)</a:t>
            </a:r>
            <a:endParaRPr lang="en-PT"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A11E6DF-FA5B-7D42-8EA8-F20864286DD0}"/>
                  </a:ext>
                </a:extLst>
              </p:cNvPr>
              <p:cNvSpPr>
                <a:spLocks noGrp="1"/>
              </p:cNvSpPr>
              <p:nvPr>
                <p:ph idx="1"/>
              </p:nvPr>
            </p:nvSpPr>
            <p:spPr>
              <a:xfrm>
                <a:off x="1097280" y="940213"/>
                <a:ext cx="10819900" cy="5115814"/>
              </a:xfrm>
            </p:spPr>
            <p:txBody>
              <a:bodyPr>
                <a:normAutofit fontScale="92500"/>
              </a:bodyPr>
              <a:lstStyle/>
              <a:p>
                <a:pPr>
                  <a:lnSpc>
                    <a:spcPct val="120000"/>
                  </a:lnSpc>
                  <a:buFont typeface="Wingdings" pitchFamily="2" charset="2"/>
                  <a:buChar char="§"/>
                </a:pPr>
                <a:r>
                  <a:rPr lang="en-GB" sz="2400" dirty="0">
                    <a:latin typeface="+mn-lt"/>
                  </a:rPr>
                  <a:t> </a:t>
                </a:r>
                <a:r>
                  <a:rPr lang="en-US" sz="2400" dirty="0">
                    <a:latin typeface="+mn-lt"/>
                  </a:rPr>
                  <a:t>Simulated Annealing </a:t>
                </a:r>
                <a:r>
                  <a:rPr lang="en-GB" sz="2400" dirty="0">
                    <a:latin typeface="+mn-lt"/>
                  </a:rPr>
                  <a:t> proceeds in several iterations from an initial solution </a:t>
                </a:r>
                <a14:m>
                  <m:oMath xmlns:m="http://schemas.openxmlformats.org/officeDocument/2006/math">
                    <m:sSub>
                      <m:sSubPr>
                        <m:ctrlPr>
                          <a:rPr lang="en-GB" sz="2400" i="1" smtClean="0">
                            <a:latin typeface="Cambria Math" panose="02040503050406030204" pitchFamily="18" charset="0"/>
                          </a:rPr>
                        </m:ctrlPr>
                      </m:sSubPr>
                      <m:e>
                        <m:r>
                          <a:rPr lang="pt-PT" sz="2400" b="0" i="1" smtClean="0">
                            <a:latin typeface="Cambria Math" panose="02040503050406030204" pitchFamily="18" charset="0"/>
                          </a:rPr>
                          <m:t>𝑥</m:t>
                        </m:r>
                      </m:e>
                      <m:sub>
                        <m:r>
                          <a:rPr lang="pt-PT" sz="2400" b="0" i="1" smtClean="0">
                            <a:latin typeface="Cambria Math" panose="02040503050406030204" pitchFamily="18" charset="0"/>
                          </a:rPr>
                          <m:t>0</m:t>
                        </m:r>
                      </m:sub>
                    </m:sSub>
                  </m:oMath>
                </a14:m>
                <a:endParaRPr lang="en-GB" sz="2400" dirty="0">
                  <a:latin typeface="+mn-lt"/>
                </a:endParaRPr>
              </a:p>
              <a:p>
                <a:pPr>
                  <a:lnSpc>
                    <a:spcPct val="120000"/>
                  </a:lnSpc>
                  <a:buFont typeface="Wingdings" pitchFamily="2" charset="2"/>
                  <a:buChar char="§"/>
                </a:pPr>
                <a:r>
                  <a:rPr lang="en-GB" sz="2400" dirty="0">
                    <a:latin typeface="+mn-lt"/>
                  </a:rPr>
                  <a:t> At each iteration, a random neighbour solution </a:t>
                </a:r>
                <a14:m>
                  <m:oMath xmlns:m="http://schemas.openxmlformats.org/officeDocument/2006/math">
                    <m:sSup>
                      <m:sSupPr>
                        <m:ctrlPr>
                          <a:rPr lang="en-GB" sz="2400" i="1" dirty="0" smtClean="0">
                            <a:latin typeface="Cambria Math" panose="02040503050406030204" pitchFamily="18" charset="0"/>
                          </a:rPr>
                        </m:ctrlPr>
                      </m:sSupPr>
                      <m:e>
                        <m:r>
                          <a:rPr lang="pt-PT" sz="2400" b="0" i="1" dirty="0" smtClean="0">
                            <a:latin typeface="Cambria Math" panose="02040503050406030204" pitchFamily="18" charset="0"/>
                          </a:rPr>
                          <m:t>𝑥</m:t>
                        </m:r>
                      </m:e>
                      <m:sup>
                        <m:r>
                          <a:rPr lang="pt-PT" sz="2400" b="0" i="1" dirty="0" smtClean="0">
                            <a:latin typeface="Cambria Math" panose="02040503050406030204" pitchFamily="18" charset="0"/>
                          </a:rPr>
                          <m:t>′</m:t>
                        </m:r>
                      </m:sup>
                    </m:sSup>
                    <m:r>
                      <a:rPr lang="pt-PT" sz="2400" b="0" i="1" dirty="0" smtClean="0">
                        <a:latin typeface="Cambria Math" panose="02040503050406030204" pitchFamily="18" charset="0"/>
                      </a:rPr>
                      <m:t> </m:t>
                    </m:r>
                  </m:oMath>
                </a14:m>
                <a:r>
                  <a:rPr lang="en-GB" sz="2400" dirty="0">
                    <a:latin typeface="+mn-lt"/>
                  </a:rPr>
                  <a:t>is generated.</a:t>
                </a:r>
              </a:p>
              <a:p>
                <a:pPr>
                  <a:lnSpc>
                    <a:spcPct val="120000"/>
                  </a:lnSpc>
                  <a:buFont typeface="Wingdings" pitchFamily="2" charset="2"/>
                  <a:buChar char="§"/>
                </a:pPr>
                <a:r>
                  <a:rPr lang="en-GB" sz="2400" dirty="0">
                    <a:latin typeface="+mn-lt"/>
                  </a:rPr>
                  <a:t>The neighbour solution that improves the cost function is always accepted.</a:t>
                </a:r>
              </a:p>
              <a:p>
                <a:pPr>
                  <a:lnSpc>
                    <a:spcPct val="120000"/>
                  </a:lnSpc>
                  <a:buFont typeface="Wingdings" pitchFamily="2" charset="2"/>
                  <a:buChar char="§"/>
                </a:pPr>
                <a:r>
                  <a:rPr lang="en-PT" sz="2400" dirty="0">
                    <a:latin typeface="+mn-lt"/>
                  </a:rPr>
                  <a:t> </a:t>
                </a:r>
                <a:r>
                  <a:rPr lang="en-GB" sz="2400" dirty="0">
                    <a:latin typeface="+mn-lt"/>
                  </a:rPr>
                  <a:t>Otherwise, the neighbour solution is selected with a given probability that depends on the current temperature </a:t>
                </a:r>
                <a14:m>
                  <m:oMath xmlns:m="http://schemas.openxmlformats.org/officeDocument/2006/math">
                    <m:r>
                      <a:rPr lang="en-GB" sz="2400" i="1" dirty="0" smtClean="0">
                        <a:latin typeface="Cambria Math" panose="02040503050406030204" pitchFamily="18" charset="0"/>
                      </a:rPr>
                      <m:t>𝑇</m:t>
                    </m:r>
                  </m:oMath>
                </a14:m>
                <a:r>
                  <a:rPr lang="en-GB" sz="2400" dirty="0">
                    <a:latin typeface="+mn-lt"/>
                  </a:rPr>
                  <a:t> and the amount of degradation </a:t>
                </a:r>
                <a14:m>
                  <m:oMath xmlns:m="http://schemas.openxmlformats.org/officeDocument/2006/math">
                    <m:r>
                      <a:rPr lang="en-GB" sz="2400" i="1" dirty="0" smtClean="0">
                        <a:latin typeface="Cambria Math" panose="02040503050406030204" pitchFamily="18" charset="0"/>
                      </a:rPr>
                      <m:t>𝐸</m:t>
                    </m:r>
                  </m:oMath>
                </a14:m>
                <a:r>
                  <a:rPr lang="en-GB" sz="2400" dirty="0">
                    <a:latin typeface="+mn-lt"/>
                  </a:rPr>
                  <a:t> of the objective function.</a:t>
                </a:r>
              </a:p>
              <a:p>
                <a:pPr algn="l">
                  <a:lnSpc>
                    <a:spcPct val="120000"/>
                  </a:lnSpc>
                  <a:buFont typeface="Wingdings" pitchFamily="2" charset="2"/>
                  <a:buChar char="§"/>
                </a:pPr>
                <a:r>
                  <a:rPr lang="en-GB" sz="2400" dirty="0">
                    <a:latin typeface="+mn-lt"/>
                  </a:rPr>
                  <a:t> The probability follows the </a:t>
                </a:r>
                <a:r>
                  <a:rPr lang="en-GB" sz="2400" b="1" dirty="0">
                    <a:latin typeface="+mn-lt"/>
                  </a:rPr>
                  <a:t>Boltzmann</a:t>
                </a:r>
                <a:r>
                  <a:rPr lang="en-GB" sz="2400" dirty="0">
                    <a:latin typeface="+mn-lt"/>
                  </a:rPr>
                  <a:t> distribution</a:t>
                </a:r>
              </a:p>
              <a:p>
                <a:pPr algn="l">
                  <a:lnSpc>
                    <a:spcPct val="120000"/>
                  </a:lnSpc>
                  <a:buFont typeface="Wingdings" pitchFamily="2" charset="2"/>
                  <a:buChar char="§"/>
                </a:pPr>
                <a:r>
                  <a:rPr lang="en-GB" sz="2400" dirty="0">
                    <a:latin typeface="+mn-lt"/>
                  </a:rPr>
                  <a:t> Many trial solutions are generated as an exploration process at a particular level of temperature.</a:t>
                </a:r>
              </a:p>
              <a:p>
                <a:pPr algn="l">
                  <a:lnSpc>
                    <a:spcPct val="120000"/>
                  </a:lnSpc>
                  <a:buFont typeface="Wingdings" pitchFamily="2" charset="2"/>
                  <a:buChar char="§"/>
                </a:pPr>
                <a:r>
                  <a:rPr lang="en-GB" sz="2400" dirty="0">
                    <a:latin typeface="+mn-lt"/>
                  </a:rPr>
                  <a:t> The temperature is updated until the stopping criteria is satisfied.</a:t>
                </a:r>
                <a:br>
                  <a:rPr lang="en-GB" dirty="0"/>
                </a:br>
                <a:endParaRPr lang="en-PT" dirty="0"/>
              </a:p>
            </p:txBody>
          </p:sp>
        </mc:Choice>
        <mc:Fallback>
          <p:sp>
            <p:nvSpPr>
              <p:cNvPr id="3" name="Content Placeholder 2">
                <a:extLst>
                  <a:ext uri="{FF2B5EF4-FFF2-40B4-BE49-F238E27FC236}">
                    <a16:creationId xmlns:a16="http://schemas.microsoft.com/office/drawing/2014/main" id="{9A11E6DF-FA5B-7D42-8EA8-F20864286DD0}"/>
                  </a:ext>
                </a:extLst>
              </p:cNvPr>
              <p:cNvSpPr>
                <a:spLocks noGrp="1" noRot="1" noChangeAspect="1" noMove="1" noResize="1" noEditPoints="1" noAdjustHandles="1" noChangeArrowheads="1" noChangeShapeType="1" noTextEdit="1"/>
              </p:cNvSpPr>
              <p:nvPr>
                <p:ph idx="1"/>
              </p:nvPr>
            </p:nvSpPr>
            <p:spPr>
              <a:xfrm>
                <a:off x="1097280" y="940213"/>
                <a:ext cx="10819900" cy="5115814"/>
              </a:xfrm>
              <a:blipFill>
                <a:blip r:embed="rId3"/>
                <a:stretch>
                  <a:fillRect l="-1290" r="-1524"/>
                </a:stretch>
              </a:blipFill>
            </p:spPr>
            <p:txBody>
              <a:bodyPr/>
              <a:lstStyle/>
              <a:p>
                <a:r>
                  <a:rPr lang="en-PT">
                    <a:noFill/>
                  </a:rPr>
                  <a:t> </a:t>
                </a:r>
              </a:p>
            </p:txBody>
          </p:sp>
        </mc:Fallback>
      </mc:AlternateContent>
    </p:spTree>
    <p:extLst>
      <p:ext uri="{BB962C8B-B14F-4D97-AF65-F5344CB8AC3E}">
        <p14:creationId xmlns:p14="http://schemas.microsoft.com/office/powerpoint/2010/main" val="2843896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4" name="Date Placeholder 4"/>
          <p:cNvSpPr>
            <a:spLocks noGrp="1"/>
          </p:cNvSpPr>
          <p:nvPr>
            <p:ph type="dt" sz="half" idx="10"/>
          </p:nvPr>
        </p:nvSpPr>
        <p:spPr>
          <a:xfrm>
            <a:off x="1097280" y="6459785"/>
            <a:ext cx="2472271" cy="365125"/>
          </a:xfrm>
        </p:spPr>
        <p:txBody>
          <a:bodyPr/>
          <a:lstStyle/>
          <a:p>
            <a:fld id="{EDED76CA-2368-4F94-8187-E36E3CA1B222}" type="datetimeFigureOut">
              <a:rPr lang="en-US" smtClean="0"/>
              <a:t>3/30/20</a:t>
            </a:fld>
            <a:endParaRPr lang="en-US" dirty="0"/>
          </a:p>
        </p:txBody>
      </p:sp>
      <p:sp>
        <p:nvSpPr>
          <p:cNvPr id="5" name="Footer Placeholder 5"/>
          <p:cNvSpPr>
            <a:spLocks noGrp="1"/>
          </p:cNvSpPr>
          <p:nvPr>
            <p:ph type="ftr" sz="quarter" idx="11"/>
          </p:nvPr>
        </p:nvSpPr>
        <p:spPr>
          <a:xfrm>
            <a:off x="3686185" y="6459785"/>
            <a:ext cx="4822804" cy="365125"/>
          </a:xfrm>
        </p:spPr>
        <p:txBody>
          <a:bodyPr/>
          <a:lstStyle/>
          <a:p>
            <a:r>
              <a:rPr lang="en-GB" dirty="0">
                <a:ea typeface="微软雅黑"/>
                <a:cs typeface="微软雅黑"/>
                <a:sym typeface="微软雅黑"/>
              </a:rPr>
              <a:t>Approximating Optimal </a:t>
            </a:r>
            <a:r>
              <a:rPr lang="en-GB" dirty="0">
                <a:sym typeface="微软雅黑"/>
              </a:rPr>
              <a:t>Bidirectional</a:t>
            </a:r>
            <a:r>
              <a:rPr lang="en-GB" dirty="0">
                <a:ea typeface="微软雅黑"/>
                <a:cs typeface="微软雅黑"/>
                <a:sym typeface="微软雅黑"/>
              </a:rPr>
              <a:t> Macro Schemes</a:t>
            </a:r>
            <a:endParaRPr lang="en-US" dirty="0">
              <a:ea typeface="微软雅黑"/>
              <a:cs typeface="微软雅黑"/>
              <a:sym typeface="微软雅黑"/>
            </a:endParaRPr>
          </a:p>
        </p:txBody>
      </p:sp>
      <p:sp>
        <p:nvSpPr>
          <p:cNvPr id="6" name="Slide Number Placeholder 6"/>
          <p:cNvSpPr>
            <a:spLocks noGrp="1"/>
          </p:cNvSpPr>
          <p:nvPr>
            <p:ph type="sldNum" sz="quarter" idx="12"/>
          </p:nvPr>
        </p:nvSpPr>
        <p:spPr>
          <a:xfrm>
            <a:off x="9900458" y="6459785"/>
            <a:ext cx="1312025" cy="365125"/>
          </a:xfrm>
        </p:spPr>
        <p:txBody>
          <a:bodyPr/>
          <a:lstStyle/>
          <a:p>
            <a:fld id="{7BF1C364-BBA2-4548-B7AE-F0182277041A}" type="slidenum">
              <a:rPr lang="en-US"/>
              <a:t>11</a:t>
            </a:fld>
            <a:endParaRPr lang="en-US" dirty="0"/>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CAC2A70A-FA01-9B45-B201-75C485DD1AB0}"/>
                  </a:ext>
                </a:extLst>
              </p:cNvPr>
              <p:cNvSpPr txBox="1">
                <a:spLocks/>
              </p:cNvSpPr>
              <p:nvPr/>
            </p:nvSpPr>
            <p:spPr>
              <a:xfrm>
                <a:off x="1097280" y="828907"/>
                <a:ext cx="10058400" cy="5077218"/>
              </a:xfrm>
              <a:prstGeom prst="rect">
                <a:avLst/>
              </a:prstGeom>
            </p:spPr>
            <p:txBody>
              <a:bodyPr vert="horz" lIns="0" tIns="45720" rIns="0" bIns="45720" rtlCol="0">
                <a:normAutofit/>
              </a:bodyPr>
              <a:lstStyle>
                <a:lvl1pPr marL="91440" indent="-91440" algn="just"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just"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just"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just"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just"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pPr>
                <a:r>
                  <a:rPr lang="en-US" dirty="0"/>
                  <a:t>Use the simulated annealing algorithm to find a possible small macro scheme.</a:t>
                </a:r>
              </a:p>
              <a:p>
                <a:pPr>
                  <a:lnSpc>
                    <a:spcPct val="150000"/>
                  </a:lnSpc>
                </a:pPr>
                <a:r>
                  <a:rPr lang="en-US" dirty="0"/>
                  <a:t>Each configuration is a state and a neighbor configuration can be obtained by merging or splitting phases.</a:t>
                </a:r>
              </a:p>
              <a:p>
                <a:pPr>
                  <a:lnSpc>
                    <a:spcPct val="150000"/>
                  </a:lnSpc>
                </a:pPr>
                <a:r>
                  <a:rPr lang="en-US" dirty="0"/>
                  <a:t>A transition that successfully merges two phrases is always accepted</a:t>
                </a:r>
              </a:p>
              <a:p>
                <a:pPr>
                  <a:lnSpc>
                    <a:spcPct val="150000"/>
                  </a:lnSpc>
                </a:pPr>
                <a:r>
                  <a:rPr lang="en-US" dirty="0"/>
                  <a:t>A transition that splits phrases may be accepted or rejected depending on following equation:</a:t>
                </a:r>
              </a:p>
              <a:p>
                <a:pPr>
                  <a:lnSpc>
                    <a:spcPct val="150000"/>
                  </a:lnSpc>
                </a:pPr>
                <a:endParaRPr lang="en-US" dirty="0"/>
              </a:p>
              <a:p>
                <a:pPr lvl="2">
                  <a:lnSpc>
                    <a:spcPct val="150000"/>
                  </a:lnSpc>
                </a:pPr>
                <a:r>
                  <a:rPr lang="en-US" dirty="0"/>
                  <a:t>Current temperature (</a:t>
                </a:r>
                <a14:m>
                  <m:oMath xmlns:m="http://schemas.openxmlformats.org/officeDocument/2006/math">
                    <m:r>
                      <a:rPr lang="pt-PT" i="1">
                        <a:latin typeface="Cambria Math" panose="02040503050406030204" pitchFamily="18" charset="0"/>
                      </a:rPr>
                      <m:t>𝑡</m:t>
                    </m:r>
                  </m:oMath>
                </a14:m>
                <a:r>
                  <a:rPr lang="en-US" dirty="0"/>
                  <a:t>)</a:t>
                </a:r>
              </a:p>
              <a:p>
                <a:pPr lvl="2">
                  <a:lnSpc>
                    <a:spcPct val="150000"/>
                  </a:lnSpc>
                </a:pPr>
                <a:r>
                  <a:rPr lang="en-US" dirty="0"/>
                  <a:t>Increase in the number of phrases (</a:t>
                </a:r>
                <a14:m>
                  <m:oMath xmlns:m="http://schemas.openxmlformats.org/officeDocument/2006/math">
                    <m:r>
                      <a:rPr lang="en-US" i="1">
                        <a:latin typeface="Cambria Math" panose="02040503050406030204" pitchFamily="18" charset="0"/>
                        <a:ea typeface="Cambria Math" panose="02040503050406030204" pitchFamily="18" charset="0"/>
                      </a:rPr>
                      <m:t>𝛿</m:t>
                    </m:r>
                  </m:oMath>
                </a14:m>
                <a:r>
                  <a:rPr lang="en-US" dirty="0"/>
                  <a:t>)</a:t>
                </a:r>
              </a:p>
              <a:p>
                <a:pPr lvl="2">
                  <a:lnSpc>
                    <a:spcPct val="150000"/>
                  </a:lnSpc>
                </a:pPr>
                <a:r>
                  <a:rPr lang="en-US" dirty="0"/>
                  <a:t>Random number (</a:t>
                </a:r>
                <a14:m>
                  <m:oMath xmlns:m="http://schemas.openxmlformats.org/officeDocument/2006/math">
                    <m:r>
                      <a:rPr lang="pt-PT" i="1">
                        <a:latin typeface="Cambria Math" panose="02040503050406030204" pitchFamily="18" charset="0"/>
                      </a:rPr>
                      <m:t>𝑝</m:t>
                    </m:r>
                  </m:oMath>
                </a14:m>
                <a:r>
                  <a:rPr lang="en-US" dirty="0"/>
                  <a:t>)</a:t>
                </a:r>
              </a:p>
              <a:p>
                <a:pPr>
                  <a:lnSpc>
                    <a:spcPct val="150000"/>
                  </a:lnSpc>
                </a:pPr>
                <a:endParaRPr lang="en-US" dirty="0"/>
              </a:p>
              <a:p>
                <a:pPr>
                  <a:lnSpc>
                    <a:spcPct val="150000"/>
                  </a:lnSpc>
                </a:pPr>
                <a:endParaRPr lang="en-US" dirty="0"/>
              </a:p>
              <a:p>
                <a:pPr>
                  <a:lnSpc>
                    <a:spcPct val="150000"/>
                  </a:lnSpc>
                </a:pPr>
                <a:endParaRPr lang="en-US" dirty="0"/>
              </a:p>
              <a:p>
                <a:pPr>
                  <a:lnSpc>
                    <a:spcPct val="150000"/>
                  </a:lnSpc>
                </a:pPr>
                <a:endParaRPr lang="en-US" dirty="0"/>
              </a:p>
              <a:p>
                <a:pPr>
                  <a:lnSpc>
                    <a:spcPct val="150000"/>
                  </a:lnSpc>
                </a:pPr>
                <a:endParaRPr lang="en-US" dirty="0"/>
              </a:p>
              <a:p>
                <a:pPr marL="201168" lvl="1" indent="0">
                  <a:lnSpc>
                    <a:spcPct val="150000"/>
                  </a:lnSpc>
                  <a:buNone/>
                </a:pPr>
                <a:endParaRPr lang="en-US" dirty="0"/>
              </a:p>
            </p:txBody>
          </p:sp>
        </mc:Choice>
        <mc:Fallback xmlns="">
          <p:sp>
            <p:nvSpPr>
              <p:cNvPr id="8" name="Content Placeholder 2">
                <a:extLst>
                  <a:ext uri="{FF2B5EF4-FFF2-40B4-BE49-F238E27FC236}">
                    <a16:creationId xmlns:a16="http://schemas.microsoft.com/office/drawing/2014/main" id="{CAC2A70A-FA01-9B45-B201-75C485DD1AB0}"/>
                  </a:ext>
                </a:extLst>
              </p:cNvPr>
              <p:cNvSpPr txBox="1">
                <a:spLocks noRot="1" noChangeAspect="1" noMove="1" noResize="1" noEditPoints="1" noAdjustHandles="1" noChangeArrowheads="1" noChangeShapeType="1" noTextEdit="1"/>
              </p:cNvSpPr>
              <p:nvPr/>
            </p:nvSpPr>
            <p:spPr>
              <a:xfrm>
                <a:off x="1097280" y="828907"/>
                <a:ext cx="10058400" cy="5077218"/>
              </a:xfrm>
              <a:prstGeom prst="rect">
                <a:avLst/>
              </a:prstGeom>
              <a:blipFill>
                <a:blip r:embed="rId3"/>
                <a:stretch>
                  <a:fillRect l="-504" r="-1513"/>
                </a:stretch>
              </a:blipFill>
            </p:spPr>
            <p:txBody>
              <a:bodyPr/>
              <a:lstStyle/>
              <a:p>
                <a:r>
                  <a:rPr lang="en-PT">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25A9323-52BD-E848-911E-B3C88B7C6149}"/>
                  </a:ext>
                </a:extLst>
              </p:cNvPr>
              <p:cNvSpPr txBox="1"/>
              <p:nvPr/>
            </p:nvSpPr>
            <p:spPr>
              <a:xfrm>
                <a:off x="4871804" y="3852472"/>
                <a:ext cx="2113613" cy="461665"/>
              </a:xfrm>
              <a:prstGeom prst="rect">
                <a:avLst/>
              </a:prstGeom>
              <a:noFill/>
            </p:spPr>
            <p:txBody>
              <a:bodyPr wrap="square" rtlCol="0">
                <a:spAutoFit/>
              </a:bodyPr>
              <a:lstStyle/>
              <a:p>
                <a14:m>
                  <m:oMath xmlns:m="http://schemas.openxmlformats.org/officeDocument/2006/math">
                    <m:r>
                      <a:rPr lang="en-US" sz="2400" i="1">
                        <a:latin typeface="Cambria Math" panose="02040503050406030204" pitchFamily="18" charset="0"/>
                        <a:ea typeface="Cambria Math" panose="02040503050406030204" pitchFamily="18" charset="0"/>
                      </a:rPr>
                      <m:t>𝛿</m:t>
                    </m:r>
                    <m:r>
                      <a:rPr lang="pt-PT" sz="2400" i="1">
                        <a:latin typeface="Cambria Math" panose="02040503050406030204" pitchFamily="18" charset="0"/>
                        <a:ea typeface="Cambria Math" panose="02040503050406030204" pitchFamily="18" charset="0"/>
                      </a:rPr>
                      <m:t> ≤−</m:t>
                    </m:r>
                    <m:r>
                      <a:rPr lang="pt-PT" sz="2400" i="1">
                        <a:latin typeface="Cambria Math" panose="02040503050406030204" pitchFamily="18" charset="0"/>
                        <a:ea typeface="Cambria Math" panose="02040503050406030204" pitchFamily="18" charset="0"/>
                      </a:rPr>
                      <m:t>𝑡</m:t>
                    </m:r>
                    <m:func>
                      <m:funcPr>
                        <m:ctrlPr>
                          <a:rPr lang="pt-PT" sz="2400" i="1">
                            <a:latin typeface="Cambria Math" panose="02040503050406030204" pitchFamily="18" charset="0"/>
                            <a:ea typeface="Cambria Math" panose="02040503050406030204" pitchFamily="18" charset="0"/>
                          </a:rPr>
                        </m:ctrlPr>
                      </m:funcPr>
                      <m:fName>
                        <m:r>
                          <m:rPr>
                            <m:sty m:val="p"/>
                          </m:rPr>
                          <a:rPr lang="pt-PT" sz="2400">
                            <a:latin typeface="Cambria Math" panose="02040503050406030204" pitchFamily="18" charset="0"/>
                            <a:ea typeface="Cambria Math" panose="02040503050406030204" pitchFamily="18" charset="0"/>
                          </a:rPr>
                          <m:t>ln</m:t>
                        </m:r>
                      </m:fName>
                      <m:e>
                        <m:r>
                          <a:rPr lang="pt-PT" sz="2400" i="1">
                            <a:latin typeface="Cambria Math" panose="02040503050406030204" pitchFamily="18" charset="0"/>
                            <a:ea typeface="Cambria Math" panose="02040503050406030204" pitchFamily="18" charset="0"/>
                          </a:rPr>
                          <m:t>𝑝</m:t>
                        </m:r>
                      </m:e>
                    </m:func>
                  </m:oMath>
                </a14:m>
                <a:r>
                  <a:rPr lang="en-US" sz="2400" dirty="0"/>
                  <a:t> </a:t>
                </a:r>
              </a:p>
            </p:txBody>
          </p:sp>
        </mc:Choice>
        <mc:Fallback xmlns="">
          <p:sp>
            <p:nvSpPr>
              <p:cNvPr id="12" name="TextBox 11">
                <a:extLst>
                  <a:ext uri="{FF2B5EF4-FFF2-40B4-BE49-F238E27FC236}">
                    <a16:creationId xmlns:a16="http://schemas.microsoft.com/office/drawing/2014/main" id="{C25A9323-52BD-E848-911E-B3C88B7C6149}"/>
                  </a:ext>
                </a:extLst>
              </p:cNvPr>
              <p:cNvSpPr txBox="1">
                <a:spLocks noRot="1" noChangeAspect="1" noMove="1" noResize="1" noEditPoints="1" noAdjustHandles="1" noChangeArrowheads="1" noChangeShapeType="1" noTextEdit="1"/>
              </p:cNvSpPr>
              <p:nvPr/>
            </p:nvSpPr>
            <p:spPr>
              <a:xfrm>
                <a:off x="4871804" y="3852472"/>
                <a:ext cx="2113613" cy="461665"/>
              </a:xfrm>
              <a:prstGeom prst="rect">
                <a:avLst/>
              </a:prstGeom>
              <a:blipFill>
                <a:blip r:embed="rId4"/>
                <a:stretch>
                  <a:fillRect l="-1205" b="-18421"/>
                </a:stretch>
              </a:blipFill>
            </p:spPr>
            <p:txBody>
              <a:bodyPr/>
              <a:lstStyle/>
              <a:p>
                <a:r>
                  <a:rPr lang="en-PT">
                    <a:noFill/>
                  </a:rPr>
                  <a:t> </a:t>
                </a:r>
              </a:p>
            </p:txBody>
          </p:sp>
        </mc:Fallback>
      </mc:AlternateContent>
    </p:spTree>
    <p:extLst>
      <p:ext uri="{BB962C8B-B14F-4D97-AF65-F5344CB8AC3E}">
        <p14:creationId xmlns:p14="http://schemas.microsoft.com/office/powerpoint/2010/main" val="3497530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(cont.) - Initialization</a:t>
            </a:r>
          </a:p>
        </p:txBody>
      </p:sp>
      <p:sp>
        <p:nvSpPr>
          <p:cNvPr id="3" name="Content Placeholder 2"/>
          <p:cNvSpPr>
            <a:spLocks noGrp="1"/>
          </p:cNvSpPr>
          <p:nvPr>
            <p:ph idx="1"/>
          </p:nvPr>
        </p:nvSpPr>
        <p:spPr>
          <a:xfrm>
            <a:off x="1097280" y="940213"/>
            <a:ext cx="10058400" cy="408289"/>
          </a:xfrm>
        </p:spPr>
        <p:txBody>
          <a:bodyPr/>
          <a:lstStyle/>
          <a:p>
            <a:pPr marL="0" indent="0">
              <a:buNone/>
            </a:pPr>
            <a:endParaRPr lang="en-US" i="1" dirty="0"/>
          </a:p>
          <a:p>
            <a:pPr marL="0" indent="0">
              <a:buNone/>
            </a:pPr>
            <a:endParaRPr lang="en-US" i="1" dirty="0"/>
          </a:p>
          <a:p>
            <a:pPr marL="0" indent="0">
              <a:buNone/>
            </a:pPr>
            <a:endParaRPr lang="en-US" b="1" dirty="0"/>
          </a:p>
          <a:p>
            <a:pPr marL="0" indent="0">
              <a:buNone/>
            </a:pPr>
            <a:endParaRPr lang="en-US" dirty="0"/>
          </a:p>
        </p:txBody>
      </p:sp>
      <p:sp>
        <p:nvSpPr>
          <p:cNvPr id="4" name="Date Placeholder 4"/>
          <p:cNvSpPr>
            <a:spLocks noGrp="1"/>
          </p:cNvSpPr>
          <p:nvPr>
            <p:ph type="dt" sz="half" idx="10"/>
          </p:nvPr>
        </p:nvSpPr>
        <p:spPr>
          <a:xfrm>
            <a:off x="1097280" y="6459785"/>
            <a:ext cx="2472271" cy="365125"/>
          </a:xfrm>
        </p:spPr>
        <p:txBody>
          <a:bodyPr/>
          <a:lstStyle/>
          <a:p>
            <a:fld id="{EDED76CA-2368-4F94-8187-E36E3CA1B222}" type="datetimeFigureOut">
              <a:rPr lang="en-US" smtClean="0"/>
              <a:t>3/30/20</a:t>
            </a:fld>
            <a:endParaRPr lang="en-US" dirty="0"/>
          </a:p>
        </p:txBody>
      </p:sp>
      <p:sp>
        <p:nvSpPr>
          <p:cNvPr id="5" name="Footer Placeholder 5"/>
          <p:cNvSpPr>
            <a:spLocks noGrp="1"/>
          </p:cNvSpPr>
          <p:nvPr>
            <p:ph type="ftr" sz="quarter" idx="11"/>
          </p:nvPr>
        </p:nvSpPr>
        <p:spPr>
          <a:xfrm>
            <a:off x="3686185" y="6459785"/>
            <a:ext cx="4822804" cy="365125"/>
          </a:xfrm>
        </p:spPr>
        <p:txBody>
          <a:bodyPr/>
          <a:lstStyle/>
          <a:p>
            <a:r>
              <a:rPr lang="en-GB" dirty="0">
                <a:ea typeface="微软雅黑"/>
                <a:cs typeface="微软雅黑"/>
                <a:sym typeface="微软雅黑"/>
              </a:rPr>
              <a:t>Approximating Optimal </a:t>
            </a:r>
            <a:r>
              <a:rPr lang="en-GB" dirty="0">
                <a:sym typeface="微软雅黑"/>
              </a:rPr>
              <a:t>Bidirectional</a:t>
            </a:r>
            <a:r>
              <a:rPr lang="en-GB" dirty="0">
                <a:ea typeface="微软雅黑"/>
                <a:cs typeface="微软雅黑"/>
                <a:sym typeface="微软雅黑"/>
              </a:rPr>
              <a:t> Macro Schemes</a:t>
            </a:r>
            <a:endParaRPr lang="en-US" dirty="0">
              <a:ea typeface="微软雅黑"/>
              <a:cs typeface="微软雅黑"/>
              <a:sym typeface="微软雅黑"/>
            </a:endParaRPr>
          </a:p>
        </p:txBody>
      </p:sp>
      <p:sp>
        <p:nvSpPr>
          <p:cNvPr id="6" name="Slide Number Placeholder 6"/>
          <p:cNvSpPr>
            <a:spLocks noGrp="1"/>
          </p:cNvSpPr>
          <p:nvPr>
            <p:ph type="sldNum" sz="quarter" idx="12"/>
          </p:nvPr>
        </p:nvSpPr>
        <p:spPr>
          <a:xfrm>
            <a:off x="9900458" y="6459785"/>
            <a:ext cx="1312025" cy="365125"/>
          </a:xfrm>
        </p:spPr>
        <p:txBody>
          <a:bodyPr/>
          <a:lstStyle/>
          <a:p>
            <a:fld id="{7BF1C364-BBA2-4548-B7AE-F0182277041A}" type="slidenum">
              <a:rPr lang="en-US"/>
              <a:t>12</a:t>
            </a:fld>
            <a:endParaRPr lang="en-US" dirty="0"/>
          </a:p>
        </p:txBody>
      </p:sp>
      <p:sp>
        <p:nvSpPr>
          <p:cNvPr id="21" name="Content Placeholder 2">
            <a:extLst>
              <a:ext uri="{FF2B5EF4-FFF2-40B4-BE49-F238E27FC236}">
                <a16:creationId xmlns:a16="http://schemas.microsoft.com/office/drawing/2014/main" id="{09A3BAF1-47CA-7A4F-A663-A86AF7E98E24}"/>
              </a:ext>
            </a:extLst>
          </p:cNvPr>
          <p:cNvSpPr txBox="1">
            <a:spLocks/>
          </p:cNvSpPr>
          <p:nvPr/>
        </p:nvSpPr>
        <p:spPr>
          <a:xfrm>
            <a:off x="1097279" y="828907"/>
            <a:ext cx="10729959" cy="3918759"/>
          </a:xfrm>
          <a:prstGeom prst="rect">
            <a:avLst/>
          </a:prstGeom>
        </p:spPr>
        <p:txBody>
          <a:bodyPr vert="horz" lIns="0" tIns="45720" rIns="0" bIns="45720" rtlCol="0">
            <a:normAutofit/>
          </a:bodyPr>
          <a:lstStyle>
            <a:lvl1pPr marL="91440" indent="-91440" algn="just"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just"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just"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just"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just"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pPr>
            <a:r>
              <a:rPr lang="en-US" dirty="0"/>
              <a:t>Configuration parameters for the simulated annealing:</a:t>
            </a:r>
          </a:p>
          <a:p>
            <a:pPr lvl="1">
              <a:lnSpc>
                <a:spcPct val="150000"/>
              </a:lnSpc>
            </a:pPr>
            <a:r>
              <a:rPr lang="en-US" dirty="0"/>
              <a:t>Hot temperature and Cold Temperature</a:t>
            </a:r>
          </a:p>
          <a:p>
            <a:pPr lvl="1">
              <a:lnSpc>
                <a:spcPct val="150000"/>
              </a:lnSpc>
            </a:pPr>
            <a:r>
              <a:rPr lang="en-US" dirty="0"/>
              <a:t>Number of iterations</a:t>
            </a:r>
          </a:p>
          <a:p>
            <a:pPr lvl="1">
              <a:lnSpc>
                <a:spcPct val="150000"/>
              </a:lnSpc>
            </a:pPr>
            <a:r>
              <a:rPr lang="en-US" dirty="0"/>
              <a:t>Initial configuration (Macro scheme)</a:t>
            </a:r>
          </a:p>
          <a:p>
            <a:pPr marL="0" indent="0">
              <a:lnSpc>
                <a:spcPct val="150000"/>
              </a:lnSpc>
              <a:buNone/>
            </a:pPr>
            <a:r>
              <a:rPr lang="en-US" dirty="0"/>
              <a:t>Example:  </a:t>
            </a:r>
            <a:r>
              <a:rPr lang="en-GB" dirty="0"/>
              <a:t>S = </a:t>
            </a:r>
            <a:r>
              <a:rPr lang="en-GB" dirty="0">
                <a:latin typeface="American Typewriter"/>
                <a:ea typeface="American Typewriter"/>
                <a:cs typeface="American Typewriter"/>
                <a:sym typeface="American Typewriter"/>
              </a:rPr>
              <a:t>“</a:t>
            </a:r>
            <a:r>
              <a:rPr lang="en-GB" dirty="0" err="1">
                <a:latin typeface="American Typewriter"/>
                <a:ea typeface="American Typewriter"/>
                <a:cs typeface="American Typewriter"/>
                <a:sym typeface="American Typewriter"/>
              </a:rPr>
              <a:t>abaababaabaababaababa</a:t>
            </a:r>
            <a:r>
              <a:rPr lang="en-GB" dirty="0">
                <a:latin typeface="American Typewriter"/>
                <a:ea typeface="American Typewriter"/>
                <a:cs typeface="American Typewriter"/>
                <a:sym typeface="American Typewriter"/>
              </a:rPr>
              <a:t>$”</a:t>
            </a:r>
            <a:endParaRPr lang="en-US" dirty="0">
              <a:latin typeface="American Typewriter"/>
              <a:ea typeface="American Typewriter"/>
              <a:cs typeface="American Typewriter"/>
              <a:sym typeface="American Typewriter"/>
            </a:endParaRPr>
          </a:p>
          <a:p>
            <a:pPr marL="0" indent="0">
              <a:lnSpc>
                <a:spcPct val="150000"/>
              </a:lnSpc>
              <a:buNone/>
            </a:pPr>
            <a:r>
              <a:rPr lang="en-US" dirty="0"/>
              <a:t>Initial Configuration:</a:t>
            </a:r>
          </a:p>
        </p:txBody>
      </p:sp>
      <p:sp>
        <p:nvSpPr>
          <p:cNvPr id="128" name="S = “abaababaabaababaababa$”">
            <a:extLst>
              <a:ext uri="{FF2B5EF4-FFF2-40B4-BE49-F238E27FC236}">
                <a16:creationId xmlns:a16="http://schemas.microsoft.com/office/drawing/2014/main" id="{E1AA15C4-6DAC-214B-B55C-D4AB58A6E36A}"/>
              </a:ext>
            </a:extLst>
          </p:cNvPr>
          <p:cNvSpPr txBox="1"/>
          <p:nvPr/>
        </p:nvSpPr>
        <p:spPr>
          <a:xfrm>
            <a:off x="3182789" y="3448438"/>
            <a:ext cx="92396"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endParaRPr dirty="0">
              <a:latin typeface="American Typewriter"/>
              <a:ea typeface="American Typewriter"/>
              <a:cs typeface="American Typewriter"/>
              <a:sym typeface="American Typewriter"/>
            </a:endParaRPr>
          </a:p>
        </p:txBody>
      </p:sp>
      <p:grpSp>
        <p:nvGrpSpPr>
          <p:cNvPr id="200" name="Group 199">
            <a:extLst>
              <a:ext uri="{FF2B5EF4-FFF2-40B4-BE49-F238E27FC236}">
                <a16:creationId xmlns:a16="http://schemas.microsoft.com/office/drawing/2014/main" id="{6DC6E0E8-CCE1-E844-BD7F-9E138C778BE7}"/>
              </a:ext>
            </a:extLst>
          </p:cNvPr>
          <p:cNvGrpSpPr/>
          <p:nvPr/>
        </p:nvGrpSpPr>
        <p:grpSpPr>
          <a:xfrm>
            <a:off x="565129" y="4265048"/>
            <a:ext cx="11122702" cy="1181983"/>
            <a:chOff x="85932" y="1998662"/>
            <a:chExt cx="11956712" cy="1181983"/>
          </a:xfrm>
        </p:grpSpPr>
        <p:sp>
          <p:nvSpPr>
            <p:cNvPr id="201" name="Rounded Rectangle">
              <a:extLst>
                <a:ext uri="{FF2B5EF4-FFF2-40B4-BE49-F238E27FC236}">
                  <a16:creationId xmlns:a16="http://schemas.microsoft.com/office/drawing/2014/main" id="{ED99BF99-1E76-7F4C-B71E-014D0F9AC42F}"/>
                </a:ext>
              </a:extLst>
            </p:cNvPr>
            <p:cNvSpPr/>
            <p:nvPr/>
          </p:nvSpPr>
          <p:spPr>
            <a:xfrm>
              <a:off x="85932" y="2672644"/>
              <a:ext cx="3167399" cy="508001"/>
            </a:xfrm>
            <a:prstGeom prst="roundRect">
              <a:avLst>
                <a:gd name="adj" fmla="val 37500"/>
              </a:avLst>
            </a:prstGeom>
            <a:solidFill>
              <a:srgbClr val="FFFFFF"/>
            </a:solidFill>
            <a:ln w="12700">
              <a:solidFill>
                <a:schemeClr val="accent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grpSp>
          <p:nvGrpSpPr>
            <p:cNvPr id="202" name="Group 201">
              <a:extLst>
                <a:ext uri="{FF2B5EF4-FFF2-40B4-BE49-F238E27FC236}">
                  <a16:creationId xmlns:a16="http://schemas.microsoft.com/office/drawing/2014/main" id="{2285BEEF-EFC1-374C-A7D3-CA501A3C1CA3}"/>
                </a:ext>
              </a:extLst>
            </p:cNvPr>
            <p:cNvGrpSpPr/>
            <p:nvPr/>
          </p:nvGrpSpPr>
          <p:grpSpPr>
            <a:xfrm>
              <a:off x="144819" y="1998662"/>
              <a:ext cx="11897825" cy="1181983"/>
              <a:chOff x="144819" y="1998662"/>
              <a:chExt cx="11897825" cy="1181983"/>
            </a:xfrm>
          </p:grpSpPr>
          <p:sp>
            <p:nvSpPr>
              <p:cNvPr id="203" name="1">
                <a:extLst>
                  <a:ext uri="{FF2B5EF4-FFF2-40B4-BE49-F238E27FC236}">
                    <a16:creationId xmlns:a16="http://schemas.microsoft.com/office/drawing/2014/main" id="{A71F44E8-1EFD-C547-B0E6-2D223A36BC3B}"/>
                  </a:ext>
                </a:extLst>
              </p:cNvPr>
              <p:cNvSpPr/>
              <p:nvPr/>
            </p:nvSpPr>
            <p:spPr>
              <a:xfrm>
                <a:off x="144819"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1</a:t>
                </a:r>
              </a:p>
            </p:txBody>
          </p:sp>
          <p:sp>
            <p:nvSpPr>
              <p:cNvPr id="204" name="2">
                <a:extLst>
                  <a:ext uri="{FF2B5EF4-FFF2-40B4-BE49-F238E27FC236}">
                    <a16:creationId xmlns:a16="http://schemas.microsoft.com/office/drawing/2014/main" id="{A812AD7C-3DE6-3940-B609-DAFDBD1A5C4A}"/>
                  </a:ext>
                </a:extLst>
              </p:cNvPr>
              <p:cNvSpPr/>
              <p:nvPr/>
            </p:nvSpPr>
            <p:spPr>
              <a:xfrm>
                <a:off x="651095"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2</a:t>
                </a:r>
              </a:p>
            </p:txBody>
          </p:sp>
          <p:sp>
            <p:nvSpPr>
              <p:cNvPr id="205" name="3">
                <a:extLst>
                  <a:ext uri="{FF2B5EF4-FFF2-40B4-BE49-F238E27FC236}">
                    <a16:creationId xmlns:a16="http://schemas.microsoft.com/office/drawing/2014/main" id="{BD76E0E6-28E5-CF43-BB99-07080A08E52B}"/>
                  </a:ext>
                </a:extLst>
              </p:cNvPr>
              <p:cNvSpPr/>
              <p:nvPr/>
            </p:nvSpPr>
            <p:spPr>
              <a:xfrm>
                <a:off x="1157898"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3</a:t>
                </a:r>
              </a:p>
            </p:txBody>
          </p:sp>
          <p:sp>
            <p:nvSpPr>
              <p:cNvPr id="206" name="4">
                <a:extLst>
                  <a:ext uri="{FF2B5EF4-FFF2-40B4-BE49-F238E27FC236}">
                    <a16:creationId xmlns:a16="http://schemas.microsoft.com/office/drawing/2014/main" id="{4A7C5EA0-EAE5-3D47-A1E9-29E8C007A7E9}"/>
                  </a:ext>
                </a:extLst>
              </p:cNvPr>
              <p:cNvSpPr/>
              <p:nvPr/>
            </p:nvSpPr>
            <p:spPr>
              <a:xfrm>
                <a:off x="1664174"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4</a:t>
                </a:r>
              </a:p>
            </p:txBody>
          </p:sp>
          <p:sp>
            <p:nvSpPr>
              <p:cNvPr id="207" name="5">
                <a:extLst>
                  <a:ext uri="{FF2B5EF4-FFF2-40B4-BE49-F238E27FC236}">
                    <a16:creationId xmlns:a16="http://schemas.microsoft.com/office/drawing/2014/main" id="{1E54C2D6-BAD3-1F43-9FEB-942E8692DBEB}"/>
                  </a:ext>
                </a:extLst>
              </p:cNvPr>
              <p:cNvSpPr/>
              <p:nvPr/>
            </p:nvSpPr>
            <p:spPr>
              <a:xfrm>
                <a:off x="2170977"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5</a:t>
                </a:r>
              </a:p>
            </p:txBody>
          </p:sp>
          <p:sp>
            <p:nvSpPr>
              <p:cNvPr id="208" name="6">
                <a:extLst>
                  <a:ext uri="{FF2B5EF4-FFF2-40B4-BE49-F238E27FC236}">
                    <a16:creationId xmlns:a16="http://schemas.microsoft.com/office/drawing/2014/main" id="{C36F3C2A-FC9D-7443-9BFB-D9D6F4011C3A}"/>
                  </a:ext>
                </a:extLst>
              </p:cNvPr>
              <p:cNvSpPr/>
              <p:nvPr/>
            </p:nvSpPr>
            <p:spPr>
              <a:xfrm>
                <a:off x="2678450"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6</a:t>
                </a:r>
              </a:p>
            </p:txBody>
          </p:sp>
          <p:sp>
            <p:nvSpPr>
              <p:cNvPr id="209" name="7">
                <a:extLst>
                  <a:ext uri="{FF2B5EF4-FFF2-40B4-BE49-F238E27FC236}">
                    <a16:creationId xmlns:a16="http://schemas.microsoft.com/office/drawing/2014/main" id="{5817C0D1-A479-254B-B893-274311C06328}"/>
                  </a:ext>
                </a:extLst>
              </p:cNvPr>
              <p:cNvSpPr/>
              <p:nvPr/>
            </p:nvSpPr>
            <p:spPr>
              <a:xfrm>
                <a:off x="3333091"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7</a:t>
                </a:r>
              </a:p>
            </p:txBody>
          </p:sp>
          <p:sp>
            <p:nvSpPr>
              <p:cNvPr id="210" name="8">
                <a:extLst>
                  <a:ext uri="{FF2B5EF4-FFF2-40B4-BE49-F238E27FC236}">
                    <a16:creationId xmlns:a16="http://schemas.microsoft.com/office/drawing/2014/main" id="{9025B831-18E8-2442-A95C-A260B80FAD3B}"/>
                  </a:ext>
                </a:extLst>
              </p:cNvPr>
              <p:cNvSpPr/>
              <p:nvPr/>
            </p:nvSpPr>
            <p:spPr>
              <a:xfrm>
                <a:off x="4004586"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8</a:t>
                </a:r>
              </a:p>
            </p:txBody>
          </p:sp>
          <p:sp>
            <p:nvSpPr>
              <p:cNvPr id="211" name="9">
                <a:extLst>
                  <a:ext uri="{FF2B5EF4-FFF2-40B4-BE49-F238E27FC236}">
                    <a16:creationId xmlns:a16="http://schemas.microsoft.com/office/drawing/2014/main" id="{C0658376-8761-F948-891B-D913A8854F92}"/>
                  </a:ext>
                </a:extLst>
              </p:cNvPr>
              <p:cNvSpPr/>
              <p:nvPr/>
            </p:nvSpPr>
            <p:spPr>
              <a:xfrm>
                <a:off x="4511389"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9</a:t>
                </a:r>
              </a:p>
            </p:txBody>
          </p:sp>
          <p:sp>
            <p:nvSpPr>
              <p:cNvPr id="212" name="10">
                <a:extLst>
                  <a:ext uri="{FF2B5EF4-FFF2-40B4-BE49-F238E27FC236}">
                    <a16:creationId xmlns:a16="http://schemas.microsoft.com/office/drawing/2014/main" id="{DB38245C-9C93-7A4D-9F86-605187D0D1E9}"/>
                  </a:ext>
                </a:extLst>
              </p:cNvPr>
              <p:cNvSpPr/>
              <p:nvPr/>
            </p:nvSpPr>
            <p:spPr>
              <a:xfrm>
                <a:off x="5017665"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10</a:t>
                </a:r>
              </a:p>
            </p:txBody>
          </p:sp>
          <p:sp>
            <p:nvSpPr>
              <p:cNvPr id="213" name="11">
                <a:extLst>
                  <a:ext uri="{FF2B5EF4-FFF2-40B4-BE49-F238E27FC236}">
                    <a16:creationId xmlns:a16="http://schemas.microsoft.com/office/drawing/2014/main" id="{87E8A873-1A05-E24C-A921-F3F2E5E15EA3}"/>
                  </a:ext>
                </a:extLst>
              </p:cNvPr>
              <p:cNvSpPr/>
              <p:nvPr/>
            </p:nvSpPr>
            <p:spPr>
              <a:xfrm>
                <a:off x="5524468"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11</a:t>
                </a:r>
              </a:p>
            </p:txBody>
          </p:sp>
          <p:sp>
            <p:nvSpPr>
              <p:cNvPr id="214" name="12">
                <a:extLst>
                  <a:ext uri="{FF2B5EF4-FFF2-40B4-BE49-F238E27FC236}">
                    <a16:creationId xmlns:a16="http://schemas.microsoft.com/office/drawing/2014/main" id="{4A6AB6E7-4D04-964B-A70C-6692F31F64D2}"/>
                  </a:ext>
                </a:extLst>
              </p:cNvPr>
              <p:cNvSpPr/>
              <p:nvPr/>
            </p:nvSpPr>
            <p:spPr>
              <a:xfrm>
                <a:off x="6195964"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12</a:t>
                </a:r>
              </a:p>
            </p:txBody>
          </p:sp>
          <p:sp>
            <p:nvSpPr>
              <p:cNvPr id="215" name="13">
                <a:extLst>
                  <a:ext uri="{FF2B5EF4-FFF2-40B4-BE49-F238E27FC236}">
                    <a16:creationId xmlns:a16="http://schemas.microsoft.com/office/drawing/2014/main" id="{F2781F41-89F3-584D-8FCD-1781DC4F2786}"/>
                  </a:ext>
                </a:extLst>
              </p:cNvPr>
              <p:cNvSpPr/>
              <p:nvPr/>
            </p:nvSpPr>
            <p:spPr>
              <a:xfrm>
                <a:off x="6702767" y="2001018"/>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13</a:t>
                </a:r>
              </a:p>
            </p:txBody>
          </p:sp>
          <p:sp>
            <p:nvSpPr>
              <p:cNvPr id="216" name="14">
                <a:extLst>
                  <a:ext uri="{FF2B5EF4-FFF2-40B4-BE49-F238E27FC236}">
                    <a16:creationId xmlns:a16="http://schemas.microsoft.com/office/drawing/2014/main" id="{1F58E589-DC71-8A49-83EC-147563CCEE85}"/>
                  </a:ext>
                </a:extLst>
              </p:cNvPr>
              <p:cNvSpPr/>
              <p:nvPr/>
            </p:nvSpPr>
            <p:spPr>
              <a:xfrm>
                <a:off x="7346497" y="1999657"/>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14</a:t>
                </a:r>
              </a:p>
            </p:txBody>
          </p:sp>
          <p:sp>
            <p:nvSpPr>
              <p:cNvPr id="217" name="15">
                <a:extLst>
                  <a:ext uri="{FF2B5EF4-FFF2-40B4-BE49-F238E27FC236}">
                    <a16:creationId xmlns:a16="http://schemas.microsoft.com/office/drawing/2014/main" id="{693F1C29-EFF5-B749-8656-38BAD7383E04}"/>
                  </a:ext>
                </a:extLst>
              </p:cNvPr>
              <p:cNvSpPr/>
              <p:nvPr/>
            </p:nvSpPr>
            <p:spPr>
              <a:xfrm>
                <a:off x="7853300" y="2001244"/>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15</a:t>
                </a:r>
              </a:p>
            </p:txBody>
          </p:sp>
          <p:sp>
            <p:nvSpPr>
              <p:cNvPr id="218" name="16">
                <a:extLst>
                  <a:ext uri="{FF2B5EF4-FFF2-40B4-BE49-F238E27FC236}">
                    <a16:creationId xmlns:a16="http://schemas.microsoft.com/office/drawing/2014/main" id="{4B6BBB21-C6FD-7449-A328-F6556F7A01D8}"/>
                  </a:ext>
                </a:extLst>
              </p:cNvPr>
              <p:cNvSpPr/>
              <p:nvPr/>
            </p:nvSpPr>
            <p:spPr>
              <a:xfrm>
                <a:off x="8359576" y="1999657"/>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16</a:t>
                </a:r>
              </a:p>
            </p:txBody>
          </p:sp>
          <p:sp>
            <p:nvSpPr>
              <p:cNvPr id="219" name="17">
                <a:extLst>
                  <a:ext uri="{FF2B5EF4-FFF2-40B4-BE49-F238E27FC236}">
                    <a16:creationId xmlns:a16="http://schemas.microsoft.com/office/drawing/2014/main" id="{AD3D2F3F-02C3-5B4F-9F6B-AD7B7DC36798}"/>
                  </a:ext>
                </a:extLst>
              </p:cNvPr>
              <p:cNvSpPr/>
              <p:nvPr/>
            </p:nvSpPr>
            <p:spPr>
              <a:xfrm>
                <a:off x="8866379" y="1999657"/>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17</a:t>
                </a:r>
              </a:p>
            </p:txBody>
          </p:sp>
          <p:sp>
            <p:nvSpPr>
              <p:cNvPr id="220" name="18">
                <a:extLst>
                  <a:ext uri="{FF2B5EF4-FFF2-40B4-BE49-F238E27FC236}">
                    <a16:creationId xmlns:a16="http://schemas.microsoft.com/office/drawing/2014/main" id="{FBB5071E-00C7-7545-B3BE-58D4C58B7546}"/>
                  </a:ext>
                </a:extLst>
              </p:cNvPr>
              <p:cNvSpPr/>
              <p:nvPr/>
            </p:nvSpPr>
            <p:spPr>
              <a:xfrm>
                <a:off x="9373182" y="1999657"/>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18</a:t>
                </a:r>
              </a:p>
            </p:txBody>
          </p:sp>
          <p:sp>
            <p:nvSpPr>
              <p:cNvPr id="221" name="19">
                <a:extLst>
                  <a:ext uri="{FF2B5EF4-FFF2-40B4-BE49-F238E27FC236}">
                    <a16:creationId xmlns:a16="http://schemas.microsoft.com/office/drawing/2014/main" id="{451E51E7-17F9-9441-A1B2-B4A9552BFDB7}"/>
                  </a:ext>
                </a:extLst>
              </p:cNvPr>
              <p:cNvSpPr/>
              <p:nvPr/>
            </p:nvSpPr>
            <p:spPr>
              <a:xfrm>
                <a:off x="9879458"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19</a:t>
                </a:r>
              </a:p>
            </p:txBody>
          </p:sp>
          <p:sp>
            <p:nvSpPr>
              <p:cNvPr id="222" name="20">
                <a:extLst>
                  <a:ext uri="{FF2B5EF4-FFF2-40B4-BE49-F238E27FC236}">
                    <a16:creationId xmlns:a16="http://schemas.microsoft.com/office/drawing/2014/main" id="{259C716E-2B8F-D443-AED2-F170DBC634E1}"/>
                  </a:ext>
                </a:extLst>
              </p:cNvPr>
              <p:cNvSpPr/>
              <p:nvPr/>
            </p:nvSpPr>
            <p:spPr>
              <a:xfrm>
                <a:off x="10386262"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20</a:t>
                </a:r>
              </a:p>
            </p:txBody>
          </p:sp>
          <p:sp>
            <p:nvSpPr>
              <p:cNvPr id="223" name="21">
                <a:extLst>
                  <a:ext uri="{FF2B5EF4-FFF2-40B4-BE49-F238E27FC236}">
                    <a16:creationId xmlns:a16="http://schemas.microsoft.com/office/drawing/2014/main" id="{4878F174-9A59-6F4F-B216-2719E9C55E5E}"/>
                  </a:ext>
                </a:extLst>
              </p:cNvPr>
              <p:cNvSpPr/>
              <p:nvPr/>
            </p:nvSpPr>
            <p:spPr>
              <a:xfrm>
                <a:off x="10892538"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21</a:t>
                </a:r>
              </a:p>
            </p:txBody>
          </p:sp>
          <p:sp>
            <p:nvSpPr>
              <p:cNvPr id="224" name="22">
                <a:extLst>
                  <a:ext uri="{FF2B5EF4-FFF2-40B4-BE49-F238E27FC236}">
                    <a16:creationId xmlns:a16="http://schemas.microsoft.com/office/drawing/2014/main" id="{7DA03055-FA1F-004D-B025-E311548CFCBC}"/>
                  </a:ext>
                </a:extLst>
              </p:cNvPr>
              <p:cNvSpPr/>
              <p:nvPr/>
            </p:nvSpPr>
            <p:spPr>
              <a:xfrm>
                <a:off x="11534643"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22</a:t>
                </a:r>
              </a:p>
            </p:txBody>
          </p:sp>
          <p:sp>
            <p:nvSpPr>
              <p:cNvPr id="225" name="a">
                <a:extLst>
                  <a:ext uri="{FF2B5EF4-FFF2-40B4-BE49-F238E27FC236}">
                    <a16:creationId xmlns:a16="http://schemas.microsoft.com/office/drawing/2014/main" id="{90C35257-BD09-5F49-8D9A-819C029B68DB}"/>
                  </a:ext>
                </a:extLst>
              </p:cNvPr>
              <p:cNvSpPr/>
              <p:nvPr/>
            </p:nvSpPr>
            <p:spPr>
              <a:xfrm>
                <a:off x="144819" y="27234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226" name="b">
                <a:extLst>
                  <a:ext uri="{FF2B5EF4-FFF2-40B4-BE49-F238E27FC236}">
                    <a16:creationId xmlns:a16="http://schemas.microsoft.com/office/drawing/2014/main" id="{EFAB8CF7-6E4B-414F-A052-C3843C3EAA70}"/>
                  </a:ext>
                </a:extLst>
              </p:cNvPr>
              <p:cNvSpPr/>
              <p:nvPr/>
            </p:nvSpPr>
            <p:spPr>
              <a:xfrm>
                <a:off x="651095" y="27234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227" name="a">
                <a:extLst>
                  <a:ext uri="{FF2B5EF4-FFF2-40B4-BE49-F238E27FC236}">
                    <a16:creationId xmlns:a16="http://schemas.microsoft.com/office/drawing/2014/main" id="{F85E053C-1FE4-4548-83AE-099673EF276C}"/>
                  </a:ext>
                </a:extLst>
              </p:cNvPr>
              <p:cNvSpPr/>
              <p:nvPr/>
            </p:nvSpPr>
            <p:spPr>
              <a:xfrm>
                <a:off x="1157898" y="27234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228" name="a">
                <a:extLst>
                  <a:ext uri="{FF2B5EF4-FFF2-40B4-BE49-F238E27FC236}">
                    <a16:creationId xmlns:a16="http://schemas.microsoft.com/office/drawing/2014/main" id="{7776527D-FA84-B44B-9740-3749FE336CE9}"/>
                  </a:ext>
                </a:extLst>
              </p:cNvPr>
              <p:cNvSpPr/>
              <p:nvPr/>
            </p:nvSpPr>
            <p:spPr>
              <a:xfrm>
                <a:off x="1664174" y="27234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229" name="b">
                <a:extLst>
                  <a:ext uri="{FF2B5EF4-FFF2-40B4-BE49-F238E27FC236}">
                    <a16:creationId xmlns:a16="http://schemas.microsoft.com/office/drawing/2014/main" id="{AF9677E6-DB1F-E946-ABE8-368D8E1736E8}"/>
                  </a:ext>
                </a:extLst>
              </p:cNvPr>
              <p:cNvSpPr/>
              <p:nvPr/>
            </p:nvSpPr>
            <p:spPr>
              <a:xfrm>
                <a:off x="2170977" y="27234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230" name="a">
                <a:extLst>
                  <a:ext uri="{FF2B5EF4-FFF2-40B4-BE49-F238E27FC236}">
                    <a16:creationId xmlns:a16="http://schemas.microsoft.com/office/drawing/2014/main" id="{288FB1A3-0801-374C-9CEF-20FA6F0C7833}"/>
                  </a:ext>
                </a:extLst>
              </p:cNvPr>
              <p:cNvSpPr/>
              <p:nvPr/>
            </p:nvSpPr>
            <p:spPr>
              <a:xfrm>
                <a:off x="2677253" y="27234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231" name="b">
                <a:extLst>
                  <a:ext uri="{FF2B5EF4-FFF2-40B4-BE49-F238E27FC236}">
                    <a16:creationId xmlns:a16="http://schemas.microsoft.com/office/drawing/2014/main" id="{509FB333-1E86-D045-89C6-E66633B494A4}"/>
                  </a:ext>
                </a:extLst>
              </p:cNvPr>
              <p:cNvSpPr/>
              <p:nvPr/>
            </p:nvSpPr>
            <p:spPr>
              <a:xfrm>
                <a:off x="3333091" y="2672644"/>
                <a:ext cx="508001" cy="508001"/>
              </a:xfrm>
              <a:prstGeom prst="rect">
                <a:avLst/>
              </a:prstGeom>
              <a:solidFill>
                <a:schemeClr val="accent2"/>
              </a:solidFill>
              <a:ln w="12700">
                <a:solidFill>
                  <a:srgbClr val="3D802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b</a:t>
                </a:r>
              </a:p>
            </p:txBody>
          </p:sp>
          <p:sp>
            <p:nvSpPr>
              <p:cNvPr id="232" name="a">
                <a:extLst>
                  <a:ext uri="{FF2B5EF4-FFF2-40B4-BE49-F238E27FC236}">
                    <a16:creationId xmlns:a16="http://schemas.microsoft.com/office/drawing/2014/main" id="{17EE7435-4C4E-754C-A590-D70D580563C2}"/>
                  </a:ext>
                </a:extLst>
              </p:cNvPr>
              <p:cNvSpPr/>
              <p:nvPr/>
            </p:nvSpPr>
            <p:spPr>
              <a:xfrm>
                <a:off x="6195964" y="2671649"/>
                <a:ext cx="508001" cy="508001"/>
              </a:xfrm>
              <a:prstGeom prst="rect">
                <a:avLst/>
              </a:prstGeom>
              <a:solidFill>
                <a:schemeClr val="accent2"/>
              </a:solidFill>
              <a:ln w="12700">
                <a:solidFill>
                  <a:srgbClr val="3D802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a</a:t>
                </a:r>
              </a:p>
            </p:txBody>
          </p:sp>
          <p:sp>
            <p:nvSpPr>
              <p:cNvPr id="233" name="b">
                <a:extLst>
                  <a:ext uri="{FF2B5EF4-FFF2-40B4-BE49-F238E27FC236}">
                    <a16:creationId xmlns:a16="http://schemas.microsoft.com/office/drawing/2014/main" id="{684BB0E0-715D-7348-8343-49C3B926B187}"/>
                  </a:ext>
                </a:extLst>
              </p:cNvPr>
              <p:cNvSpPr/>
              <p:nvPr/>
            </p:nvSpPr>
            <p:spPr>
              <a:xfrm>
                <a:off x="6702767" y="2671649"/>
                <a:ext cx="508001" cy="508001"/>
              </a:xfrm>
              <a:prstGeom prst="rect">
                <a:avLst/>
              </a:prstGeom>
              <a:solidFill>
                <a:schemeClr val="accent2"/>
              </a:solidFill>
              <a:ln w="12700">
                <a:solidFill>
                  <a:srgbClr val="3D802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b</a:t>
                </a:r>
              </a:p>
            </p:txBody>
          </p:sp>
          <p:sp>
            <p:nvSpPr>
              <p:cNvPr id="234" name="$">
                <a:extLst>
                  <a:ext uri="{FF2B5EF4-FFF2-40B4-BE49-F238E27FC236}">
                    <a16:creationId xmlns:a16="http://schemas.microsoft.com/office/drawing/2014/main" id="{64AF3702-CF84-1B47-A980-C9C60F4F9251}"/>
                  </a:ext>
                </a:extLst>
              </p:cNvPr>
              <p:cNvSpPr/>
              <p:nvPr/>
            </p:nvSpPr>
            <p:spPr>
              <a:xfrm>
                <a:off x="11534643" y="2647244"/>
                <a:ext cx="508001" cy="508001"/>
              </a:xfrm>
              <a:prstGeom prst="rect">
                <a:avLst/>
              </a:prstGeom>
              <a:solidFill>
                <a:schemeClr val="accent2"/>
              </a:solidFill>
              <a:ln w="12700">
                <a:solidFill>
                  <a:srgbClr val="3D802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a:t>
                </a:r>
              </a:p>
            </p:txBody>
          </p:sp>
          <p:sp>
            <p:nvSpPr>
              <p:cNvPr id="235" name="Rounded Rectangle">
                <a:extLst>
                  <a:ext uri="{FF2B5EF4-FFF2-40B4-BE49-F238E27FC236}">
                    <a16:creationId xmlns:a16="http://schemas.microsoft.com/office/drawing/2014/main" id="{8C067C51-944B-2349-9511-0AB6BFCC8911}"/>
                  </a:ext>
                </a:extLst>
              </p:cNvPr>
              <p:cNvSpPr/>
              <p:nvPr/>
            </p:nvSpPr>
            <p:spPr>
              <a:xfrm>
                <a:off x="3920852" y="2672644"/>
                <a:ext cx="2195352" cy="508001"/>
              </a:xfrm>
              <a:prstGeom prst="roundRect">
                <a:avLst>
                  <a:gd name="adj" fmla="val 37500"/>
                </a:avLst>
              </a:prstGeom>
              <a:solidFill>
                <a:srgbClr val="FFFFFF"/>
              </a:solidFill>
              <a:ln w="12700">
                <a:solidFill>
                  <a:schemeClr val="accent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sp>
            <p:nvSpPr>
              <p:cNvPr id="236" name="a">
                <a:extLst>
                  <a:ext uri="{FF2B5EF4-FFF2-40B4-BE49-F238E27FC236}">
                    <a16:creationId xmlns:a16="http://schemas.microsoft.com/office/drawing/2014/main" id="{6AE843E0-163C-9A46-B283-ED33F30FB504}"/>
                  </a:ext>
                </a:extLst>
              </p:cNvPr>
              <p:cNvSpPr/>
              <p:nvPr/>
            </p:nvSpPr>
            <p:spPr>
              <a:xfrm>
                <a:off x="4004586" y="27107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a</a:t>
                </a:r>
              </a:p>
            </p:txBody>
          </p:sp>
          <p:sp>
            <p:nvSpPr>
              <p:cNvPr id="237" name="a">
                <a:extLst>
                  <a:ext uri="{FF2B5EF4-FFF2-40B4-BE49-F238E27FC236}">
                    <a16:creationId xmlns:a16="http://schemas.microsoft.com/office/drawing/2014/main" id="{37A46427-0730-F347-AEFE-4075A83F95A4}"/>
                  </a:ext>
                </a:extLst>
              </p:cNvPr>
              <p:cNvSpPr/>
              <p:nvPr/>
            </p:nvSpPr>
            <p:spPr>
              <a:xfrm>
                <a:off x="4511389" y="27107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a</a:t>
                </a:r>
              </a:p>
            </p:txBody>
          </p:sp>
          <p:sp>
            <p:nvSpPr>
              <p:cNvPr id="238" name="b">
                <a:extLst>
                  <a:ext uri="{FF2B5EF4-FFF2-40B4-BE49-F238E27FC236}">
                    <a16:creationId xmlns:a16="http://schemas.microsoft.com/office/drawing/2014/main" id="{B4D07F16-BCD1-CF46-B4E9-9974364C9374}"/>
                  </a:ext>
                </a:extLst>
              </p:cNvPr>
              <p:cNvSpPr/>
              <p:nvPr/>
            </p:nvSpPr>
            <p:spPr>
              <a:xfrm>
                <a:off x="5017665" y="27107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239" name="a">
                <a:extLst>
                  <a:ext uri="{FF2B5EF4-FFF2-40B4-BE49-F238E27FC236}">
                    <a16:creationId xmlns:a16="http://schemas.microsoft.com/office/drawing/2014/main" id="{97D15D71-124B-DE4A-A6F2-A2CAFD6C28F3}"/>
                  </a:ext>
                </a:extLst>
              </p:cNvPr>
              <p:cNvSpPr/>
              <p:nvPr/>
            </p:nvSpPr>
            <p:spPr>
              <a:xfrm>
                <a:off x="5524468" y="27107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240" name="Rounded Rectangle">
                <a:extLst>
                  <a:ext uri="{FF2B5EF4-FFF2-40B4-BE49-F238E27FC236}">
                    <a16:creationId xmlns:a16="http://schemas.microsoft.com/office/drawing/2014/main" id="{9413030C-4827-3147-99BE-DC3F3D15F7E9}"/>
                  </a:ext>
                </a:extLst>
              </p:cNvPr>
              <p:cNvSpPr/>
              <p:nvPr/>
            </p:nvSpPr>
            <p:spPr>
              <a:xfrm>
                <a:off x="7290001" y="2653594"/>
                <a:ext cx="4164882" cy="508001"/>
              </a:xfrm>
              <a:prstGeom prst="roundRect">
                <a:avLst>
                  <a:gd name="adj" fmla="val 37500"/>
                </a:avLst>
              </a:prstGeom>
              <a:solidFill>
                <a:srgbClr val="FFFFFF"/>
              </a:solidFill>
              <a:ln w="12700">
                <a:solidFill>
                  <a:schemeClr val="accent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sp>
            <p:nvSpPr>
              <p:cNvPr id="241" name="a">
                <a:extLst>
                  <a:ext uri="{FF2B5EF4-FFF2-40B4-BE49-F238E27FC236}">
                    <a16:creationId xmlns:a16="http://schemas.microsoft.com/office/drawing/2014/main" id="{11BCEAB1-9EE7-CF48-978E-57F6C818AE5F}"/>
                  </a:ext>
                </a:extLst>
              </p:cNvPr>
              <p:cNvSpPr/>
              <p:nvPr/>
            </p:nvSpPr>
            <p:spPr>
              <a:xfrm>
                <a:off x="7346497" y="270439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242" name="b">
                <a:extLst>
                  <a:ext uri="{FF2B5EF4-FFF2-40B4-BE49-F238E27FC236}">
                    <a16:creationId xmlns:a16="http://schemas.microsoft.com/office/drawing/2014/main" id="{E6F82ED1-A19C-4D45-B5CA-A31CB6A42370}"/>
                  </a:ext>
                </a:extLst>
              </p:cNvPr>
              <p:cNvSpPr/>
              <p:nvPr/>
            </p:nvSpPr>
            <p:spPr>
              <a:xfrm>
                <a:off x="7853300" y="270439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243" name="a">
                <a:extLst>
                  <a:ext uri="{FF2B5EF4-FFF2-40B4-BE49-F238E27FC236}">
                    <a16:creationId xmlns:a16="http://schemas.microsoft.com/office/drawing/2014/main" id="{F05BA2CE-44A6-DD48-95EC-CAE567324053}"/>
                  </a:ext>
                </a:extLst>
              </p:cNvPr>
              <p:cNvSpPr/>
              <p:nvPr/>
            </p:nvSpPr>
            <p:spPr>
              <a:xfrm>
                <a:off x="8359576" y="270439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244" name="a">
                <a:extLst>
                  <a:ext uri="{FF2B5EF4-FFF2-40B4-BE49-F238E27FC236}">
                    <a16:creationId xmlns:a16="http://schemas.microsoft.com/office/drawing/2014/main" id="{0863E6F7-59F0-D348-9C7E-43FFD99372CC}"/>
                  </a:ext>
                </a:extLst>
              </p:cNvPr>
              <p:cNvSpPr/>
              <p:nvPr/>
            </p:nvSpPr>
            <p:spPr>
              <a:xfrm>
                <a:off x="8866379" y="270439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245" name="b">
                <a:extLst>
                  <a:ext uri="{FF2B5EF4-FFF2-40B4-BE49-F238E27FC236}">
                    <a16:creationId xmlns:a16="http://schemas.microsoft.com/office/drawing/2014/main" id="{CA288307-13CA-714B-AB45-4A206680AEF6}"/>
                  </a:ext>
                </a:extLst>
              </p:cNvPr>
              <p:cNvSpPr/>
              <p:nvPr/>
            </p:nvSpPr>
            <p:spPr>
              <a:xfrm>
                <a:off x="9373182" y="270439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246" name="a">
                <a:extLst>
                  <a:ext uri="{FF2B5EF4-FFF2-40B4-BE49-F238E27FC236}">
                    <a16:creationId xmlns:a16="http://schemas.microsoft.com/office/drawing/2014/main" id="{39211324-311F-A04F-A32A-E6BC0C27F1C0}"/>
                  </a:ext>
                </a:extLst>
              </p:cNvPr>
              <p:cNvSpPr/>
              <p:nvPr/>
            </p:nvSpPr>
            <p:spPr>
              <a:xfrm>
                <a:off x="9879458" y="270439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247" name="b">
                <a:extLst>
                  <a:ext uri="{FF2B5EF4-FFF2-40B4-BE49-F238E27FC236}">
                    <a16:creationId xmlns:a16="http://schemas.microsoft.com/office/drawing/2014/main" id="{1C33A7FF-0024-804B-A9C4-03DB0B2234C2}"/>
                  </a:ext>
                </a:extLst>
              </p:cNvPr>
              <p:cNvSpPr/>
              <p:nvPr/>
            </p:nvSpPr>
            <p:spPr>
              <a:xfrm>
                <a:off x="10386262" y="270439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248" name="a">
                <a:extLst>
                  <a:ext uri="{FF2B5EF4-FFF2-40B4-BE49-F238E27FC236}">
                    <a16:creationId xmlns:a16="http://schemas.microsoft.com/office/drawing/2014/main" id="{9F8112FE-48ED-5F43-9677-3F2F7FE4ABCE}"/>
                  </a:ext>
                </a:extLst>
              </p:cNvPr>
              <p:cNvSpPr/>
              <p:nvPr/>
            </p:nvSpPr>
            <p:spPr>
              <a:xfrm>
                <a:off x="10892538" y="270439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cxnSp>
            <p:nvCxnSpPr>
              <p:cNvPr id="249" name="Curved Connector 248">
                <a:extLst>
                  <a:ext uri="{FF2B5EF4-FFF2-40B4-BE49-F238E27FC236}">
                    <a16:creationId xmlns:a16="http://schemas.microsoft.com/office/drawing/2014/main" id="{1FC5EFE8-53F2-E94F-9376-945DA32B3F4E}"/>
                  </a:ext>
                </a:extLst>
              </p:cNvPr>
              <p:cNvCxnSpPr>
                <a:cxnSpLocks/>
                <a:stCxn id="225" idx="2"/>
                <a:endCxn id="230" idx="2"/>
              </p:cNvCxnSpPr>
              <p:nvPr/>
            </p:nvCxnSpPr>
            <p:spPr>
              <a:xfrm rot="16200000" flipH="1">
                <a:off x="1665037" y="1850928"/>
                <a:ext cx="12700" cy="2532434"/>
              </a:xfrm>
              <a:prstGeom prst="curvedConnector3">
                <a:avLst>
                  <a:gd name="adj1" fmla="val 3735480"/>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50" name="Curved Connector 249">
                <a:extLst>
                  <a:ext uri="{FF2B5EF4-FFF2-40B4-BE49-F238E27FC236}">
                    <a16:creationId xmlns:a16="http://schemas.microsoft.com/office/drawing/2014/main" id="{1B930987-42BA-DD43-A869-4540827CE9CC}"/>
                  </a:ext>
                </a:extLst>
              </p:cNvPr>
              <p:cNvCxnSpPr>
                <a:cxnSpLocks/>
                <a:stCxn id="236" idx="2"/>
                <a:endCxn id="243" idx="2"/>
              </p:cNvCxnSpPr>
              <p:nvPr/>
            </p:nvCxnSpPr>
            <p:spPr>
              <a:xfrm rot="5400000" flipH="1" flipV="1">
                <a:off x="6432907" y="923775"/>
                <a:ext cx="6350" cy="4354990"/>
              </a:xfrm>
              <a:prstGeom prst="curvedConnector3">
                <a:avLst>
                  <a:gd name="adj1" fmla="val -7316126"/>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51" name="Curved Connector 250">
                <a:extLst>
                  <a:ext uri="{FF2B5EF4-FFF2-40B4-BE49-F238E27FC236}">
                    <a16:creationId xmlns:a16="http://schemas.microsoft.com/office/drawing/2014/main" id="{5292192B-DD3E-C14B-8E76-8CAB18902F58}"/>
                  </a:ext>
                </a:extLst>
              </p:cNvPr>
              <p:cNvCxnSpPr>
                <a:cxnSpLocks/>
                <a:stCxn id="241" idx="2"/>
                <a:endCxn id="237" idx="2"/>
              </p:cNvCxnSpPr>
              <p:nvPr/>
            </p:nvCxnSpPr>
            <p:spPr>
              <a:xfrm rot="5400000">
                <a:off x="6179769" y="1683716"/>
                <a:ext cx="6350" cy="2835108"/>
              </a:xfrm>
              <a:prstGeom prst="curvedConnector3">
                <a:avLst>
                  <a:gd name="adj1" fmla="val 3700000"/>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grpSp>
      </p:grpSp>
    </p:spTree>
    <p:extLst>
      <p:ext uri="{BB962C8B-B14F-4D97-AF65-F5344CB8AC3E}">
        <p14:creationId xmlns:p14="http://schemas.microsoft.com/office/powerpoint/2010/main" val="3353541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(cont.) – Create a new configuration and Merge phrases </a:t>
            </a:r>
          </a:p>
        </p:txBody>
      </p:sp>
      <p:sp>
        <p:nvSpPr>
          <p:cNvPr id="4" name="Date Placeholder 4"/>
          <p:cNvSpPr>
            <a:spLocks noGrp="1"/>
          </p:cNvSpPr>
          <p:nvPr>
            <p:ph type="dt" sz="half" idx="10"/>
          </p:nvPr>
        </p:nvSpPr>
        <p:spPr>
          <a:xfrm>
            <a:off x="1097280" y="6459785"/>
            <a:ext cx="2472271" cy="365125"/>
          </a:xfrm>
        </p:spPr>
        <p:txBody>
          <a:bodyPr/>
          <a:lstStyle/>
          <a:p>
            <a:fld id="{EDED76CA-2368-4F94-8187-E36E3CA1B222}" type="datetimeFigureOut">
              <a:rPr lang="en-US" smtClean="0"/>
              <a:t>3/30/20</a:t>
            </a:fld>
            <a:endParaRPr lang="en-US" dirty="0"/>
          </a:p>
        </p:txBody>
      </p:sp>
      <p:sp>
        <p:nvSpPr>
          <p:cNvPr id="5" name="Footer Placeholder 5"/>
          <p:cNvSpPr>
            <a:spLocks noGrp="1"/>
          </p:cNvSpPr>
          <p:nvPr>
            <p:ph type="ftr" sz="quarter" idx="11"/>
          </p:nvPr>
        </p:nvSpPr>
        <p:spPr>
          <a:xfrm>
            <a:off x="3686185" y="6459785"/>
            <a:ext cx="4822804" cy="365125"/>
          </a:xfrm>
        </p:spPr>
        <p:txBody>
          <a:bodyPr/>
          <a:lstStyle/>
          <a:p>
            <a:r>
              <a:rPr lang="en-GB" dirty="0">
                <a:ea typeface="微软雅黑"/>
                <a:cs typeface="微软雅黑"/>
                <a:sym typeface="微软雅黑"/>
              </a:rPr>
              <a:t>Approximating Optimal </a:t>
            </a:r>
            <a:r>
              <a:rPr lang="en-GB" dirty="0">
                <a:sym typeface="微软雅黑"/>
              </a:rPr>
              <a:t>Bidirectional</a:t>
            </a:r>
            <a:r>
              <a:rPr lang="en-GB" dirty="0">
                <a:ea typeface="微软雅黑"/>
                <a:cs typeface="微软雅黑"/>
                <a:sym typeface="微软雅黑"/>
              </a:rPr>
              <a:t> Macro Schemes</a:t>
            </a:r>
            <a:endParaRPr lang="en-US" dirty="0">
              <a:ea typeface="微软雅黑"/>
              <a:cs typeface="微软雅黑"/>
              <a:sym typeface="微软雅黑"/>
            </a:endParaRPr>
          </a:p>
        </p:txBody>
      </p:sp>
      <p:sp>
        <p:nvSpPr>
          <p:cNvPr id="6" name="Slide Number Placeholder 6"/>
          <p:cNvSpPr>
            <a:spLocks noGrp="1"/>
          </p:cNvSpPr>
          <p:nvPr>
            <p:ph type="sldNum" sz="quarter" idx="12"/>
          </p:nvPr>
        </p:nvSpPr>
        <p:spPr>
          <a:xfrm>
            <a:off x="9900458" y="6459785"/>
            <a:ext cx="1312025" cy="365125"/>
          </a:xfrm>
        </p:spPr>
        <p:txBody>
          <a:bodyPr/>
          <a:lstStyle/>
          <a:p>
            <a:fld id="{7BF1C364-BBA2-4548-B7AE-F0182277041A}" type="slidenum">
              <a:rPr lang="en-US"/>
              <a:t>13</a:t>
            </a:fld>
            <a:endParaRPr lang="en-US" dirty="0"/>
          </a:p>
        </p:txBody>
      </p:sp>
      <p:sp>
        <p:nvSpPr>
          <p:cNvPr id="9" name="Content Placeholder 8">
            <a:extLst>
              <a:ext uri="{FF2B5EF4-FFF2-40B4-BE49-F238E27FC236}">
                <a16:creationId xmlns:a16="http://schemas.microsoft.com/office/drawing/2014/main" id="{336B25D0-D836-7641-98A5-8D1B099A4CB7}"/>
              </a:ext>
            </a:extLst>
          </p:cNvPr>
          <p:cNvSpPr>
            <a:spLocks noGrp="1"/>
          </p:cNvSpPr>
          <p:nvPr>
            <p:ph idx="1"/>
          </p:nvPr>
        </p:nvSpPr>
        <p:spPr>
          <a:xfrm>
            <a:off x="1082290" y="1018741"/>
            <a:ext cx="10058400" cy="4421939"/>
          </a:xfrm>
        </p:spPr>
        <p:txBody>
          <a:bodyPr/>
          <a:lstStyle/>
          <a:p>
            <a:pPr marL="457200" indent="-457200">
              <a:buFont typeface="+mj-lt"/>
              <a:buAutoNum type="arabicPeriod"/>
            </a:pPr>
            <a:r>
              <a:rPr lang="en-PT" dirty="0"/>
              <a:t>Chooses a phrase uniformly at random</a:t>
            </a:r>
          </a:p>
          <a:p>
            <a:pPr marL="457200" indent="-457200">
              <a:buFont typeface="+mj-lt"/>
              <a:buAutoNum type="arabicPeriod"/>
            </a:pPr>
            <a:r>
              <a:rPr lang="en-PT" dirty="0"/>
              <a:t>Try to merge with the next phrase</a:t>
            </a:r>
          </a:p>
          <a:p>
            <a:pPr marL="457200" indent="-457200">
              <a:buFont typeface="+mj-lt"/>
              <a:buAutoNum type="arabicPeriod"/>
            </a:pPr>
            <a:r>
              <a:rPr lang="en-PT" dirty="0"/>
              <a:t>Search by </a:t>
            </a:r>
            <a:r>
              <a:rPr lang="en-GB" dirty="0"/>
              <a:t>substrings</a:t>
            </a:r>
            <a:r>
              <a:rPr lang="en-PT" dirty="0"/>
              <a:t> that equals to merged string</a:t>
            </a:r>
          </a:p>
          <a:p>
            <a:pPr marL="457200" indent="-457200">
              <a:buFont typeface="+mj-lt"/>
              <a:buAutoNum type="arabicPeriod"/>
            </a:pPr>
            <a:r>
              <a:rPr lang="en-PT" dirty="0"/>
              <a:t>Create a new pointer of this new phrase</a:t>
            </a:r>
          </a:p>
          <a:p>
            <a:pPr marL="457200" indent="-457200">
              <a:buFont typeface="+mj-lt"/>
              <a:buAutoNum type="arabicPeriod"/>
            </a:pPr>
            <a:r>
              <a:rPr lang="en-GB" dirty="0"/>
              <a:t>If the new pointer does not create cycle the new configuration is accepted</a:t>
            </a:r>
          </a:p>
          <a:p>
            <a:pPr marL="0" indent="0">
              <a:buNone/>
            </a:pPr>
            <a:endParaRPr lang="en-GB" dirty="0"/>
          </a:p>
          <a:p>
            <a:pPr marL="0" indent="0">
              <a:buNone/>
            </a:pPr>
            <a:r>
              <a:rPr lang="en-PT" dirty="0"/>
              <a:t>Example: Let’s remove the letter of index 7</a:t>
            </a:r>
          </a:p>
          <a:p>
            <a:endParaRPr lang="en-PT" dirty="0"/>
          </a:p>
          <a:p>
            <a:endParaRPr lang="en-PT" dirty="0"/>
          </a:p>
          <a:p>
            <a:endParaRPr lang="en-PT" dirty="0"/>
          </a:p>
          <a:p>
            <a:pPr marL="0" indent="0">
              <a:buNone/>
            </a:pPr>
            <a:endParaRPr lang="en-PT" dirty="0"/>
          </a:p>
        </p:txBody>
      </p:sp>
      <p:sp>
        <p:nvSpPr>
          <p:cNvPr id="98" name="Rounded Rectangle">
            <a:extLst>
              <a:ext uri="{FF2B5EF4-FFF2-40B4-BE49-F238E27FC236}">
                <a16:creationId xmlns:a16="http://schemas.microsoft.com/office/drawing/2014/main" id="{C47661F5-95C5-AB4F-B15A-12F2DE1BF398}"/>
              </a:ext>
            </a:extLst>
          </p:cNvPr>
          <p:cNvSpPr/>
          <p:nvPr/>
        </p:nvSpPr>
        <p:spPr>
          <a:xfrm>
            <a:off x="507137" y="4639896"/>
            <a:ext cx="5612507" cy="508001"/>
          </a:xfrm>
          <a:prstGeom prst="roundRect">
            <a:avLst>
              <a:gd name="adj" fmla="val 37500"/>
            </a:avLst>
          </a:prstGeom>
          <a:solidFill>
            <a:srgbClr val="FFFFFF"/>
          </a:solidFill>
          <a:ln w="12700">
            <a:solidFill>
              <a:schemeClr val="accent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sp>
        <p:nvSpPr>
          <p:cNvPr id="99" name="Rounded Rectangle">
            <a:extLst>
              <a:ext uri="{FF2B5EF4-FFF2-40B4-BE49-F238E27FC236}">
                <a16:creationId xmlns:a16="http://schemas.microsoft.com/office/drawing/2014/main" id="{39B3E834-25B0-4743-AAC8-318D3683B736}"/>
              </a:ext>
            </a:extLst>
          </p:cNvPr>
          <p:cNvSpPr/>
          <p:nvPr/>
        </p:nvSpPr>
        <p:spPr>
          <a:xfrm>
            <a:off x="486354" y="4637417"/>
            <a:ext cx="2946465" cy="508001"/>
          </a:xfrm>
          <a:prstGeom prst="roundRect">
            <a:avLst>
              <a:gd name="adj" fmla="val 37500"/>
            </a:avLst>
          </a:prstGeom>
          <a:solidFill>
            <a:srgbClr val="FFFFFF"/>
          </a:solidFill>
          <a:ln w="12700">
            <a:solidFill>
              <a:schemeClr val="accent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sp>
        <p:nvSpPr>
          <p:cNvPr id="100" name="a">
            <a:extLst>
              <a:ext uri="{FF2B5EF4-FFF2-40B4-BE49-F238E27FC236}">
                <a16:creationId xmlns:a16="http://schemas.microsoft.com/office/drawing/2014/main" id="{87DA535F-9FF6-CE4A-9E8E-3CE8DA5F07D7}"/>
              </a:ext>
            </a:extLst>
          </p:cNvPr>
          <p:cNvSpPr/>
          <p:nvPr/>
        </p:nvSpPr>
        <p:spPr>
          <a:xfrm>
            <a:off x="541133" y="4688217"/>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01" name="b">
            <a:extLst>
              <a:ext uri="{FF2B5EF4-FFF2-40B4-BE49-F238E27FC236}">
                <a16:creationId xmlns:a16="http://schemas.microsoft.com/office/drawing/2014/main" id="{56F48145-1E39-EB44-8D90-0413913CB335}"/>
              </a:ext>
            </a:extLst>
          </p:cNvPr>
          <p:cNvSpPr/>
          <p:nvPr/>
        </p:nvSpPr>
        <p:spPr>
          <a:xfrm>
            <a:off x="1012095" y="4688217"/>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102" name="a">
            <a:extLst>
              <a:ext uri="{FF2B5EF4-FFF2-40B4-BE49-F238E27FC236}">
                <a16:creationId xmlns:a16="http://schemas.microsoft.com/office/drawing/2014/main" id="{7436805C-D12C-FA49-BD2F-D8036B815940}"/>
              </a:ext>
            </a:extLst>
          </p:cNvPr>
          <p:cNvSpPr/>
          <p:nvPr/>
        </p:nvSpPr>
        <p:spPr>
          <a:xfrm>
            <a:off x="1483547" y="4688217"/>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03" name="a">
            <a:extLst>
              <a:ext uri="{FF2B5EF4-FFF2-40B4-BE49-F238E27FC236}">
                <a16:creationId xmlns:a16="http://schemas.microsoft.com/office/drawing/2014/main" id="{7AE92CA5-D43D-5B4E-8407-C439525DDE79}"/>
              </a:ext>
            </a:extLst>
          </p:cNvPr>
          <p:cNvSpPr/>
          <p:nvPr/>
        </p:nvSpPr>
        <p:spPr>
          <a:xfrm>
            <a:off x="1954509" y="4688217"/>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04" name="b">
            <a:extLst>
              <a:ext uri="{FF2B5EF4-FFF2-40B4-BE49-F238E27FC236}">
                <a16:creationId xmlns:a16="http://schemas.microsoft.com/office/drawing/2014/main" id="{17F5E3BC-C82A-D64C-BC0D-AE2DF0B1DFB3}"/>
              </a:ext>
            </a:extLst>
          </p:cNvPr>
          <p:cNvSpPr/>
          <p:nvPr/>
        </p:nvSpPr>
        <p:spPr>
          <a:xfrm>
            <a:off x="2425962" y="4688217"/>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105" name="a">
            <a:extLst>
              <a:ext uri="{FF2B5EF4-FFF2-40B4-BE49-F238E27FC236}">
                <a16:creationId xmlns:a16="http://schemas.microsoft.com/office/drawing/2014/main" id="{6A562B24-4EBB-754C-9589-972C2346878D}"/>
              </a:ext>
            </a:extLst>
          </p:cNvPr>
          <p:cNvSpPr/>
          <p:nvPr/>
        </p:nvSpPr>
        <p:spPr>
          <a:xfrm>
            <a:off x="2896924" y="4688217"/>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06" name="b">
            <a:extLst>
              <a:ext uri="{FF2B5EF4-FFF2-40B4-BE49-F238E27FC236}">
                <a16:creationId xmlns:a16="http://schemas.microsoft.com/office/drawing/2014/main" id="{6992F54F-3AF6-9C4F-B230-4CCA2D7CD917}"/>
              </a:ext>
            </a:extLst>
          </p:cNvPr>
          <p:cNvSpPr/>
          <p:nvPr/>
        </p:nvSpPr>
        <p:spPr>
          <a:xfrm>
            <a:off x="3507015" y="4669167"/>
            <a:ext cx="472567" cy="450851"/>
          </a:xfrm>
          <a:prstGeom prst="rect">
            <a:avLst/>
          </a:prstGeom>
          <a:solidFill>
            <a:schemeClr val="accent2"/>
          </a:solidFill>
          <a:ln w="12700">
            <a:solidFill>
              <a:srgbClr val="3D802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b</a:t>
            </a:r>
          </a:p>
        </p:txBody>
      </p:sp>
      <p:sp>
        <p:nvSpPr>
          <p:cNvPr id="107" name="a">
            <a:extLst>
              <a:ext uri="{FF2B5EF4-FFF2-40B4-BE49-F238E27FC236}">
                <a16:creationId xmlns:a16="http://schemas.microsoft.com/office/drawing/2014/main" id="{5D1BAC3B-EC13-F741-9693-FDA3C5936DF6}"/>
              </a:ext>
            </a:extLst>
          </p:cNvPr>
          <p:cNvSpPr/>
          <p:nvPr/>
        </p:nvSpPr>
        <p:spPr>
          <a:xfrm>
            <a:off x="6170196" y="4636422"/>
            <a:ext cx="472567" cy="508001"/>
          </a:xfrm>
          <a:prstGeom prst="rect">
            <a:avLst/>
          </a:prstGeom>
          <a:solidFill>
            <a:schemeClr val="accent2"/>
          </a:solidFill>
          <a:ln w="12700">
            <a:solidFill>
              <a:srgbClr val="3D802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rPr dirty="0"/>
              <a:t>a</a:t>
            </a:r>
          </a:p>
        </p:txBody>
      </p:sp>
      <p:sp>
        <p:nvSpPr>
          <p:cNvPr id="108" name="b">
            <a:extLst>
              <a:ext uri="{FF2B5EF4-FFF2-40B4-BE49-F238E27FC236}">
                <a16:creationId xmlns:a16="http://schemas.microsoft.com/office/drawing/2014/main" id="{DC3920D5-EE0D-8247-B71C-35289414C2F8}"/>
              </a:ext>
            </a:extLst>
          </p:cNvPr>
          <p:cNvSpPr/>
          <p:nvPr/>
        </p:nvSpPr>
        <p:spPr>
          <a:xfrm>
            <a:off x="6641648" y="4636422"/>
            <a:ext cx="472567" cy="508001"/>
          </a:xfrm>
          <a:prstGeom prst="rect">
            <a:avLst/>
          </a:prstGeom>
          <a:solidFill>
            <a:schemeClr val="accent2"/>
          </a:solidFill>
          <a:ln w="12700">
            <a:solidFill>
              <a:srgbClr val="3D802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b</a:t>
            </a:r>
          </a:p>
        </p:txBody>
      </p:sp>
      <p:sp>
        <p:nvSpPr>
          <p:cNvPr id="109" name="$">
            <a:extLst>
              <a:ext uri="{FF2B5EF4-FFF2-40B4-BE49-F238E27FC236}">
                <a16:creationId xmlns:a16="http://schemas.microsoft.com/office/drawing/2014/main" id="{27877E02-7A2F-4A41-876B-BDEFC2924E23}"/>
              </a:ext>
            </a:extLst>
          </p:cNvPr>
          <p:cNvSpPr/>
          <p:nvPr/>
        </p:nvSpPr>
        <p:spPr>
          <a:xfrm>
            <a:off x="11136489" y="4612017"/>
            <a:ext cx="472567" cy="508001"/>
          </a:xfrm>
          <a:prstGeom prst="rect">
            <a:avLst/>
          </a:prstGeom>
          <a:solidFill>
            <a:schemeClr val="accent2"/>
          </a:solidFill>
          <a:ln w="12700">
            <a:solidFill>
              <a:srgbClr val="3D802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a:t>
            </a:r>
          </a:p>
        </p:txBody>
      </p:sp>
      <p:sp>
        <p:nvSpPr>
          <p:cNvPr id="110" name="Rounded Rectangle">
            <a:extLst>
              <a:ext uri="{FF2B5EF4-FFF2-40B4-BE49-F238E27FC236}">
                <a16:creationId xmlns:a16="http://schemas.microsoft.com/office/drawing/2014/main" id="{AFF7B090-2D70-A348-8D70-3F2315B1D4E5}"/>
              </a:ext>
            </a:extLst>
          </p:cNvPr>
          <p:cNvSpPr/>
          <p:nvPr/>
        </p:nvSpPr>
        <p:spPr>
          <a:xfrm>
            <a:off x="4053779" y="4637417"/>
            <a:ext cx="2042221" cy="508001"/>
          </a:xfrm>
          <a:prstGeom prst="roundRect">
            <a:avLst>
              <a:gd name="adj" fmla="val 37500"/>
            </a:avLst>
          </a:prstGeom>
          <a:solidFill>
            <a:srgbClr val="FFFFFF"/>
          </a:solidFill>
          <a:ln w="12700">
            <a:solidFill>
              <a:schemeClr val="accent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sp>
        <p:nvSpPr>
          <p:cNvPr id="111" name="a">
            <a:extLst>
              <a:ext uri="{FF2B5EF4-FFF2-40B4-BE49-F238E27FC236}">
                <a16:creationId xmlns:a16="http://schemas.microsoft.com/office/drawing/2014/main" id="{37B0F46B-3DBA-CA44-832F-2FB1C20C4A26}"/>
              </a:ext>
            </a:extLst>
          </p:cNvPr>
          <p:cNvSpPr/>
          <p:nvPr/>
        </p:nvSpPr>
        <p:spPr>
          <a:xfrm>
            <a:off x="4131672" y="4675517"/>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12" name="a">
            <a:extLst>
              <a:ext uri="{FF2B5EF4-FFF2-40B4-BE49-F238E27FC236}">
                <a16:creationId xmlns:a16="http://schemas.microsoft.com/office/drawing/2014/main" id="{9F518361-A8DB-EF47-8690-65ED2EC30D16}"/>
              </a:ext>
            </a:extLst>
          </p:cNvPr>
          <p:cNvSpPr/>
          <p:nvPr/>
        </p:nvSpPr>
        <p:spPr>
          <a:xfrm>
            <a:off x="4603124" y="4675517"/>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a</a:t>
            </a:r>
          </a:p>
        </p:txBody>
      </p:sp>
      <p:sp>
        <p:nvSpPr>
          <p:cNvPr id="113" name="b">
            <a:extLst>
              <a:ext uri="{FF2B5EF4-FFF2-40B4-BE49-F238E27FC236}">
                <a16:creationId xmlns:a16="http://schemas.microsoft.com/office/drawing/2014/main" id="{BD561A4F-9CB2-BF42-B091-8102B13A3052}"/>
              </a:ext>
            </a:extLst>
          </p:cNvPr>
          <p:cNvSpPr/>
          <p:nvPr/>
        </p:nvSpPr>
        <p:spPr>
          <a:xfrm>
            <a:off x="5074086" y="4675517"/>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b</a:t>
            </a:r>
          </a:p>
        </p:txBody>
      </p:sp>
      <p:sp>
        <p:nvSpPr>
          <p:cNvPr id="114" name="a">
            <a:extLst>
              <a:ext uri="{FF2B5EF4-FFF2-40B4-BE49-F238E27FC236}">
                <a16:creationId xmlns:a16="http://schemas.microsoft.com/office/drawing/2014/main" id="{F5436517-5FD5-564B-81EB-A284EC90D8A4}"/>
              </a:ext>
            </a:extLst>
          </p:cNvPr>
          <p:cNvSpPr/>
          <p:nvPr/>
        </p:nvSpPr>
        <p:spPr>
          <a:xfrm>
            <a:off x="5545539" y="4675517"/>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15" name="Rounded Rectangle">
            <a:extLst>
              <a:ext uri="{FF2B5EF4-FFF2-40B4-BE49-F238E27FC236}">
                <a16:creationId xmlns:a16="http://schemas.microsoft.com/office/drawing/2014/main" id="{ACD59B0B-34CC-A84E-A0DD-3F4A25B86E7D}"/>
              </a:ext>
            </a:extLst>
          </p:cNvPr>
          <p:cNvSpPr/>
          <p:nvPr/>
        </p:nvSpPr>
        <p:spPr>
          <a:xfrm>
            <a:off x="7187921" y="4618367"/>
            <a:ext cx="3874371" cy="508001"/>
          </a:xfrm>
          <a:prstGeom prst="roundRect">
            <a:avLst>
              <a:gd name="adj" fmla="val 37500"/>
            </a:avLst>
          </a:prstGeom>
          <a:solidFill>
            <a:srgbClr val="FFFFFF"/>
          </a:solidFill>
          <a:ln w="12700">
            <a:solidFill>
              <a:schemeClr val="accent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sp>
        <p:nvSpPr>
          <p:cNvPr id="116" name="a">
            <a:extLst>
              <a:ext uri="{FF2B5EF4-FFF2-40B4-BE49-F238E27FC236}">
                <a16:creationId xmlns:a16="http://schemas.microsoft.com/office/drawing/2014/main" id="{067E6A59-05D9-904C-B122-7E8582D51FAC}"/>
              </a:ext>
            </a:extLst>
          </p:cNvPr>
          <p:cNvSpPr/>
          <p:nvPr/>
        </p:nvSpPr>
        <p:spPr>
          <a:xfrm>
            <a:off x="7240477" y="4669167"/>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17" name="b">
            <a:extLst>
              <a:ext uri="{FF2B5EF4-FFF2-40B4-BE49-F238E27FC236}">
                <a16:creationId xmlns:a16="http://schemas.microsoft.com/office/drawing/2014/main" id="{ABEA9327-1B86-E540-A0AF-216664B6BBAB}"/>
              </a:ext>
            </a:extLst>
          </p:cNvPr>
          <p:cNvSpPr/>
          <p:nvPr/>
        </p:nvSpPr>
        <p:spPr>
          <a:xfrm>
            <a:off x="7711929" y="4669167"/>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118" name="a">
            <a:extLst>
              <a:ext uri="{FF2B5EF4-FFF2-40B4-BE49-F238E27FC236}">
                <a16:creationId xmlns:a16="http://schemas.microsoft.com/office/drawing/2014/main" id="{B376D3D7-9756-C14C-BB3D-4D437B4E57D4}"/>
              </a:ext>
            </a:extLst>
          </p:cNvPr>
          <p:cNvSpPr/>
          <p:nvPr/>
        </p:nvSpPr>
        <p:spPr>
          <a:xfrm>
            <a:off x="8182891" y="4669167"/>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19" name="a">
            <a:extLst>
              <a:ext uri="{FF2B5EF4-FFF2-40B4-BE49-F238E27FC236}">
                <a16:creationId xmlns:a16="http://schemas.microsoft.com/office/drawing/2014/main" id="{4D150CF6-698F-3F48-8007-35EFE51E5E17}"/>
              </a:ext>
            </a:extLst>
          </p:cNvPr>
          <p:cNvSpPr/>
          <p:nvPr/>
        </p:nvSpPr>
        <p:spPr>
          <a:xfrm>
            <a:off x="8654343" y="4669167"/>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20" name="b">
            <a:extLst>
              <a:ext uri="{FF2B5EF4-FFF2-40B4-BE49-F238E27FC236}">
                <a16:creationId xmlns:a16="http://schemas.microsoft.com/office/drawing/2014/main" id="{359CE9FB-5684-9B43-B44D-624654BD6959}"/>
              </a:ext>
            </a:extLst>
          </p:cNvPr>
          <p:cNvSpPr/>
          <p:nvPr/>
        </p:nvSpPr>
        <p:spPr>
          <a:xfrm>
            <a:off x="9125795" y="4669167"/>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121" name="a">
            <a:extLst>
              <a:ext uri="{FF2B5EF4-FFF2-40B4-BE49-F238E27FC236}">
                <a16:creationId xmlns:a16="http://schemas.microsoft.com/office/drawing/2014/main" id="{BBC3075D-4403-3840-8FB4-2B4CA709CC19}"/>
              </a:ext>
            </a:extLst>
          </p:cNvPr>
          <p:cNvSpPr/>
          <p:nvPr/>
        </p:nvSpPr>
        <p:spPr>
          <a:xfrm>
            <a:off x="9596757" y="4669167"/>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a</a:t>
            </a:r>
          </a:p>
        </p:txBody>
      </p:sp>
      <p:sp>
        <p:nvSpPr>
          <p:cNvPr id="122" name="b">
            <a:extLst>
              <a:ext uri="{FF2B5EF4-FFF2-40B4-BE49-F238E27FC236}">
                <a16:creationId xmlns:a16="http://schemas.microsoft.com/office/drawing/2014/main" id="{5E4B7FDE-5387-724C-A3CA-A4A962B90F48}"/>
              </a:ext>
            </a:extLst>
          </p:cNvPr>
          <p:cNvSpPr/>
          <p:nvPr/>
        </p:nvSpPr>
        <p:spPr>
          <a:xfrm>
            <a:off x="10068211" y="4669167"/>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123" name="a">
            <a:extLst>
              <a:ext uri="{FF2B5EF4-FFF2-40B4-BE49-F238E27FC236}">
                <a16:creationId xmlns:a16="http://schemas.microsoft.com/office/drawing/2014/main" id="{BD278CC9-5666-0B47-86DF-DC88BE557A03}"/>
              </a:ext>
            </a:extLst>
          </p:cNvPr>
          <p:cNvSpPr/>
          <p:nvPr/>
        </p:nvSpPr>
        <p:spPr>
          <a:xfrm>
            <a:off x="10539173" y="4669167"/>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cxnSp>
        <p:nvCxnSpPr>
          <p:cNvPr id="124" name="Curved Connector 123">
            <a:extLst>
              <a:ext uri="{FF2B5EF4-FFF2-40B4-BE49-F238E27FC236}">
                <a16:creationId xmlns:a16="http://schemas.microsoft.com/office/drawing/2014/main" id="{49B15C91-E741-7F4D-9F6E-27E41EB79CAC}"/>
              </a:ext>
            </a:extLst>
          </p:cNvPr>
          <p:cNvCxnSpPr>
            <a:cxnSpLocks/>
            <a:stCxn id="100" idx="2"/>
            <a:endCxn id="105" idx="2"/>
          </p:cNvCxnSpPr>
          <p:nvPr/>
        </p:nvCxnSpPr>
        <p:spPr>
          <a:xfrm rot="16200000" flipH="1">
            <a:off x="1954869" y="3904023"/>
            <a:ext cx="12700" cy="2355791"/>
          </a:xfrm>
          <a:prstGeom prst="curvedConnector3">
            <a:avLst>
              <a:gd name="adj1" fmla="val 3735480"/>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25" name="Curved Connector 124">
            <a:extLst>
              <a:ext uri="{FF2B5EF4-FFF2-40B4-BE49-F238E27FC236}">
                <a16:creationId xmlns:a16="http://schemas.microsoft.com/office/drawing/2014/main" id="{CA552417-3FB4-7644-99E2-C82383281F84}"/>
              </a:ext>
            </a:extLst>
          </p:cNvPr>
          <p:cNvCxnSpPr>
            <a:cxnSpLocks/>
            <a:stCxn id="111" idx="2"/>
            <a:endCxn id="118" idx="2"/>
          </p:cNvCxnSpPr>
          <p:nvPr/>
        </p:nvCxnSpPr>
        <p:spPr>
          <a:xfrm rot="5400000" flipH="1" flipV="1">
            <a:off x="6390390" y="3040434"/>
            <a:ext cx="6350" cy="4051219"/>
          </a:xfrm>
          <a:prstGeom prst="curvedConnector3">
            <a:avLst>
              <a:gd name="adj1" fmla="val -7316126"/>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26" name="Curved Connector 125">
            <a:extLst>
              <a:ext uri="{FF2B5EF4-FFF2-40B4-BE49-F238E27FC236}">
                <a16:creationId xmlns:a16="http://schemas.microsoft.com/office/drawing/2014/main" id="{C233721B-BEFC-A14E-85DC-54E28A952464}"/>
              </a:ext>
            </a:extLst>
          </p:cNvPr>
          <p:cNvCxnSpPr>
            <a:cxnSpLocks/>
            <a:stCxn id="116" idx="2"/>
            <a:endCxn id="112" idx="2"/>
          </p:cNvCxnSpPr>
          <p:nvPr/>
        </p:nvCxnSpPr>
        <p:spPr>
          <a:xfrm rot="5400000">
            <a:off x="6154909" y="3747367"/>
            <a:ext cx="6350" cy="2637352"/>
          </a:xfrm>
          <a:prstGeom prst="curvedConnector3">
            <a:avLst>
              <a:gd name="adj1" fmla="val 3700000"/>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27" name="Curved Connector 126">
            <a:extLst>
              <a:ext uri="{FF2B5EF4-FFF2-40B4-BE49-F238E27FC236}">
                <a16:creationId xmlns:a16="http://schemas.microsoft.com/office/drawing/2014/main" id="{BE8693E2-8683-0E4C-876D-D2F754321387}"/>
              </a:ext>
            </a:extLst>
          </p:cNvPr>
          <p:cNvCxnSpPr>
            <a:cxnSpLocks/>
            <a:stCxn id="100" idx="2"/>
            <a:endCxn id="112" idx="2"/>
          </p:cNvCxnSpPr>
          <p:nvPr/>
        </p:nvCxnSpPr>
        <p:spPr>
          <a:xfrm rot="5400000" flipH="1" flipV="1">
            <a:off x="2802062" y="3044572"/>
            <a:ext cx="12700" cy="4061991"/>
          </a:xfrm>
          <a:prstGeom prst="curvedConnector3">
            <a:avLst>
              <a:gd name="adj1" fmla="val -1800000"/>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28" name="Curved Connector 127">
            <a:extLst>
              <a:ext uri="{FF2B5EF4-FFF2-40B4-BE49-F238E27FC236}">
                <a16:creationId xmlns:a16="http://schemas.microsoft.com/office/drawing/2014/main" id="{811159A2-9ED4-584E-AC47-BD74EF20B627}"/>
              </a:ext>
            </a:extLst>
          </p:cNvPr>
          <p:cNvCxnSpPr>
            <a:cxnSpLocks/>
          </p:cNvCxnSpPr>
          <p:nvPr/>
        </p:nvCxnSpPr>
        <p:spPr>
          <a:xfrm rot="5400000">
            <a:off x="6166531" y="3764887"/>
            <a:ext cx="6350" cy="2637352"/>
          </a:xfrm>
          <a:prstGeom prst="curvedConnector3">
            <a:avLst>
              <a:gd name="adj1" fmla="val 3700000"/>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grpSp>
        <p:nvGrpSpPr>
          <p:cNvPr id="129" name="Group 128">
            <a:extLst>
              <a:ext uri="{FF2B5EF4-FFF2-40B4-BE49-F238E27FC236}">
                <a16:creationId xmlns:a16="http://schemas.microsoft.com/office/drawing/2014/main" id="{73CD88BE-8FA0-AF4F-9A00-B9146C5FCB7C}"/>
              </a:ext>
            </a:extLst>
          </p:cNvPr>
          <p:cNvGrpSpPr/>
          <p:nvPr/>
        </p:nvGrpSpPr>
        <p:grpSpPr>
          <a:xfrm>
            <a:off x="562038" y="4025235"/>
            <a:ext cx="11067923" cy="510583"/>
            <a:chOff x="619908" y="3429000"/>
            <a:chExt cx="11067923" cy="510583"/>
          </a:xfrm>
        </p:grpSpPr>
        <p:sp>
          <p:nvSpPr>
            <p:cNvPr id="130" name="1">
              <a:extLst>
                <a:ext uri="{FF2B5EF4-FFF2-40B4-BE49-F238E27FC236}">
                  <a16:creationId xmlns:a16="http://schemas.microsoft.com/office/drawing/2014/main" id="{E8CD07DB-59B3-BD46-A8BE-5B48DEF46CC8}"/>
                </a:ext>
              </a:extLst>
            </p:cNvPr>
            <p:cNvSpPr/>
            <p:nvPr/>
          </p:nvSpPr>
          <p:spPr>
            <a:xfrm>
              <a:off x="619908" y="342900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1</a:t>
              </a:r>
            </a:p>
          </p:txBody>
        </p:sp>
        <p:sp>
          <p:nvSpPr>
            <p:cNvPr id="131" name="2">
              <a:extLst>
                <a:ext uri="{FF2B5EF4-FFF2-40B4-BE49-F238E27FC236}">
                  <a16:creationId xmlns:a16="http://schemas.microsoft.com/office/drawing/2014/main" id="{D6EF4AB5-3A83-0845-B305-761F0C79BC7E}"/>
                </a:ext>
              </a:extLst>
            </p:cNvPr>
            <p:cNvSpPr/>
            <p:nvPr/>
          </p:nvSpPr>
          <p:spPr>
            <a:xfrm>
              <a:off x="1090870" y="342900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2</a:t>
              </a:r>
            </a:p>
          </p:txBody>
        </p:sp>
        <p:sp>
          <p:nvSpPr>
            <p:cNvPr id="132" name="3">
              <a:extLst>
                <a:ext uri="{FF2B5EF4-FFF2-40B4-BE49-F238E27FC236}">
                  <a16:creationId xmlns:a16="http://schemas.microsoft.com/office/drawing/2014/main" id="{3EBC61C9-E75E-9840-9FAE-825C72841BB5}"/>
                </a:ext>
              </a:extLst>
            </p:cNvPr>
            <p:cNvSpPr/>
            <p:nvPr/>
          </p:nvSpPr>
          <p:spPr>
            <a:xfrm>
              <a:off x="1562322" y="3430587"/>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3</a:t>
              </a:r>
            </a:p>
          </p:txBody>
        </p:sp>
        <p:sp>
          <p:nvSpPr>
            <p:cNvPr id="133" name="4">
              <a:extLst>
                <a:ext uri="{FF2B5EF4-FFF2-40B4-BE49-F238E27FC236}">
                  <a16:creationId xmlns:a16="http://schemas.microsoft.com/office/drawing/2014/main" id="{96CC4550-19C6-1345-8BE5-4C1D437FDD19}"/>
                </a:ext>
              </a:extLst>
            </p:cNvPr>
            <p:cNvSpPr/>
            <p:nvPr/>
          </p:nvSpPr>
          <p:spPr>
            <a:xfrm>
              <a:off x="2033284" y="3430587"/>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4</a:t>
              </a:r>
            </a:p>
          </p:txBody>
        </p:sp>
        <p:sp>
          <p:nvSpPr>
            <p:cNvPr id="134" name="5">
              <a:extLst>
                <a:ext uri="{FF2B5EF4-FFF2-40B4-BE49-F238E27FC236}">
                  <a16:creationId xmlns:a16="http://schemas.microsoft.com/office/drawing/2014/main" id="{1CCA16CB-99EB-BA4D-9603-844EA3D187B8}"/>
                </a:ext>
              </a:extLst>
            </p:cNvPr>
            <p:cNvSpPr/>
            <p:nvPr/>
          </p:nvSpPr>
          <p:spPr>
            <a:xfrm>
              <a:off x="2504737" y="342900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5</a:t>
              </a:r>
            </a:p>
          </p:txBody>
        </p:sp>
        <p:sp>
          <p:nvSpPr>
            <p:cNvPr id="135" name="6">
              <a:extLst>
                <a:ext uri="{FF2B5EF4-FFF2-40B4-BE49-F238E27FC236}">
                  <a16:creationId xmlns:a16="http://schemas.microsoft.com/office/drawing/2014/main" id="{7041B673-F4E3-8148-942E-77805B4966DF}"/>
                </a:ext>
              </a:extLst>
            </p:cNvPr>
            <p:cNvSpPr/>
            <p:nvPr/>
          </p:nvSpPr>
          <p:spPr>
            <a:xfrm>
              <a:off x="2976812" y="3430587"/>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6</a:t>
              </a:r>
            </a:p>
          </p:txBody>
        </p:sp>
        <p:sp>
          <p:nvSpPr>
            <p:cNvPr id="136" name="7">
              <a:extLst>
                <a:ext uri="{FF2B5EF4-FFF2-40B4-BE49-F238E27FC236}">
                  <a16:creationId xmlns:a16="http://schemas.microsoft.com/office/drawing/2014/main" id="{A1AF043D-1FCF-DF49-BD42-7873BCFB3025}"/>
                </a:ext>
              </a:extLst>
            </p:cNvPr>
            <p:cNvSpPr/>
            <p:nvPr/>
          </p:nvSpPr>
          <p:spPr>
            <a:xfrm>
              <a:off x="3585790" y="3430587"/>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7</a:t>
              </a:r>
            </a:p>
          </p:txBody>
        </p:sp>
        <p:sp>
          <p:nvSpPr>
            <p:cNvPr id="137" name="8">
              <a:extLst>
                <a:ext uri="{FF2B5EF4-FFF2-40B4-BE49-F238E27FC236}">
                  <a16:creationId xmlns:a16="http://schemas.microsoft.com/office/drawing/2014/main" id="{C21BD17D-15C0-9448-9C24-F900EA0190F9}"/>
                </a:ext>
              </a:extLst>
            </p:cNvPr>
            <p:cNvSpPr/>
            <p:nvPr/>
          </p:nvSpPr>
          <p:spPr>
            <a:xfrm>
              <a:off x="4210447" y="3430587"/>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8</a:t>
              </a:r>
            </a:p>
          </p:txBody>
        </p:sp>
        <p:sp>
          <p:nvSpPr>
            <p:cNvPr id="138" name="9">
              <a:extLst>
                <a:ext uri="{FF2B5EF4-FFF2-40B4-BE49-F238E27FC236}">
                  <a16:creationId xmlns:a16="http://schemas.microsoft.com/office/drawing/2014/main" id="{55849A56-392A-7346-942D-EF9429A00FCB}"/>
                </a:ext>
              </a:extLst>
            </p:cNvPr>
            <p:cNvSpPr/>
            <p:nvPr/>
          </p:nvSpPr>
          <p:spPr>
            <a:xfrm>
              <a:off x="4681899" y="3430587"/>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9</a:t>
              </a:r>
            </a:p>
          </p:txBody>
        </p:sp>
        <p:sp>
          <p:nvSpPr>
            <p:cNvPr id="139" name="10">
              <a:extLst>
                <a:ext uri="{FF2B5EF4-FFF2-40B4-BE49-F238E27FC236}">
                  <a16:creationId xmlns:a16="http://schemas.microsoft.com/office/drawing/2014/main" id="{54EDA0A0-AE12-224D-83A1-777989833071}"/>
                </a:ext>
              </a:extLst>
            </p:cNvPr>
            <p:cNvSpPr/>
            <p:nvPr/>
          </p:nvSpPr>
          <p:spPr>
            <a:xfrm>
              <a:off x="5152861" y="3430587"/>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10</a:t>
              </a:r>
            </a:p>
          </p:txBody>
        </p:sp>
        <p:sp>
          <p:nvSpPr>
            <p:cNvPr id="140" name="11">
              <a:extLst>
                <a:ext uri="{FF2B5EF4-FFF2-40B4-BE49-F238E27FC236}">
                  <a16:creationId xmlns:a16="http://schemas.microsoft.com/office/drawing/2014/main" id="{DF310E6F-7FDF-3A4A-A4AE-F665EAE68E90}"/>
                </a:ext>
              </a:extLst>
            </p:cNvPr>
            <p:cNvSpPr/>
            <p:nvPr/>
          </p:nvSpPr>
          <p:spPr>
            <a:xfrm>
              <a:off x="5624314" y="3430587"/>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11</a:t>
              </a:r>
            </a:p>
          </p:txBody>
        </p:sp>
        <p:sp>
          <p:nvSpPr>
            <p:cNvPr id="141" name="12">
              <a:extLst>
                <a:ext uri="{FF2B5EF4-FFF2-40B4-BE49-F238E27FC236}">
                  <a16:creationId xmlns:a16="http://schemas.microsoft.com/office/drawing/2014/main" id="{C4BC7008-933C-104B-8521-033A57B39A92}"/>
                </a:ext>
              </a:extLst>
            </p:cNvPr>
            <p:cNvSpPr/>
            <p:nvPr/>
          </p:nvSpPr>
          <p:spPr>
            <a:xfrm>
              <a:off x="6248971" y="342900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12</a:t>
              </a:r>
            </a:p>
          </p:txBody>
        </p:sp>
        <p:sp>
          <p:nvSpPr>
            <p:cNvPr id="142" name="13">
              <a:extLst>
                <a:ext uri="{FF2B5EF4-FFF2-40B4-BE49-F238E27FC236}">
                  <a16:creationId xmlns:a16="http://schemas.microsoft.com/office/drawing/2014/main" id="{8C52B559-70AF-DA4B-84BB-57B78746B731}"/>
                </a:ext>
              </a:extLst>
            </p:cNvPr>
            <p:cNvSpPr/>
            <p:nvPr/>
          </p:nvSpPr>
          <p:spPr>
            <a:xfrm>
              <a:off x="6720423" y="3431356"/>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13</a:t>
              </a:r>
            </a:p>
          </p:txBody>
        </p:sp>
        <p:sp>
          <p:nvSpPr>
            <p:cNvPr id="143" name="14">
              <a:extLst>
                <a:ext uri="{FF2B5EF4-FFF2-40B4-BE49-F238E27FC236}">
                  <a16:creationId xmlns:a16="http://schemas.microsoft.com/office/drawing/2014/main" id="{816E4CA4-421F-0844-BE94-83B9AA65ACCE}"/>
                </a:ext>
              </a:extLst>
            </p:cNvPr>
            <p:cNvSpPr/>
            <p:nvPr/>
          </p:nvSpPr>
          <p:spPr>
            <a:xfrm>
              <a:off x="7319252" y="3429995"/>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14</a:t>
              </a:r>
            </a:p>
          </p:txBody>
        </p:sp>
        <p:sp>
          <p:nvSpPr>
            <p:cNvPr id="144" name="15">
              <a:extLst>
                <a:ext uri="{FF2B5EF4-FFF2-40B4-BE49-F238E27FC236}">
                  <a16:creationId xmlns:a16="http://schemas.microsoft.com/office/drawing/2014/main" id="{61FF2E9C-1CFA-F141-90C5-835C7ED24D8E}"/>
                </a:ext>
              </a:extLst>
            </p:cNvPr>
            <p:cNvSpPr/>
            <p:nvPr/>
          </p:nvSpPr>
          <p:spPr>
            <a:xfrm>
              <a:off x="7790704" y="3431582"/>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15</a:t>
              </a:r>
            </a:p>
          </p:txBody>
        </p:sp>
        <p:sp>
          <p:nvSpPr>
            <p:cNvPr id="145" name="16">
              <a:extLst>
                <a:ext uri="{FF2B5EF4-FFF2-40B4-BE49-F238E27FC236}">
                  <a16:creationId xmlns:a16="http://schemas.microsoft.com/office/drawing/2014/main" id="{4EBADB8D-34EE-F142-AB88-95DCE88EEC5D}"/>
                </a:ext>
              </a:extLst>
            </p:cNvPr>
            <p:cNvSpPr/>
            <p:nvPr/>
          </p:nvSpPr>
          <p:spPr>
            <a:xfrm>
              <a:off x="8261666" y="3429995"/>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16</a:t>
              </a:r>
            </a:p>
          </p:txBody>
        </p:sp>
        <p:sp>
          <p:nvSpPr>
            <p:cNvPr id="146" name="17">
              <a:extLst>
                <a:ext uri="{FF2B5EF4-FFF2-40B4-BE49-F238E27FC236}">
                  <a16:creationId xmlns:a16="http://schemas.microsoft.com/office/drawing/2014/main" id="{8C8108AE-404B-E14A-BA3B-4B743C83AA6F}"/>
                </a:ext>
              </a:extLst>
            </p:cNvPr>
            <p:cNvSpPr/>
            <p:nvPr/>
          </p:nvSpPr>
          <p:spPr>
            <a:xfrm>
              <a:off x="8733118" y="3429995"/>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17</a:t>
              </a:r>
            </a:p>
          </p:txBody>
        </p:sp>
        <p:sp>
          <p:nvSpPr>
            <p:cNvPr id="147" name="18">
              <a:extLst>
                <a:ext uri="{FF2B5EF4-FFF2-40B4-BE49-F238E27FC236}">
                  <a16:creationId xmlns:a16="http://schemas.microsoft.com/office/drawing/2014/main" id="{94F94E1A-644E-4940-AB19-7CC62B875762}"/>
                </a:ext>
              </a:extLst>
            </p:cNvPr>
            <p:cNvSpPr/>
            <p:nvPr/>
          </p:nvSpPr>
          <p:spPr>
            <a:xfrm>
              <a:off x="9204570" y="3429995"/>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18</a:t>
              </a:r>
            </a:p>
          </p:txBody>
        </p:sp>
        <p:sp>
          <p:nvSpPr>
            <p:cNvPr id="148" name="19">
              <a:extLst>
                <a:ext uri="{FF2B5EF4-FFF2-40B4-BE49-F238E27FC236}">
                  <a16:creationId xmlns:a16="http://schemas.microsoft.com/office/drawing/2014/main" id="{9D58CD4E-0E13-E74D-8D17-08D73784C676}"/>
                </a:ext>
              </a:extLst>
            </p:cNvPr>
            <p:cNvSpPr/>
            <p:nvPr/>
          </p:nvSpPr>
          <p:spPr>
            <a:xfrm>
              <a:off x="9675532" y="342900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19</a:t>
              </a:r>
            </a:p>
          </p:txBody>
        </p:sp>
        <p:sp>
          <p:nvSpPr>
            <p:cNvPr id="149" name="20">
              <a:extLst>
                <a:ext uri="{FF2B5EF4-FFF2-40B4-BE49-F238E27FC236}">
                  <a16:creationId xmlns:a16="http://schemas.microsoft.com/office/drawing/2014/main" id="{42F585D3-1A3C-994E-9B78-7A60625AD1B5}"/>
                </a:ext>
              </a:extLst>
            </p:cNvPr>
            <p:cNvSpPr/>
            <p:nvPr/>
          </p:nvSpPr>
          <p:spPr>
            <a:xfrm>
              <a:off x="10146986" y="342900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20</a:t>
              </a:r>
            </a:p>
          </p:txBody>
        </p:sp>
        <p:sp>
          <p:nvSpPr>
            <p:cNvPr id="150" name="21">
              <a:extLst>
                <a:ext uri="{FF2B5EF4-FFF2-40B4-BE49-F238E27FC236}">
                  <a16:creationId xmlns:a16="http://schemas.microsoft.com/office/drawing/2014/main" id="{648FE784-C858-1344-840C-D67649CA59B9}"/>
                </a:ext>
              </a:extLst>
            </p:cNvPr>
            <p:cNvSpPr/>
            <p:nvPr/>
          </p:nvSpPr>
          <p:spPr>
            <a:xfrm>
              <a:off x="10617948" y="342900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21</a:t>
              </a:r>
            </a:p>
          </p:txBody>
        </p:sp>
        <p:sp>
          <p:nvSpPr>
            <p:cNvPr id="151" name="22">
              <a:extLst>
                <a:ext uri="{FF2B5EF4-FFF2-40B4-BE49-F238E27FC236}">
                  <a16:creationId xmlns:a16="http://schemas.microsoft.com/office/drawing/2014/main" id="{C7FDC16A-D9A2-CB4F-822A-F20E03A541BA}"/>
                </a:ext>
              </a:extLst>
            </p:cNvPr>
            <p:cNvSpPr/>
            <p:nvPr/>
          </p:nvSpPr>
          <p:spPr>
            <a:xfrm>
              <a:off x="11215264" y="342900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22</a:t>
              </a:r>
            </a:p>
          </p:txBody>
        </p:sp>
      </p:grpSp>
    </p:spTree>
    <p:extLst>
      <p:ext uri="{BB962C8B-B14F-4D97-AF65-F5344CB8AC3E}">
        <p14:creationId xmlns:p14="http://schemas.microsoft.com/office/powerpoint/2010/main" val="418447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127"/>
                                        </p:tgtEl>
                                        <p:attrNameLst>
                                          <p:attrName>style.opacity</p:attrName>
                                        </p:attrNameLst>
                                      </p:cBhvr>
                                      <p:to>
                                        <p:strVal val="0"/>
                                      </p:to>
                                    </p:set>
                                    <p:animEffect filter="image" prLst="opacity: 0">
                                      <p:cBhvr rctx="IE">
                                        <p:cTn id="7" dur="indefinite"/>
                                        <p:tgtEl>
                                          <p:spTgt spid="127"/>
                                        </p:tgtEl>
                                      </p:cBhvr>
                                    </p:animEffect>
                                  </p:childTnLst>
                                </p:cTn>
                              </p:par>
                              <p:par>
                                <p:cTn id="8" presetID="9" presetClass="emph" presetSubtype="0" grpId="0" nodeType="withEffect">
                                  <p:stCondLst>
                                    <p:cond delay="0"/>
                                  </p:stCondLst>
                                  <p:childTnLst>
                                    <p:set>
                                      <p:cBhvr>
                                        <p:cTn id="9" dur="indefinite"/>
                                        <p:tgtEl>
                                          <p:spTgt spid="98"/>
                                        </p:tgtEl>
                                        <p:attrNameLst>
                                          <p:attrName>style.opacity</p:attrName>
                                        </p:attrNameLst>
                                      </p:cBhvr>
                                      <p:to>
                                        <p:strVal val="0"/>
                                      </p:to>
                                    </p:set>
                                    <p:animEffect filter="image" prLst="opacity: 0">
                                      <p:cBhvr rctx="IE">
                                        <p:cTn id="10" dur="indefinite"/>
                                        <p:tgtEl>
                                          <p:spTgt spid="98"/>
                                        </p:tgtEl>
                                      </p:cBhvr>
                                    </p:animEffect>
                                  </p:childTnLst>
                                </p:cTn>
                              </p:par>
                              <p:par>
                                <p:cTn id="11" presetID="9" presetClass="emph" presetSubtype="0" nodeType="withEffect">
                                  <p:stCondLst>
                                    <p:cond delay="0"/>
                                  </p:stCondLst>
                                  <p:childTnLst>
                                    <p:set>
                                      <p:cBhvr>
                                        <p:cTn id="12" dur="indefinite"/>
                                        <p:tgtEl>
                                          <p:spTgt spid="128"/>
                                        </p:tgtEl>
                                        <p:attrNameLst>
                                          <p:attrName>style.opacity</p:attrName>
                                        </p:attrNameLst>
                                      </p:cBhvr>
                                      <p:to>
                                        <p:strVal val="0"/>
                                      </p:to>
                                    </p:set>
                                    <p:animEffect filter="image" prLst="opacity: 0">
                                      <p:cBhvr rctx="IE">
                                        <p:cTn id="13" dur="indefinite"/>
                                        <p:tgtEl>
                                          <p:spTgt spid="12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06"/>
                                        </p:tgtEl>
                                        <p:attrNameLst>
                                          <p:attrName>fillcolor</p:attrName>
                                        </p:attrNameLst>
                                      </p:cBhvr>
                                      <p:to>
                                        <a:srgbClr val="FFFFFF"/>
                                      </p:to>
                                    </p:animClr>
                                    <p:set>
                                      <p:cBhvr>
                                        <p:cTn id="18" dur="2000" fill="hold"/>
                                        <p:tgtEl>
                                          <p:spTgt spid="106"/>
                                        </p:tgtEl>
                                        <p:attrNameLst>
                                          <p:attrName>fill.type</p:attrName>
                                        </p:attrNameLst>
                                      </p:cBhvr>
                                      <p:to>
                                        <p:strVal val="solid"/>
                                      </p:to>
                                    </p:set>
                                    <p:set>
                                      <p:cBhvr>
                                        <p:cTn id="19" dur="2000" fill="hold"/>
                                        <p:tgtEl>
                                          <p:spTgt spid="106"/>
                                        </p:tgtEl>
                                        <p:attrNameLst>
                                          <p:attrName>fill.on</p:attrName>
                                        </p:attrNameLst>
                                      </p:cBhvr>
                                      <p:to>
                                        <p:strVal val="true"/>
                                      </p:to>
                                    </p:set>
                                  </p:childTnLst>
                                </p:cTn>
                              </p:par>
                              <p:par>
                                <p:cTn id="20" presetID="3" presetClass="emph" presetSubtype="2" fill="hold" grpId="0" nodeType="withEffect">
                                  <p:stCondLst>
                                    <p:cond delay="0"/>
                                  </p:stCondLst>
                                  <p:childTnLst>
                                    <p:animClr clrSpc="rgb" dir="cw">
                                      <p:cBhvr override="childStyle">
                                        <p:cTn id="21" dur="2000" fill="hold"/>
                                        <p:tgtEl>
                                          <p:spTgt spid="106"/>
                                        </p:tgtEl>
                                        <p:attrNameLst>
                                          <p:attrName>style.color</p:attrName>
                                        </p:attrNameLst>
                                      </p:cBhvr>
                                      <p:to>
                                        <a:srgbClr val="000000"/>
                                      </p:to>
                                    </p:animClr>
                                  </p:childTnLst>
                                </p:cTn>
                              </p:par>
                              <p:par>
                                <p:cTn id="22" presetID="7" presetClass="emph" presetSubtype="2" fill="hold" nodeType="withEffect">
                                  <p:stCondLst>
                                    <p:cond delay="0"/>
                                  </p:stCondLst>
                                  <p:childTnLst>
                                    <p:animClr clrSpc="rgb" dir="cw">
                                      <p:cBhvr>
                                        <p:cTn id="23" dur="2000" fill="hold"/>
                                        <p:tgtEl>
                                          <p:spTgt spid="106"/>
                                        </p:tgtEl>
                                        <p:attrNameLst>
                                          <p:attrName>stroke.color</p:attrName>
                                        </p:attrNameLst>
                                      </p:cBhvr>
                                      <p:to>
                                        <a:srgbClr val="FFFFFF"/>
                                      </p:to>
                                    </p:animClr>
                                    <p:set>
                                      <p:cBhvr>
                                        <p:cTn id="24" dur="2000" fill="hold"/>
                                        <p:tgtEl>
                                          <p:spTgt spid="106"/>
                                        </p:tgtEl>
                                        <p:attrNameLst>
                                          <p:attrName>stroke.on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9" presetClass="emph" presetSubtype="0" nodeType="clickEffect">
                                  <p:stCondLst>
                                    <p:cond delay="0"/>
                                  </p:stCondLst>
                                  <p:childTnLst>
                                    <p:set>
                                      <p:cBhvr>
                                        <p:cTn id="28" dur="indefinite"/>
                                        <p:tgtEl>
                                          <p:spTgt spid="124"/>
                                        </p:tgtEl>
                                        <p:attrNameLst>
                                          <p:attrName>style.opacity</p:attrName>
                                        </p:attrNameLst>
                                      </p:cBhvr>
                                      <p:to>
                                        <p:strVal val="0"/>
                                      </p:to>
                                    </p:set>
                                    <p:animEffect filter="image" prLst="opacity: 0">
                                      <p:cBhvr rctx="IE">
                                        <p:cTn id="29" dur="indefinite"/>
                                        <p:tgtEl>
                                          <p:spTgt spid="12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mph" presetSubtype="0" nodeType="clickEffect">
                                  <p:stCondLst>
                                    <p:cond delay="0"/>
                                  </p:stCondLst>
                                  <p:childTnLst>
                                    <p:set>
                                      <p:cBhvr>
                                        <p:cTn id="33" dur="indefinite"/>
                                        <p:tgtEl>
                                          <p:spTgt spid="125"/>
                                        </p:tgtEl>
                                        <p:attrNameLst>
                                          <p:attrName>style.opacity</p:attrName>
                                        </p:attrNameLst>
                                      </p:cBhvr>
                                      <p:to>
                                        <p:strVal val="0"/>
                                      </p:to>
                                    </p:set>
                                    <p:animEffect filter="image" prLst="opacity: 0">
                                      <p:cBhvr rctx="IE">
                                        <p:cTn id="34" dur="indefinite"/>
                                        <p:tgtEl>
                                          <p:spTgt spid="12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mph" presetSubtype="0" nodeType="clickEffect">
                                  <p:stCondLst>
                                    <p:cond delay="0"/>
                                  </p:stCondLst>
                                  <p:childTnLst>
                                    <p:set>
                                      <p:cBhvr>
                                        <p:cTn id="38" dur="indefinite"/>
                                        <p:tgtEl>
                                          <p:spTgt spid="126"/>
                                        </p:tgtEl>
                                        <p:attrNameLst>
                                          <p:attrName>style.opacity</p:attrName>
                                        </p:attrNameLst>
                                      </p:cBhvr>
                                      <p:to>
                                        <p:strVal val="0"/>
                                      </p:to>
                                    </p:set>
                                    <p:animEffect filter="image" prLst="opacity: 0">
                                      <p:cBhvr rctx="IE">
                                        <p:cTn id="39" dur="indefinite"/>
                                        <p:tgtEl>
                                          <p:spTgt spid="126"/>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mph" presetSubtype="0" grpId="0" nodeType="clickEffect">
                                  <p:stCondLst>
                                    <p:cond delay="0"/>
                                  </p:stCondLst>
                                  <p:childTnLst>
                                    <p:set>
                                      <p:cBhvr>
                                        <p:cTn id="43" dur="indefinite"/>
                                        <p:tgtEl>
                                          <p:spTgt spid="99"/>
                                        </p:tgtEl>
                                        <p:attrNameLst>
                                          <p:attrName>style.opacity</p:attrName>
                                        </p:attrNameLst>
                                      </p:cBhvr>
                                      <p:to>
                                        <p:strVal val="0"/>
                                      </p:to>
                                    </p:set>
                                    <p:animEffect filter="image" prLst="opacity: 0">
                                      <p:cBhvr rctx="IE">
                                        <p:cTn id="44" dur="indefinite"/>
                                        <p:tgtEl>
                                          <p:spTgt spid="99"/>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mph" presetSubtype="0" grpId="0" nodeType="clickEffect">
                                  <p:stCondLst>
                                    <p:cond delay="0"/>
                                  </p:stCondLst>
                                  <p:childTnLst>
                                    <p:set>
                                      <p:cBhvr>
                                        <p:cTn id="48" dur="indefinite"/>
                                        <p:tgtEl>
                                          <p:spTgt spid="110"/>
                                        </p:tgtEl>
                                        <p:attrNameLst>
                                          <p:attrName>style.opacity</p:attrName>
                                        </p:attrNameLst>
                                      </p:cBhvr>
                                      <p:to>
                                        <p:strVal val="0"/>
                                      </p:to>
                                    </p:set>
                                    <p:animEffect filter="image" prLst="opacity: 0">
                                      <p:cBhvr rctx="IE">
                                        <p:cTn id="49" dur="indefinite"/>
                                        <p:tgtEl>
                                          <p:spTgt spid="110"/>
                                        </p:tgtEl>
                                      </p:cBhvr>
                                    </p:animEffect>
                                  </p:childTnLst>
                                </p:cTn>
                              </p:par>
                              <p:par>
                                <p:cTn id="50" presetID="55" presetClass="entr" presetSubtype="0" repeatCount="0" fill="hold" grpId="1"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2000" fill="hold"/>
                                        <p:tgtEl>
                                          <p:spTgt spid="98"/>
                                        </p:tgtEl>
                                        <p:attrNameLst>
                                          <p:attrName>ppt_w</p:attrName>
                                        </p:attrNameLst>
                                      </p:cBhvr>
                                      <p:tavLst>
                                        <p:tav tm="0">
                                          <p:val>
                                            <p:strVal val="#ppt_w*0.70"/>
                                          </p:val>
                                        </p:tav>
                                        <p:tav tm="100000">
                                          <p:val>
                                            <p:strVal val="#ppt_w"/>
                                          </p:val>
                                        </p:tav>
                                      </p:tavLst>
                                    </p:anim>
                                    <p:anim calcmode="lin" valueType="num">
                                      <p:cBhvr>
                                        <p:cTn id="53" dur="2000" fill="hold"/>
                                        <p:tgtEl>
                                          <p:spTgt spid="98"/>
                                        </p:tgtEl>
                                        <p:attrNameLst>
                                          <p:attrName>ppt_h</p:attrName>
                                        </p:attrNameLst>
                                      </p:cBhvr>
                                      <p:tavLst>
                                        <p:tav tm="0">
                                          <p:val>
                                            <p:strVal val="#ppt_h"/>
                                          </p:val>
                                        </p:tav>
                                        <p:tav tm="100000">
                                          <p:val>
                                            <p:strVal val="#ppt_h"/>
                                          </p:val>
                                        </p:tav>
                                      </p:tavLst>
                                    </p:anim>
                                    <p:animEffect transition="in" filter="fade">
                                      <p:cBhvr>
                                        <p:cTn id="54" dur="2000"/>
                                        <p:tgtEl>
                                          <p:spTgt spid="98"/>
                                        </p:tgtEl>
                                      </p:cBhvr>
                                    </p:animEffect>
                                  </p:childTnLst>
                                </p:cTn>
                              </p:par>
                              <p:par>
                                <p:cTn id="55" presetID="9" presetClass="emph" presetSubtype="0" grpId="2" nodeType="withEffect">
                                  <p:stCondLst>
                                    <p:cond delay="0"/>
                                  </p:stCondLst>
                                  <p:childTnLst>
                                    <p:set>
                                      <p:cBhvr>
                                        <p:cTn id="56" dur="indefinite"/>
                                        <p:tgtEl>
                                          <p:spTgt spid="98"/>
                                        </p:tgtEl>
                                        <p:attrNameLst>
                                          <p:attrName>style.opacity</p:attrName>
                                        </p:attrNameLst>
                                      </p:cBhvr>
                                      <p:to>
                                        <p:strVal val="0"/>
                                      </p:to>
                                    </p:set>
                                    <p:animEffect filter="image" prLst="opacity: 0">
                                      <p:cBhvr rctx="IE">
                                        <p:cTn id="57" dur="indefinite"/>
                                        <p:tgtEl>
                                          <p:spTgt spid="98"/>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mph" presetSubtype="0" grpId="3" nodeType="clickEffect">
                                  <p:stCondLst>
                                    <p:cond delay="0"/>
                                  </p:stCondLst>
                                  <p:childTnLst>
                                    <p:set>
                                      <p:cBhvr>
                                        <p:cTn id="61" dur="indefinite"/>
                                        <p:tgtEl>
                                          <p:spTgt spid="98"/>
                                        </p:tgtEl>
                                        <p:attrNameLst>
                                          <p:attrName>style.opacity</p:attrName>
                                        </p:attrNameLst>
                                      </p:cBhvr>
                                      <p:to>
                                        <p:strVal val="1"/>
                                      </p:to>
                                    </p:set>
                                    <p:animEffect filter="image" prLst="opacity: 1">
                                      <p:cBhvr rctx="IE">
                                        <p:cTn id="62" dur="indefinite"/>
                                        <p:tgtEl>
                                          <p:spTgt spid="98"/>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112"/>
                                        </p:tgtEl>
                                        <p:attrNameLst>
                                          <p:attrName>fillcolor</p:attrName>
                                        </p:attrNameLst>
                                      </p:cBhvr>
                                      <p:to>
                                        <a:srgbClr val="FF9300"/>
                                      </p:to>
                                    </p:animClr>
                                    <p:set>
                                      <p:cBhvr>
                                        <p:cTn id="67" dur="2000" fill="hold"/>
                                        <p:tgtEl>
                                          <p:spTgt spid="112"/>
                                        </p:tgtEl>
                                        <p:attrNameLst>
                                          <p:attrName>fill.type</p:attrName>
                                        </p:attrNameLst>
                                      </p:cBhvr>
                                      <p:to>
                                        <p:strVal val="solid"/>
                                      </p:to>
                                    </p:set>
                                    <p:set>
                                      <p:cBhvr>
                                        <p:cTn id="68" dur="2000" fill="hold"/>
                                        <p:tgtEl>
                                          <p:spTgt spid="112"/>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2000" fill="hold"/>
                                        <p:tgtEl>
                                          <p:spTgt spid="113"/>
                                        </p:tgtEl>
                                        <p:attrNameLst>
                                          <p:attrName>fillcolor</p:attrName>
                                        </p:attrNameLst>
                                      </p:cBhvr>
                                      <p:to>
                                        <a:srgbClr val="FF9300"/>
                                      </p:to>
                                    </p:animClr>
                                    <p:set>
                                      <p:cBhvr>
                                        <p:cTn id="71" dur="2000" fill="hold"/>
                                        <p:tgtEl>
                                          <p:spTgt spid="113"/>
                                        </p:tgtEl>
                                        <p:attrNameLst>
                                          <p:attrName>fill.type</p:attrName>
                                        </p:attrNameLst>
                                      </p:cBhvr>
                                      <p:to>
                                        <p:strVal val="solid"/>
                                      </p:to>
                                    </p:set>
                                    <p:set>
                                      <p:cBhvr>
                                        <p:cTn id="72" dur="2000" fill="hold"/>
                                        <p:tgtEl>
                                          <p:spTgt spid="113"/>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2000" fill="hold"/>
                                        <p:tgtEl>
                                          <p:spTgt spid="114"/>
                                        </p:tgtEl>
                                        <p:attrNameLst>
                                          <p:attrName>fillcolor</p:attrName>
                                        </p:attrNameLst>
                                      </p:cBhvr>
                                      <p:to>
                                        <a:srgbClr val="FF9300"/>
                                      </p:to>
                                    </p:animClr>
                                    <p:set>
                                      <p:cBhvr>
                                        <p:cTn id="75" dur="2000" fill="hold"/>
                                        <p:tgtEl>
                                          <p:spTgt spid="114"/>
                                        </p:tgtEl>
                                        <p:attrNameLst>
                                          <p:attrName>fill.type</p:attrName>
                                        </p:attrNameLst>
                                      </p:cBhvr>
                                      <p:to>
                                        <p:strVal val="solid"/>
                                      </p:to>
                                    </p:set>
                                    <p:set>
                                      <p:cBhvr>
                                        <p:cTn id="76" dur="2000" fill="hold"/>
                                        <p:tgtEl>
                                          <p:spTgt spid="114"/>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2000" fill="hold"/>
                                        <p:tgtEl>
                                          <p:spTgt spid="107"/>
                                        </p:tgtEl>
                                        <p:attrNameLst>
                                          <p:attrName>fillcolor</p:attrName>
                                        </p:attrNameLst>
                                      </p:cBhvr>
                                      <p:to>
                                        <a:srgbClr val="FF9300"/>
                                      </p:to>
                                    </p:animClr>
                                    <p:set>
                                      <p:cBhvr>
                                        <p:cTn id="79" dur="2000" fill="hold"/>
                                        <p:tgtEl>
                                          <p:spTgt spid="107"/>
                                        </p:tgtEl>
                                        <p:attrNameLst>
                                          <p:attrName>fill.type</p:attrName>
                                        </p:attrNameLst>
                                      </p:cBhvr>
                                      <p:to>
                                        <p:strVal val="solid"/>
                                      </p:to>
                                    </p:set>
                                    <p:set>
                                      <p:cBhvr>
                                        <p:cTn id="80" dur="2000" fill="hold"/>
                                        <p:tgtEl>
                                          <p:spTgt spid="107"/>
                                        </p:tgtEl>
                                        <p:attrNameLst>
                                          <p:attrName>fill.on</p:attrName>
                                        </p:attrNameLst>
                                      </p:cBhvr>
                                      <p:to>
                                        <p:strVal val="true"/>
                                      </p:to>
                                    </p:set>
                                  </p:childTnLst>
                                </p:cTn>
                              </p:par>
                              <p:par>
                                <p:cTn id="81" presetID="1" presetClass="emph" presetSubtype="2" fill="hold" nodeType="withEffect">
                                  <p:stCondLst>
                                    <p:cond delay="0"/>
                                  </p:stCondLst>
                                  <p:childTnLst>
                                    <p:animClr clrSpc="rgb" dir="cw">
                                      <p:cBhvr>
                                        <p:cTn id="82" dur="2000" fill="hold"/>
                                        <p:tgtEl>
                                          <p:spTgt spid="108"/>
                                        </p:tgtEl>
                                        <p:attrNameLst>
                                          <p:attrName>fillcolor</p:attrName>
                                        </p:attrNameLst>
                                      </p:cBhvr>
                                      <p:to>
                                        <a:srgbClr val="FF9300"/>
                                      </p:to>
                                    </p:animClr>
                                    <p:set>
                                      <p:cBhvr>
                                        <p:cTn id="83" dur="2000" fill="hold"/>
                                        <p:tgtEl>
                                          <p:spTgt spid="108"/>
                                        </p:tgtEl>
                                        <p:attrNameLst>
                                          <p:attrName>fill.type</p:attrName>
                                        </p:attrNameLst>
                                      </p:cBhvr>
                                      <p:to>
                                        <p:strVal val="solid"/>
                                      </p:to>
                                    </p:set>
                                    <p:set>
                                      <p:cBhvr>
                                        <p:cTn id="84" dur="2000" fill="hold"/>
                                        <p:tgtEl>
                                          <p:spTgt spid="108"/>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16"/>
                                        </p:tgtEl>
                                        <p:attrNameLst>
                                          <p:attrName>fillcolor</p:attrName>
                                        </p:attrNameLst>
                                      </p:cBhvr>
                                      <p:to>
                                        <a:srgbClr val="FF9300"/>
                                      </p:to>
                                    </p:animClr>
                                    <p:set>
                                      <p:cBhvr>
                                        <p:cTn id="87" dur="2000" fill="hold"/>
                                        <p:tgtEl>
                                          <p:spTgt spid="116"/>
                                        </p:tgtEl>
                                        <p:attrNameLst>
                                          <p:attrName>fill.type</p:attrName>
                                        </p:attrNameLst>
                                      </p:cBhvr>
                                      <p:to>
                                        <p:strVal val="solid"/>
                                      </p:to>
                                    </p:set>
                                    <p:set>
                                      <p:cBhvr>
                                        <p:cTn id="88" dur="2000" fill="hold"/>
                                        <p:tgtEl>
                                          <p:spTgt spid="116"/>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17"/>
                                        </p:tgtEl>
                                        <p:attrNameLst>
                                          <p:attrName>fillcolor</p:attrName>
                                        </p:attrNameLst>
                                      </p:cBhvr>
                                      <p:to>
                                        <a:srgbClr val="FF9300"/>
                                      </p:to>
                                    </p:animClr>
                                    <p:set>
                                      <p:cBhvr>
                                        <p:cTn id="91" dur="2000" fill="hold"/>
                                        <p:tgtEl>
                                          <p:spTgt spid="117"/>
                                        </p:tgtEl>
                                        <p:attrNameLst>
                                          <p:attrName>fill.type</p:attrName>
                                        </p:attrNameLst>
                                      </p:cBhvr>
                                      <p:to>
                                        <p:strVal val="solid"/>
                                      </p:to>
                                    </p:set>
                                    <p:set>
                                      <p:cBhvr>
                                        <p:cTn id="92" dur="2000" fill="hold"/>
                                        <p:tgtEl>
                                          <p:spTgt spid="117"/>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2000" fill="hold"/>
                                        <p:tgtEl>
                                          <p:spTgt spid="118"/>
                                        </p:tgtEl>
                                        <p:attrNameLst>
                                          <p:attrName>fillcolor</p:attrName>
                                        </p:attrNameLst>
                                      </p:cBhvr>
                                      <p:to>
                                        <a:srgbClr val="FF9300"/>
                                      </p:to>
                                    </p:animClr>
                                    <p:set>
                                      <p:cBhvr>
                                        <p:cTn id="95" dur="2000" fill="hold"/>
                                        <p:tgtEl>
                                          <p:spTgt spid="118"/>
                                        </p:tgtEl>
                                        <p:attrNameLst>
                                          <p:attrName>fill.type</p:attrName>
                                        </p:attrNameLst>
                                      </p:cBhvr>
                                      <p:to>
                                        <p:strVal val="solid"/>
                                      </p:to>
                                    </p:set>
                                    <p:set>
                                      <p:cBhvr>
                                        <p:cTn id="96" dur="2000" fill="hold"/>
                                        <p:tgtEl>
                                          <p:spTgt spid="118"/>
                                        </p:tgtEl>
                                        <p:attrNameLst>
                                          <p:attrName>fill.on</p:attrName>
                                        </p:attrNameLst>
                                      </p:cBhvr>
                                      <p:to>
                                        <p:strVal val="true"/>
                                      </p:to>
                                    </p:set>
                                  </p:childTnLst>
                                </p:cTn>
                              </p:par>
                              <p:par>
                                <p:cTn id="97" presetID="1" presetClass="emph" presetSubtype="2" fill="hold" nodeType="withEffect">
                                  <p:stCondLst>
                                    <p:cond delay="0"/>
                                  </p:stCondLst>
                                  <p:childTnLst>
                                    <p:animClr clrSpc="rgb" dir="cw">
                                      <p:cBhvr>
                                        <p:cTn id="98" dur="2000" fill="hold"/>
                                        <p:tgtEl>
                                          <p:spTgt spid="119"/>
                                        </p:tgtEl>
                                        <p:attrNameLst>
                                          <p:attrName>fillcolor</p:attrName>
                                        </p:attrNameLst>
                                      </p:cBhvr>
                                      <p:to>
                                        <a:srgbClr val="FF9300"/>
                                      </p:to>
                                    </p:animClr>
                                    <p:set>
                                      <p:cBhvr>
                                        <p:cTn id="99" dur="2000" fill="hold"/>
                                        <p:tgtEl>
                                          <p:spTgt spid="119"/>
                                        </p:tgtEl>
                                        <p:attrNameLst>
                                          <p:attrName>fill.type</p:attrName>
                                        </p:attrNameLst>
                                      </p:cBhvr>
                                      <p:to>
                                        <p:strVal val="solid"/>
                                      </p:to>
                                    </p:set>
                                    <p:set>
                                      <p:cBhvr>
                                        <p:cTn id="100" dur="2000" fill="hold"/>
                                        <p:tgtEl>
                                          <p:spTgt spid="119"/>
                                        </p:tgtEl>
                                        <p:attrNameLst>
                                          <p:attrName>fill.on</p:attrName>
                                        </p:attrNameLst>
                                      </p:cBhvr>
                                      <p:to>
                                        <p:strVal val="true"/>
                                      </p:to>
                                    </p:set>
                                  </p:childTnLst>
                                </p:cTn>
                              </p:par>
                              <p:par>
                                <p:cTn id="101" presetID="1" presetClass="emph" presetSubtype="2" fill="hold" nodeType="withEffect">
                                  <p:stCondLst>
                                    <p:cond delay="0"/>
                                  </p:stCondLst>
                                  <p:childTnLst>
                                    <p:animClr clrSpc="rgb" dir="cw">
                                      <p:cBhvr>
                                        <p:cTn id="102" dur="2000" fill="hold"/>
                                        <p:tgtEl>
                                          <p:spTgt spid="120"/>
                                        </p:tgtEl>
                                        <p:attrNameLst>
                                          <p:attrName>fillcolor</p:attrName>
                                        </p:attrNameLst>
                                      </p:cBhvr>
                                      <p:to>
                                        <a:srgbClr val="FF9300"/>
                                      </p:to>
                                    </p:animClr>
                                    <p:set>
                                      <p:cBhvr>
                                        <p:cTn id="103" dur="2000" fill="hold"/>
                                        <p:tgtEl>
                                          <p:spTgt spid="120"/>
                                        </p:tgtEl>
                                        <p:attrNameLst>
                                          <p:attrName>fill.type</p:attrName>
                                        </p:attrNameLst>
                                      </p:cBhvr>
                                      <p:to>
                                        <p:strVal val="solid"/>
                                      </p:to>
                                    </p:set>
                                    <p:set>
                                      <p:cBhvr>
                                        <p:cTn id="104" dur="2000" fill="hold"/>
                                        <p:tgtEl>
                                          <p:spTgt spid="120"/>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2000" fill="hold"/>
                                        <p:tgtEl>
                                          <p:spTgt spid="121"/>
                                        </p:tgtEl>
                                        <p:attrNameLst>
                                          <p:attrName>fillcolor</p:attrName>
                                        </p:attrNameLst>
                                      </p:cBhvr>
                                      <p:to>
                                        <a:srgbClr val="FF9300"/>
                                      </p:to>
                                    </p:animClr>
                                    <p:set>
                                      <p:cBhvr>
                                        <p:cTn id="107" dur="2000" fill="hold"/>
                                        <p:tgtEl>
                                          <p:spTgt spid="121"/>
                                        </p:tgtEl>
                                        <p:attrNameLst>
                                          <p:attrName>fill.type</p:attrName>
                                        </p:attrNameLst>
                                      </p:cBhvr>
                                      <p:to>
                                        <p:strVal val="solid"/>
                                      </p:to>
                                    </p:set>
                                    <p:set>
                                      <p:cBhvr>
                                        <p:cTn id="108" dur="2000" fill="hold"/>
                                        <p:tgtEl>
                                          <p:spTgt spid="121"/>
                                        </p:tgtEl>
                                        <p:attrNameLst>
                                          <p:attrName>fill.on</p:attrName>
                                        </p:attrNameLst>
                                      </p:cBhvr>
                                      <p:to>
                                        <p:strVal val="true"/>
                                      </p:to>
                                    </p:set>
                                  </p:childTnLst>
                                </p:cTn>
                              </p:par>
                            </p:childTnLst>
                          </p:cTn>
                        </p:par>
                      </p:childTnLst>
                    </p:cTn>
                  </p:par>
                  <p:par>
                    <p:cTn id="109" fill="hold">
                      <p:stCondLst>
                        <p:cond delay="indefinite"/>
                      </p:stCondLst>
                      <p:childTnLst>
                        <p:par>
                          <p:cTn id="110" fill="hold">
                            <p:stCondLst>
                              <p:cond delay="0"/>
                            </p:stCondLst>
                            <p:childTnLst>
                              <p:par>
                                <p:cTn id="111" presetID="1" presetClass="emph" presetSubtype="2" fill="hold" nodeType="clickEffect">
                                  <p:stCondLst>
                                    <p:cond delay="0"/>
                                  </p:stCondLst>
                                  <p:childTnLst>
                                    <p:animClr clrSpc="rgb" dir="cw">
                                      <p:cBhvr>
                                        <p:cTn id="112" dur="2000" fill="hold"/>
                                        <p:tgtEl>
                                          <p:spTgt spid="111"/>
                                        </p:tgtEl>
                                        <p:attrNameLst>
                                          <p:attrName>fillcolor</p:attrName>
                                        </p:attrNameLst>
                                      </p:cBhvr>
                                      <p:to>
                                        <a:srgbClr val="FFFFFF"/>
                                      </p:to>
                                    </p:animClr>
                                    <p:set>
                                      <p:cBhvr>
                                        <p:cTn id="113" dur="2000" fill="hold"/>
                                        <p:tgtEl>
                                          <p:spTgt spid="111"/>
                                        </p:tgtEl>
                                        <p:attrNameLst>
                                          <p:attrName>fill.type</p:attrName>
                                        </p:attrNameLst>
                                      </p:cBhvr>
                                      <p:to>
                                        <p:strVal val="solid"/>
                                      </p:to>
                                    </p:set>
                                    <p:set>
                                      <p:cBhvr>
                                        <p:cTn id="114" dur="2000" fill="hold"/>
                                        <p:tgtEl>
                                          <p:spTgt spid="111"/>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2000" fill="hold"/>
                                        <p:tgtEl>
                                          <p:spTgt spid="126"/>
                                        </p:tgtEl>
                                        <p:attrNameLst>
                                          <p:attrName>fillcolor</p:attrName>
                                        </p:attrNameLst>
                                      </p:cBhvr>
                                      <p:to>
                                        <a:srgbClr val="FFFFFF"/>
                                      </p:to>
                                    </p:animClr>
                                    <p:set>
                                      <p:cBhvr>
                                        <p:cTn id="117" dur="2000" fill="hold"/>
                                        <p:tgtEl>
                                          <p:spTgt spid="126"/>
                                        </p:tgtEl>
                                        <p:attrNameLst>
                                          <p:attrName>fill.type</p:attrName>
                                        </p:attrNameLst>
                                      </p:cBhvr>
                                      <p:to>
                                        <p:strVal val="solid"/>
                                      </p:to>
                                    </p:set>
                                    <p:set>
                                      <p:cBhvr>
                                        <p:cTn id="118" dur="2000" fill="hold"/>
                                        <p:tgtEl>
                                          <p:spTgt spid="126"/>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2000" fill="hold"/>
                                        <p:tgtEl>
                                          <p:spTgt spid="112"/>
                                        </p:tgtEl>
                                        <p:attrNameLst>
                                          <p:attrName>fillcolor</p:attrName>
                                        </p:attrNameLst>
                                      </p:cBhvr>
                                      <p:to>
                                        <a:srgbClr val="FFFFFF"/>
                                      </p:to>
                                    </p:animClr>
                                    <p:set>
                                      <p:cBhvr>
                                        <p:cTn id="121" dur="2000" fill="hold"/>
                                        <p:tgtEl>
                                          <p:spTgt spid="112"/>
                                        </p:tgtEl>
                                        <p:attrNameLst>
                                          <p:attrName>fill.type</p:attrName>
                                        </p:attrNameLst>
                                      </p:cBhvr>
                                      <p:to>
                                        <p:strVal val="solid"/>
                                      </p:to>
                                    </p:set>
                                    <p:set>
                                      <p:cBhvr>
                                        <p:cTn id="122" dur="2000" fill="hold"/>
                                        <p:tgtEl>
                                          <p:spTgt spid="112"/>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2000" fill="hold"/>
                                        <p:tgtEl>
                                          <p:spTgt spid="113"/>
                                        </p:tgtEl>
                                        <p:attrNameLst>
                                          <p:attrName>fillcolor</p:attrName>
                                        </p:attrNameLst>
                                      </p:cBhvr>
                                      <p:to>
                                        <a:srgbClr val="FFFFFF"/>
                                      </p:to>
                                    </p:animClr>
                                    <p:set>
                                      <p:cBhvr>
                                        <p:cTn id="125" dur="2000" fill="hold"/>
                                        <p:tgtEl>
                                          <p:spTgt spid="113"/>
                                        </p:tgtEl>
                                        <p:attrNameLst>
                                          <p:attrName>fill.type</p:attrName>
                                        </p:attrNameLst>
                                      </p:cBhvr>
                                      <p:to>
                                        <p:strVal val="solid"/>
                                      </p:to>
                                    </p:set>
                                    <p:set>
                                      <p:cBhvr>
                                        <p:cTn id="126" dur="2000" fill="hold"/>
                                        <p:tgtEl>
                                          <p:spTgt spid="113"/>
                                        </p:tgtEl>
                                        <p:attrNameLst>
                                          <p:attrName>fill.on</p:attrName>
                                        </p:attrNameLst>
                                      </p:cBhvr>
                                      <p:to>
                                        <p:strVal val="true"/>
                                      </p:to>
                                    </p:set>
                                  </p:childTnLst>
                                </p:cTn>
                              </p:par>
                              <p:par>
                                <p:cTn id="127" presetID="1" presetClass="emph" presetSubtype="2" fill="hold" nodeType="withEffect">
                                  <p:stCondLst>
                                    <p:cond delay="0"/>
                                  </p:stCondLst>
                                  <p:childTnLst>
                                    <p:animClr clrSpc="rgb" dir="cw">
                                      <p:cBhvr>
                                        <p:cTn id="128" dur="2000" fill="hold"/>
                                        <p:tgtEl>
                                          <p:spTgt spid="114"/>
                                        </p:tgtEl>
                                        <p:attrNameLst>
                                          <p:attrName>fillcolor</p:attrName>
                                        </p:attrNameLst>
                                      </p:cBhvr>
                                      <p:to>
                                        <a:srgbClr val="FFFFFF"/>
                                      </p:to>
                                    </p:animClr>
                                    <p:set>
                                      <p:cBhvr>
                                        <p:cTn id="129" dur="2000" fill="hold"/>
                                        <p:tgtEl>
                                          <p:spTgt spid="114"/>
                                        </p:tgtEl>
                                        <p:attrNameLst>
                                          <p:attrName>fill.type</p:attrName>
                                        </p:attrNameLst>
                                      </p:cBhvr>
                                      <p:to>
                                        <p:strVal val="solid"/>
                                      </p:to>
                                    </p:set>
                                    <p:set>
                                      <p:cBhvr>
                                        <p:cTn id="130" dur="2000" fill="hold"/>
                                        <p:tgtEl>
                                          <p:spTgt spid="114"/>
                                        </p:tgtEl>
                                        <p:attrNameLst>
                                          <p:attrName>fill.on</p:attrName>
                                        </p:attrNameLst>
                                      </p:cBhvr>
                                      <p:to>
                                        <p:strVal val="true"/>
                                      </p:to>
                                    </p:set>
                                  </p:childTnLst>
                                </p:cTn>
                              </p:par>
                              <p:par>
                                <p:cTn id="131" presetID="1" presetClass="emph" presetSubtype="2" fill="hold" nodeType="withEffect">
                                  <p:stCondLst>
                                    <p:cond delay="0"/>
                                  </p:stCondLst>
                                  <p:childTnLst>
                                    <p:animClr clrSpc="rgb" dir="cw">
                                      <p:cBhvr>
                                        <p:cTn id="132" dur="2000" fill="hold"/>
                                        <p:tgtEl>
                                          <p:spTgt spid="116"/>
                                        </p:tgtEl>
                                        <p:attrNameLst>
                                          <p:attrName>fillcolor</p:attrName>
                                        </p:attrNameLst>
                                      </p:cBhvr>
                                      <p:to>
                                        <a:srgbClr val="FFFFFF"/>
                                      </p:to>
                                    </p:animClr>
                                    <p:set>
                                      <p:cBhvr>
                                        <p:cTn id="133" dur="2000" fill="hold"/>
                                        <p:tgtEl>
                                          <p:spTgt spid="116"/>
                                        </p:tgtEl>
                                        <p:attrNameLst>
                                          <p:attrName>fill.type</p:attrName>
                                        </p:attrNameLst>
                                      </p:cBhvr>
                                      <p:to>
                                        <p:strVal val="solid"/>
                                      </p:to>
                                    </p:set>
                                    <p:set>
                                      <p:cBhvr>
                                        <p:cTn id="134" dur="2000" fill="hold"/>
                                        <p:tgtEl>
                                          <p:spTgt spid="116"/>
                                        </p:tgtEl>
                                        <p:attrNameLst>
                                          <p:attrName>fill.on</p:attrName>
                                        </p:attrNameLst>
                                      </p:cBhvr>
                                      <p:to>
                                        <p:strVal val="true"/>
                                      </p:to>
                                    </p:set>
                                  </p:childTnLst>
                                </p:cTn>
                              </p:par>
                              <p:par>
                                <p:cTn id="135" presetID="1" presetClass="emph" presetSubtype="2" fill="hold" nodeType="withEffect">
                                  <p:stCondLst>
                                    <p:cond delay="0"/>
                                  </p:stCondLst>
                                  <p:childTnLst>
                                    <p:animClr clrSpc="rgb" dir="cw">
                                      <p:cBhvr>
                                        <p:cTn id="136" dur="2000" fill="hold"/>
                                        <p:tgtEl>
                                          <p:spTgt spid="117"/>
                                        </p:tgtEl>
                                        <p:attrNameLst>
                                          <p:attrName>fillcolor</p:attrName>
                                        </p:attrNameLst>
                                      </p:cBhvr>
                                      <p:to>
                                        <a:srgbClr val="FFFFFF"/>
                                      </p:to>
                                    </p:animClr>
                                    <p:set>
                                      <p:cBhvr>
                                        <p:cTn id="137" dur="2000" fill="hold"/>
                                        <p:tgtEl>
                                          <p:spTgt spid="117"/>
                                        </p:tgtEl>
                                        <p:attrNameLst>
                                          <p:attrName>fill.type</p:attrName>
                                        </p:attrNameLst>
                                      </p:cBhvr>
                                      <p:to>
                                        <p:strVal val="solid"/>
                                      </p:to>
                                    </p:set>
                                    <p:set>
                                      <p:cBhvr>
                                        <p:cTn id="138" dur="2000" fill="hold"/>
                                        <p:tgtEl>
                                          <p:spTgt spid="117"/>
                                        </p:tgtEl>
                                        <p:attrNameLst>
                                          <p:attrName>fill.on</p:attrName>
                                        </p:attrNameLst>
                                      </p:cBhvr>
                                      <p:to>
                                        <p:strVal val="true"/>
                                      </p:to>
                                    </p:set>
                                  </p:childTnLst>
                                </p:cTn>
                              </p:par>
                              <p:par>
                                <p:cTn id="139" presetID="1" presetClass="emph" presetSubtype="2" fill="hold" nodeType="withEffect">
                                  <p:stCondLst>
                                    <p:cond delay="0"/>
                                  </p:stCondLst>
                                  <p:childTnLst>
                                    <p:animClr clrSpc="rgb" dir="cw">
                                      <p:cBhvr>
                                        <p:cTn id="140" dur="2000" fill="hold"/>
                                        <p:tgtEl>
                                          <p:spTgt spid="118"/>
                                        </p:tgtEl>
                                        <p:attrNameLst>
                                          <p:attrName>fillcolor</p:attrName>
                                        </p:attrNameLst>
                                      </p:cBhvr>
                                      <p:to>
                                        <a:srgbClr val="FFFFFF"/>
                                      </p:to>
                                    </p:animClr>
                                    <p:set>
                                      <p:cBhvr>
                                        <p:cTn id="141" dur="2000" fill="hold"/>
                                        <p:tgtEl>
                                          <p:spTgt spid="118"/>
                                        </p:tgtEl>
                                        <p:attrNameLst>
                                          <p:attrName>fill.type</p:attrName>
                                        </p:attrNameLst>
                                      </p:cBhvr>
                                      <p:to>
                                        <p:strVal val="solid"/>
                                      </p:to>
                                    </p:set>
                                    <p:set>
                                      <p:cBhvr>
                                        <p:cTn id="142" dur="2000" fill="hold"/>
                                        <p:tgtEl>
                                          <p:spTgt spid="118"/>
                                        </p:tgtEl>
                                        <p:attrNameLst>
                                          <p:attrName>fill.on</p:attrName>
                                        </p:attrNameLst>
                                      </p:cBhvr>
                                      <p:to>
                                        <p:strVal val="true"/>
                                      </p:to>
                                    </p:set>
                                  </p:childTnLst>
                                </p:cTn>
                              </p:par>
                              <p:par>
                                <p:cTn id="143" presetID="1" presetClass="emph" presetSubtype="2" fill="hold" nodeType="withEffect">
                                  <p:stCondLst>
                                    <p:cond delay="0"/>
                                  </p:stCondLst>
                                  <p:childTnLst>
                                    <p:animClr clrSpc="rgb" dir="cw">
                                      <p:cBhvr>
                                        <p:cTn id="144" dur="2000" fill="hold"/>
                                        <p:tgtEl>
                                          <p:spTgt spid="119"/>
                                        </p:tgtEl>
                                        <p:attrNameLst>
                                          <p:attrName>fillcolor</p:attrName>
                                        </p:attrNameLst>
                                      </p:cBhvr>
                                      <p:to>
                                        <a:srgbClr val="FFFFFF"/>
                                      </p:to>
                                    </p:animClr>
                                    <p:set>
                                      <p:cBhvr>
                                        <p:cTn id="145" dur="2000" fill="hold"/>
                                        <p:tgtEl>
                                          <p:spTgt spid="119"/>
                                        </p:tgtEl>
                                        <p:attrNameLst>
                                          <p:attrName>fill.type</p:attrName>
                                        </p:attrNameLst>
                                      </p:cBhvr>
                                      <p:to>
                                        <p:strVal val="solid"/>
                                      </p:to>
                                    </p:set>
                                    <p:set>
                                      <p:cBhvr>
                                        <p:cTn id="146" dur="2000" fill="hold"/>
                                        <p:tgtEl>
                                          <p:spTgt spid="119"/>
                                        </p:tgtEl>
                                        <p:attrNameLst>
                                          <p:attrName>fill.on</p:attrName>
                                        </p:attrNameLst>
                                      </p:cBhvr>
                                      <p:to>
                                        <p:strVal val="true"/>
                                      </p:to>
                                    </p:set>
                                  </p:childTnLst>
                                </p:cTn>
                              </p:par>
                              <p:par>
                                <p:cTn id="147" presetID="1" presetClass="emph" presetSubtype="2" fill="hold" nodeType="withEffect">
                                  <p:stCondLst>
                                    <p:cond delay="0"/>
                                  </p:stCondLst>
                                  <p:childTnLst>
                                    <p:animClr clrSpc="rgb" dir="cw">
                                      <p:cBhvr>
                                        <p:cTn id="148" dur="2000" fill="hold"/>
                                        <p:tgtEl>
                                          <p:spTgt spid="120"/>
                                        </p:tgtEl>
                                        <p:attrNameLst>
                                          <p:attrName>fillcolor</p:attrName>
                                        </p:attrNameLst>
                                      </p:cBhvr>
                                      <p:to>
                                        <a:srgbClr val="FFFFFF"/>
                                      </p:to>
                                    </p:animClr>
                                    <p:set>
                                      <p:cBhvr>
                                        <p:cTn id="149" dur="2000" fill="hold"/>
                                        <p:tgtEl>
                                          <p:spTgt spid="120"/>
                                        </p:tgtEl>
                                        <p:attrNameLst>
                                          <p:attrName>fill.type</p:attrName>
                                        </p:attrNameLst>
                                      </p:cBhvr>
                                      <p:to>
                                        <p:strVal val="solid"/>
                                      </p:to>
                                    </p:set>
                                    <p:set>
                                      <p:cBhvr>
                                        <p:cTn id="150" dur="2000" fill="hold"/>
                                        <p:tgtEl>
                                          <p:spTgt spid="120"/>
                                        </p:tgtEl>
                                        <p:attrNameLst>
                                          <p:attrName>fill.on</p:attrName>
                                        </p:attrNameLst>
                                      </p:cBhvr>
                                      <p:to>
                                        <p:strVal val="true"/>
                                      </p:to>
                                    </p:set>
                                  </p:childTnLst>
                                </p:cTn>
                              </p:par>
                              <p:par>
                                <p:cTn id="151" presetID="1" presetClass="emph" presetSubtype="2" fill="hold" nodeType="withEffect">
                                  <p:stCondLst>
                                    <p:cond delay="0"/>
                                  </p:stCondLst>
                                  <p:childTnLst>
                                    <p:animClr clrSpc="rgb" dir="cw">
                                      <p:cBhvr>
                                        <p:cTn id="152" dur="2000" fill="hold"/>
                                        <p:tgtEl>
                                          <p:spTgt spid="108"/>
                                        </p:tgtEl>
                                        <p:attrNameLst>
                                          <p:attrName>fillcolor</p:attrName>
                                        </p:attrNameLst>
                                      </p:cBhvr>
                                      <p:to>
                                        <a:srgbClr val="7ECFEF"/>
                                      </p:to>
                                    </p:animClr>
                                    <p:set>
                                      <p:cBhvr>
                                        <p:cTn id="153" dur="2000" fill="hold"/>
                                        <p:tgtEl>
                                          <p:spTgt spid="108"/>
                                        </p:tgtEl>
                                        <p:attrNameLst>
                                          <p:attrName>fill.type</p:attrName>
                                        </p:attrNameLst>
                                      </p:cBhvr>
                                      <p:to>
                                        <p:strVal val="solid"/>
                                      </p:to>
                                    </p:set>
                                    <p:set>
                                      <p:cBhvr>
                                        <p:cTn id="154" dur="2000" fill="hold"/>
                                        <p:tgtEl>
                                          <p:spTgt spid="108"/>
                                        </p:tgtEl>
                                        <p:attrNameLst>
                                          <p:attrName>fill.on</p:attrName>
                                        </p:attrNameLst>
                                      </p:cBhvr>
                                      <p:to>
                                        <p:strVal val="true"/>
                                      </p:to>
                                    </p:set>
                                  </p:childTnLst>
                                </p:cTn>
                              </p:par>
                              <p:par>
                                <p:cTn id="155" presetID="1" presetClass="emph" presetSubtype="2" fill="hold" nodeType="withEffect">
                                  <p:stCondLst>
                                    <p:cond delay="0"/>
                                  </p:stCondLst>
                                  <p:childTnLst>
                                    <p:animClr clrSpc="rgb" dir="cw">
                                      <p:cBhvr>
                                        <p:cTn id="156" dur="2000" fill="hold"/>
                                        <p:tgtEl>
                                          <p:spTgt spid="107"/>
                                        </p:tgtEl>
                                        <p:attrNameLst>
                                          <p:attrName>fillcolor</p:attrName>
                                        </p:attrNameLst>
                                      </p:cBhvr>
                                      <p:to>
                                        <a:srgbClr val="7ECFEF"/>
                                      </p:to>
                                    </p:animClr>
                                    <p:set>
                                      <p:cBhvr>
                                        <p:cTn id="157" dur="2000" fill="hold"/>
                                        <p:tgtEl>
                                          <p:spTgt spid="107"/>
                                        </p:tgtEl>
                                        <p:attrNameLst>
                                          <p:attrName>fill.type</p:attrName>
                                        </p:attrNameLst>
                                      </p:cBhvr>
                                      <p:to>
                                        <p:strVal val="solid"/>
                                      </p:to>
                                    </p:set>
                                    <p:set>
                                      <p:cBhvr>
                                        <p:cTn id="158" dur="2000" fill="hold"/>
                                        <p:tgtEl>
                                          <p:spTgt spid="107"/>
                                        </p:tgtEl>
                                        <p:attrNameLst>
                                          <p:attrName>fill.on</p:attrName>
                                        </p:attrNameLst>
                                      </p:cBhvr>
                                      <p:to>
                                        <p:strVal val="true"/>
                                      </p:to>
                                    </p:set>
                                  </p:childTnLst>
                                </p:cTn>
                              </p:par>
                              <p:par>
                                <p:cTn id="159" presetID="1" presetClass="emph" presetSubtype="2" fill="hold" nodeType="withEffect">
                                  <p:stCondLst>
                                    <p:cond delay="0"/>
                                  </p:stCondLst>
                                  <p:childTnLst>
                                    <p:animClr clrSpc="rgb" dir="cw">
                                      <p:cBhvr>
                                        <p:cTn id="160" dur="2000" fill="hold"/>
                                        <p:tgtEl>
                                          <p:spTgt spid="121"/>
                                        </p:tgtEl>
                                        <p:attrNameLst>
                                          <p:attrName>fillcolor</p:attrName>
                                        </p:attrNameLst>
                                      </p:cBhvr>
                                      <p:to>
                                        <a:srgbClr val="FFFFFF"/>
                                      </p:to>
                                    </p:animClr>
                                    <p:set>
                                      <p:cBhvr>
                                        <p:cTn id="161" dur="2000" fill="hold"/>
                                        <p:tgtEl>
                                          <p:spTgt spid="121"/>
                                        </p:tgtEl>
                                        <p:attrNameLst>
                                          <p:attrName>fill.type</p:attrName>
                                        </p:attrNameLst>
                                      </p:cBhvr>
                                      <p:to>
                                        <p:strVal val="solid"/>
                                      </p:to>
                                    </p:set>
                                    <p:set>
                                      <p:cBhvr>
                                        <p:cTn id="162" dur="2000" fill="hold"/>
                                        <p:tgtEl>
                                          <p:spTgt spid="121"/>
                                        </p:tgtEl>
                                        <p:attrNameLst>
                                          <p:attrName>fill.on</p:attrName>
                                        </p:attrNameLst>
                                      </p:cBhvr>
                                      <p:to>
                                        <p:strVal val="true"/>
                                      </p:to>
                                    </p:set>
                                  </p:childTnLst>
                                </p:cTn>
                              </p:par>
                            </p:childTnLst>
                          </p:cTn>
                        </p:par>
                      </p:childTnLst>
                    </p:cTn>
                  </p:par>
                  <p:par>
                    <p:cTn id="163" fill="hold">
                      <p:stCondLst>
                        <p:cond delay="indefinite"/>
                      </p:stCondLst>
                      <p:childTnLst>
                        <p:par>
                          <p:cTn id="164" fill="hold">
                            <p:stCondLst>
                              <p:cond delay="0"/>
                            </p:stCondLst>
                            <p:childTnLst>
                              <p:par>
                                <p:cTn id="165" presetID="9" presetClass="emph" presetSubtype="0" nodeType="clickEffect">
                                  <p:stCondLst>
                                    <p:cond delay="0"/>
                                  </p:stCondLst>
                                  <p:childTnLst>
                                    <p:set>
                                      <p:cBhvr>
                                        <p:cTn id="166" dur="indefinite"/>
                                        <p:tgtEl>
                                          <p:spTgt spid="127"/>
                                        </p:tgtEl>
                                        <p:attrNameLst>
                                          <p:attrName>style.opacity</p:attrName>
                                        </p:attrNameLst>
                                      </p:cBhvr>
                                      <p:to>
                                        <p:strVal val="0"/>
                                      </p:to>
                                    </p:set>
                                    <p:animEffect filter="image" prLst="opacity: 0">
                                      <p:cBhvr rctx="IE">
                                        <p:cTn id="167" dur="indefinite"/>
                                        <p:tgtEl>
                                          <p:spTgt spid="127"/>
                                        </p:tgtEl>
                                      </p:cBhvr>
                                    </p:animEffect>
                                  </p:childTnLst>
                                </p:cTn>
                              </p:par>
                            </p:childTnLst>
                          </p:cTn>
                        </p:par>
                      </p:childTnLst>
                    </p:cTn>
                  </p:par>
                  <p:par>
                    <p:cTn id="168" fill="hold">
                      <p:stCondLst>
                        <p:cond delay="indefinite"/>
                      </p:stCondLst>
                      <p:childTnLst>
                        <p:par>
                          <p:cTn id="169" fill="hold">
                            <p:stCondLst>
                              <p:cond delay="0"/>
                            </p:stCondLst>
                            <p:childTnLst>
                              <p:par>
                                <p:cTn id="170" presetID="9" presetClass="emph" presetSubtype="0" nodeType="clickEffect">
                                  <p:stCondLst>
                                    <p:cond delay="0"/>
                                  </p:stCondLst>
                                  <p:childTnLst>
                                    <p:set>
                                      <p:cBhvr>
                                        <p:cTn id="171" dur="indefinite"/>
                                        <p:tgtEl>
                                          <p:spTgt spid="128"/>
                                        </p:tgtEl>
                                        <p:attrNameLst>
                                          <p:attrName>style.opacity</p:attrName>
                                        </p:attrNameLst>
                                      </p:cBhvr>
                                      <p:to>
                                        <p:strVal val="0"/>
                                      </p:to>
                                    </p:set>
                                    <p:animEffect filter="image" prLst="opacity: 0">
                                      <p:cBhvr rctx="IE">
                                        <p:cTn id="172" dur="indefinite"/>
                                        <p:tgtEl>
                                          <p:spTgt spid="128"/>
                                        </p:tgtEl>
                                      </p:cBhvr>
                                    </p:animEffect>
                                  </p:childTnLst>
                                </p:cTn>
                              </p:par>
                            </p:childTnLst>
                          </p:cTn>
                        </p:par>
                      </p:childTnLst>
                    </p:cTn>
                  </p:par>
                  <p:par>
                    <p:cTn id="173" fill="hold">
                      <p:stCondLst>
                        <p:cond delay="indefinite"/>
                      </p:stCondLst>
                      <p:childTnLst>
                        <p:par>
                          <p:cTn id="174" fill="hold">
                            <p:stCondLst>
                              <p:cond delay="0"/>
                            </p:stCondLst>
                            <p:childTnLst>
                              <p:par>
                                <p:cTn id="175" presetID="9" presetClass="emph" presetSubtype="0" nodeType="clickEffect">
                                  <p:stCondLst>
                                    <p:cond delay="0"/>
                                  </p:stCondLst>
                                  <p:childTnLst>
                                    <p:set>
                                      <p:cBhvr>
                                        <p:cTn id="176" dur="indefinite"/>
                                        <p:tgtEl>
                                          <p:spTgt spid="127"/>
                                        </p:tgtEl>
                                        <p:attrNameLst>
                                          <p:attrName>style.opacity</p:attrName>
                                        </p:attrNameLst>
                                      </p:cBhvr>
                                      <p:to>
                                        <p:strVal val="1"/>
                                      </p:to>
                                    </p:set>
                                    <p:animEffect filter="image" prLst="opacity: 1">
                                      <p:cBhvr rctx="IE">
                                        <p:cTn id="177" dur="indefinite"/>
                                        <p:tgtEl>
                                          <p:spTgt spid="127"/>
                                        </p:tgtEl>
                                      </p:cBhvr>
                                    </p:animEffect>
                                  </p:childTnLst>
                                </p:cTn>
                              </p:par>
                            </p:childTnLst>
                          </p:cTn>
                        </p:par>
                      </p:childTnLst>
                    </p:cTn>
                  </p:par>
                  <p:par>
                    <p:cTn id="178" fill="hold">
                      <p:stCondLst>
                        <p:cond delay="indefinite"/>
                      </p:stCondLst>
                      <p:childTnLst>
                        <p:par>
                          <p:cTn id="179" fill="hold">
                            <p:stCondLst>
                              <p:cond delay="0"/>
                            </p:stCondLst>
                            <p:childTnLst>
                              <p:par>
                                <p:cTn id="180" presetID="9" presetClass="emph" presetSubtype="0" nodeType="clickEffect">
                                  <p:stCondLst>
                                    <p:cond delay="0"/>
                                  </p:stCondLst>
                                  <p:childTnLst>
                                    <p:set>
                                      <p:cBhvr>
                                        <p:cTn id="181" dur="indefinite"/>
                                        <p:tgtEl>
                                          <p:spTgt spid="128"/>
                                        </p:tgtEl>
                                        <p:attrNameLst>
                                          <p:attrName>style.opacity</p:attrName>
                                        </p:attrNameLst>
                                      </p:cBhvr>
                                      <p:to>
                                        <p:strVal val="1"/>
                                      </p:to>
                                    </p:set>
                                    <p:animEffect filter="image" prLst="opacity: 1">
                                      <p:cBhvr rctx="IE">
                                        <p:cTn id="182" dur="indefinite"/>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8" grpId="1" animBg="1"/>
      <p:bldP spid="98" grpId="2" animBg="1"/>
      <p:bldP spid="98" grpId="3" animBg="1"/>
      <p:bldP spid="99" grpId="0" animBg="1"/>
      <p:bldP spid="106" grpId="0" animBg="1"/>
      <p:bldP spid="1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(cont.) – Split Phrase</a:t>
            </a:r>
          </a:p>
        </p:txBody>
      </p:sp>
      <p:sp>
        <p:nvSpPr>
          <p:cNvPr id="3" name="Content Placeholder 2"/>
          <p:cNvSpPr>
            <a:spLocks noGrp="1"/>
          </p:cNvSpPr>
          <p:nvPr>
            <p:ph idx="1"/>
          </p:nvPr>
        </p:nvSpPr>
        <p:spPr>
          <a:xfrm>
            <a:off x="1066800" y="1004342"/>
            <a:ext cx="10058400" cy="5231566"/>
          </a:xfrm>
        </p:spPr>
        <p:txBody>
          <a:bodyPr>
            <a:normAutofit/>
          </a:bodyPr>
          <a:lstStyle/>
          <a:p>
            <a:pPr marL="0" indent="0">
              <a:lnSpc>
                <a:spcPct val="150000"/>
              </a:lnSpc>
              <a:buNone/>
            </a:pPr>
            <a:r>
              <a:rPr lang="pt-PT" sz="2400" dirty="0" err="1"/>
              <a:t>But</a:t>
            </a:r>
            <a:r>
              <a:rPr lang="pt-PT" sz="2400" dirty="0"/>
              <a:t> </a:t>
            </a:r>
            <a:r>
              <a:rPr lang="pt-PT" sz="2400" dirty="0" err="1"/>
              <a:t>what</a:t>
            </a:r>
            <a:r>
              <a:rPr lang="pt-PT" sz="2400" dirty="0"/>
              <a:t> </a:t>
            </a:r>
            <a:r>
              <a:rPr lang="pt-PT" sz="2400" dirty="0" err="1"/>
              <a:t>if</a:t>
            </a:r>
            <a:r>
              <a:rPr lang="pt-PT" sz="2400" dirty="0"/>
              <a:t> </a:t>
            </a:r>
            <a:r>
              <a:rPr lang="pt-PT" sz="2400" dirty="0" err="1"/>
              <a:t>the</a:t>
            </a:r>
            <a:r>
              <a:rPr lang="pt-PT" sz="2400" dirty="0"/>
              <a:t> </a:t>
            </a:r>
            <a:r>
              <a:rPr lang="pt-PT" sz="2400" dirty="0" err="1"/>
              <a:t>new</a:t>
            </a:r>
            <a:r>
              <a:rPr lang="pt-PT" sz="2400" dirty="0"/>
              <a:t> </a:t>
            </a:r>
            <a:r>
              <a:rPr lang="pt-PT" sz="2400" dirty="0" err="1"/>
              <a:t>pointer</a:t>
            </a:r>
            <a:r>
              <a:rPr lang="pt-PT" sz="2400" dirty="0"/>
              <a:t> leads to </a:t>
            </a:r>
            <a:r>
              <a:rPr lang="pt-PT" sz="2400" dirty="0" err="1"/>
              <a:t>loops</a:t>
            </a:r>
            <a:r>
              <a:rPr lang="pt-PT" sz="2400" dirty="0"/>
              <a:t> in </a:t>
            </a:r>
            <a:r>
              <a:rPr lang="pt-PT" sz="2400" dirty="0" err="1"/>
              <a:t>the</a:t>
            </a:r>
            <a:r>
              <a:rPr lang="pt-PT" sz="2400" dirty="0"/>
              <a:t> </a:t>
            </a:r>
            <a:r>
              <a:rPr lang="pt-PT" sz="2400" dirty="0" err="1"/>
              <a:t>decoding</a:t>
            </a:r>
            <a:r>
              <a:rPr lang="pt-PT" sz="2400" dirty="0"/>
              <a:t> </a:t>
            </a:r>
            <a:r>
              <a:rPr lang="pt-PT" sz="2400" dirty="0" err="1"/>
              <a:t>process</a:t>
            </a:r>
            <a:r>
              <a:rPr lang="pt-PT" sz="2400" dirty="0"/>
              <a:t> ???</a:t>
            </a:r>
          </a:p>
          <a:p>
            <a:pPr marL="0" indent="0" algn="ctr">
              <a:lnSpc>
                <a:spcPct val="150000"/>
              </a:lnSpc>
              <a:buNone/>
            </a:pPr>
            <a:r>
              <a:rPr lang="en-US" sz="3600" dirty="0">
                <a:solidFill>
                  <a:srgbClr val="002060"/>
                </a:solidFill>
              </a:rPr>
              <a:t>We need to Break the cycle </a:t>
            </a:r>
          </a:p>
          <a:p>
            <a:pPr marL="457200" indent="-457200">
              <a:lnSpc>
                <a:spcPct val="150000"/>
              </a:lnSpc>
              <a:buFont typeface="+mj-lt"/>
              <a:buAutoNum type="arabicPeriod"/>
            </a:pPr>
            <a:r>
              <a:rPr lang="pt-PT" dirty="0" err="1"/>
              <a:t>Choose</a:t>
            </a:r>
            <a:r>
              <a:rPr lang="pt-PT" dirty="0"/>
              <a:t> a </a:t>
            </a:r>
            <a:r>
              <a:rPr lang="pt-PT" dirty="0" err="1"/>
              <a:t>random</a:t>
            </a:r>
            <a:r>
              <a:rPr lang="pt-PT" dirty="0"/>
              <a:t> </a:t>
            </a:r>
            <a:r>
              <a:rPr lang="pt-PT" dirty="0" err="1"/>
              <a:t>position</a:t>
            </a:r>
            <a:r>
              <a:rPr lang="pt-PT" dirty="0"/>
              <a:t> </a:t>
            </a:r>
            <a:r>
              <a:rPr lang="pt-PT" dirty="0" err="1"/>
              <a:t>of</a:t>
            </a:r>
            <a:r>
              <a:rPr lang="pt-PT" dirty="0"/>
              <a:t> </a:t>
            </a:r>
            <a:r>
              <a:rPr lang="pt-PT" dirty="0" err="1"/>
              <a:t>the</a:t>
            </a:r>
            <a:r>
              <a:rPr lang="pt-PT" dirty="0"/>
              <a:t> </a:t>
            </a:r>
            <a:r>
              <a:rPr lang="pt-PT" dirty="0" err="1"/>
              <a:t>cycle</a:t>
            </a:r>
            <a:endParaRPr lang="pt-PT" dirty="0"/>
          </a:p>
          <a:p>
            <a:pPr marL="457200" indent="-457200">
              <a:lnSpc>
                <a:spcPct val="150000"/>
              </a:lnSpc>
              <a:buFont typeface="+mj-lt"/>
              <a:buAutoNum type="arabicPeriod"/>
            </a:pPr>
            <a:r>
              <a:rPr lang="pt-PT" dirty="0" err="1"/>
              <a:t>This</a:t>
            </a:r>
            <a:r>
              <a:rPr lang="pt-PT" dirty="0"/>
              <a:t> </a:t>
            </a:r>
            <a:r>
              <a:rPr lang="pt-PT" dirty="0" err="1"/>
              <a:t>position</a:t>
            </a:r>
            <a:r>
              <a:rPr lang="pt-PT" dirty="0"/>
              <a:t> </a:t>
            </a:r>
            <a:r>
              <a:rPr lang="pt-PT" dirty="0" err="1"/>
              <a:t>becames</a:t>
            </a:r>
            <a:r>
              <a:rPr lang="pt-PT" dirty="0"/>
              <a:t> </a:t>
            </a:r>
            <a:r>
              <a:rPr lang="pt-PT" dirty="0" err="1"/>
              <a:t>an</a:t>
            </a:r>
            <a:r>
              <a:rPr lang="pt-PT" dirty="0"/>
              <a:t> </a:t>
            </a:r>
            <a:r>
              <a:rPr lang="pt-PT" dirty="0" err="1"/>
              <a:t>explicit</a:t>
            </a:r>
            <a:r>
              <a:rPr lang="pt-PT" dirty="0"/>
              <a:t> </a:t>
            </a:r>
            <a:r>
              <a:rPr lang="pt-PT" dirty="0" err="1"/>
              <a:t>letter</a:t>
            </a:r>
            <a:r>
              <a:rPr lang="pt-PT" dirty="0"/>
              <a:t>/</a:t>
            </a:r>
            <a:r>
              <a:rPr lang="pt-PT" dirty="0" err="1"/>
              <a:t>symbol</a:t>
            </a:r>
            <a:endParaRPr lang="pt-PT" dirty="0"/>
          </a:p>
          <a:p>
            <a:pPr marL="457200" indent="-457200">
              <a:lnSpc>
                <a:spcPct val="150000"/>
              </a:lnSpc>
              <a:buFont typeface="+mj-lt"/>
              <a:buAutoNum type="arabicPeriod"/>
            </a:pPr>
            <a:r>
              <a:rPr lang="pt-PT" dirty="0"/>
              <a:t>Remake </a:t>
            </a:r>
            <a:r>
              <a:rPr lang="pt-PT" dirty="0" err="1"/>
              <a:t>the</a:t>
            </a:r>
            <a:r>
              <a:rPr lang="pt-PT" dirty="0"/>
              <a:t> </a:t>
            </a:r>
            <a:r>
              <a:rPr lang="pt-PT" dirty="0" err="1"/>
              <a:t>pointer</a:t>
            </a:r>
            <a:r>
              <a:rPr lang="pt-PT" dirty="0"/>
              <a:t> for </a:t>
            </a:r>
            <a:r>
              <a:rPr lang="pt-PT" dirty="0" err="1"/>
              <a:t>the</a:t>
            </a:r>
            <a:r>
              <a:rPr lang="pt-PT" dirty="0"/>
              <a:t> </a:t>
            </a:r>
            <a:r>
              <a:rPr lang="pt-PT" dirty="0" err="1"/>
              <a:t>right</a:t>
            </a:r>
            <a:r>
              <a:rPr lang="pt-PT" dirty="0"/>
              <a:t> </a:t>
            </a:r>
            <a:r>
              <a:rPr lang="pt-PT" dirty="0" err="1"/>
              <a:t>sub-phrases</a:t>
            </a:r>
            <a:endParaRPr lang="pt-PT" dirty="0"/>
          </a:p>
          <a:p>
            <a:pPr marL="0" indent="0">
              <a:buNone/>
            </a:pPr>
            <a:r>
              <a:rPr lang="pt-PT" dirty="0"/>
              <a:t> </a:t>
            </a:r>
            <a:endParaRPr lang="en-US" dirty="0"/>
          </a:p>
        </p:txBody>
      </p:sp>
      <p:sp>
        <p:nvSpPr>
          <p:cNvPr id="4" name="Date Placeholder 4"/>
          <p:cNvSpPr>
            <a:spLocks noGrp="1"/>
          </p:cNvSpPr>
          <p:nvPr>
            <p:ph type="dt" sz="half" idx="10"/>
          </p:nvPr>
        </p:nvSpPr>
        <p:spPr>
          <a:xfrm>
            <a:off x="1097280" y="6459785"/>
            <a:ext cx="2472271" cy="365125"/>
          </a:xfrm>
        </p:spPr>
        <p:txBody>
          <a:bodyPr/>
          <a:lstStyle/>
          <a:p>
            <a:fld id="{EDED76CA-2368-4F94-8187-E36E3CA1B222}" type="datetimeFigureOut">
              <a:rPr lang="en-US" smtClean="0"/>
              <a:t>3/30/20</a:t>
            </a:fld>
            <a:endParaRPr lang="en-US" dirty="0"/>
          </a:p>
        </p:txBody>
      </p:sp>
      <p:sp>
        <p:nvSpPr>
          <p:cNvPr id="5" name="Footer Placeholder 5"/>
          <p:cNvSpPr>
            <a:spLocks noGrp="1"/>
          </p:cNvSpPr>
          <p:nvPr>
            <p:ph type="ftr" sz="quarter" idx="11"/>
          </p:nvPr>
        </p:nvSpPr>
        <p:spPr>
          <a:xfrm>
            <a:off x="3686185" y="6459785"/>
            <a:ext cx="4822804" cy="365125"/>
          </a:xfrm>
        </p:spPr>
        <p:txBody>
          <a:bodyPr/>
          <a:lstStyle/>
          <a:p>
            <a:r>
              <a:rPr lang="en-US" dirty="0">
                <a:solidFill>
                  <a:schemeClr val="bg1"/>
                </a:solidFill>
                <a:sym typeface="微软雅黑"/>
              </a:rPr>
              <a:t>Approximating Optimal Bidirectional Macro Schemes</a:t>
            </a:r>
          </a:p>
        </p:txBody>
      </p:sp>
      <p:sp>
        <p:nvSpPr>
          <p:cNvPr id="6" name="Slide Number Placeholder 6"/>
          <p:cNvSpPr>
            <a:spLocks noGrp="1"/>
          </p:cNvSpPr>
          <p:nvPr>
            <p:ph type="sldNum" sz="quarter" idx="12"/>
          </p:nvPr>
        </p:nvSpPr>
        <p:spPr>
          <a:xfrm>
            <a:off x="9900458" y="6459785"/>
            <a:ext cx="1312025" cy="365125"/>
          </a:xfrm>
        </p:spPr>
        <p:txBody>
          <a:bodyPr/>
          <a:lstStyle/>
          <a:p>
            <a:fld id="{7BF1C364-BBA2-4548-B7AE-F0182277041A}" type="slidenum">
              <a:rPr lang="en-US"/>
              <a:t>14</a:t>
            </a:fld>
            <a:endParaRPr lang="en-US" dirty="0"/>
          </a:p>
        </p:txBody>
      </p:sp>
    </p:spTree>
    <p:extLst>
      <p:ext uri="{BB962C8B-B14F-4D97-AF65-F5344CB8AC3E}">
        <p14:creationId xmlns:p14="http://schemas.microsoft.com/office/powerpoint/2010/main" val="3607624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Rounded Rectangle">
            <a:extLst>
              <a:ext uri="{FF2B5EF4-FFF2-40B4-BE49-F238E27FC236}">
                <a16:creationId xmlns:a16="http://schemas.microsoft.com/office/drawing/2014/main" id="{655B6683-DF6B-4A44-BF04-FBEF4AFA72FF}"/>
              </a:ext>
            </a:extLst>
          </p:cNvPr>
          <p:cNvSpPr/>
          <p:nvPr/>
        </p:nvSpPr>
        <p:spPr>
          <a:xfrm>
            <a:off x="3956751" y="4507787"/>
            <a:ext cx="2021315" cy="508001"/>
          </a:xfrm>
          <a:prstGeom prst="roundRect">
            <a:avLst>
              <a:gd name="adj" fmla="val 37500"/>
            </a:avLst>
          </a:prstGeom>
          <a:solidFill>
            <a:srgbClr val="FFFFFF"/>
          </a:solidFill>
          <a:ln w="12700">
            <a:solidFill>
              <a:schemeClr val="accent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sp>
        <p:nvSpPr>
          <p:cNvPr id="261" name="Rounded Rectangle">
            <a:extLst>
              <a:ext uri="{FF2B5EF4-FFF2-40B4-BE49-F238E27FC236}">
                <a16:creationId xmlns:a16="http://schemas.microsoft.com/office/drawing/2014/main" id="{E9A910AE-1E72-034C-B081-D102B4B81DC6}"/>
              </a:ext>
            </a:extLst>
          </p:cNvPr>
          <p:cNvSpPr/>
          <p:nvPr/>
        </p:nvSpPr>
        <p:spPr>
          <a:xfrm>
            <a:off x="3944539" y="4522888"/>
            <a:ext cx="1525588" cy="508001"/>
          </a:xfrm>
          <a:prstGeom prst="roundRect">
            <a:avLst>
              <a:gd name="adj" fmla="val 37500"/>
            </a:avLst>
          </a:prstGeom>
          <a:solidFill>
            <a:srgbClr val="FFFFFF"/>
          </a:solidFill>
          <a:ln w="12700">
            <a:solidFill>
              <a:schemeClr val="accent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sp>
        <p:nvSpPr>
          <p:cNvPr id="2" name="Title 1"/>
          <p:cNvSpPr>
            <a:spLocks noGrp="1"/>
          </p:cNvSpPr>
          <p:nvPr>
            <p:ph type="title"/>
          </p:nvPr>
        </p:nvSpPr>
        <p:spPr/>
        <p:txBody>
          <a:bodyPr/>
          <a:lstStyle/>
          <a:p>
            <a:r>
              <a:rPr lang="en-US" dirty="0"/>
              <a:t>Approach (cont.) – Split Phrase example</a:t>
            </a:r>
          </a:p>
        </p:txBody>
      </p:sp>
      <p:sp>
        <p:nvSpPr>
          <p:cNvPr id="4" name="Date Placeholder 4"/>
          <p:cNvSpPr>
            <a:spLocks noGrp="1"/>
          </p:cNvSpPr>
          <p:nvPr>
            <p:ph type="dt" sz="half" idx="10"/>
          </p:nvPr>
        </p:nvSpPr>
        <p:spPr>
          <a:xfrm>
            <a:off x="1097280" y="6459785"/>
            <a:ext cx="2472271" cy="365125"/>
          </a:xfrm>
        </p:spPr>
        <p:txBody>
          <a:bodyPr/>
          <a:lstStyle/>
          <a:p>
            <a:fld id="{EDED76CA-2368-4F94-8187-E36E3CA1B222}" type="datetimeFigureOut">
              <a:rPr lang="en-US" smtClean="0"/>
              <a:t>3/30/20</a:t>
            </a:fld>
            <a:endParaRPr lang="en-US" dirty="0"/>
          </a:p>
        </p:txBody>
      </p:sp>
      <p:sp>
        <p:nvSpPr>
          <p:cNvPr id="5" name="Footer Placeholder 5"/>
          <p:cNvSpPr>
            <a:spLocks noGrp="1"/>
          </p:cNvSpPr>
          <p:nvPr>
            <p:ph type="ftr" sz="quarter" idx="11"/>
          </p:nvPr>
        </p:nvSpPr>
        <p:spPr>
          <a:xfrm>
            <a:off x="3686185" y="6459785"/>
            <a:ext cx="4822804" cy="365125"/>
          </a:xfrm>
        </p:spPr>
        <p:txBody>
          <a:bodyPr/>
          <a:lstStyle/>
          <a:p>
            <a:r>
              <a:rPr lang="en-US" dirty="0">
                <a:solidFill>
                  <a:schemeClr val="bg1"/>
                </a:solidFill>
                <a:sym typeface="微软雅黑"/>
              </a:rPr>
              <a:t>Approximating Optimal Bidirectional Macro Schemes</a:t>
            </a:r>
          </a:p>
        </p:txBody>
      </p:sp>
      <p:sp>
        <p:nvSpPr>
          <p:cNvPr id="6" name="Slide Number Placeholder 6"/>
          <p:cNvSpPr>
            <a:spLocks noGrp="1"/>
          </p:cNvSpPr>
          <p:nvPr>
            <p:ph type="sldNum" sz="quarter" idx="12"/>
          </p:nvPr>
        </p:nvSpPr>
        <p:spPr>
          <a:xfrm>
            <a:off x="9900458" y="6459785"/>
            <a:ext cx="1312025" cy="365125"/>
          </a:xfrm>
        </p:spPr>
        <p:txBody>
          <a:bodyPr/>
          <a:lstStyle/>
          <a:p>
            <a:fld id="{7BF1C364-BBA2-4548-B7AE-F0182277041A}" type="slidenum">
              <a:rPr lang="en-US"/>
              <a:t>15</a:t>
            </a:fld>
            <a:endParaRPr lang="en-US" dirty="0"/>
          </a:p>
        </p:txBody>
      </p:sp>
      <p:sp>
        <p:nvSpPr>
          <p:cNvPr id="11" name="Content Placeholder 10">
            <a:extLst>
              <a:ext uri="{FF2B5EF4-FFF2-40B4-BE49-F238E27FC236}">
                <a16:creationId xmlns:a16="http://schemas.microsoft.com/office/drawing/2014/main" id="{F30F851C-2C84-3C46-869E-2C2C9EB1D882}"/>
              </a:ext>
            </a:extLst>
          </p:cNvPr>
          <p:cNvSpPr>
            <a:spLocks noGrp="1"/>
          </p:cNvSpPr>
          <p:nvPr>
            <p:ph idx="1"/>
          </p:nvPr>
        </p:nvSpPr>
        <p:spPr>
          <a:xfrm>
            <a:off x="1097280" y="940213"/>
            <a:ext cx="10058400" cy="4023360"/>
          </a:xfrm>
        </p:spPr>
        <p:txBody>
          <a:bodyPr/>
          <a:lstStyle/>
          <a:p>
            <a:r>
              <a:rPr lang="en-PT" dirty="0"/>
              <a:t> </a:t>
            </a:r>
          </a:p>
          <a:p>
            <a:endParaRPr lang="en-PT" dirty="0"/>
          </a:p>
          <a:p>
            <a:endParaRPr lang="en-PT" dirty="0"/>
          </a:p>
          <a:p>
            <a:endParaRPr lang="en-PT" dirty="0"/>
          </a:p>
          <a:p>
            <a:pPr>
              <a:lnSpc>
                <a:spcPct val="150000"/>
              </a:lnSpc>
            </a:pPr>
            <a:r>
              <a:rPr lang="en-PT" dirty="0"/>
              <a:t>With this configuration it’s not possible to decode the letter at position 21 because it gets captured in loop involving the positions 11 and 6.</a:t>
            </a:r>
          </a:p>
        </p:txBody>
      </p:sp>
      <p:sp>
        <p:nvSpPr>
          <p:cNvPr id="159" name="Rounded Rectangle">
            <a:extLst>
              <a:ext uri="{FF2B5EF4-FFF2-40B4-BE49-F238E27FC236}">
                <a16:creationId xmlns:a16="http://schemas.microsoft.com/office/drawing/2014/main" id="{AA17EA6D-BA59-FC43-948B-0ABAED87F525}"/>
              </a:ext>
            </a:extLst>
          </p:cNvPr>
          <p:cNvSpPr/>
          <p:nvPr/>
        </p:nvSpPr>
        <p:spPr>
          <a:xfrm>
            <a:off x="368421" y="1640165"/>
            <a:ext cx="2946465" cy="508001"/>
          </a:xfrm>
          <a:prstGeom prst="roundRect">
            <a:avLst>
              <a:gd name="adj" fmla="val 37500"/>
            </a:avLst>
          </a:prstGeom>
          <a:solidFill>
            <a:srgbClr val="FFFFFF"/>
          </a:solidFill>
          <a:ln w="12700">
            <a:solidFill>
              <a:schemeClr val="accent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sp>
        <p:nvSpPr>
          <p:cNvPr id="160" name="a">
            <a:extLst>
              <a:ext uri="{FF2B5EF4-FFF2-40B4-BE49-F238E27FC236}">
                <a16:creationId xmlns:a16="http://schemas.microsoft.com/office/drawing/2014/main" id="{813EEC5D-EDEF-3240-AFD2-B47F8FE06F27}"/>
              </a:ext>
            </a:extLst>
          </p:cNvPr>
          <p:cNvSpPr/>
          <p:nvPr/>
        </p:nvSpPr>
        <p:spPr>
          <a:xfrm>
            <a:off x="423200" y="1690965"/>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61" name="b">
            <a:extLst>
              <a:ext uri="{FF2B5EF4-FFF2-40B4-BE49-F238E27FC236}">
                <a16:creationId xmlns:a16="http://schemas.microsoft.com/office/drawing/2014/main" id="{F083D0D9-3382-EB44-8235-67B9587411BA}"/>
              </a:ext>
            </a:extLst>
          </p:cNvPr>
          <p:cNvSpPr/>
          <p:nvPr/>
        </p:nvSpPr>
        <p:spPr>
          <a:xfrm>
            <a:off x="894162" y="1690965"/>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162" name="a">
            <a:extLst>
              <a:ext uri="{FF2B5EF4-FFF2-40B4-BE49-F238E27FC236}">
                <a16:creationId xmlns:a16="http://schemas.microsoft.com/office/drawing/2014/main" id="{40083271-3DFE-C14E-881D-273D0B381B3A}"/>
              </a:ext>
            </a:extLst>
          </p:cNvPr>
          <p:cNvSpPr/>
          <p:nvPr/>
        </p:nvSpPr>
        <p:spPr>
          <a:xfrm>
            <a:off x="1365614" y="1690965"/>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63" name="a">
            <a:extLst>
              <a:ext uri="{FF2B5EF4-FFF2-40B4-BE49-F238E27FC236}">
                <a16:creationId xmlns:a16="http://schemas.microsoft.com/office/drawing/2014/main" id="{D01B944B-656E-7A4C-AB2B-D34B52DC3CF3}"/>
              </a:ext>
            </a:extLst>
          </p:cNvPr>
          <p:cNvSpPr/>
          <p:nvPr/>
        </p:nvSpPr>
        <p:spPr>
          <a:xfrm>
            <a:off x="1836576" y="1690965"/>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64" name="b">
            <a:extLst>
              <a:ext uri="{FF2B5EF4-FFF2-40B4-BE49-F238E27FC236}">
                <a16:creationId xmlns:a16="http://schemas.microsoft.com/office/drawing/2014/main" id="{730469FA-B8E5-8744-AD97-1C851A11C63F}"/>
              </a:ext>
            </a:extLst>
          </p:cNvPr>
          <p:cNvSpPr/>
          <p:nvPr/>
        </p:nvSpPr>
        <p:spPr>
          <a:xfrm>
            <a:off x="2308029" y="1690965"/>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165" name="a">
            <a:extLst>
              <a:ext uri="{FF2B5EF4-FFF2-40B4-BE49-F238E27FC236}">
                <a16:creationId xmlns:a16="http://schemas.microsoft.com/office/drawing/2014/main" id="{26F8300E-4599-F34D-A4F4-493DEE508123}"/>
              </a:ext>
            </a:extLst>
          </p:cNvPr>
          <p:cNvSpPr/>
          <p:nvPr/>
        </p:nvSpPr>
        <p:spPr>
          <a:xfrm>
            <a:off x="2778991" y="1690965"/>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66" name="b">
            <a:extLst>
              <a:ext uri="{FF2B5EF4-FFF2-40B4-BE49-F238E27FC236}">
                <a16:creationId xmlns:a16="http://schemas.microsoft.com/office/drawing/2014/main" id="{0FB78AAD-764D-FC44-876B-0672392B6222}"/>
              </a:ext>
            </a:extLst>
          </p:cNvPr>
          <p:cNvSpPr/>
          <p:nvPr/>
        </p:nvSpPr>
        <p:spPr>
          <a:xfrm>
            <a:off x="3389082" y="1671915"/>
            <a:ext cx="472567" cy="450851"/>
          </a:xfrm>
          <a:prstGeom prst="rect">
            <a:avLst/>
          </a:prstGeom>
          <a:solidFill>
            <a:schemeClr val="accent2"/>
          </a:solidFill>
          <a:ln w="12700">
            <a:solidFill>
              <a:srgbClr val="3D8026"/>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b</a:t>
            </a:r>
          </a:p>
        </p:txBody>
      </p:sp>
      <p:sp>
        <p:nvSpPr>
          <p:cNvPr id="167" name="a">
            <a:extLst>
              <a:ext uri="{FF2B5EF4-FFF2-40B4-BE49-F238E27FC236}">
                <a16:creationId xmlns:a16="http://schemas.microsoft.com/office/drawing/2014/main" id="{D2660990-ED44-9C4C-8251-FA88CBB73DE3}"/>
              </a:ext>
            </a:extLst>
          </p:cNvPr>
          <p:cNvSpPr/>
          <p:nvPr/>
        </p:nvSpPr>
        <p:spPr>
          <a:xfrm>
            <a:off x="6052263" y="1639170"/>
            <a:ext cx="472567" cy="508001"/>
          </a:xfrm>
          <a:prstGeom prst="rect">
            <a:avLst/>
          </a:prstGeom>
          <a:solidFill>
            <a:schemeClr val="accent2"/>
          </a:solidFill>
          <a:ln w="12700">
            <a:solidFill>
              <a:srgbClr val="3D8026"/>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rPr dirty="0"/>
              <a:t>a</a:t>
            </a:r>
          </a:p>
        </p:txBody>
      </p:sp>
      <p:sp>
        <p:nvSpPr>
          <p:cNvPr id="168" name="b">
            <a:extLst>
              <a:ext uri="{FF2B5EF4-FFF2-40B4-BE49-F238E27FC236}">
                <a16:creationId xmlns:a16="http://schemas.microsoft.com/office/drawing/2014/main" id="{4457DB44-2A6F-E240-922A-A25C91E2A19D}"/>
              </a:ext>
            </a:extLst>
          </p:cNvPr>
          <p:cNvSpPr/>
          <p:nvPr/>
        </p:nvSpPr>
        <p:spPr>
          <a:xfrm>
            <a:off x="6523715" y="1639170"/>
            <a:ext cx="472567" cy="508001"/>
          </a:xfrm>
          <a:prstGeom prst="rect">
            <a:avLst/>
          </a:prstGeom>
          <a:solidFill>
            <a:schemeClr val="accent2"/>
          </a:solidFill>
          <a:ln w="12700">
            <a:solidFill>
              <a:srgbClr val="3D8026"/>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b</a:t>
            </a:r>
          </a:p>
        </p:txBody>
      </p:sp>
      <p:sp>
        <p:nvSpPr>
          <p:cNvPr id="169" name="$">
            <a:extLst>
              <a:ext uri="{FF2B5EF4-FFF2-40B4-BE49-F238E27FC236}">
                <a16:creationId xmlns:a16="http://schemas.microsoft.com/office/drawing/2014/main" id="{21C130A5-54E8-E94B-B987-F75A19EAEBB6}"/>
              </a:ext>
            </a:extLst>
          </p:cNvPr>
          <p:cNvSpPr/>
          <p:nvPr/>
        </p:nvSpPr>
        <p:spPr>
          <a:xfrm>
            <a:off x="11018556" y="1614765"/>
            <a:ext cx="472567" cy="508001"/>
          </a:xfrm>
          <a:prstGeom prst="rect">
            <a:avLst/>
          </a:prstGeom>
          <a:solidFill>
            <a:schemeClr val="accent2"/>
          </a:solidFill>
          <a:ln w="12700">
            <a:solidFill>
              <a:srgbClr val="3D8026"/>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a:t>
            </a:r>
          </a:p>
        </p:txBody>
      </p:sp>
      <p:sp>
        <p:nvSpPr>
          <p:cNvPr id="170" name="Rounded Rectangle">
            <a:extLst>
              <a:ext uri="{FF2B5EF4-FFF2-40B4-BE49-F238E27FC236}">
                <a16:creationId xmlns:a16="http://schemas.microsoft.com/office/drawing/2014/main" id="{E90E7878-6C0B-9F4B-B1AE-EAEF4B93A356}"/>
              </a:ext>
            </a:extLst>
          </p:cNvPr>
          <p:cNvSpPr/>
          <p:nvPr/>
        </p:nvSpPr>
        <p:spPr>
          <a:xfrm>
            <a:off x="3935846" y="1640165"/>
            <a:ext cx="2042221" cy="508001"/>
          </a:xfrm>
          <a:prstGeom prst="roundRect">
            <a:avLst>
              <a:gd name="adj" fmla="val 37500"/>
            </a:avLst>
          </a:prstGeom>
          <a:solidFill>
            <a:srgbClr val="FFFFFF"/>
          </a:solidFill>
          <a:ln w="12700">
            <a:solidFill>
              <a:schemeClr val="accent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sp>
        <p:nvSpPr>
          <p:cNvPr id="171" name="a">
            <a:extLst>
              <a:ext uri="{FF2B5EF4-FFF2-40B4-BE49-F238E27FC236}">
                <a16:creationId xmlns:a16="http://schemas.microsoft.com/office/drawing/2014/main" id="{C7C39191-1CB9-DF4A-9002-06539CB1CC43}"/>
              </a:ext>
            </a:extLst>
          </p:cNvPr>
          <p:cNvSpPr/>
          <p:nvPr/>
        </p:nvSpPr>
        <p:spPr>
          <a:xfrm>
            <a:off x="4013739" y="1678265"/>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a</a:t>
            </a:r>
          </a:p>
        </p:txBody>
      </p:sp>
      <p:sp>
        <p:nvSpPr>
          <p:cNvPr id="172" name="a">
            <a:extLst>
              <a:ext uri="{FF2B5EF4-FFF2-40B4-BE49-F238E27FC236}">
                <a16:creationId xmlns:a16="http://schemas.microsoft.com/office/drawing/2014/main" id="{6EBCCBFD-AC54-3743-8C49-0E459DE225EF}"/>
              </a:ext>
            </a:extLst>
          </p:cNvPr>
          <p:cNvSpPr/>
          <p:nvPr/>
        </p:nvSpPr>
        <p:spPr>
          <a:xfrm>
            <a:off x="4485191" y="1678265"/>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a</a:t>
            </a:r>
          </a:p>
        </p:txBody>
      </p:sp>
      <p:sp>
        <p:nvSpPr>
          <p:cNvPr id="173" name="b">
            <a:extLst>
              <a:ext uri="{FF2B5EF4-FFF2-40B4-BE49-F238E27FC236}">
                <a16:creationId xmlns:a16="http://schemas.microsoft.com/office/drawing/2014/main" id="{723890C8-C5E3-CD4C-91FE-DF87E1535637}"/>
              </a:ext>
            </a:extLst>
          </p:cNvPr>
          <p:cNvSpPr/>
          <p:nvPr/>
        </p:nvSpPr>
        <p:spPr>
          <a:xfrm>
            <a:off x="4956153" y="1678265"/>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b</a:t>
            </a:r>
          </a:p>
        </p:txBody>
      </p:sp>
      <p:sp>
        <p:nvSpPr>
          <p:cNvPr id="174" name="a">
            <a:extLst>
              <a:ext uri="{FF2B5EF4-FFF2-40B4-BE49-F238E27FC236}">
                <a16:creationId xmlns:a16="http://schemas.microsoft.com/office/drawing/2014/main" id="{186C2D67-9DB6-7B48-A5BA-33DAFBD64E79}"/>
              </a:ext>
            </a:extLst>
          </p:cNvPr>
          <p:cNvSpPr/>
          <p:nvPr/>
        </p:nvSpPr>
        <p:spPr>
          <a:xfrm>
            <a:off x="5427606" y="1678265"/>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75" name="Rounded Rectangle">
            <a:extLst>
              <a:ext uri="{FF2B5EF4-FFF2-40B4-BE49-F238E27FC236}">
                <a16:creationId xmlns:a16="http://schemas.microsoft.com/office/drawing/2014/main" id="{F7E29FC3-C7C4-5647-B760-9972D98CD8DF}"/>
              </a:ext>
            </a:extLst>
          </p:cNvPr>
          <p:cNvSpPr/>
          <p:nvPr/>
        </p:nvSpPr>
        <p:spPr>
          <a:xfrm>
            <a:off x="7069988" y="1621115"/>
            <a:ext cx="3874371" cy="508001"/>
          </a:xfrm>
          <a:prstGeom prst="roundRect">
            <a:avLst>
              <a:gd name="adj" fmla="val 37500"/>
            </a:avLst>
          </a:prstGeom>
          <a:solidFill>
            <a:srgbClr val="FFFFFF"/>
          </a:solidFill>
          <a:ln w="12700">
            <a:solidFill>
              <a:schemeClr val="accent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sp>
        <p:nvSpPr>
          <p:cNvPr id="176" name="a">
            <a:extLst>
              <a:ext uri="{FF2B5EF4-FFF2-40B4-BE49-F238E27FC236}">
                <a16:creationId xmlns:a16="http://schemas.microsoft.com/office/drawing/2014/main" id="{F75B85D1-B2DC-E247-9529-5F6301E42C12}"/>
              </a:ext>
            </a:extLst>
          </p:cNvPr>
          <p:cNvSpPr/>
          <p:nvPr/>
        </p:nvSpPr>
        <p:spPr>
          <a:xfrm>
            <a:off x="7122544" y="1671915"/>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77" name="b">
            <a:extLst>
              <a:ext uri="{FF2B5EF4-FFF2-40B4-BE49-F238E27FC236}">
                <a16:creationId xmlns:a16="http://schemas.microsoft.com/office/drawing/2014/main" id="{AADF700B-193E-2C46-818C-D033DE399BD3}"/>
              </a:ext>
            </a:extLst>
          </p:cNvPr>
          <p:cNvSpPr/>
          <p:nvPr/>
        </p:nvSpPr>
        <p:spPr>
          <a:xfrm>
            <a:off x="7593996" y="1671915"/>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178" name="a">
            <a:extLst>
              <a:ext uri="{FF2B5EF4-FFF2-40B4-BE49-F238E27FC236}">
                <a16:creationId xmlns:a16="http://schemas.microsoft.com/office/drawing/2014/main" id="{05DCCB46-0AFC-6E42-9EBE-9A13EB03ED20}"/>
              </a:ext>
            </a:extLst>
          </p:cNvPr>
          <p:cNvSpPr/>
          <p:nvPr/>
        </p:nvSpPr>
        <p:spPr>
          <a:xfrm>
            <a:off x="8064958" y="1671915"/>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79" name="a">
            <a:extLst>
              <a:ext uri="{FF2B5EF4-FFF2-40B4-BE49-F238E27FC236}">
                <a16:creationId xmlns:a16="http://schemas.microsoft.com/office/drawing/2014/main" id="{CAA01762-DFB3-3E4D-A6A3-07D386E5EB06}"/>
              </a:ext>
            </a:extLst>
          </p:cNvPr>
          <p:cNvSpPr/>
          <p:nvPr/>
        </p:nvSpPr>
        <p:spPr>
          <a:xfrm>
            <a:off x="8536410" y="1671915"/>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80" name="b">
            <a:extLst>
              <a:ext uri="{FF2B5EF4-FFF2-40B4-BE49-F238E27FC236}">
                <a16:creationId xmlns:a16="http://schemas.microsoft.com/office/drawing/2014/main" id="{16AB02F2-008B-AB40-8D38-08725D1186AB}"/>
              </a:ext>
            </a:extLst>
          </p:cNvPr>
          <p:cNvSpPr/>
          <p:nvPr/>
        </p:nvSpPr>
        <p:spPr>
          <a:xfrm>
            <a:off x="9007862" y="1671915"/>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181" name="a">
            <a:extLst>
              <a:ext uri="{FF2B5EF4-FFF2-40B4-BE49-F238E27FC236}">
                <a16:creationId xmlns:a16="http://schemas.microsoft.com/office/drawing/2014/main" id="{C0916A76-7216-D046-A3F1-D1BF38E89902}"/>
              </a:ext>
            </a:extLst>
          </p:cNvPr>
          <p:cNvSpPr/>
          <p:nvPr/>
        </p:nvSpPr>
        <p:spPr>
          <a:xfrm>
            <a:off x="9478824" y="1671915"/>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a</a:t>
            </a:r>
          </a:p>
        </p:txBody>
      </p:sp>
      <p:sp>
        <p:nvSpPr>
          <p:cNvPr id="182" name="b">
            <a:extLst>
              <a:ext uri="{FF2B5EF4-FFF2-40B4-BE49-F238E27FC236}">
                <a16:creationId xmlns:a16="http://schemas.microsoft.com/office/drawing/2014/main" id="{38DB2E59-6478-EB4F-A52E-B7C98543AD22}"/>
              </a:ext>
            </a:extLst>
          </p:cNvPr>
          <p:cNvSpPr/>
          <p:nvPr/>
        </p:nvSpPr>
        <p:spPr>
          <a:xfrm>
            <a:off x="9950278" y="1671915"/>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183" name="a">
            <a:extLst>
              <a:ext uri="{FF2B5EF4-FFF2-40B4-BE49-F238E27FC236}">
                <a16:creationId xmlns:a16="http://schemas.microsoft.com/office/drawing/2014/main" id="{8BACCD12-E97D-974A-A018-77051FED1FC6}"/>
              </a:ext>
            </a:extLst>
          </p:cNvPr>
          <p:cNvSpPr/>
          <p:nvPr/>
        </p:nvSpPr>
        <p:spPr>
          <a:xfrm>
            <a:off x="10421240" y="1671915"/>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cxnSp>
        <p:nvCxnSpPr>
          <p:cNvPr id="184" name="Curved Connector 183">
            <a:extLst>
              <a:ext uri="{FF2B5EF4-FFF2-40B4-BE49-F238E27FC236}">
                <a16:creationId xmlns:a16="http://schemas.microsoft.com/office/drawing/2014/main" id="{5DD9798A-514F-F142-BDAE-8A2487A5634A}"/>
              </a:ext>
            </a:extLst>
          </p:cNvPr>
          <p:cNvCxnSpPr>
            <a:cxnSpLocks/>
            <a:stCxn id="160" idx="2"/>
            <a:endCxn id="165" idx="2"/>
          </p:cNvCxnSpPr>
          <p:nvPr/>
        </p:nvCxnSpPr>
        <p:spPr>
          <a:xfrm rot="16200000" flipH="1">
            <a:off x="1836936" y="906771"/>
            <a:ext cx="12700" cy="2355791"/>
          </a:xfrm>
          <a:prstGeom prst="curvedConnector3">
            <a:avLst>
              <a:gd name="adj1" fmla="val 3735480"/>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85" name="Curved Connector 184">
            <a:extLst>
              <a:ext uri="{FF2B5EF4-FFF2-40B4-BE49-F238E27FC236}">
                <a16:creationId xmlns:a16="http://schemas.microsoft.com/office/drawing/2014/main" id="{FDDA7BDE-B2F0-DE40-8BD4-23947A2CE961}"/>
              </a:ext>
            </a:extLst>
          </p:cNvPr>
          <p:cNvCxnSpPr>
            <a:cxnSpLocks/>
            <a:stCxn id="176" idx="2"/>
            <a:endCxn id="172" idx="2"/>
          </p:cNvCxnSpPr>
          <p:nvPr/>
        </p:nvCxnSpPr>
        <p:spPr>
          <a:xfrm rot="5400000">
            <a:off x="6036976" y="750115"/>
            <a:ext cx="6350" cy="2637352"/>
          </a:xfrm>
          <a:prstGeom prst="curvedConnector3">
            <a:avLst>
              <a:gd name="adj1" fmla="val 3700000"/>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grpSp>
        <p:nvGrpSpPr>
          <p:cNvPr id="186" name="Group 185">
            <a:extLst>
              <a:ext uri="{FF2B5EF4-FFF2-40B4-BE49-F238E27FC236}">
                <a16:creationId xmlns:a16="http://schemas.microsoft.com/office/drawing/2014/main" id="{14A59427-CEE1-6245-AB04-36C6530DA421}"/>
              </a:ext>
            </a:extLst>
          </p:cNvPr>
          <p:cNvGrpSpPr/>
          <p:nvPr/>
        </p:nvGrpSpPr>
        <p:grpSpPr>
          <a:xfrm>
            <a:off x="444105" y="1027983"/>
            <a:ext cx="11067923" cy="510583"/>
            <a:chOff x="619908" y="3429000"/>
            <a:chExt cx="11067923" cy="510583"/>
          </a:xfrm>
        </p:grpSpPr>
        <p:sp>
          <p:nvSpPr>
            <p:cNvPr id="187" name="1">
              <a:extLst>
                <a:ext uri="{FF2B5EF4-FFF2-40B4-BE49-F238E27FC236}">
                  <a16:creationId xmlns:a16="http://schemas.microsoft.com/office/drawing/2014/main" id="{04592069-B620-0A47-B1FB-37B17F36E632}"/>
                </a:ext>
              </a:extLst>
            </p:cNvPr>
            <p:cNvSpPr/>
            <p:nvPr/>
          </p:nvSpPr>
          <p:spPr>
            <a:xfrm>
              <a:off x="619908" y="3429000"/>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rPr dirty="0"/>
                <a:t>1</a:t>
              </a:r>
            </a:p>
          </p:txBody>
        </p:sp>
        <p:sp>
          <p:nvSpPr>
            <p:cNvPr id="188" name="2">
              <a:extLst>
                <a:ext uri="{FF2B5EF4-FFF2-40B4-BE49-F238E27FC236}">
                  <a16:creationId xmlns:a16="http://schemas.microsoft.com/office/drawing/2014/main" id="{BD300E86-046D-4B4D-A2E5-89404C5C0293}"/>
                </a:ext>
              </a:extLst>
            </p:cNvPr>
            <p:cNvSpPr/>
            <p:nvPr/>
          </p:nvSpPr>
          <p:spPr>
            <a:xfrm>
              <a:off x="1090870" y="3429000"/>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2</a:t>
              </a:r>
            </a:p>
          </p:txBody>
        </p:sp>
        <p:sp>
          <p:nvSpPr>
            <p:cNvPr id="189" name="3">
              <a:extLst>
                <a:ext uri="{FF2B5EF4-FFF2-40B4-BE49-F238E27FC236}">
                  <a16:creationId xmlns:a16="http://schemas.microsoft.com/office/drawing/2014/main" id="{44D0B446-E28D-4E43-BA28-56BC2E0308AE}"/>
                </a:ext>
              </a:extLst>
            </p:cNvPr>
            <p:cNvSpPr/>
            <p:nvPr/>
          </p:nvSpPr>
          <p:spPr>
            <a:xfrm>
              <a:off x="1562322" y="3430587"/>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3</a:t>
              </a:r>
            </a:p>
          </p:txBody>
        </p:sp>
        <p:sp>
          <p:nvSpPr>
            <p:cNvPr id="190" name="4">
              <a:extLst>
                <a:ext uri="{FF2B5EF4-FFF2-40B4-BE49-F238E27FC236}">
                  <a16:creationId xmlns:a16="http://schemas.microsoft.com/office/drawing/2014/main" id="{4B51D695-B1AC-7941-97FD-29831662F5FF}"/>
                </a:ext>
              </a:extLst>
            </p:cNvPr>
            <p:cNvSpPr/>
            <p:nvPr/>
          </p:nvSpPr>
          <p:spPr>
            <a:xfrm>
              <a:off x="2033284" y="3430587"/>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rPr dirty="0"/>
                <a:t>4</a:t>
              </a:r>
            </a:p>
          </p:txBody>
        </p:sp>
        <p:sp>
          <p:nvSpPr>
            <p:cNvPr id="191" name="5">
              <a:extLst>
                <a:ext uri="{FF2B5EF4-FFF2-40B4-BE49-F238E27FC236}">
                  <a16:creationId xmlns:a16="http://schemas.microsoft.com/office/drawing/2014/main" id="{67BC3BA9-E8BE-504D-AFFF-C2B7AEA922BA}"/>
                </a:ext>
              </a:extLst>
            </p:cNvPr>
            <p:cNvSpPr/>
            <p:nvPr/>
          </p:nvSpPr>
          <p:spPr>
            <a:xfrm>
              <a:off x="2504737" y="3429000"/>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5</a:t>
              </a:r>
            </a:p>
          </p:txBody>
        </p:sp>
        <p:sp>
          <p:nvSpPr>
            <p:cNvPr id="192" name="6">
              <a:extLst>
                <a:ext uri="{FF2B5EF4-FFF2-40B4-BE49-F238E27FC236}">
                  <a16:creationId xmlns:a16="http://schemas.microsoft.com/office/drawing/2014/main" id="{EF5B5701-B9F5-664D-9E2E-A3815536B91C}"/>
                </a:ext>
              </a:extLst>
            </p:cNvPr>
            <p:cNvSpPr/>
            <p:nvPr/>
          </p:nvSpPr>
          <p:spPr>
            <a:xfrm>
              <a:off x="2976812" y="3430587"/>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6</a:t>
              </a:r>
            </a:p>
          </p:txBody>
        </p:sp>
        <p:sp>
          <p:nvSpPr>
            <p:cNvPr id="193" name="7">
              <a:extLst>
                <a:ext uri="{FF2B5EF4-FFF2-40B4-BE49-F238E27FC236}">
                  <a16:creationId xmlns:a16="http://schemas.microsoft.com/office/drawing/2014/main" id="{814FEA6B-9409-5643-AA51-300B22D7A6B5}"/>
                </a:ext>
              </a:extLst>
            </p:cNvPr>
            <p:cNvSpPr/>
            <p:nvPr/>
          </p:nvSpPr>
          <p:spPr>
            <a:xfrm>
              <a:off x="3585790" y="3430587"/>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7</a:t>
              </a:r>
            </a:p>
          </p:txBody>
        </p:sp>
        <p:sp>
          <p:nvSpPr>
            <p:cNvPr id="194" name="8">
              <a:extLst>
                <a:ext uri="{FF2B5EF4-FFF2-40B4-BE49-F238E27FC236}">
                  <a16:creationId xmlns:a16="http://schemas.microsoft.com/office/drawing/2014/main" id="{B334B629-FE04-6C44-B26E-9AB7F0C21917}"/>
                </a:ext>
              </a:extLst>
            </p:cNvPr>
            <p:cNvSpPr/>
            <p:nvPr/>
          </p:nvSpPr>
          <p:spPr>
            <a:xfrm>
              <a:off x="4210447" y="3430587"/>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8</a:t>
              </a:r>
            </a:p>
          </p:txBody>
        </p:sp>
        <p:sp>
          <p:nvSpPr>
            <p:cNvPr id="195" name="9">
              <a:extLst>
                <a:ext uri="{FF2B5EF4-FFF2-40B4-BE49-F238E27FC236}">
                  <a16:creationId xmlns:a16="http://schemas.microsoft.com/office/drawing/2014/main" id="{7D0185C8-F88C-C941-B44C-9A15CF51F40A}"/>
                </a:ext>
              </a:extLst>
            </p:cNvPr>
            <p:cNvSpPr/>
            <p:nvPr/>
          </p:nvSpPr>
          <p:spPr>
            <a:xfrm>
              <a:off x="4681899" y="3430587"/>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9</a:t>
              </a:r>
            </a:p>
          </p:txBody>
        </p:sp>
        <p:sp>
          <p:nvSpPr>
            <p:cNvPr id="196" name="10">
              <a:extLst>
                <a:ext uri="{FF2B5EF4-FFF2-40B4-BE49-F238E27FC236}">
                  <a16:creationId xmlns:a16="http://schemas.microsoft.com/office/drawing/2014/main" id="{EED50ADE-DE23-7741-8482-F8199ED70CF6}"/>
                </a:ext>
              </a:extLst>
            </p:cNvPr>
            <p:cNvSpPr/>
            <p:nvPr/>
          </p:nvSpPr>
          <p:spPr>
            <a:xfrm>
              <a:off x="5152861" y="3430587"/>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10</a:t>
              </a:r>
            </a:p>
          </p:txBody>
        </p:sp>
        <p:sp>
          <p:nvSpPr>
            <p:cNvPr id="197" name="11">
              <a:extLst>
                <a:ext uri="{FF2B5EF4-FFF2-40B4-BE49-F238E27FC236}">
                  <a16:creationId xmlns:a16="http://schemas.microsoft.com/office/drawing/2014/main" id="{9F64AE1B-6406-EB42-A8C6-F1AAEAE7C4E3}"/>
                </a:ext>
              </a:extLst>
            </p:cNvPr>
            <p:cNvSpPr/>
            <p:nvPr/>
          </p:nvSpPr>
          <p:spPr>
            <a:xfrm>
              <a:off x="5624314" y="3430587"/>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11</a:t>
              </a:r>
            </a:p>
          </p:txBody>
        </p:sp>
        <p:sp>
          <p:nvSpPr>
            <p:cNvPr id="198" name="12">
              <a:extLst>
                <a:ext uri="{FF2B5EF4-FFF2-40B4-BE49-F238E27FC236}">
                  <a16:creationId xmlns:a16="http://schemas.microsoft.com/office/drawing/2014/main" id="{4057CA23-29B1-A840-9AD3-15CC72FFF2F7}"/>
                </a:ext>
              </a:extLst>
            </p:cNvPr>
            <p:cNvSpPr/>
            <p:nvPr/>
          </p:nvSpPr>
          <p:spPr>
            <a:xfrm>
              <a:off x="6248971" y="3429000"/>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12</a:t>
              </a:r>
            </a:p>
          </p:txBody>
        </p:sp>
        <p:sp>
          <p:nvSpPr>
            <p:cNvPr id="199" name="13">
              <a:extLst>
                <a:ext uri="{FF2B5EF4-FFF2-40B4-BE49-F238E27FC236}">
                  <a16:creationId xmlns:a16="http://schemas.microsoft.com/office/drawing/2014/main" id="{4BE96FA3-1A82-7F40-B5EC-799DA70B0E6C}"/>
                </a:ext>
              </a:extLst>
            </p:cNvPr>
            <p:cNvSpPr/>
            <p:nvPr/>
          </p:nvSpPr>
          <p:spPr>
            <a:xfrm>
              <a:off x="6720423" y="3431356"/>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13</a:t>
              </a:r>
            </a:p>
          </p:txBody>
        </p:sp>
        <p:sp>
          <p:nvSpPr>
            <p:cNvPr id="200" name="14">
              <a:extLst>
                <a:ext uri="{FF2B5EF4-FFF2-40B4-BE49-F238E27FC236}">
                  <a16:creationId xmlns:a16="http://schemas.microsoft.com/office/drawing/2014/main" id="{EEA4B86A-6CB9-E14A-974D-78301B70CE0C}"/>
                </a:ext>
              </a:extLst>
            </p:cNvPr>
            <p:cNvSpPr/>
            <p:nvPr/>
          </p:nvSpPr>
          <p:spPr>
            <a:xfrm>
              <a:off x="7319252" y="3429995"/>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14</a:t>
              </a:r>
            </a:p>
          </p:txBody>
        </p:sp>
        <p:sp>
          <p:nvSpPr>
            <p:cNvPr id="201" name="15">
              <a:extLst>
                <a:ext uri="{FF2B5EF4-FFF2-40B4-BE49-F238E27FC236}">
                  <a16:creationId xmlns:a16="http://schemas.microsoft.com/office/drawing/2014/main" id="{F0B0E291-93CF-D040-9D8D-E6F5579030B8}"/>
                </a:ext>
              </a:extLst>
            </p:cNvPr>
            <p:cNvSpPr/>
            <p:nvPr/>
          </p:nvSpPr>
          <p:spPr>
            <a:xfrm>
              <a:off x="7790704" y="3431582"/>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15</a:t>
              </a:r>
            </a:p>
          </p:txBody>
        </p:sp>
        <p:sp>
          <p:nvSpPr>
            <p:cNvPr id="202" name="16">
              <a:extLst>
                <a:ext uri="{FF2B5EF4-FFF2-40B4-BE49-F238E27FC236}">
                  <a16:creationId xmlns:a16="http://schemas.microsoft.com/office/drawing/2014/main" id="{F942CAEC-E4C8-5147-8D14-1AAF91CDFEE2}"/>
                </a:ext>
              </a:extLst>
            </p:cNvPr>
            <p:cNvSpPr/>
            <p:nvPr/>
          </p:nvSpPr>
          <p:spPr>
            <a:xfrm>
              <a:off x="8261666" y="3429995"/>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16</a:t>
              </a:r>
            </a:p>
          </p:txBody>
        </p:sp>
        <p:sp>
          <p:nvSpPr>
            <p:cNvPr id="203" name="17">
              <a:extLst>
                <a:ext uri="{FF2B5EF4-FFF2-40B4-BE49-F238E27FC236}">
                  <a16:creationId xmlns:a16="http://schemas.microsoft.com/office/drawing/2014/main" id="{3E3168AD-78E1-4948-806E-938EFAA7B3A8}"/>
                </a:ext>
              </a:extLst>
            </p:cNvPr>
            <p:cNvSpPr/>
            <p:nvPr/>
          </p:nvSpPr>
          <p:spPr>
            <a:xfrm>
              <a:off x="8733118" y="3429995"/>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17</a:t>
              </a:r>
            </a:p>
          </p:txBody>
        </p:sp>
        <p:sp>
          <p:nvSpPr>
            <p:cNvPr id="204" name="18">
              <a:extLst>
                <a:ext uri="{FF2B5EF4-FFF2-40B4-BE49-F238E27FC236}">
                  <a16:creationId xmlns:a16="http://schemas.microsoft.com/office/drawing/2014/main" id="{DC873747-BCEF-244F-AEA2-7141BEFB613D}"/>
                </a:ext>
              </a:extLst>
            </p:cNvPr>
            <p:cNvSpPr/>
            <p:nvPr/>
          </p:nvSpPr>
          <p:spPr>
            <a:xfrm>
              <a:off x="9204570" y="3429995"/>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18</a:t>
              </a:r>
            </a:p>
          </p:txBody>
        </p:sp>
        <p:sp>
          <p:nvSpPr>
            <p:cNvPr id="205" name="19">
              <a:extLst>
                <a:ext uri="{FF2B5EF4-FFF2-40B4-BE49-F238E27FC236}">
                  <a16:creationId xmlns:a16="http://schemas.microsoft.com/office/drawing/2014/main" id="{BDB1A094-CF6E-4A42-92E7-328FEEDB0AF4}"/>
                </a:ext>
              </a:extLst>
            </p:cNvPr>
            <p:cNvSpPr/>
            <p:nvPr/>
          </p:nvSpPr>
          <p:spPr>
            <a:xfrm>
              <a:off x="9675532" y="3429000"/>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19</a:t>
              </a:r>
            </a:p>
          </p:txBody>
        </p:sp>
        <p:sp>
          <p:nvSpPr>
            <p:cNvPr id="206" name="20">
              <a:extLst>
                <a:ext uri="{FF2B5EF4-FFF2-40B4-BE49-F238E27FC236}">
                  <a16:creationId xmlns:a16="http://schemas.microsoft.com/office/drawing/2014/main" id="{D722BEE0-7873-3B40-9E65-00FA638754C8}"/>
                </a:ext>
              </a:extLst>
            </p:cNvPr>
            <p:cNvSpPr/>
            <p:nvPr/>
          </p:nvSpPr>
          <p:spPr>
            <a:xfrm>
              <a:off x="10146986" y="3429000"/>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20</a:t>
              </a:r>
            </a:p>
          </p:txBody>
        </p:sp>
        <p:sp>
          <p:nvSpPr>
            <p:cNvPr id="207" name="21">
              <a:extLst>
                <a:ext uri="{FF2B5EF4-FFF2-40B4-BE49-F238E27FC236}">
                  <a16:creationId xmlns:a16="http://schemas.microsoft.com/office/drawing/2014/main" id="{B369B924-F41C-5C43-A878-D6820688856E}"/>
                </a:ext>
              </a:extLst>
            </p:cNvPr>
            <p:cNvSpPr/>
            <p:nvPr/>
          </p:nvSpPr>
          <p:spPr>
            <a:xfrm>
              <a:off x="10617948" y="3429000"/>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21</a:t>
              </a:r>
            </a:p>
          </p:txBody>
        </p:sp>
        <p:sp>
          <p:nvSpPr>
            <p:cNvPr id="208" name="22">
              <a:extLst>
                <a:ext uri="{FF2B5EF4-FFF2-40B4-BE49-F238E27FC236}">
                  <a16:creationId xmlns:a16="http://schemas.microsoft.com/office/drawing/2014/main" id="{4B716E0D-D973-0847-B4E0-86563B00CBD2}"/>
                </a:ext>
              </a:extLst>
            </p:cNvPr>
            <p:cNvSpPr/>
            <p:nvPr/>
          </p:nvSpPr>
          <p:spPr>
            <a:xfrm>
              <a:off x="11215264" y="3429000"/>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rPr dirty="0"/>
                <a:t>22</a:t>
              </a:r>
            </a:p>
          </p:txBody>
        </p:sp>
      </p:grpSp>
      <p:cxnSp>
        <p:nvCxnSpPr>
          <p:cNvPr id="209" name="Curved Connector 208">
            <a:extLst>
              <a:ext uri="{FF2B5EF4-FFF2-40B4-BE49-F238E27FC236}">
                <a16:creationId xmlns:a16="http://schemas.microsoft.com/office/drawing/2014/main" id="{0227EDDB-45E1-854D-8634-B4F444CE6658}"/>
              </a:ext>
            </a:extLst>
          </p:cNvPr>
          <p:cNvCxnSpPr>
            <a:stCxn id="171" idx="2"/>
            <a:endCxn id="162" idx="2"/>
          </p:cNvCxnSpPr>
          <p:nvPr/>
        </p:nvCxnSpPr>
        <p:spPr>
          <a:xfrm rot="5400000">
            <a:off x="2919611" y="754254"/>
            <a:ext cx="12700" cy="2648125"/>
          </a:xfrm>
          <a:prstGeom prst="curvedConnector3">
            <a:avLst>
              <a:gd name="adj1" fmla="val 190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0" name="Rounded Rectangle">
            <a:extLst>
              <a:ext uri="{FF2B5EF4-FFF2-40B4-BE49-F238E27FC236}">
                <a16:creationId xmlns:a16="http://schemas.microsoft.com/office/drawing/2014/main" id="{1E18B6A5-1363-2E46-895F-EE5C8F8BA7EE}"/>
              </a:ext>
            </a:extLst>
          </p:cNvPr>
          <p:cNvSpPr/>
          <p:nvPr/>
        </p:nvSpPr>
        <p:spPr>
          <a:xfrm>
            <a:off x="389326" y="4507787"/>
            <a:ext cx="2946465" cy="508001"/>
          </a:xfrm>
          <a:prstGeom prst="roundRect">
            <a:avLst>
              <a:gd name="adj" fmla="val 37500"/>
            </a:avLst>
          </a:prstGeom>
          <a:solidFill>
            <a:srgbClr val="FFFFFF"/>
          </a:solidFill>
          <a:ln w="12700">
            <a:solidFill>
              <a:schemeClr val="accent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grpSp>
        <p:nvGrpSpPr>
          <p:cNvPr id="211" name="Group 210">
            <a:extLst>
              <a:ext uri="{FF2B5EF4-FFF2-40B4-BE49-F238E27FC236}">
                <a16:creationId xmlns:a16="http://schemas.microsoft.com/office/drawing/2014/main" id="{E00423BA-B138-5546-8C47-198AC6543580}"/>
              </a:ext>
            </a:extLst>
          </p:cNvPr>
          <p:cNvGrpSpPr/>
          <p:nvPr/>
        </p:nvGrpSpPr>
        <p:grpSpPr>
          <a:xfrm>
            <a:off x="444105" y="3833805"/>
            <a:ext cx="11067923" cy="510583"/>
            <a:chOff x="619908" y="3429000"/>
            <a:chExt cx="11067923" cy="510583"/>
          </a:xfrm>
        </p:grpSpPr>
        <p:sp>
          <p:nvSpPr>
            <p:cNvPr id="212" name="1">
              <a:extLst>
                <a:ext uri="{FF2B5EF4-FFF2-40B4-BE49-F238E27FC236}">
                  <a16:creationId xmlns:a16="http://schemas.microsoft.com/office/drawing/2014/main" id="{81B492DE-E315-E643-BE65-A11F84A1B87F}"/>
                </a:ext>
              </a:extLst>
            </p:cNvPr>
            <p:cNvSpPr/>
            <p:nvPr/>
          </p:nvSpPr>
          <p:spPr>
            <a:xfrm>
              <a:off x="619908" y="3429000"/>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rPr dirty="0"/>
                <a:t>1</a:t>
              </a:r>
            </a:p>
          </p:txBody>
        </p:sp>
        <p:sp>
          <p:nvSpPr>
            <p:cNvPr id="213" name="2">
              <a:extLst>
                <a:ext uri="{FF2B5EF4-FFF2-40B4-BE49-F238E27FC236}">
                  <a16:creationId xmlns:a16="http://schemas.microsoft.com/office/drawing/2014/main" id="{B7D32D14-05D9-8246-940F-213043C44F5C}"/>
                </a:ext>
              </a:extLst>
            </p:cNvPr>
            <p:cNvSpPr/>
            <p:nvPr/>
          </p:nvSpPr>
          <p:spPr>
            <a:xfrm>
              <a:off x="1090870" y="3429000"/>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2</a:t>
              </a:r>
            </a:p>
          </p:txBody>
        </p:sp>
        <p:sp>
          <p:nvSpPr>
            <p:cNvPr id="214" name="3">
              <a:extLst>
                <a:ext uri="{FF2B5EF4-FFF2-40B4-BE49-F238E27FC236}">
                  <a16:creationId xmlns:a16="http://schemas.microsoft.com/office/drawing/2014/main" id="{C277ABD7-782F-8C46-9C0F-0EB27D31E2A3}"/>
                </a:ext>
              </a:extLst>
            </p:cNvPr>
            <p:cNvSpPr/>
            <p:nvPr/>
          </p:nvSpPr>
          <p:spPr>
            <a:xfrm>
              <a:off x="1562322" y="3430587"/>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3</a:t>
              </a:r>
            </a:p>
          </p:txBody>
        </p:sp>
        <p:sp>
          <p:nvSpPr>
            <p:cNvPr id="215" name="4">
              <a:extLst>
                <a:ext uri="{FF2B5EF4-FFF2-40B4-BE49-F238E27FC236}">
                  <a16:creationId xmlns:a16="http://schemas.microsoft.com/office/drawing/2014/main" id="{F0D53263-DB02-A94A-97F9-F1A3150E8C92}"/>
                </a:ext>
              </a:extLst>
            </p:cNvPr>
            <p:cNvSpPr/>
            <p:nvPr/>
          </p:nvSpPr>
          <p:spPr>
            <a:xfrm>
              <a:off x="2033284" y="3430587"/>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rPr dirty="0"/>
                <a:t>4</a:t>
              </a:r>
            </a:p>
          </p:txBody>
        </p:sp>
        <p:sp>
          <p:nvSpPr>
            <p:cNvPr id="216" name="5">
              <a:extLst>
                <a:ext uri="{FF2B5EF4-FFF2-40B4-BE49-F238E27FC236}">
                  <a16:creationId xmlns:a16="http://schemas.microsoft.com/office/drawing/2014/main" id="{319B833C-579A-F54A-957A-43C497FD913B}"/>
                </a:ext>
              </a:extLst>
            </p:cNvPr>
            <p:cNvSpPr/>
            <p:nvPr/>
          </p:nvSpPr>
          <p:spPr>
            <a:xfrm>
              <a:off x="2504737" y="3429000"/>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5</a:t>
              </a:r>
            </a:p>
          </p:txBody>
        </p:sp>
        <p:sp>
          <p:nvSpPr>
            <p:cNvPr id="217" name="6">
              <a:extLst>
                <a:ext uri="{FF2B5EF4-FFF2-40B4-BE49-F238E27FC236}">
                  <a16:creationId xmlns:a16="http://schemas.microsoft.com/office/drawing/2014/main" id="{800C7E1C-2FED-484A-BA07-644B7F23D23B}"/>
                </a:ext>
              </a:extLst>
            </p:cNvPr>
            <p:cNvSpPr/>
            <p:nvPr/>
          </p:nvSpPr>
          <p:spPr>
            <a:xfrm>
              <a:off x="2976812" y="3430587"/>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6</a:t>
              </a:r>
            </a:p>
          </p:txBody>
        </p:sp>
        <p:sp>
          <p:nvSpPr>
            <p:cNvPr id="218" name="7">
              <a:extLst>
                <a:ext uri="{FF2B5EF4-FFF2-40B4-BE49-F238E27FC236}">
                  <a16:creationId xmlns:a16="http://schemas.microsoft.com/office/drawing/2014/main" id="{1F6E1AA4-BA4B-0845-BE2D-A2747663CA68}"/>
                </a:ext>
              </a:extLst>
            </p:cNvPr>
            <p:cNvSpPr/>
            <p:nvPr/>
          </p:nvSpPr>
          <p:spPr>
            <a:xfrm>
              <a:off x="3585790" y="3430587"/>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7</a:t>
              </a:r>
            </a:p>
          </p:txBody>
        </p:sp>
        <p:sp>
          <p:nvSpPr>
            <p:cNvPr id="219" name="8">
              <a:extLst>
                <a:ext uri="{FF2B5EF4-FFF2-40B4-BE49-F238E27FC236}">
                  <a16:creationId xmlns:a16="http://schemas.microsoft.com/office/drawing/2014/main" id="{5889C5EA-BF8C-C34B-B0B6-189EED2F3727}"/>
                </a:ext>
              </a:extLst>
            </p:cNvPr>
            <p:cNvSpPr/>
            <p:nvPr/>
          </p:nvSpPr>
          <p:spPr>
            <a:xfrm>
              <a:off x="4210447" y="3430587"/>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8</a:t>
              </a:r>
            </a:p>
          </p:txBody>
        </p:sp>
        <p:sp>
          <p:nvSpPr>
            <p:cNvPr id="220" name="9">
              <a:extLst>
                <a:ext uri="{FF2B5EF4-FFF2-40B4-BE49-F238E27FC236}">
                  <a16:creationId xmlns:a16="http://schemas.microsoft.com/office/drawing/2014/main" id="{438B5C1D-B5D7-A145-9FAE-C5E0717BA6C6}"/>
                </a:ext>
              </a:extLst>
            </p:cNvPr>
            <p:cNvSpPr/>
            <p:nvPr/>
          </p:nvSpPr>
          <p:spPr>
            <a:xfrm>
              <a:off x="4681899" y="3430587"/>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9</a:t>
              </a:r>
            </a:p>
          </p:txBody>
        </p:sp>
        <p:sp>
          <p:nvSpPr>
            <p:cNvPr id="221" name="10">
              <a:extLst>
                <a:ext uri="{FF2B5EF4-FFF2-40B4-BE49-F238E27FC236}">
                  <a16:creationId xmlns:a16="http://schemas.microsoft.com/office/drawing/2014/main" id="{6CC4CD8D-91A8-EC49-A5EB-959FAC23A281}"/>
                </a:ext>
              </a:extLst>
            </p:cNvPr>
            <p:cNvSpPr/>
            <p:nvPr/>
          </p:nvSpPr>
          <p:spPr>
            <a:xfrm>
              <a:off x="5152861" y="3430587"/>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10</a:t>
              </a:r>
            </a:p>
          </p:txBody>
        </p:sp>
        <p:sp>
          <p:nvSpPr>
            <p:cNvPr id="222" name="11">
              <a:extLst>
                <a:ext uri="{FF2B5EF4-FFF2-40B4-BE49-F238E27FC236}">
                  <a16:creationId xmlns:a16="http://schemas.microsoft.com/office/drawing/2014/main" id="{08F1C4F1-1447-C04E-954C-68687BEA7613}"/>
                </a:ext>
              </a:extLst>
            </p:cNvPr>
            <p:cNvSpPr/>
            <p:nvPr/>
          </p:nvSpPr>
          <p:spPr>
            <a:xfrm>
              <a:off x="5624314" y="3430587"/>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11</a:t>
              </a:r>
            </a:p>
          </p:txBody>
        </p:sp>
        <p:sp>
          <p:nvSpPr>
            <p:cNvPr id="223" name="12">
              <a:extLst>
                <a:ext uri="{FF2B5EF4-FFF2-40B4-BE49-F238E27FC236}">
                  <a16:creationId xmlns:a16="http://schemas.microsoft.com/office/drawing/2014/main" id="{92F0F1CF-AAA9-434D-A6B5-CC8D8CFD3F22}"/>
                </a:ext>
              </a:extLst>
            </p:cNvPr>
            <p:cNvSpPr/>
            <p:nvPr/>
          </p:nvSpPr>
          <p:spPr>
            <a:xfrm>
              <a:off x="6248971" y="3429000"/>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12</a:t>
              </a:r>
            </a:p>
          </p:txBody>
        </p:sp>
        <p:sp>
          <p:nvSpPr>
            <p:cNvPr id="224" name="13">
              <a:extLst>
                <a:ext uri="{FF2B5EF4-FFF2-40B4-BE49-F238E27FC236}">
                  <a16:creationId xmlns:a16="http://schemas.microsoft.com/office/drawing/2014/main" id="{3B2BE307-0944-394A-ACD4-8AB815803BFE}"/>
                </a:ext>
              </a:extLst>
            </p:cNvPr>
            <p:cNvSpPr/>
            <p:nvPr/>
          </p:nvSpPr>
          <p:spPr>
            <a:xfrm>
              <a:off x="6720423" y="3431356"/>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13</a:t>
              </a:r>
            </a:p>
          </p:txBody>
        </p:sp>
        <p:sp>
          <p:nvSpPr>
            <p:cNvPr id="225" name="14">
              <a:extLst>
                <a:ext uri="{FF2B5EF4-FFF2-40B4-BE49-F238E27FC236}">
                  <a16:creationId xmlns:a16="http://schemas.microsoft.com/office/drawing/2014/main" id="{1BC010AE-2CE9-2F44-AD5E-C53D7EC435BC}"/>
                </a:ext>
              </a:extLst>
            </p:cNvPr>
            <p:cNvSpPr/>
            <p:nvPr/>
          </p:nvSpPr>
          <p:spPr>
            <a:xfrm>
              <a:off x="7319252" y="3429995"/>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14</a:t>
              </a:r>
            </a:p>
          </p:txBody>
        </p:sp>
        <p:sp>
          <p:nvSpPr>
            <p:cNvPr id="226" name="15">
              <a:extLst>
                <a:ext uri="{FF2B5EF4-FFF2-40B4-BE49-F238E27FC236}">
                  <a16:creationId xmlns:a16="http://schemas.microsoft.com/office/drawing/2014/main" id="{ACFC9D84-469B-AC44-BB8C-A9E3F467DE8B}"/>
                </a:ext>
              </a:extLst>
            </p:cNvPr>
            <p:cNvSpPr/>
            <p:nvPr/>
          </p:nvSpPr>
          <p:spPr>
            <a:xfrm>
              <a:off x="7790704" y="3431582"/>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15</a:t>
              </a:r>
            </a:p>
          </p:txBody>
        </p:sp>
        <p:sp>
          <p:nvSpPr>
            <p:cNvPr id="227" name="16">
              <a:extLst>
                <a:ext uri="{FF2B5EF4-FFF2-40B4-BE49-F238E27FC236}">
                  <a16:creationId xmlns:a16="http://schemas.microsoft.com/office/drawing/2014/main" id="{30B978AC-D253-E247-A614-0C7EB7382374}"/>
                </a:ext>
              </a:extLst>
            </p:cNvPr>
            <p:cNvSpPr/>
            <p:nvPr/>
          </p:nvSpPr>
          <p:spPr>
            <a:xfrm>
              <a:off x="8261666" y="3429995"/>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16</a:t>
              </a:r>
            </a:p>
          </p:txBody>
        </p:sp>
        <p:sp>
          <p:nvSpPr>
            <p:cNvPr id="228" name="17">
              <a:extLst>
                <a:ext uri="{FF2B5EF4-FFF2-40B4-BE49-F238E27FC236}">
                  <a16:creationId xmlns:a16="http://schemas.microsoft.com/office/drawing/2014/main" id="{94C2B898-F105-0747-B024-EB98DB71FBE0}"/>
                </a:ext>
              </a:extLst>
            </p:cNvPr>
            <p:cNvSpPr/>
            <p:nvPr/>
          </p:nvSpPr>
          <p:spPr>
            <a:xfrm>
              <a:off x="8733118" y="3429995"/>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17</a:t>
              </a:r>
            </a:p>
          </p:txBody>
        </p:sp>
        <p:sp>
          <p:nvSpPr>
            <p:cNvPr id="229" name="18">
              <a:extLst>
                <a:ext uri="{FF2B5EF4-FFF2-40B4-BE49-F238E27FC236}">
                  <a16:creationId xmlns:a16="http://schemas.microsoft.com/office/drawing/2014/main" id="{A46890DA-8A20-C847-9F97-0A623A6B9BBC}"/>
                </a:ext>
              </a:extLst>
            </p:cNvPr>
            <p:cNvSpPr/>
            <p:nvPr/>
          </p:nvSpPr>
          <p:spPr>
            <a:xfrm>
              <a:off x="9204570" y="3429995"/>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18</a:t>
              </a:r>
            </a:p>
          </p:txBody>
        </p:sp>
        <p:sp>
          <p:nvSpPr>
            <p:cNvPr id="230" name="19">
              <a:extLst>
                <a:ext uri="{FF2B5EF4-FFF2-40B4-BE49-F238E27FC236}">
                  <a16:creationId xmlns:a16="http://schemas.microsoft.com/office/drawing/2014/main" id="{1061DB21-7934-4D41-9E0F-41C08044AC5C}"/>
                </a:ext>
              </a:extLst>
            </p:cNvPr>
            <p:cNvSpPr/>
            <p:nvPr/>
          </p:nvSpPr>
          <p:spPr>
            <a:xfrm>
              <a:off x="9675532" y="3429000"/>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19</a:t>
              </a:r>
            </a:p>
          </p:txBody>
        </p:sp>
        <p:sp>
          <p:nvSpPr>
            <p:cNvPr id="231" name="20">
              <a:extLst>
                <a:ext uri="{FF2B5EF4-FFF2-40B4-BE49-F238E27FC236}">
                  <a16:creationId xmlns:a16="http://schemas.microsoft.com/office/drawing/2014/main" id="{3B5A37D0-1C9A-334B-B54F-900264095B76}"/>
                </a:ext>
              </a:extLst>
            </p:cNvPr>
            <p:cNvSpPr/>
            <p:nvPr/>
          </p:nvSpPr>
          <p:spPr>
            <a:xfrm>
              <a:off x="10146986" y="3429000"/>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20</a:t>
              </a:r>
            </a:p>
          </p:txBody>
        </p:sp>
        <p:sp>
          <p:nvSpPr>
            <p:cNvPr id="232" name="21">
              <a:extLst>
                <a:ext uri="{FF2B5EF4-FFF2-40B4-BE49-F238E27FC236}">
                  <a16:creationId xmlns:a16="http://schemas.microsoft.com/office/drawing/2014/main" id="{D1053736-2267-604D-BBBD-98C9170148D6}"/>
                </a:ext>
              </a:extLst>
            </p:cNvPr>
            <p:cNvSpPr/>
            <p:nvPr/>
          </p:nvSpPr>
          <p:spPr>
            <a:xfrm>
              <a:off x="10617948" y="3429000"/>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t>21</a:t>
              </a:r>
            </a:p>
          </p:txBody>
        </p:sp>
        <p:sp>
          <p:nvSpPr>
            <p:cNvPr id="233" name="22">
              <a:extLst>
                <a:ext uri="{FF2B5EF4-FFF2-40B4-BE49-F238E27FC236}">
                  <a16:creationId xmlns:a16="http://schemas.microsoft.com/office/drawing/2014/main" id="{231B12E1-BD39-D14C-9078-14242DA2932F}"/>
                </a:ext>
              </a:extLst>
            </p:cNvPr>
            <p:cNvSpPr/>
            <p:nvPr/>
          </p:nvSpPr>
          <p:spPr>
            <a:xfrm>
              <a:off x="11215264" y="3429000"/>
              <a:ext cx="472567" cy="508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lvl1pPr algn="ctr">
                <a:defRPr sz="1200">
                  <a:solidFill>
                    <a:srgbClr val="A7A7A7"/>
                  </a:solidFill>
                </a:defRPr>
              </a:lvl1pPr>
            </a:lstStyle>
            <a:p>
              <a:r>
                <a:rPr dirty="0"/>
                <a:t>22</a:t>
              </a:r>
            </a:p>
          </p:txBody>
        </p:sp>
      </p:grpSp>
      <p:sp>
        <p:nvSpPr>
          <p:cNvPr id="234" name="a">
            <a:extLst>
              <a:ext uri="{FF2B5EF4-FFF2-40B4-BE49-F238E27FC236}">
                <a16:creationId xmlns:a16="http://schemas.microsoft.com/office/drawing/2014/main" id="{8BAC6EB2-4AF2-E143-BBD8-B2197BC95D5C}"/>
              </a:ext>
            </a:extLst>
          </p:cNvPr>
          <p:cNvSpPr/>
          <p:nvPr/>
        </p:nvSpPr>
        <p:spPr>
          <a:xfrm>
            <a:off x="444105" y="4558587"/>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235" name="b">
            <a:extLst>
              <a:ext uri="{FF2B5EF4-FFF2-40B4-BE49-F238E27FC236}">
                <a16:creationId xmlns:a16="http://schemas.microsoft.com/office/drawing/2014/main" id="{9CD9AF86-A391-5844-A5D2-C9A09A5E0C4C}"/>
              </a:ext>
            </a:extLst>
          </p:cNvPr>
          <p:cNvSpPr/>
          <p:nvPr/>
        </p:nvSpPr>
        <p:spPr>
          <a:xfrm>
            <a:off x="915067" y="4558587"/>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236" name="a">
            <a:extLst>
              <a:ext uri="{FF2B5EF4-FFF2-40B4-BE49-F238E27FC236}">
                <a16:creationId xmlns:a16="http://schemas.microsoft.com/office/drawing/2014/main" id="{E5FE30EC-2ACA-304D-BB83-011407846AFC}"/>
              </a:ext>
            </a:extLst>
          </p:cNvPr>
          <p:cNvSpPr/>
          <p:nvPr/>
        </p:nvSpPr>
        <p:spPr>
          <a:xfrm>
            <a:off x="1386519" y="4558587"/>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237" name="a">
            <a:extLst>
              <a:ext uri="{FF2B5EF4-FFF2-40B4-BE49-F238E27FC236}">
                <a16:creationId xmlns:a16="http://schemas.microsoft.com/office/drawing/2014/main" id="{DC6B5A6B-6BDA-9F4A-899C-49F6FC12ADEE}"/>
              </a:ext>
            </a:extLst>
          </p:cNvPr>
          <p:cNvSpPr/>
          <p:nvPr/>
        </p:nvSpPr>
        <p:spPr>
          <a:xfrm>
            <a:off x="1857481" y="4558587"/>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238" name="b">
            <a:extLst>
              <a:ext uri="{FF2B5EF4-FFF2-40B4-BE49-F238E27FC236}">
                <a16:creationId xmlns:a16="http://schemas.microsoft.com/office/drawing/2014/main" id="{78C25F2A-AE1C-4542-A797-70080E661885}"/>
              </a:ext>
            </a:extLst>
          </p:cNvPr>
          <p:cNvSpPr/>
          <p:nvPr/>
        </p:nvSpPr>
        <p:spPr>
          <a:xfrm>
            <a:off x="2328934" y="4558587"/>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239" name="a">
            <a:extLst>
              <a:ext uri="{FF2B5EF4-FFF2-40B4-BE49-F238E27FC236}">
                <a16:creationId xmlns:a16="http://schemas.microsoft.com/office/drawing/2014/main" id="{BF33DA81-3599-544F-9AE8-471EC7756B23}"/>
              </a:ext>
            </a:extLst>
          </p:cNvPr>
          <p:cNvSpPr/>
          <p:nvPr/>
        </p:nvSpPr>
        <p:spPr>
          <a:xfrm>
            <a:off x="2799896" y="4558587"/>
            <a:ext cx="472567" cy="4469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a</a:t>
            </a:r>
          </a:p>
        </p:txBody>
      </p:sp>
      <p:sp>
        <p:nvSpPr>
          <p:cNvPr id="240" name="b">
            <a:extLst>
              <a:ext uri="{FF2B5EF4-FFF2-40B4-BE49-F238E27FC236}">
                <a16:creationId xmlns:a16="http://schemas.microsoft.com/office/drawing/2014/main" id="{BB5C5EC7-A387-CE4D-B2C1-03470149AEC4}"/>
              </a:ext>
            </a:extLst>
          </p:cNvPr>
          <p:cNvSpPr/>
          <p:nvPr/>
        </p:nvSpPr>
        <p:spPr>
          <a:xfrm>
            <a:off x="3409987" y="4539537"/>
            <a:ext cx="472567" cy="450851"/>
          </a:xfrm>
          <a:prstGeom prst="rect">
            <a:avLst/>
          </a:prstGeom>
          <a:solidFill>
            <a:schemeClr val="accent2"/>
          </a:solidFill>
          <a:ln w="12700">
            <a:solidFill>
              <a:srgbClr val="3D8026"/>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b</a:t>
            </a:r>
          </a:p>
        </p:txBody>
      </p:sp>
      <p:sp>
        <p:nvSpPr>
          <p:cNvPr id="241" name="a">
            <a:extLst>
              <a:ext uri="{FF2B5EF4-FFF2-40B4-BE49-F238E27FC236}">
                <a16:creationId xmlns:a16="http://schemas.microsoft.com/office/drawing/2014/main" id="{37EC4013-6AE4-D941-8D64-716D48F02576}"/>
              </a:ext>
            </a:extLst>
          </p:cNvPr>
          <p:cNvSpPr/>
          <p:nvPr/>
        </p:nvSpPr>
        <p:spPr>
          <a:xfrm>
            <a:off x="6045775" y="4508195"/>
            <a:ext cx="472567" cy="508001"/>
          </a:xfrm>
          <a:prstGeom prst="rect">
            <a:avLst/>
          </a:prstGeom>
          <a:solidFill>
            <a:schemeClr val="accent2"/>
          </a:solidFill>
          <a:ln w="12700">
            <a:solidFill>
              <a:srgbClr val="3D8026"/>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a</a:t>
            </a:r>
          </a:p>
        </p:txBody>
      </p:sp>
      <p:sp>
        <p:nvSpPr>
          <p:cNvPr id="242" name="b">
            <a:extLst>
              <a:ext uri="{FF2B5EF4-FFF2-40B4-BE49-F238E27FC236}">
                <a16:creationId xmlns:a16="http://schemas.microsoft.com/office/drawing/2014/main" id="{B97BD8F7-F732-114A-A9CA-97617281D74B}"/>
              </a:ext>
            </a:extLst>
          </p:cNvPr>
          <p:cNvSpPr/>
          <p:nvPr/>
        </p:nvSpPr>
        <p:spPr>
          <a:xfrm>
            <a:off x="6574600" y="4506792"/>
            <a:ext cx="472567" cy="508001"/>
          </a:xfrm>
          <a:prstGeom prst="rect">
            <a:avLst/>
          </a:prstGeom>
          <a:solidFill>
            <a:schemeClr val="accent2"/>
          </a:solidFill>
          <a:ln w="12700">
            <a:solidFill>
              <a:srgbClr val="3D8026"/>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b</a:t>
            </a:r>
          </a:p>
        </p:txBody>
      </p:sp>
      <p:sp>
        <p:nvSpPr>
          <p:cNvPr id="243" name="$">
            <a:extLst>
              <a:ext uri="{FF2B5EF4-FFF2-40B4-BE49-F238E27FC236}">
                <a16:creationId xmlns:a16="http://schemas.microsoft.com/office/drawing/2014/main" id="{BB48DC77-41D7-4C47-B198-9BF4C29AE684}"/>
              </a:ext>
            </a:extLst>
          </p:cNvPr>
          <p:cNvSpPr/>
          <p:nvPr/>
        </p:nvSpPr>
        <p:spPr>
          <a:xfrm>
            <a:off x="11039461" y="4482387"/>
            <a:ext cx="472567" cy="508001"/>
          </a:xfrm>
          <a:prstGeom prst="rect">
            <a:avLst/>
          </a:prstGeom>
          <a:solidFill>
            <a:schemeClr val="accent2"/>
          </a:solidFill>
          <a:ln w="12700">
            <a:solidFill>
              <a:srgbClr val="3D8026"/>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a:t>
            </a:r>
          </a:p>
        </p:txBody>
      </p:sp>
      <p:sp>
        <p:nvSpPr>
          <p:cNvPr id="245" name="a">
            <a:extLst>
              <a:ext uri="{FF2B5EF4-FFF2-40B4-BE49-F238E27FC236}">
                <a16:creationId xmlns:a16="http://schemas.microsoft.com/office/drawing/2014/main" id="{6E3AD15E-9531-5D46-9CEB-F1DF449DBAD2}"/>
              </a:ext>
            </a:extLst>
          </p:cNvPr>
          <p:cNvSpPr/>
          <p:nvPr/>
        </p:nvSpPr>
        <p:spPr>
          <a:xfrm>
            <a:off x="4034644" y="4545887"/>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246" name="a">
            <a:extLst>
              <a:ext uri="{FF2B5EF4-FFF2-40B4-BE49-F238E27FC236}">
                <a16:creationId xmlns:a16="http://schemas.microsoft.com/office/drawing/2014/main" id="{F94B87C6-01FC-0B4E-AD8E-2C41229AAE13}"/>
              </a:ext>
            </a:extLst>
          </p:cNvPr>
          <p:cNvSpPr/>
          <p:nvPr/>
        </p:nvSpPr>
        <p:spPr>
          <a:xfrm>
            <a:off x="4506096" y="4545887"/>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247" name="b">
            <a:extLst>
              <a:ext uri="{FF2B5EF4-FFF2-40B4-BE49-F238E27FC236}">
                <a16:creationId xmlns:a16="http://schemas.microsoft.com/office/drawing/2014/main" id="{C8F6487B-3643-604A-BA08-FEAA6013E235}"/>
              </a:ext>
            </a:extLst>
          </p:cNvPr>
          <p:cNvSpPr/>
          <p:nvPr/>
        </p:nvSpPr>
        <p:spPr>
          <a:xfrm>
            <a:off x="4977058" y="4545887"/>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248" name="Rounded Rectangle">
            <a:extLst>
              <a:ext uri="{FF2B5EF4-FFF2-40B4-BE49-F238E27FC236}">
                <a16:creationId xmlns:a16="http://schemas.microsoft.com/office/drawing/2014/main" id="{7B3622C7-9DB1-CE47-9DF6-07EB06CF074A}"/>
              </a:ext>
            </a:extLst>
          </p:cNvPr>
          <p:cNvSpPr/>
          <p:nvPr/>
        </p:nvSpPr>
        <p:spPr>
          <a:xfrm>
            <a:off x="7090893" y="4488737"/>
            <a:ext cx="3874371" cy="508001"/>
          </a:xfrm>
          <a:prstGeom prst="roundRect">
            <a:avLst>
              <a:gd name="adj" fmla="val 37500"/>
            </a:avLst>
          </a:prstGeom>
          <a:solidFill>
            <a:srgbClr val="FFFFFF"/>
          </a:solidFill>
          <a:ln w="12700">
            <a:solidFill>
              <a:schemeClr val="accent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sp>
        <p:nvSpPr>
          <p:cNvPr id="249" name="a">
            <a:extLst>
              <a:ext uri="{FF2B5EF4-FFF2-40B4-BE49-F238E27FC236}">
                <a16:creationId xmlns:a16="http://schemas.microsoft.com/office/drawing/2014/main" id="{102BE22B-E4D8-184E-8FB6-E6535D962D1E}"/>
              </a:ext>
            </a:extLst>
          </p:cNvPr>
          <p:cNvSpPr/>
          <p:nvPr/>
        </p:nvSpPr>
        <p:spPr>
          <a:xfrm>
            <a:off x="7143449" y="4539537"/>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a</a:t>
            </a:r>
          </a:p>
        </p:txBody>
      </p:sp>
      <p:sp>
        <p:nvSpPr>
          <p:cNvPr id="250" name="b">
            <a:extLst>
              <a:ext uri="{FF2B5EF4-FFF2-40B4-BE49-F238E27FC236}">
                <a16:creationId xmlns:a16="http://schemas.microsoft.com/office/drawing/2014/main" id="{17B87C4F-7E5F-A54A-B10E-9CB64738A0CE}"/>
              </a:ext>
            </a:extLst>
          </p:cNvPr>
          <p:cNvSpPr/>
          <p:nvPr/>
        </p:nvSpPr>
        <p:spPr>
          <a:xfrm>
            <a:off x="7614901" y="4539537"/>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251" name="a">
            <a:extLst>
              <a:ext uri="{FF2B5EF4-FFF2-40B4-BE49-F238E27FC236}">
                <a16:creationId xmlns:a16="http://schemas.microsoft.com/office/drawing/2014/main" id="{70C527C7-36ED-F546-8F5F-3F5414E50C69}"/>
              </a:ext>
            </a:extLst>
          </p:cNvPr>
          <p:cNvSpPr/>
          <p:nvPr/>
        </p:nvSpPr>
        <p:spPr>
          <a:xfrm>
            <a:off x="8085863" y="4539537"/>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252" name="a">
            <a:extLst>
              <a:ext uri="{FF2B5EF4-FFF2-40B4-BE49-F238E27FC236}">
                <a16:creationId xmlns:a16="http://schemas.microsoft.com/office/drawing/2014/main" id="{879BDBD5-D7CD-6A41-9694-106DB7323042}"/>
              </a:ext>
            </a:extLst>
          </p:cNvPr>
          <p:cNvSpPr/>
          <p:nvPr/>
        </p:nvSpPr>
        <p:spPr>
          <a:xfrm>
            <a:off x="8557315" y="4539537"/>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253" name="b">
            <a:extLst>
              <a:ext uri="{FF2B5EF4-FFF2-40B4-BE49-F238E27FC236}">
                <a16:creationId xmlns:a16="http://schemas.microsoft.com/office/drawing/2014/main" id="{DE1ED0CC-F9FF-F944-8F8C-79D980CC0E01}"/>
              </a:ext>
            </a:extLst>
          </p:cNvPr>
          <p:cNvSpPr/>
          <p:nvPr/>
        </p:nvSpPr>
        <p:spPr>
          <a:xfrm>
            <a:off x="9028767" y="4539537"/>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254" name="a">
            <a:extLst>
              <a:ext uri="{FF2B5EF4-FFF2-40B4-BE49-F238E27FC236}">
                <a16:creationId xmlns:a16="http://schemas.microsoft.com/office/drawing/2014/main" id="{694C6919-F6FD-8240-BD4F-0535402E681F}"/>
              </a:ext>
            </a:extLst>
          </p:cNvPr>
          <p:cNvSpPr/>
          <p:nvPr/>
        </p:nvSpPr>
        <p:spPr>
          <a:xfrm>
            <a:off x="9499729" y="4539537"/>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255" name="b">
            <a:extLst>
              <a:ext uri="{FF2B5EF4-FFF2-40B4-BE49-F238E27FC236}">
                <a16:creationId xmlns:a16="http://schemas.microsoft.com/office/drawing/2014/main" id="{8B50197A-E68B-F646-B387-1932226A8780}"/>
              </a:ext>
            </a:extLst>
          </p:cNvPr>
          <p:cNvSpPr/>
          <p:nvPr/>
        </p:nvSpPr>
        <p:spPr>
          <a:xfrm>
            <a:off x="9971183" y="4539537"/>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256" name="a">
            <a:extLst>
              <a:ext uri="{FF2B5EF4-FFF2-40B4-BE49-F238E27FC236}">
                <a16:creationId xmlns:a16="http://schemas.microsoft.com/office/drawing/2014/main" id="{5DAD39FD-06D0-D046-8EFB-C84B48D02D9E}"/>
              </a:ext>
            </a:extLst>
          </p:cNvPr>
          <p:cNvSpPr/>
          <p:nvPr/>
        </p:nvSpPr>
        <p:spPr>
          <a:xfrm>
            <a:off x="10442145" y="4539537"/>
            <a:ext cx="472567"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257" name="a">
            <a:extLst>
              <a:ext uri="{FF2B5EF4-FFF2-40B4-BE49-F238E27FC236}">
                <a16:creationId xmlns:a16="http://schemas.microsoft.com/office/drawing/2014/main" id="{DC564465-8AE4-E649-86E4-1F8CA225345F}"/>
              </a:ext>
            </a:extLst>
          </p:cNvPr>
          <p:cNvSpPr/>
          <p:nvPr/>
        </p:nvSpPr>
        <p:spPr>
          <a:xfrm>
            <a:off x="5520679" y="4507786"/>
            <a:ext cx="472567" cy="508001"/>
          </a:xfrm>
          <a:prstGeom prst="rect">
            <a:avLst/>
          </a:prstGeom>
          <a:noFill/>
          <a:ln w="12700">
            <a:no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rPr dirty="0">
                <a:solidFill>
                  <a:schemeClr val="tx1"/>
                </a:solidFill>
              </a:rPr>
              <a:t>a</a:t>
            </a:r>
          </a:p>
        </p:txBody>
      </p:sp>
      <p:cxnSp>
        <p:nvCxnSpPr>
          <p:cNvPr id="258" name="Curved Connector 257">
            <a:extLst>
              <a:ext uri="{FF2B5EF4-FFF2-40B4-BE49-F238E27FC236}">
                <a16:creationId xmlns:a16="http://schemas.microsoft.com/office/drawing/2014/main" id="{8FE13210-89EE-A44C-8178-42CC5E61EC1A}"/>
              </a:ext>
            </a:extLst>
          </p:cNvPr>
          <p:cNvCxnSpPr>
            <a:cxnSpLocks/>
          </p:cNvCxnSpPr>
          <p:nvPr/>
        </p:nvCxnSpPr>
        <p:spPr>
          <a:xfrm rot="16200000" flipH="1">
            <a:off x="1836936" y="3846643"/>
            <a:ext cx="12700" cy="2355791"/>
          </a:xfrm>
          <a:prstGeom prst="curvedConnector3">
            <a:avLst>
              <a:gd name="adj1" fmla="val 3735480"/>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59" name="Curved Connector 258">
            <a:extLst>
              <a:ext uri="{FF2B5EF4-FFF2-40B4-BE49-F238E27FC236}">
                <a16:creationId xmlns:a16="http://schemas.microsoft.com/office/drawing/2014/main" id="{084B2EA2-A53C-BD4C-90E9-B0963399C538}"/>
              </a:ext>
            </a:extLst>
          </p:cNvPr>
          <p:cNvCxnSpPr>
            <a:cxnSpLocks/>
          </p:cNvCxnSpPr>
          <p:nvPr/>
        </p:nvCxnSpPr>
        <p:spPr>
          <a:xfrm rot="5400000">
            <a:off x="6036976" y="3689987"/>
            <a:ext cx="6350" cy="2637352"/>
          </a:xfrm>
          <a:prstGeom prst="curvedConnector3">
            <a:avLst>
              <a:gd name="adj1" fmla="val 3700000"/>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60" name="Curved Connector 259">
            <a:extLst>
              <a:ext uri="{FF2B5EF4-FFF2-40B4-BE49-F238E27FC236}">
                <a16:creationId xmlns:a16="http://schemas.microsoft.com/office/drawing/2014/main" id="{BFBE95AE-B3BF-B14F-B53B-2D658810B90D}"/>
              </a:ext>
            </a:extLst>
          </p:cNvPr>
          <p:cNvCxnSpPr/>
          <p:nvPr/>
        </p:nvCxnSpPr>
        <p:spPr>
          <a:xfrm rot="5400000">
            <a:off x="2919611" y="3694126"/>
            <a:ext cx="12700" cy="2648125"/>
          </a:xfrm>
          <a:prstGeom prst="curvedConnector3">
            <a:avLst>
              <a:gd name="adj1" fmla="val 190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B8D283D-B307-5D4C-B4FF-4690D2E264EE}"/>
              </a:ext>
            </a:extLst>
          </p:cNvPr>
          <p:cNvSpPr txBox="1"/>
          <p:nvPr/>
        </p:nvSpPr>
        <p:spPr>
          <a:xfrm>
            <a:off x="3406517" y="5770702"/>
            <a:ext cx="6013762" cy="369332"/>
          </a:xfrm>
          <a:prstGeom prst="rect">
            <a:avLst/>
          </a:prstGeom>
          <a:noFill/>
        </p:spPr>
        <p:txBody>
          <a:bodyPr wrap="none" rtlCol="0">
            <a:spAutoFit/>
          </a:bodyPr>
          <a:lstStyle/>
          <a:p>
            <a:r>
              <a:rPr lang="pt-PT" dirty="0" err="1"/>
              <a:t>right_pointer</a:t>
            </a:r>
            <a:r>
              <a:rPr lang="pt-PT" dirty="0"/>
              <a:t> = </a:t>
            </a:r>
            <a:r>
              <a:rPr lang="pt-PT" dirty="0" err="1"/>
              <a:t>original_pointer</a:t>
            </a:r>
            <a:r>
              <a:rPr lang="pt-PT" dirty="0"/>
              <a:t> + </a:t>
            </a:r>
            <a:r>
              <a:rPr lang="pt-PT" dirty="0" err="1"/>
              <a:t>lenght</a:t>
            </a:r>
            <a:r>
              <a:rPr lang="pt-PT" dirty="0"/>
              <a:t> _</a:t>
            </a:r>
            <a:r>
              <a:rPr lang="pt-PT" dirty="0" err="1"/>
              <a:t>of_left_sub_phrase</a:t>
            </a:r>
            <a:r>
              <a:rPr lang="pt-PT" dirty="0"/>
              <a:t>.</a:t>
            </a:r>
            <a:endParaRPr lang="en-PT" dirty="0"/>
          </a:p>
        </p:txBody>
      </p:sp>
    </p:spTree>
    <p:extLst>
      <p:ext uri="{BB962C8B-B14F-4D97-AF65-F5344CB8AC3E}">
        <p14:creationId xmlns:p14="http://schemas.microsoft.com/office/powerpoint/2010/main" val="374517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44"/>
                                        </p:tgtEl>
                                        <p:attrNameLst>
                                          <p:attrName>style.visibility</p:attrName>
                                        </p:attrNameLst>
                                      </p:cBhvr>
                                      <p:to>
                                        <p:strVal val="visible"/>
                                      </p:to>
                                    </p:set>
                                  </p:childTnLst>
                                </p:cTn>
                              </p:par>
                              <p:par>
                                <p:cTn id="19" presetID="1" presetClass="entr" presetSubtype="0" fill="hold" grpId="3" nodeType="withEffect">
                                  <p:stCondLst>
                                    <p:cond delay="0"/>
                                  </p:stCondLst>
                                  <p:childTnLst>
                                    <p:set>
                                      <p:cBhvr>
                                        <p:cTn id="20" dur="1" fill="hold">
                                          <p:stCondLst>
                                            <p:cond delay="0"/>
                                          </p:stCondLst>
                                        </p:cTn>
                                        <p:tgtEl>
                                          <p:spTgt spid="2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56"/>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25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5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5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6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9" presetClass="emph" presetSubtype="0" grpId="0" nodeType="clickEffect">
                                  <p:stCondLst>
                                    <p:cond delay="0"/>
                                  </p:stCondLst>
                                  <p:childTnLst>
                                    <p:set>
                                      <p:cBhvr>
                                        <p:cTn id="80" dur="indefinite"/>
                                        <p:tgtEl>
                                          <p:spTgt spid="261"/>
                                        </p:tgtEl>
                                        <p:attrNameLst>
                                          <p:attrName>style.opacity</p:attrName>
                                        </p:attrNameLst>
                                      </p:cBhvr>
                                      <p:to>
                                        <p:strVal val="0"/>
                                      </p:to>
                                    </p:set>
                                    <p:animEffect filter="image" prLst="opacity: 0">
                                      <p:cBhvr rctx="IE">
                                        <p:cTn id="81" dur="indefinite"/>
                                        <p:tgtEl>
                                          <p:spTgt spid="261"/>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mph" presetSubtype="2" fill="hold" nodeType="clickEffect">
                                  <p:stCondLst>
                                    <p:cond delay="0"/>
                                  </p:stCondLst>
                                  <p:childTnLst>
                                    <p:animClr clrSpc="rgb" dir="cw">
                                      <p:cBhvr>
                                        <p:cTn id="85" dur="2000" fill="hold"/>
                                        <p:tgtEl>
                                          <p:spTgt spid="239"/>
                                        </p:tgtEl>
                                        <p:attrNameLst>
                                          <p:attrName>fillcolor</p:attrName>
                                        </p:attrNameLst>
                                      </p:cBhvr>
                                      <p:to>
                                        <a:srgbClr val="FF2600"/>
                                      </p:to>
                                    </p:animClr>
                                    <p:set>
                                      <p:cBhvr>
                                        <p:cTn id="86" dur="2000" fill="hold"/>
                                        <p:tgtEl>
                                          <p:spTgt spid="239"/>
                                        </p:tgtEl>
                                        <p:attrNameLst>
                                          <p:attrName>fill.type</p:attrName>
                                        </p:attrNameLst>
                                      </p:cBhvr>
                                      <p:to>
                                        <p:strVal val="solid"/>
                                      </p:to>
                                    </p:set>
                                    <p:set>
                                      <p:cBhvr>
                                        <p:cTn id="87" dur="2000" fill="hold"/>
                                        <p:tgtEl>
                                          <p:spTgt spid="239"/>
                                        </p:tgtEl>
                                        <p:attrNameLst>
                                          <p:attrName>fill.on</p:attrName>
                                        </p:attrNameLst>
                                      </p:cBhvr>
                                      <p:to>
                                        <p:strVal val="true"/>
                                      </p:to>
                                    </p:set>
                                  </p:childTnLst>
                                </p:cTn>
                              </p:par>
                              <p:par>
                                <p:cTn id="88" presetID="1" presetClass="emph" presetSubtype="2" fill="hold" nodeType="withEffect">
                                  <p:stCondLst>
                                    <p:cond delay="0"/>
                                  </p:stCondLst>
                                  <p:childTnLst>
                                    <p:animClr clrSpc="rgb" dir="cw">
                                      <p:cBhvr>
                                        <p:cTn id="89" dur="2000" fill="hold"/>
                                        <p:tgtEl>
                                          <p:spTgt spid="257"/>
                                        </p:tgtEl>
                                        <p:attrNameLst>
                                          <p:attrName>fillcolor</p:attrName>
                                        </p:attrNameLst>
                                      </p:cBhvr>
                                      <p:to>
                                        <a:srgbClr val="FF2600"/>
                                      </p:to>
                                    </p:animClr>
                                    <p:set>
                                      <p:cBhvr>
                                        <p:cTn id="90" dur="2000" fill="hold"/>
                                        <p:tgtEl>
                                          <p:spTgt spid="257"/>
                                        </p:tgtEl>
                                        <p:attrNameLst>
                                          <p:attrName>fill.type</p:attrName>
                                        </p:attrNameLst>
                                      </p:cBhvr>
                                      <p:to>
                                        <p:strVal val="solid"/>
                                      </p:to>
                                    </p:set>
                                    <p:set>
                                      <p:cBhvr>
                                        <p:cTn id="91" dur="2000" fill="hold"/>
                                        <p:tgtEl>
                                          <p:spTgt spid="257"/>
                                        </p:tgtEl>
                                        <p:attrNameLst>
                                          <p:attrName>fill.on</p:attrName>
                                        </p:attrNameLst>
                                      </p:cBhvr>
                                      <p:to>
                                        <p:strVal val="true"/>
                                      </p:to>
                                    </p:set>
                                  </p:childTnLst>
                                </p:cTn>
                              </p:par>
                            </p:childTnLst>
                          </p:cTn>
                        </p:par>
                      </p:childTnLst>
                    </p:cTn>
                  </p:par>
                  <p:par>
                    <p:cTn id="92" fill="hold">
                      <p:stCondLst>
                        <p:cond delay="indefinite"/>
                      </p:stCondLst>
                      <p:childTnLst>
                        <p:par>
                          <p:cTn id="93" fill="hold">
                            <p:stCondLst>
                              <p:cond delay="0"/>
                            </p:stCondLst>
                            <p:childTnLst>
                              <p:par>
                                <p:cTn id="94" presetID="1" presetClass="emph" presetSubtype="2" fill="hold" nodeType="clickEffect">
                                  <p:stCondLst>
                                    <p:cond delay="0"/>
                                  </p:stCondLst>
                                  <p:childTnLst>
                                    <p:animClr clrSpc="rgb" dir="cw">
                                      <p:cBhvr>
                                        <p:cTn id="95" dur="2000" fill="hold"/>
                                        <p:tgtEl>
                                          <p:spTgt spid="257"/>
                                        </p:tgtEl>
                                        <p:attrNameLst>
                                          <p:attrName>fillcolor</p:attrName>
                                        </p:attrNameLst>
                                      </p:cBhvr>
                                      <p:to>
                                        <a:srgbClr val="EBEAE6"/>
                                      </p:to>
                                    </p:animClr>
                                    <p:set>
                                      <p:cBhvr>
                                        <p:cTn id="96" dur="2000" fill="hold"/>
                                        <p:tgtEl>
                                          <p:spTgt spid="257"/>
                                        </p:tgtEl>
                                        <p:attrNameLst>
                                          <p:attrName>fill.type</p:attrName>
                                        </p:attrNameLst>
                                      </p:cBhvr>
                                      <p:to>
                                        <p:strVal val="solid"/>
                                      </p:to>
                                    </p:set>
                                    <p:set>
                                      <p:cBhvr>
                                        <p:cTn id="97" dur="2000" fill="hold"/>
                                        <p:tgtEl>
                                          <p:spTgt spid="257"/>
                                        </p:tgtEl>
                                        <p:attrNameLst>
                                          <p:attrName>fill.on</p:attrName>
                                        </p:attrNameLst>
                                      </p:cBhvr>
                                      <p:to>
                                        <p:strVal val="true"/>
                                      </p:to>
                                    </p:set>
                                  </p:childTnLst>
                                </p:cTn>
                              </p:par>
                              <p:par>
                                <p:cTn id="98" presetID="1" presetClass="emph" presetSubtype="2" fill="hold" nodeType="withEffect">
                                  <p:stCondLst>
                                    <p:cond delay="0"/>
                                  </p:stCondLst>
                                  <p:childTnLst>
                                    <p:animClr clrSpc="rgb" dir="cw">
                                      <p:cBhvr>
                                        <p:cTn id="99" dur="2000" fill="hold"/>
                                        <p:tgtEl>
                                          <p:spTgt spid="239"/>
                                        </p:tgtEl>
                                        <p:attrNameLst>
                                          <p:attrName>fillcolor</p:attrName>
                                        </p:attrNameLst>
                                      </p:cBhvr>
                                      <p:to>
                                        <a:srgbClr val="FFFFFF"/>
                                      </p:to>
                                    </p:animClr>
                                    <p:set>
                                      <p:cBhvr>
                                        <p:cTn id="100" dur="2000" fill="hold"/>
                                        <p:tgtEl>
                                          <p:spTgt spid="239"/>
                                        </p:tgtEl>
                                        <p:attrNameLst>
                                          <p:attrName>fill.type</p:attrName>
                                        </p:attrNameLst>
                                      </p:cBhvr>
                                      <p:to>
                                        <p:strVal val="solid"/>
                                      </p:to>
                                    </p:set>
                                    <p:set>
                                      <p:cBhvr>
                                        <p:cTn id="101" dur="2000" fill="hold"/>
                                        <p:tgtEl>
                                          <p:spTgt spid="239"/>
                                        </p:tgtEl>
                                        <p:attrNameLst>
                                          <p:attrName>fill.on</p:attrName>
                                        </p:attrNameLst>
                                      </p:cBhvr>
                                      <p:to>
                                        <p:strVal val="true"/>
                                      </p:to>
                                    </p:set>
                                  </p:childTnLst>
                                </p:cTn>
                              </p:par>
                            </p:childTnLst>
                          </p:cTn>
                        </p:par>
                      </p:childTnLst>
                    </p:cTn>
                  </p:par>
                  <p:par>
                    <p:cTn id="102" fill="hold">
                      <p:stCondLst>
                        <p:cond delay="indefinite"/>
                      </p:stCondLst>
                      <p:childTnLst>
                        <p:par>
                          <p:cTn id="103" fill="hold">
                            <p:stCondLst>
                              <p:cond delay="0"/>
                            </p:stCondLst>
                            <p:childTnLst>
                              <p:par>
                                <p:cTn id="104" presetID="9" presetClass="emph" presetSubtype="0" grpId="0" nodeType="clickEffect">
                                  <p:stCondLst>
                                    <p:cond delay="0"/>
                                  </p:stCondLst>
                                  <p:childTnLst>
                                    <p:set>
                                      <p:cBhvr>
                                        <p:cTn id="105" dur="indefinite"/>
                                        <p:tgtEl>
                                          <p:spTgt spid="244"/>
                                        </p:tgtEl>
                                        <p:attrNameLst>
                                          <p:attrName>style.opacity</p:attrName>
                                        </p:attrNameLst>
                                      </p:cBhvr>
                                      <p:to>
                                        <p:strVal val="0"/>
                                      </p:to>
                                    </p:set>
                                    <p:animEffect filter="image" prLst="opacity: 0">
                                      <p:cBhvr rctx="IE">
                                        <p:cTn id="106" dur="indefinite"/>
                                        <p:tgtEl>
                                          <p:spTgt spid="244"/>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mph" presetSubtype="2" fill="hold" grpId="0" nodeType="clickEffect">
                                  <p:stCondLst>
                                    <p:cond delay="0"/>
                                  </p:stCondLst>
                                  <p:childTnLst>
                                    <p:animClr clrSpc="rgb" dir="cw">
                                      <p:cBhvr override="childStyle">
                                        <p:cTn id="110" dur="2000" fill="hold"/>
                                        <p:tgtEl>
                                          <p:spTgt spid="257"/>
                                        </p:tgtEl>
                                        <p:attrNameLst>
                                          <p:attrName>style.color</p:attrName>
                                        </p:attrNameLst>
                                      </p:cBhvr>
                                      <p:to>
                                        <a:srgbClr val="FFFFFF"/>
                                      </p:to>
                                    </p:animClr>
                                  </p:childTnLst>
                                </p:cTn>
                              </p:par>
                              <p:par>
                                <p:cTn id="111" presetID="1" presetClass="emph" presetSubtype="2" fill="hold" nodeType="withEffect">
                                  <p:stCondLst>
                                    <p:cond delay="0"/>
                                  </p:stCondLst>
                                  <p:childTnLst>
                                    <p:animClr clrSpc="rgb" dir="cw">
                                      <p:cBhvr>
                                        <p:cTn id="112" dur="2000" fill="hold"/>
                                        <p:tgtEl>
                                          <p:spTgt spid="257"/>
                                        </p:tgtEl>
                                        <p:attrNameLst>
                                          <p:attrName>fillcolor</p:attrName>
                                        </p:attrNameLst>
                                      </p:cBhvr>
                                      <p:to>
                                        <a:schemeClr val="accent2"/>
                                      </p:to>
                                    </p:animClr>
                                    <p:set>
                                      <p:cBhvr>
                                        <p:cTn id="113" dur="2000" fill="hold"/>
                                        <p:tgtEl>
                                          <p:spTgt spid="257"/>
                                        </p:tgtEl>
                                        <p:attrNameLst>
                                          <p:attrName>fill.type</p:attrName>
                                        </p:attrNameLst>
                                      </p:cBhvr>
                                      <p:to>
                                        <p:strVal val="solid"/>
                                      </p:to>
                                    </p:set>
                                    <p:set>
                                      <p:cBhvr>
                                        <p:cTn id="114" dur="2000" fill="hold"/>
                                        <p:tgtEl>
                                          <p:spTgt spid="257"/>
                                        </p:tgtEl>
                                        <p:attrNameLst>
                                          <p:attrName>fill.on</p:attrName>
                                        </p:attrNameLst>
                                      </p:cBhvr>
                                      <p:to>
                                        <p:strVal val="true"/>
                                      </p:to>
                                    </p:set>
                                  </p:childTnLst>
                                </p:cTn>
                              </p:par>
                              <p:par>
                                <p:cTn id="115" presetID="7" presetClass="emph" presetSubtype="2" fill="hold" nodeType="withEffect">
                                  <p:stCondLst>
                                    <p:cond delay="0"/>
                                  </p:stCondLst>
                                  <p:childTnLst>
                                    <p:animClr clrSpc="rgb" dir="cw">
                                      <p:cBhvr>
                                        <p:cTn id="116" dur="2000" fill="hold"/>
                                        <p:tgtEl>
                                          <p:spTgt spid="257"/>
                                        </p:tgtEl>
                                        <p:attrNameLst>
                                          <p:attrName>stroke.color</p:attrName>
                                        </p:attrNameLst>
                                      </p:cBhvr>
                                      <p:to>
                                        <a:srgbClr val="000000"/>
                                      </p:to>
                                    </p:animClr>
                                    <p:set>
                                      <p:cBhvr>
                                        <p:cTn id="117" dur="2000" fill="hold"/>
                                        <p:tgtEl>
                                          <p:spTgt spid="257"/>
                                        </p:tgtEl>
                                        <p:attrNameLst>
                                          <p:attrName>stroke.on</p:attrName>
                                        </p:attrNameLst>
                                      </p:cBhvr>
                                      <p:to>
                                        <p:strVal val="true"/>
                                      </p:to>
                                    </p:set>
                                  </p:childTnLst>
                                </p:cTn>
                              </p:par>
                            </p:childTnLst>
                          </p:cTn>
                        </p:par>
                      </p:childTnLst>
                    </p:cTn>
                  </p:par>
                  <p:par>
                    <p:cTn id="118" fill="hold">
                      <p:stCondLst>
                        <p:cond delay="indefinite"/>
                      </p:stCondLst>
                      <p:childTnLst>
                        <p:par>
                          <p:cTn id="119" fill="hold">
                            <p:stCondLst>
                              <p:cond delay="0"/>
                            </p:stCondLst>
                            <p:childTnLst>
                              <p:par>
                                <p:cTn id="120" presetID="9" presetClass="emph" presetSubtype="0" grpId="1" nodeType="clickEffect">
                                  <p:stCondLst>
                                    <p:cond delay="0"/>
                                  </p:stCondLst>
                                  <p:childTnLst>
                                    <p:set>
                                      <p:cBhvr>
                                        <p:cTn id="121" dur="indefinite"/>
                                        <p:tgtEl>
                                          <p:spTgt spid="261"/>
                                        </p:tgtEl>
                                        <p:attrNameLst>
                                          <p:attrName>style.opacity</p:attrName>
                                        </p:attrNameLst>
                                      </p:cBhvr>
                                      <p:to>
                                        <p:strVal val="1"/>
                                      </p:to>
                                    </p:set>
                                    <p:animEffect filter="image" prLst="opacity: 1">
                                      <p:cBhvr rctx="IE">
                                        <p:cTn id="122" dur="indefinite"/>
                                        <p:tgtEl>
                                          <p:spTgt spid="261"/>
                                        </p:tgtEl>
                                      </p:cBhvr>
                                    </p:animEffect>
                                  </p:childTnLst>
                                </p:cTn>
                              </p:par>
                              <p:par>
                                <p:cTn id="123" presetID="55" presetClass="entr" presetSubtype="0" fill="hold" grpId="2" nodeType="withEffect">
                                  <p:stCondLst>
                                    <p:cond delay="0"/>
                                  </p:stCondLst>
                                  <p:childTnLst>
                                    <p:set>
                                      <p:cBhvr>
                                        <p:cTn id="124" dur="1" fill="hold">
                                          <p:stCondLst>
                                            <p:cond delay="0"/>
                                          </p:stCondLst>
                                        </p:cTn>
                                        <p:tgtEl>
                                          <p:spTgt spid="261"/>
                                        </p:tgtEl>
                                        <p:attrNameLst>
                                          <p:attrName>style.visibility</p:attrName>
                                        </p:attrNameLst>
                                      </p:cBhvr>
                                      <p:to>
                                        <p:strVal val="visible"/>
                                      </p:to>
                                    </p:set>
                                    <p:anim calcmode="lin" valueType="num">
                                      <p:cBhvr>
                                        <p:cTn id="125" dur="1000" fill="hold"/>
                                        <p:tgtEl>
                                          <p:spTgt spid="261"/>
                                        </p:tgtEl>
                                        <p:attrNameLst>
                                          <p:attrName>ppt_w</p:attrName>
                                        </p:attrNameLst>
                                      </p:cBhvr>
                                      <p:tavLst>
                                        <p:tav tm="0">
                                          <p:val>
                                            <p:strVal val="#ppt_w*0.70"/>
                                          </p:val>
                                        </p:tav>
                                        <p:tav tm="100000">
                                          <p:val>
                                            <p:strVal val="#ppt_w"/>
                                          </p:val>
                                        </p:tav>
                                      </p:tavLst>
                                    </p:anim>
                                    <p:anim calcmode="lin" valueType="num">
                                      <p:cBhvr>
                                        <p:cTn id="126" dur="1000" fill="hold"/>
                                        <p:tgtEl>
                                          <p:spTgt spid="261"/>
                                        </p:tgtEl>
                                        <p:attrNameLst>
                                          <p:attrName>ppt_h</p:attrName>
                                        </p:attrNameLst>
                                      </p:cBhvr>
                                      <p:tavLst>
                                        <p:tav tm="0">
                                          <p:val>
                                            <p:strVal val="#ppt_h"/>
                                          </p:val>
                                        </p:tav>
                                        <p:tav tm="100000">
                                          <p:val>
                                            <p:strVal val="#ppt_h"/>
                                          </p:val>
                                        </p:tav>
                                      </p:tavLst>
                                    </p:anim>
                                    <p:animEffect transition="in" filter="fade">
                                      <p:cBhvr>
                                        <p:cTn id="127" dur="1000"/>
                                        <p:tgtEl>
                                          <p:spTgt spid="261"/>
                                        </p:tgtEl>
                                      </p:cBhvr>
                                    </p:animEffec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44" grpId="1" animBg="1"/>
      <p:bldP spid="261" grpId="0" animBg="1"/>
      <p:bldP spid="261" grpId="1" animBg="1"/>
      <p:bldP spid="261" grpId="2" animBg="1"/>
      <p:bldP spid="261" grpId="3" animBg="1"/>
      <p:bldP spid="11" grpId="0" build="p"/>
      <p:bldP spid="210"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p:bldP spid="257" grpId="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Structures – Suffix Arrays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940214"/>
                <a:ext cx="10058400" cy="3931590"/>
              </a:xfrm>
            </p:spPr>
            <p:txBody>
              <a:bodyPr>
                <a:noAutofit/>
              </a:bodyPr>
              <a:lstStyle/>
              <a:p>
                <a:pPr marL="0" indent="0">
                  <a:lnSpc>
                    <a:spcPct val="150000"/>
                  </a:lnSpc>
                  <a:buNone/>
                </a:pPr>
                <a:r>
                  <a:rPr lang="pt-PT" dirty="0"/>
                  <a:t>Determine </a:t>
                </a:r>
                <a:r>
                  <a:rPr lang="pt-PT" dirty="0" err="1"/>
                  <a:t>the</a:t>
                </a:r>
                <a:r>
                  <a:rPr lang="pt-PT" dirty="0"/>
                  <a:t> </a:t>
                </a:r>
                <a:r>
                  <a:rPr lang="pt-PT" dirty="0" err="1"/>
                  <a:t>lexicographic</a:t>
                </a:r>
                <a:r>
                  <a:rPr lang="pt-PT" dirty="0"/>
                  <a:t> </a:t>
                </a:r>
                <a:r>
                  <a:rPr lang="pt-PT" dirty="0" err="1"/>
                  <a:t>rank</a:t>
                </a:r>
                <a:r>
                  <a:rPr lang="pt-PT" dirty="0"/>
                  <a:t> </a:t>
                </a:r>
                <a:r>
                  <a:rPr lang="pt-PT" dirty="0" err="1"/>
                  <a:t>of</a:t>
                </a:r>
                <a:r>
                  <a:rPr lang="pt-PT" dirty="0"/>
                  <a:t> </a:t>
                </a:r>
                <a:r>
                  <a:rPr lang="pt-PT" dirty="0" err="1"/>
                  <a:t>all</a:t>
                </a:r>
                <a:r>
                  <a:rPr lang="pt-PT" dirty="0"/>
                  <a:t> </a:t>
                </a:r>
                <a:r>
                  <a:rPr lang="pt-PT" dirty="0" err="1"/>
                  <a:t>the</a:t>
                </a:r>
                <a:r>
                  <a:rPr lang="pt-PT" dirty="0"/>
                  <a:t> </a:t>
                </a:r>
                <a:r>
                  <a:rPr lang="pt-PT" dirty="0" err="1"/>
                  <a:t>occurrences</a:t>
                </a:r>
                <a:r>
                  <a:rPr lang="pt-PT" dirty="0"/>
                  <a:t> </a:t>
                </a:r>
                <a:r>
                  <a:rPr lang="pt-PT" dirty="0" err="1"/>
                  <a:t>of</a:t>
                </a:r>
                <a:r>
                  <a:rPr lang="pt-PT" dirty="0"/>
                  <a:t> </a:t>
                </a:r>
                <a:r>
                  <a:rPr lang="pt-PT" dirty="0" err="1"/>
                  <a:t>the</a:t>
                </a:r>
                <a:r>
                  <a:rPr lang="pt-PT" dirty="0"/>
                  <a:t> </a:t>
                </a:r>
                <a:r>
                  <a:rPr lang="pt-PT" dirty="0" err="1"/>
                  <a:t>given</a:t>
                </a:r>
                <a:r>
                  <a:rPr lang="pt-PT" dirty="0"/>
                  <a:t> </a:t>
                </a:r>
                <a:r>
                  <a:rPr lang="pt-PT" dirty="0" err="1"/>
                  <a:t>phrase</a:t>
                </a:r>
                <a:r>
                  <a:rPr lang="pt-PT" dirty="0"/>
                  <a:t>;</a:t>
                </a:r>
              </a:p>
              <a:p>
                <a:pPr marL="0" indent="0">
                  <a:lnSpc>
                    <a:spcPct val="150000"/>
                  </a:lnSpc>
                  <a:buNone/>
                </a:pPr>
                <a:r>
                  <a:rPr lang="pt-PT" dirty="0" err="1"/>
                  <a:t>This</a:t>
                </a:r>
                <a:r>
                  <a:rPr lang="pt-PT" dirty="0"/>
                  <a:t> </a:t>
                </a:r>
                <a:r>
                  <a:rPr lang="pt-PT" dirty="0" err="1"/>
                  <a:t>operation</a:t>
                </a:r>
                <a:r>
                  <a:rPr lang="pt-PT" dirty="0"/>
                  <a:t> </a:t>
                </a:r>
                <a:r>
                  <a:rPr lang="pt-PT" dirty="0" err="1"/>
                  <a:t>requires</a:t>
                </a:r>
                <a:r>
                  <a:rPr lang="pt-PT" dirty="0"/>
                  <a:t>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Ο</m:t>
                    </m:r>
                    <m:r>
                      <a:rPr lang="pt-PT" b="0" i="1" smtClean="0">
                        <a:latin typeface="Cambria Math" panose="02040503050406030204" pitchFamily="18" charset="0"/>
                        <a:ea typeface="Cambria Math" panose="02040503050406030204" pitchFamily="18" charset="0"/>
                      </a:rPr>
                      <m:t>(</m:t>
                    </m:r>
                    <m:r>
                      <a:rPr lang="pt-PT" b="0" i="1" smtClean="0">
                        <a:latin typeface="Cambria Math" panose="02040503050406030204" pitchFamily="18" charset="0"/>
                        <a:ea typeface="Cambria Math" panose="02040503050406030204" pitchFamily="18" charset="0"/>
                      </a:rPr>
                      <m:t>𝑚</m:t>
                    </m:r>
                    <m:func>
                      <m:funcPr>
                        <m:ctrlPr>
                          <a:rPr lang="pt-PT" b="0" i="1" smtClean="0">
                            <a:latin typeface="Cambria Math" panose="02040503050406030204" pitchFamily="18" charset="0"/>
                            <a:ea typeface="Cambria Math" panose="02040503050406030204" pitchFamily="18" charset="0"/>
                          </a:rPr>
                        </m:ctrlPr>
                      </m:funcPr>
                      <m:fName>
                        <m:r>
                          <m:rPr>
                            <m:sty m:val="p"/>
                          </m:rPr>
                          <a:rPr lang="pt-PT" b="0" smtClean="0">
                            <a:latin typeface="Cambria Math" panose="02040503050406030204" pitchFamily="18" charset="0"/>
                            <a:ea typeface="Cambria Math" panose="02040503050406030204" pitchFamily="18" charset="0"/>
                          </a:rPr>
                          <m:t>log</m:t>
                        </m:r>
                      </m:fName>
                      <m:e>
                        <m:r>
                          <a:rPr lang="pt-PT" b="0" i="1" smtClean="0">
                            <a:latin typeface="Cambria Math" panose="02040503050406030204" pitchFamily="18" charset="0"/>
                            <a:ea typeface="Cambria Math" panose="02040503050406030204" pitchFamily="18" charset="0"/>
                          </a:rPr>
                          <m:t>𝑛</m:t>
                        </m:r>
                      </m:e>
                    </m:func>
                    <m:r>
                      <a:rPr lang="pt-PT" b="0" i="1" smtClean="0">
                        <a:latin typeface="Cambria Math" panose="02040503050406030204" pitchFamily="18" charset="0"/>
                        <a:ea typeface="Cambria Math" panose="02040503050406030204" pitchFamily="18" charset="0"/>
                      </a:rPr>
                      <m:t>)</m:t>
                    </m:r>
                  </m:oMath>
                </a14:m>
                <a:r>
                  <a:rPr lang="en-US" dirty="0"/>
                  <a:t> time for a phrase of size </a:t>
                </a:r>
                <a14:m>
                  <m:oMath xmlns:m="http://schemas.openxmlformats.org/officeDocument/2006/math">
                    <m:r>
                      <a:rPr lang="pt-PT" b="0" i="1" smtClean="0">
                        <a:latin typeface="Cambria Math" panose="02040503050406030204" pitchFamily="18" charset="0"/>
                      </a:rPr>
                      <m:t>𝑚</m:t>
                    </m:r>
                    <m:r>
                      <a:rPr lang="pt-PT" b="0" i="0" smtClean="0">
                        <a:latin typeface="Cambria Math" panose="02040503050406030204" pitchFamily="18" charset="0"/>
                      </a:rPr>
                      <m:t>;</m:t>
                    </m:r>
                  </m:oMath>
                </a14:m>
                <a:endParaRPr lang="pt-PT" b="0" dirty="0"/>
              </a:p>
              <a:p>
                <a:pPr marL="0" indent="0">
                  <a:lnSpc>
                    <a:spcPct val="150000"/>
                  </a:lnSpc>
                  <a:buNone/>
                </a:pPr>
                <a:r>
                  <a:rPr lang="pt-PT" b="0" dirty="0"/>
                  <a:t>In </a:t>
                </a:r>
                <a:r>
                  <a:rPr lang="pt-PT" b="0" dirty="0" err="1"/>
                  <a:t>this</a:t>
                </a:r>
                <a:r>
                  <a:rPr lang="pt-PT" b="0" dirty="0"/>
                  <a:t> </a:t>
                </a:r>
                <a:r>
                  <a:rPr lang="pt-PT" b="0" dirty="0" err="1"/>
                  <a:t>approach</a:t>
                </a:r>
                <a:r>
                  <a:rPr lang="pt-PT" b="0" dirty="0"/>
                  <a:t> </a:t>
                </a:r>
                <a:r>
                  <a:rPr lang="pt-PT" b="0" dirty="0" err="1"/>
                  <a:t>we</a:t>
                </a:r>
                <a:r>
                  <a:rPr lang="pt-PT" b="0" dirty="0"/>
                  <a:t> </a:t>
                </a:r>
                <a:r>
                  <a:rPr lang="pt-PT" b="0" dirty="0" err="1"/>
                  <a:t>add</a:t>
                </a:r>
                <a:r>
                  <a:rPr lang="pt-PT" b="0" dirty="0"/>
                  <a:t> </a:t>
                </a:r>
                <a:r>
                  <a:rPr lang="pt-PT" b="0" dirty="0" err="1"/>
                  <a:t>two</a:t>
                </a:r>
                <a:r>
                  <a:rPr lang="pt-PT" b="0" dirty="0"/>
                  <a:t> </a:t>
                </a:r>
                <a:r>
                  <a:rPr lang="pt-PT" b="0" dirty="0" err="1"/>
                  <a:t>optimizations</a:t>
                </a:r>
                <a:r>
                  <a:rPr lang="pt-PT" b="0" dirty="0"/>
                  <a:t>:</a:t>
                </a:r>
              </a:p>
              <a:p>
                <a:pPr lvl="1">
                  <a:lnSpc>
                    <a:spcPct val="150000"/>
                  </a:lnSpc>
                  <a:buFont typeface="Arial" panose="020B0604020202020204" pitchFamily="34" charset="0"/>
                  <a:buChar char="•"/>
                </a:pPr>
                <a:r>
                  <a:rPr lang="pt-PT" sz="2000" dirty="0" err="1"/>
                  <a:t>We</a:t>
                </a:r>
                <a:r>
                  <a:rPr lang="pt-PT" sz="2000" dirty="0"/>
                  <a:t> cache </a:t>
                </a:r>
                <a:r>
                  <a:rPr lang="pt-PT" sz="2000" dirty="0" err="1"/>
                  <a:t>the</a:t>
                </a:r>
                <a:r>
                  <a:rPr lang="pt-PT" sz="2000" dirty="0"/>
                  <a:t> </a:t>
                </a:r>
                <a:r>
                  <a:rPr lang="pt-PT" sz="2000" dirty="0" err="1"/>
                  <a:t>searches</a:t>
                </a:r>
                <a:r>
                  <a:rPr lang="pt-PT" sz="2000" dirty="0"/>
                  <a:t> </a:t>
                </a:r>
                <a:r>
                  <a:rPr lang="pt-PT" sz="2000" dirty="0" err="1"/>
                  <a:t>by</a:t>
                </a:r>
                <a:r>
                  <a:rPr lang="pt-PT" sz="2000" dirty="0"/>
                  <a:t> </a:t>
                </a:r>
                <a:r>
                  <a:rPr lang="pt-PT" sz="2000" dirty="0" err="1"/>
                  <a:t>storing</a:t>
                </a:r>
                <a:r>
                  <a:rPr lang="pt-PT" sz="2000" dirty="0"/>
                  <a:t> </a:t>
                </a:r>
                <a:r>
                  <a:rPr lang="pt-PT" sz="2000" dirty="0" err="1"/>
                  <a:t>the</a:t>
                </a:r>
                <a:r>
                  <a:rPr lang="pt-PT" sz="2000" dirty="0"/>
                  <a:t> </a:t>
                </a:r>
                <a:r>
                  <a:rPr lang="pt-PT" sz="2000" dirty="0" err="1"/>
                  <a:t>resulting</a:t>
                </a:r>
                <a:r>
                  <a:rPr lang="pt-PT" sz="2000" dirty="0"/>
                  <a:t> </a:t>
                </a:r>
                <a:r>
                  <a:rPr lang="pt-PT" sz="2000" dirty="0" err="1"/>
                  <a:t>suffix</a:t>
                </a:r>
                <a:r>
                  <a:rPr lang="pt-PT" sz="2000" dirty="0"/>
                  <a:t> </a:t>
                </a:r>
                <a:r>
                  <a:rPr lang="pt-PT" sz="2000" dirty="0" err="1"/>
                  <a:t>arrays</a:t>
                </a:r>
                <a:r>
                  <a:rPr lang="pt-PT" sz="2000" dirty="0"/>
                  <a:t> </a:t>
                </a:r>
                <a:r>
                  <a:rPr lang="pt-PT" sz="2000" dirty="0" err="1"/>
                  <a:t>intervals</a:t>
                </a:r>
                <a:r>
                  <a:rPr lang="pt-PT" sz="2000" dirty="0"/>
                  <a:t>.</a:t>
                </a:r>
              </a:p>
              <a:p>
                <a:pPr lvl="1">
                  <a:lnSpc>
                    <a:spcPct val="150000"/>
                  </a:lnSpc>
                  <a:buFont typeface="Arial" panose="020B0604020202020204" pitchFamily="34" charset="0"/>
                  <a:buChar char="•"/>
                </a:pPr>
                <a:r>
                  <a:rPr lang="pt-PT" sz="2000" dirty="0" err="1"/>
                  <a:t>When</a:t>
                </a:r>
                <a:r>
                  <a:rPr lang="pt-PT" sz="2000" dirty="0"/>
                  <a:t> </a:t>
                </a:r>
                <a:r>
                  <a:rPr lang="pt-PT" sz="2000" dirty="0" err="1"/>
                  <a:t>two</a:t>
                </a:r>
                <a:r>
                  <a:rPr lang="pt-PT" sz="2000" dirty="0"/>
                  <a:t> </a:t>
                </a:r>
                <a:r>
                  <a:rPr lang="pt-PT" sz="2000" dirty="0" err="1"/>
                  <a:t>phrases</a:t>
                </a:r>
                <a:r>
                  <a:rPr lang="pt-PT" sz="2000" dirty="0"/>
                  <a:t> </a:t>
                </a:r>
                <a:r>
                  <a:rPr lang="pt-PT" sz="2000" dirty="0" err="1"/>
                  <a:t>get</a:t>
                </a:r>
                <a:r>
                  <a:rPr lang="pt-PT" sz="2000" dirty="0"/>
                  <a:t> </a:t>
                </a:r>
                <a:r>
                  <a:rPr lang="pt-PT" sz="2000" dirty="0" err="1"/>
                  <a:t>merged</a:t>
                </a:r>
                <a:r>
                  <a:rPr lang="pt-PT" sz="2000" dirty="0"/>
                  <a:t> </a:t>
                </a:r>
                <a:r>
                  <a:rPr lang="pt-PT" sz="2000" dirty="0" err="1"/>
                  <a:t>we</a:t>
                </a:r>
                <a:r>
                  <a:rPr lang="pt-PT" sz="2000" dirty="0"/>
                  <a:t> combine </a:t>
                </a:r>
                <a:r>
                  <a:rPr lang="pt-PT" sz="2000" dirty="0" err="1"/>
                  <a:t>the</a:t>
                </a:r>
                <a:r>
                  <a:rPr lang="pt-PT" sz="2000" dirty="0"/>
                  <a:t> </a:t>
                </a:r>
                <a:r>
                  <a:rPr lang="pt-PT" sz="2000" dirty="0" err="1"/>
                  <a:t>two</a:t>
                </a:r>
                <a:r>
                  <a:rPr lang="pt-PT" sz="2000" dirty="0"/>
                  <a:t> </a:t>
                </a:r>
                <a:r>
                  <a:rPr lang="pt-PT" sz="2000" dirty="0" err="1"/>
                  <a:t>intervals</a:t>
                </a:r>
                <a:r>
                  <a:rPr lang="pt-PT" sz="2000" dirty="0"/>
                  <a:t> in </a:t>
                </a:r>
                <a14:m>
                  <m:oMath xmlns:m="http://schemas.openxmlformats.org/officeDocument/2006/math">
                    <m:r>
                      <m:rPr>
                        <m:sty m:val="p"/>
                      </m:rPr>
                      <a:rPr lang="el-GR" sz="2000" i="1" smtClean="0">
                        <a:latin typeface="Cambria Math" panose="02040503050406030204" pitchFamily="18" charset="0"/>
                        <a:ea typeface="Cambria Math" panose="02040503050406030204" pitchFamily="18" charset="0"/>
                      </a:rPr>
                      <m:t>Ο</m:t>
                    </m:r>
                    <m:r>
                      <a:rPr lang="pt-PT" sz="2000" b="0" i="1" smtClean="0">
                        <a:latin typeface="Cambria Math" panose="02040503050406030204" pitchFamily="18" charset="0"/>
                        <a:ea typeface="Cambria Math" panose="02040503050406030204" pitchFamily="18" charset="0"/>
                      </a:rPr>
                      <m:t>(</m:t>
                    </m:r>
                    <m:func>
                      <m:funcPr>
                        <m:ctrlPr>
                          <a:rPr lang="pt-PT" sz="2000" b="0" i="1" smtClean="0">
                            <a:latin typeface="Cambria Math" panose="02040503050406030204" pitchFamily="18" charset="0"/>
                            <a:ea typeface="Cambria Math" panose="02040503050406030204" pitchFamily="18" charset="0"/>
                          </a:rPr>
                        </m:ctrlPr>
                      </m:funcPr>
                      <m:fName>
                        <m:r>
                          <m:rPr>
                            <m:sty m:val="p"/>
                          </m:rPr>
                          <a:rPr lang="pt-PT" sz="2000" b="0" i="0" smtClean="0">
                            <a:latin typeface="Cambria Math" panose="02040503050406030204" pitchFamily="18" charset="0"/>
                            <a:ea typeface="Cambria Math" panose="02040503050406030204" pitchFamily="18" charset="0"/>
                          </a:rPr>
                          <m:t>log</m:t>
                        </m:r>
                      </m:fName>
                      <m:e>
                        <m:r>
                          <a:rPr lang="pt-PT" sz="2000" b="0" i="1" smtClean="0">
                            <a:latin typeface="Cambria Math" panose="02040503050406030204" pitchFamily="18" charset="0"/>
                            <a:ea typeface="Cambria Math" panose="02040503050406030204" pitchFamily="18" charset="0"/>
                          </a:rPr>
                          <m:t>𝑛</m:t>
                        </m:r>
                        <m:r>
                          <a:rPr lang="pt-PT" sz="2000" b="0" i="1" smtClean="0">
                            <a:latin typeface="Cambria Math" panose="02040503050406030204" pitchFamily="18" charset="0"/>
                            <a:ea typeface="Cambria Math" panose="02040503050406030204" pitchFamily="18" charset="0"/>
                          </a:rPr>
                          <m:t>)</m:t>
                        </m:r>
                      </m:e>
                    </m:func>
                  </m:oMath>
                </a14:m>
                <a:r>
                  <a:rPr lang="en-US" sz="2000" dirty="0"/>
                  <a:t> time by using inverse suffix array and a binary search;</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940214"/>
                <a:ext cx="10058400" cy="3931590"/>
              </a:xfrm>
              <a:blipFill>
                <a:blip r:embed="rId3"/>
                <a:stretch>
                  <a:fillRect l="-1387" r="-1513"/>
                </a:stretch>
              </a:blipFill>
            </p:spPr>
            <p:txBody>
              <a:bodyPr/>
              <a:lstStyle/>
              <a:p>
                <a:r>
                  <a:rPr lang="en-PT">
                    <a:noFill/>
                  </a:rPr>
                  <a:t> </a:t>
                </a:r>
              </a:p>
            </p:txBody>
          </p:sp>
        </mc:Fallback>
      </mc:AlternateContent>
      <p:sp>
        <p:nvSpPr>
          <p:cNvPr id="4" name="Date Placeholder 4"/>
          <p:cNvSpPr>
            <a:spLocks noGrp="1"/>
          </p:cNvSpPr>
          <p:nvPr>
            <p:ph type="dt" sz="half" idx="10"/>
          </p:nvPr>
        </p:nvSpPr>
        <p:spPr>
          <a:xfrm>
            <a:off x="1097280" y="6459785"/>
            <a:ext cx="2472271" cy="365125"/>
          </a:xfrm>
        </p:spPr>
        <p:txBody>
          <a:bodyPr/>
          <a:lstStyle/>
          <a:p>
            <a:fld id="{EDED76CA-2368-4F94-8187-E36E3CA1B222}" type="datetimeFigureOut">
              <a:rPr lang="en-US" smtClean="0"/>
              <a:t>3/30/20</a:t>
            </a:fld>
            <a:endParaRPr lang="en-US" dirty="0"/>
          </a:p>
        </p:txBody>
      </p:sp>
      <p:sp>
        <p:nvSpPr>
          <p:cNvPr id="5" name="Footer Placeholder 5"/>
          <p:cNvSpPr>
            <a:spLocks noGrp="1"/>
          </p:cNvSpPr>
          <p:nvPr>
            <p:ph type="ftr" sz="quarter" idx="11"/>
          </p:nvPr>
        </p:nvSpPr>
        <p:spPr>
          <a:xfrm>
            <a:off x="3686185" y="6459785"/>
            <a:ext cx="4822804" cy="365125"/>
          </a:xfrm>
        </p:spPr>
        <p:txBody>
          <a:bodyPr/>
          <a:lstStyle/>
          <a:p>
            <a:r>
              <a:rPr lang="en-US" dirty="0">
                <a:solidFill>
                  <a:schemeClr val="bg1"/>
                </a:solidFill>
                <a:sym typeface="微软雅黑"/>
              </a:rPr>
              <a:t>Approximating Optimal Bidirectional Macro Schemes</a:t>
            </a:r>
          </a:p>
        </p:txBody>
      </p:sp>
      <p:sp>
        <p:nvSpPr>
          <p:cNvPr id="6" name="Slide Number Placeholder 6"/>
          <p:cNvSpPr>
            <a:spLocks noGrp="1"/>
          </p:cNvSpPr>
          <p:nvPr>
            <p:ph type="sldNum" sz="quarter" idx="12"/>
          </p:nvPr>
        </p:nvSpPr>
        <p:spPr>
          <a:xfrm>
            <a:off x="9900458" y="6459785"/>
            <a:ext cx="1312025" cy="365125"/>
          </a:xfrm>
        </p:spPr>
        <p:txBody>
          <a:bodyPr/>
          <a:lstStyle/>
          <a:p>
            <a:fld id="{7BF1C364-BBA2-4548-B7AE-F0182277041A}" type="slidenum">
              <a:rPr lang="en-US"/>
              <a:t>16</a:t>
            </a:fld>
            <a:endParaRPr lang="en-US" dirty="0"/>
          </a:p>
        </p:txBody>
      </p:sp>
    </p:spTree>
    <p:extLst>
      <p:ext uri="{BB962C8B-B14F-4D97-AF65-F5344CB8AC3E}">
        <p14:creationId xmlns:p14="http://schemas.microsoft.com/office/powerpoint/2010/main" val="3974521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Structures – Link Cut Tree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940212"/>
                <a:ext cx="10058400" cy="5100823"/>
              </a:xfrm>
            </p:spPr>
            <p:txBody>
              <a:bodyPr>
                <a:noAutofit/>
              </a:bodyPr>
              <a:lstStyle/>
              <a:p>
                <a:pPr marL="0" indent="0">
                  <a:lnSpc>
                    <a:spcPct val="150000"/>
                  </a:lnSpc>
                  <a:buNone/>
                </a:pPr>
                <a:r>
                  <a:rPr lang="en-US" dirty="0"/>
                  <a:t>In this approach, the merge phrase can create loops and to detect these loops it can take considerable time because the decompressing paths can be long.</a:t>
                </a:r>
              </a:p>
              <a:p>
                <a:pPr marL="0" indent="0">
                  <a:lnSpc>
                    <a:spcPct val="150000"/>
                  </a:lnSpc>
                  <a:buNone/>
                </a:pPr>
                <a:r>
                  <a:rPr lang="en-US" dirty="0"/>
                  <a:t>To improve this step we used </a:t>
                </a:r>
                <a:r>
                  <a:rPr lang="en-US" dirty="0">
                    <a:solidFill>
                      <a:srgbClr val="FF0000"/>
                    </a:solidFill>
                  </a:rPr>
                  <a:t>link cut tree </a:t>
                </a:r>
                <a:r>
                  <a:rPr lang="en-US" dirty="0"/>
                  <a:t>data structure that can detect loops in </a:t>
                </a:r>
                <a14:m>
                  <m:oMath xmlns:m="http://schemas.openxmlformats.org/officeDocument/2006/math">
                    <m:r>
                      <m:rPr>
                        <m:sty m:val="p"/>
                      </m:rPr>
                      <a:rPr lang="el-GR" i="0" smtClean="0">
                        <a:latin typeface="Cambria Math" panose="02040503050406030204" pitchFamily="18" charset="0"/>
                        <a:ea typeface="Cambria Math" panose="02040503050406030204" pitchFamily="18" charset="0"/>
                      </a:rPr>
                      <m:t>Ο</m:t>
                    </m:r>
                    <m:r>
                      <a:rPr lang="pt-PT" b="0" i="0" smtClean="0">
                        <a:latin typeface="Cambria Math" panose="02040503050406030204" pitchFamily="18" charset="0"/>
                        <a:ea typeface="Cambria Math" panose="02040503050406030204" pitchFamily="18" charset="0"/>
                      </a:rPr>
                      <m:t>(</m:t>
                    </m:r>
                    <m:func>
                      <m:funcPr>
                        <m:ctrlPr>
                          <a:rPr lang="pt-PT" b="0" i="1" smtClean="0">
                            <a:latin typeface="Cambria Math" panose="02040503050406030204" pitchFamily="18" charset="0"/>
                            <a:ea typeface="Cambria Math" panose="02040503050406030204" pitchFamily="18" charset="0"/>
                          </a:rPr>
                        </m:ctrlPr>
                      </m:funcPr>
                      <m:fName>
                        <m:r>
                          <m:rPr>
                            <m:sty m:val="p"/>
                          </m:rPr>
                          <a:rPr lang="pt-PT" b="0" i="0" smtClean="0">
                            <a:latin typeface="Cambria Math" panose="02040503050406030204" pitchFamily="18" charset="0"/>
                            <a:ea typeface="Cambria Math" panose="02040503050406030204" pitchFamily="18" charset="0"/>
                          </a:rPr>
                          <m:t>log</m:t>
                        </m:r>
                      </m:fName>
                      <m:e>
                        <m:r>
                          <m:rPr>
                            <m:sty m:val="p"/>
                          </m:rPr>
                          <a:rPr lang="pt-PT" b="0" i="0" smtClean="0">
                            <a:latin typeface="Cambria Math" panose="02040503050406030204" pitchFamily="18" charset="0"/>
                            <a:ea typeface="Cambria Math" panose="02040503050406030204" pitchFamily="18" charset="0"/>
                          </a:rPr>
                          <m:t>n</m:t>
                        </m:r>
                        <m:r>
                          <a:rPr lang="pt-PT" b="0" i="0" smtClean="0">
                            <a:latin typeface="Cambria Math" panose="02040503050406030204" pitchFamily="18" charset="0"/>
                            <a:ea typeface="Cambria Math" panose="02040503050406030204" pitchFamily="18" charset="0"/>
                          </a:rPr>
                          <m:t>)</m:t>
                        </m:r>
                      </m:e>
                    </m:func>
                  </m:oMath>
                </a14:m>
                <a:r>
                  <a:rPr lang="en-US" dirty="0"/>
                  <a:t> amortized time per letter.</a:t>
                </a:r>
              </a:p>
              <a:p>
                <a:pPr marL="0" indent="0">
                  <a:lnSpc>
                    <a:spcPct val="150000"/>
                  </a:lnSpc>
                  <a:buNone/>
                </a:pPr>
                <a:r>
                  <a:rPr lang="en-US" dirty="0"/>
                  <a:t>The link cut tree represents the decoding paths, where the roots of the tree correspond to the position that stores explicit letters.</a:t>
                </a:r>
              </a:p>
              <a:p>
                <a:pPr marL="0" indent="0">
                  <a:lnSpc>
                    <a:spcPct val="150000"/>
                  </a:lnSpc>
                  <a:buNone/>
                </a:pPr>
                <a:endParaRPr lang="en-US" dirty="0"/>
              </a:p>
              <a:p>
                <a:pPr marL="0" indent="0">
                  <a:lnSpc>
                    <a:spcPct val="150000"/>
                  </a:lnSpc>
                  <a:buNone/>
                </a:pPr>
                <a:endParaRPr lang="en-US" dirty="0"/>
              </a:p>
              <a:p>
                <a:pPr marL="0" indent="0">
                  <a:lnSpc>
                    <a:spcPct val="150000"/>
                  </a:lnSpc>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940212"/>
                <a:ext cx="10058400" cy="5100823"/>
              </a:xfrm>
              <a:blipFill>
                <a:blip r:embed="rId3"/>
                <a:stretch>
                  <a:fillRect l="-1387" r="-1513"/>
                </a:stretch>
              </a:blipFill>
            </p:spPr>
            <p:txBody>
              <a:bodyPr/>
              <a:lstStyle/>
              <a:p>
                <a:r>
                  <a:rPr lang="en-PT">
                    <a:noFill/>
                  </a:rPr>
                  <a:t> </a:t>
                </a:r>
              </a:p>
            </p:txBody>
          </p:sp>
        </mc:Fallback>
      </mc:AlternateContent>
      <p:sp>
        <p:nvSpPr>
          <p:cNvPr id="4" name="Date Placeholder 4"/>
          <p:cNvSpPr>
            <a:spLocks noGrp="1"/>
          </p:cNvSpPr>
          <p:nvPr>
            <p:ph type="dt" sz="half" idx="10"/>
          </p:nvPr>
        </p:nvSpPr>
        <p:spPr>
          <a:xfrm>
            <a:off x="1097280" y="6459785"/>
            <a:ext cx="2472271" cy="365125"/>
          </a:xfrm>
        </p:spPr>
        <p:txBody>
          <a:bodyPr/>
          <a:lstStyle/>
          <a:p>
            <a:fld id="{EDED76CA-2368-4F94-8187-E36E3CA1B222}" type="datetimeFigureOut">
              <a:rPr lang="en-US" smtClean="0"/>
              <a:t>3/30/20</a:t>
            </a:fld>
            <a:endParaRPr lang="en-US" dirty="0"/>
          </a:p>
        </p:txBody>
      </p:sp>
      <p:sp>
        <p:nvSpPr>
          <p:cNvPr id="5" name="Footer Placeholder 5"/>
          <p:cNvSpPr>
            <a:spLocks noGrp="1"/>
          </p:cNvSpPr>
          <p:nvPr>
            <p:ph type="ftr" sz="quarter" idx="11"/>
          </p:nvPr>
        </p:nvSpPr>
        <p:spPr>
          <a:xfrm>
            <a:off x="3686185" y="6459785"/>
            <a:ext cx="4822804" cy="365125"/>
          </a:xfrm>
        </p:spPr>
        <p:txBody>
          <a:bodyPr/>
          <a:lstStyle/>
          <a:p>
            <a:r>
              <a:rPr lang="en-US" dirty="0">
                <a:solidFill>
                  <a:schemeClr val="bg1"/>
                </a:solidFill>
                <a:sym typeface="微软雅黑"/>
              </a:rPr>
              <a:t>Approximating Optimal Bidirectional Macro Schemes</a:t>
            </a:r>
          </a:p>
        </p:txBody>
      </p:sp>
      <p:sp>
        <p:nvSpPr>
          <p:cNvPr id="6" name="Slide Number Placeholder 6"/>
          <p:cNvSpPr>
            <a:spLocks noGrp="1"/>
          </p:cNvSpPr>
          <p:nvPr>
            <p:ph type="sldNum" sz="quarter" idx="12"/>
          </p:nvPr>
        </p:nvSpPr>
        <p:spPr>
          <a:xfrm>
            <a:off x="9900458" y="6459785"/>
            <a:ext cx="1312025" cy="365125"/>
          </a:xfrm>
        </p:spPr>
        <p:txBody>
          <a:bodyPr/>
          <a:lstStyle/>
          <a:p>
            <a:fld id="{7BF1C364-BBA2-4548-B7AE-F0182277041A}" type="slidenum">
              <a:rPr lang="en-US"/>
              <a:t>17</a:t>
            </a:fld>
            <a:endParaRPr lang="en-US" dirty="0"/>
          </a:p>
        </p:txBody>
      </p:sp>
    </p:spTree>
    <p:extLst>
      <p:ext uri="{BB962C8B-B14F-4D97-AF65-F5344CB8AC3E}">
        <p14:creationId xmlns:p14="http://schemas.microsoft.com/office/powerpoint/2010/main" val="1667301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Structures (cont.) – Link Cut Tree</a:t>
            </a:r>
          </a:p>
        </p:txBody>
      </p:sp>
      <p:sp>
        <p:nvSpPr>
          <p:cNvPr id="4" name="Date Placeholder 4"/>
          <p:cNvSpPr>
            <a:spLocks noGrp="1"/>
          </p:cNvSpPr>
          <p:nvPr>
            <p:ph type="dt" sz="half" idx="10"/>
          </p:nvPr>
        </p:nvSpPr>
        <p:spPr>
          <a:xfrm>
            <a:off x="1097280" y="6459785"/>
            <a:ext cx="2472271" cy="365125"/>
          </a:xfrm>
        </p:spPr>
        <p:txBody>
          <a:bodyPr/>
          <a:lstStyle/>
          <a:p>
            <a:fld id="{EDED76CA-2368-4F94-8187-E36E3CA1B222}" type="datetimeFigureOut">
              <a:rPr lang="en-US" smtClean="0"/>
              <a:t>3/30/20</a:t>
            </a:fld>
            <a:endParaRPr lang="en-US" dirty="0"/>
          </a:p>
        </p:txBody>
      </p:sp>
      <p:sp>
        <p:nvSpPr>
          <p:cNvPr id="5" name="Footer Placeholder 5"/>
          <p:cNvSpPr>
            <a:spLocks noGrp="1"/>
          </p:cNvSpPr>
          <p:nvPr>
            <p:ph type="ftr" sz="quarter" idx="11"/>
          </p:nvPr>
        </p:nvSpPr>
        <p:spPr>
          <a:xfrm>
            <a:off x="3686185" y="6459785"/>
            <a:ext cx="4822804" cy="365125"/>
          </a:xfrm>
        </p:spPr>
        <p:txBody>
          <a:bodyPr/>
          <a:lstStyle/>
          <a:p>
            <a:r>
              <a:rPr lang="en-US" dirty="0">
                <a:solidFill>
                  <a:schemeClr val="bg1"/>
                </a:solidFill>
                <a:sym typeface="微软雅黑"/>
              </a:rPr>
              <a:t>Approximating Optimal Bidirectional Macro Schemes</a:t>
            </a:r>
          </a:p>
        </p:txBody>
      </p:sp>
      <p:sp>
        <p:nvSpPr>
          <p:cNvPr id="6" name="Slide Number Placeholder 6"/>
          <p:cNvSpPr>
            <a:spLocks noGrp="1"/>
          </p:cNvSpPr>
          <p:nvPr>
            <p:ph type="sldNum" sz="quarter" idx="12"/>
          </p:nvPr>
        </p:nvSpPr>
        <p:spPr>
          <a:xfrm>
            <a:off x="9900458" y="6459785"/>
            <a:ext cx="1312025" cy="365125"/>
          </a:xfrm>
        </p:spPr>
        <p:txBody>
          <a:bodyPr/>
          <a:lstStyle/>
          <a:p>
            <a:fld id="{7BF1C364-BBA2-4548-B7AE-F0182277041A}" type="slidenum">
              <a:rPr lang="en-US"/>
              <a:t>18</a:t>
            </a:fld>
            <a:endParaRPr lang="en-US" dirty="0"/>
          </a:p>
        </p:txBody>
      </p:sp>
      <p:pic>
        <p:nvPicPr>
          <p:cNvPr id="9" name="Picture 8" descr="A picture containing drawing&#10;&#10;Description automatically generated">
            <a:extLst>
              <a:ext uri="{FF2B5EF4-FFF2-40B4-BE49-F238E27FC236}">
                <a16:creationId xmlns:a16="http://schemas.microsoft.com/office/drawing/2014/main" id="{6674DA28-9A52-4E44-BEBB-2E0C033E8966}"/>
              </a:ext>
            </a:extLst>
          </p:cNvPr>
          <p:cNvPicPr>
            <a:picLocks noChangeAspect="1"/>
          </p:cNvPicPr>
          <p:nvPr/>
        </p:nvPicPr>
        <p:blipFill rotWithShape="1">
          <a:blip r:embed="rId3">
            <a:extLst>
              <a:ext uri="{28A0092B-C50C-407E-A947-70E740481C1C}">
                <a14:useLocalDpi xmlns:a14="http://schemas.microsoft.com/office/drawing/2010/main" val="0"/>
              </a:ext>
            </a:extLst>
          </a:blip>
          <a:srcRect l="8721"/>
          <a:stretch/>
        </p:blipFill>
        <p:spPr>
          <a:xfrm>
            <a:off x="534649" y="2125103"/>
            <a:ext cx="10681012" cy="4147200"/>
          </a:xfrm>
          <a:prstGeom prst="rect">
            <a:avLst/>
          </a:prstGeom>
        </p:spPr>
      </p:pic>
      <p:grpSp>
        <p:nvGrpSpPr>
          <p:cNvPr id="10" name="Group 9">
            <a:extLst>
              <a:ext uri="{FF2B5EF4-FFF2-40B4-BE49-F238E27FC236}">
                <a16:creationId xmlns:a16="http://schemas.microsoft.com/office/drawing/2014/main" id="{51CC503A-B150-D949-8F85-242A09560A64}"/>
              </a:ext>
            </a:extLst>
          </p:cNvPr>
          <p:cNvGrpSpPr/>
          <p:nvPr/>
        </p:nvGrpSpPr>
        <p:grpSpPr>
          <a:xfrm>
            <a:off x="534649" y="831839"/>
            <a:ext cx="11122702" cy="1181983"/>
            <a:chOff x="85932" y="1998662"/>
            <a:chExt cx="11956712" cy="1181983"/>
          </a:xfrm>
        </p:grpSpPr>
        <p:sp>
          <p:nvSpPr>
            <p:cNvPr id="11" name="Rounded Rectangle">
              <a:extLst>
                <a:ext uri="{FF2B5EF4-FFF2-40B4-BE49-F238E27FC236}">
                  <a16:creationId xmlns:a16="http://schemas.microsoft.com/office/drawing/2014/main" id="{CAA7DBF5-9F3D-E841-89B5-FB725817B34A}"/>
                </a:ext>
              </a:extLst>
            </p:cNvPr>
            <p:cNvSpPr/>
            <p:nvPr/>
          </p:nvSpPr>
          <p:spPr>
            <a:xfrm>
              <a:off x="85932" y="2672644"/>
              <a:ext cx="3167399" cy="508001"/>
            </a:xfrm>
            <a:prstGeom prst="roundRect">
              <a:avLst>
                <a:gd name="adj" fmla="val 37500"/>
              </a:avLst>
            </a:prstGeom>
            <a:solidFill>
              <a:srgbClr val="FFFFFF"/>
            </a:solidFill>
            <a:ln w="12700">
              <a:solidFill>
                <a:schemeClr val="accent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grpSp>
          <p:nvGrpSpPr>
            <p:cNvPr id="12" name="Group 11">
              <a:extLst>
                <a:ext uri="{FF2B5EF4-FFF2-40B4-BE49-F238E27FC236}">
                  <a16:creationId xmlns:a16="http://schemas.microsoft.com/office/drawing/2014/main" id="{64AD8D01-B276-7141-B3C2-F3D6FA176318}"/>
                </a:ext>
              </a:extLst>
            </p:cNvPr>
            <p:cNvGrpSpPr/>
            <p:nvPr/>
          </p:nvGrpSpPr>
          <p:grpSpPr>
            <a:xfrm>
              <a:off x="144819" y="1998662"/>
              <a:ext cx="11897825" cy="1181983"/>
              <a:chOff x="144819" y="1998662"/>
              <a:chExt cx="11897825" cy="1181983"/>
            </a:xfrm>
          </p:grpSpPr>
          <p:sp>
            <p:nvSpPr>
              <p:cNvPr id="13" name="1">
                <a:extLst>
                  <a:ext uri="{FF2B5EF4-FFF2-40B4-BE49-F238E27FC236}">
                    <a16:creationId xmlns:a16="http://schemas.microsoft.com/office/drawing/2014/main" id="{985A5972-0E7F-6D4D-84D8-F357E630CD14}"/>
                  </a:ext>
                </a:extLst>
              </p:cNvPr>
              <p:cNvSpPr/>
              <p:nvPr/>
            </p:nvSpPr>
            <p:spPr>
              <a:xfrm>
                <a:off x="144819"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1</a:t>
                </a:r>
              </a:p>
            </p:txBody>
          </p:sp>
          <p:sp>
            <p:nvSpPr>
              <p:cNvPr id="14" name="2">
                <a:extLst>
                  <a:ext uri="{FF2B5EF4-FFF2-40B4-BE49-F238E27FC236}">
                    <a16:creationId xmlns:a16="http://schemas.microsoft.com/office/drawing/2014/main" id="{8261A5ED-2A46-074B-906D-6724A2898F13}"/>
                  </a:ext>
                </a:extLst>
              </p:cNvPr>
              <p:cNvSpPr/>
              <p:nvPr/>
            </p:nvSpPr>
            <p:spPr>
              <a:xfrm>
                <a:off x="651095"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2</a:t>
                </a:r>
              </a:p>
            </p:txBody>
          </p:sp>
          <p:sp>
            <p:nvSpPr>
              <p:cNvPr id="15" name="3">
                <a:extLst>
                  <a:ext uri="{FF2B5EF4-FFF2-40B4-BE49-F238E27FC236}">
                    <a16:creationId xmlns:a16="http://schemas.microsoft.com/office/drawing/2014/main" id="{005B1711-A3BB-6E4C-A056-6EB76290A3E7}"/>
                  </a:ext>
                </a:extLst>
              </p:cNvPr>
              <p:cNvSpPr/>
              <p:nvPr/>
            </p:nvSpPr>
            <p:spPr>
              <a:xfrm>
                <a:off x="1157898"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3</a:t>
                </a:r>
              </a:p>
            </p:txBody>
          </p:sp>
          <p:sp>
            <p:nvSpPr>
              <p:cNvPr id="16" name="4">
                <a:extLst>
                  <a:ext uri="{FF2B5EF4-FFF2-40B4-BE49-F238E27FC236}">
                    <a16:creationId xmlns:a16="http://schemas.microsoft.com/office/drawing/2014/main" id="{F6C37BC5-9B2F-E248-A2B0-FA4B8005E48C}"/>
                  </a:ext>
                </a:extLst>
              </p:cNvPr>
              <p:cNvSpPr/>
              <p:nvPr/>
            </p:nvSpPr>
            <p:spPr>
              <a:xfrm>
                <a:off x="1664174"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4</a:t>
                </a:r>
              </a:p>
            </p:txBody>
          </p:sp>
          <p:sp>
            <p:nvSpPr>
              <p:cNvPr id="17" name="5">
                <a:extLst>
                  <a:ext uri="{FF2B5EF4-FFF2-40B4-BE49-F238E27FC236}">
                    <a16:creationId xmlns:a16="http://schemas.microsoft.com/office/drawing/2014/main" id="{38707F60-C983-BC46-8FFC-B17421C596DE}"/>
                  </a:ext>
                </a:extLst>
              </p:cNvPr>
              <p:cNvSpPr/>
              <p:nvPr/>
            </p:nvSpPr>
            <p:spPr>
              <a:xfrm>
                <a:off x="2170977"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5</a:t>
                </a:r>
              </a:p>
            </p:txBody>
          </p:sp>
          <p:sp>
            <p:nvSpPr>
              <p:cNvPr id="18" name="6">
                <a:extLst>
                  <a:ext uri="{FF2B5EF4-FFF2-40B4-BE49-F238E27FC236}">
                    <a16:creationId xmlns:a16="http://schemas.microsoft.com/office/drawing/2014/main" id="{6F294116-B4CC-AF47-BF36-42718D3B3041}"/>
                  </a:ext>
                </a:extLst>
              </p:cNvPr>
              <p:cNvSpPr/>
              <p:nvPr/>
            </p:nvSpPr>
            <p:spPr>
              <a:xfrm>
                <a:off x="2678450"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6</a:t>
                </a:r>
              </a:p>
            </p:txBody>
          </p:sp>
          <p:sp>
            <p:nvSpPr>
              <p:cNvPr id="19" name="7">
                <a:extLst>
                  <a:ext uri="{FF2B5EF4-FFF2-40B4-BE49-F238E27FC236}">
                    <a16:creationId xmlns:a16="http://schemas.microsoft.com/office/drawing/2014/main" id="{894FC0F1-70C0-B946-9C26-3BB974F9FA6B}"/>
                  </a:ext>
                </a:extLst>
              </p:cNvPr>
              <p:cNvSpPr/>
              <p:nvPr/>
            </p:nvSpPr>
            <p:spPr>
              <a:xfrm>
                <a:off x="3333091"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7</a:t>
                </a:r>
              </a:p>
            </p:txBody>
          </p:sp>
          <p:sp>
            <p:nvSpPr>
              <p:cNvPr id="20" name="8">
                <a:extLst>
                  <a:ext uri="{FF2B5EF4-FFF2-40B4-BE49-F238E27FC236}">
                    <a16:creationId xmlns:a16="http://schemas.microsoft.com/office/drawing/2014/main" id="{5B4D3959-2DDA-524C-A06A-3D9C3FED0CE2}"/>
                  </a:ext>
                </a:extLst>
              </p:cNvPr>
              <p:cNvSpPr/>
              <p:nvPr/>
            </p:nvSpPr>
            <p:spPr>
              <a:xfrm>
                <a:off x="4004586"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8</a:t>
                </a:r>
              </a:p>
            </p:txBody>
          </p:sp>
          <p:sp>
            <p:nvSpPr>
              <p:cNvPr id="21" name="9">
                <a:extLst>
                  <a:ext uri="{FF2B5EF4-FFF2-40B4-BE49-F238E27FC236}">
                    <a16:creationId xmlns:a16="http://schemas.microsoft.com/office/drawing/2014/main" id="{B0AD1FFD-8B1C-094B-AF5A-256100AE0857}"/>
                  </a:ext>
                </a:extLst>
              </p:cNvPr>
              <p:cNvSpPr/>
              <p:nvPr/>
            </p:nvSpPr>
            <p:spPr>
              <a:xfrm>
                <a:off x="4511389"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9</a:t>
                </a:r>
              </a:p>
            </p:txBody>
          </p:sp>
          <p:sp>
            <p:nvSpPr>
              <p:cNvPr id="22" name="10">
                <a:extLst>
                  <a:ext uri="{FF2B5EF4-FFF2-40B4-BE49-F238E27FC236}">
                    <a16:creationId xmlns:a16="http://schemas.microsoft.com/office/drawing/2014/main" id="{58BEE6EF-7CF6-DE4B-83F6-9B08DFE5D4B5}"/>
                  </a:ext>
                </a:extLst>
              </p:cNvPr>
              <p:cNvSpPr/>
              <p:nvPr/>
            </p:nvSpPr>
            <p:spPr>
              <a:xfrm>
                <a:off x="5017665"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10</a:t>
                </a:r>
              </a:p>
            </p:txBody>
          </p:sp>
          <p:sp>
            <p:nvSpPr>
              <p:cNvPr id="23" name="11">
                <a:extLst>
                  <a:ext uri="{FF2B5EF4-FFF2-40B4-BE49-F238E27FC236}">
                    <a16:creationId xmlns:a16="http://schemas.microsoft.com/office/drawing/2014/main" id="{7F0677D4-FB4D-5E4E-8FCA-CAB9FC35F616}"/>
                  </a:ext>
                </a:extLst>
              </p:cNvPr>
              <p:cNvSpPr/>
              <p:nvPr/>
            </p:nvSpPr>
            <p:spPr>
              <a:xfrm>
                <a:off x="5524468"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11</a:t>
                </a:r>
              </a:p>
            </p:txBody>
          </p:sp>
          <p:sp>
            <p:nvSpPr>
              <p:cNvPr id="24" name="12">
                <a:extLst>
                  <a:ext uri="{FF2B5EF4-FFF2-40B4-BE49-F238E27FC236}">
                    <a16:creationId xmlns:a16="http://schemas.microsoft.com/office/drawing/2014/main" id="{E5EA8E71-67D2-9547-B099-2B40FC4EBBE8}"/>
                  </a:ext>
                </a:extLst>
              </p:cNvPr>
              <p:cNvSpPr/>
              <p:nvPr/>
            </p:nvSpPr>
            <p:spPr>
              <a:xfrm>
                <a:off x="6195964"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12</a:t>
                </a:r>
              </a:p>
            </p:txBody>
          </p:sp>
          <p:sp>
            <p:nvSpPr>
              <p:cNvPr id="25" name="13">
                <a:extLst>
                  <a:ext uri="{FF2B5EF4-FFF2-40B4-BE49-F238E27FC236}">
                    <a16:creationId xmlns:a16="http://schemas.microsoft.com/office/drawing/2014/main" id="{1487AB99-042C-9848-BBBD-94D1C044DDC8}"/>
                  </a:ext>
                </a:extLst>
              </p:cNvPr>
              <p:cNvSpPr/>
              <p:nvPr/>
            </p:nvSpPr>
            <p:spPr>
              <a:xfrm>
                <a:off x="6702767" y="2001018"/>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13</a:t>
                </a:r>
              </a:p>
            </p:txBody>
          </p:sp>
          <p:sp>
            <p:nvSpPr>
              <p:cNvPr id="26" name="14">
                <a:extLst>
                  <a:ext uri="{FF2B5EF4-FFF2-40B4-BE49-F238E27FC236}">
                    <a16:creationId xmlns:a16="http://schemas.microsoft.com/office/drawing/2014/main" id="{FCE1CCFC-9847-9A42-B5E2-BFBB31C4E3E0}"/>
                  </a:ext>
                </a:extLst>
              </p:cNvPr>
              <p:cNvSpPr/>
              <p:nvPr/>
            </p:nvSpPr>
            <p:spPr>
              <a:xfrm>
                <a:off x="7346497" y="1999657"/>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14</a:t>
                </a:r>
              </a:p>
            </p:txBody>
          </p:sp>
          <p:sp>
            <p:nvSpPr>
              <p:cNvPr id="27" name="15">
                <a:extLst>
                  <a:ext uri="{FF2B5EF4-FFF2-40B4-BE49-F238E27FC236}">
                    <a16:creationId xmlns:a16="http://schemas.microsoft.com/office/drawing/2014/main" id="{594B2EAC-7D5F-8646-859A-3ADF4E0E9639}"/>
                  </a:ext>
                </a:extLst>
              </p:cNvPr>
              <p:cNvSpPr/>
              <p:nvPr/>
            </p:nvSpPr>
            <p:spPr>
              <a:xfrm>
                <a:off x="7853300" y="2001244"/>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15</a:t>
                </a:r>
              </a:p>
            </p:txBody>
          </p:sp>
          <p:sp>
            <p:nvSpPr>
              <p:cNvPr id="28" name="16">
                <a:extLst>
                  <a:ext uri="{FF2B5EF4-FFF2-40B4-BE49-F238E27FC236}">
                    <a16:creationId xmlns:a16="http://schemas.microsoft.com/office/drawing/2014/main" id="{FC66A29B-BEE0-8749-821B-1802AC844490}"/>
                  </a:ext>
                </a:extLst>
              </p:cNvPr>
              <p:cNvSpPr/>
              <p:nvPr/>
            </p:nvSpPr>
            <p:spPr>
              <a:xfrm>
                <a:off x="8359576" y="1999657"/>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16</a:t>
                </a:r>
              </a:p>
            </p:txBody>
          </p:sp>
          <p:sp>
            <p:nvSpPr>
              <p:cNvPr id="29" name="17">
                <a:extLst>
                  <a:ext uri="{FF2B5EF4-FFF2-40B4-BE49-F238E27FC236}">
                    <a16:creationId xmlns:a16="http://schemas.microsoft.com/office/drawing/2014/main" id="{A02EC088-F2EF-A14B-9047-E85CDDFB267E}"/>
                  </a:ext>
                </a:extLst>
              </p:cNvPr>
              <p:cNvSpPr/>
              <p:nvPr/>
            </p:nvSpPr>
            <p:spPr>
              <a:xfrm>
                <a:off x="8866379" y="1999657"/>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17</a:t>
                </a:r>
              </a:p>
            </p:txBody>
          </p:sp>
          <p:sp>
            <p:nvSpPr>
              <p:cNvPr id="30" name="18">
                <a:extLst>
                  <a:ext uri="{FF2B5EF4-FFF2-40B4-BE49-F238E27FC236}">
                    <a16:creationId xmlns:a16="http://schemas.microsoft.com/office/drawing/2014/main" id="{7F010C81-6A4D-074D-ADE3-515B23258F4D}"/>
                  </a:ext>
                </a:extLst>
              </p:cNvPr>
              <p:cNvSpPr/>
              <p:nvPr/>
            </p:nvSpPr>
            <p:spPr>
              <a:xfrm>
                <a:off x="9373182" y="1999657"/>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18</a:t>
                </a:r>
              </a:p>
            </p:txBody>
          </p:sp>
          <p:sp>
            <p:nvSpPr>
              <p:cNvPr id="31" name="19">
                <a:extLst>
                  <a:ext uri="{FF2B5EF4-FFF2-40B4-BE49-F238E27FC236}">
                    <a16:creationId xmlns:a16="http://schemas.microsoft.com/office/drawing/2014/main" id="{317C5CAF-AC3C-8147-8A65-7F0C83C0168D}"/>
                  </a:ext>
                </a:extLst>
              </p:cNvPr>
              <p:cNvSpPr/>
              <p:nvPr/>
            </p:nvSpPr>
            <p:spPr>
              <a:xfrm>
                <a:off x="9879458"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19</a:t>
                </a:r>
              </a:p>
            </p:txBody>
          </p:sp>
          <p:sp>
            <p:nvSpPr>
              <p:cNvPr id="32" name="20">
                <a:extLst>
                  <a:ext uri="{FF2B5EF4-FFF2-40B4-BE49-F238E27FC236}">
                    <a16:creationId xmlns:a16="http://schemas.microsoft.com/office/drawing/2014/main" id="{714887C3-0C6B-F346-85B2-E6350563BA63}"/>
                  </a:ext>
                </a:extLst>
              </p:cNvPr>
              <p:cNvSpPr/>
              <p:nvPr/>
            </p:nvSpPr>
            <p:spPr>
              <a:xfrm>
                <a:off x="10386262"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20</a:t>
                </a:r>
              </a:p>
            </p:txBody>
          </p:sp>
          <p:sp>
            <p:nvSpPr>
              <p:cNvPr id="33" name="21">
                <a:extLst>
                  <a:ext uri="{FF2B5EF4-FFF2-40B4-BE49-F238E27FC236}">
                    <a16:creationId xmlns:a16="http://schemas.microsoft.com/office/drawing/2014/main" id="{023B8128-2896-AF4E-88D5-3CE53D448F22}"/>
                  </a:ext>
                </a:extLst>
              </p:cNvPr>
              <p:cNvSpPr/>
              <p:nvPr/>
            </p:nvSpPr>
            <p:spPr>
              <a:xfrm>
                <a:off x="10892538"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21</a:t>
                </a:r>
              </a:p>
            </p:txBody>
          </p:sp>
          <p:sp>
            <p:nvSpPr>
              <p:cNvPr id="34" name="22">
                <a:extLst>
                  <a:ext uri="{FF2B5EF4-FFF2-40B4-BE49-F238E27FC236}">
                    <a16:creationId xmlns:a16="http://schemas.microsoft.com/office/drawing/2014/main" id="{3C645B95-930B-2447-A233-3452DBEB75B6}"/>
                  </a:ext>
                </a:extLst>
              </p:cNvPr>
              <p:cNvSpPr/>
              <p:nvPr/>
            </p:nvSpPr>
            <p:spPr>
              <a:xfrm>
                <a:off x="11534643"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22</a:t>
                </a:r>
              </a:p>
            </p:txBody>
          </p:sp>
          <p:sp>
            <p:nvSpPr>
              <p:cNvPr id="35" name="a">
                <a:extLst>
                  <a:ext uri="{FF2B5EF4-FFF2-40B4-BE49-F238E27FC236}">
                    <a16:creationId xmlns:a16="http://schemas.microsoft.com/office/drawing/2014/main" id="{EC2FBF9D-2F24-4649-9A99-349910387E10}"/>
                  </a:ext>
                </a:extLst>
              </p:cNvPr>
              <p:cNvSpPr/>
              <p:nvPr/>
            </p:nvSpPr>
            <p:spPr>
              <a:xfrm>
                <a:off x="144819" y="27234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36" name="b">
                <a:extLst>
                  <a:ext uri="{FF2B5EF4-FFF2-40B4-BE49-F238E27FC236}">
                    <a16:creationId xmlns:a16="http://schemas.microsoft.com/office/drawing/2014/main" id="{1402D9E7-8851-0F44-9064-A07FABCF25E3}"/>
                  </a:ext>
                </a:extLst>
              </p:cNvPr>
              <p:cNvSpPr/>
              <p:nvPr/>
            </p:nvSpPr>
            <p:spPr>
              <a:xfrm>
                <a:off x="651095" y="27234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37" name="a">
                <a:extLst>
                  <a:ext uri="{FF2B5EF4-FFF2-40B4-BE49-F238E27FC236}">
                    <a16:creationId xmlns:a16="http://schemas.microsoft.com/office/drawing/2014/main" id="{A1D5567E-688E-0C4A-AA8C-38F698E8EC97}"/>
                  </a:ext>
                </a:extLst>
              </p:cNvPr>
              <p:cNvSpPr/>
              <p:nvPr/>
            </p:nvSpPr>
            <p:spPr>
              <a:xfrm>
                <a:off x="1157898" y="27234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38" name="a">
                <a:extLst>
                  <a:ext uri="{FF2B5EF4-FFF2-40B4-BE49-F238E27FC236}">
                    <a16:creationId xmlns:a16="http://schemas.microsoft.com/office/drawing/2014/main" id="{10802E2B-E0CA-E54C-94BB-FBAB2214250F}"/>
                  </a:ext>
                </a:extLst>
              </p:cNvPr>
              <p:cNvSpPr/>
              <p:nvPr/>
            </p:nvSpPr>
            <p:spPr>
              <a:xfrm>
                <a:off x="1664174" y="27234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39" name="b">
                <a:extLst>
                  <a:ext uri="{FF2B5EF4-FFF2-40B4-BE49-F238E27FC236}">
                    <a16:creationId xmlns:a16="http://schemas.microsoft.com/office/drawing/2014/main" id="{5E97C6D9-D3F7-8D4F-A90B-017D6CB0755F}"/>
                  </a:ext>
                </a:extLst>
              </p:cNvPr>
              <p:cNvSpPr/>
              <p:nvPr/>
            </p:nvSpPr>
            <p:spPr>
              <a:xfrm>
                <a:off x="2170977" y="27234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40" name="a">
                <a:extLst>
                  <a:ext uri="{FF2B5EF4-FFF2-40B4-BE49-F238E27FC236}">
                    <a16:creationId xmlns:a16="http://schemas.microsoft.com/office/drawing/2014/main" id="{6124EA28-1A16-894E-8722-E368A75B9202}"/>
                  </a:ext>
                </a:extLst>
              </p:cNvPr>
              <p:cNvSpPr/>
              <p:nvPr/>
            </p:nvSpPr>
            <p:spPr>
              <a:xfrm>
                <a:off x="2677253" y="27234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41" name="b">
                <a:extLst>
                  <a:ext uri="{FF2B5EF4-FFF2-40B4-BE49-F238E27FC236}">
                    <a16:creationId xmlns:a16="http://schemas.microsoft.com/office/drawing/2014/main" id="{EF18282F-E304-D642-9839-0854F3275E7A}"/>
                  </a:ext>
                </a:extLst>
              </p:cNvPr>
              <p:cNvSpPr/>
              <p:nvPr/>
            </p:nvSpPr>
            <p:spPr>
              <a:xfrm>
                <a:off x="3333091" y="2672644"/>
                <a:ext cx="508001" cy="508001"/>
              </a:xfrm>
              <a:prstGeom prst="rect">
                <a:avLst/>
              </a:prstGeom>
              <a:solidFill>
                <a:schemeClr val="accent2"/>
              </a:solidFill>
              <a:ln w="12700">
                <a:solidFill>
                  <a:srgbClr val="3D802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b</a:t>
                </a:r>
              </a:p>
            </p:txBody>
          </p:sp>
          <p:sp>
            <p:nvSpPr>
              <p:cNvPr id="42" name="a">
                <a:extLst>
                  <a:ext uri="{FF2B5EF4-FFF2-40B4-BE49-F238E27FC236}">
                    <a16:creationId xmlns:a16="http://schemas.microsoft.com/office/drawing/2014/main" id="{89D51033-40F8-CB46-B529-231DF9ED7DA6}"/>
                  </a:ext>
                </a:extLst>
              </p:cNvPr>
              <p:cNvSpPr/>
              <p:nvPr/>
            </p:nvSpPr>
            <p:spPr>
              <a:xfrm>
                <a:off x="6195964" y="2671649"/>
                <a:ext cx="508001" cy="508001"/>
              </a:xfrm>
              <a:prstGeom prst="rect">
                <a:avLst/>
              </a:prstGeom>
              <a:solidFill>
                <a:schemeClr val="accent2"/>
              </a:solidFill>
              <a:ln w="12700">
                <a:solidFill>
                  <a:srgbClr val="3D802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a</a:t>
                </a:r>
              </a:p>
            </p:txBody>
          </p:sp>
          <p:sp>
            <p:nvSpPr>
              <p:cNvPr id="43" name="b">
                <a:extLst>
                  <a:ext uri="{FF2B5EF4-FFF2-40B4-BE49-F238E27FC236}">
                    <a16:creationId xmlns:a16="http://schemas.microsoft.com/office/drawing/2014/main" id="{45831E77-949B-C845-B26D-5E6216F10FFF}"/>
                  </a:ext>
                </a:extLst>
              </p:cNvPr>
              <p:cNvSpPr/>
              <p:nvPr/>
            </p:nvSpPr>
            <p:spPr>
              <a:xfrm>
                <a:off x="6702767" y="2671649"/>
                <a:ext cx="508001" cy="508001"/>
              </a:xfrm>
              <a:prstGeom prst="rect">
                <a:avLst/>
              </a:prstGeom>
              <a:solidFill>
                <a:schemeClr val="accent2"/>
              </a:solidFill>
              <a:ln w="12700">
                <a:solidFill>
                  <a:srgbClr val="3D802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b</a:t>
                </a:r>
              </a:p>
            </p:txBody>
          </p:sp>
          <p:sp>
            <p:nvSpPr>
              <p:cNvPr id="44" name="$">
                <a:extLst>
                  <a:ext uri="{FF2B5EF4-FFF2-40B4-BE49-F238E27FC236}">
                    <a16:creationId xmlns:a16="http://schemas.microsoft.com/office/drawing/2014/main" id="{4A2E0C45-A155-124C-A003-472E51BAE7E6}"/>
                  </a:ext>
                </a:extLst>
              </p:cNvPr>
              <p:cNvSpPr/>
              <p:nvPr/>
            </p:nvSpPr>
            <p:spPr>
              <a:xfrm>
                <a:off x="11534643" y="2647244"/>
                <a:ext cx="508001" cy="508001"/>
              </a:xfrm>
              <a:prstGeom prst="rect">
                <a:avLst/>
              </a:prstGeom>
              <a:solidFill>
                <a:schemeClr val="accent2"/>
              </a:solidFill>
              <a:ln w="12700">
                <a:solidFill>
                  <a:srgbClr val="3D802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a:t>
                </a:r>
              </a:p>
            </p:txBody>
          </p:sp>
          <p:sp>
            <p:nvSpPr>
              <p:cNvPr id="45" name="Rounded Rectangle">
                <a:extLst>
                  <a:ext uri="{FF2B5EF4-FFF2-40B4-BE49-F238E27FC236}">
                    <a16:creationId xmlns:a16="http://schemas.microsoft.com/office/drawing/2014/main" id="{23C2F4F4-1060-634E-B0B4-1C0B3905B927}"/>
                  </a:ext>
                </a:extLst>
              </p:cNvPr>
              <p:cNvSpPr/>
              <p:nvPr/>
            </p:nvSpPr>
            <p:spPr>
              <a:xfrm>
                <a:off x="3920852" y="2672644"/>
                <a:ext cx="2195352" cy="508001"/>
              </a:xfrm>
              <a:prstGeom prst="roundRect">
                <a:avLst>
                  <a:gd name="adj" fmla="val 37500"/>
                </a:avLst>
              </a:prstGeom>
              <a:solidFill>
                <a:srgbClr val="FFFFFF"/>
              </a:solidFill>
              <a:ln w="12700">
                <a:solidFill>
                  <a:schemeClr val="accent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sp>
            <p:nvSpPr>
              <p:cNvPr id="46" name="a">
                <a:extLst>
                  <a:ext uri="{FF2B5EF4-FFF2-40B4-BE49-F238E27FC236}">
                    <a16:creationId xmlns:a16="http://schemas.microsoft.com/office/drawing/2014/main" id="{834D6966-D4F1-8445-BA27-51207A3EF730}"/>
                  </a:ext>
                </a:extLst>
              </p:cNvPr>
              <p:cNvSpPr/>
              <p:nvPr/>
            </p:nvSpPr>
            <p:spPr>
              <a:xfrm>
                <a:off x="4004586" y="27107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47" name="a">
                <a:extLst>
                  <a:ext uri="{FF2B5EF4-FFF2-40B4-BE49-F238E27FC236}">
                    <a16:creationId xmlns:a16="http://schemas.microsoft.com/office/drawing/2014/main" id="{696315B5-5FF3-5D46-911A-ED266613B956}"/>
                  </a:ext>
                </a:extLst>
              </p:cNvPr>
              <p:cNvSpPr/>
              <p:nvPr/>
            </p:nvSpPr>
            <p:spPr>
              <a:xfrm>
                <a:off x="4511389" y="27107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48" name="b">
                <a:extLst>
                  <a:ext uri="{FF2B5EF4-FFF2-40B4-BE49-F238E27FC236}">
                    <a16:creationId xmlns:a16="http://schemas.microsoft.com/office/drawing/2014/main" id="{93F4C2BE-A7CB-1544-B91C-4F79BB8F1FB3}"/>
                  </a:ext>
                </a:extLst>
              </p:cNvPr>
              <p:cNvSpPr/>
              <p:nvPr/>
            </p:nvSpPr>
            <p:spPr>
              <a:xfrm>
                <a:off x="5017665" y="27107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49" name="a">
                <a:extLst>
                  <a:ext uri="{FF2B5EF4-FFF2-40B4-BE49-F238E27FC236}">
                    <a16:creationId xmlns:a16="http://schemas.microsoft.com/office/drawing/2014/main" id="{2277F6E8-F972-EB4C-8603-B7BE1778DDF7}"/>
                  </a:ext>
                </a:extLst>
              </p:cNvPr>
              <p:cNvSpPr/>
              <p:nvPr/>
            </p:nvSpPr>
            <p:spPr>
              <a:xfrm>
                <a:off x="5524468" y="27107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50" name="Rounded Rectangle">
                <a:extLst>
                  <a:ext uri="{FF2B5EF4-FFF2-40B4-BE49-F238E27FC236}">
                    <a16:creationId xmlns:a16="http://schemas.microsoft.com/office/drawing/2014/main" id="{4A4020CD-892E-1846-AC46-7561BF28AD7B}"/>
                  </a:ext>
                </a:extLst>
              </p:cNvPr>
              <p:cNvSpPr/>
              <p:nvPr/>
            </p:nvSpPr>
            <p:spPr>
              <a:xfrm>
                <a:off x="7290001" y="2653594"/>
                <a:ext cx="4164882" cy="508001"/>
              </a:xfrm>
              <a:prstGeom prst="roundRect">
                <a:avLst>
                  <a:gd name="adj" fmla="val 37500"/>
                </a:avLst>
              </a:prstGeom>
              <a:solidFill>
                <a:srgbClr val="FFFFFF"/>
              </a:solidFill>
              <a:ln w="12700">
                <a:solidFill>
                  <a:schemeClr val="accent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sp>
            <p:nvSpPr>
              <p:cNvPr id="51" name="a">
                <a:extLst>
                  <a:ext uri="{FF2B5EF4-FFF2-40B4-BE49-F238E27FC236}">
                    <a16:creationId xmlns:a16="http://schemas.microsoft.com/office/drawing/2014/main" id="{FE3606AE-56F2-AB48-B57C-AB252BB10DA8}"/>
                  </a:ext>
                </a:extLst>
              </p:cNvPr>
              <p:cNvSpPr/>
              <p:nvPr/>
            </p:nvSpPr>
            <p:spPr>
              <a:xfrm>
                <a:off x="7346497" y="270439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52" name="b">
                <a:extLst>
                  <a:ext uri="{FF2B5EF4-FFF2-40B4-BE49-F238E27FC236}">
                    <a16:creationId xmlns:a16="http://schemas.microsoft.com/office/drawing/2014/main" id="{96E4D7CA-0999-E84B-8E6E-7004A6F090BE}"/>
                  </a:ext>
                </a:extLst>
              </p:cNvPr>
              <p:cNvSpPr/>
              <p:nvPr/>
            </p:nvSpPr>
            <p:spPr>
              <a:xfrm>
                <a:off x="7853300" y="270439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53" name="a">
                <a:extLst>
                  <a:ext uri="{FF2B5EF4-FFF2-40B4-BE49-F238E27FC236}">
                    <a16:creationId xmlns:a16="http://schemas.microsoft.com/office/drawing/2014/main" id="{ECCE2911-BAFA-364F-9652-E57B14A7C9A4}"/>
                  </a:ext>
                </a:extLst>
              </p:cNvPr>
              <p:cNvSpPr/>
              <p:nvPr/>
            </p:nvSpPr>
            <p:spPr>
              <a:xfrm>
                <a:off x="8359576" y="270439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54" name="a">
                <a:extLst>
                  <a:ext uri="{FF2B5EF4-FFF2-40B4-BE49-F238E27FC236}">
                    <a16:creationId xmlns:a16="http://schemas.microsoft.com/office/drawing/2014/main" id="{E84E0128-65D0-A346-BBC1-7B41EEC1371B}"/>
                  </a:ext>
                </a:extLst>
              </p:cNvPr>
              <p:cNvSpPr/>
              <p:nvPr/>
            </p:nvSpPr>
            <p:spPr>
              <a:xfrm>
                <a:off x="8866379" y="270439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55" name="b">
                <a:extLst>
                  <a:ext uri="{FF2B5EF4-FFF2-40B4-BE49-F238E27FC236}">
                    <a16:creationId xmlns:a16="http://schemas.microsoft.com/office/drawing/2014/main" id="{33232F6A-3F3D-6541-9ABD-A2CC2C16B03B}"/>
                  </a:ext>
                </a:extLst>
              </p:cNvPr>
              <p:cNvSpPr/>
              <p:nvPr/>
            </p:nvSpPr>
            <p:spPr>
              <a:xfrm>
                <a:off x="9373182" y="270439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56" name="a">
                <a:extLst>
                  <a:ext uri="{FF2B5EF4-FFF2-40B4-BE49-F238E27FC236}">
                    <a16:creationId xmlns:a16="http://schemas.microsoft.com/office/drawing/2014/main" id="{D2560FFC-B8BC-9C40-B2A0-97869728E139}"/>
                  </a:ext>
                </a:extLst>
              </p:cNvPr>
              <p:cNvSpPr/>
              <p:nvPr/>
            </p:nvSpPr>
            <p:spPr>
              <a:xfrm>
                <a:off x="9879458" y="270439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57" name="b">
                <a:extLst>
                  <a:ext uri="{FF2B5EF4-FFF2-40B4-BE49-F238E27FC236}">
                    <a16:creationId xmlns:a16="http://schemas.microsoft.com/office/drawing/2014/main" id="{7483528D-716E-C549-8CF0-095DC65FB431}"/>
                  </a:ext>
                </a:extLst>
              </p:cNvPr>
              <p:cNvSpPr/>
              <p:nvPr/>
            </p:nvSpPr>
            <p:spPr>
              <a:xfrm>
                <a:off x="10386262" y="270439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58" name="a">
                <a:extLst>
                  <a:ext uri="{FF2B5EF4-FFF2-40B4-BE49-F238E27FC236}">
                    <a16:creationId xmlns:a16="http://schemas.microsoft.com/office/drawing/2014/main" id="{D565A07F-6B87-D545-A20E-9CF209C58676}"/>
                  </a:ext>
                </a:extLst>
              </p:cNvPr>
              <p:cNvSpPr/>
              <p:nvPr/>
            </p:nvSpPr>
            <p:spPr>
              <a:xfrm>
                <a:off x="10892538" y="270439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cxnSp>
            <p:nvCxnSpPr>
              <p:cNvPr id="59" name="Curved Connector 58">
                <a:extLst>
                  <a:ext uri="{FF2B5EF4-FFF2-40B4-BE49-F238E27FC236}">
                    <a16:creationId xmlns:a16="http://schemas.microsoft.com/office/drawing/2014/main" id="{ACADEF27-AEC5-FB42-9D84-45BFBCDF6ECD}"/>
                  </a:ext>
                </a:extLst>
              </p:cNvPr>
              <p:cNvCxnSpPr>
                <a:cxnSpLocks/>
                <a:stCxn id="35" idx="2"/>
                <a:endCxn id="40" idx="2"/>
              </p:cNvCxnSpPr>
              <p:nvPr/>
            </p:nvCxnSpPr>
            <p:spPr>
              <a:xfrm rot="16200000" flipH="1">
                <a:off x="1665037" y="1850928"/>
                <a:ext cx="12700" cy="2532434"/>
              </a:xfrm>
              <a:prstGeom prst="curvedConnector3">
                <a:avLst>
                  <a:gd name="adj1" fmla="val 3735480"/>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0" name="Curved Connector 59">
                <a:extLst>
                  <a:ext uri="{FF2B5EF4-FFF2-40B4-BE49-F238E27FC236}">
                    <a16:creationId xmlns:a16="http://schemas.microsoft.com/office/drawing/2014/main" id="{F87F6A14-5D97-714C-9260-F19EFC3E3299}"/>
                  </a:ext>
                </a:extLst>
              </p:cNvPr>
              <p:cNvCxnSpPr>
                <a:cxnSpLocks/>
                <a:stCxn id="46" idx="2"/>
                <a:endCxn id="53" idx="2"/>
              </p:cNvCxnSpPr>
              <p:nvPr/>
            </p:nvCxnSpPr>
            <p:spPr>
              <a:xfrm rot="5400000" flipH="1" flipV="1">
                <a:off x="6432907" y="923775"/>
                <a:ext cx="6350" cy="4354990"/>
              </a:xfrm>
              <a:prstGeom prst="curvedConnector3">
                <a:avLst>
                  <a:gd name="adj1" fmla="val -7316126"/>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1" name="Curved Connector 60">
                <a:extLst>
                  <a:ext uri="{FF2B5EF4-FFF2-40B4-BE49-F238E27FC236}">
                    <a16:creationId xmlns:a16="http://schemas.microsoft.com/office/drawing/2014/main" id="{8D092BE5-453E-0040-A42C-51219E1444AE}"/>
                  </a:ext>
                </a:extLst>
              </p:cNvPr>
              <p:cNvCxnSpPr>
                <a:cxnSpLocks/>
                <a:stCxn id="51" idx="2"/>
                <a:endCxn id="47" idx="2"/>
              </p:cNvCxnSpPr>
              <p:nvPr/>
            </p:nvCxnSpPr>
            <p:spPr>
              <a:xfrm rot="5400000">
                <a:off x="6179769" y="1683716"/>
                <a:ext cx="6350" cy="2835108"/>
              </a:xfrm>
              <a:prstGeom prst="curvedConnector3">
                <a:avLst>
                  <a:gd name="adj1" fmla="val 3700000"/>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grpSp>
      </p:grpSp>
      <p:sp>
        <p:nvSpPr>
          <p:cNvPr id="62" name="TextBox 61">
            <a:extLst>
              <a:ext uri="{FF2B5EF4-FFF2-40B4-BE49-F238E27FC236}">
                <a16:creationId xmlns:a16="http://schemas.microsoft.com/office/drawing/2014/main" id="{792B4946-C085-924B-86FD-A7864AFAF0B8}"/>
              </a:ext>
            </a:extLst>
          </p:cNvPr>
          <p:cNvSpPr txBox="1"/>
          <p:nvPr/>
        </p:nvSpPr>
        <p:spPr>
          <a:xfrm>
            <a:off x="2683239" y="6640643"/>
            <a:ext cx="184731" cy="369332"/>
          </a:xfrm>
          <a:prstGeom prst="rect">
            <a:avLst/>
          </a:prstGeom>
          <a:noFill/>
        </p:spPr>
        <p:txBody>
          <a:bodyPr wrap="none" rtlCol="0">
            <a:spAutoFit/>
          </a:bodyPr>
          <a:lstStyle/>
          <a:p>
            <a:endParaRPr lang="en-PT" dirty="0"/>
          </a:p>
        </p:txBody>
      </p:sp>
    </p:spTree>
    <p:extLst>
      <p:ext uri="{BB962C8B-B14F-4D97-AF65-F5344CB8AC3E}">
        <p14:creationId xmlns:p14="http://schemas.microsoft.com/office/powerpoint/2010/main" val="928101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Structures (cont.) – Link Cut Tree and Split Phrases</a:t>
            </a:r>
          </a:p>
        </p:txBody>
      </p:sp>
      <p:sp>
        <p:nvSpPr>
          <p:cNvPr id="4" name="Date Placeholder 4"/>
          <p:cNvSpPr>
            <a:spLocks noGrp="1"/>
          </p:cNvSpPr>
          <p:nvPr>
            <p:ph type="dt" sz="half" idx="10"/>
          </p:nvPr>
        </p:nvSpPr>
        <p:spPr>
          <a:xfrm>
            <a:off x="1097280" y="6459785"/>
            <a:ext cx="2472271" cy="365125"/>
          </a:xfrm>
        </p:spPr>
        <p:txBody>
          <a:bodyPr/>
          <a:lstStyle/>
          <a:p>
            <a:fld id="{EDED76CA-2368-4F94-8187-E36E3CA1B222}" type="datetimeFigureOut">
              <a:rPr lang="en-US" smtClean="0"/>
              <a:t>3/30/20</a:t>
            </a:fld>
            <a:endParaRPr lang="en-US" dirty="0"/>
          </a:p>
        </p:txBody>
      </p:sp>
      <p:sp>
        <p:nvSpPr>
          <p:cNvPr id="5" name="Footer Placeholder 5"/>
          <p:cNvSpPr>
            <a:spLocks noGrp="1"/>
          </p:cNvSpPr>
          <p:nvPr>
            <p:ph type="ftr" sz="quarter" idx="11"/>
          </p:nvPr>
        </p:nvSpPr>
        <p:spPr>
          <a:xfrm>
            <a:off x="3686185" y="6459785"/>
            <a:ext cx="4822804" cy="365125"/>
          </a:xfrm>
        </p:spPr>
        <p:txBody>
          <a:bodyPr/>
          <a:lstStyle/>
          <a:p>
            <a:r>
              <a:rPr lang="en-US" dirty="0">
                <a:solidFill>
                  <a:schemeClr val="bg1"/>
                </a:solidFill>
                <a:sym typeface="微软雅黑"/>
              </a:rPr>
              <a:t>Approximating Optimal Bidirectional Macro Schemes</a:t>
            </a:r>
          </a:p>
        </p:txBody>
      </p:sp>
      <p:sp>
        <p:nvSpPr>
          <p:cNvPr id="6" name="Slide Number Placeholder 6"/>
          <p:cNvSpPr>
            <a:spLocks noGrp="1"/>
          </p:cNvSpPr>
          <p:nvPr>
            <p:ph type="sldNum" sz="quarter" idx="12"/>
          </p:nvPr>
        </p:nvSpPr>
        <p:spPr>
          <a:xfrm>
            <a:off x="9900458" y="6459785"/>
            <a:ext cx="1312025" cy="365125"/>
          </a:xfrm>
        </p:spPr>
        <p:txBody>
          <a:bodyPr/>
          <a:lstStyle/>
          <a:p>
            <a:fld id="{7BF1C364-BBA2-4548-B7AE-F0182277041A}" type="slidenum">
              <a:rPr lang="en-US"/>
              <a:t>19</a:t>
            </a:fld>
            <a:endParaRPr lang="en-US" dirty="0"/>
          </a:p>
        </p:txBody>
      </p:sp>
      <p:sp>
        <p:nvSpPr>
          <p:cNvPr id="12" name="Content Placeholder 11">
            <a:extLst>
              <a:ext uri="{FF2B5EF4-FFF2-40B4-BE49-F238E27FC236}">
                <a16:creationId xmlns:a16="http://schemas.microsoft.com/office/drawing/2014/main" id="{B2996329-561D-3147-B03B-9E06D2F2F2F7}"/>
              </a:ext>
            </a:extLst>
          </p:cNvPr>
          <p:cNvSpPr>
            <a:spLocks noGrp="1"/>
          </p:cNvSpPr>
          <p:nvPr>
            <p:ph idx="1"/>
          </p:nvPr>
        </p:nvSpPr>
        <p:spPr>
          <a:xfrm>
            <a:off x="1143113" y="715485"/>
            <a:ext cx="10058400" cy="4023360"/>
          </a:xfrm>
        </p:spPr>
        <p:txBody>
          <a:bodyPr/>
          <a:lstStyle/>
          <a:p>
            <a:pPr marL="0" indent="0">
              <a:lnSpc>
                <a:spcPct val="150000"/>
              </a:lnSpc>
              <a:buNone/>
            </a:pPr>
            <a:r>
              <a:rPr lang="en-GB" dirty="0"/>
              <a:t>Splitting phrases are simple and efficient, it just requires cutting the edge of the new letter in the path to is the parent.</a:t>
            </a:r>
            <a:endParaRPr lang="en-PT" dirty="0"/>
          </a:p>
        </p:txBody>
      </p:sp>
      <p:grpSp>
        <p:nvGrpSpPr>
          <p:cNvPr id="206" name="Group 205">
            <a:extLst>
              <a:ext uri="{FF2B5EF4-FFF2-40B4-BE49-F238E27FC236}">
                <a16:creationId xmlns:a16="http://schemas.microsoft.com/office/drawing/2014/main" id="{C2C16596-6CCC-C946-A29A-F2EBEE9359BC}"/>
              </a:ext>
            </a:extLst>
          </p:cNvPr>
          <p:cNvGrpSpPr/>
          <p:nvPr/>
        </p:nvGrpSpPr>
        <p:grpSpPr>
          <a:xfrm>
            <a:off x="437005" y="1611155"/>
            <a:ext cx="11378949" cy="1189870"/>
            <a:chOff x="409695" y="2342770"/>
            <a:chExt cx="11378949" cy="1189870"/>
          </a:xfrm>
        </p:grpSpPr>
        <p:sp>
          <p:nvSpPr>
            <p:cNvPr id="133" name="3">
              <a:extLst>
                <a:ext uri="{FF2B5EF4-FFF2-40B4-BE49-F238E27FC236}">
                  <a16:creationId xmlns:a16="http://schemas.microsoft.com/office/drawing/2014/main" id="{FA65A72E-4F0F-864B-934D-6723443755FB}"/>
                </a:ext>
              </a:extLst>
            </p:cNvPr>
            <p:cNvSpPr/>
            <p:nvPr/>
          </p:nvSpPr>
          <p:spPr>
            <a:xfrm>
              <a:off x="1466477" y="234277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3</a:t>
              </a:r>
            </a:p>
          </p:txBody>
        </p:sp>
        <p:grpSp>
          <p:nvGrpSpPr>
            <p:cNvPr id="205" name="Group 204">
              <a:extLst>
                <a:ext uri="{FF2B5EF4-FFF2-40B4-BE49-F238E27FC236}">
                  <a16:creationId xmlns:a16="http://schemas.microsoft.com/office/drawing/2014/main" id="{0FCB05A8-D642-2240-A326-33B11CC6D986}"/>
                </a:ext>
              </a:extLst>
            </p:cNvPr>
            <p:cNvGrpSpPr/>
            <p:nvPr/>
          </p:nvGrpSpPr>
          <p:grpSpPr>
            <a:xfrm>
              <a:off x="409695" y="2342770"/>
              <a:ext cx="11378949" cy="1189870"/>
              <a:chOff x="409695" y="2342770"/>
              <a:chExt cx="11378949" cy="1189870"/>
            </a:xfrm>
          </p:grpSpPr>
          <p:sp>
            <p:nvSpPr>
              <p:cNvPr id="180" name="Rounded Rectangle 179">
                <a:extLst>
                  <a:ext uri="{FF2B5EF4-FFF2-40B4-BE49-F238E27FC236}">
                    <a16:creationId xmlns:a16="http://schemas.microsoft.com/office/drawing/2014/main" id="{0895E0DA-4887-064F-8BC4-4FA84E4D9B71}"/>
                  </a:ext>
                </a:extLst>
              </p:cNvPr>
              <p:cNvSpPr/>
              <p:nvPr/>
            </p:nvSpPr>
            <p:spPr>
              <a:xfrm>
                <a:off x="6130012" y="3014118"/>
                <a:ext cx="471601" cy="508001"/>
              </a:xfrm>
              <a:prstGeom prst="roundRect">
                <a:avLst/>
              </a:prstGeom>
              <a:solidFill>
                <a:srgbClr val="7ECF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solidFill>
                    <a:schemeClr val="bg1"/>
                  </a:solidFill>
                </a:endParaRPr>
              </a:p>
            </p:txBody>
          </p:sp>
          <p:sp>
            <p:nvSpPr>
              <p:cNvPr id="131" name="1">
                <a:extLst>
                  <a:ext uri="{FF2B5EF4-FFF2-40B4-BE49-F238E27FC236}">
                    <a16:creationId xmlns:a16="http://schemas.microsoft.com/office/drawing/2014/main" id="{AD8D402E-357D-0D45-A09F-FA08D5EEDDB0}"/>
                  </a:ext>
                </a:extLst>
              </p:cNvPr>
              <p:cNvSpPr/>
              <p:nvPr/>
            </p:nvSpPr>
            <p:spPr>
              <a:xfrm>
                <a:off x="429677" y="234277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1</a:t>
                </a:r>
              </a:p>
            </p:txBody>
          </p:sp>
          <p:sp>
            <p:nvSpPr>
              <p:cNvPr id="132" name="2">
                <a:extLst>
                  <a:ext uri="{FF2B5EF4-FFF2-40B4-BE49-F238E27FC236}">
                    <a16:creationId xmlns:a16="http://schemas.microsoft.com/office/drawing/2014/main" id="{31A12EC1-95D4-6945-91AC-F971AF5F870F}"/>
                  </a:ext>
                </a:extLst>
              </p:cNvPr>
              <p:cNvSpPr/>
              <p:nvPr/>
            </p:nvSpPr>
            <p:spPr>
              <a:xfrm>
                <a:off x="948077" y="234277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2</a:t>
                </a:r>
              </a:p>
            </p:txBody>
          </p:sp>
          <p:sp>
            <p:nvSpPr>
              <p:cNvPr id="134" name="4">
                <a:extLst>
                  <a:ext uri="{FF2B5EF4-FFF2-40B4-BE49-F238E27FC236}">
                    <a16:creationId xmlns:a16="http://schemas.microsoft.com/office/drawing/2014/main" id="{BDD44099-BD4B-2040-8463-537FBF713039}"/>
                  </a:ext>
                </a:extLst>
              </p:cNvPr>
              <p:cNvSpPr/>
              <p:nvPr/>
            </p:nvSpPr>
            <p:spPr>
              <a:xfrm>
                <a:off x="1984877" y="234277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4</a:t>
                </a:r>
              </a:p>
            </p:txBody>
          </p:sp>
          <p:sp>
            <p:nvSpPr>
              <p:cNvPr id="135" name="5">
                <a:extLst>
                  <a:ext uri="{FF2B5EF4-FFF2-40B4-BE49-F238E27FC236}">
                    <a16:creationId xmlns:a16="http://schemas.microsoft.com/office/drawing/2014/main" id="{E84C201D-F0DA-4943-A4C1-13D96FD0C60B}"/>
                  </a:ext>
                </a:extLst>
              </p:cNvPr>
              <p:cNvSpPr/>
              <p:nvPr/>
            </p:nvSpPr>
            <p:spPr>
              <a:xfrm>
                <a:off x="2503277" y="234277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5</a:t>
                </a:r>
              </a:p>
            </p:txBody>
          </p:sp>
          <p:sp>
            <p:nvSpPr>
              <p:cNvPr id="136" name="6">
                <a:extLst>
                  <a:ext uri="{FF2B5EF4-FFF2-40B4-BE49-F238E27FC236}">
                    <a16:creationId xmlns:a16="http://schemas.microsoft.com/office/drawing/2014/main" id="{9395AD31-7F65-7449-BCCE-6204DABC783E}"/>
                  </a:ext>
                </a:extLst>
              </p:cNvPr>
              <p:cNvSpPr/>
              <p:nvPr/>
            </p:nvSpPr>
            <p:spPr>
              <a:xfrm>
                <a:off x="3021677" y="234277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6</a:t>
                </a:r>
              </a:p>
            </p:txBody>
          </p:sp>
          <p:sp>
            <p:nvSpPr>
              <p:cNvPr id="137" name="7">
                <a:extLst>
                  <a:ext uri="{FF2B5EF4-FFF2-40B4-BE49-F238E27FC236}">
                    <a16:creationId xmlns:a16="http://schemas.microsoft.com/office/drawing/2014/main" id="{0DC25776-5536-F946-8844-60540DA17E34}"/>
                  </a:ext>
                </a:extLst>
              </p:cNvPr>
              <p:cNvSpPr/>
              <p:nvPr/>
            </p:nvSpPr>
            <p:spPr>
              <a:xfrm>
                <a:off x="3540077" y="234277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7</a:t>
                </a:r>
              </a:p>
            </p:txBody>
          </p:sp>
          <p:sp>
            <p:nvSpPr>
              <p:cNvPr id="138" name="8">
                <a:extLst>
                  <a:ext uri="{FF2B5EF4-FFF2-40B4-BE49-F238E27FC236}">
                    <a16:creationId xmlns:a16="http://schemas.microsoft.com/office/drawing/2014/main" id="{265DE4F3-3382-9448-BF45-EC89E86098C3}"/>
                  </a:ext>
                </a:extLst>
              </p:cNvPr>
              <p:cNvSpPr/>
              <p:nvPr/>
            </p:nvSpPr>
            <p:spPr>
              <a:xfrm>
                <a:off x="4059654" y="234277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8</a:t>
                </a:r>
              </a:p>
            </p:txBody>
          </p:sp>
          <p:sp>
            <p:nvSpPr>
              <p:cNvPr id="139" name="9">
                <a:extLst>
                  <a:ext uri="{FF2B5EF4-FFF2-40B4-BE49-F238E27FC236}">
                    <a16:creationId xmlns:a16="http://schemas.microsoft.com/office/drawing/2014/main" id="{ECD6BCF2-83EB-AA42-87EA-C73A4474FD59}"/>
                  </a:ext>
                </a:extLst>
              </p:cNvPr>
              <p:cNvSpPr/>
              <p:nvPr/>
            </p:nvSpPr>
            <p:spPr>
              <a:xfrm>
                <a:off x="4576877" y="234277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9</a:t>
                </a:r>
              </a:p>
            </p:txBody>
          </p:sp>
          <p:sp>
            <p:nvSpPr>
              <p:cNvPr id="140" name="10">
                <a:extLst>
                  <a:ext uri="{FF2B5EF4-FFF2-40B4-BE49-F238E27FC236}">
                    <a16:creationId xmlns:a16="http://schemas.microsoft.com/office/drawing/2014/main" id="{5455A57D-9E54-5342-9ED8-3B794B9BDD93}"/>
                  </a:ext>
                </a:extLst>
              </p:cNvPr>
              <p:cNvSpPr/>
              <p:nvPr/>
            </p:nvSpPr>
            <p:spPr>
              <a:xfrm>
                <a:off x="5095277" y="234277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10</a:t>
                </a:r>
              </a:p>
            </p:txBody>
          </p:sp>
          <p:sp>
            <p:nvSpPr>
              <p:cNvPr id="141" name="11">
                <a:extLst>
                  <a:ext uri="{FF2B5EF4-FFF2-40B4-BE49-F238E27FC236}">
                    <a16:creationId xmlns:a16="http://schemas.microsoft.com/office/drawing/2014/main" id="{652B61F1-C7C5-5844-BCBA-81438F7F2F42}"/>
                  </a:ext>
                </a:extLst>
              </p:cNvPr>
              <p:cNvSpPr/>
              <p:nvPr/>
            </p:nvSpPr>
            <p:spPr>
              <a:xfrm>
                <a:off x="5613677" y="234277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11</a:t>
                </a:r>
              </a:p>
            </p:txBody>
          </p:sp>
          <p:sp>
            <p:nvSpPr>
              <p:cNvPr id="142" name="12">
                <a:extLst>
                  <a:ext uri="{FF2B5EF4-FFF2-40B4-BE49-F238E27FC236}">
                    <a16:creationId xmlns:a16="http://schemas.microsoft.com/office/drawing/2014/main" id="{867D5E28-7F30-3E4F-933A-79CD672F1231}"/>
                  </a:ext>
                </a:extLst>
              </p:cNvPr>
              <p:cNvSpPr/>
              <p:nvPr/>
            </p:nvSpPr>
            <p:spPr>
              <a:xfrm>
                <a:off x="6132077" y="234277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12</a:t>
                </a:r>
              </a:p>
            </p:txBody>
          </p:sp>
          <p:sp>
            <p:nvSpPr>
              <p:cNvPr id="143" name="13">
                <a:extLst>
                  <a:ext uri="{FF2B5EF4-FFF2-40B4-BE49-F238E27FC236}">
                    <a16:creationId xmlns:a16="http://schemas.microsoft.com/office/drawing/2014/main" id="{61EB05E6-A30F-144D-A52E-50BAA83D0D7D}"/>
                  </a:ext>
                </a:extLst>
              </p:cNvPr>
              <p:cNvSpPr/>
              <p:nvPr/>
            </p:nvSpPr>
            <p:spPr>
              <a:xfrm>
                <a:off x="6650477" y="234277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13</a:t>
                </a:r>
              </a:p>
            </p:txBody>
          </p:sp>
          <p:sp>
            <p:nvSpPr>
              <p:cNvPr id="144" name="14">
                <a:extLst>
                  <a:ext uri="{FF2B5EF4-FFF2-40B4-BE49-F238E27FC236}">
                    <a16:creationId xmlns:a16="http://schemas.microsoft.com/office/drawing/2014/main" id="{14ACEF9E-FC3B-744A-897F-CB1BD92C2E98}"/>
                  </a:ext>
                </a:extLst>
              </p:cNvPr>
              <p:cNvSpPr/>
              <p:nvPr/>
            </p:nvSpPr>
            <p:spPr>
              <a:xfrm>
                <a:off x="7168877" y="234277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14</a:t>
                </a:r>
              </a:p>
            </p:txBody>
          </p:sp>
          <p:sp>
            <p:nvSpPr>
              <p:cNvPr id="145" name="15">
                <a:extLst>
                  <a:ext uri="{FF2B5EF4-FFF2-40B4-BE49-F238E27FC236}">
                    <a16:creationId xmlns:a16="http://schemas.microsoft.com/office/drawing/2014/main" id="{3DF4B81F-F6A7-094D-B5D6-58889CDF9296}"/>
                  </a:ext>
                </a:extLst>
              </p:cNvPr>
              <p:cNvSpPr/>
              <p:nvPr/>
            </p:nvSpPr>
            <p:spPr>
              <a:xfrm>
                <a:off x="7687277" y="234277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15</a:t>
                </a:r>
              </a:p>
            </p:txBody>
          </p:sp>
          <p:sp>
            <p:nvSpPr>
              <p:cNvPr id="146" name="16">
                <a:extLst>
                  <a:ext uri="{FF2B5EF4-FFF2-40B4-BE49-F238E27FC236}">
                    <a16:creationId xmlns:a16="http://schemas.microsoft.com/office/drawing/2014/main" id="{4479B805-7776-5343-BF76-B6BDF618A643}"/>
                  </a:ext>
                </a:extLst>
              </p:cNvPr>
              <p:cNvSpPr/>
              <p:nvPr/>
            </p:nvSpPr>
            <p:spPr>
              <a:xfrm>
                <a:off x="8205677" y="234277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16</a:t>
                </a:r>
              </a:p>
            </p:txBody>
          </p:sp>
          <p:sp>
            <p:nvSpPr>
              <p:cNvPr id="147" name="17">
                <a:extLst>
                  <a:ext uri="{FF2B5EF4-FFF2-40B4-BE49-F238E27FC236}">
                    <a16:creationId xmlns:a16="http://schemas.microsoft.com/office/drawing/2014/main" id="{2B750ABA-86D0-9641-99D9-7AE4C79867F8}"/>
                  </a:ext>
                </a:extLst>
              </p:cNvPr>
              <p:cNvSpPr/>
              <p:nvPr/>
            </p:nvSpPr>
            <p:spPr>
              <a:xfrm>
                <a:off x="8724077" y="234277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17</a:t>
                </a:r>
              </a:p>
            </p:txBody>
          </p:sp>
          <p:sp>
            <p:nvSpPr>
              <p:cNvPr id="148" name="18">
                <a:extLst>
                  <a:ext uri="{FF2B5EF4-FFF2-40B4-BE49-F238E27FC236}">
                    <a16:creationId xmlns:a16="http://schemas.microsoft.com/office/drawing/2014/main" id="{6E0C4D91-087F-E64A-A7C8-CD9008F71434}"/>
                  </a:ext>
                </a:extLst>
              </p:cNvPr>
              <p:cNvSpPr/>
              <p:nvPr/>
            </p:nvSpPr>
            <p:spPr>
              <a:xfrm>
                <a:off x="9242477" y="234277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18</a:t>
                </a:r>
              </a:p>
            </p:txBody>
          </p:sp>
          <p:sp>
            <p:nvSpPr>
              <p:cNvPr id="149" name="19">
                <a:extLst>
                  <a:ext uri="{FF2B5EF4-FFF2-40B4-BE49-F238E27FC236}">
                    <a16:creationId xmlns:a16="http://schemas.microsoft.com/office/drawing/2014/main" id="{7D802879-015C-9E43-9BF0-8616878E2912}"/>
                  </a:ext>
                </a:extLst>
              </p:cNvPr>
              <p:cNvSpPr/>
              <p:nvPr/>
            </p:nvSpPr>
            <p:spPr>
              <a:xfrm>
                <a:off x="9760877" y="234277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19</a:t>
                </a:r>
              </a:p>
            </p:txBody>
          </p:sp>
          <p:sp>
            <p:nvSpPr>
              <p:cNvPr id="150" name="20">
                <a:extLst>
                  <a:ext uri="{FF2B5EF4-FFF2-40B4-BE49-F238E27FC236}">
                    <a16:creationId xmlns:a16="http://schemas.microsoft.com/office/drawing/2014/main" id="{4512483E-0AFC-544D-93D5-D6DAAC15D319}"/>
                  </a:ext>
                </a:extLst>
              </p:cNvPr>
              <p:cNvSpPr/>
              <p:nvPr/>
            </p:nvSpPr>
            <p:spPr>
              <a:xfrm>
                <a:off x="10279277" y="234277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20</a:t>
                </a:r>
              </a:p>
            </p:txBody>
          </p:sp>
          <p:sp>
            <p:nvSpPr>
              <p:cNvPr id="151" name="21">
                <a:extLst>
                  <a:ext uri="{FF2B5EF4-FFF2-40B4-BE49-F238E27FC236}">
                    <a16:creationId xmlns:a16="http://schemas.microsoft.com/office/drawing/2014/main" id="{075B0405-7D07-2D49-BEB3-1C620F58B5CA}"/>
                  </a:ext>
                </a:extLst>
              </p:cNvPr>
              <p:cNvSpPr/>
              <p:nvPr/>
            </p:nvSpPr>
            <p:spPr>
              <a:xfrm>
                <a:off x="10797677" y="234277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21</a:t>
                </a:r>
              </a:p>
            </p:txBody>
          </p:sp>
          <p:sp>
            <p:nvSpPr>
              <p:cNvPr id="152" name="22">
                <a:extLst>
                  <a:ext uri="{FF2B5EF4-FFF2-40B4-BE49-F238E27FC236}">
                    <a16:creationId xmlns:a16="http://schemas.microsoft.com/office/drawing/2014/main" id="{F3340FCF-E0E1-2C4D-893A-E1AF84DE4DD4}"/>
                  </a:ext>
                </a:extLst>
              </p:cNvPr>
              <p:cNvSpPr/>
              <p:nvPr/>
            </p:nvSpPr>
            <p:spPr>
              <a:xfrm>
                <a:off x="11316077" y="234277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22</a:t>
                </a:r>
              </a:p>
            </p:txBody>
          </p:sp>
          <p:sp>
            <p:nvSpPr>
              <p:cNvPr id="153" name="a">
                <a:extLst>
                  <a:ext uri="{FF2B5EF4-FFF2-40B4-BE49-F238E27FC236}">
                    <a16:creationId xmlns:a16="http://schemas.microsoft.com/office/drawing/2014/main" id="{928F074A-F56A-CA4E-9F3B-27489FFE19BB}"/>
                  </a:ext>
                </a:extLst>
              </p:cNvPr>
              <p:cNvSpPr>
                <a:spLocks/>
              </p:cNvSpPr>
              <p:nvPr/>
            </p:nvSpPr>
            <p:spPr>
              <a:xfrm>
                <a:off x="1984877" y="3018690"/>
                <a:ext cx="471600" cy="50760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a</a:t>
                </a:r>
              </a:p>
            </p:txBody>
          </p:sp>
          <p:sp>
            <p:nvSpPr>
              <p:cNvPr id="154" name="b">
                <a:extLst>
                  <a:ext uri="{FF2B5EF4-FFF2-40B4-BE49-F238E27FC236}">
                    <a16:creationId xmlns:a16="http://schemas.microsoft.com/office/drawing/2014/main" id="{33F004C1-C1F8-874F-9465-27C17F291901}"/>
                  </a:ext>
                </a:extLst>
              </p:cNvPr>
              <p:cNvSpPr/>
              <p:nvPr/>
            </p:nvSpPr>
            <p:spPr>
              <a:xfrm>
                <a:off x="2503277" y="3019570"/>
                <a:ext cx="471600" cy="50760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b</a:t>
                </a:r>
              </a:p>
            </p:txBody>
          </p:sp>
          <p:sp>
            <p:nvSpPr>
              <p:cNvPr id="155" name="a">
                <a:extLst>
                  <a:ext uri="{FF2B5EF4-FFF2-40B4-BE49-F238E27FC236}">
                    <a16:creationId xmlns:a16="http://schemas.microsoft.com/office/drawing/2014/main" id="{9C9206E8-54F7-E64D-959A-36FC0A0F4D94}"/>
                  </a:ext>
                </a:extLst>
              </p:cNvPr>
              <p:cNvSpPr/>
              <p:nvPr/>
            </p:nvSpPr>
            <p:spPr>
              <a:xfrm>
                <a:off x="3021677" y="3018690"/>
                <a:ext cx="471600" cy="50760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a</a:t>
                </a:r>
              </a:p>
            </p:txBody>
          </p:sp>
          <p:sp>
            <p:nvSpPr>
              <p:cNvPr id="156" name="b">
                <a:extLst>
                  <a:ext uri="{FF2B5EF4-FFF2-40B4-BE49-F238E27FC236}">
                    <a16:creationId xmlns:a16="http://schemas.microsoft.com/office/drawing/2014/main" id="{B6E019DB-A3CE-004C-8F25-EB7332E069F7}"/>
                  </a:ext>
                </a:extLst>
              </p:cNvPr>
              <p:cNvSpPr/>
              <p:nvPr/>
            </p:nvSpPr>
            <p:spPr>
              <a:xfrm>
                <a:off x="3540077" y="3018690"/>
                <a:ext cx="471600" cy="507600"/>
              </a:xfrm>
              <a:prstGeom prst="rect">
                <a:avLst/>
              </a:prstGeom>
              <a:solidFill>
                <a:schemeClr val="accent2"/>
              </a:solidFill>
              <a:ln w="12700">
                <a:no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rPr dirty="0"/>
                  <a:t>b</a:t>
                </a:r>
              </a:p>
            </p:txBody>
          </p:sp>
          <p:sp>
            <p:nvSpPr>
              <p:cNvPr id="157" name="a">
                <a:extLst>
                  <a:ext uri="{FF2B5EF4-FFF2-40B4-BE49-F238E27FC236}">
                    <a16:creationId xmlns:a16="http://schemas.microsoft.com/office/drawing/2014/main" id="{060BCEB5-E641-2A4C-8A9F-8C89DDA70B62}"/>
                  </a:ext>
                </a:extLst>
              </p:cNvPr>
              <p:cNvSpPr/>
              <p:nvPr/>
            </p:nvSpPr>
            <p:spPr>
              <a:xfrm>
                <a:off x="6132077" y="3019570"/>
                <a:ext cx="472567" cy="508001"/>
              </a:xfrm>
              <a:prstGeom prst="rect">
                <a:avLst/>
              </a:prstGeom>
              <a:noFill/>
              <a:ln w="12700">
                <a:no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rPr dirty="0">
                    <a:solidFill>
                      <a:schemeClr val="bg1"/>
                    </a:solidFill>
                  </a:rPr>
                  <a:t>a</a:t>
                </a:r>
              </a:p>
            </p:txBody>
          </p:sp>
          <p:sp>
            <p:nvSpPr>
              <p:cNvPr id="158" name="b">
                <a:extLst>
                  <a:ext uri="{FF2B5EF4-FFF2-40B4-BE49-F238E27FC236}">
                    <a16:creationId xmlns:a16="http://schemas.microsoft.com/office/drawing/2014/main" id="{6C0BC5EB-53C8-2340-9616-06B9C2AA513F}"/>
                  </a:ext>
                </a:extLst>
              </p:cNvPr>
              <p:cNvSpPr/>
              <p:nvPr/>
            </p:nvSpPr>
            <p:spPr>
              <a:xfrm>
                <a:off x="6650477" y="3019570"/>
                <a:ext cx="472567" cy="508001"/>
              </a:xfrm>
              <a:prstGeom prst="rect">
                <a:avLst/>
              </a:prstGeom>
              <a:solidFill>
                <a:schemeClr val="accent2"/>
              </a:solidFill>
              <a:ln w="12700">
                <a:no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rPr dirty="0"/>
                  <a:t>b</a:t>
                </a:r>
              </a:p>
            </p:txBody>
          </p:sp>
          <p:sp>
            <p:nvSpPr>
              <p:cNvPr id="159" name="$">
                <a:extLst>
                  <a:ext uri="{FF2B5EF4-FFF2-40B4-BE49-F238E27FC236}">
                    <a16:creationId xmlns:a16="http://schemas.microsoft.com/office/drawing/2014/main" id="{C8310A70-E187-464F-BAD8-41F48CF5EB11}"/>
                  </a:ext>
                </a:extLst>
              </p:cNvPr>
              <p:cNvSpPr/>
              <p:nvPr/>
            </p:nvSpPr>
            <p:spPr>
              <a:xfrm>
                <a:off x="11316077" y="3019570"/>
                <a:ext cx="472567" cy="508001"/>
              </a:xfrm>
              <a:prstGeom prst="rect">
                <a:avLst/>
              </a:prstGeom>
              <a:solidFill>
                <a:schemeClr val="accent2"/>
              </a:solidFill>
              <a:ln w="12700">
                <a:no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rPr dirty="0"/>
                  <a:t>$</a:t>
                </a:r>
              </a:p>
            </p:txBody>
          </p:sp>
          <p:sp>
            <p:nvSpPr>
              <p:cNvPr id="160" name="a">
                <a:extLst>
                  <a:ext uri="{FF2B5EF4-FFF2-40B4-BE49-F238E27FC236}">
                    <a16:creationId xmlns:a16="http://schemas.microsoft.com/office/drawing/2014/main" id="{FF2DF3E3-0947-D24C-955D-5BDAD1165404}"/>
                  </a:ext>
                </a:extLst>
              </p:cNvPr>
              <p:cNvSpPr/>
              <p:nvPr/>
            </p:nvSpPr>
            <p:spPr>
              <a:xfrm>
                <a:off x="4058477" y="3018690"/>
                <a:ext cx="471600" cy="50760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a</a:t>
                </a:r>
              </a:p>
            </p:txBody>
          </p:sp>
          <p:sp>
            <p:nvSpPr>
              <p:cNvPr id="161" name="a">
                <a:extLst>
                  <a:ext uri="{FF2B5EF4-FFF2-40B4-BE49-F238E27FC236}">
                    <a16:creationId xmlns:a16="http://schemas.microsoft.com/office/drawing/2014/main" id="{FE683C0A-DAD0-5A4E-8E49-3DBE0CB7A50E}"/>
                  </a:ext>
                </a:extLst>
              </p:cNvPr>
              <p:cNvSpPr/>
              <p:nvPr/>
            </p:nvSpPr>
            <p:spPr>
              <a:xfrm>
                <a:off x="4576877" y="3018690"/>
                <a:ext cx="471600" cy="50400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a</a:t>
                </a:r>
              </a:p>
            </p:txBody>
          </p:sp>
          <p:sp>
            <p:nvSpPr>
              <p:cNvPr id="162" name="b">
                <a:extLst>
                  <a:ext uri="{FF2B5EF4-FFF2-40B4-BE49-F238E27FC236}">
                    <a16:creationId xmlns:a16="http://schemas.microsoft.com/office/drawing/2014/main" id="{6A797CA7-118F-284D-BA56-D0531DAEF032}"/>
                  </a:ext>
                </a:extLst>
              </p:cNvPr>
              <p:cNvSpPr/>
              <p:nvPr/>
            </p:nvSpPr>
            <p:spPr>
              <a:xfrm>
                <a:off x="5095277" y="3018690"/>
                <a:ext cx="471600" cy="50760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b</a:t>
                </a:r>
              </a:p>
            </p:txBody>
          </p:sp>
          <p:sp>
            <p:nvSpPr>
              <p:cNvPr id="163" name="a">
                <a:extLst>
                  <a:ext uri="{FF2B5EF4-FFF2-40B4-BE49-F238E27FC236}">
                    <a16:creationId xmlns:a16="http://schemas.microsoft.com/office/drawing/2014/main" id="{ED47F64E-2EAB-8344-A16A-9D2EB6EE925A}"/>
                  </a:ext>
                </a:extLst>
              </p:cNvPr>
              <p:cNvSpPr/>
              <p:nvPr/>
            </p:nvSpPr>
            <p:spPr>
              <a:xfrm>
                <a:off x="5613677" y="3019363"/>
                <a:ext cx="471600" cy="50760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a</a:t>
                </a:r>
              </a:p>
            </p:txBody>
          </p:sp>
          <p:sp>
            <p:nvSpPr>
              <p:cNvPr id="164" name="a">
                <a:extLst>
                  <a:ext uri="{FF2B5EF4-FFF2-40B4-BE49-F238E27FC236}">
                    <a16:creationId xmlns:a16="http://schemas.microsoft.com/office/drawing/2014/main" id="{09C04C42-C79C-B64C-B24B-0534FF60C830}"/>
                  </a:ext>
                </a:extLst>
              </p:cNvPr>
              <p:cNvSpPr/>
              <p:nvPr/>
            </p:nvSpPr>
            <p:spPr>
              <a:xfrm>
                <a:off x="7168877" y="3019570"/>
                <a:ext cx="471600" cy="507600"/>
              </a:xfrm>
              <a:prstGeom prst="rect">
                <a:avLst/>
              </a:prstGeom>
              <a:solidFill>
                <a:srgbClr val="7ECFF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solidFill>
                      <a:schemeClr val="bg1"/>
                    </a:solidFill>
                  </a:rPr>
                  <a:t>a</a:t>
                </a:r>
              </a:p>
            </p:txBody>
          </p:sp>
          <p:sp>
            <p:nvSpPr>
              <p:cNvPr id="165" name="b">
                <a:extLst>
                  <a:ext uri="{FF2B5EF4-FFF2-40B4-BE49-F238E27FC236}">
                    <a16:creationId xmlns:a16="http://schemas.microsoft.com/office/drawing/2014/main" id="{3F9EA7AB-EC8F-7D43-8047-7F8DDEFACC3F}"/>
                  </a:ext>
                </a:extLst>
              </p:cNvPr>
              <p:cNvSpPr/>
              <p:nvPr/>
            </p:nvSpPr>
            <p:spPr>
              <a:xfrm>
                <a:off x="7687277" y="3019570"/>
                <a:ext cx="471600" cy="50760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b</a:t>
                </a:r>
              </a:p>
            </p:txBody>
          </p:sp>
          <p:sp>
            <p:nvSpPr>
              <p:cNvPr id="166" name="a">
                <a:extLst>
                  <a:ext uri="{FF2B5EF4-FFF2-40B4-BE49-F238E27FC236}">
                    <a16:creationId xmlns:a16="http://schemas.microsoft.com/office/drawing/2014/main" id="{AF931D80-5066-6842-BE28-37849F02C086}"/>
                  </a:ext>
                </a:extLst>
              </p:cNvPr>
              <p:cNvSpPr/>
              <p:nvPr/>
            </p:nvSpPr>
            <p:spPr>
              <a:xfrm>
                <a:off x="8205677" y="3019570"/>
                <a:ext cx="471600" cy="50760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a</a:t>
                </a:r>
              </a:p>
            </p:txBody>
          </p:sp>
          <p:sp>
            <p:nvSpPr>
              <p:cNvPr id="167" name="a">
                <a:extLst>
                  <a:ext uri="{FF2B5EF4-FFF2-40B4-BE49-F238E27FC236}">
                    <a16:creationId xmlns:a16="http://schemas.microsoft.com/office/drawing/2014/main" id="{C0549E88-37EB-8B40-BCF6-8259CCBA89E4}"/>
                  </a:ext>
                </a:extLst>
              </p:cNvPr>
              <p:cNvSpPr/>
              <p:nvPr/>
            </p:nvSpPr>
            <p:spPr>
              <a:xfrm>
                <a:off x="8724077" y="3019570"/>
                <a:ext cx="471600" cy="50760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a</a:t>
                </a:r>
              </a:p>
            </p:txBody>
          </p:sp>
          <p:sp>
            <p:nvSpPr>
              <p:cNvPr id="168" name="b">
                <a:extLst>
                  <a:ext uri="{FF2B5EF4-FFF2-40B4-BE49-F238E27FC236}">
                    <a16:creationId xmlns:a16="http://schemas.microsoft.com/office/drawing/2014/main" id="{A6303069-7A32-C040-A642-5B67B4D3DAD4}"/>
                  </a:ext>
                </a:extLst>
              </p:cNvPr>
              <p:cNvSpPr/>
              <p:nvPr/>
            </p:nvSpPr>
            <p:spPr>
              <a:xfrm>
                <a:off x="9242477" y="3019570"/>
                <a:ext cx="471600" cy="50760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b</a:t>
                </a:r>
              </a:p>
            </p:txBody>
          </p:sp>
          <p:sp>
            <p:nvSpPr>
              <p:cNvPr id="169" name="a">
                <a:extLst>
                  <a:ext uri="{FF2B5EF4-FFF2-40B4-BE49-F238E27FC236}">
                    <a16:creationId xmlns:a16="http://schemas.microsoft.com/office/drawing/2014/main" id="{926FC554-9F7E-F741-90EF-0F110B93E261}"/>
                  </a:ext>
                </a:extLst>
              </p:cNvPr>
              <p:cNvSpPr/>
              <p:nvPr/>
            </p:nvSpPr>
            <p:spPr>
              <a:xfrm>
                <a:off x="9760877" y="3019570"/>
                <a:ext cx="471600" cy="50760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70" name="b">
                <a:extLst>
                  <a:ext uri="{FF2B5EF4-FFF2-40B4-BE49-F238E27FC236}">
                    <a16:creationId xmlns:a16="http://schemas.microsoft.com/office/drawing/2014/main" id="{55BB1086-4FD3-9344-A19C-8A5035DD02FA}"/>
                  </a:ext>
                </a:extLst>
              </p:cNvPr>
              <p:cNvSpPr/>
              <p:nvPr/>
            </p:nvSpPr>
            <p:spPr>
              <a:xfrm>
                <a:off x="10279277" y="3019570"/>
                <a:ext cx="471600" cy="50760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171" name="a">
                <a:extLst>
                  <a:ext uri="{FF2B5EF4-FFF2-40B4-BE49-F238E27FC236}">
                    <a16:creationId xmlns:a16="http://schemas.microsoft.com/office/drawing/2014/main" id="{7E295CAE-3728-F54E-85A1-EA2B51795751}"/>
                  </a:ext>
                </a:extLst>
              </p:cNvPr>
              <p:cNvSpPr/>
              <p:nvPr/>
            </p:nvSpPr>
            <p:spPr>
              <a:xfrm>
                <a:off x="10797677" y="3019570"/>
                <a:ext cx="471600" cy="50760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72" name="a">
                <a:extLst>
                  <a:ext uri="{FF2B5EF4-FFF2-40B4-BE49-F238E27FC236}">
                    <a16:creationId xmlns:a16="http://schemas.microsoft.com/office/drawing/2014/main" id="{05090BB4-BF5D-0C42-9DFF-9CFC8DB8712E}"/>
                  </a:ext>
                </a:extLst>
              </p:cNvPr>
              <p:cNvSpPr>
                <a:spLocks/>
              </p:cNvSpPr>
              <p:nvPr/>
            </p:nvSpPr>
            <p:spPr>
              <a:xfrm>
                <a:off x="430237" y="3018690"/>
                <a:ext cx="471600" cy="50760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a</a:t>
                </a:r>
              </a:p>
            </p:txBody>
          </p:sp>
          <p:sp>
            <p:nvSpPr>
              <p:cNvPr id="173" name="b">
                <a:extLst>
                  <a:ext uri="{FF2B5EF4-FFF2-40B4-BE49-F238E27FC236}">
                    <a16:creationId xmlns:a16="http://schemas.microsoft.com/office/drawing/2014/main" id="{909B4CC5-CBE0-DD43-BD3E-AFDC50E2DD74}"/>
                  </a:ext>
                </a:extLst>
              </p:cNvPr>
              <p:cNvSpPr>
                <a:spLocks/>
              </p:cNvSpPr>
              <p:nvPr/>
            </p:nvSpPr>
            <p:spPr>
              <a:xfrm>
                <a:off x="948077" y="3019570"/>
                <a:ext cx="471600" cy="50760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b</a:t>
                </a:r>
              </a:p>
            </p:txBody>
          </p:sp>
          <p:sp>
            <p:nvSpPr>
              <p:cNvPr id="174" name="a">
                <a:extLst>
                  <a:ext uri="{FF2B5EF4-FFF2-40B4-BE49-F238E27FC236}">
                    <a16:creationId xmlns:a16="http://schemas.microsoft.com/office/drawing/2014/main" id="{AAF9ECC9-EBAC-CF4C-A65D-3585A2E9909B}"/>
                  </a:ext>
                </a:extLst>
              </p:cNvPr>
              <p:cNvSpPr>
                <a:spLocks/>
              </p:cNvSpPr>
              <p:nvPr/>
            </p:nvSpPr>
            <p:spPr>
              <a:xfrm>
                <a:off x="1466477" y="3019570"/>
                <a:ext cx="471600" cy="50760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a</a:t>
                </a:r>
              </a:p>
            </p:txBody>
          </p:sp>
          <p:sp>
            <p:nvSpPr>
              <p:cNvPr id="175" name="Rounded Rectangle 174">
                <a:extLst>
                  <a:ext uri="{FF2B5EF4-FFF2-40B4-BE49-F238E27FC236}">
                    <a16:creationId xmlns:a16="http://schemas.microsoft.com/office/drawing/2014/main" id="{C3A0B5F0-84D7-C947-9B52-A50314C29BDA}"/>
                  </a:ext>
                </a:extLst>
              </p:cNvPr>
              <p:cNvSpPr/>
              <p:nvPr/>
            </p:nvSpPr>
            <p:spPr>
              <a:xfrm>
                <a:off x="409695" y="3014688"/>
                <a:ext cx="3070130" cy="5080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77" name="Rounded Rectangle 176">
                <a:extLst>
                  <a:ext uri="{FF2B5EF4-FFF2-40B4-BE49-F238E27FC236}">
                    <a16:creationId xmlns:a16="http://schemas.microsoft.com/office/drawing/2014/main" id="{2B832611-B6AF-1748-9FB6-25655847AD22}"/>
                  </a:ext>
                </a:extLst>
              </p:cNvPr>
              <p:cNvSpPr/>
              <p:nvPr/>
            </p:nvSpPr>
            <p:spPr>
              <a:xfrm>
                <a:off x="4047089" y="3014118"/>
                <a:ext cx="2014900" cy="5080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solidFill>
                    <a:schemeClr val="tx1"/>
                  </a:solidFill>
                </a:endParaRPr>
              </a:p>
            </p:txBody>
          </p:sp>
          <p:sp>
            <p:nvSpPr>
              <p:cNvPr id="179" name="Rounded Rectangle 178">
                <a:extLst>
                  <a:ext uri="{FF2B5EF4-FFF2-40B4-BE49-F238E27FC236}">
                    <a16:creationId xmlns:a16="http://schemas.microsoft.com/office/drawing/2014/main" id="{0385573D-284D-0644-88C9-FFF58CB442BB}"/>
                  </a:ext>
                </a:extLst>
              </p:cNvPr>
              <p:cNvSpPr/>
              <p:nvPr/>
            </p:nvSpPr>
            <p:spPr>
              <a:xfrm>
                <a:off x="7700730" y="3014118"/>
                <a:ext cx="3568548" cy="5080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cxnSp>
            <p:nvCxnSpPr>
              <p:cNvPr id="190" name="Curved Connector 189">
                <a:extLst>
                  <a:ext uri="{FF2B5EF4-FFF2-40B4-BE49-F238E27FC236}">
                    <a16:creationId xmlns:a16="http://schemas.microsoft.com/office/drawing/2014/main" id="{4C98E659-2821-4E43-AA3B-D7706CCF93A8}"/>
                  </a:ext>
                </a:extLst>
              </p:cNvPr>
              <p:cNvCxnSpPr>
                <a:cxnSpLocks/>
                <a:stCxn id="172" idx="2"/>
                <a:endCxn id="155" idx="2"/>
              </p:cNvCxnSpPr>
              <p:nvPr/>
            </p:nvCxnSpPr>
            <p:spPr>
              <a:xfrm rot="16200000" flipH="1">
                <a:off x="1961757" y="2230570"/>
                <a:ext cx="12700" cy="2591440"/>
              </a:xfrm>
              <a:prstGeom prst="curvedConnector3">
                <a:avLst>
                  <a:gd name="adj1" fmla="val 1800000"/>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Curved Connector 194">
                <a:extLst>
                  <a:ext uri="{FF2B5EF4-FFF2-40B4-BE49-F238E27FC236}">
                    <a16:creationId xmlns:a16="http://schemas.microsoft.com/office/drawing/2014/main" id="{44841938-EF30-BB47-A1CC-EC7F2728E525}"/>
                  </a:ext>
                </a:extLst>
              </p:cNvPr>
              <p:cNvCxnSpPr>
                <a:cxnSpLocks/>
                <a:stCxn id="160" idx="2"/>
                <a:endCxn id="166" idx="2"/>
              </p:cNvCxnSpPr>
              <p:nvPr/>
            </p:nvCxnSpPr>
            <p:spPr>
              <a:xfrm rot="16200000" flipH="1">
                <a:off x="6367437" y="1453130"/>
                <a:ext cx="880" cy="4147200"/>
              </a:xfrm>
              <a:prstGeom prst="curvedConnector3">
                <a:avLst>
                  <a:gd name="adj1" fmla="val 26077273"/>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Curved Connector 198">
                <a:extLst>
                  <a:ext uri="{FF2B5EF4-FFF2-40B4-BE49-F238E27FC236}">
                    <a16:creationId xmlns:a16="http://schemas.microsoft.com/office/drawing/2014/main" id="{498485AD-EB20-5D4E-9E91-66FFA5A20D41}"/>
                  </a:ext>
                </a:extLst>
              </p:cNvPr>
              <p:cNvCxnSpPr>
                <a:cxnSpLocks/>
                <a:stCxn id="165" idx="2"/>
                <a:endCxn id="162" idx="2"/>
              </p:cNvCxnSpPr>
              <p:nvPr/>
            </p:nvCxnSpPr>
            <p:spPr>
              <a:xfrm rot="5400000" flipH="1">
                <a:off x="6626637" y="2230730"/>
                <a:ext cx="880" cy="2592000"/>
              </a:xfrm>
              <a:prstGeom prst="curvedConnector3">
                <a:avLst>
                  <a:gd name="adj1" fmla="val -25977273"/>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214" name="Picture 213" descr="A drawing of a face&#10;&#10;Description automatically generated">
            <a:extLst>
              <a:ext uri="{FF2B5EF4-FFF2-40B4-BE49-F238E27FC236}">
                <a16:creationId xmlns:a16="http://schemas.microsoft.com/office/drawing/2014/main" id="{62A95444-DC54-A340-8CAD-A847BF294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971" y="3309509"/>
            <a:ext cx="4163077" cy="2880000"/>
          </a:xfrm>
          <a:prstGeom prst="rect">
            <a:avLst/>
          </a:prstGeom>
        </p:spPr>
      </p:pic>
    </p:spTree>
    <p:extLst>
      <p:ext uri="{BB962C8B-B14F-4D97-AF65-F5344CB8AC3E}">
        <p14:creationId xmlns:p14="http://schemas.microsoft.com/office/powerpoint/2010/main" val="23535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Text Placeholder 2"/>
          <p:cNvSpPr>
            <a:spLocks noGrp="1"/>
          </p:cNvSpPr>
          <p:nvPr>
            <p:ph type="body" idx="1"/>
          </p:nvPr>
        </p:nvSpPr>
        <p:spPr/>
        <p:txBody>
          <a:bodyPr/>
          <a:lstStyle/>
          <a:p>
            <a:pPr algn="ctr"/>
            <a:r>
              <a:rPr lang="en-US" dirty="0"/>
              <a:t>Lempel-Ziv, Macro Schemes</a:t>
            </a:r>
          </a:p>
        </p:txBody>
      </p:sp>
      <p:sp>
        <p:nvSpPr>
          <p:cNvPr id="4" name="Date Placeholder 4"/>
          <p:cNvSpPr>
            <a:spLocks noGrp="1"/>
          </p:cNvSpPr>
          <p:nvPr>
            <p:ph type="dt" sz="half" idx="10"/>
          </p:nvPr>
        </p:nvSpPr>
        <p:spPr>
          <a:xfrm>
            <a:off x="1097280" y="6459785"/>
            <a:ext cx="2472271" cy="365125"/>
          </a:xfrm>
        </p:spPr>
        <p:txBody>
          <a:bodyPr/>
          <a:lstStyle/>
          <a:p>
            <a:fld id="{EDED76CA-2368-4F94-8187-E36E3CA1B222}" type="datetimeFigureOut">
              <a:rPr lang="en-US" smtClean="0"/>
              <a:t>3/30/20</a:t>
            </a:fld>
            <a:endParaRPr lang="en-US" dirty="0"/>
          </a:p>
        </p:txBody>
      </p:sp>
      <p:sp>
        <p:nvSpPr>
          <p:cNvPr id="5" name="Footer Placeholder 5"/>
          <p:cNvSpPr>
            <a:spLocks noGrp="1"/>
          </p:cNvSpPr>
          <p:nvPr>
            <p:ph type="ftr" sz="quarter" idx="11"/>
          </p:nvPr>
        </p:nvSpPr>
        <p:spPr>
          <a:xfrm>
            <a:off x="3686185" y="6459785"/>
            <a:ext cx="4822804" cy="365125"/>
          </a:xfrm>
        </p:spPr>
        <p:txBody>
          <a:bodyPr/>
          <a:lstStyle/>
          <a:p>
            <a:r>
              <a:rPr lang="en-GB" dirty="0">
                <a:ea typeface="微软雅黑"/>
                <a:cs typeface="微软雅黑"/>
                <a:sym typeface="微软雅黑"/>
              </a:rPr>
              <a:t>Approximating Optimal </a:t>
            </a:r>
            <a:r>
              <a:rPr lang="en-GB" dirty="0">
                <a:sym typeface="微软雅黑"/>
              </a:rPr>
              <a:t>Bidirectional</a:t>
            </a:r>
            <a:r>
              <a:rPr lang="en-GB" dirty="0">
                <a:ea typeface="微软雅黑"/>
                <a:cs typeface="微软雅黑"/>
                <a:sym typeface="微软雅黑"/>
              </a:rPr>
              <a:t> Macro Schemes</a:t>
            </a:r>
            <a:endParaRPr lang="en-US" dirty="0">
              <a:ea typeface="微软雅黑"/>
              <a:cs typeface="微软雅黑"/>
              <a:sym typeface="微软雅黑"/>
            </a:endParaRPr>
          </a:p>
        </p:txBody>
      </p:sp>
      <p:sp>
        <p:nvSpPr>
          <p:cNvPr id="6" name="Slide Number Placeholder 6"/>
          <p:cNvSpPr>
            <a:spLocks noGrp="1"/>
          </p:cNvSpPr>
          <p:nvPr>
            <p:ph type="sldNum" sz="quarter" idx="12"/>
          </p:nvPr>
        </p:nvSpPr>
        <p:spPr>
          <a:xfrm>
            <a:off x="9900458" y="6459785"/>
            <a:ext cx="1312025" cy="365125"/>
          </a:xfrm>
        </p:spPr>
        <p:txBody>
          <a:bodyPr/>
          <a:lstStyle/>
          <a:p>
            <a:fld id="{DFF12C7F-7B8E-454E-8694-ADADBD95498A}" type="slidenum">
              <a:rPr lang="en-US" smtClean="0"/>
              <a:t>2</a:t>
            </a:fld>
            <a:endParaRPr lang="en-US" dirty="0"/>
          </a:p>
        </p:txBody>
      </p:sp>
    </p:spTree>
    <p:extLst>
      <p:ext uri="{BB962C8B-B14F-4D97-AF65-F5344CB8AC3E}">
        <p14:creationId xmlns:p14="http://schemas.microsoft.com/office/powerpoint/2010/main" val="19550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id="{C1590C5A-9929-F040-81CC-C627102DD99D}"/>
              </a:ext>
            </a:extLst>
          </p:cNvPr>
          <p:cNvPicPr>
            <a:picLocks noChangeAspect="1"/>
          </p:cNvPicPr>
          <p:nvPr/>
        </p:nvPicPr>
        <p:blipFill rotWithShape="1">
          <a:blip r:embed="rId3">
            <a:extLst>
              <a:ext uri="{28A0092B-C50C-407E-A947-70E740481C1C}">
                <a14:useLocalDpi xmlns:a14="http://schemas.microsoft.com/office/drawing/2010/main" val="0"/>
              </a:ext>
            </a:extLst>
          </a:blip>
          <a:srcRect l="8721"/>
          <a:stretch/>
        </p:blipFill>
        <p:spPr>
          <a:xfrm>
            <a:off x="1905414" y="3509336"/>
            <a:ext cx="7278771" cy="2724322"/>
          </a:xfrm>
          <a:prstGeom prst="rect">
            <a:avLst/>
          </a:prstGeom>
        </p:spPr>
      </p:pic>
      <p:sp>
        <p:nvSpPr>
          <p:cNvPr id="2" name="Title 1"/>
          <p:cNvSpPr>
            <a:spLocks noGrp="1"/>
          </p:cNvSpPr>
          <p:nvPr>
            <p:ph type="title"/>
          </p:nvPr>
        </p:nvSpPr>
        <p:spPr/>
        <p:txBody>
          <a:bodyPr/>
          <a:lstStyle/>
          <a:p>
            <a:r>
              <a:rPr lang="en-US" dirty="0"/>
              <a:t>Data Structures (cont.) – Link Cut Tree and Merge Phrases</a:t>
            </a:r>
          </a:p>
        </p:txBody>
      </p:sp>
      <p:sp>
        <p:nvSpPr>
          <p:cNvPr id="3" name="Content Placeholder 2"/>
          <p:cNvSpPr>
            <a:spLocks noGrp="1"/>
          </p:cNvSpPr>
          <p:nvPr>
            <p:ph idx="1"/>
          </p:nvPr>
        </p:nvSpPr>
        <p:spPr>
          <a:xfrm>
            <a:off x="1171477" y="746717"/>
            <a:ext cx="10058400" cy="2351538"/>
          </a:xfrm>
        </p:spPr>
        <p:txBody>
          <a:bodyPr/>
          <a:lstStyle/>
          <a:p>
            <a:pPr marL="0" indent="0">
              <a:lnSpc>
                <a:spcPct val="200000"/>
              </a:lnSpc>
              <a:buNone/>
            </a:pPr>
            <a:r>
              <a:rPr lang="en-US" i="1" dirty="0"/>
              <a:t>Merging phrases requires more modifications to the link cut tree because is necessary to change all the pointers of the new phrase.</a:t>
            </a:r>
          </a:p>
          <a:p>
            <a:pPr marL="0" indent="0">
              <a:buNone/>
            </a:pPr>
            <a:endParaRPr lang="en-US" i="1" dirty="0"/>
          </a:p>
          <a:p>
            <a:pPr marL="0" indent="0">
              <a:buNone/>
            </a:pPr>
            <a:endParaRPr lang="en-US" i="1" dirty="0"/>
          </a:p>
        </p:txBody>
      </p:sp>
      <p:sp>
        <p:nvSpPr>
          <p:cNvPr id="4" name="Date Placeholder 4"/>
          <p:cNvSpPr>
            <a:spLocks noGrp="1"/>
          </p:cNvSpPr>
          <p:nvPr>
            <p:ph type="dt" sz="half" idx="10"/>
          </p:nvPr>
        </p:nvSpPr>
        <p:spPr>
          <a:xfrm>
            <a:off x="1097280" y="6459785"/>
            <a:ext cx="2472271" cy="365125"/>
          </a:xfrm>
        </p:spPr>
        <p:txBody>
          <a:bodyPr/>
          <a:lstStyle/>
          <a:p>
            <a:fld id="{EDED76CA-2368-4F94-8187-E36E3CA1B222}" type="datetimeFigureOut">
              <a:rPr lang="en-US" smtClean="0"/>
              <a:t>3/30/20</a:t>
            </a:fld>
            <a:endParaRPr lang="en-US" dirty="0"/>
          </a:p>
        </p:txBody>
      </p:sp>
      <p:sp>
        <p:nvSpPr>
          <p:cNvPr id="5" name="Footer Placeholder 5"/>
          <p:cNvSpPr>
            <a:spLocks noGrp="1"/>
          </p:cNvSpPr>
          <p:nvPr>
            <p:ph type="ftr" sz="quarter" idx="11"/>
          </p:nvPr>
        </p:nvSpPr>
        <p:spPr>
          <a:xfrm>
            <a:off x="3686185" y="6459785"/>
            <a:ext cx="4822804" cy="365125"/>
          </a:xfrm>
        </p:spPr>
        <p:txBody>
          <a:bodyPr/>
          <a:lstStyle/>
          <a:p>
            <a:r>
              <a:rPr lang="en-US" dirty="0">
                <a:solidFill>
                  <a:schemeClr val="bg1"/>
                </a:solidFill>
                <a:sym typeface="微软雅黑"/>
              </a:rPr>
              <a:t>Approximating Optimal Bidirectional Macro Schemes</a:t>
            </a:r>
          </a:p>
        </p:txBody>
      </p:sp>
      <p:sp>
        <p:nvSpPr>
          <p:cNvPr id="6" name="Slide Number Placeholder 6"/>
          <p:cNvSpPr>
            <a:spLocks noGrp="1"/>
          </p:cNvSpPr>
          <p:nvPr>
            <p:ph type="sldNum" sz="quarter" idx="12"/>
          </p:nvPr>
        </p:nvSpPr>
        <p:spPr>
          <a:xfrm>
            <a:off x="9900458" y="6459785"/>
            <a:ext cx="1312025" cy="365125"/>
          </a:xfrm>
        </p:spPr>
        <p:txBody>
          <a:bodyPr/>
          <a:lstStyle/>
          <a:p>
            <a:fld id="{7BF1C364-BBA2-4548-B7AE-F0182277041A}" type="slidenum">
              <a:rPr lang="en-US"/>
              <a:t>20</a:t>
            </a:fld>
            <a:endParaRPr lang="en-US" dirty="0"/>
          </a:p>
        </p:txBody>
      </p:sp>
      <p:sp>
        <p:nvSpPr>
          <p:cNvPr id="7" name="Content Placeholder 2"/>
          <p:cNvSpPr txBox="1">
            <a:spLocks/>
          </p:cNvSpPr>
          <p:nvPr/>
        </p:nvSpPr>
        <p:spPr>
          <a:xfrm>
            <a:off x="1097280" y="2409983"/>
            <a:ext cx="10058400" cy="1392836"/>
          </a:xfrm>
          <a:prstGeom prst="rect">
            <a:avLst/>
          </a:prstGeom>
        </p:spPr>
        <p:txBody>
          <a:bodyPr vert="horz" lIns="0" tIns="45720" rIns="0" bIns="45720" rtlCol="0">
            <a:normAutofit/>
          </a:bodyPr>
          <a:lstStyle>
            <a:lvl1pPr marL="91440" indent="-91440" algn="just"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just"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just"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just"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just"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Times" pitchFamily="-110" charset="0"/>
              <a:buNone/>
            </a:pPr>
            <a:endParaRPr lang="en-US" sz="1800" i="1" kern="0" dirty="0"/>
          </a:p>
        </p:txBody>
      </p:sp>
      <p:sp>
        <p:nvSpPr>
          <p:cNvPr id="14" name="Rounded Rectangle">
            <a:extLst>
              <a:ext uri="{FF2B5EF4-FFF2-40B4-BE49-F238E27FC236}">
                <a16:creationId xmlns:a16="http://schemas.microsoft.com/office/drawing/2014/main" id="{1D198966-1FA6-0142-9840-E2AED042A865}"/>
              </a:ext>
            </a:extLst>
          </p:cNvPr>
          <p:cNvSpPr/>
          <p:nvPr/>
        </p:nvSpPr>
        <p:spPr>
          <a:xfrm>
            <a:off x="308461" y="2802504"/>
            <a:ext cx="2946465" cy="508001"/>
          </a:xfrm>
          <a:prstGeom prst="roundRect">
            <a:avLst>
              <a:gd name="adj" fmla="val 37500"/>
            </a:avLst>
          </a:prstGeom>
          <a:solidFill>
            <a:srgbClr val="FFFFFF"/>
          </a:solidFill>
          <a:ln w="12700">
            <a:solidFill>
              <a:schemeClr val="accent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sp>
        <p:nvSpPr>
          <p:cNvPr id="15" name="a">
            <a:extLst>
              <a:ext uri="{FF2B5EF4-FFF2-40B4-BE49-F238E27FC236}">
                <a16:creationId xmlns:a16="http://schemas.microsoft.com/office/drawing/2014/main" id="{A11EF736-1D50-0D44-8CAB-18C0E7C3F5A8}"/>
              </a:ext>
            </a:extLst>
          </p:cNvPr>
          <p:cNvSpPr/>
          <p:nvPr/>
        </p:nvSpPr>
        <p:spPr>
          <a:xfrm>
            <a:off x="363240" y="2853304"/>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6" name="b">
            <a:extLst>
              <a:ext uri="{FF2B5EF4-FFF2-40B4-BE49-F238E27FC236}">
                <a16:creationId xmlns:a16="http://schemas.microsoft.com/office/drawing/2014/main" id="{37C180BA-5D82-2149-8173-FDE9D2560B93}"/>
              </a:ext>
            </a:extLst>
          </p:cNvPr>
          <p:cNvSpPr/>
          <p:nvPr/>
        </p:nvSpPr>
        <p:spPr>
          <a:xfrm>
            <a:off x="834202" y="2853304"/>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17" name="a">
            <a:extLst>
              <a:ext uri="{FF2B5EF4-FFF2-40B4-BE49-F238E27FC236}">
                <a16:creationId xmlns:a16="http://schemas.microsoft.com/office/drawing/2014/main" id="{E6E0E848-773C-D64D-953D-2A880CDFDF01}"/>
              </a:ext>
            </a:extLst>
          </p:cNvPr>
          <p:cNvSpPr/>
          <p:nvPr/>
        </p:nvSpPr>
        <p:spPr>
          <a:xfrm>
            <a:off x="1305654" y="2853304"/>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8" name="a">
            <a:extLst>
              <a:ext uri="{FF2B5EF4-FFF2-40B4-BE49-F238E27FC236}">
                <a16:creationId xmlns:a16="http://schemas.microsoft.com/office/drawing/2014/main" id="{A0671889-46A1-5F4C-866C-C06A01643A8A}"/>
              </a:ext>
            </a:extLst>
          </p:cNvPr>
          <p:cNvSpPr/>
          <p:nvPr/>
        </p:nvSpPr>
        <p:spPr>
          <a:xfrm>
            <a:off x="1776616" y="2853304"/>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9" name="b">
            <a:extLst>
              <a:ext uri="{FF2B5EF4-FFF2-40B4-BE49-F238E27FC236}">
                <a16:creationId xmlns:a16="http://schemas.microsoft.com/office/drawing/2014/main" id="{5BB5EB17-75E1-4142-9121-23DF983A02E5}"/>
              </a:ext>
            </a:extLst>
          </p:cNvPr>
          <p:cNvSpPr/>
          <p:nvPr/>
        </p:nvSpPr>
        <p:spPr>
          <a:xfrm>
            <a:off x="2248069" y="2853304"/>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20" name="a">
            <a:extLst>
              <a:ext uri="{FF2B5EF4-FFF2-40B4-BE49-F238E27FC236}">
                <a16:creationId xmlns:a16="http://schemas.microsoft.com/office/drawing/2014/main" id="{DDABA669-F659-B145-958F-BD078A6E5A21}"/>
              </a:ext>
            </a:extLst>
          </p:cNvPr>
          <p:cNvSpPr/>
          <p:nvPr/>
        </p:nvSpPr>
        <p:spPr>
          <a:xfrm>
            <a:off x="2719031" y="2853304"/>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21" name="b">
            <a:extLst>
              <a:ext uri="{FF2B5EF4-FFF2-40B4-BE49-F238E27FC236}">
                <a16:creationId xmlns:a16="http://schemas.microsoft.com/office/drawing/2014/main" id="{801D5851-BF3A-984C-8CA8-C4D395653432}"/>
              </a:ext>
            </a:extLst>
          </p:cNvPr>
          <p:cNvSpPr/>
          <p:nvPr/>
        </p:nvSpPr>
        <p:spPr>
          <a:xfrm>
            <a:off x="3329122" y="2834254"/>
            <a:ext cx="472567" cy="450851"/>
          </a:xfrm>
          <a:prstGeom prst="rect">
            <a:avLst/>
          </a:prstGeom>
          <a:solidFill>
            <a:schemeClr val="accent2"/>
          </a:solidFill>
          <a:ln w="12700">
            <a:solidFill>
              <a:srgbClr val="3D802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b</a:t>
            </a:r>
          </a:p>
        </p:txBody>
      </p:sp>
      <p:sp>
        <p:nvSpPr>
          <p:cNvPr id="22" name="a">
            <a:extLst>
              <a:ext uri="{FF2B5EF4-FFF2-40B4-BE49-F238E27FC236}">
                <a16:creationId xmlns:a16="http://schemas.microsoft.com/office/drawing/2014/main" id="{06DDEE34-3E79-0F4F-A9DF-3644D429A8E8}"/>
              </a:ext>
            </a:extLst>
          </p:cNvPr>
          <p:cNvSpPr/>
          <p:nvPr/>
        </p:nvSpPr>
        <p:spPr>
          <a:xfrm>
            <a:off x="5992303" y="2801509"/>
            <a:ext cx="472567" cy="508001"/>
          </a:xfrm>
          <a:prstGeom prst="rect">
            <a:avLst/>
          </a:prstGeom>
          <a:solidFill>
            <a:schemeClr val="accent2"/>
          </a:solidFill>
          <a:ln w="12700">
            <a:solidFill>
              <a:srgbClr val="3D802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rPr dirty="0"/>
              <a:t>a</a:t>
            </a:r>
          </a:p>
        </p:txBody>
      </p:sp>
      <p:sp>
        <p:nvSpPr>
          <p:cNvPr id="23" name="b">
            <a:extLst>
              <a:ext uri="{FF2B5EF4-FFF2-40B4-BE49-F238E27FC236}">
                <a16:creationId xmlns:a16="http://schemas.microsoft.com/office/drawing/2014/main" id="{66285C00-A6CC-2C45-B95A-B1C6C9EF23C6}"/>
              </a:ext>
            </a:extLst>
          </p:cNvPr>
          <p:cNvSpPr/>
          <p:nvPr/>
        </p:nvSpPr>
        <p:spPr>
          <a:xfrm>
            <a:off x="6463755" y="2801509"/>
            <a:ext cx="472567" cy="508001"/>
          </a:xfrm>
          <a:prstGeom prst="rect">
            <a:avLst/>
          </a:prstGeom>
          <a:solidFill>
            <a:schemeClr val="accent2"/>
          </a:solidFill>
          <a:ln w="12700">
            <a:solidFill>
              <a:srgbClr val="3D802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b</a:t>
            </a:r>
          </a:p>
        </p:txBody>
      </p:sp>
      <p:sp>
        <p:nvSpPr>
          <p:cNvPr id="24" name="$">
            <a:extLst>
              <a:ext uri="{FF2B5EF4-FFF2-40B4-BE49-F238E27FC236}">
                <a16:creationId xmlns:a16="http://schemas.microsoft.com/office/drawing/2014/main" id="{6E92284A-9022-464A-9F39-01C360257504}"/>
              </a:ext>
            </a:extLst>
          </p:cNvPr>
          <p:cNvSpPr/>
          <p:nvPr/>
        </p:nvSpPr>
        <p:spPr>
          <a:xfrm>
            <a:off x="10958596" y="2777104"/>
            <a:ext cx="472567" cy="508001"/>
          </a:xfrm>
          <a:prstGeom prst="rect">
            <a:avLst/>
          </a:prstGeom>
          <a:solidFill>
            <a:schemeClr val="accent2"/>
          </a:solidFill>
          <a:ln w="12700">
            <a:solidFill>
              <a:srgbClr val="3D802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a:t>
            </a:r>
          </a:p>
        </p:txBody>
      </p:sp>
      <p:sp>
        <p:nvSpPr>
          <p:cNvPr id="25" name="Rounded Rectangle">
            <a:extLst>
              <a:ext uri="{FF2B5EF4-FFF2-40B4-BE49-F238E27FC236}">
                <a16:creationId xmlns:a16="http://schemas.microsoft.com/office/drawing/2014/main" id="{E2351696-0956-4446-A345-BC1F9E27FD22}"/>
              </a:ext>
            </a:extLst>
          </p:cNvPr>
          <p:cNvSpPr/>
          <p:nvPr/>
        </p:nvSpPr>
        <p:spPr>
          <a:xfrm>
            <a:off x="3875886" y="2802504"/>
            <a:ext cx="2042221" cy="508001"/>
          </a:xfrm>
          <a:prstGeom prst="roundRect">
            <a:avLst>
              <a:gd name="adj" fmla="val 37500"/>
            </a:avLst>
          </a:prstGeom>
          <a:solidFill>
            <a:srgbClr val="FFFFFF"/>
          </a:solidFill>
          <a:ln w="12700">
            <a:solidFill>
              <a:schemeClr val="accent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sp>
        <p:nvSpPr>
          <p:cNvPr id="26" name="a">
            <a:extLst>
              <a:ext uri="{FF2B5EF4-FFF2-40B4-BE49-F238E27FC236}">
                <a16:creationId xmlns:a16="http://schemas.microsoft.com/office/drawing/2014/main" id="{54C54E22-5CF0-A44A-A6B7-FAC308753156}"/>
              </a:ext>
            </a:extLst>
          </p:cNvPr>
          <p:cNvSpPr/>
          <p:nvPr/>
        </p:nvSpPr>
        <p:spPr>
          <a:xfrm>
            <a:off x="3953779" y="2840604"/>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a</a:t>
            </a:r>
          </a:p>
        </p:txBody>
      </p:sp>
      <p:sp>
        <p:nvSpPr>
          <p:cNvPr id="27" name="a">
            <a:extLst>
              <a:ext uri="{FF2B5EF4-FFF2-40B4-BE49-F238E27FC236}">
                <a16:creationId xmlns:a16="http://schemas.microsoft.com/office/drawing/2014/main" id="{65AB0BB2-DDA3-D949-BDC5-1648EEB1B93C}"/>
              </a:ext>
            </a:extLst>
          </p:cNvPr>
          <p:cNvSpPr/>
          <p:nvPr/>
        </p:nvSpPr>
        <p:spPr>
          <a:xfrm>
            <a:off x="4425231" y="2840604"/>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a</a:t>
            </a:r>
          </a:p>
        </p:txBody>
      </p:sp>
      <p:sp>
        <p:nvSpPr>
          <p:cNvPr id="28" name="b">
            <a:extLst>
              <a:ext uri="{FF2B5EF4-FFF2-40B4-BE49-F238E27FC236}">
                <a16:creationId xmlns:a16="http://schemas.microsoft.com/office/drawing/2014/main" id="{6BA3161C-CF51-254A-B078-A2602744FA1A}"/>
              </a:ext>
            </a:extLst>
          </p:cNvPr>
          <p:cNvSpPr/>
          <p:nvPr/>
        </p:nvSpPr>
        <p:spPr>
          <a:xfrm>
            <a:off x="4896193" y="2840604"/>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b</a:t>
            </a:r>
          </a:p>
        </p:txBody>
      </p:sp>
      <p:sp>
        <p:nvSpPr>
          <p:cNvPr id="29" name="a">
            <a:extLst>
              <a:ext uri="{FF2B5EF4-FFF2-40B4-BE49-F238E27FC236}">
                <a16:creationId xmlns:a16="http://schemas.microsoft.com/office/drawing/2014/main" id="{804D2224-D07A-C040-B021-C5DF32560610}"/>
              </a:ext>
            </a:extLst>
          </p:cNvPr>
          <p:cNvSpPr/>
          <p:nvPr/>
        </p:nvSpPr>
        <p:spPr>
          <a:xfrm>
            <a:off x="5367646" y="2840604"/>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30" name="Rounded Rectangle">
            <a:extLst>
              <a:ext uri="{FF2B5EF4-FFF2-40B4-BE49-F238E27FC236}">
                <a16:creationId xmlns:a16="http://schemas.microsoft.com/office/drawing/2014/main" id="{EBE5DA7E-23AC-6548-8981-335E883919C3}"/>
              </a:ext>
            </a:extLst>
          </p:cNvPr>
          <p:cNvSpPr/>
          <p:nvPr/>
        </p:nvSpPr>
        <p:spPr>
          <a:xfrm>
            <a:off x="7010028" y="2783454"/>
            <a:ext cx="3874371" cy="508001"/>
          </a:xfrm>
          <a:prstGeom prst="roundRect">
            <a:avLst>
              <a:gd name="adj" fmla="val 37500"/>
            </a:avLst>
          </a:prstGeom>
          <a:solidFill>
            <a:srgbClr val="FFFFFF"/>
          </a:solidFill>
          <a:ln w="12700">
            <a:solidFill>
              <a:schemeClr val="accent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sp>
        <p:nvSpPr>
          <p:cNvPr id="31" name="a">
            <a:extLst>
              <a:ext uri="{FF2B5EF4-FFF2-40B4-BE49-F238E27FC236}">
                <a16:creationId xmlns:a16="http://schemas.microsoft.com/office/drawing/2014/main" id="{8692DD1B-3E4A-BC44-8847-8B7ABB619135}"/>
              </a:ext>
            </a:extLst>
          </p:cNvPr>
          <p:cNvSpPr/>
          <p:nvPr/>
        </p:nvSpPr>
        <p:spPr>
          <a:xfrm>
            <a:off x="7062584" y="2834254"/>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32" name="b">
            <a:extLst>
              <a:ext uri="{FF2B5EF4-FFF2-40B4-BE49-F238E27FC236}">
                <a16:creationId xmlns:a16="http://schemas.microsoft.com/office/drawing/2014/main" id="{13BC80AC-AF6A-754E-A194-B8C61C6A45AB}"/>
              </a:ext>
            </a:extLst>
          </p:cNvPr>
          <p:cNvSpPr/>
          <p:nvPr/>
        </p:nvSpPr>
        <p:spPr>
          <a:xfrm>
            <a:off x="7534036" y="2834254"/>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33" name="a">
            <a:extLst>
              <a:ext uri="{FF2B5EF4-FFF2-40B4-BE49-F238E27FC236}">
                <a16:creationId xmlns:a16="http://schemas.microsoft.com/office/drawing/2014/main" id="{15619B99-C626-8647-8EBE-7A67B679DDE8}"/>
              </a:ext>
            </a:extLst>
          </p:cNvPr>
          <p:cNvSpPr/>
          <p:nvPr/>
        </p:nvSpPr>
        <p:spPr>
          <a:xfrm>
            <a:off x="8004998" y="2834254"/>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34" name="a">
            <a:extLst>
              <a:ext uri="{FF2B5EF4-FFF2-40B4-BE49-F238E27FC236}">
                <a16:creationId xmlns:a16="http://schemas.microsoft.com/office/drawing/2014/main" id="{5CCA39ED-E300-FD48-A597-873BF4733D34}"/>
              </a:ext>
            </a:extLst>
          </p:cNvPr>
          <p:cNvSpPr/>
          <p:nvPr/>
        </p:nvSpPr>
        <p:spPr>
          <a:xfrm>
            <a:off x="8476450" y="2834254"/>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35" name="b">
            <a:extLst>
              <a:ext uri="{FF2B5EF4-FFF2-40B4-BE49-F238E27FC236}">
                <a16:creationId xmlns:a16="http://schemas.microsoft.com/office/drawing/2014/main" id="{148CAB19-FDBD-414D-B26C-E1057D636188}"/>
              </a:ext>
            </a:extLst>
          </p:cNvPr>
          <p:cNvSpPr/>
          <p:nvPr/>
        </p:nvSpPr>
        <p:spPr>
          <a:xfrm>
            <a:off x="8947902" y="2834254"/>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36" name="a">
            <a:extLst>
              <a:ext uri="{FF2B5EF4-FFF2-40B4-BE49-F238E27FC236}">
                <a16:creationId xmlns:a16="http://schemas.microsoft.com/office/drawing/2014/main" id="{40D4D381-2DB9-2844-885E-12586A1B1D7B}"/>
              </a:ext>
            </a:extLst>
          </p:cNvPr>
          <p:cNvSpPr/>
          <p:nvPr/>
        </p:nvSpPr>
        <p:spPr>
          <a:xfrm>
            <a:off x="9418864" y="2834254"/>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a</a:t>
            </a:r>
          </a:p>
        </p:txBody>
      </p:sp>
      <p:sp>
        <p:nvSpPr>
          <p:cNvPr id="37" name="b">
            <a:extLst>
              <a:ext uri="{FF2B5EF4-FFF2-40B4-BE49-F238E27FC236}">
                <a16:creationId xmlns:a16="http://schemas.microsoft.com/office/drawing/2014/main" id="{F3BC5466-52DC-F94C-91D3-C2C6FBACC8D9}"/>
              </a:ext>
            </a:extLst>
          </p:cNvPr>
          <p:cNvSpPr/>
          <p:nvPr/>
        </p:nvSpPr>
        <p:spPr>
          <a:xfrm>
            <a:off x="9890318" y="2834254"/>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38" name="a">
            <a:extLst>
              <a:ext uri="{FF2B5EF4-FFF2-40B4-BE49-F238E27FC236}">
                <a16:creationId xmlns:a16="http://schemas.microsoft.com/office/drawing/2014/main" id="{F6B05151-CACB-904F-9547-2FDC2B4BD66A}"/>
              </a:ext>
            </a:extLst>
          </p:cNvPr>
          <p:cNvSpPr/>
          <p:nvPr/>
        </p:nvSpPr>
        <p:spPr>
          <a:xfrm>
            <a:off x="10361280" y="2834254"/>
            <a:ext cx="472567"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cxnSp>
        <p:nvCxnSpPr>
          <p:cNvPr id="39" name="Curved Connector 38">
            <a:extLst>
              <a:ext uri="{FF2B5EF4-FFF2-40B4-BE49-F238E27FC236}">
                <a16:creationId xmlns:a16="http://schemas.microsoft.com/office/drawing/2014/main" id="{B797C425-633C-B445-B74D-16DF4FD1A497}"/>
              </a:ext>
            </a:extLst>
          </p:cNvPr>
          <p:cNvCxnSpPr>
            <a:cxnSpLocks/>
            <a:stCxn id="15" idx="2"/>
            <a:endCxn id="20" idx="2"/>
          </p:cNvCxnSpPr>
          <p:nvPr/>
        </p:nvCxnSpPr>
        <p:spPr>
          <a:xfrm rot="16200000" flipH="1">
            <a:off x="1776976" y="2069110"/>
            <a:ext cx="12700" cy="2355791"/>
          </a:xfrm>
          <a:prstGeom prst="curvedConnector3">
            <a:avLst>
              <a:gd name="adj1" fmla="val 3735480"/>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0" name="Curved Connector 39">
            <a:extLst>
              <a:ext uri="{FF2B5EF4-FFF2-40B4-BE49-F238E27FC236}">
                <a16:creationId xmlns:a16="http://schemas.microsoft.com/office/drawing/2014/main" id="{E482255B-A3AD-A04D-A75D-DF2D7F7C380F}"/>
              </a:ext>
            </a:extLst>
          </p:cNvPr>
          <p:cNvCxnSpPr>
            <a:cxnSpLocks/>
            <a:stCxn id="31" idx="2"/>
            <a:endCxn id="27" idx="2"/>
          </p:cNvCxnSpPr>
          <p:nvPr/>
        </p:nvCxnSpPr>
        <p:spPr>
          <a:xfrm rot="5400000">
            <a:off x="5977016" y="1912454"/>
            <a:ext cx="6350" cy="2637352"/>
          </a:xfrm>
          <a:prstGeom prst="curvedConnector3">
            <a:avLst>
              <a:gd name="adj1" fmla="val 3700000"/>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grpSp>
        <p:nvGrpSpPr>
          <p:cNvPr id="41" name="Group 40">
            <a:extLst>
              <a:ext uri="{FF2B5EF4-FFF2-40B4-BE49-F238E27FC236}">
                <a16:creationId xmlns:a16="http://schemas.microsoft.com/office/drawing/2014/main" id="{DF5FD78E-A8BD-824C-ACF3-139A057BC942}"/>
              </a:ext>
            </a:extLst>
          </p:cNvPr>
          <p:cNvGrpSpPr/>
          <p:nvPr/>
        </p:nvGrpSpPr>
        <p:grpSpPr>
          <a:xfrm>
            <a:off x="384145" y="1995452"/>
            <a:ext cx="11067923" cy="510583"/>
            <a:chOff x="619908" y="3429000"/>
            <a:chExt cx="11067923" cy="510583"/>
          </a:xfrm>
        </p:grpSpPr>
        <p:sp>
          <p:nvSpPr>
            <p:cNvPr id="42" name="1">
              <a:extLst>
                <a:ext uri="{FF2B5EF4-FFF2-40B4-BE49-F238E27FC236}">
                  <a16:creationId xmlns:a16="http://schemas.microsoft.com/office/drawing/2014/main" id="{0ED67B3C-823C-BF4C-871C-89F215B29E1E}"/>
                </a:ext>
              </a:extLst>
            </p:cNvPr>
            <p:cNvSpPr/>
            <p:nvPr/>
          </p:nvSpPr>
          <p:spPr>
            <a:xfrm>
              <a:off x="619908" y="342900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1</a:t>
              </a:r>
            </a:p>
          </p:txBody>
        </p:sp>
        <p:sp>
          <p:nvSpPr>
            <p:cNvPr id="43" name="2">
              <a:extLst>
                <a:ext uri="{FF2B5EF4-FFF2-40B4-BE49-F238E27FC236}">
                  <a16:creationId xmlns:a16="http://schemas.microsoft.com/office/drawing/2014/main" id="{A6A6D2C9-FD59-5743-AC85-873F49771711}"/>
                </a:ext>
              </a:extLst>
            </p:cNvPr>
            <p:cNvSpPr/>
            <p:nvPr/>
          </p:nvSpPr>
          <p:spPr>
            <a:xfrm>
              <a:off x="1090870" y="342900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2</a:t>
              </a:r>
            </a:p>
          </p:txBody>
        </p:sp>
        <p:sp>
          <p:nvSpPr>
            <p:cNvPr id="44" name="3">
              <a:extLst>
                <a:ext uri="{FF2B5EF4-FFF2-40B4-BE49-F238E27FC236}">
                  <a16:creationId xmlns:a16="http://schemas.microsoft.com/office/drawing/2014/main" id="{95B675C1-BFC8-EA49-9F2F-362FCE33850E}"/>
                </a:ext>
              </a:extLst>
            </p:cNvPr>
            <p:cNvSpPr/>
            <p:nvPr/>
          </p:nvSpPr>
          <p:spPr>
            <a:xfrm>
              <a:off x="1562322" y="3430587"/>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3</a:t>
              </a:r>
            </a:p>
          </p:txBody>
        </p:sp>
        <p:sp>
          <p:nvSpPr>
            <p:cNvPr id="45" name="4">
              <a:extLst>
                <a:ext uri="{FF2B5EF4-FFF2-40B4-BE49-F238E27FC236}">
                  <a16:creationId xmlns:a16="http://schemas.microsoft.com/office/drawing/2014/main" id="{3BF7535E-EA9A-D548-8ACC-828F81329368}"/>
                </a:ext>
              </a:extLst>
            </p:cNvPr>
            <p:cNvSpPr/>
            <p:nvPr/>
          </p:nvSpPr>
          <p:spPr>
            <a:xfrm>
              <a:off x="2033284" y="3430587"/>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4</a:t>
              </a:r>
            </a:p>
          </p:txBody>
        </p:sp>
        <p:sp>
          <p:nvSpPr>
            <p:cNvPr id="46" name="5">
              <a:extLst>
                <a:ext uri="{FF2B5EF4-FFF2-40B4-BE49-F238E27FC236}">
                  <a16:creationId xmlns:a16="http://schemas.microsoft.com/office/drawing/2014/main" id="{338C9E1D-E888-5E49-8E1E-A4D264E53167}"/>
                </a:ext>
              </a:extLst>
            </p:cNvPr>
            <p:cNvSpPr/>
            <p:nvPr/>
          </p:nvSpPr>
          <p:spPr>
            <a:xfrm>
              <a:off x="2504737" y="342900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5</a:t>
              </a:r>
            </a:p>
          </p:txBody>
        </p:sp>
        <p:sp>
          <p:nvSpPr>
            <p:cNvPr id="47" name="6">
              <a:extLst>
                <a:ext uri="{FF2B5EF4-FFF2-40B4-BE49-F238E27FC236}">
                  <a16:creationId xmlns:a16="http://schemas.microsoft.com/office/drawing/2014/main" id="{A20D94A8-3272-1049-932C-BCD889D7A860}"/>
                </a:ext>
              </a:extLst>
            </p:cNvPr>
            <p:cNvSpPr/>
            <p:nvPr/>
          </p:nvSpPr>
          <p:spPr>
            <a:xfrm>
              <a:off x="2976812" y="3430587"/>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6</a:t>
              </a:r>
            </a:p>
          </p:txBody>
        </p:sp>
        <p:sp>
          <p:nvSpPr>
            <p:cNvPr id="48" name="7">
              <a:extLst>
                <a:ext uri="{FF2B5EF4-FFF2-40B4-BE49-F238E27FC236}">
                  <a16:creationId xmlns:a16="http://schemas.microsoft.com/office/drawing/2014/main" id="{B3ED9BC5-FAB3-764C-9F81-E1744FD4F0D0}"/>
                </a:ext>
              </a:extLst>
            </p:cNvPr>
            <p:cNvSpPr/>
            <p:nvPr/>
          </p:nvSpPr>
          <p:spPr>
            <a:xfrm>
              <a:off x="3585790" y="3430587"/>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7</a:t>
              </a:r>
            </a:p>
          </p:txBody>
        </p:sp>
        <p:sp>
          <p:nvSpPr>
            <p:cNvPr id="49" name="8">
              <a:extLst>
                <a:ext uri="{FF2B5EF4-FFF2-40B4-BE49-F238E27FC236}">
                  <a16:creationId xmlns:a16="http://schemas.microsoft.com/office/drawing/2014/main" id="{B658080D-32B1-994B-B982-609C4E47403E}"/>
                </a:ext>
              </a:extLst>
            </p:cNvPr>
            <p:cNvSpPr/>
            <p:nvPr/>
          </p:nvSpPr>
          <p:spPr>
            <a:xfrm>
              <a:off x="4210447" y="3430587"/>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8</a:t>
              </a:r>
            </a:p>
          </p:txBody>
        </p:sp>
        <p:sp>
          <p:nvSpPr>
            <p:cNvPr id="50" name="9">
              <a:extLst>
                <a:ext uri="{FF2B5EF4-FFF2-40B4-BE49-F238E27FC236}">
                  <a16:creationId xmlns:a16="http://schemas.microsoft.com/office/drawing/2014/main" id="{AA848D0C-E3BA-4148-B5C5-D6382D255B3D}"/>
                </a:ext>
              </a:extLst>
            </p:cNvPr>
            <p:cNvSpPr/>
            <p:nvPr/>
          </p:nvSpPr>
          <p:spPr>
            <a:xfrm>
              <a:off x="4681899" y="3430587"/>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9</a:t>
              </a:r>
            </a:p>
          </p:txBody>
        </p:sp>
        <p:sp>
          <p:nvSpPr>
            <p:cNvPr id="51" name="10">
              <a:extLst>
                <a:ext uri="{FF2B5EF4-FFF2-40B4-BE49-F238E27FC236}">
                  <a16:creationId xmlns:a16="http://schemas.microsoft.com/office/drawing/2014/main" id="{B9F34BE2-AF8A-EC4F-8748-ACCA4607630B}"/>
                </a:ext>
              </a:extLst>
            </p:cNvPr>
            <p:cNvSpPr/>
            <p:nvPr/>
          </p:nvSpPr>
          <p:spPr>
            <a:xfrm>
              <a:off x="5152861" y="3430587"/>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10</a:t>
              </a:r>
            </a:p>
          </p:txBody>
        </p:sp>
        <p:sp>
          <p:nvSpPr>
            <p:cNvPr id="52" name="11">
              <a:extLst>
                <a:ext uri="{FF2B5EF4-FFF2-40B4-BE49-F238E27FC236}">
                  <a16:creationId xmlns:a16="http://schemas.microsoft.com/office/drawing/2014/main" id="{1D7FE707-9768-C94D-8929-40F4653D122C}"/>
                </a:ext>
              </a:extLst>
            </p:cNvPr>
            <p:cNvSpPr/>
            <p:nvPr/>
          </p:nvSpPr>
          <p:spPr>
            <a:xfrm>
              <a:off x="5624314" y="3430587"/>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11</a:t>
              </a:r>
            </a:p>
          </p:txBody>
        </p:sp>
        <p:sp>
          <p:nvSpPr>
            <p:cNvPr id="53" name="12">
              <a:extLst>
                <a:ext uri="{FF2B5EF4-FFF2-40B4-BE49-F238E27FC236}">
                  <a16:creationId xmlns:a16="http://schemas.microsoft.com/office/drawing/2014/main" id="{7179BEC3-4A65-EE46-9ED3-296FC1AB1EF1}"/>
                </a:ext>
              </a:extLst>
            </p:cNvPr>
            <p:cNvSpPr/>
            <p:nvPr/>
          </p:nvSpPr>
          <p:spPr>
            <a:xfrm>
              <a:off x="6248971" y="342900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12</a:t>
              </a:r>
            </a:p>
          </p:txBody>
        </p:sp>
        <p:sp>
          <p:nvSpPr>
            <p:cNvPr id="54" name="13">
              <a:extLst>
                <a:ext uri="{FF2B5EF4-FFF2-40B4-BE49-F238E27FC236}">
                  <a16:creationId xmlns:a16="http://schemas.microsoft.com/office/drawing/2014/main" id="{1C8D7A50-5673-4047-807C-884344761B21}"/>
                </a:ext>
              </a:extLst>
            </p:cNvPr>
            <p:cNvSpPr/>
            <p:nvPr/>
          </p:nvSpPr>
          <p:spPr>
            <a:xfrm>
              <a:off x="6720423" y="3431356"/>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13</a:t>
              </a:r>
            </a:p>
          </p:txBody>
        </p:sp>
        <p:sp>
          <p:nvSpPr>
            <p:cNvPr id="55" name="14">
              <a:extLst>
                <a:ext uri="{FF2B5EF4-FFF2-40B4-BE49-F238E27FC236}">
                  <a16:creationId xmlns:a16="http://schemas.microsoft.com/office/drawing/2014/main" id="{09C57AE9-3AB7-C444-90DB-06F69E7DACB8}"/>
                </a:ext>
              </a:extLst>
            </p:cNvPr>
            <p:cNvSpPr/>
            <p:nvPr/>
          </p:nvSpPr>
          <p:spPr>
            <a:xfrm>
              <a:off x="7319252" y="3429995"/>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14</a:t>
              </a:r>
            </a:p>
          </p:txBody>
        </p:sp>
        <p:sp>
          <p:nvSpPr>
            <p:cNvPr id="56" name="15">
              <a:extLst>
                <a:ext uri="{FF2B5EF4-FFF2-40B4-BE49-F238E27FC236}">
                  <a16:creationId xmlns:a16="http://schemas.microsoft.com/office/drawing/2014/main" id="{8CCF2783-352E-3A43-8163-30E05B18CACD}"/>
                </a:ext>
              </a:extLst>
            </p:cNvPr>
            <p:cNvSpPr/>
            <p:nvPr/>
          </p:nvSpPr>
          <p:spPr>
            <a:xfrm>
              <a:off x="7790704" y="3431582"/>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15</a:t>
              </a:r>
            </a:p>
          </p:txBody>
        </p:sp>
        <p:sp>
          <p:nvSpPr>
            <p:cNvPr id="57" name="16">
              <a:extLst>
                <a:ext uri="{FF2B5EF4-FFF2-40B4-BE49-F238E27FC236}">
                  <a16:creationId xmlns:a16="http://schemas.microsoft.com/office/drawing/2014/main" id="{DE45B713-E4DF-9743-BB32-12E169B2E055}"/>
                </a:ext>
              </a:extLst>
            </p:cNvPr>
            <p:cNvSpPr/>
            <p:nvPr/>
          </p:nvSpPr>
          <p:spPr>
            <a:xfrm>
              <a:off x="8261666" y="3429995"/>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16</a:t>
              </a:r>
            </a:p>
          </p:txBody>
        </p:sp>
        <p:sp>
          <p:nvSpPr>
            <p:cNvPr id="58" name="17">
              <a:extLst>
                <a:ext uri="{FF2B5EF4-FFF2-40B4-BE49-F238E27FC236}">
                  <a16:creationId xmlns:a16="http://schemas.microsoft.com/office/drawing/2014/main" id="{BCB6607E-6065-104D-97B3-A2635AAEC939}"/>
                </a:ext>
              </a:extLst>
            </p:cNvPr>
            <p:cNvSpPr/>
            <p:nvPr/>
          </p:nvSpPr>
          <p:spPr>
            <a:xfrm>
              <a:off x="8733118" y="3429995"/>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17</a:t>
              </a:r>
            </a:p>
          </p:txBody>
        </p:sp>
        <p:sp>
          <p:nvSpPr>
            <p:cNvPr id="59" name="18">
              <a:extLst>
                <a:ext uri="{FF2B5EF4-FFF2-40B4-BE49-F238E27FC236}">
                  <a16:creationId xmlns:a16="http://schemas.microsoft.com/office/drawing/2014/main" id="{22A204FF-D193-0C4D-BE40-1A388EA24647}"/>
                </a:ext>
              </a:extLst>
            </p:cNvPr>
            <p:cNvSpPr/>
            <p:nvPr/>
          </p:nvSpPr>
          <p:spPr>
            <a:xfrm>
              <a:off x="9204570" y="3429995"/>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18</a:t>
              </a:r>
            </a:p>
          </p:txBody>
        </p:sp>
        <p:sp>
          <p:nvSpPr>
            <p:cNvPr id="60" name="19">
              <a:extLst>
                <a:ext uri="{FF2B5EF4-FFF2-40B4-BE49-F238E27FC236}">
                  <a16:creationId xmlns:a16="http://schemas.microsoft.com/office/drawing/2014/main" id="{37E79211-A7A6-EF45-A8C7-7CED50489CC7}"/>
                </a:ext>
              </a:extLst>
            </p:cNvPr>
            <p:cNvSpPr/>
            <p:nvPr/>
          </p:nvSpPr>
          <p:spPr>
            <a:xfrm>
              <a:off x="9675532" y="342900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19</a:t>
              </a:r>
            </a:p>
          </p:txBody>
        </p:sp>
        <p:sp>
          <p:nvSpPr>
            <p:cNvPr id="61" name="20">
              <a:extLst>
                <a:ext uri="{FF2B5EF4-FFF2-40B4-BE49-F238E27FC236}">
                  <a16:creationId xmlns:a16="http://schemas.microsoft.com/office/drawing/2014/main" id="{94A39B4F-9C19-2B40-B024-0B10EC9D805F}"/>
                </a:ext>
              </a:extLst>
            </p:cNvPr>
            <p:cNvSpPr/>
            <p:nvPr/>
          </p:nvSpPr>
          <p:spPr>
            <a:xfrm>
              <a:off x="10146986" y="342900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20</a:t>
              </a:r>
            </a:p>
          </p:txBody>
        </p:sp>
        <p:sp>
          <p:nvSpPr>
            <p:cNvPr id="62" name="21">
              <a:extLst>
                <a:ext uri="{FF2B5EF4-FFF2-40B4-BE49-F238E27FC236}">
                  <a16:creationId xmlns:a16="http://schemas.microsoft.com/office/drawing/2014/main" id="{49682209-60E5-1149-956F-1628E19BE59B}"/>
                </a:ext>
              </a:extLst>
            </p:cNvPr>
            <p:cNvSpPr/>
            <p:nvPr/>
          </p:nvSpPr>
          <p:spPr>
            <a:xfrm>
              <a:off x="10617948" y="342900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21</a:t>
              </a:r>
            </a:p>
          </p:txBody>
        </p:sp>
        <p:sp>
          <p:nvSpPr>
            <p:cNvPr id="63" name="22">
              <a:extLst>
                <a:ext uri="{FF2B5EF4-FFF2-40B4-BE49-F238E27FC236}">
                  <a16:creationId xmlns:a16="http://schemas.microsoft.com/office/drawing/2014/main" id="{0C882EFC-838D-E049-95C7-D6BF93DE61AF}"/>
                </a:ext>
              </a:extLst>
            </p:cNvPr>
            <p:cNvSpPr/>
            <p:nvPr/>
          </p:nvSpPr>
          <p:spPr>
            <a:xfrm>
              <a:off x="11215264" y="342900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22</a:t>
              </a:r>
            </a:p>
          </p:txBody>
        </p:sp>
      </p:grpSp>
      <p:cxnSp>
        <p:nvCxnSpPr>
          <p:cNvPr id="64" name="Curved Connector 63">
            <a:extLst>
              <a:ext uri="{FF2B5EF4-FFF2-40B4-BE49-F238E27FC236}">
                <a16:creationId xmlns:a16="http://schemas.microsoft.com/office/drawing/2014/main" id="{C8D2D2BA-7EF1-6A42-90D5-2D9739DF1BAE}"/>
              </a:ext>
            </a:extLst>
          </p:cNvPr>
          <p:cNvCxnSpPr>
            <a:stCxn id="26" idx="2"/>
            <a:endCxn id="17" idx="2"/>
          </p:cNvCxnSpPr>
          <p:nvPr/>
        </p:nvCxnSpPr>
        <p:spPr>
          <a:xfrm rot="5400000">
            <a:off x="2859651" y="1916593"/>
            <a:ext cx="12700" cy="2648125"/>
          </a:xfrm>
          <a:prstGeom prst="curvedConnector3">
            <a:avLst>
              <a:gd name="adj1" fmla="val 1900000"/>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93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Optimizations– Simulated Annealing</a:t>
            </a:r>
          </a:p>
        </p:txBody>
      </p:sp>
      <p:sp>
        <p:nvSpPr>
          <p:cNvPr id="3" name="Content Placeholder 2"/>
          <p:cNvSpPr>
            <a:spLocks noGrp="1"/>
          </p:cNvSpPr>
          <p:nvPr>
            <p:ph idx="1"/>
          </p:nvPr>
        </p:nvSpPr>
        <p:spPr>
          <a:xfrm>
            <a:off x="1097280" y="940213"/>
            <a:ext cx="10058400" cy="4979811"/>
          </a:xfrm>
        </p:spPr>
        <p:txBody>
          <a:bodyPr/>
          <a:lstStyle/>
          <a:p>
            <a:pPr>
              <a:lnSpc>
                <a:spcPct val="150000"/>
              </a:lnSpc>
            </a:pPr>
            <a:r>
              <a:rPr lang="en-GB" dirty="0"/>
              <a:t>Our approach does not merge phrases that are unique because they induce a trivial loop.</a:t>
            </a:r>
          </a:p>
          <a:p>
            <a:pPr>
              <a:lnSpc>
                <a:spcPct val="150000"/>
              </a:lnSpc>
            </a:pPr>
            <a:r>
              <a:rPr lang="en-GB" dirty="0"/>
              <a:t>For those cases, we created a </a:t>
            </a:r>
            <a:r>
              <a:rPr lang="en-GB" b="1" dirty="0"/>
              <a:t>list of admissible phrases </a:t>
            </a:r>
            <a:r>
              <a:rPr lang="en-GB" dirty="0"/>
              <a:t>that will be used to select a phrase that will not be unique.</a:t>
            </a:r>
          </a:p>
          <a:p>
            <a:pPr>
              <a:lnSpc>
                <a:spcPct val="150000"/>
              </a:lnSpc>
            </a:pPr>
            <a:r>
              <a:rPr lang="en-GB" dirty="0"/>
              <a:t>Once this is detected for a given phrase, there is no point in reconsidering the phrase in a future iteration, so the phrase gets removed from the </a:t>
            </a:r>
            <a:r>
              <a:rPr lang="en-GB" b="1" dirty="0"/>
              <a:t>list of admissible phrases.</a:t>
            </a:r>
            <a:endParaRPr lang="en-GB" dirty="0"/>
          </a:p>
          <a:p>
            <a:pPr>
              <a:lnSpc>
                <a:spcPct val="150000"/>
              </a:lnSpc>
            </a:pPr>
            <a:r>
              <a:rPr lang="en-GB" dirty="0"/>
              <a:t>With this list is possible to speed up the algorithm by skipping redundant selections of phrases.</a:t>
            </a:r>
          </a:p>
          <a:p>
            <a:pPr>
              <a:lnSpc>
                <a:spcPct val="150000"/>
              </a:lnSpc>
            </a:pPr>
            <a:r>
              <a:rPr lang="en-GB" dirty="0"/>
              <a:t>When a phrase is split, its two-phrases need to be re-inserted into the list.</a:t>
            </a:r>
          </a:p>
          <a:p>
            <a:pPr>
              <a:lnSpc>
                <a:spcPct val="150000"/>
              </a:lnSpc>
            </a:pPr>
            <a:r>
              <a:rPr lang="en-GB" dirty="0"/>
              <a:t>When this list is empty, the algorithm is stuck in a local minimum and will terminate.</a:t>
            </a:r>
          </a:p>
          <a:p>
            <a:pPr lvl="1">
              <a:lnSpc>
                <a:spcPct val="150000"/>
              </a:lnSpc>
              <a:buFont typeface="Arial" panose="020B0604020202020204" pitchFamily="34" charset="0"/>
              <a:buChar char="•"/>
            </a:pPr>
            <a:endParaRPr lang="en-US" i="1" dirty="0"/>
          </a:p>
          <a:p>
            <a:pPr marL="0" indent="0">
              <a:lnSpc>
                <a:spcPct val="150000"/>
              </a:lnSpc>
              <a:buNone/>
            </a:pPr>
            <a:endParaRPr lang="en-US" i="1" dirty="0"/>
          </a:p>
        </p:txBody>
      </p:sp>
      <p:sp>
        <p:nvSpPr>
          <p:cNvPr id="4" name="Date Placeholder 4"/>
          <p:cNvSpPr>
            <a:spLocks noGrp="1"/>
          </p:cNvSpPr>
          <p:nvPr>
            <p:ph type="dt" sz="half" idx="10"/>
          </p:nvPr>
        </p:nvSpPr>
        <p:spPr>
          <a:xfrm>
            <a:off x="1097280" y="6459785"/>
            <a:ext cx="2472271" cy="365125"/>
          </a:xfrm>
        </p:spPr>
        <p:txBody>
          <a:bodyPr/>
          <a:lstStyle/>
          <a:p>
            <a:fld id="{EDED76CA-2368-4F94-8187-E36E3CA1B222}" type="datetimeFigureOut">
              <a:rPr lang="en-US" smtClean="0"/>
              <a:t>3/30/20</a:t>
            </a:fld>
            <a:endParaRPr lang="en-US" dirty="0"/>
          </a:p>
        </p:txBody>
      </p:sp>
      <p:sp>
        <p:nvSpPr>
          <p:cNvPr id="5" name="Footer Placeholder 5"/>
          <p:cNvSpPr>
            <a:spLocks noGrp="1"/>
          </p:cNvSpPr>
          <p:nvPr>
            <p:ph type="ftr" sz="quarter" idx="11"/>
          </p:nvPr>
        </p:nvSpPr>
        <p:spPr>
          <a:xfrm>
            <a:off x="3686185" y="6459785"/>
            <a:ext cx="4822804" cy="365125"/>
          </a:xfrm>
        </p:spPr>
        <p:txBody>
          <a:bodyPr/>
          <a:lstStyle/>
          <a:p>
            <a:r>
              <a:rPr lang="en-US" dirty="0">
                <a:solidFill>
                  <a:schemeClr val="bg1"/>
                </a:solidFill>
                <a:sym typeface="微软雅黑"/>
              </a:rPr>
              <a:t>Approximating Optimal Bidirectional Macro Schemes</a:t>
            </a:r>
          </a:p>
        </p:txBody>
      </p:sp>
      <p:sp>
        <p:nvSpPr>
          <p:cNvPr id="6" name="Slide Number Placeholder 6"/>
          <p:cNvSpPr>
            <a:spLocks noGrp="1"/>
          </p:cNvSpPr>
          <p:nvPr>
            <p:ph type="sldNum" sz="quarter" idx="12"/>
          </p:nvPr>
        </p:nvSpPr>
        <p:spPr>
          <a:xfrm>
            <a:off x="9900458" y="6459785"/>
            <a:ext cx="1312025" cy="365125"/>
          </a:xfrm>
        </p:spPr>
        <p:txBody>
          <a:bodyPr/>
          <a:lstStyle/>
          <a:p>
            <a:fld id="{7BF1C364-BBA2-4548-B7AE-F0182277041A}" type="slidenum">
              <a:rPr lang="en-US"/>
              <a:t>21</a:t>
            </a:fld>
            <a:endParaRPr lang="en-US" dirty="0"/>
          </a:p>
        </p:txBody>
      </p:sp>
      <p:sp>
        <p:nvSpPr>
          <p:cNvPr id="7" name="Content Placeholder 2"/>
          <p:cNvSpPr txBox="1">
            <a:spLocks/>
          </p:cNvSpPr>
          <p:nvPr/>
        </p:nvSpPr>
        <p:spPr>
          <a:xfrm>
            <a:off x="1097280" y="4527188"/>
            <a:ext cx="10058400" cy="1392836"/>
          </a:xfrm>
          <a:prstGeom prst="rect">
            <a:avLst/>
          </a:prstGeom>
        </p:spPr>
        <p:txBody>
          <a:bodyPr vert="horz" lIns="0" tIns="45720" rIns="0" bIns="45720" rtlCol="0">
            <a:normAutofit/>
          </a:bodyPr>
          <a:lstStyle>
            <a:lvl1pPr marL="91440" indent="-91440" algn="just"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just"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just"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just"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just"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Times" pitchFamily="-110" charset="0"/>
              <a:buNone/>
            </a:pPr>
            <a:endParaRPr lang="en-US" sz="1800" i="1" kern="0" dirty="0"/>
          </a:p>
        </p:txBody>
      </p:sp>
    </p:spTree>
    <p:extLst>
      <p:ext uri="{BB962C8B-B14F-4D97-AF65-F5344CB8AC3E}">
        <p14:creationId xmlns:p14="http://schemas.microsoft.com/office/powerpoint/2010/main" val="2514017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2-Approximation Ratio</a:t>
            </a:r>
          </a:p>
        </p:txBody>
      </p:sp>
      <p:sp>
        <p:nvSpPr>
          <p:cNvPr id="3" name="Text Placeholder 2"/>
          <p:cNvSpPr>
            <a:spLocks noGrp="1"/>
          </p:cNvSpPr>
          <p:nvPr>
            <p:ph type="body" idx="1"/>
          </p:nvPr>
        </p:nvSpPr>
        <p:spPr/>
        <p:txBody>
          <a:bodyPr/>
          <a:lstStyle/>
          <a:p>
            <a:pPr algn="ctr"/>
            <a:r>
              <a:rPr lang="en-US" dirty="0"/>
              <a:t>Theorem</a:t>
            </a:r>
          </a:p>
        </p:txBody>
      </p:sp>
      <p:sp>
        <p:nvSpPr>
          <p:cNvPr id="4" name="Date Placeholder 4"/>
          <p:cNvSpPr>
            <a:spLocks noGrp="1"/>
          </p:cNvSpPr>
          <p:nvPr>
            <p:ph type="dt" sz="half" idx="10"/>
          </p:nvPr>
        </p:nvSpPr>
        <p:spPr>
          <a:xfrm>
            <a:off x="1097280" y="6459785"/>
            <a:ext cx="2472271" cy="365125"/>
          </a:xfrm>
        </p:spPr>
        <p:txBody>
          <a:bodyPr/>
          <a:lstStyle/>
          <a:p>
            <a:fld id="{EDED76CA-2368-4F94-8187-E36E3CA1B222}" type="datetimeFigureOut">
              <a:rPr lang="en-US" smtClean="0"/>
              <a:t>3/31/20</a:t>
            </a:fld>
            <a:endParaRPr lang="en-US" dirty="0"/>
          </a:p>
        </p:txBody>
      </p:sp>
      <p:sp>
        <p:nvSpPr>
          <p:cNvPr id="5" name="Footer Placeholder 5"/>
          <p:cNvSpPr>
            <a:spLocks noGrp="1"/>
          </p:cNvSpPr>
          <p:nvPr>
            <p:ph type="ftr" sz="quarter" idx="11"/>
          </p:nvPr>
        </p:nvSpPr>
        <p:spPr>
          <a:xfrm>
            <a:off x="3686185" y="6459785"/>
            <a:ext cx="4822804" cy="365125"/>
          </a:xfrm>
        </p:spPr>
        <p:txBody>
          <a:bodyPr/>
          <a:lstStyle/>
          <a:p>
            <a:r>
              <a:rPr lang="en-GB" dirty="0">
                <a:ea typeface="微软雅黑"/>
                <a:cs typeface="微软雅黑"/>
                <a:sym typeface="微软雅黑"/>
              </a:rPr>
              <a:t>Approximating Optimal </a:t>
            </a:r>
            <a:r>
              <a:rPr lang="en-GB" dirty="0">
                <a:sym typeface="微软雅黑"/>
              </a:rPr>
              <a:t>Bidirectional</a:t>
            </a:r>
            <a:r>
              <a:rPr lang="en-GB" dirty="0">
                <a:ea typeface="微软雅黑"/>
                <a:cs typeface="微软雅黑"/>
                <a:sym typeface="微软雅黑"/>
              </a:rPr>
              <a:t> Macro Schemes</a:t>
            </a:r>
            <a:endParaRPr lang="en-US" dirty="0">
              <a:ea typeface="微软雅黑"/>
              <a:cs typeface="微软雅黑"/>
              <a:sym typeface="微软雅黑"/>
            </a:endParaRPr>
          </a:p>
        </p:txBody>
      </p:sp>
      <p:sp>
        <p:nvSpPr>
          <p:cNvPr id="6" name="Slide Number Placeholder 6"/>
          <p:cNvSpPr>
            <a:spLocks noGrp="1"/>
          </p:cNvSpPr>
          <p:nvPr>
            <p:ph type="sldNum" sz="quarter" idx="12"/>
          </p:nvPr>
        </p:nvSpPr>
        <p:spPr>
          <a:xfrm>
            <a:off x="9900458" y="6459785"/>
            <a:ext cx="1312025" cy="365125"/>
          </a:xfrm>
        </p:spPr>
        <p:txBody>
          <a:bodyPr/>
          <a:lstStyle/>
          <a:p>
            <a:fld id="{DFF12C7F-7B8E-454E-8694-ADADBD95498A}" type="slidenum">
              <a:rPr lang="en-US" smtClean="0"/>
              <a:t>22</a:t>
            </a:fld>
            <a:endParaRPr lang="en-US" dirty="0"/>
          </a:p>
        </p:txBody>
      </p:sp>
    </p:spTree>
    <p:extLst>
      <p:ext uri="{BB962C8B-B14F-4D97-AF65-F5344CB8AC3E}">
        <p14:creationId xmlns:p14="http://schemas.microsoft.com/office/powerpoint/2010/main" val="4221276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8" y="262879"/>
            <a:ext cx="10058401" cy="568960"/>
          </a:xfrm>
        </p:spPr>
        <p:txBody>
          <a:bodyPr/>
          <a:lstStyle/>
          <a:p>
            <a:r>
              <a:rPr lang="en-US" dirty="0"/>
              <a:t>Approximate Ratio</a:t>
            </a:r>
          </a:p>
        </p:txBody>
      </p:sp>
      <p:sp>
        <p:nvSpPr>
          <p:cNvPr id="3" name="Content Placeholder 2"/>
          <p:cNvSpPr>
            <a:spLocks noGrp="1"/>
          </p:cNvSpPr>
          <p:nvPr>
            <p:ph idx="1"/>
          </p:nvPr>
        </p:nvSpPr>
        <p:spPr>
          <a:xfrm>
            <a:off x="1097280" y="940213"/>
            <a:ext cx="10058400" cy="4726069"/>
          </a:xfrm>
        </p:spPr>
        <p:txBody>
          <a:bodyPr>
            <a:normAutofit/>
          </a:bodyPr>
          <a:lstStyle/>
          <a:p>
            <a:pPr>
              <a:lnSpc>
                <a:spcPct val="150000"/>
              </a:lnSpc>
            </a:pPr>
            <a:r>
              <a:rPr lang="en-GB" b="1" i="1" dirty="0"/>
              <a:t>Theorem 1 </a:t>
            </a:r>
            <a:r>
              <a:rPr lang="en-GB" i="1" dirty="0"/>
              <a:t>Any configuration where every pair of consecutive phrases is unique is a 2-approximation to the optimal macro scheme of the sequence. </a:t>
            </a:r>
          </a:p>
          <a:p>
            <a:pPr>
              <a:lnSpc>
                <a:spcPct val="150000"/>
              </a:lnSpc>
            </a:pPr>
            <a:r>
              <a:rPr lang="en-GB" b="1" dirty="0"/>
              <a:t>Proof: </a:t>
            </a:r>
            <a:r>
              <a:rPr lang="en-GB" dirty="0"/>
              <a:t>Consider the concatenation of any two consecutive phrases, which by hypothesis is unique in the text. Such text substring cannot be inside a phrase of any macro scheme, because in that case it should occur elsewhere. Thus, every two consecutive phrases of our configuration must contain a boundary in any macro scheme. </a:t>
            </a:r>
            <a:endParaRPr lang="en-PT" dirty="0"/>
          </a:p>
          <a:p>
            <a:pPr marL="0" indent="0">
              <a:buNone/>
            </a:pPr>
            <a:endParaRPr lang="en-US" i="1" dirty="0"/>
          </a:p>
          <a:p>
            <a:pPr marL="0" indent="0">
              <a:buNone/>
            </a:pPr>
            <a:endParaRPr lang="en-US" i="1" dirty="0"/>
          </a:p>
          <a:p>
            <a:pPr marL="0" indent="0">
              <a:buNone/>
            </a:pPr>
            <a:endParaRPr lang="en-US" i="1" dirty="0"/>
          </a:p>
        </p:txBody>
      </p:sp>
      <p:sp>
        <p:nvSpPr>
          <p:cNvPr id="4" name="Date Placeholder 4"/>
          <p:cNvSpPr>
            <a:spLocks noGrp="1"/>
          </p:cNvSpPr>
          <p:nvPr>
            <p:ph type="dt" sz="half" idx="10"/>
          </p:nvPr>
        </p:nvSpPr>
        <p:spPr>
          <a:xfrm>
            <a:off x="1097280" y="6459785"/>
            <a:ext cx="2472271" cy="365125"/>
          </a:xfrm>
        </p:spPr>
        <p:txBody>
          <a:bodyPr/>
          <a:lstStyle/>
          <a:p>
            <a:fld id="{EDED76CA-2368-4F94-8187-E36E3CA1B222}" type="datetimeFigureOut">
              <a:rPr lang="en-US" smtClean="0"/>
              <a:t>3/31/20</a:t>
            </a:fld>
            <a:endParaRPr lang="en-US" dirty="0"/>
          </a:p>
        </p:txBody>
      </p:sp>
      <p:sp>
        <p:nvSpPr>
          <p:cNvPr id="5" name="Footer Placeholder 5"/>
          <p:cNvSpPr>
            <a:spLocks noGrp="1"/>
          </p:cNvSpPr>
          <p:nvPr>
            <p:ph type="ftr" sz="quarter" idx="11"/>
          </p:nvPr>
        </p:nvSpPr>
        <p:spPr>
          <a:xfrm>
            <a:off x="3686185" y="6459785"/>
            <a:ext cx="4822804" cy="365125"/>
          </a:xfrm>
        </p:spPr>
        <p:txBody>
          <a:bodyPr/>
          <a:lstStyle/>
          <a:p>
            <a:r>
              <a:rPr lang="en-US" dirty="0">
                <a:solidFill>
                  <a:schemeClr val="bg1"/>
                </a:solidFill>
                <a:sym typeface="微软雅黑"/>
              </a:rPr>
              <a:t>Approximating Optimal Bidirectional Macro Schemes</a:t>
            </a:r>
          </a:p>
        </p:txBody>
      </p:sp>
      <p:sp>
        <p:nvSpPr>
          <p:cNvPr id="6" name="Slide Number Placeholder 6"/>
          <p:cNvSpPr>
            <a:spLocks noGrp="1"/>
          </p:cNvSpPr>
          <p:nvPr>
            <p:ph type="sldNum" sz="quarter" idx="12"/>
          </p:nvPr>
        </p:nvSpPr>
        <p:spPr>
          <a:xfrm>
            <a:off x="9900458" y="6459785"/>
            <a:ext cx="1312025" cy="365125"/>
          </a:xfrm>
        </p:spPr>
        <p:txBody>
          <a:bodyPr/>
          <a:lstStyle/>
          <a:p>
            <a:fld id="{7BF1C364-BBA2-4548-B7AE-F0182277041A}" type="slidenum">
              <a:rPr lang="en-US"/>
              <a:t>23</a:t>
            </a:fld>
            <a:endParaRPr lang="en-US" dirty="0"/>
          </a:p>
        </p:txBody>
      </p:sp>
      <p:sp>
        <p:nvSpPr>
          <p:cNvPr id="7" name="Content Placeholder 2"/>
          <p:cNvSpPr txBox="1">
            <a:spLocks/>
          </p:cNvSpPr>
          <p:nvPr/>
        </p:nvSpPr>
        <p:spPr>
          <a:xfrm>
            <a:off x="1097280" y="4527188"/>
            <a:ext cx="10058400" cy="1392836"/>
          </a:xfrm>
          <a:prstGeom prst="rect">
            <a:avLst/>
          </a:prstGeom>
        </p:spPr>
        <p:txBody>
          <a:bodyPr vert="horz" lIns="0" tIns="45720" rIns="0" bIns="45720" rtlCol="0">
            <a:normAutofit/>
          </a:bodyPr>
          <a:lstStyle>
            <a:lvl1pPr marL="91440" indent="-91440" algn="just"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just"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just"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just"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just"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Times" pitchFamily="-110" charset="0"/>
              <a:buNone/>
            </a:pPr>
            <a:endParaRPr lang="en-US" sz="1800" i="1" kern="0" dirty="0"/>
          </a:p>
        </p:txBody>
      </p:sp>
      <p:pic>
        <p:nvPicPr>
          <p:cNvPr id="9" name="Picture 8" descr="A screenshot of a cell phone&#10;&#10;Description automatically generated">
            <a:extLst>
              <a:ext uri="{FF2B5EF4-FFF2-40B4-BE49-F238E27FC236}">
                <a16:creationId xmlns:a16="http://schemas.microsoft.com/office/drawing/2014/main" id="{FBBCDEC3-D1B9-A84C-AC69-4FA6E93DB7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548" y="4338402"/>
            <a:ext cx="9093200" cy="1447800"/>
          </a:xfrm>
          <a:prstGeom prst="rect">
            <a:avLst/>
          </a:prstGeom>
        </p:spPr>
      </p:pic>
    </p:spTree>
    <p:extLst>
      <p:ext uri="{BB962C8B-B14F-4D97-AF65-F5344CB8AC3E}">
        <p14:creationId xmlns:p14="http://schemas.microsoft.com/office/powerpoint/2010/main" val="3276228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8" y="262879"/>
            <a:ext cx="10058401" cy="568960"/>
          </a:xfrm>
        </p:spPr>
        <p:txBody>
          <a:bodyPr/>
          <a:lstStyle/>
          <a:p>
            <a:r>
              <a:rPr lang="en-US" dirty="0"/>
              <a:t>Approximate Ratio (cont.)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940213"/>
                <a:ext cx="10058400" cy="4726069"/>
              </a:xfrm>
            </p:spPr>
            <p:txBody>
              <a:bodyPr>
                <a:normAutofit/>
              </a:bodyPr>
              <a:lstStyle/>
              <a:p>
                <a:pPr>
                  <a:lnSpc>
                    <a:spcPct val="150000"/>
                  </a:lnSpc>
                </a:pPr>
                <a:r>
                  <a:rPr lang="en-GB" b="1" i="1" dirty="0"/>
                  <a:t>Theorem 2 </a:t>
                </a:r>
                <a:r>
                  <a:rPr lang="en-GB" i="1" dirty="0"/>
                  <a:t>For any configuration where every pair of consecutive phrases is unique, the set of the final phrase positions (i.e., the positions of the explicit symbols) is an attractor of size at most </a:t>
                </a:r>
                <a14:m>
                  <m:oMath xmlns:m="http://schemas.openxmlformats.org/officeDocument/2006/math">
                    <m:r>
                      <a:rPr lang="en-GB" i="1" dirty="0" smtClean="0">
                        <a:latin typeface="Cambria Math" panose="02040503050406030204" pitchFamily="18" charset="0"/>
                      </a:rPr>
                      <m:t>2</m:t>
                    </m:r>
                    <m:r>
                      <a:rPr lang="el-GR" i="1" dirty="0" smtClean="0">
                        <a:latin typeface="Cambria Math" panose="02040503050406030204" pitchFamily="18" charset="0"/>
                        <a:ea typeface="Cambria Math" panose="02040503050406030204" pitchFamily="18" charset="0"/>
                      </a:rPr>
                      <m:t>𝛾</m:t>
                    </m:r>
                  </m:oMath>
                </a14:m>
                <a:endParaRPr lang="el-GR" i="1" dirty="0"/>
              </a:p>
              <a:p>
                <a:pPr>
                  <a:lnSpc>
                    <a:spcPct val="150000"/>
                  </a:lnSpc>
                </a:pPr>
                <a:r>
                  <a:rPr lang="en-GB" b="1" i="1" dirty="0"/>
                  <a:t>Proof: </a:t>
                </a:r>
                <a:r>
                  <a:rPr lang="en-GB" dirty="0"/>
                  <a:t>First, the set is an attractor because, by definition of macro scheme, any substring that is completely inside a phrase must have another occurrence containing an explicit symbol position. To see that its size is at most 2</a:t>
                </a:r>
                <a14:m>
                  <m:oMath xmlns:m="http://schemas.openxmlformats.org/officeDocument/2006/math">
                    <m:r>
                      <a:rPr lang="el-GR" i="1" dirty="0" smtClean="0">
                        <a:latin typeface="Cambria Math" panose="02040503050406030204" pitchFamily="18" charset="0"/>
                        <a:ea typeface="Cambria Math" panose="02040503050406030204" pitchFamily="18" charset="0"/>
                      </a:rPr>
                      <m:t>𝛾</m:t>
                    </m:r>
                  </m:oMath>
                </a14:m>
                <a:r>
                  <a:rPr lang="el-GR" dirty="0"/>
                  <a:t>, </a:t>
                </a:r>
                <a:r>
                  <a:rPr lang="en-GB" dirty="0"/>
                  <a:t>consider again the concatenation of any two consecutive phrases, which by hypothesis is unique in the text. Therefore any attractor must contain a position inside the phrase. If there is an odd number of phrases, then there must also be an attractor position at the end of the text to cover the terminator </a:t>
                </a:r>
                <a14:m>
                  <m:oMath xmlns:m="http://schemas.openxmlformats.org/officeDocument/2006/math">
                    <m:r>
                      <a:rPr lang="en-GB" i="1" dirty="0" smtClean="0">
                        <a:latin typeface="Cambria Math" panose="02040503050406030204" pitchFamily="18" charset="0"/>
                      </a:rPr>
                      <m:t>$</m:t>
                    </m:r>
                  </m:oMath>
                </a14:m>
                <a:r>
                  <a:rPr lang="en-GB" dirty="0"/>
                  <a:t>. </a:t>
                </a:r>
              </a:p>
              <a:p>
                <a:pPr marL="0" indent="0">
                  <a:buNone/>
                </a:pPr>
                <a:endParaRPr lang="en-US" i="1" dirty="0"/>
              </a:p>
              <a:p>
                <a:pPr marL="0" indent="0">
                  <a:buNone/>
                </a:pPr>
                <a:endParaRPr lang="en-US" i="1" dirty="0"/>
              </a:p>
              <a:p>
                <a:pPr marL="0" indent="0">
                  <a:buNone/>
                </a:pPr>
                <a:endParaRPr lang="en-US" i="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940213"/>
                <a:ext cx="10058400" cy="4726069"/>
              </a:xfrm>
              <a:blipFill>
                <a:blip r:embed="rId3"/>
                <a:stretch>
                  <a:fillRect l="-504" r="-1513"/>
                </a:stretch>
              </a:blipFill>
            </p:spPr>
            <p:txBody>
              <a:bodyPr/>
              <a:lstStyle/>
              <a:p>
                <a:r>
                  <a:rPr lang="en-PT">
                    <a:noFill/>
                  </a:rPr>
                  <a:t> </a:t>
                </a:r>
              </a:p>
            </p:txBody>
          </p:sp>
        </mc:Fallback>
      </mc:AlternateContent>
      <p:sp>
        <p:nvSpPr>
          <p:cNvPr id="4" name="Date Placeholder 4"/>
          <p:cNvSpPr>
            <a:spLocks noGrp="1"/>
          </p:cNvSpPr>
          <p:nvPr>
            <p:ph type="dt" sz="half" idx="10"/>
          </p:nvPr>
        </p:nvSpPr>
        <p:spPr>
          <a:xfrm>
            <a:off x="1097280" y="6459785"/>
            <a:ext cx="2472271" cy="365125"/>
          </a:xfrm>
        </p:spPr>
        <p:txBody>
          <a:bodyPr/>
          <a:lstStyle/>
          <a:p>
            <a:fld id="{EDED76CA-2368-4F94-8187-E36E3CA1B222}" type="datetimeFigureOut">
              <a:rPr lang="en-US" smtClean="0"/>
              <a:t>3/31/20</a:t>
            </a:fld>
            <a:endParaRPr lang="en-US" dirty="0"/>
          </a:p>
        </p:txBody>
      </p:sp>
      <p:sp>
        <p:nvSpPr>
          <p:cNvPr id="5" name="Footer Placeholder 5"/>
          <p:cNvSpPr>
            <a:spLocks noGrp="1"/>
          </p:cNvSpPr>
          <p:nvPr>
            <p:ph type="ftr" sz="quarter" idx="11"/>
          </p:nvPr>
        </p:nvSpPr>
        <p:spPr>
          <a:xfrm>
            <a:off x="3686185" y="6459785"/>
            <a:ext cx="4822804" cy="365125"/>
          </a:xfrm>
        </p:spPr>
        <p:txBody>
          <a:bodyPr/>
          <a:lstStyle/>
          <a:p>
            <a:r>
              <a:rPr lang="en-US" dirty="0">
                <a:solidFill>
                  <a:schemeClr val="bg1"/>
                </a:solidFill>
                <a:sym typeface="微软雅黑"/>
              </a:rPr>
              <a:t>Approximating Optimal Bidirectional Macro Schemes</a:t>
            </a:r>
          </a:p>
        </p:txBody>
      </p:sp>
      <p:sp>
        <p:nvSpPr>
          <p:cNvPr id="6" name="Slide Number Placeholder 6"/>
          <p:cNvSpPr>
            <a:spLocks noGrp="1"/>
          </p:cNvSpPr>
          <p:nvPr>
            <p:ph type="sldNum" sz="quarter" idx="12"/>
          </p:nvPr>
        </p:nvSpPr>
        <p:spPr>
          <a:xfrm>
            <a:off x="9900458" y="6459785"/>
            <a:ext cx="1312025" cy="365125"/>
          </a:xfrm>
        </p:spPr>
        <p:txBody>
          <a:bodyPr/>
          <a:lstStyle/>
          <a:p>
            <a:fld id="{7BF1C364-BBA2-4548-B7AE-F0182277041A}" type="slidenum">
              <a:rPr lang="en-US"/>
              <a:t>24</a:t>
            </a:fld>
            <a:endParaRPr lang="en-US" dirty="0"/>
          </a:p>
        </p:txBody>
      </p:sp>
      <p:sp>
        <p:nvSpPr>
          <p:cNvPr id="7" name="Content Placeholder 2"/>
          <p:cNvSpPr txBox="1">
            <a:spLocks/>
          </p:cNvSpPr>
          <p:nvPr/>
        </p:nvSpPr>
        <p:spPr>
          <a:xfrm>
            <a:off x="1097280" y="4527188"/>
            <a:ext cx="10058400" cy="1392836"/>
          </a:xfrm>
          <a:prstGeom prst="rect">
            <a:avLst/>
          </a:prstGeom>
        </p:spPr>
        <p:txBody>
          <a:bodyPr vert="horz" lIns="0" tIns="45720" rIns="0" bIns="45720" rtlCol="0">
            <a:normAutofit/>
          </a:bodyPr>
          <a:lstStyle>
            <a:lvl1pPr marL="91440" indent="-91440" algn="just"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just"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just"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just"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just"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Times" pitchFamily="-110" charset="0"/>
              <a:buNone/>
            </a:pPr>
            <a:endParaRPr lang="en-US" sz="1800" i="1" kern="0" dirty="0"/>
          </a:p>
        </p:txBody>
      </p:sp>
    </p:spTree>
    <p:extLst>
      <p:ext uri="{BB962C8B-B14F-4D97-AF65-F5344CB8AC3E}">
        <p14:creationId xmlns:p14="http://schemas.microsoft.com/office/powerpoint/2010/main" val="244324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Analysis</a:t>
            </a:r>
          </a:p>
        </p:txBody>
      </p:sp>
      <p:sp>
        <p:nvSpPr>
          <p:cNvPr id="3" name="Text Placeholder 2"/>
          <p:cNvSpPr>
            <a:spLocks noGrp="1"/>
          </p:cNvSpPr>
          <p:nvPr>
            <p:ph type="body" idx="1"/>
          </p:nvPr>
        </p:nvSpPr>
        <p:spPr/>
        <p:txBody>
          <a:bodyPr/>
          <a:lstStyle/>
          <a:p>
            <a:pPr algn="ctr"/>
            <a:r>
              <a:rPr lang="en-US" dirty="0"/>
              <a:t>Data, Results</a:t>
            </a:r>
          </a:p>
        </p:txBody>
      </p:sp>
      <p:sp>
        <p:nvSpPr>
          <p:cNvPr id="4" name="Date Placeholder 4"/>
          <p:cNvSpPr>
            <a:spLocks noGrp="1"/>
          </p:cNvSpPr>
          <p:nvPr>
            <p:ph type="dt" sz="half" idx="10"/>
          </p:nvPr>
        </p:nvSpPr>
        <p:spPr>
          <a:xfrm>
            <a:off x="1097280" y="6459785"/>
            <a:ext cx="2472271" cy="365125"/>
          </a:xfrm>
        </p:spPr>
        <p:txBody>
          <a:bodyPr/>
          <a:lstStyle/>
          <a:p>
            <a:fld id="{EDED76CA-2368-4F94-8187-E36E3CA1B222}" type="datetimeFigureOut">
              <a:rPr lang="en-US" smtClean="0"/>
              <a:t>3/30/20</a:t>
            </a:fld>
            <a:endParaRPr lang="en-US" dirty="0"/>
          </a:p>
        </p:txBody>
      </p:sp>
      <p:sp>
        <p:nvSpPr>
          <p:cNvPr id="5" name="Footer Placeholder 5"/>
          <p:cNvSpPr>
            <a:spLocks noGrp="1"/>
          </p:cNvSpPr>
          <p:nvPr>
            <p:ph type="ftr" sz="quarter" idx="11"/>
          </p:nvPr>
        </p:nvSpPr>
        <p:spPr>
          <a:xfrm>
            <a:off x="3686185" y="6459785"/>
            <a:ext cx="4822804" cy="365125"/>
          </a:xfrm>
        </p:spPr>
        <p:txBody>
          <a:bodyPr/>
          <a:lstStyle/>
          <a:p>
            <a:r>
              <a:rPr lang="en-US" dirty="0">
                <a:solidFill>
                  <a:schemeClr val="bg1"/>
                </a:solidFill>
                <a:sym typeface="微软雅黑"/>
              </a:rPr>
              <a:t>Approximating Optimal Bidirectional Macro Schemes</a:t>
            </a:r>
          </a:p>
        </p:txBody>
      </p:sp>
      <p:sp>
        <p:nvSpPr>
          <p:cNvPr id="6" name="Slide Number Placeholder 6"/>
          <p:cNvSpPr>
            <a:spLocks noGrp="1"/>
          </p:cNvSpPr>
          <p:nvPr>
            <p:ph type="sldNum" sz="quarter" idx="12"/>
          </p:nvPr>
        </p:nvSpPr>
        <p:spPr>
          <a:xfrm>
            <a:off x="9900458" y="6459785"/>
            <a:ext cx="1312025" cy="365125"/>
          </a:xfrm>
        </p:spPr>
        <p:txBody>
          <a:bodyPr/>
          <a:lstStyle/>
          <a:p>
            <a:fld id="{DFF12C7F-7B8E-454E-8694-ADADBD95498A}" type="slidenum">
              <a:rPr lang="en-US" smtClean="0"/>
              <a:t>25</a:t>
            </a:fld>
            <a:endParaRPr lang="en-US" dirty="0"/>
          </a:p>
        </p:txBody>
      </p:sp>
    </p:spTree>
    <p:extLst>
      <p:ext uri="{BB962C8B-B14F-4D97-AF65-F5344CB8AC3E}">
        <p14:creationId xmlns:p14="http://schemas.microsoft.com/office/powerpoint/2010/main" val="3062877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66800" y="749278"/>
                <a:ext cx="10058400" cy="5295695"/>
              </a:xfrm>
            </p:spPr>
            <p:txBody>
              <a:bodyPr>
                <a:noAutofit/>
              </a:bodyPr>
              <a:lstStyle/>
              <a:p>
                <a:pPr>
                  <a:buFont typeface="Arial" panose="020B0604020202020204" pitchFamily="34" charset="0"/>
                  <a:buChar char="•"/>
                </a:pPr>
                <a:r>
                  <a:rPr lang="en-GB" b="1" i="1" dirty="0"/>
                  <a:t> Fibonacci </a:t>
                </a:r>
                <a:r>
                  <a:rPr lang="en-GB" dirty="0"/>
                  <a:t>sequences are binary strings defined as:</a:t>
                </a:r>
                <a:endParaRPr lang="en-US" dirty="0"/>
              </a:p>
              <a:p>
                <a:pPr algn="ctr"/>
                <a14:m>
                  <m:oMath xmlns:m="http://schemas.openxmlformats.org/officeDocument/2006/math">
                    <m:sSub>
                      <m:sSubPr>
                        <m:ctrlPr>
                          <a:rPr lang="en-US" i="1" smtClean="0">
                            <a:latin typeface="Cambria Math" panose="02040503050406030204" pitchFamily="18" charset="0"/>
                          </a:rPr>
                        </m:ctrlPr>
                      </m:sSubPr>
                      <m:e>
                        <m:r>
                          <a:rPr lang="pt-PT" b="0" i="1" smtClean="0">
                            <a:latin typeface="Cambria Math" panose="02040503050406030204" pitchFamily="18" charset="0"/>
                          </a:rPr>
                          <m:t>𝐹</m:t>
                        </m:r>
                      </m:e>
                      <m:sub>
                        <m:r>
                          <a:rPr lang="pt-PT" b="0" i="1" smtClean="0">
                            <a:latin typeface="Cambria Math" panose="02040503050406030204" pitchFamily="18" charset="0"/>
                          </a:rPr>
                          <m:t>1</m:t>
                        </m:r>
                      </m:sub>
                    </m:sSub>
                    <m:r>
                      <a:rPr lang="pt-PT" b="0" i="1" smtClean="0">
                        <a:latin typeface="Cambria Math" panose="02040503050406030204" pitchFamily="18" charset="0"/>
                      </a:rPr>
                      <m:t>=</m:t>
                    </m:r>
                    <m:r>
                      <a:rPr lang="pt-PT" b="0" i="1" smtClean="0">
                        <a:latin typeface="Cambria Math" panose="02040503050406030204" pitchFamily="18" charset="0"/>
                      </a:rPr>
                      <m:t>𝑏</m:t>
                    </m:r>
                    <m:r>
                      <a:rPr lang="pt-PT" b="0" i="1" smtClean="0">
                        <a:latin typeface="Cambria Math" panose="02040503050406030204" pitchFamily="18" charset="0"/>
                      </a:rPr>
                      <m:t>, </m:t>
                    </m:r>
                    <m:sSub>
                      <m:sSubPr>
                        <m:ctrlPr>
                          <a:rPr lang="en-US" i="1">
                            <a:latin typeface="Cambria Math" panose="02040503050406030204" pitchFamily="18" charset="0"/>
                          </a:rPr>
                        </m:ctrlPr>
                      </m:sSubPr>
                      <m:e>
                        <m:r>
                          <a:rPr lang="pt-PT" i="1">
                            <a:latin typeface="Cambria Math" panose="02040503050406030204" pitchFamily="18" charset="0"/>
                          </a:rPr>
                          <m:t>𝐹</m:t>
                        </m:r>
                      </m:e>
                      <m:sub>
                        <m:r>
                          <a:rPr lang="pt-PT" b="0" i="1" smtClean="0">
                            <a:latin typeface="Cambria Math" panose="02040503050406030204" pitchFamily="18" charset="0"/>
                          </a:rPr>
                          <m:t>2</m:t>
                        </m:r>
                      </m:sub>
                    </m:sSub>
                    <m:r>
                      <a:rPr lang="pt-PT" b="0" i="1" smtClean="0">
                        <a:latin typeface="Cambria Math" panose="02040503050406030204" pitchFamily="18" charset="0"/>
                      </a:rPr>
                      <m:t>=</m:t>
                    </m:r>
                    <m:r>
                      <a:rPr lang="pt-PT" b="0" i="1" smtClean="0">
                        <a:latin typeface="Cambria Math" panose="02040503050406030204" pitchFamily="18" charset="0"/>
                      </a:rPr>
                      <m:t>𝑎</m:t>
                    </m:r>
                    <m:r>
                      <a:rPr lang="pt-PT" b="0" i="1" smtClean="0">
                        <a:latin typeface="Cambria Math" panose="02040503050406030204" pitchFamily="18" charset="0"/>
                      </a:rPr>
                      <m:t> </m:t>
                    </m:r>
                    <m:r>
                      <a:rPr lang="pt-PT" b="0" i="1" smtClean="0">
                        <a:latin typeface="Cambria Math" panose="02040503050406030204" pitchFamily="18" charset="0"/>
                      </a:rPr>
                      <m:t>𝑎𝑛𝑑</m:t>
                    </m:r>
                    <m:r>
                      <a:rPr lang="pt-PT" b="0" i="1" smtClean="0">
                        <a:latin typeface="Cambria Math" panose="02040503050406030204" pitchFamily="18" charset="0"/>
                      </a:rPr>
                      <m:t> </m:t>
                    </m:r>
                    <m:sSub>
                      <m:sSubPr>
                        <m:ctrlPr>
                          <a:rPr lang="en-US" i="1">
                            <a:latin typeface="Cambria Math" panose="02040503050406030204" pitchFamily="18" charset="0"/>
                          </a:rPr>
                        </m:ctrlPr>
                      </m:sSubPr>
                      <m:e>
                        <m:r>
                          <a:rPr lang="pt-PT" i="1">
                            <a:latin typeface="Cambria Math" panose="02040503050406030204" pitchFamily="18" charset="0"/>
                          </a:rPr>
                          <m:t>𝐹</m:t>
                        </m:r>
                      </m:e>
                      <m:sub>
                        <m:r>
                          <a:rPr lang="pt-PT" b="0" i="1" smtClean="0">
                            <a:latin typeface="Cambria Math" panose="02040503050406030204" pitchFamily="18" charset="0"/>
                          </a:rPr>
                          <m:t>𝑛</m:t>
                        </m:r>
                        <m:r>
                          <a:rPr lang="pt-PT" b="0" i="1" smtClean="0">
                            <a:latin typeface="Cambria Math" panose="02040503050406030204" pitchFamily="18" charset="0"/>
                          </a:rPr>
                          <m:t>+2</m:t>
                        </m:r>
                      </m:sub>
                    </m:sSub>
                    <m:r>
                      <a:rPr lang="pt-PT"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pt-PT" i="1">
                            <a:latin typeface="Cambria Math" panose="02040503050406030204" pitchFamily="18" charset="0"/>
                          </a:rPr>
                          <m:t>𝐹</m:t>
                        </m:r>
                      </m:e>
                      <m:sub>
                        <m:r>
                          <a:rPr lang="pt-PT" i="1">
                            <a:latin typeface="Cambria Math" panose="02040503050406030204" pitchFamily="18" charset="0"/>
                          </a:rPr>
                          <m:t>𝑛</m:t>
                        </m:r>
                        <m:r>
                          <a:rPr lang="pt-PT" i="1">
                            <a:latin typeface="Cambria Math" panose="02040503050406030204" pitchFamily="18" charset="0"/>
                          </a:rPr>
                          <m:t>+1</m:t>
                        </m:r>
                      </m:sub>
                    </m:sSub>
                  </m:oMath>
                </a14:m>
                <a:r>
                  <a:rPr lang="en-US" dirty="0"/>
                  <a:t> </a:t>
                </a:r>
                <a14:m>
                  <m:oMath xmlns:m="http://schemas.openxmlformats.org/officeDocument/2006/math">
                    <m:r>
                      <a:rPr lang="pt-PT"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pt-PT" i="1">
                            <a:latin typeface="Cambria Math" panose="02040503050406030204" pitchFamily="18" charset="0"/>
                          </a:rPr>
                          <m:t>𝐹</m:t>
                        </m:r>
                      </m:e>
                      <m:sub>
                        <m:r>
                          <a:rPr lang="pt-PT" i="1">
                            <a:latin typeface="Cambria Math" panose="02040503050406030204" pitchFamily="18" charset="0"/>
                          </a:rPr>
                          <m:t>𝑛</m:t>
                        </m:r>
                      </m:sub>
                    </m:sSub>
                  </m:oMath>
                </a14:m>
                <a:endParaRPr lang="pt-PT" dirty="0"/>
              </a:p>
              <a:p>
                <a:pPr algn="l"/>
                <a:r>
                  <a:rPr lang="en-US" dirty="0"/>
                  <a:t>Minimal macro scheme of size </a:t>
                </a:r>
                <a14:m>
                  <m:oMath xmlns:m="http://schemas.openxmlformats.org/officeDocument/2006/math">
                    <m:r>
                      <a:rPr lang="pt-PT" b="0" i="1" smtClean="0">
                        <a:latin typeface="Cambria Math" panose="02040503050406030204" pitchFamily="18" charset="0"/>
                      </a:rPr>
                      <m:t>3</m:t>
                    </m:r>
                  </m:oMath>
                </a14:m>
                <a:endParaRPr lang="en-US" dirty="0"/>
              </a:p>
              <a:p>
                <a:pPr>
                  <a:buFont typeface="Arial" panose="020B0604020202020204" pitchFamily="34" charset="0"/>
                  <a:buChar char="•"/>
                </a:pPr>
                <a:r>
                  <a:rPr lang="en-GB" b="1" i="1" dirty="0"/>
                  <a:t> </a:t>
                </a:r>
                <a:r>
                  <a:rPr lang="en-GB" b="1" i="1" dirty="0" err="1"/>
                  <a:t>Thue</a:t>
                </a:r>
                <a:r>
                  <a:rPr lang="en-GB" b="1" i="1" dirty="0"/>
                  <a:t>-Morse</a:t>
                </a:r>
                <a:r>
                  <a:rPr lang="en-GB" dirty="0"/>
                  <a:t> sequences are strings defined as:</a:t>
                </a:r>
              </a:p>
              <a:p>
                <a:pPr algn="ctr"/>
                <a14:m>
                  <m:oMath xmlns:m="http://schemas.openxmlformats.org/officeDocument/2006/math">
                    <m:sSub>
                      <m:sSubPr>
                        <m:ctrlPr>
                          <a:rPr lang="en-US" i="1">
                            <a:latin typeface="Cambria Math" panose="02040503050406030204" pitchFamily="18" charset="0"/>
                          </a:rPr>
                        </m:ctrlPr>
                      </m:sSubPr>
                      <m:e>
                        <m:r>
                          <a:rPr lang="pt-PT" b="0" i="1" smtClean="0">
                            <a:latin typeface="Cambria Math" panose="02040503050406030204" pitchFamily="18" charset="0"/>
                          </a:rPr>
                          <m:t>𝑇</m:t>
                        </m:r>
                      </m:e>
                      <m:sub>
                        <m:r>
                          <a:rPr lang="pt-PT" b="0" i="1" smtClean="0">
                            <a:latin typeface="Cambria Math" panose="02040503050406030204" pitchFamily="18" charset="0"/>
                          </a:rPr>
                          <m:t>0</m:t>
                        </m:r>
                      </m:sub>
                    </m:sSub>
                    <m:r>
                      <a:rPr lang="pt-PT" i="1">
                        <a:latin typeface="Cambria Math" panose="02040503050406030204" pitchFamily="18" charset="0"/>
                      </a:rPr>
                      <m:t>=</m:t>
                    </m:r>
                    <m:r>
                      <a:rPr lang="pt-PT" b="0" i="1" smtClean="0">
                        <a:latin typeface="Cambria Math" panose="02040503050406030204" pitchFamily="18" charset="0"/>
                      </a:rPr>
                      <m:t>0 </m:t>
                    </m:r>
                    <m:r>
                      <a:rPr lang="pt-PT" i="1" smtClean="0">
                        <a:latin typeface="Cambria Math" panose="02040503050406030204" pitchFamily="18" charset="0"/>
                      </a:rPr>
                      <m:t> </m:t>
                    </m:r>
                    <m:r>
                      <a:rPr lang="pt-PT" i="1">
                        <a:latin typeface="Cambria Math" panose="02040503050406030204" pitchFamily="18" charset="0"/>
                      </a:rPr>
                      <m:t>𝑎𝑛𝑑</m:t>
                    </m:r>
                    <m:sSub>
                      <m:sSubPr>
                        <m:ctrlPr>
                          <a:rPr lang="en-US" i="1">
                            <a:latin typeface="Cambria Math" panose="02040503050406030204" pitchFamily="18" charset="0"/>
                          </a:rPr>
                        </m:ctrlPr>
                      </m:sSubPr>
                      <m:e>
                        <m:r>
                          <a:rPr lang="pt-PT" b="0" i="1" smtClean="0">
                            <a:latin typeface="Cambria Math" panose="02040503050406030204" pitchFamily="18" charset="0"/>
                          </a:rPr>
                          <m:t> </m:t>
                        </m:r>
                        <m:r>
                          <a:rPr lang="pt-PT" i="1">
                            <a:latin typeface="Cambria Math" panose="02040503050406030204" pitchFamily="18" charset="0"/>
                          </a:rPr>
                          <m:t>𝑇</m:t>
                        </m:r>
                      </m:e>
                      <m:sub>
                        <m:r>
                          <a:rPr lang="pt-PT" i="1">
                            <a:latin typeface="Cambria Math" panose="02040503050406030204" pitchFamily="18" charset="0"/>
                          </a:rPr>
                          <m:t>𝑛</m:t>
                        </m:r>
                        <m:r>
                          <a:rPr lang="pt-PT" b="0" i="1" smtClean="0">
                            <a:latin typeface="Cambria Math" panose="02040503050406030204" pitchFamily="18" charset="0"/>
                          </a:rPr>
                          <m:t>+1</m:t>
                        </m:r>
                      </m:sub>
                    </m:sSub>
                  </m:oMath>
                </a14:m>
                <a:r>
                  <a:rPr lang="en-US" dirty="0"/>
                  <a:t>=</a:t>
                </a:r>
                <a14:m>
                  <m:oMath xmlns:m="http://schemas.openxmlformats.org/officeDocument/2006/math">
                    <m:sSub>
                      <m:sSubPr>
                        <m:ctrlPr>
                          <a:rPr lang="en-US" i="1">
                            <a:latin typeface="Cambria Math" panose="02040503050406030204" pitchFamily="18" charset="0"/>
                          </a:rPr>
                        </m:ctrlPr>
                      </m:sSubPr>
                      <m:e>
                        <m:r>
                          <a:rPr lang="pt-PT" b="0" i="1" smtClean="0">
                            <a:latin typeface="Cambria Math" panose="02040503050406030204" pitchFamily="18" charset="0"/>
                          </a:rPr>
                          <m:t> </m:t>
                        </m:r>
                        <m:r>
                          <a:rPr lang="pt-PT" i="1">
                            <a:latin typeface="Cambria Math" panose="02040503050406030204" pitchFamily="18" charset="0"/>
                          </a:rPr>
                          <m:t>𝑇</m:t>
                        </m:r>
                      </m:e>
                      <m:sub>
                        <m:r>
                          <a:rPr lang="pt-PT" b="0" i="1" smtClean="0">
                            <a:latin typeface="Cambria Math" panose="02040503050406030204" pitchFamily="18" charset="0"/>
                          </a:rPr>
                          <m:t>𝑛</m:t>
                        </m:r>
                      </m:sub>
                    </m:sSub>
                    <m:r>
                      <a:rPr lang="pt-PT" i="1">
                        <a:latin typeface="Cambria Math" panose="02040503050406030204" pitchFamily="18" charset="0"/>
                        <a:ea typeface="Cambria Math" panose="02040503050406030204" pitchFamily="18" charset="0"/>
                      </a:rPr>
                      <m:t>∙</m:t>
                    </m:r>
                    <m:acc>
                      <m:accPr>
                        <m:chr m:val="̅"/>
                        <m:ctrlPr>
                          <a:rPr lang="pt-PT" i="1" smtClean="0">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rPr>
                            </m:ctrlPr>
                          </m:sSubPr>
                          <m:e>
                            <m:r>
                              <a:rPr lang="pt-PT" i="1">
                                <a:latin typeface="Cambria Math" panose="02040503050406030204" pitchFamily="18" charset="0"/>
                              </a:rPr>
                              <m:t> </m:t>
                            </m:r>
                            <m:r>
                              <a:rPr lang="pt-PT" i="1">
                                <a:latin typeface="Cambria Math" panose="02040503050406030204" pitchFamily="18" charset="0"/>
                              </a:rPr>
                              <m:t>𝑇</m:t>
                            </m:r>
                          </m:e>
                          <m:sub>
                            <m:r>
                              <a:rPr lang="pt-PT" i="1">
                                <a:latin typeface="Cambria Math" panose="02040503050406030204" pitchFamily="18" charset="0"/>
                              </a:rPr>
                              <m:t>𝑛</m:t>
                            </m:r>
                          </m:sub>
                        </m:sSub>
                      </m:e>
                    </m:acc>
                  </m:oMath>
                </a14:m>
                <a:endParaRPr lang="en-US" dirty="0"/>
              </a:p>
              <a:p>
                <a:r>
                  <a:rPr lang="en-GB" dirty="0"/>
                  <a:t>Where</a:t>
                </a:r>
                <a14:m>
                  <m:oMath xmlns:m="http://schemas.openxmlformats.org/officeDocument/2006/math">
                    <m:acc>
                      <m:accPr>
                        <m:chr m:val="̅"/>
                        <m:ctrlPr>
                          <a:rPr lang="pt-PT"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rPr>
                            </m:ctrlPr>
                          </m:sSubPr>
                          <m:e>
                            <m:r>
                              <a:rPr lang="pt-PT" i="1">
                                <a:latin typeface="Cambria Math" panose="02040503050406030204" pitchFamily="18" charset="0"/>
                              </a:rPr>
                              <m:t> </m:t>
                            </m:r>
                            <m:r>
                              <a:rPr lang="pt-PT" i="1">
                                <a:latin typeface="Cambria Math" panose="02040503050406030204" pitchFamily="18" charset="0"/>
                              </a:rPr>
                              <m:t>𝑇</m:t>
                            </m:r>
                          </m:e>
                          <m:sub>
                            <m:r>
                              <a:rPr lang="pt-PT" i="1">
                                <a:latin typeface="Cambria Math" panose="02040503050406030204" pitchFamily="18" charset="0"/>
                              </a:rPr>
                              <m:t>𝑛</m:t>
                            </m:r>
                          </m:sub>
                        </m:sSub>
                      </m:e>
                    </m:acc>
                  </m:oMath>
                </a14:m>
                <a:r>
                  <a:rPr lang="en-GB" dirty="0"/>
                  <a:t>means complementing all the bits of</a:t>
                </a:r>
                <a14:m>
                  <m:oMath xmlns:m="http://schemas.openxmlformats.org/officeDocument/2006/math">
                    <m:sSub>
                      <m:sSubPr>
                        <m:ctrlPr>
                          <a:rPr lang="en-US" i="1">
                            <a:latin typeface="Cambria Math" panose="02040503050406030204" pitchFamily="18" charset="0"/>
                          </a:rPr>
                        </m:ctrlPr>
                      </m:sSubPr>
                      <m:e>
                        <m:r>
                          <a:rPr lang="pt-PT" i="1">
                            <a:latin typeface="Cambria Math" panose="02040503050406030204" pitchFamily="18" charset="0"/>
                          </a:rPr>
                          <m:t> </m:t>
                        </m:r>
                        <m:r>
                          <a:rPr lang="pt-PT" i="1">
                            <a:latin typeface="Cambria Math" panose="02040503050406030204" pitchFamily="18" charset="0"/>
                          </a:rPr>
                          <m:t>𝑇</m:t>
                        </m:r>
                      </m:e>
                      <m:sub>
                        <m:r>
                          <a:rPr lang="pt-PT" i="1">
                            <a:latin typeface="Cambria Math" panose="02040503050406030204" pitchFamily="18" charset="0"/>
                          </a:rPr>
                          <m:t>𝑛</m:t>
                        </m:r>
                      </m:sub>
                    </m:sSub>
                  </m:oMath>
                </a14:m>
                <a:r>
                  <a:rPr lang="en-GB" dirty="0"/>
                  <a:t>. </a:t>
                </a:r>
              </a:p>
              <a:p>
                <a:r>
                  <a:rPr lang="en-GB" dirty="0"/>
                  <a:t>Lower bound is the number of distinct substrings of size</a:t>
                </a:r>
                <a14:m>
                  <m:oMath xmlns:m="http://schemas.openxmlformats.org/officeDocument/2006/math">
                    <m:r>
                      <a:rPr lang="pt-PT" b="0" i="0" dirty="0" smtClean="0">
                        <a:latin typeface="Cambria Math" panose="02040503050406030204" pitchFamily="18" charset="0"/>
                        <a:ea typeface="Cambria Math" panose="02040503050406030204" pitchFamily="18" charset="0"/>
                      </a:rPr>
                      <m:t> </m:t>
                    </m:r>
                    <m:r>
                      <a:rPr lang="en-GB" i="1" dirty="0" smtClean="0">
                        <a:latin typeface="Cambria Math" panose="02040503050406030204" pitchFamily="18" charset="0"/>
                        <a:ea typeface="Cambria Math" panose="02040503050406030204" pitchFamily="18" charset="0"/>
                      </a:rPr>
                      <m:t>ℓ</m:t>
                    </m:r>
                    <m:r>
                      <a:rPr lang="pt-PT" b="0" i="1" dirty="0" smtClean="0">
                        <a:latin typeface="Cambria Math" panose="02040503050406030204" pitchFamily="18" charset="0"/>
                        <a:ea typeface="Cambria Math" panose="02040503050406030204" pitchFamily="18" charset="0"/>
                      </a:rPr>
                      <m:t> </m:t>
                    </m:r>
                  </m:oMath>
                </a14:m>
                <a:r>
                  <a:rPr lang="en-GB" dirty="0"/>
                  <a:t>divided by </a:t>
                </a:r>
                <a14:m>
                  <m:oMath xmlns:m="http://schemas.openxmlformats.org/officeDocument/2006/math">
                    <m:r>
                      <a:rPr lang="en-GB" i="1" dirty="0">
                        <a:latin typeface="Cambria Math" panose="02040503050406030204" pitchFamily="18" charset="0"/>
                        <a:ea typeface="Cambria Math" panose="02040503050406030204" pitchFamily="18" charset="0"/>
                      </a:rPr>
                      <m:t>ℓ</m:t>
                    </m:r>
                  </m:oMath>
                </a14:m>
                <a:r>
                  <a:rPr lang="en-GB" dirty="0"/>
                  <a:t>, for any </a:t>
                </a:r>
                <a14:m>
                  <m:oMath xmlns:m="http://schemas.openxmlformats.org/officeDocument/2006/math">
                    <m:r>
                      <a:rPr lang="en-GB" i="1" dirty="0">
                        <a:latin typeface="Cambria Math" panose="02040503050406030204" pitchFamily="18" charset="0"/>
                        <a:ea typeface="Cambria Math" panose="02040503050406030204" pitchFamily="18" charset="0"/>
                      </a:rPr>
                      <m:t>ℓ</m:t>
                    </m:r>
                  </m:oMath>
                </a14:m>
                <a:r>
                  <a:rPr lang="en-GB" dirty="0"/>
                  <a:t> </a:t>
                </a:r>
              </a:p>
              <a:p>
                <a:pPr>
                  <a:buFont typeface="Arial" panose="020B0604020202020204" pitchFamily="34" charset="0"/>
                  <a:buChar char="•"/>
                </a:pPr>
                <a:r>
                  <a:rPr lang="en-GB" b="1" i="1" dirty="0"/>
                  <a:t> </a:t>
                </a:r>
                <a:r>
                  <a:rPr lang="en-GB" b="1" i="1" dirty="0" err="1"/>
                  <a:t>Bruijn</a:t>
                </a:r>
                <a:r>
                  <a:rPr lang="en-GB" dirty="0"/>
                  <a:t> sequence of order </a:t>
                </a:r>
                <a14:m>
                  <m:oMath xmlns:m="http://schemas.openxmlformats.org/officeDocument/2006/math">
                    <m:r>
                      <a:rPr lang="pt-PT" i="1">
                        <a:latin typeface="Cambria Math" panose="02040503050406030204" pitchFamily="18" charset="0"/>
                      </a:rPr>
                      <m:t>𝑡</m:t>
                    </m:r>
                    <m:r>
                      <a:rPr lang="pt-PT" i="1">
                        <a:latin typeface="Cambria Math" panose="02040503050406030204" pitchFamily="18" charset="0"/>
                      </a:rPr>
                      <m:t> </m:t>
                    </m:r>
                  </m:oMath>
                </a14:m>
                <a:r>
                  <a:rPr lang="en-GB" dirty="0"/>
                  <a:t>contains all the distinct substrings of length </a:t>
                </a:r>
                <a14:m>
                  <m:oMath xmlns:m="http://schemas.openxmlformats.org/officeDocument/2006/math">
                    <m:r>
                      <a:rPr lang="pt-PT" i="1">
                        <a:latin typeface="Cambria Math" panose="02040503050406030204" pitchFamily="18" charset="0"/>
                      </a:rPr>
                      <m:t>𝑡</m:t>
                    </m:r>
                    <m:r>
                      <a:rPr lang="pt-PT" i="1">
                        <a:latin typeface="Cambria Math" panose="02040503050406030204" pitchFamily="18" charset="0"/>
                      </a:rPr>
                      <m:t> </m:t>
                    </m:r>
                  </m:oMath>
                </a14:m>
                <a:r>
                  <a:rPr lang="en-GB" dirty="0"/>
                  <a:t>and is of minimum length:</a:t>
                </a:r>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pt-PT" i="1">
                              <a:latin typeface="Cambria Math" panose="02040503050406030204" pitchFamily="18" charset="0"/>
                            </a:rPr>
                            <m:t>2</m:t>
                          </m:r>
                        </m:e>
                        <m:sup>
                          <m:r>
                            <a:rPr lang="pt-PT" i="1">
                              <a:latin typeface="Cambria Math" panose="02040503050406030204" pitchFamily="18" charset="0"/>
                            </a:rPr>
                            <m:t>𝑡</m:t>
                          </m:r>
                        </m:sup>
                      </m:sSup>
                      <m:r>
                        <a:rPr lang="pt-PT" i="1">
                          <a:latin typeface="Cambria Math" panose="02040503050406030204" pitchFamily="18" charset="0"/>
                        </a:rPr>
                        <m:t>+</m:t>
                      </m:r>
                      <m:r>
                        <a:rPr lang="pt-PT" i="1">
                          <a:latin typeface="Cambria Math" panose="02040503050406030204" pitchFamily="18" charset="0"/>
                        </a:rPr>
                        <m:t>𝑡</m:t>
                      </m:r>
                      <m:r>
                        <a:rPr lang="pt-PT" i="1">
                          <a:latin typeface="Cambria Math" panose="02040503050406030204" pitchFamily="18" charset="0"/>
                        </a:rPr>
                        <m:t> −1</m:t>
                      </m:r>
                    </m:oMath>
                  </m:oMathPara>
                </a14:m>
                <a:endParaRPr lang="en-GB" dirty="0"/>
              </a:p>
              <a:p>
                <a:r>
                  <a:rPr lang="en-GB" dirty="0"/>
                  <a:t>Lower bound to the size of any macro scheme is </a:t>
                </a:r>
                <a14:m>
                  <m:oMath xmlns:m="http://schemas.openxmlformats.org/officeDocument/2006/math">
                    <m:r>
                      <a:rPr lang="pt-PT" b="0" i="1" smtClean="0">
                        <a:latin typeface="Cambria Math" panose="02040503050406030204" pitchFamily="18" charset="0"/>
                      </a:rPr>
                      <m:t>1+(</m:t>
                    </m:r>
                    <m:f>
                      <m:fPr>
                        <m:type m:val="lin"/>
                        <m:ctrlPr>
                          <a:rPr lang="pt-PT" b="0" i="1" smtClean="0">
                            <a:latin typeface="Cambria Math" panose="02040503050406030204" pitchFamily="18" charset="0"/>
                          </a:rPr>
                        </m:ctrlPr>
                      </m:fPr>
                      <m:num>
                        <m:sSup>
                          <m:sSupPr>
                            <m:ctrlPr>
                              <a:rPr lang="pt-PT" i="1">
                                <a:latin typeface="Cambria Math" panose="02040503050406030204" pitchFamily="18" charset="0"/>
                              </a:rPr>
                            </m:ctrlPr>
                          </m:sSupPr>
                          <m:e>
                            <m:r>
                              <a:rPr lang="pt-PT" i="1">
                                <a:latin typeface="Cambria Math" panose="02040503050406030204" pitchFamily="18" charset="0"/>
                              </a:rPr>
                              <m:t>2</m:t>
                            </m:r>
                          </m:e>
                          <m:sup>
                            <m:r>
                              <a:rPr lang="pt-PT" i="1">
                                <a:latin typeface="Cambria Math" panose="02040503050406030204" pitchFamily="18" charset="0"/>
                              </a:rPr>
                              <m:t>𝑡</m:t>
                            </m:r>
                          </m:sup>
                        </m:sSup>
                      </m:num>
                      <m:den>
                        <m:r>
                          <a:rPr lang="pt-PT" b="0" i="1" smtClean="0">
                            <a:latin typeface="Cambria Math" panose="02040503050406030204" pitchFamily="18" charset="0"/>
                          </a:rPr>
                          <m:t>𝑡</m:t>
                        </m:r>
                      </m:den>
                    </m:f>
                    <m:r>
                      <a:rPr lang="pt-PT" b="0" i="1" smtClean="0">
                        <a:latin typeface="Cambria Math" panose="02040503050406030204" pitchFamily="18" charset="0"/>
                      </a:rPr>
                      <m:t>)</m:t>
                    </m:r>
                  </m:oMath>
                </a14:m>
                <a:endParaRPr lang="en-GB" dirty="0"/>
              </a:p>
              <a:p>
                <a:pPr>
                  <a:lnSpc>
                    <a:spcPct val="150000"/>
                  </a:lnSpc>
                </a:pPr>
                <a:r>
                  <a:rPr lang="en-GB" b="1" dirty="0"/>
                  <a:t>Generator sequence </a:t>
                </a:r>
                <a:r>
                  <a:rPr lang="en-GB" dirty="0"/>
                  <a:t>chooses an alphabet size </a:t>
                </a:r>
                <a14:m>
                  <m:oMath xmlns:m="http://schemas.openxmlformats.org/officeDocument/2006/math">
                    <m:r>
                      <a:rPr lang="en-GB" i="1" dirty="0" smtClean="0">
                        <a:latin typeface="Cambria Math" panose="02040503050406030204" pitchFamily="18" charset="0"/>
                      </a:rPr>
                      <m:t>𝑑</m:t>
                    </m:r>
                  </m:oMath>
                </a14:m>
                <a:r>
                  <a:rPr lang="en-GB" dirty="0"/>
                  <a:t> and builds a text with a bidirectional macro scheme of size </a:t>
                </a:r>
                <a14:m>
                  <m:oMath xmlns:m="http://schemas.openxmlformats.org/officeDocument/2006/math">
                    <m:r>
                      <a:rPr lang="en-GB" i="1" dirty="0" smtClean="0">
                        <a:latin typeface="Cambria Math" panose="02040503050406030204" pitchFamily="18" charset="0"/>
                      </a:rPr>
                      <m:t>𝑑</m:t>
                    </m:r>
                  </m:oMath>
                </a14:m>
                <a:r>
                  <a:rPr lang="en-GB" dirty="0"/>
                  <a:t>, which must be optimal because </a:t>
                </a:r>
                <a14:m>
                  <m:oMath xmlns:m="http://schemas.openxmlformats.org/officeDocument/2006/math">
                    <m:r>
                      <a:rPr lang="en-GB" i="1" dirty="0" smtClean="0">
                        <a:latin typeface="Cambria Math" panose="02040503050406030204" pitchFamily="18" charset="0"/>
                      </a:rPr>
                      <m:t>𝑑</m:t>
                    </m:r>
                  </m:oMath>
                </a14:m>
                <a:r>
                  <a:rPr lang="en-GB" dirty="0"/>
                  <a:t> is a lower bound.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66800" y="749278"/>
                <a:ext cx="10058400" cy="5295695"/>
              </a:xfrm>
              <a:blipFill>
                <a:blip r:embed="rId3"/>
                <a:stretch>
                  <a:fillRect l="-1515" t="-1196" r="-1515" b="-7656"/>
                </a:stretch>
              </a:blipFill>
            </p:spPr>
            <p:txBody>
              <a:bodyPr/>
              <a:lstStyle/>
              <a:p>
                <a:r>
                  <a:rPr lang="en-PT">
                    <a:noFill/>
                  </a:rPr>
                  <a:t> </a:t>
                </a:r>
              </a:p>
            </p:txBody>
          </p:sp>
        </mc:Fallback>
      </mc:AlternateContent>
      <p:sp>
        <p:nvSpPr>
          <p:cNvPr id="4" name="Date Placeholder 4"/>
          <p:cNvSpPr>
            <a:spLocks noGrp="1"/>
          </p:cNvSpPr>
          <p:nvPr>
            <p:ph type="dt" sz="half" idx="10"/>
          </p:nvPr>
        </p:nvSpPr>
        <p:spPr>
          <a:xfrm>
            <a:off x="1097280" y="6459785"/>
            <a:ext cx="2472271" cy="365125"/>
          </a:xfrm>
        </p:spPr>
        <p:txBody>
          <a:bodyPr/>
          <a:lstStyle/>
          <a:p>
            <a:fld id="{EDED76CA-2368-4F94-8187-E36E3CA1B222}" type="datetimeFigureOut">
              <a:rPr lang="en-US" smtClean="0"/>
              <a:t>3/31/20</a:t>
            </a:fld>
            <a:endParaRPr lang="en-US" dirty="0"/>
          </a:p>
        </p:txBody>
      </p:sp>
      <p:sp>
        <p:nvSpPr>
          <p:cNvPr id="5" name="Footer Placeholder 5"/>
          <p:cNvSpPr>
            <a:spLocks noGrp="1"/>
          </p:cNvSpPr>
          <p:nvPr>
            <p:ph type="ftr" sz="quarter" idx="11"/>
          </p:nvPr>
        </p:nvSpPr>
        <p:spPr>
          <a:xfrm>
            <a:off x="3686185" y="6459785"/>
            <a:ext cx="4822804" cy="365125"/>
          </a:xfrm>
        </p:spPr>
        <p:txBody>
          <a:bodyPr/>
          <a:lstStyle/>
          <a:p>
            <a:r>
              <a:rPr lang="en-US" dirty="0">
                <a:solidFill>
                  <a:schemeClr val="bg1"/>
                </a:solidFill>
                <a:sym typeface="微软雅黑"/>
              </a:rPr>
              <a:t>Approximating Optimal Bidirectional Macro Schemes</a:t>
            </a:r>
          </a:p>
        </p:txBody>
      </p:sp>
      <p:sp>
        <p:nvSpPr>
          <p:cNvPr id="6" name="Slide Number Placeholder 6"/>
          <p:cNvSpPr>
            <a:spLocks noGrp="1"/>
          </p:cNvSpPr>
          <p:nvPr>
            <p:ph type="sldNum" sz="quarter" idx="12"/>
          </p:nvPr>
        </p:nvSpPr>
        <p:spPr>
          <a:xfrm>
            <a:off x="9900458" y="6459785"/>
            <a:ext cx="1312025" cy="365125"/>
          </a:xfrm>
        </p:spPr>
        <p:txBody>
          <a:bodyPr/>
          <a:lstStyle/>
          <a:p>
            <a:fld id="{7BF1C364-BBA2-4548-B7AE-F0182277041A}" type="slidenum">
              <a:rPr lang="en-US"/>
              <a:t>26</a:t>
            </a:fld>
            <a:endParaRPr lang="en-US" dirty="0"/>
          </a:p>
        </p:txBody>
      </p:sp>
    </p:spTree>
    <p:extLst>
      <p:ext uri="{BB962C8B-B14F-4D97-AF65-F5344CB8AC3E}">
        <p14:creationId xmlns:p14="http://schemas.microsoft.com/office/powerpoint/2010/main" val="3871228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 De </a:t>
            </a:r>
            <a:r>
              <a:rPr lang="en-US" dirty="0" err="1"/>
              <a:t>Bruijn</a:t>
            </a:r>
            <a:r>
              <a:rPr lang="en-US" dirty="0"/>
              <a:t> </a:t>
            </a:r>
          </a:p>
        </p:txBody>
      </p:sp>
      <p:sp>
        <p:nvSpPr>
          <p:cNvPr id="3" name="Content Placeholder 2"/>
          <p:cNvSpPr>
            <a:spLocks noGrp="1"/>
          </p:cNvSpPr>
          <p:nvPr>
            <p:ph idx="1"/>
          </p:nvPr>
        </p:nvSpPr>
        <p:spPr>
          <a:xfrm>
            <a:off x="1097280" y="5293152"/>
            <a:ext cx="10058400" cy="1089309"/>
          </a:xfrm>
        </p:spPr>
        <p:txBody>
          <a:bodyPr>
            <a:normAutofit/>
          </a:bodyPr>
          <a:lstStyle/>
          <a:p>
            <a:pPr>
              <a:buFont typeface="Arial" panose="020B0604020202020204" pitchFamily="34" charset="0"/>
              <a:buChar char="•"/>
            </a:pPr>
            <a:r>
              <a:rPr lang="en-US" dirty="0"/>
              <a:t> We need a little more phrases than the Lempel-Ziv parse;</a:t>
            </a:r>
          </a:p>
          <a:p>
            <a:pPr>
              <a:buFont typeface="Arial" panose="020B0604020202020204" pitchFamily="34" charset="0"/>
              <a:buChar char="•"/>
            </a:pPr>
            <a:r>
              <a:rPr lang="en-US" dirty="0"/>
              <a:t> We can obtain the 2-approximation condition;</a:t>
            </a:r>
          </a:p>
        </p:txBody>
      </p:sp>
      <p:sp>
        <p:nvSpPr>
          <p:cNvPr id="4" name="Date Placeholder 4"/>
          <p:cNvSpPr>
            <a:spLocks noGrp="1"/>
          </p:cNvSpPr>
          <p:nvPr>
            <p:ph type="dt" sz="half" idx="10"/>
          </p:nvPr>
        </p:nvSpPr>
        <p:spPr>
          <a:xfrm>
            <a:off x="1097280" y="6459785"/>
            <a:ext cx="2472271" cy="365125"/>
          </a:xfrm>
        </p:spPr>
        <p:txBody>
          <a:bodyPr/>
          <a:lstStyle/>
          <a:p>
            <a:fld id="{EDED76CA-2368-4F94-8187-E36E3CA1B222}" type="datetimeFigureOut">
              <a:rPr lang="en-US" smtClean="0"/>
              <a:t>3/30/20</a:t>
            </a:fld>
            <a:endParaRPr lang="en-US" dirty="0"/>
          </a:p>
        </p:txBody>
      </p:sp>
      <p:sp>
        <p:nvSpPr>
          <p:cNvPr id="5" name="Footer Placeholder 5"/>
          <p:cNvSpPr>
            <a:spLocks noGrp="1"/>
          </p:cNvSpPr>
          <p:nvPr>
            <p:ph type="ftr" sz="quarter" idx="11"/>
          </p:nvPr>
        </p:nvSpPr>
        <p:spPr>
          <a:xfrm>
            <a:off x="3686185" y="6459785"/>
            <a:ext cx="4822804" cy="365125"/>
          </a:xfrm>
        </p:spPr>
        <p:txBody>
          <a:bodyPr/>
          <a:lstStyle/>
          <a:p>
            <a:r>
              <a:rPr lang="en-US" dirty="0">
                <a:solidFill>
                  <a:schemeClr val="bg1"/>
                </a:solidFill>
                <a:sym typeface="微软雅黑"/>
              </a:rPr>
              <a:t>Approximating Optimal Bidirectional Macro Schemes</a:t>
            </a:r>
          </a:p>
        </p:txBody>
      </p:sp>
      <p:sp>
        <p:nvSpPr>
          <p:cNvPr id="6" name="Slide Number Placeholder 6"/>
          <p:cNvSpPr>
            <a:spLocks noGrp="1"/>
          </p:cNvSpPr>
          <p:nvPr>
            <p:ph type="sldNum" sz="quarter" idx="12"/>
          </p:nvPr>
        </p:nvSpPr>
        <p:spPr>
          <a:xfrm>
            <a:off x="9900458" y="6459785"/>
            <a:ext cx="1312025" cy="365125"/>
          </a:xfrm>
        </p:spPr>
        <p:txBody>
          <a:bodyPr/>
          <a:lstStyle/>
          <a:p>
            <a:fld id="{7BF1C364-BBA2-4548-B7AE-F0182277041A}" type="slidenum">
              <a:rPr lang="en-US"/>
              <a:t>27</a:t>
            </a:fld>
            <a:endParaRPr lang="en-US" dirty="0"/>
          </a:p>
        </p:txBody>
      </p:sp>
      <p:pic>
        <p:nvPicPr>
          <p:cNvPr id="12" name="Picture 11" descr="A screenshot of a cell phone&#10;&#10;Description automatically generated">
            <a:extLst>
              <a:ext uri="{FF2B5EF4-FFF2-40B4-BE49-F238E27FC236}">
                <a16:creationId xmlns:a16="http://schemas.microsoft.com/office/drawing/2014/main" id="{C695E408-2461-874E-9126-DADD5101B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737" y="929926"/>
            <a:ext cx="6904261" cy="4294958"/>
          </a:xfrm>
          <a:prstGeom prst="rect">
            <a:avLst/>
          </a:prstGeom>
        </p:spPr>
      </p:pic>
    </p:spTree>
    <p:extLst>
      <p:ext uri="{BB962C8B-B14F-4D97-AF65-F5344CB8AC3E}">
        <p14:creationId xmlns:p14="http://schemas.microsoft.com/office/powerpoint/2010/main" val="3399203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62879"/>
            <a:ext cx="10894423" cy="568960"/>
          </a:xfrm>
        </p:spPr>
        <p:txBody>
          <a:bodyPr>
            <a:normAutofit/>
          </a:bodyPr>
          <a:lstStyle/>
          <a:p>
            <a:r>
              <a:rPr lang="en-US" dirty="0"/>
              <a:t>Results – </a:t>
            </a:r>
            <a:r>
              <a:rPr lang="en-US" dirty="0" err="1"/>
              <a:t>Fibonnacci</a:t>
            </a:r>
            <a:endParaRPr lang="en-US" dirty="0"/>
          </a:p>
        </p:txBody>
      </p:sp>
      <p:sp>
        <p:nvSpPr>
          <p:cNvPr id="4" name="Date Placeholder 4"/>
          <p:cNvSpPr>
            <a:spLocks noGrp="1"/>
          </p:cNvSpPr>
          <p:nvPr>
            <p:ph type="dt" sz="half" idx="10"/>
          </p:nvPr>
        </p:nvSpPr>
        <p:spPr>
          <a:xfrm>
            <a:off x="1097280" y="6459785"/>
            <a:ext cx="2472271" cy="365125"/>
          </a:xfrm>
        </p:spPr>
        <p:txBody>
          <a:bodyPr/>
          <a:lstStyle/>
          <a:p>
            <a:fld id="{EDED76CA-2368-4F94-8187-E36E3CA1B222}" type="datetimeFigureOut">
              <a:rPr lang="en-US" smtClean="0"/>
              <a:t>3/31/20</a:t>
            </a:fld>
            <a:endParaRPr lang="en-US" dirty="0"/>
          </a:p>
        </p:txBody>
      </p:sp>
      <p:sp>
        <p:nvSpPr>
          <p:cNvPr id="5" name="Footer Placeholder 5"/>
          <p:cNvSpPr>
            <a:spLocks noGrp="1"/>
          </p:cNvSpPr>
          <p:nvPr>
            <p:ph type="ftr" sz="quarter" idx="11"/>
          </p:nvPr>
        </p:nvSpPr>
        <p:spPr>
          <a:xfrm>
            <a:off x="3686185" y="6459785"/>
            <a:ext cx="4822804" cy="365125"/>
          </a:xfrm>
        </p:spPr>
        <p:txBody>
          <a:bodyPr/>
          <a:lstStyle/>
          <a:p>
            <a:r>
              <a:rPr lang="en-US" dirty="0">
                <a:solidFill>
                  <a:schemeClr val="bg1"/>
                </a:solidFill>
                <a:sym typeface="微软雅黑"/>
              </a:rPr>
              <a:t>Approximating Optimal Bidirectional Macro Schemes</a:t>
            </a:r>
          </a:p>
        </p:txBody>
      </p:sp>
      <p:sp>
        <p:nvSpPr>
          <p:cNvPr id="6" name="Slide Number Placeholder 6"/>
          <p:cNvSpPr>
            <a:spLocks noGrp="1"/>
          </p:cNvSpPr>
          <p:nvPr>
            <p:ph type="sldNum" sz="quarter" idx="12"/>
          </p:nvPr>
        </p:nvSpPr>
        <p:spPr>
          <a:xfrm>
            <a:off x="9900458" y="6459785"/>
            <a:ext cx="1312025" cy="365125"/>
          </a:xfrm>
        </p:spPr>
        <p:txBody>
          <a:bodyPr/>
          <a:lstStyle/>
          <a:p>
            <a:fld id="{7BF1C364-BBA2-4548-B7AE-F0182277041A}" type="slidenum">
              <a:rPr lang="en-US"/>
              <a:t>28</a:t>
            </a:fld>
            <a:endParaRPr lang="en-US" dirty="0"/>
          </a:p>
        </p:txBody>
      </p:sp>
      <p:pic>
        <p:nvPicPr>
          <p:cNvPr id="8" name="Picture 7" descr="A screenshot of a cell phone&#10;&#10;Description automatically generated">
            <a:extLst>
              <a:ext uri="{FF2B5EF4-FFF2-40B4-BE49-F238E27FC236}">
                <a16:creationId xmlns:a16="http://schemas.microsoft.com/office/drawing/2014/main" id="{7C82FF98-9468-2641-8280-D64F828EEC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118" y="1176613"/>
            <a:ext cx="6795098" cy="4112435"/>
          </a:xfrm>
          <a:prstGeom prst="rect">
            <a:avLst/>
          </a:prstGeom>
        </p:spPr>
      </p:pic>
    </p:spTree>
    <p:extLst>
      <p:ext uri="{BB962C8B-B14F-4D97-AF65-F5344CB8AC3E}">
        <p14:creationId xmlns:p14="http://schemas.microsoft.com/office/powerpoint/2010/main" val="4172044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 Generator</a:t>
            </a:r>
          </a:p>
        </p:txBody>
      </p:sp>
      <p:sp>
        <p:nvSpPr>
          <p:cNvPr id="4" name="Date Placeholder 4"/>
          <p:cNvSpPr>
            <a:spLocks noGrp="1"/>
          </p:cNvSpPr>
          <p:nvPr>
            <p:ph type="dt" sz="half" idx="10"/>
          </p:nvPr>
        </p:nvSpPr>
        <p:spPr>
          <a:xfrm>
            <a:off x="1097280" y="6459785"/>
            <a:ext cx="2472271" cy="365125"/>
          </a:xfrm>
        </p:spPr>
        <p:txBody>
          <a:bodyPr/>
          <a:lstStyle/>
          <a:p>
            <a:fld id="{EDED76CA-2368-4F94-8187-E36E3CA1B222}" type="datetimeFigureOut">
              <a:rPr lang="en-US" smtClean="0"/>
              <a:t>3/31/20</a:t>
            </a:fld>
            <a:endParaRPr lang="en-US" dirty="0"/>
          </a:p>
        </p:txBody>
      </p:sp>
      <p:sp>
        <p:nvSpPr>
          <p:cNvPr id="5" name="Footer Placeholder 5"/>
          <p:cNvSpPr>
            <a:spLocks noGrp="1"/>
          </p:cNvSpPr>
          <p:nvPr>
            <p:ph type="ftr" sz="quarter" idx="11"/>
          </p:nvPr>
        </p:nvSpPr>
        <p:spPr>
          <a:xfrm>
            <a:off x="3686185" y="6459785"/>
            <a:ext cx="4822804" cy="365125"/>
          </a:xfrm>
        </p:spPr>
        <p:txBody>
          <a:bodyPr/>
          <a:lstStyle/>
          <a:p>
            <a:r>
              <a:rPr lang="en-US" dirty="0">
                <a:solidFill>
                  <a:schemeClr val="bg1"/>
                </a:solidFill>
                <a:sym typeface="微软雅黑"/>
              </a:rPr>
              <a:t>Approximating Optimal Bidirectional Macro Schemes</a:t>
            </a:r>
          </a:p>
        </p:txBody>
      </p:sp>
      <p:sp>
        <p:nvSpPr>
          <p:cNvPr id="6" name="Slide Number Placeholder 6"/>
          <p:cNvSpPr>
            <a:spLocks noGrp="1"/>
          </p:cNvSpPr>
          <p:nvPr>
            <p:ph type="sldNum" sz="quarter" idx="12"/>
          </p:nvPr>
        </p:nvSpPr>
        <p:spPr>
          <a:xfrm>
            <a:off x="9900458" y="6459785"/>
            <a:ext cx="1312025" cy="365125"/>
          </a:xfrm>
        </p:spPr>
        <p:txBody>
          <a:bodyPr/>
          <a:lstStyle/>
          <a:p>
            <a:fld id="{7BF1C364-BBA2-4548-B7AE-F0182277041A}" type="slidenum">
              <a:rPr lang="en-US"/>
              <a:t>29</a:t>
            </a:fld>
            <a:endParaRPr lang="en-US" dirty="0"/>
          </a:p>
        </p:txBody>
      </p:sp>
      <p:pic>
        <p:nvPicPr>
          <p:cNvPr id="7" name="Picture 6" descr="A screenshot of a cell phone&#10;&#10;Description automatically generated">
            <a:extLst>
              <a:ext uri="{FF2B5EF4-FFF2-40B4-BE49-F238E27FC236}">
                <a16:creationId xmlns:a16="http://schemas.microsoft.com/office/drawing/2014/main" id="{2ECF5450-26B4-194C-AF76-61DD9EC55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0813" y="1253813"/>
            <a:ext cx="8110373" cy="4562085"/>
          </a:xfrm>
          <a:prstGeom prst="rect">
            <a:avLst/>
          </a:prstGeom>
        </p:spPr>
      </p:pic>
    </p:spTree>
    <p:extLst>
      <p:ext uri="{BB962C8B-B14F-4D97-AF65-F5344CB8AC3E}">
        <p14:creationId xmlns:p14="http://schemas.microsoft.com/office/powerpoint/2010/main" val="3169845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Lempel-Ziv</a:t>
            </a:r>
            <a:endParaRPr lang="en-US" dirty="0"/>
          </a:p>
        </p:txBody>
      </p:sp>
      <p:sp>
        <p:nvSpPr>
          <p:cNvPr id="3" name="Content Placeholder 2"/>
          <p:cNvSpPr>
            <a:spLocks noGrp="1"/>
          </p:cNvSpPr>
          <p:nvPr>
            <p:ph idx="1"/>
          </p:nvPr>
        </p:nvSpPr>
        <p:spPr>
          <a:xfrm>
            <a:off x="1097280" y="751172"/>
            <a:ext cx="10058400" cy="5355656"/>
          </a:xfrm>
        </p:spPr>
        <p:txBody>
          <a:bodyPr>
            <a:normAutofit/>
          </a:bodyPr>
          <a:lstStyle/>
          <a:p>
            <a:pPr>
              <a:lnSpc>
                <a:spcPct val="150000"/>
              </a:lnSpc>
            </a:pPr>
            <a:r>
              <a:rPr lang="en-GB" dirty="0"/>
              <a:t>Data compression up until the late 1970’s was mainly directed towards creating better methodologies for Huffman coding.</a:t>
            </a:r>
          </a:p>
          <a:p>
            <a:pPr>
              <a:lnSpc>
                <a:spcPct val="150000"/>
              </a:lnSpc>
            </a:pPr>
            <a:r>
              <a:rPr lang="en-GB" dirty="0"/>
              <a:t>An innovative radically different method was introduced in 1977 by Abraham Lempel and Jacob </a:t>
            </a:r>
            <a:r>
              <a:rPr lang="en-GB" dirty="0" err="1"/>
              <a:t>Ziv</a:t>
            </a:r>
            <a:r>
              <a:rPr lang="en-GB" dirty="0"/>
              <a:t>, the dictionary-based encoding – </a:t>
            </a:r>
            <a:r>
              <a:rPr lang="en-GB" b="1" dirty="0"/>
              <a:t>LEMPEL-ZIV</a:t>
            </a:r>
            <a:endParaRPr lang="en-GB" dirty="0"/>
          </a:p>
          <a:p>
            <a:pPr>
              <a:lnSpc>
                <a:spcPct val="150000"/>
              </a:lnSpc>
            </a:pPr>
            <a:r>
              <a:rPr lang="en-GB" dirty="0"/>
              <a:t>This technique consists of two considerably different algorithms </a:t>
            </a:r>
            <a:r>
              <a:rPr lang="en-GB" b="1" dirty="0"/>
              <a:t>- LZ77 </a:t>
            </a:r>
            <a:r>
              <a:rPr lang="en-GB" dirty="0"/>
              <a:t>and </a:t>
            </a:r>
            <a:r>
              <a:rPr lang="en-GB" b="1" dirty="0"/>
              <a:t>LZ78</a:t>
            </a:r>
            <a:endParaRPr lang="en-GB" dirty="0"/>
          </a:p>
          <a:p>
            <a:pPr>
              <a:lnSpc>
                <a:spcPct val="150000"/>
              </a:lnSpc>
            </a:pPr>
            <a:r>
              <a:rPr lang="en-GB" dirty="0"/>
              <a:t>Algorithm:</a:t>
            </a:r>
          </a:p>
          <a:p>
            <a:pPr marL="735263" lvl="1" indent="-227263">
              <a:lnSpc>
                <a:spcPct val="150000"/>
              </a:lnSpc>
              <a:buSzPct val="100000"/>
              <a:buAutoNum type="arabicPeriod"/>
              <a:defRPr sz="1700">
                <a:solidFill>
                  <a:srgbClr val="787878"/>
                </a:solidFill>
              </a:defRPr>
            </a:pPr>
            <a:r>
              <a:rPr lang="en-GB" sz="2000" dirty="0"/>
              <a:t>The source sequence is sequentially parsed into strings that have not appeared so far.</a:t>
            </a:r>
          </a:p>
          <a:p>
            <a:pPr marL="735263" lvl="1" indent="-227263">
              <a:lnSpc>
                <a:spcPct val="150000"/>
              </a:lnSpc>
              <a:buSzPct val="100000"/>
              <a:buAutoNum type="arabicPeriod"/>
              <a:defRPr sz="1700">
                <a:solidFill>
                  <a:srgbClr val="787878"/>
                </a:solidFill>
              </a:defRPr>
            </a:pPr>
            <a:r>
              <a:rPr lang="en-GB" sz="2000" dirty="0"/>
              <a:t>After every separation, we look along the input sequence until we come to the shortest string that has not been marked off before.</a:t>
            </a:r>
          </a:p>
          <a:p>
            <a:pPr marL="735263" lvl="1" indent="-227263">
              <a:lnSpc>
                <a:spcPct val="150000"/>
              </a:lnSpc>
              <a:buSzPct val="100000"/>
              <a:buAutoNum type="arabicPeriod"/>
              <a:defRPr sz="1700">
                <a:solidFill>
                  <a:srgbClr val="787878"/>
                </a:solidFill>
              </a:defRPr>
            </a:pPr>
            <a:r>
              <a:rPr lang="en-GB" sz="2000" dirty="0"/>
              <a:t>We code this phrase by giving the location of the prefix and value of the last bit.</a:t>
            </a:r>
            <a:endParaRPr lang="en-US" dirty="0"/>
          </a:p>
        </p:txBody>
      </p:sp>
      <p:sp>
        <p:nvSpPr>
          <p:cNvPr id="4" name="Date Placeholder 4"/>
          <p:cNvSpPr>
            <a:spLocks noGrp="1"/>
          </p:cNvSpPr>
          <p:nvPr>
            <p:ph type="dt" sz="half" idx="10"/>
          </p:nvPr>
        </p:nvSpPr>
        <p:spPr>
          <a:xfrm>
            <a:off x="1097280" y="6459785"/>
            <a:ext cx="2472271" cy="365125"/>
          </a:xfrm>
        </p:spPr>
        <p:txBody>
          <a:bodyPr/>
          <a:lstStyle/>
          <a:p>
            <a:r>
              <a:rPr lang="en-US" dirty="0"/>
              <a:t>3/31/20</a:t>
            </a:r>
          </a:p>
        </p:txBody>
      </p:sp>
      <p:sp>
        <p:nvSpPr>
          <p:cNvPr id="5" name="Footer Placeholder 5"/>
          <p:cNvSpPr>
            <a:spLocks noGrp="1"/>
          </p:cNvSpPr>
          <p:nvPr>
            <p:ph type="ftr" sz="quarter" idx="11"/>
          </p:nvPr>
        </p:nvSpPr>
        <p:spPr>
          <a:xfrm>
            <a:off x="3686185" y="6459785"/>
            <a:ext cx="4822804" cy="365125"/>
          </a:xfrm>
        </p:spPr>
        <p:txBody>
          <a:bodyPr/>
          <a:lstStyle/>
          <a:p>
            <a:r>
              <a:rPr lang="en-GB">
                <a:ea typeface="微软雅黑"/>
                <a:cs typeface="微软雅黑"/>
                <a:sym typeface="微软雅黑"/>
              </a:rPr>
              <a:t>Approximating Optimal </a:t>
            </a:r>
            <a:r>
              <a:rPr lang="en-GB">
                <a:sym typeface="微软雅黑"/>
              </a:rPr>
              <a:t>Bidirectional</a:t>
            </a:r>
            <a:r>
              <a:rPr lang="en-GB">
                <a:ea typeface="微软雅黑"/>
                <a:cs typeface="微软雅黑"/>
                <a:sym typeface="微软雅黑"/>
              </a:rPr>
              <a:t> Macro Schemes</a:t>
            </a:r>
            <a:endParaRPr lang="en-US" dirty="0">
              <a:ea typeface="微软雅黑"/>
              <a:cs typeface="微软雅黑"/>
              <a:sym typeface="微软雅黑"/>
            </a:endParaRPr>
          </a:p>
        </p:txBody>
      </p:sp>
      <p:sp>
        <p:nvSpPr>
          <p:cNvPr id="6" name="Slide Number Placeholder 6"/>
          <p:cNvSpPr>
            <a:spLocks noGrp="1"/>
          </p:cNvSpPr>
          <p:nvPr>
            <p:ph type="sldNum" sz="quarter" idx="12"/>
          </p:nvPr>
        </p:nvSpPr>
        <p:spPr>
          <a:xfrm>
            <a:off x="9900458" y="6459785"/>
            <a:ext cx="1312025" cy="365125"/>
          </a:xfrm>
        </p:spPr>
        <p:txBody>
          <a:bodyPr/>
          <a:lstStyle/>
          <a:p>
            <a:fld id="{7BF1C364-BBA2-4548-B7AE-F0182277041A}" type="slidenum">
              <a:rPr lang="en-US" smtClean="0"/>
              <a:t>3</a:t>
            </a:fld>
            <a:endParaRPr lang="en-US" dirty="0"/>
          </a:p>
        </p:txBody>
      </p:sp>
    </p:spTree>
    <p:extLst>
      <p:ext uri="{BB962C8B-B14F-4D97-AF65-F5344CB8AC3E}">
        <p14:creationId xmlns:p14="http://schemas.microsoft.com/office/powerpoint/2010/main" val="2646924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 </a:t>
            </a:r>
            <a:r>
              <a:rPr lang="en-US" dirty="0" err="1"/>
              <a:t>Thue</a:t>
            </a:r>
            <a:r>
              <a:rPr lang="en-US" dirty="0"/>
              <a:t>-Morse</a:t>
            </a:r>
          </a:p>
        </p:txBody>
      </p:sp>
      <p:sp>
        <p:nvSpPr>
          <p:cNvPr id="4" name="Date Placeholder 4"/>
          <p:cNvSpPr>
            <a:spLocks noGrp="1"/>
          </p:cNvSpPr>
          <p:nvPr>
            <p:ph type="dt" sz="half" idx="10"/>
          </p:nvPr>
        </p:nvSpPr>
        <p:spPr>
          <a:xfrm>
            <a:off x="1097280" y="6459785"/>
            <a:ext cx="2472271" cy="365125"/>
          </a:xfrm>
        </p:spPr>
        <p:txBody>
          <a:bodyPr/>
          <a:lstStyle/>
          <a:p>
            <a:fld id="{EDED76CA-2368-4F94-8187-E36E3CA1B222}" type="datetimeFigureOut">
              <a:rPr lang="en-US" smtClean="0"/>
              <a:t>3/31/20</a:t>
            </a:fld>
            <a:endParaRPr lang="en-US" dirty="0"/>
          </a:p>
        </p:txBody>
      </p:sp>
      <p:sp>
        <p:nvSpPr>
          <p:cNvPr id="5" name="Footer Placeholder 5"/>
          <p:cNvSpPr>
            <a:spLocks noGrp="1"/>
          </p:cNvSpPr>
          <p:nvPr>
            <p:ph type="ftr" sz="quarter" idx="11"/>
          </p:nvPr>
        </p:nvSpPr>
        <p:spPr>
          <a:xfrm>
            <a:off x="3686185" y="6459785"/>
            <a:ext cx="4822804" cy="365125"/>
          </a:xfrm>
        </p:spPr>
        <p:txBody>
          <a:bodyPr/>
          <a:lstStyle/>
          <a:p>
            <a:r>
              <a:rPr lang="en-US" dirty="0">
                <a:solidFill>
                  <a:schemeClr val="bg1"/>
                </a:solidFill>
                <a:sym typeface="微软雅黑"/>
              </a:rPr>
              <a:t>Approximating Optimal Bidirectional Macro Schemes</a:t>
            </a:r>
          </a:p>
        </p:txBody>
      </p:sp>
      <p:sp>
        <p:nvSpPr>
          <p:cNvPr id="6" name="Slide Number Placeholder 6"/>
          <p:cNvSpPr>
            <a:spLocks noGrp="1"/>
          </p:cNvSpPr>
          <p:nvPr>
            <p:ph type="sldNum" sz="quarter" idx="12"/>
          </p:nvPr>
        </p:nvSpPr>
        <p:spPr>
          <a:xfrm>
            <a:off x="9900458" y="6459785"/>
            <a:ext cx="1312025" cy="365125"/>
          </a:xfrm>
        </p:spPr>
        <p:txBody>
          <a:bodyPr/>
          <a:lstStyle/>
          <a:p>
            <a:fld id="{7BF1C364-BBA2-4548-B7AE-F0182277041A}" type="slidenum">
              <a:rPr lang="en-US"/>
              <a:t>30</a:t>
            </a:fld>
            <a:endParaRPr lang="en-US" dirty="0"/>
          </a:p>
        </p:txBody>
      </p:sp>
      <p:pic>
        <p:nvPicPr>
          <p:cNvPr id="8" name="Picture 7" descr="A screenshot of a cell phone&#10;&#10;Description automatically generated">
            <a:extLst>
              <a:ext uri="{FF2B5EF4-FFF2-40B4-BE49-F238E27FC236}">
                <a16:creationId xmlns:a16="http://schemas.microsoft.com/office/drawing/2014/main" id="{E1E4D7A9-87D2-C94F-95C6-D98679EFE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613" y="1272743"/>
            <a:ext cx="7219289" cy="4312513"/>
          </a:xfrm>
          <a:prstGeom prst="rect">
            <a:avLst/>
          </a:prstGeom>
        </p:spPr>
      </p:pic>
    </p:spTree>
    <p:extLst>
      <p:ext uri="{BB962C8B-B14F-4D97-AF65-F5344CB8AC3E}">
        <p14:creationId xmlns:p14="http://schemas.microsoft.com/office/powerpoint/2010/main" val="2064174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Text Placeholder 2"/>
          <p:cNvSpPr>
            <a:spLocks noGrp="1"/>
          </p:cNvSpPr>
          <p:nvPr>
            <p:ph type="body" idx="1"/>
          </p:nvPr>
        </p:nvSpPr>
        <p:spPr/>
        <p:txBody>
          <a:bodyPr/>
          <a:lstStyle/>
          <a:p>
            <a:pPr algn="ctr"/>
            <a:r>
              <a:rPr lang="en-US" dirty="0"/>
              <a:t>Major highlights</a:t>
            </a:r>
          </a:p>
        </p:txBody>
      </p:sp>
      <p:sp>
        <p:nvSpPr>
          <p:cNvPr id="4" name="Date Placeholder 4"/>
          <p:cNvSpPr>
            <a:spLocks noGrp="1"/>
          </p:cNvSpPr>
          <p:nvPr>
            <p:ph type="dt" sz="half" idx="10"/>
          </p:nvPr>
        </p:nvSpPr>
        <p:spPr>
          <a:xfrm>
            <a:off x="1097280" y="6459785"/>
            <a:ext cx="2472271" cy="365125"/>
          </a:xfrm>
        </p:spPr>
        <p:txBody>
          <a:bodyPr/>
          <a:lstStyle/>
          <a:p>
            <a:fld id="{EDED76CA-2368-4F94-8187-E36E3CA1B222}" type="datetimeFigureOut">
              <a:rPr lang="en-US" smtClean="0"/>
              <a:t>3/30/20</a:t>
            </a:fld>
            <a:endParaRPr lang="en-US" dirty="0"/>
          </a:p>
        </p:txBody>
      </p:sp>
      <p:sp>
        <p:nvSpPr>
          <p:cNvPr id="5" name="Footer Placeholder 5"/>
          <p:cNvSpPr>
            <a:spLocks noGrp="1"/>
          </p:cNvSpPr>
          <p:nvPr>
            <p:ph type="ftr" sz="quarter" idx="11"/>
          </p:nvPr>
        </p:nvSpPr>
        <p:spPr>
          <a:xfrm>
            <a:off x="3686185" y="6459785"/>
            <a:ext cx="4822804" cy="365125"/>
          </a:xfrm>
        </p:spPr>
        <p:txBody>
          <a:bodyPr/>
          <a:lstStyle/>
          <a:p>
            <a:r>
              <a:rPr lang="en-US" dirty="0">
                <a:solidFill>
                  <a:schemeClr val="bg1"/>
                </a:solidFill>
                <a:sym typeface="微软雅黑"/>
              </a:rPr>
              <a:t>Approximating Optimal Bidirectional Macro Schemes</a:t>
            </a:r>
          </a:p>
        </p:txBody>
      </p:sp>
      <p:sp>
        <p:nvSpPr>
          <p:cNvPr id="6" name="Slide Number Placeholder 6"/>
          <p:cNvSpPr>
            <a:spLocks noGrp="1"/>
          </p:cNvSpPr>
          <p:nvPr>
            <p:ph type="sldNum" sz="quarter" idx="12"/>
          </p:nvPr>
        </p:nvSpPr>
        <p:spPr>
          <a:xfrm>
            <a:off x="9900458" y="6459785"/>
            <a:ext cx="1312025" cy="365125"/>
          </a:xfrm>
        </p:spPr>
        <p:txBody>
          <a:bodyPr/>
          <a:lstStyle/>
          <a:p>
            <a:fld id="{DFF12C7F-7B8E-454E-8694-ADADBD95498A}" type="slidenum">
              <a:rPr lang="en-US" smtClean="0"/>
              <a:t>31</a:t>
            </a:fld>
            <a:endParaRPr lang="en-US" dirty="0"/>
          </a:p>
        </p:txBody>
      </p:sp>
    </p:spTree>
    <p:extLst>
      <p:ext uri="{BB962C8B-B14F-4D97-AF65-F5344CB8AC3E}">
        <p14:creationId xmlns:p14="http://schemas.microsoft.com/office/powerpoint/2010/main" val="517964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Take-home</a:t>
            </a:r>
          </a:p>
        </p:txBody>
      </p:sp>
      <p:sp>
        <p:nvSpPr>
          <p:cNvPr id="4" name="Date Placeholder 4"/>
          <p:cNvSpPr>
            <a:spLocks noGrp="1"/>
          </p:cNvSpPr>
          <p:nvPr>
            <p:ph type="dt" sz="half" idx="10"/>
          </p:nvPr>
        </p:nvSpPr>
        <p:spPr>
          <a:xfrm>
            <a:off x="1097280" y="6459785"/>
            <a:ext cx="2472271" cy="365125"/>
          </a:xfrm>
        </p:spPr>
        <p:txBody>
          <a:bodyPr/>
          <a:lstStyle/>
          <a:p>
            <a:fld id="{EDED76CA-2368-4F94-8187-E36E3CA1B222}" type="datetimeFigureOut">
              <a:rPr lang="en-US" smtClean="0"/>
              <a:t>3/31/20</a:t>
            </a:fld>
            <a:endParaRPr lang="en-US" dirty="0"/>
          </a:p>
        </p:txBody>
      </p:sp>
      <p:sp>
        <p:nvSpPr>
          <p:cNvPr id="5" name="Footer Placeholder 5"/>
          <p:cNvSpPr>
            <a:spLocks noGrp="1"/>
          </p:cNvSpPr>
          <p:nvPr>
            <p:ph type="ftr" sz="quarter" idx="11"/>
          </p:nvPr>
        </p:nvSpPr>
        <p:spPr>
          <a:xfrm>
            <a:off x="3686185" y="6459785"/>
            <a:ext cx="4822804" cy="365125"/>
          </a:xfrm>
        </p:spPr>
        <p:txBody>
          <a:bodyPr/>
          <a:lstStyle/>
          <a:p>
            <a:r>
              <a:rPr lang="en-US" dirty="0">
                <a:solidFill>
                  <a:schemeClr val="bg1"/>
                </a:solidFill>
                <a:sym typeface="微软雅黑"/>
              </a:rPr>
              <a:t>Approximating Optimal Bidirectional Macro Schemes</a:t>
            </a:r>
          </a:p>
        </p:txBody>
      </p:sp>
      <p:sp>
        <p:nvSpPr>
          <p:cNvPr id="6" name="Slide Number Placeholder 6"/>
          <p:cNvSpPr>
            <a:spLocks noGrp="1"/>
          </p:cNvSpPr>
          <p:nvPr>
            <p:ph type="sldNum" sz="quarter" idx="12"/>
          </p:nvPr>
        </p:nvSpPr>
        <p:spPr>
          <a:xfrm>
            <a:off x="9900458" y="6459785"/>
            <a:ext cx="1312025" cy="365125"/>
          </a:xfrm>
        </p:spPr>
        <p:txBody>
          <a:bodyPr/>
          <a:lstStyle/>
          <a:p>
            <a:fld id="{7BF1C364-BBA2-4548-B7AE-F0182277041A}" type="slidenum">
              <a:rPr lang="en-US"/>
              <a:t>32</a:t>
            </a:fld>
            <a:endParaRPr lang="en-US" dirty="0"/>
          </a:p>
        </p:txBody>
      </p:sp>
      <p:sp>
        <p:nvSpPr>
          <p:cNvPr id="7" name="Content Placeholder 2"/>
          <p:cNvSpPr txBox="1">
            <a:spLocks/>
          </p:cNvSpPr>
          <p:nvPr/>
        </p:nvSpPr>
        <p:spPr>
          <a:xfrm>
            <a:off x="1097280" y="940213"/>
            <a:ext cx="10058400" cy="4741059"/>
          </a:xfrm>
          <a:prstGeom prst="rect">
            <a:avLst/>
          </a:prstGeom>
        </p:spPr>
        <p:txBody>
          <a:bodyPr vert="horz" lIns="0" tIns="45720" rIns="0" bIns="45720" rtlCol="0">
            <a:normAutofit/>
          </a:bodyPr>
          <a:lstStyle>
            <a:lvl1pPr marL="91440" indent="-91440" algn="just"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just"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just"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just"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just"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50000"/>
              </a:lnSpc>
              <a:buNone/>
            </a:pPr>
            <a:r>
              <a:rPr lang="en-US" dirty="0"/>
              <a:t>The smallest macro schemes is NP-hard-to-compute measure of compressibility which can be practically approximated for some highly repetitive families of strings.  </a:t>
            </a:r>
          </a:p>
          <a:p>
            <a:pPr marL="0" indent="0">
              <a:lnSpc>
                <a:spcPct val="150000"/>
              </a:lnSpc>
              <a:buNone/>
            </a:pPr>
            <a:r>
              <a:rPr lang="en-US" dirty="0"/>
              <a:t>Our approach on most of our tests obtains much better approximations than Lempel-Ziv Algorithm. </a:t>
            </a:r>
          </a:p>
          <a:p>
            <a:pPr marL="0" indent="0">
              <a:lnSpc>
                <a:spcPct val="150000"/>
              </a:lnSpc>
              <a:buNone/>
            </a:pPr>
            <a:r>
              <a:rPr lang="en-US" dirty="0"/>
              <a:t>For the future:</a:t>
            </a:r>
          </a:p>
          <a:p>
            <a:pPr>
              <a:buFontTx/>
              <a:buChar char="-"/>
            </a:pPr>
            <a:r>
              <a:rPr lang="en-US" dirty="0"/>
              <a:t> Compressed the link cut tree</a:t>
            </a:r>
          </a:p>
          <a:p>
            <a:pPr>
              <a:buFontTx/>
              <a:buChar char="-"/>
            </a:pPr>
            <a:r>
              <a:rPr lang="en-US" dirty="0"/>
              <a:t> Use Compressed suffix array</a:t>
            </a:r>
          </a:p>
          <a:p>
            <a:pPr>
              <a:buFontTx/>
              <a:buChar char="-"/>
            </a:pPr>
            <a:r>
              <a:rPr lang="en-US" dirty="0"/>
              <a:t> Test with large files</a:t>
            </a:r>
          </a:p>
        </p:txBody>
      </p:sp>
    </p:spTree>
    <p:extLst>
      <p:ext uri="{BB962C8B-B14F-4D97-AF65-F5344CB8AC3E}">
        <p14:creationId xmlns:p14="http://schemas.microsoft.com/office/powerpoint/2010/main" val="1837486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59CFE2-2E4B-7F4E-9506-7C85D9EF710F}"/>
              </a:ext>
            </a:extLst>
          </p:cNvPr>
          <p:cNvSpPr>
            <a:spLocks noGrp="1"/>
          </p:cNvSpPr>
          <p:nvPr>
            <p:ph idx="1"/>
          </p:nvPr>
        </p:nvSpPr>
        <p:spPr>
          <a:xfrm>
            <a:off x="658400" y="5071947"/>
            <a:ext cx="10058400" cy="1128430"/>
          </a:xfrm>
        </p:spPr>
        <p:txBody>
          <a:bodyPr>
            <a:normAutofit/>
          </a:bodyPr>
          <a:lstStyle/>
          <a:p>
            <a:pPr algn="ctr"/>
            <a:r>
              <a:rPr lang="en-PT" sz="2400" dirty="0"/>
              <a:t>Ana Correia</a:t>
            </a:r>
          </a:p>
          <a:p>
            <a:pPr algn="ctr"/>
            <a:r>
              <a:rPr lang="en-GB" sz="2400" dirty="0"/>
              <a:t>a</a:t>
            </a:r>
            <a:r>
              <a:rPr lang="en-PT" sz="2400" dirty="0"/>
              <a:t>na.duarte.correia@tecnico.ulisboa.pt</a:t>
            </a:r>
          </a:p>
        </p:txBody>
      </p:sp>
      <p:sp>
        <p:nvSpPr>
          <p:cNvPr id="6" name="Date Placeholder 4">
            <a:extLst>
              <a:ext uri="{FF2B5EF4-FFF2-40B4-BE49-F238E27FC236}">
                <a16:creationId xmlns:a16="http://schemas.microsoft.com/office/drawing/2014/main" id="{67829751-DA7D-6B49-A4D1-3ED668B04077}"/>
              </a:ext>
            </a:extLst>
          </p:cNvPr>
          <p:cNvSpPr>
            <a:spLocks noGrp="1"/>
          </p:cNvSpPr>
          <p:nvPr>
            <p:ph type="dt" sz="half" idx="10"/>
          </p:nvPr>
        </p:nvSpPr>
        <p:spPr>
          <a:xfrm>
            <a:off x="1097280" y="6459785"/>
            <a:ext cx="2472271" cy="365125"/>
          </a:xfrm>
        </p:spPr>
        <p:txBody>
          <a:bodyPr/>
          <a:lstStyle/>
          <a:p>
            <a:fld id="{EDED76CA-2368-4F94-8187-E36E3CA1B222}" type="datetimeFigureOut">
              <a:rPr lang="en-US" smtClean="0"/>
              <a:t>3/30/20</a:t>
            </a:fld>
            <a:endParaRPr lang="en-US" dirty="0"/>
          </a:p>
        </p:txBody>
      </p:sp>
      <p:sp>
        <p:nvSpPr>
          <p:cNvPr id="7" name="Footer Placeholder 5">
            <a:extLst>
              <a:ext uri="{FF2B5EF4-FFF2-40B4-BE49-F238E27FC236}">
                <a16:creationId xmlns:a16="http://schemas.microsoft.com/office/drawing/2014/main" id="{CAEBAE3F-3AA1-E94D-8BB3-9E88C35E9D17}"/>
              </a:ext>
            </a:extLst>
          </p:cNvPr>
          <p:cNvSpPr>
            <a:spLocks noGrp="1"/>
          </p:cNvSpPr>
          <p:nvPr>
            <p:ph type="ftr" sz="quarter" idx="11"/>
          </p:nvPr>
        </p:nvSpPr>
        <p:spPr>
          <a:xfrm>
            <a:off x="3686185" y="6459785"/>
            <a:ext cx="4822804" cy="365125"/>
          </a:xfrm>
        </p:spPr>
        <p:txBody>
          <a:bodyPr/>
          <a:lstStyle/>
          <a:p>
            <a:r>
              <a:rPr lang="en-US" dirty="0">
                <a:solidFill>
                  <a:schemeClr val="bg1"/>
                </a:solidFill>
                <a:sym typeface="微软雅黑"/>
              </a:rPr>
              <a:t>Approximating Optimal Bidirectional Macro Schemes</a:t>
            </a:r>
          </a:p>
        </p:txBody>
      </p:sp>
      <p:sp>
        <p:nvSpPr>
          <p:cNvPr id="8" name="Slide Number Placeholder 6">
            <a:extLst>
              <a:ext uri="{FF2B5EF4-FFF2-40B4-BE49-F238E27FC236}">
                <a16:creationId xmlns:a16="http://schemas.microsoft.com/office/drawing/2014/main" id="{45335D5A-E866-104B-B03D-C452A265D5B6}"/>
              </a:ext>
            </a:extLst>
          </p:cNvPr>
          <p:cNvSpPr>
            <a:spLocks noGrp="1"/>
          </p:cNvSpPr>
          <p:nvPr>
            <p:ph type="sldNum" sz="quarter" idx="12"/>
          </p:nvPr>
        </p:nvSpPr>
        <p:spPr>
          <a:xfrm>
            <a:off x="9900458" y="6459785"/>
            <a:ext cx="1312025" cy="365125"/>
          </a:xfrm>
        </p:spPr>
        <p:txBody>
          <a:bodyPr/>
          <a:lstStyle/>
          <a:p>
            <a:fld id="{7BF1C364-BBA2-4548-B7AE-F0182277041A}" type="slidenum">
              <a:rPr lang="en-US"/>
              <a:t>33</a:t>
            </a:fld>
            <a:endParaRPr lang="en-US" dirty="0"/>
          </a:p>
        </p:txBody>
      </p:sp>
      <p:pic>
        <p:nvPicPr>
          <p:cNvPr id="12" name="Picture 11" descr="A picture containing sign, light&#10;&#10;Description automatically generated">
            <a:extLst>
              <a:ext uri="{FF2B5EF4-FFF2-40B4-BE49-F238E27FC236}">
                <a16:creationId xmlns:a16="http://schemas.microsoft.com/office/drawing/2014/main" id="{68ABBBFD-D889-FF42-97B5-ABF33C2C81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600" y="771923"/>
            <a:ext cx="3618000" cy="3618000"/>
          </a:xfrm>
          <a:prstGeom prst="rect">
            <a:avLst/>
          </a:prstGeom>
        </p:spPr>
      </p:pic>
    </p:spTree>
    <p:extLst>
      <p:ext uri="{BB962C8B-B14F-4D97-AF65-F5344CB8AC3E}">
        <p14:creationId xmlns:p14="http://schemas.microsoft.com/office/powerpoint/2010/main" val="3939518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Lempel-Ziv (cont.) - Compression</a:t>
            </a:r>
          </a:p>
        </p:txBody>
      </p:sp>
      <p:sp>
        <p:nvSpPr>
          <p:cNvPr id="4" name="Date Placeholder 4"/>
          <p:cNvSpPr>
            <a:spLocks noGrp="1"/>
          </p:cNvSpPr>
          <p:nvPr>
            <p:ph type="dt" sz="half" idx="10"/>
          </p:nvPr>
        </p:nvSpPr>
        <p:spPr>
          <a:xfrm>
            <a:off x="1097280" y="6459785"/>
            <a:ext cx="2472271" cy="365125"/>
          </a:xfrm>
        </p:spPr>
        <p:txBody>
          <a:bodyPr/>
          <a:lstStyle/>
          <a:p>
            <a:fld id="{EDED76CA-2368-4F94-8187-E36E3CA1B222}" type="datetimeFigureOut">
              <a:rPr lang="en-US" smtClean="0"/>
              <a:t>3/30/20</a:t>
            </a:fld>
            <a:endParaRPr lang="en-US" dirty="0"/>
          </a:p>
        </p:txBody>
      </p:sp>
      <p:sp>
        <p:nvSpPr>
          <p:cNvPr id="5" name="Footer Placeholder 5"/>
          <p:cNvSpPr>
            <a:spLocks noGrp="1"/>
          </p:cNvSpPr>
          <p:nvPr>
            <p:ph type="ftr" sz="quarter" idx="11"/>
          </p:nvPr>
        </p:nvSpPr>
        <p:spPr>
          <a:xfrm>
            <a:off x="3686185" y="6459785"/>
            <a:ext cx="4822804" cy="365125"/>
          </a:xfrm>
        </p:spPr>
        <p:txBody>
          <a:bodyPr/>
          <a:lstStyle/>
          <a:p>
            <a:r>
              <a:rPr lang="en-GB" dirty="0">
                <a:ea typeface="微软雅黑"/>
                <a:cs typeface="微软雅黑"/>
                <a:sym typeface="微软雅黑"/>
              </a:rPr>
              <a:t>Approximating Optimal </a:t>
            </a:r>
            <a:r>
              <a:rPr lang="en-GB" dirty="0">
                <a:sym typeface="微软雅黑"/>
              </a:rPr>
              <a:t>Bidirectional</a:t>
            </a:r>
            <a:r>
              <a:rPr lang="en-GB" dirty="0">
                <a:ea typeface="微软雅黑"/>
                <a:cs typeface="微软雅黑"/>
                <a:sym typeface="微软雅黑"/>
              </a:rPr>
              <a:t> Macro Schemes</a:t>
            </a:r>
            <a:endParaRPr lang="en-US" dirty="0">
              <a:ea typeface="微软雅黑"/>
              <a:cs typeface="微软雅黑"/>
              <a:sym typeface="微软雅黑"/>
            </a:endParaRPr>
          </a:p>
        </p:txBody>
      </p:sp>
      <p:sp>
        <p:nvSpPr>
          <p:cNvPr id="6" name="Slide Number Placeholder 6"/>
          <p:cNvSpPr>
            <a:spLocks noGrp="1"/>
          </p:cNvSpPr>
          <p:nvPr>
            <p:ph type="sldNum" sz="quarter" idx="12"/>
          </p:nvPr>
        </p:nvSpPr>
        <p:spPr>
          <a:xfrm>
            <a:off x="9900458" y="6459785"/>
            <a:ext cx="1312025" cy="365125"/>
          </a:xfrm>
        </p:spPr>
        <p:txBody>
          <a:bodyPr/>
          <a:lstStyle/>
          <a:p>
            <a:fld id="{7BF1C364-BBA2-4548-B7AE-F0182277041A}" type="slidenum">
              <a:rPr lang="en-US"/>
              <a:t>4</a:t>
            </a:fld>
            <a:endParaRPr lang="en-US" dirty="0"/>
          </a:p>
        </p:txBody>
      </p:sp>
      <p:sp>
        <p:nvSpPr>
          <p:cNvPr id="8" name="Rectangle 7"/>
          <p:cNvSpPr/>
          <p:nvPr/>
        </p:nvSpPr>
        <p:spPr bwMode="auto">
          <a:xfrm>
            <a:off x="5299886" y="4351504"/>
            <a:ext cx="6130114" cy="135127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10" name="S = “abaababaabaababaababa$”">
            <a:extLst>
              <a:ext uri="{FF2B5EF4-FFF2-40B4-BE49-F238E27FC236}">
                <a16:creationId xmlns:a16="http://schemas.microsoft.com/office/drawing/2014/main" id="{117D3289-F031-1F4E-80C5-814E69F4E151}"/>
              </a:ext>
            </a:extLst>
          </p:cNvPr>
          <p:cNvSpPr txBox="1"/>
          <p:nvPr/>
        </p:nvSpPr>
        <p:spPr>
          <a:xfrm>
            <a:off x="575382" y="970551"/>
            <a:ext cx="482280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pt-PT" dirty="0" err="1"/>
              <a:t>Uncompressed</a:t>
            </a:r>
            <a:r>
              <a:rPr dirty="0"/>
              <a:t> </a:t>
            </a:r>
            <a:r>
              <a:rPr lang="pt-PT" dirty="0"/>
              <a:t>S </a:t>
            </a:r>
            <a:r>
              <a:rPr dirty="0"/>
              <a:t>= </a:t>
            </a:r>
            <a:r>
              <a:rPr dirty="0">
                <a:latin typeface="American Typewriter"/>
                <a:ea typeface="American Typewriter"/>
                <a:cs typeface="American Typewriter"/>
                <a:sym typeface="American Typewriter"/>
              </a:rPr>
              <a:t>“</a:t>
            </a:r>
            <a:r>
              <a:rPr lang="pt-PT" dirty="0">
                <a:latin typeface="American Typewriter"/>
                <a:ea typeface="American Typewriter"/>
                <a:cs typeface="American Typewriter"/>
                <a:sym typeface="American Typewriter"/>
              </a:rPr>
              <a:t>BAABABBBAABBBBAA</a:t>
            </a:r>
            <a:r>
              <a:rPr dirty="0">
                <a:latin typeface="American Typewriter"/>
                <a:ea typeface="American Typewriter"/>
                <a:cs typeface="American Typewriter"/>
                <a:sym typeface="American Typewriter"/>
              </a:rPr>
              <a:t>”</a:t>
            </a:r>
          </a:p>
        </p:txBody>
      </p:sp>
      <p:pic>
        <p:nvPicPr>
          <p:cNvPr id="15" name="Picture 14" descr="A screenshot of a cell phone&#10;&#10;Description automatically generated">
            <a:extLst>
              <a:ext uri="{FF2B5EF4-FFF2-40B4-BE49-F238E27FC236}">
                <a16:creationId xmlns:a16="http://schemas.microsoft.com/office/drawing/2014/main" id="{FCD02F26-5F50-C147-A0D6-A385A9ACFF98}"/>
              </a:ext>
            </a:extLst>
          </p:cNvPr>
          <p:cNvPicPr>
            <a:picLocks noChangeAspect="1"/>
          </p:cNvPicPr>
          <p:nvPr/>
        </p:nvPicPr>
        <p:blipFill rotWithShape="1">
          <a:blip r:embed="rId3">
            <a:extLst>
              <a:ext uri="{28A0092B-C50C-407E-A947-70E740481C1C}">
                <a14:useLocalDpi xmlns:a14="http://schemas.microsoft.com/office/drawing/2010/main" val="0"/>
              </a:ext>
            </a:extLst>
          </a:blip>
          <a:srcRect b="86222"/>
          <a:stretch/>
        </p:blipFill>
        <p:spPr>
          <a:xfrm>
            <a:off x="5951094" y="902957"/>
            <a:ext cx="5665523" cy="732202"/>
          </a:xfrm>
          <a:prstGeom prst="rect">
            <a:avLst/>
          </a:prstGeom>
        </p:spPr>
      </p:pic>
      <p:sp>
        <p:nvSpPr>
          <p:cNvPr id="16" name="S = “abaababaabaababaababa$”">
            <a:extLst>
              <a:ext uri="{FF2B5EF4-FFF2-40B4-BE49-F238E27FC236}">
                <a16:creationId xmlns:a16="http://schemas.microsoft.com/office/drawing/2014/main" id="{26D80D41-BF71-0443-AADD-6647D30497D4}"/>
              </a:ext>
            </a:extLst>
          </p:cNvPr>
          <p:cNvSpPr txBox="1"/>
          <p:nvPr/>
        </p:nvSpPr>
        <p:spPr>
          <a:xfrm>
            <a:off x="575382" y="1783651"/>
            <a:ext cx="482280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pt-PT" dirty="0" err="1"/>
              <a:t>Compressed</a:t>
            </a:r>
            <a:r>
              <a:rPr dirty="0"/>
              <a:t> </a:t>
            </a:r>
            <a:r>
              <a:rPr lang="pt-PT" dirty="0"/>
              <a:t>SC </a:t>
            </a:r>
            <a:r>
              <a:rPr dirty="0"/>
              <a:t>= </a:t>
            </a:r>
            <a:r>
              <a:rPr dirty="0">
                <a:latin typeface="American Typewriter"/>
                <a:ea typeface="American Typewriter"/>
                <a:cs typeface="American Typewriter"/>
                <a:sym typeface="American Typewriter"/>
              </a:rPr>
              <a:t>“</a:t>
            </a:r>
            <a:r>
              <a:rPr lang="pt-PT" dirty="0">
                <a:latin typeface="American Typewriter"/>
                <a:ea typeface="American Typewriter"/>
                <a:cs typeface="American Typewriter"/>
                <a:sym typeface="American Typewriter"/>
              </a:rPr>
              <a:t>B, A, 2B, 3B, 1A, 4B, 5A</a:t>
            </a:r>
            <a:r>
              <a:rPr dirty="0">
                <a:latin typeface="American Typewriter"/>
                <a:ea typeface="American Typewriter"/>
                <a:cs typeface="American Typewriter"/>
                <a:sym typeface="American Typewriter"/>
              </a:rPr>
              <a:t>”</a:t>
            </a:r>
          </a:p>
        </p:txBody>
      </p:sp>
      <p:pic>
        <p:nvPicPr>
          <p:cNvPr id="12" name="Picture 11" descr="A screenshot of a cell phone&#10;&#10;Description automatically generated">
            <a:extLst>
              <a:ext uri="{FF2B5EF4-FFF2-40B4-BE49-F238E27FC236}">
                <a16:creationId xmlns:a16="http://schemas.microsoft.com/office/drawing/2014/main" id="{08E793A8-3955-804A-8B24-523A004FCA6A}"/>
              </a:ext>
            </a:extLst>
          </p:cNvPr>
          <p:cNvPicPr>
            <a:picLocks noChangeAspect="1"/>
          </p:cNvPicPr>
          <p:nvPr/>
        </p:nvPicPr>
        <p:blipFill rotWithShape="1">
          <a:blip r:embed="rId3">
            <a:extLst>
              <a:ext uri="{28A0092B-C50C-407E-A947-70E740481C1C}">
                <a14:useLocalDpi xmlns:a14="http://schemas.microsoft.com/office/drawing/2010/main" val="0"/>
              </a:ext>
            </a:extLst>
          </a:blip>
          <a:srcRect t="14015" b="72207"/>
          <a:stretch/>
        </p:blipFill>
        <p:spPr>
          <a:xfrm>
            <a:off x="5951094" y="1691641"/>
            <a:ext cx="5665523" cy="732202"/>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B7AB9BB4-B51A-144D-808F-926B480456D6}"/>
              </a:ext>
            </a:extLst>
          </p:cNvPr>
          <p:cNvPicPr>
            <a:picLocks noChangeAspect="1"/>
          </p:cNvPicPr>
          <p:nvPr/>
        </p:nvPicPr>
        <p:blipFill rotWithShape="1">
          <a:blip r:embed="rId3">
            <a:extLst>
              <a:ext uri="{28A0092B-C50C-407E-A947-70E740481C1C}">
                <a14:useLocalDpi xmlns:a14="http://schemas.microsoft.com/office/drawing/2010/main" val="0"/>
              </a:ext>
            </a:extLst>
          </a:blip>
          <a:srcRect t="27810" b="55743"/>
          <a:stretch/>
        </p:blipFill>
        <p:spPr>
          <a:xfrm>
            <a:off x="5951094" y="2434841"/>
            <a:ext cx="5665523" cy="874033"/>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ECEA74AF-534D-4B41-A754-E6DCB9E87D70}"/>
              </a:ext>
            </a:extLst>
          </p:cNvPr>
          <p:cNvPicPr>
            <a:picLocks noChangeAspect="1"/>
          </p:cNvPicPr>
          <p:nvPr/>
        </p:nvPicPr>
        <p:blipFill rotWithShape="1">
          <a:blip r:embed="rId3">
            <a:extLst>
              <a:ext uri="{28A0092B-C50C-407E-A947-70E740481C1C}">
                <a14:useLocalDpi xmlns:a14="http://schemas.microsoft.com/office/drawing/2010/main" val="0"/>
              </a:ext>
            </a:extLst>
          </a:blip>
          <a:srcRect t="42158" b="-122"/>
          <a:stretch/>
        </p:blipFill>
        <p:spPr>
          <a:xfrm>
            <a:off x="5951093" y="3180845"/>
            <a:ext cx="5665523" cy="3080433"/>
          </a:xfrm>
          <a:prstGeom prst="rect">
            <a:avLst/>
          </a:prstGeom>
        </p:spPr>
      </p:pic>
    </p:spTree>
    <p:extLst>
      <p:ext uri="{BB962C8B-B14F-4D97-AF65-F5344CB8AC3E}">
        <p14:creationId xmlns:p14="http://schemas.microsoft.com/office/powerpoint/2010/main" val="161323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Macro Scheme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808442"/>
                <a:ext cx="10058400" cy="5252162"/>
              </a:xfrm>
            </p:spPr>
            <p:txBody>
              <a:bodyPr>
                <a:normAutofit fontScale="25000" lnSpcReduction="20000"/>
              </a:bodyPr>
              <a:lstStyle/>
              <a:p>
                <a:pPr marL="0" indent="0">
                  <a:lnSpc>
                    <a:spcPct val="170000"/>
                  </a:lnSpc>
                  <a:buNone/>
                </a:pPr>
                <a:r>
                  <a:rPr lang="en-US" sz="8000" dirty="0">
                    <a:latin typeface="+mn-lt"/>
                  </a:rPr>
                  <a:t>Bidirectional macro schemes partitions the sequence into a sequence of phrases such that each phrase is either an explicit symbol or it can be copied from somewhere else in the text, as long  as cycles are not introduced in the copying process.</a:t>
                </a:r>
              </a:p>
              <a:p>
                <a:pPr marL="0" indent="0">
                  <a:lnSpc>
                    <a:spcPct val="170000"/>
                  </a:lnSpc>
                  <a:buNone/>
                </a:pPr>
                <a:r>
                  <a:rPr lang="en-US" sz="8000" dirty="0">
                    <a:latin typeface="+mn-lt"/>
                  </a:rPr>
                  <a:t>Bidirectional macro schemes can produce </a:t>
                </a:r>
                <a:r>
                  <a:rPr lang="en-US" sz="8000" dirty="0" err="1">
                    <a:latin typeface="+mn-lt"/>
                  </a:rPr>
                  <a:t>parsings</a:t>
                </a:r>
                <a:r>
                  <a:rPr lang="en-US" sz="8000" dirty="0">
                    <a:latin typeface="+mn-lt"/>
                  </a:rPr>
                  <a:t> to </a:t>
                </a:r>
                <a14:m>
                  <m:oMath xmlns:m="http://schemas.openxmlformats.org/officeDocument/2006/math">
                    <m:r>
                      <a:rPr lang="en-US" sz="8000" i="1" smtClean="0">
                        <a:latin typeface="Cambria Math" panose="02040503050406030204" pitchFamily="18" charset="0"/>
                        <a:ea typeface="Cambria Math" panose="02040503050406030204" pitchFamily="18" charset="0"/>
                      </a:rPr>
                      <m:t>𝜃</m:t>
                    </m:r>
                    <m:r>
                      <a:rPr lang="pt-PT" sz="8000" b="0" i="1" smtClean="0">
                        <a:latin typeface="Cambria Math" panose="02040503050406030204" pitchFamily="18" charset="0"/>
                        <a:ea typeface="Cambria Math" panose="02040503050406030204" pitchFamily="18" charset="0"/>
                      </a:rPr>
                      <m:t>(</m:t>
                    </m:r>
                    <m:func>
                      <m:funcPr>
                        <m:ctrlPr>
                          <a:rPr lang="pt-PT" sz="8000" b="0" i="1" smtClean="0">
                            <a:latin typeface="Cambria Math" panose="02040503050406030204" pitchFamily="18" charset="0"/>
                            <a:ea typeface="Cambria Math" panose="02040503050406030204" pitchFamily="18" charset="0"/>
                          </a:rPr>
                        </m:ctrlPr>
                      </m:funcPr>
                      <m:fName>
                        <m:r>
                          <m:rPr>
                            <m:sty m:val="p"/>
                          </m:rPr>
                          <a:rPr lang="pt-PT" sz="8000" b="0" i="0" smtClean="0">
                            <a:latin typeface="Cambria Math" panose="02040503050406030204" pitchFamily="18" charset="0"/>
                            <a:ea typeface="Cambria Math" panose="02040503050406030204" pitchFamily="18" charset="0"/>
                          </a:rPr>
                          <m:t>log</m:t>
                        </m:r>
                      </m:fName>
                      <m:e>
                        <m:r>
                          <a:rPr lang="pt-PT" sz="8000" b="0" i="1" smtClean="0">
                            <a:latin typeface="Cambria Math" panose="02040503050406030204" pitchFamily="18" charset="0"/>
                            <a:ea typeface="Cambria Math" panose="02040503050406030204" pitchFamily="18" charset="0"/>
                          </a:rPr>
                          <m:t>𝑛</m:t>
                        </m:r>
                      </m:e>
                    </m:func>
                    <m:r>
                      <a:rPr lang="pt-PT" sz="8000" b="0" i="1" smtClean="0">
                        <a:latin typeface="Cambria Math" panose="02040503050406030204" pitchFamily="18" charset="0"/>
                        <a:ea typeface="Cambria Math" panose="02040503050406030204" pitchFamily="18" charset="0"/>
                      </a:rPr>
                      <m:t>)</m:t>
                    </m:r>
                  </m:oMath>
                </a14:m>
                <a:r>
                  <a:rPr lang="en-US" sz="8000" dirty="0">
                    <a:latin typeface="+mn-lt"/>
                  </a:rPr>
                  <a:t> times smaller than Lempel-Ziv, on a text of length </a:t>
                </a:r>
                <a14:m>
                  <m:oMath xmlns:m="http://schemas.openxmlformats.org/officeDocument/2006/math">
                    <m:r>
                      <a:rPr lang="pt-PT" sz="8000" b="0" i="1" smtClean="0">
                        <a:latin typeface="Cambria Math" panose="02040503050406030204" pitchFamily="18" charset="0"/>
                      </a:rPr>
                      <m:t>𝑛</m:t>
                    </m:r>
                    <m:r>
                      <a:rPr lang="pt-PT" sz="8000" b="0" i="0" smtClean="0">
                        <a:latin typeface="Cambria Math" panose="02040503050406030204" pitchFamily="18" charset="0"/>
                      </a:rPr>
                      <m:t>.</m:t>
                    </m:r>
                  </m:oMath>
                </a14:m>
                <a:endParaRPr lang="pt-PT" sz="8000" b="0" dirty="0">
                  <a:latin typeface="+mn-lt"/>
                </a:endParaRPr>
              </a:p>
              <a:p>
                <a:pPr marL="0" indent="0">
                  <a:lnSpc>
                    <a:spcPct val="170000"/>
                  </a:lnSpc>
                  <a:buNone/>
                </a:pPr>
                <a:endParaRPr lang="en-US" sz="8000" dirty="0">
                  <a:latin typeface="+mn-lt"/>
                </a:endParaRPr>
              </a:p>
              <a:p>
                <a:pPr marL="0" indent="0">
                  <a:lnSpc>
                    <a:spcPct val="150000"/>
                  </a:lnSpc>
                  <a:buNone/>
                </a:pPr>
                <a:endParaRPr lang="en-US" dirty="0"/>
              </a:p>
              <a:p>
                <a:pPr marL="0" indent="0">
                  <a:lnSpc>
                    <a:spcPct val="150000"/>
                  </a:lnSpc>
                  <a:buNone/>
                </a:pPr>
                <a:endParaRPr lang="en-US" dirty="0"/>
              </a:p>
              <a:p>
                <a:pPr marL="0" indent="0">
                  <a:lnSpc>
                    <a:spcPct val="150000"/>
                  </a:lnSpc>
                  <a:buNone/>
                </a:pP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808442"/>
                <a:ext cx="10058400" cy="5252162"/>
              </a:xfrm>
              <a:blipFill>
                <a:blip r:embed="rId3"/>
                <a:stretch>
                  <a:fillRect l="-1387" r="-1513"/>
                </a:stretch>
              </a:blipFill>
            </p:spPr>
            <p:txBody>
              <a:bodyPr/>
              <a:lstStyle/>
              <a:p>
                <a:r>
                  <a:rPr lang="en-PT">
                    <a:noFill/>
                  </a:rPr>
                  <a:t> </a:t>
                </a:r>
              </a:p>
            </p:txBody>
          </p:sp>
        </mc:Fallback>
      </mc:AlternateContent>
      <p:sp>
        <p:nvSpPr>
          <p:cNvPr id="4" name="Date Placeholder 4"/>
          <p:cNvSpPr>
            <a:spLocks noGrp="1"/>
          </p:cNvSpPr>
          <p:nvPr>
            <p:ph type="dt" sz="half" idx="10"/>
          </p:nvPr>
        </p:nvSpPr>
        <p:spPr>
          <a:xfrm>
            <a:off x="1097280" y="6459785"/>
            <a:ext cx="2472271" cy="365125"/>
          </a:xfrm>
        </p:spPr>
        <p:txBody>
          <a:bodyPr/>
          <a:lstStyle/>
          <a:p>
            <a:fld id="{EDED76CA-2368-4F94-8187-E36E3CA1B222}" type="datetimeFigureOut">
              <a:rPr lang="en-US" smtClean="0"/>
              <a:t>3/31/20</a:t>
            </a:fld>
            <a:endParaRPr lang="en-US" dirty="0"/>
          </a:p>
        </p:txBody>
      </p:sp>
      <p:sp>
        <p:nvSpPr>
          <p:cNvPr id="5" name="Footer Placeholder 5"/>
          <p:cNvSpPr>
            <a:spLocks noGrp="1"/>
          </p:cNvSpPr>
          <p:nvPr>
            <p:ph type="ftr" sz="quarter" idx="11"/>
          </p:nvPr>
        </p:nvSpPr>
        <p:spPr>
          <a:xfrm>
            <a:off x="3686185" y="6459785"/>
            <a:ext cx="4822804" cy="365125"/>
          </a:xfrm>
        </p:spPr>
        <p:txBody>
          <a:bodyPr/>
          <a:lstStyle/>
          <a:p>
            <a:r>
              <a:rPr lang="en-US" dirty="0">
                <a:solidFill>
                  <a:schemeClr val="bg1"/>
                </a:solidFill>
                <a:sym typeface="微软雅黑"/>
              </a:rPr>
              <a:t>Approximating Optimal Bidirectional Macro Schemes</a:t>
            </a:r>
          </a:p>
        </p:txBody>
      </p:sp>
      <p:sp>
        <p:nvSpPr>
          <p:cNvPr id="6" name="Slide Number Placeholder 6"/>
          <p:cNvSpPr>
            <a:spLocks noGrp="1"/>
          </p:cNvSpPr>
          <p:nvPr>
            <p:ph type="sldNum" sz="quarter" idx="12"/>
          </p:nvPr>
        </p:nvSpPr>
        <p:spPr>
          <a:xfrm>
            <a:off x="9900458" y="6459785"/>
            <a:ext cx="1312025" cy="365125"/>
          </a:xfrm>
        </p:spPr>
        <p:txBody>
          <a:bodyPr/>
          <a:lstStyle/>
          <a:p>
            <a:fld id="{7BF1C364-BBA2-4548-B7AE-F0182277041A}" type="slidenum">
              <a:rPr lang="en-US"/>
              <a:t>5</a:t>
            </a:fld>
            <a:endParaRPr lang="en-US" dirty="0"/>
          </a:p>
        </p:txBody>
      </p:sp>
      <p:grpSp>
        <p:nvGrpSpPr>
          <p:cNvPr id="8" name="Group 7">
            <a:extLst>
              <a:ext uri="{FF2B5EF4-FFF2-40B4-BE49-F238E27FC236}">
                <a16:creationId xmlns:a16="http://schemas.microsoft.com/office/drawing/2014/main" id="{7E9BC1EB-2A02-554D-8440-6C4B06A45808}"/>
              </a:ext>
            </a:extLst>
          </p:cNvPr>
          <p:cNvGrpSpPr/>
          <p:nvPr/>
        </p:nvGrpSpPr>
        <p:grpSpPr>
          <a:xfrm>
            <a:off x="565129" y="3407731"/>
            <a:ext cx="11122702" cy="1181983"/>
            <a:chOff x="85932" y="1998662"/>
            <a:chExt cx="11956712" cy="1181983"/>
          </a:xfrm>
        </p:grpSpPr>
        <p:sp>
          <p:nvSpPr>
            <p:cNvPr id="9" name="Rounded Rectangle">
              <a:extLst>
                <a:ext uri="{FF2B5EF4-FFF2-40B4-BE49-F238E27FC236}">
                  <a16:creationId xmlns:a16="http://schemas.microsoft.com/office/drawing/2014/main" id="{87667BCE-E615-0F40-BB46-8C2296B9C7A3}"/>
                </a:ext>
              </a:extLst>
            </p:cNvPr>
            <p:cNvSpPr/>
            <p:nvPr/>
          </p:nvSpPr>
          <p:spPr>
            <a:xfrm>
              <a:off x="85932" y="2672644"/>
              <a:ext cx="3167399" cy="508001"/>
            </a:xfrm>
            <a:prstGeom prst="roundRect">
              <a:avLst>
                <a:gd name="adj" fmla="val 37500"/>
              </a:avLst>
            </a:prstGeom>
            <a:solidFill>
              <a:srgbClr val="FFFFFF"/>
            </a:solidFill>
            <a:ln w="12700">
              <a:solidFill>
                <a:schemeClr val="accent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grpSp>
          <p:nvGrpSpPr>
            <p:cNvPr id="10" name="Group 9">
              <a:extLst>
                <a:ext uri="{FF2B5EF4-FFF2-40B4-BE49-F238E27FC236}">
                  <a16:creationId xmlns:a16="http://schemas.microsoft.com/office/drawing/2014/main" id="{734E74B1-B185-7847-AC13-B6A1D0F843EF}"/>
                </a:ext>
              </a:extLst>
            </p:cNvPr>
            <p:cNvGrpSpPr/>
            <p:nvPr/>
          </p:nvGrpSpPr>
          <p:grpSpPr>
            <a:xfrm>
              <a:off x="144819" y="1998662"/>
              <a:ext cx="11897825" cy="1181983"/>
              <a:chOff x="144819" y="1998662"/>
              <a:chExt cx="11897825" cy="1181983"/>
            </a:xfrm>
          </p:grpSpPr>
          <p:sp>
            <p:nvSpPr>
              <p:cNvPr id="11" name="1">
                <a:extLst>
                  <a:ext uri="{FF2B5EF4-FFF2-40B4-BE49-F238E27FC236}">
                    <a16:creationId xmlns:a16="http://schemas.microsoft.com/office/drawing/2014/main" id="{3F36FBE9-583C-4B43-AE88-77D42A10E073}"/>
                  </a:ext>
                </a:extLst>
              </p:cNvPr>
              <p:cNvSpPr/>
              <p:nvPr/>
            </p:nvSpPr>
            <p:spPr>
              <a:xfrm>
                <a:off x="144819"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1</a:t>
                </a:r>
              </a:p>
            </p:txBody>
          </p:sp>
          <p:sp>
            <p:nvSpPr>
              <p:cNvPr id="12" name="2">
                <a:extLst>
                  <a:ext uri="{FF2B5EF4-FFF2-40B4-BE49-F238E27FC236}">
                    <a16:creationId xmlns:a16="http://schemas.microsoft.com/office/drawing/2014/main" id="{AE2E605A-64E2-CA44-81E8-06496D5E45C4}"/>
                  </a:ext>
                </a:extLst>
              </p:cNvPr>
              <p:cNvSpPr/>
              <p:nvPr/>
            </p:nvSpPr>
            <p:spPr>
              <a:xfrm>
                <a:off x="651095"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2</a:t>
                </a:r>
              </a:p>
            </p:txBody>
          </p:sp>
          <p:sp>
            <p:nvSpPr>
              <p:cNvPr id="13" name="3">
                <a:extLst>
                  <a:ext uri="{FF2B5EF4-FFF2-40B4-BE49-F238E27FC236}">
                    <a16:creationId xmlns:a16="http://schemas.microsoft.com/office/drawing/2014/main" id="{60FAAA6F-4728-724A-9A15-9F1A5B6F53D1}"/>
                  </a:ext>
                </a:extLst>
              </p:cNvPr>
              <p:cNvSpPr/>
              <p:nvPr/>
            </p:nvSpPr>
            <p:spPr>
              <a:xfrm>
                <a:off x="1157898"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3</a:t>
                </a:r>
              </a:p>
            </p:txBody>
          </p:sp>
          <p:sp>
            <p:nvSpPr>
              <p:cNvPr id="14" name="4">
                <a:extLst>
                  <a:ext uri="{FF2B5EF4-FFF2-40B4-BE49-F238E27FC236}">
                    <a16:creationId xmlns:a16="http://schemas.microsoft.com/office/drawing/2014/main" id="{34E6F55F-1F52-354E-8713-11296C9651DD}"/>
                  </a:ext>
                </a:extLst>
              </p:cNvPr>
              <p:cNvSpPr/>
              <p:nvPr/>
            </p:nvSpPr>
            <p:spPr>
              <a:xfrm>
                <a:off x="1664174"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4</a:t>
                </a:r>
              </a:p>
            </p:txBody>
          </p:sp>
          <p:sp>
            <p:nvSpPr>
              <p:cNvPr id="15" name="5">
                <a:extLst>
                  <a:ext uri="{FF2B5EF4-FFF2-40B4-BE49-F238E27FC236}">
                    <a16:creationId xmlns:a16="http://schemas.microsoft.com/office/drawing/2014/main" id="{6411545A-B7A1-B549-B23C-5BB7E7027E0A}"/>
                  </a:ext>
                </a:extLst>
              </p:cNvPr>
              <p:cNvSpPr/>
              <p:nvPr/>
            </p:nvSpPr>
            <p:spPr>
              <a:xfrm>
                <a:off x="2170977"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5</a:t>
                </a:r>
              </a:p>
            </p:txBody>
          </p:sp>
          <p:sp>
            <p:nvSpPr>
              <p:cNvPr id="16" name="6">
                <a:extLst>
                  <a:ext uri="{FF2B5EF4-FFF2-40B4-BE49-F238E27FC236}">
                    <a16:creationId xmlns:a16="http://schemas.microsoft.com/office/drawing/2014/main" id="{4AF61947-3AF3-CF49-A46C-CF633D113AAD}"/>
                  </a:ext>
                </a:extLst>
              </p:cNvPr>
              <p:cNvSpPr/>
              <p:nvPr/>
            </p:nvSpPr>
            <p:spPr>
              <a:xfrm>
                <a:off x="2678450"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6</a:t>
                </a:r>
              </a:p>
            </p:txBody>
          </p:sp>
          <p:sp>
            <p:nvSpPr>
              <p:cNvPr id="17" name="7">
                <a:extLst>
                  <a:ext uri="{FF2B5EF4-FFF2-40B4-BE49-F238E27FC236}">
                    <a16:creationId xmlns:a16="http://schemas.microsoft.com/office/drawing/2014/main" id="{748989EF-6FF3-7540-94B0-D153676626E1}"/>
                  </a:ext>
                </a:extLst>
              </p:cNvPr>
              <p:cNvSpPr/>
              <p:nvPr/>
            </p:nvSpPr>
            <p:spPr>
              <a:xfrm>
                <a:off x="3333091"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7</a:t>
                </a:r>
              </a:p>
            </p:txBody>
          </p:sp>
          <p:sp>
            <p:nvSpPr>
              <p:cNvPr id="18" name="8">
                <a:extLst>
                  <a:ext uri="{FF2B5EF4-FFF2-40B4-BE49-F238E27FC236}">
                    <a16:creationId xmlns:a16="http://schemas.microsoft.com/office/drawing/2014/main" id="{C4DB0021-C9CE-684F-AB61-AE4E571B14C0}"/>
                  </a:ext>
                </a:extLst>
              </p:cNvPr>
              <p:cNvSpPr/>
              <p:nvPr/>
            </p:nvSpPr>
            <p:spPr>
              <a:xfrm>
                <a:off x="4004586"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8</a:t>
                </a:r>
              </a:p>
            </p:txBody>
          </p:sp>
          <p:sp>
            <p:nvSpPr>
              <p:cNvPr id="19" name="9">
                <a:extLst>
                  <a:ext uri="{FF2B5EF4-FFF2-40B4-BE49-F238E27FC236}">
                    <a16:creationId xmlns:a16="http://schemas.microsoft.com/office/drawing/2014/main" id="{638F95D8-7899-0147-B4BE-B8E2B885F687}"/>
                  </a:ext>
                </a:extLst>
              </p:cNvPr>
              <p:cNvSpPr/>
              <p:nvPr/>
            </p:nvSpPr>
            <p:spPr>
              <a:xfrm>
                <a:off x="4511389"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9</a:t>
                </a:r>
              </a:p>
            </p:txBody>
          </p:sp>
          <p:sp>
            <p:nvSpPr>
              <p:cNvPr id="20" name="10">
                <a:extLst>
                  <a:ext uri="{FF2B5EF4-FFF2-40B4-BE49-F238E27FC236}">
                    <a16:creationId xmlns:a16="http://schemas.microsoft.com/office/drawing/2014/main" id="{282F4B10-A4DE-4749-8858-959570F68831}"/>
                  </a:ext>
                </a:extLst>
              </p:cNvPr>
              <p:cNvSpPr/>
              <p:nvPr/>
            </p:nvSpPr>
            <p:spPr>
              <a:xfrm>
                <a:off x="5017665"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10</a:t>
                </a:r>
              </a:p>
            </p:txBody>
          </p:sp>
          <p:sp>
            <p:nvSpPr>
              <p:cNvPr id="21" name="11">
                <a:extLst>
                  <a:ext uri="{FF2B5EF4-FFF2-40B4-BE49-F238E27FC236}">
                    <a16:creationId xmlns:a16="http://schemas.microsoft.com/office/drawing/2014/main" id="{35AB5BCC-EC87-524B-B20F-FF95F9119F3B}"/>
                  </a:ext>
                </a:extLst>
              </p:cNvPr>
              <p:cNvSpPr/>
              <p:nvPr/>
            </p:nvSpPr>
            <p:spPr>
              <a:xfrm>
                <a:off x="5524468"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11</a:t>
                </a:r>
              </a:p>
            </p:txBody>
          </p:sp>
          <p:sp>
            <p:nvSpPr>
              <p:cNvPr id="22" name="12">
                <a:extLst>
                  <a:ext uri="{FF2B5EF4-FFF2-40B4-BE49-F238E27FC236}">
                    <a16:creationId xmlns:a16="http://schemas.microsoft.com/office/drawing/2014/main" id="{A12A3591-044E-FC4C-B6B7-57E6F99D8562}"/>
                  </a:ext>
                </a:extLst>
              </p:cNvPr>
              <p:cNvSpPr/>
              <p:nvPr/>
            </p:nvSpPr>
            <p:spPr>
              <a:xfrm>
                <a:off x="6195964"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12</a:t>
                </a:r>
              </a:p>
            </p:txBody>
          </p:sp>
          <p:sp>
            <p:nvSpPr>
              <p:cNvPr id="23" name="13">
                <a:extLst>
                  <a:ext uri="{FF2B5EF4-FFF2-40B4-BE49-F238E27FC236}">
                    <a16:creationId xmlns:a16="http://schemas.microsoft.com/office/drawing/2014/main" id="{682C3DFC-9CC6-9444-BAE6-74BC09801F9E}"/>
                  </a:ext>
                </a:extLst>
              </p:cNvPr>
              <p:cNvSpPr/>
              <p:nvPr/>
            </p:nvSpPr>
            <p:spPr>
              <a:xfrm>
                <a:off x="6702767" y="2001018"/>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13</a:t>
                </a:r>
              </a:p>
            </p:txBody>
          </p:sp>
          <p:sp>
            <p:nvSpPr>
              <p:cNvPr id="24" name="14">
                <a:extLst>
                  <a:ext uri="{FF2B5EF4-FFF2-40B4-BE49-F238E27FC236}">
                    <a16:creationId xmlns:a16="http://schemas.microsoft.com/office/drawing/2014/main" id="{6869A02D-F0E3-4742-AC67-663468EB550B}"/>
                  </a:ext>
                </a:extLst>
              </p:cNvPr>
              <p:cNvSpPr/>
              <p:nvPr/>
            </p:nvSpPr>
            <p:spPr>
              <a:xfrm>
                <a:off x="7346497" y="1999657"/>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14</a:t>
                </a:r>
              </a:p>
            </p:txBody>
          </p:sp>
          <p:sp>
            <p:nvSpPr>
              <p:cNvPr id="25" name="15">
                <a:extLst>
                  <a:ext uri="{FF2B5EF4-FFF2-40B4-BE49-F238E27FC236}">
                    <a16:creationId xmlns:a16="http://schemas.microsoft.com/office/drawing/2014/main" id="{DE97016F-422D-E24B-9E3F-85FFFD040AA8}"/>
                  </a:ext>
                </a:extLst>
              </p:cNvPr>
              <p:cNvSpPr/>
              <p:nvPr/>
            </p:nvSpPr>
            <p:spPr>
              <a:xfrm>
                <a:off x="7853300" y="2001244"/>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15</a:t>
                </a:r>
              </a:p>
            </p:txBody>
          </p:sp>
          <p:sp>
            <p:nvSpPr>
              <p:cNvPr id="26" name="16">
                <a:extLst>
                  <a:ext uri="{FF2B5EF4-FFF2-40B4-BE49-F238E27FC236}">
                    <a16:creationId xmlns:a16="http://schemas.microsoft.com/office/drawing/2014/main" id="{13F93041-7B98-B647-B054-81D8341E83FB}"/>
                  </a:ext>
                </a:extLst>
              </p:cNvPr>
              <p:cNvSpPr/>
              <p:nvPr/>
            </p:nvSpPr>
            <p:spPr>
              <a:xfrm>
                <a:off x="8359576" y="1999657"/>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16</a:t>
                </a:r>
              </a:p>
            </p:txBody>
          </p:sp>
          <p:sp>
            <p:nvSpPr>
              <p:cNvPr id="27" name="17">
                <a:extLst>
                  <a:ext uri="{FF2B5EF4-FFF2-40B4-BE49-F238E27FC236}">
                    <a16:creationId xmlns:a16="http://schemas.microsoft.com/office/drawing/2014/main" id="{612DB192-6899-4046-AC97-D62BE4B8C7B1}"/>
                  </a:ext>
                </a:extLst>
              </p:cNvPr>
              <p:cNvSpPr/>
              <p:nvPr/>
            </p:nvSpPr>
            <p:spPr>
              <a:xfrm>
                <a:off x="8866379" y="1999657"/>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17</a:t>
                </a:r>
              </a:p>
            </p:txBody>
          </p:sp>
          <p:sp>
            <p:nvSpPr>
              <p:cNvPr id="28" name="18">
                <a:extLst>
                  <a:ext uri="{FF2B5EF4-FFF2-40B4-BE49-F238E27FC236}">
                    <a16:creationId xmlns:a16="http://schemas.microsoft.com/office/drawing/2014/main" id="{52EF41AC-B910-904C-97CA-E9B4B2535880}"/>
                  </a:ext>
                </a:extLst>
              </p:cNvPr>
              <p:cNvSpPr/>
              <p:nvPr/>
            </p:nvSpPr>
            <p:spPr>
              <a:xfrm>
                <a:off x="9373182" y="1999657"/>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18</a:t>
                </a:r>
              </a:p>
            </p:txBody>
          </p:sp>
          <p:sp>
            <p:nvSpPr>
              <p:cNvPr id="29" name="19">
                <a:extLst>
                  <a:ext uri="{FF2B5EF4-FFF2-40B4-BE49-F238E27FC236}">
                    <a16:creationId xmlns:a16="http://schemas.microsoft.com/office/drawing/2014/main" id="{D87D9194-B322-4C46-BA67-B94FD98A7C27}"/>
                  </a:ext>
                </a:extLst>
              </p:cNvPr>
              <p:cNvSpPr/>
              <p:nvPr/>
            </p:nvSpPr>
            <p:spPr>
              <a:xfrm>
                <a:off x="9879458"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19</a:t>
                </a:r>
              </a:p>
            </p:txBody>
          </p:sp>
          <p:sp>
            <p:nvSpPr>
              <p:cNvPr id="30" name="20">
                <a:extLst>
                  <a:ext uri="{FF2B5EF4-FFF2-40B4-BE49-F238E27FC236}">
                    <a16:creationId xmlns:a16="http://schemas.microsoft.com/office/drawing/2014/main" id="{91621A0E-CF87-E349-A64B-5E38BBA5D6D3}"/>
                  </a:ext>
                </a:extLst>
              </p:cNvPr>
              <p:cNvSpPr/>
              <p:nvPr/>
            </p:nvSpPr>
            <p:spPr>
              <a:xfrm>
                <a:off x="10386262"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20</a:t>
                </a:r>
              </a:p>
            </p:txBody>
          </p:sp>
          <p:sp>
            <p:nvSpPr>
              <p:cNvPr id="31" name="21">
                <a:extLst>
                  <a:ext uri="{FF2B5EF4-FFF2-40B4-BE49-F238E27FC236}">
                    <a16:creationId xmlns:a16="http://schemas.microsoft.com/office/drawing/2014/main" id="{6D6FE30F-2ECC-9E4B-84B8-403722D50387}"/>
                  </a:ext>
                </a:extLst>
              </p:cNvPr>
              <p:cNvSpPr/>
              <p:nvPr/>
            </p:nvSpPr>
            <p:spPr>
              <a:xfrm>
                <a:off x="10892538"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21</a:t>
                </a:r>
              </a:p>
            </p:txBody>
          </p:sp>
          <p:sp>
            <p:nvSpPr>
              <p:cNvPr id="32" name="22">
                <a:extLst>
                  <a:ext uri="{FF2B5EF4-FFF2-40B4-BE49-F238E27FC236}">
                    <a16:creationId xmlns:a16="http://schemas.microsoft.com/office/drawing/2014/main" id="{04AC4919-B4AD-2D43-AD9C-3C9F27533586}"/>
                  </a:ext>
                </a:extLst>
              </p:cNvPr>
              <p:cNvSpPr/>
              <p:nvPr/>
            </p:nvSpPr>
            <p:spPr>
              <a:xfrm>
                <a:off x="11534643"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22</a:t>
                </a:r>
              </a:p>
            </p:txBody>
          </p:sp>
          <p:sp>
            <p:nvSpPr>
              <p:cNvPr id="33" name="a">
                <a:extLst>
                  <a:ext uri="{FF2B5EF4-FFF2-40B4-BE49-F238E27FC236}">
                    <a16:creationId xmlns:a16="http://schemas.microsoft.com/office/drawing/2014/main" id="{4926651B-C597-D14C-9DBC-1661340CE2CF}"/>
                  </a:ext>
                </a:extLst>
              </p:cNvPr>
              <p:cNvSpPr/>
              <p:nvPr/>
            </p:nvSpPr>
            <p:spPr>
              <a:xfrm>
                <a:off x="144819" y="27234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34" name="b">
                <a:extLst>
                  <a:ext uri="{FF2B5EF4-FFF2-40B4-BE49-F238E27FC236}">
                    <a16:creationId xmlns:a16="http://schemas.microsoft.com/office/drawing/2014/main" id="{DBF61960-3815-1A42-A714-A98A7B12D3B2}"/>
                  </a:ext>
                </a:extLst>
              </p:cNvPr>
              <p:cNvSpPr/>
              <p:nvPr/>
            </p:nvSpPr>
            <p:spPr>
              <a:xfrm>
                <a:off x="651095" y="27234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35" name="a">
                <a:extLst>
                  <a:ext uri="{FF2B5EF4-FFF2-40B4-BE49-F238E27FC236}">
                    <a16:creationId xmlns:a16="http://schemas.microsoft.com/office/drawing/2014/main" id="{7191F65C-50FC-4E49-A498-11BCA5706FC2}"/>
                  </a:ext>
                </a:extLst>
              </p:cNvPr>
              <p:cNvSpPr/>
              <p:nvPr/>
            </p:nvSpPr>
            <p:spPr>
              <a:xfrm>
                <a:off x="1157898" y="27234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36" name="a">
                <a:extLst>
                  <a:ext uri="{FF2B5EF4-FFF2-40B4-BE49-F238E27FC236}">
                    <a16:creationId xmlns:a16="http://schemas.microsoft.com/office/drawing/2014/main" id="{1EC5C8F6-53FD-A042-BB39-7E07CC5DA937}"/>
                  </a:ext>
                </a:extLst>
              </p:cNvPr>
              <p:cNvSpPr/>
              <p:nvPr/>
            </p:nvSpPr>
            <p:spPr>
              <a:xfrm>
                <a:off x="1664174" y="27234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37" name="b">
                <a:extLst>
                  <a:ext uri="{FF2B5EF4-FFF2-40B4-BE49-F238E27FC236}">
                    <a16:creationId xmlns:a16="http://schemas.microsoft.com/office/drawing/2014/main" id="{FFC321FB-57DE-3F4E-9FCF-DE606D30136D}"/>
                  </a:ext>
                </a:extLst>
              </p:cNvPr>
              <p:cNvSpPr/>
              <p:nvPr/>
            </p:nvSpPr>
            <p:spPr>
              <a:xfrm>
                <a:off x="2170977" y="27234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38" name="a">
                <a:extLst>
                  <a:ext uri="{FF2B5EF4-FFF2-40B4-BE49-F238E27FC236}">
                    <a16:creationId xmlns:a16="http://schemas.microsoft.com/office/drawing/2014/main" id="{D4725EA9-E084-8D4F-8D72-95ACFB7D62BF}"/>
                  </a:ext>
                </a:extLst>
              </p:cNvPr>
              <p:cNvSpPr/>
              <p:nvPr/>
            </p:nvSpPr>
            <p:spPr>
              <a:xfrm>
                <a:off x="2677253" y="27234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39" name="b">
                <a:extLst>
                  <a:ext uri="{FF2B5EF4-FFF2-40B4-BE49-F238E27FC236}">
                    <a16:creationId xmlns:a16="http://schemas.microsoft.com/office/drawing/2014/main" id="{F4D6DAEE-967A-504E-BB8A-E34A1D17F6DF}"/>
                  </a:ext>
                </a:extLst>
              </p:cNvPr>
              <p:cNvSpPr/>
              <p:nvPr/>
            </p:nvSpPr>
            <p:spPr>
              <a:xfrm>
                <a:off x="3333091" y="2672644"/>
                <a:ext cx="508001" cy="508001"/>
              </a:xfrm>
              <a:prstGeom prst="rect">
                <a:avLst/>
              </a:prstGeom>
              <a:solidFill>
                <a:schemeClr val="accent2"/>
              </a:solidFill>
              <a:ln w="12700">
                <a:solidFill>
                  <a:srgbClr val="3D802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b</a:t>
                </a:r>
              </a:p>
            </p:txBody>
          </p:sp>
          <p:sp>
            <p:nvSpPr>
              <p:cNvPr id="40" name="a">
                <a:extLst>
                  <a:ext uri="{FF2B5EF4-FFF2-40B4-BE49-F238E27FC236}">
                    <a16:creationId xmlns:a16="http://schemas.microsoft.com/office/drawing/2014/main" id="{51BEFB2E-2D85-0C43-A749-41FD97A1A6D8}"/>
                  </a:ext>
                </a:extLst>
              </p:cNvPr>
              <p:cNvSpPr/>
              <p:nvPr/>
            </p:nvSpPr>
            <p:spPr>
              <a:xfrm>
                <a:off x="6195964" y="2671649"/>
                <a:ext cx="508001" cy="508001"/>
              </a:xfrm>
              <a:prstGeom prst="rect">
                <a:avLst/>
              </a:prstGeom>
              <a:solidFill>
                <a:schemeClr val="accent2"/>
              </a:solidFill>
              <a:ln w="12700">
                <a:solidFill>
                  <a:srgbClr val="3D802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a</a:t>
                </a:r>
              </a:p>
            </p:txBody>
          </p:sp>
          <p:sp>
            <p:nvSpPr>
              <p:cNvPr id="41" name="b">
                <a:extLst>
                  <a:ext uri="{FF2B5EF4-FFF2-40B4-BE49-F238E27FC236}">
                    <a16:creationId xmlns:a16="http://schemas.microsoft.com/office/drawing/2014/main" id="{7B5AFD32-6582-6B49-8EFD-3A1A8CBFD188}"/>
                  </a:ext>
                </a:extLst>
              </p:cNvPr>
              <p:cNvSpPr/>
              <p:nvPr/>
            </p:nvSpPr>
            <p:spPr>
              <a:xfrm>
                <a:off x="6702767" y="2671649"/>
                <a:ext cx="508001" cy="508001"/>
              </a:xfrm>
              <a:prstGeom prst="rect">
                <a:avLst/>
              </a:prstGeom>
              <a:solidFill>
                <a:schemeClr val="accent2"/>
              </a:solidFill>
              <a:ln w="12700">
                <a:solidFill>
                  <a:srgbClr val="3D802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b</a:t>
                </a:r>
              </a:p>
            </p:txBody>
          </p:sp>
          <p:sp>
            <p:nvSpPr>
              <p:cNvPr id="42" name="$">
                <a:extLst>
                  <a:ext uri="{FF2B5EF4-FFF2-40B4-BE49-F238E27FC236}">
                    <a16:creationId xmlns:a16="http://schemas.microsoft.com/office/drawing/2014/main" id="{820D7F24-4F15-AE4B-AF7D-D0C80B236DD2}"/>
                  </a:ext>
                </a:extLst>
              </p:cNvPr>
              <p:cNvSpPr/>
              <p:nvPr/>
            </p:nvSpPr>
            <p:spPr>
              <a:xfrm>
                <a:off x="11534643" y="2647244"/>
                <a:ext cx="508001" cy="508001"/>
              </a:xfrm>
              <a:prstGeom prst="rect">
                <a:avLst/>
              </a:prstGeom>
              <a:solidFill>
                <a:srgbClr val="FFC000"/>
              </a:solidFill>
              <a:ln w="12700">
                <a:solidFill>
                  <a:srgbClr val="3D802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a:t>
                </a:r>
              </a:p>
            </p:txBody>
          </p:sp>
          <p:sp>
            <p:nvSpPr>
              <p:cNvPr id="43" name="Rounded Rectangle">
                <a:extLst>
                  <a:ext uri="{FF2B5EF4-FFF2-40B4-BE49-F238E27FC236}">
                    <a16:creationId xmlns:a16="http://schemas.microsoft.com/office/drawing/2014/main" id="{E43F9D71-708D-0348-AA8B-5373F85C98C4}"/>
                  </a:ext>
                </a:extLst>
              </p:cNvPr>
              <p:cNvSpPr/>
              <p:nvPr/>
            </p:nvSpPr>
            <p:spPr>
              <a:xfrm>
                <a:off x="3920852" y="2672644"/>
                <a:ext cx="2195352" cy="508001"/>
              </a:xfrm>
              <a:prstGeom prst="roundRect">
                <a:avLst>
                  <a:gd name="adj" fmla="val 37500"/>
                </a:avLst>
              </a:prstGeom>
              <a:solidFill>
                <a:srgbClr val="FFFFFF"/>
              </a:solidFill>
              <a:ln w="12700">
                <a:solidFill>
                  <a:schemeClr val="accent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sp>
            <p:nvSpPr>
              <p:cNvPr id="44" name="a">
                <a:extLst>
                  <a:ext uri="{FF2B5EF4-FFF2-40B4-BE49-F238E27FC236}">
                    <a16:creationId xmlns:a16="http://schemas.microsoft.com/office/drawing/2014/main" id="{FCA9C486-2363-D542-A818-4E087ECE13DB}"/>
                  </a:ext>
                </a:extLst>
              </p:cNvPr>
              <p:cNvSpPr/>
              <p:nvPr/>
            </p:nvSpPr>
            <p:spPr>
              <a:xfrm>
                <a:off x="4004586" y="27107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45" name="a">
                <a:extLst>
                  <a:ext uri="{FF2B5EF4-FFF2-40B4-BE49-F238E27FC236}">
                    <a16:creationId xmlns:a16="http://schemas.microsoft.com/office/drawing/2014/main" id="{8A51F75C-BD44-734C-AB4A-95050C274F68}"/>
                  </a:ext>
                </a:extLst>
              </p:cNvPr>
              <p:cNvSpPr/>
              <p:nvPr/>
            </p:nvSpPr>
            <p:spPr>
              <a:xfrm>
                <a:off x="4511389" y="27107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a</a:t>
                </a:r>
              </a:p>
            </p:txBody>
          </p:sp>
          <p:sp>
            <p:nvSpPr>
              <p:cNvPr id="46" name="b">
                <a:extLst>
                  <a:ext uri="{FF2B5EF4-FFF2-40B4-BE49-F238E27FC236}">
                    <a16:creationId xmlns:a16="http://schemas.microsoft.com/office/drawing/2014/main" id="{9EBB785A-AD2C-3443-9466-C0CAC93BAA6C}"/>
                  </a:ext>
                </a:extLst>
              </p:cNvPr>
              <p:cNvSpPr/>
              <p:nvPr/>
            </p:nvSpPr>
            <p:spPr>
              <a:xfrm>
                <a:off x="5017665" y="27107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47" name="a">
                <a:extLst>
                  <a:ext uri="{FF2B5EF4-FFF2-40B4-BE49-F238E27FC236}">
                    <a16:creationId xmlns:a16="http://schemas.microsoft.com/office/drawing/2014/main" id="{D16D5F84-6F88-1C4B-8DE0-E2615DC2E4F1}"/>
                  </a:ext>
                </a:extLst>
              </p:cNvPr>
              <p:cNvSpPr/>
              <p:nvPr/>
            </p:nvSpPr>
            <p:spPr>
              <a:xfrm>
                <a:off x="5524468" y="27107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48" name="Rounded Rectangle">
                <a:extLst>
                  <a:ext uri="{FF2B5EF4-FFF2-40B4-BE49-F238E27FC236}">
                    <a16:creationId xmlns:a16="http://schemas.microsoft.com/office/drawing/2014/main" id="{335A6965-BDF0-DC45-B9BC-133A0A76DADE}"/>
                  </a:ext>
                </a:extLst>
              </p:cNvPr>
              <p:cNvSpPr/>
              <p:nvPr/>
            </p:nvSpPr>
            <p:spPr>
              <a:xfrm>
                <a:off x="7290001" y="2653594"/>
                <a:ext cx="4164882" cy="508001"/>
              </a:xfrm>
              <a:prstGeom prst="roundRect">
                <a:avLst>
                  <a:gd name="adj" fmla="val 37500"/>
                </a:avLst>
              </a:prstGeom>
              <a:solidFill>
                <a:srgbClr val="FFFFFF"/>
              </a:solidFill>
              <a:ln w="12700">
                <a:solidFill>
                  <a:schemeClr val="accent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sp>
            <p:nvSpPr>
              <p:cNvPr id="49" name="a">
                <a:extLst>
                  <a:ext uri="{FF2B5EF4-FFF2-40B4-BE49-F238E27FC236}">
                    <a16:creationId xmlns:a16="http://schemas.microsoft.com/office/drawing/2014/main" id="{12B3B819-517F-F241-AA18-09BB8A99065B}"/>
                  </a:ext>
                </a:extLst>
              </p:cNvPr>
              <p:cNvSpPr/>
              <p:nvPr/>
            </p:nvSpPr>
            <p:spPr>
              <a:xfrm>
                <a:off x="7346497" y="2704394"/>
                <a:ext cx="508001" cy="393701"/>
              </a:xfrm>
              <a:prstGeom prst="rect">
                <a:avLst/>
              </a:prstGeom>
              <a:solidFill>
                <a:srgbClr val="FFC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a</a:t>
                </a:r>
              </a:p>
            </p:txBody>
          </p:sp>
          <p:sp>
            <p:nvSpPr>
              <p:cNvPr id="50" name="b">
                <a:extLst>
                  <a:ext uri="{FF2B5EF4-FFF2-40B4-BE49-F238E27FC236}">
                    <a16:creationId xmlns:a16="http://schemas.microsoft.com/office/drawing/2014/main" id="{70638295-6FD1-4943-81B1-6E390CEB8566}"/>
                  </a:ext>
                </a:extLst>
              </p:cNvPr>
              <p:cNvSpPr/>
              <p:nvPr/>
            </p:nvSpPr>
            <p:spPr>
              <a:xfrm>
                <a:off x="7853300" y="2704394"/>
                <a:ext cx="508001" cy="393701"/>
              </a:xfrm>
              <a:prstGeom prst="rect">
                <a:avLst/>
              </a:prstGeom>
              <a:solidFill>
                <a:srgbClr val="FFC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51" name="a">
                <a:extLst>
                  <a:ext uri="{FF2B5EF4-FFF2-40B4-BE49-F238E27FC236}">
                    <a16:creationId xmlns:a16="http://schemas.microsoft.com/office/drawing/2014/main" id="{3C67E375-24BD-7F45-AC61-EAE9FDCCF921}"/>
                  </a:ext>
                </a:extLst>
              </p:cNvPr>
              <p:cNvSpPr/>
              <p:nvPr/>
            </p:nvSpPr>
            <p:spPr>
              <a:xfrm>
                <a:off x="8359576" y="2704394"/>
                <a:ext cx="508001" cy="393701"/>
              </a:xfrm>
              <a:prstGeom prst="rect">
                <a:avLst/>
              </a:prstGeom>
              <a:solidFill>
                <a:srgbClr val="FFC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52" name="a">
                <a:extLst>
                  <a:ext uri="{FF2B5EF4-FFF2-40B4-BE49-F238E27FC236}">
                    <a16:creationId xmlns:a16="http://schemas.microsoft.com/office/drawing/2014/main" id="{4B336861-4EEC-DF4B-A900-86DEE53B5116}"/>
                  </a:ext>
                </a:extLst>
              </p:cNvPr>
              <p:cNvSpPr/>
              <p:nvPr/>
            </p:nvSpPr>
            <p:spPr>
              <a:xfrm>
                <a:off x="8866379" y="2704394"/>
                <a:ext cx="508001" cy="393701"/>
              </a:xfrm>
              <a:prstGeom prst="rect">
                <a:avLst/>
              </a:prstGeom>
              <a:solidFill>
                <a:srgbClr val="FFC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53" name="b">
                <a:extLst>
                  <a:ext uri="{FF2B5EF4-FFF2-40B4-BE49-F238E27FC236}">
                    <a16:creationId xmlns:a16="http://schemas.microsoft.com/office/drawing/2014/main" id="{2D3A4C50-3337-974D-98BA-DB94DFE144CA}"/>
                  </a:ext>
                </a:extLst>
              </p:cNvPr>
              <p:cNvSpPr/>
              <p:nvPr/>
            </p:nvSpPr>
            <p:spPr>
              <a:xfrm>
                <a:off x="9373182" y="2704394"/>
                <a:ext cx="508001" cy="393701"/>
              </a:xfrm>
              <a:prstGeom prst="rect">
                <a:avLst/>
              </a:prstGeom>
              <a:solidFill>
                <a:srgbClr val="FFC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54" name="a">
                <a:extLst>
                  <a:ext uri="{FF2B5EF4-FFF2-40B4-BE49-F238E27FC236}">
                    <a16:creationId xmlns:a16="http://schemas.microsoft.com/office/drawing/2014/main" id="{2D9C3D78-3C95-B24A-9029-5BF3ECA5610F}"/>
                  </a:ext>
                </a:extLst>
              </p:cNvPr>
              <p:cNvSpPr/>
              <p:nvPr/>
            </p:nvSpPr>
            <p:spPr>
              <a:xfrm>
                <a:off x="9879458" y="2704394"/>
                <a:ext cx="508001" cy="393701"/>
              </a:xfrm>
              <a:prstGeom prst="rect">
                <a:avLst/>
              </a:prstGeom>
              <a:solidFill>
                <a:srgbClr val="FFC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55" name="b">
                <a:extLst>
                  <a:ext uri="{FF2B5EF4-FFF2-40B4-BE49-F238E27FC236}">
                    <a16:creationId xmlns:a16="http://schemas.microsoft.com/office/drawing/2014/main" id="{E9966FDA-5276-EF43-A5C6-E60134D6A9C2}"/>
                  </a:ext>
                </a:extLst>
              </p:cNvPr>
              <p:cNvSpPr/>
              <p:nvPr/>
            </p:nvSpPr>
            <p:spPr>
              <a:xfrm>
                <a:off x="10386262" y="2704394"/>
                <a:ext cx="508001" cy="393701"/>
              </a:xfrm>
              <a:prstGeom prst="rect">
                <a:avLst/>
              </a:prstGeom>
              <a:solidFill>
                <a:srgbClr val="FFC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56" name="a">
                <a:extLst>
                  <a:ext uri="{FF2B5EF4-FFF2-40B4-BE49-F238E27FC236}">
                    <a16:creationId xmlns:a16="http://schemas.microsoft.com/office/drawing/2014/main" id="{C6B967DA-A7DF-A948-8C05-5DCFEB601242}"/>
                  </a:ext>
                </a:extLst>
              </p:cNvPr>
              <p:cNvSpPr/>
              <p:nvPr/>
            </p:nvSpPr>
            <p:spPr>
              <a:xfrm>
                <a:off x="10892538" y="2704394"/>
                <a:ext cx="508001" cy="393701"/>
              </a:xfrm>
              <a:prstGeom prst="rect">
                <a:avLst/>
              </a:prstGeom>
              <a:solidFill>
                <a:srgbClr val="FFC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cxnSp>
            <p:nvCxnSpPr>
              <p:cNvPr id="57" name="Curved Connector 56">
                <a:extLst>
                  <a:ext uri="{FF2B5EF4-FFF2-40B4-BE49-F238E27FC236}">
                    <a16:creationId xmlns:a16="http://schemas.microsoft.com/office/drawing/2014/main" id="{F8BD0C03-E454-FD49-860D-1CA620A4C41D}"/>
                  </a:ext>
                </a:extLst>
              </p:cNvPr>
              <p:cNvCxnSpPr>
                <a:cxnSpLocks/>
                <a:stCxn id="33" idx="2"/>
                <a:endCxn id="38" idx="2"/>
              </p:cNvCxnSpPr>
              <p:nvPr/>
            </p:nvCxnSpPr>
            <p:spPr>
              <a:xfrm rot="16200000" flipH="1">
                <a:off x="1665037" y="1850928"/>
                <a:ext cx="12700" cy="2532434"/>
              </a:xfrm>
              <a:prstGeom prst="curvedConnector3">
                <a:avLst>
                  <a:gd name="adj1" fmla="val 3735480"/>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8" name="Curved Connector 57">
                <a:extLst>
                  <a:ext uri="{FF2B5EF4-FFF2-40B4-BE49-F238E27FC236}">
                    <a16:creationId xmlns:a16="http://schemas.microsoft.com/office/drawing/2014/main" id="{959A6190-D924-EA47-B609-5341041CA5D7}"/>
                  </a:ext>
                </a:extLst>
              </p:cNvPr>
              <p:cNvCxnSpPr>
                <a:cxnSpLocks/>
                <a:stCxn id="44" idx="2"/>
                <a:endCxn id="51" idx="2"/>
              </p:cNvCxnSpPr>
              <p:nvPr/>
            </p:nvCxnSpPr>
            <p:spPr>
              <a:xfrm rot="5400000" flipH="1" flipV="1">
                <a:off x="6432907" y="923775"/>
                <a:ext cx="6350" cy="4354990"/>
              </a:xfrm>
              <a:prstGeom prst="curvedConnector3">
                <a:avLst>
                  <a:gd name="adj1" fmla="val -7316126"/>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9" name="Curved Connector 58">
                <a:extLst>
                  <a:ext uri="{FF2B5EF4-FFF2-40B4-BE49-F238E27FC236}">
                    <a16:creationId xmlns:a16="http://schemas.microsoft.com/office/drawing/2014/main" id="{E045BF4F-CBBB-8742-96E5-584DB662DD26}"/>
                  </a:ext>
                </a:extLst>
              </p:cNvPr>
              <p:cNvCxnSpPr>
                <a:cxnSpLocks/>
                <a:stCxn id="49" idx="2"/>
                <a:endCxn id="45" idx="2"/>
              </p:cNvCxnSpPr>
              <p:nvPr/>
            </p:nvCxnSpPr>
            <p:spPr>
              <a:xfrm rot="5400000">
                <a:off x="6179769" y="1683716"/>
                <a:ext cx="6350" cy="2835108"/>
              </a:xfrm>
              <a:prstGeom prst="curvedConnector3">
                <a:avLst>
                  <a:gd name="adj1" fmla="val 3700000"/>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grpSp>
      </p:grpSp>
      <p:sp>
        <p:nvSpPr>
          <p:cNvPr id="60" name="TextBox 59">
            <a:extLst>
              <a:ext uri="{FF2B5EF4-FFF2-40B4-BE49-F238E27FC236}">
                <a16:creationId xmlns:a16="http://schemas.microsoft.com/office/drawing/2014/main" id="{95EFE72A-C658-B44E-895B-AD4A069F4330}"/>
              </a:ext>
            </a:extLst>
          </p:cNvPr>
          <p:cNvSpPr txBox="1"/>
          <p:nvPr/>
        </p:nvSpPr>
        <p:spPr>
          <a:xfrm>
            <a:off x="-600407" y="5328765"/>
            <a:ext cx="7152211" cy="769441"/>
          </a:xfrm>
          <a:prstGeom prst="rect">
            <a:avLst/>
          </a:prstGeom>
          <a:noFill/>
        </p:spPr>
        <p:txBody>
          <a:bodyPr wrap="square" rtlCol="0">
            <a:spAutoFit/>
          </a:bodyPr>
          <a:lstStyle/>
          <a:p>
            <a:pPr algn="ctr"/>
            <a:r>
              <a:rPr lang="en-US" sz="2000" dirty="0"/>
              <a:t>Encoding: (6,6,b),(16,4,a),(0,0,b), </a:t>
            </a:r>
            <a:r>
              <a:rPr lang="en-US" sz="2000" dirty="0">
                <a:highlight>
                  <a:srgbClr val="FFFF00"/>
                </a:highlight>
              </a:rPr>
              <a:t>(9,8,$)</a:t>
            </a:r>
          </a:p>
          <a:p>
            <a:endParaRPr lang="en-PT" sz="2400" dirty="0"/>
          </a:p>
        </p:txBody>
      </p:sp>
      <p:sp>
        <p:nvSpPr>
          <p:cNvPr id="70" name="TextBox 69">
            <a:extLst>
              <a:ext uri="{FF2B5EF4-FFF2-40B4-BE49-F238E27FC236}">
                <a16:creationId xmlns:a16="http://schemas.microsoft.com/office/drawing/2014/main" id="{F09FBE24-8954-C94E-A31B-9119DE495501}"/>
              </a:ext>
            </a:extLst>
          </p:cNvPr>
          <p:cNvSpPr txBox="1"/>
          <p:nvPr/>
        </p:nvSpPr>
        <p:spPr>
          <a:xfrm>
            <a:off x="7072072" y="5072779"/>
            <a:ext cx="5266294" cy="1754326"/>
          </a:xfrm>
          <a:prstGeom prst="rect">
            <a:avLst/>
          </a:prstGeom>
          <a:noFill/>
        </p:spPr>
        <p:txBody>
          <a:bodyPr wrap="square" rtlCol="0">
            <a:spAutoFit/>
          </a:bodyPr>
          <a:lstStyle/>
          <a:p>
            <a:pPr marL="342900" indent="-342900">
              <a:buFont typeface="+mj-lt"/>
              <a:buAutoNum type="arabicPeriod"/>
            </a:pPr>
            <a:r>
              <a:rPr lang="en-PT" dirty="0"/>
              <a:t>Pointer to another position where the phrase occours;</a:t>
            </a:r>
          </a:p>
          <a:p>
            <a:pPr marL="342900" indent="-342900">
              <a:buFont typeface="+mj-lt"/>
              <a:buAutoNum type="arabicPeriod"/>
            </a:pPr>
            <a:r>
              <a:rPr lang="en-PT" dirty="0"/>
              <a:t>Length of the phrase;</a:t>
            </a:r>
          </a:p>
          <a:p>
            <a:pPr marL="342900" indent="-342900">
              <a:buFont typeface="+mj-lt"/>
              <a:buAutoNum type="arabicPeriod"/>
            </a:pPr>
            <a:r>
              <a:rPr lang="en-PT" dirty="0"/>
              <a:t>Letter that ends the phrase;</a:t>
            </a:r>
          </a:p>
          <a:p>
            <a:endParaRPr lang="en-PT" dirty="0"/>
          </a:p>
          <a:p>
            <a:endParaRPr lang="en-PT" dirty="0"/>
          </a:p>
        </p:txBody>
      </p:sp>
    </p:spTree>
    <p:extLst>
      <p:ext uri="{BB962C8B-B14F-4D97-AF65-F5344CB8AC3E}">
        <p14:creationId xmlns:p14="http://schemas.microsoft.com/office/powerpoint/2010/main" val="1030229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ounded Rectangle">
            <a:extLst>
              <a:ext uri="{FF2B5EF4-FFF2-40B4-BE49-F238E27FC236}">
                <a16:creationId xmlns:a16="http://schemas.microsoft.com/office/drawing/2014/main" id="{6D6ED41D-16B1-5E45-A752-B23327029187}"/>
              </a:ext>
            </a:extLst>
          </p:cNvPr>
          <p:cNvSpPr/>
          <p:nvPr/>
        </p:nvSpPr>
        <p:spPr>
          <a:xfrm>
            <a:off x="109223" y="5222699"/>
            <a:ext cx="6048767" cy="576000"/>
          </a:xfrm>
          <a:prstGeom prst="roundRect">
            <a:avLst>
              <a:gd name="adj" fmla="val 37500"/>
            </a:avLst>
          </a:prstGeom>
          <a:solidFill>
            <a:srgbClr val="FFFFFF"/>
          </a:solidFill>
          <a:ln w="12700">
            <a:solidFill>
              <a:schemeClr val="bg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sp>
        <p:nvSpPr>
          <p:cNvPr id="2" name="Title 1"/>
          <p:cNvSpPr>
            <a:spLocks noGrp="1"/>
          </p:cNvSpPr>
          <p:nvPr>
            <p:ph type="title"/>
          </p:nvPr>
        </p:nvSpPr>
        <p:spPr>
          <a:xfrm>
            <a:off x="1097280" y="305713"/>
            <a:ext cx="10058400" cy="568960"/>
          </a:xfrm>
        </p:spPr>
        <p:txBody>
          <a:bodyPr/>
          <a:lstStyle/>
          <a:p>
            <a:r>
              <a:rPr lang="en-US" dirty="0"/>
              <a:t>Problem: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53454" y="1025213"/>
                <a:ext cx="10613825" cy="359369"/>
              </a:xfrm>
            </p:spPr>
            <p:txBody>
              <a:bodyPr>
                <a:normAutofit fontScale="70000" lnSpcReduction="20000"/>
              </a:bodyPr>
              <a:lstStyle/>
              <a:p>
                <a:pPr marL="0" indent="0" algn="l">
                  <a:buNone/>
                </a:pPr>
                <a:r>
                  <a:rPr lang="en-US" sz="3200" b="1" dirty="0"/>
                  <a:t>Finding the optimal bidirectional macro scheme is </a:t>
                </a:r>
                <a14:m>
                  <m:oMath xmlns:m="http://schemas.openxmlformats.org/officeDocument/2006/math">
                    <m:r>
                      <a:rPr lang="pt-PT" sz="3200" b="1" i="1" smtClean="0">
                        <a:latin typeface="Cambria Math" panose="02040503050406030204" pitchFamily="18" charset="0"/>
                      </a:rPr>
                      <m:t>𝑵𝑷</m:t>
                    </m:r>
                    <m:r>
                      <a:rPr lang="pt-PT" sz="3200" b="1" i="1" smtClean="0">
                        <a:latin typeface="Cambria Math" panose="02040503050406030204" pitchFamily="18" charset="0"/>
                      </a:rPr>
                      <m:t>−</m:t>
                    </m:r>
                    <m:r>
                      <a:rPr lang="pt-PT" sz="3200" b="1" i="1" smtClean="0">
                        <a:latin typeface="Cambria Math" panose="02040503050406030204" pitchFamily="18" charset="0"/>
                      </a:rPr>
                      <m:t>𝒄𝒐𝒎𝒑𝒍𝒆𝒕𝒆</m:t>
                    </m:r>
                  </m:oMath>
                </a14:m>
                <a:r>
                  <a:rPr lang="en-US" sz="3200" b="1" dirty="0"/>
                  <a:t>.</a:t>
                </a:r>
              </a:p>
              <a:p>
                <a:pPr marL="0" indent="0" algn="l">
                  <a:buNone/>
                </a:pPr>
                <a:endParaRPr lang="en-US" sz="32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53454" y="1025213"/>
                <a:ext cx="10613825" cy="359369"/>
              </a:xfrm>
              <a:blipFill>
                <a:blip r:embed="rId3"/>
                <a:stretch>
                  <a:fillRect l="-1553" t="-34483" b="-27586"/>
                </a:stretch>
              </a:blipFill>
            </p:spPr>
            <p:txBody>
              <a:bodyPr/>
              <a:lstStyle/>
              <a:p>
                <a:r>
                  <a:rPr lang="en-PT">
                    <a:noFill/>
                  </a:rPr>
                  <a:t> </a:t>
                </a:r>
              </a:p>
            </p:txBody>
          </p:sp>
        </mc:Fallback>
      </mc:AlternateContent>
      <p:sp>
        <p:nvSpPr>
          <p:cNvPr id="4" name="Date Placeholder 4"/>
          <p:cNvSpPr>
            <a:spLocks noGrp="1"/>
          </p:cNvSpPr>
          <p:nvPr>
            <p:ph type="dt" sz="half" idx="10"/>
          </p:nvPr>
        </p:nvSpPr>
        <p:spPr>
          <a:xfrm>
            <a:off x="1097280" y="6459785"/>
            <a:ext cx="2472271" cy="365125"/>
          </a:xfrm>
        </p:spPr>
        <p:txBody>
          <a:bodyPr/>
          <a:lstStyle/>
          <a:p>
            <a:fld id="{EDED76CA-2368-4F94-8187-E36E3CA1B222}" type="datetimeFigureOut">
              <a:rPr lang="en-US" smtClean="0"/>
              <a:t>3/30/20</a:t>
            </a:fld>
            <a:endParaRPr lang="en-US" dirty="0"/>
          </a:p>
        </p:txBody>
      </p:sp>
      <p:sp>
        <p:nvSpPr>
          <p:cNvPr id="5" name="Footer Placeholder 5"/>
          <p:cNvSpPr>
            <a:spLocks noGrp="1"/>
          </p:cNvSpPr>
          <p:nvPr>
            <p:ph type="ftr" sz="quarter" idx="11"/>
          </p:nvPr>
        </p:nvSpPr>
        <p:spPr>
          <a:xfrm>
            <a:off x="3686185" y="6459785"/>
            <a:ext cx="4822804" cy="365125"/>
          </a:xfrm>
        </p:spPr>
        <p:txBody>
          <a:bodyPr/>
          <a:lstStyle/>
          <a:p>
            <a:r>
              <a:rPr lang="en-US" dirty="0">
                <a:solidFill>
                  <a:schemeClr val="bg1"/>
                </a:solidFill>
                <a:sym typeface="微软雅黑"/>
              </a:rPr>
              <a:t>Approximating Optimal Bidirectional Macro Schemes</a:t>
            </a:r>
          </a:p>
        </p:txBody>
      </p:sp>
      <p:sp>
        <p:nvSpPr>
          <p:cNvPr id="6" name="Slide Number Placeholder 6"/>
          <p:cNvSpPr>
            <a:spLocks noGrp="1"/>
          </p:cNvSpPr>
          <p:nvPr>
            <p:ph type="sldNum" sz="quarter" idx="12"/>
          </p:nvPr>
        </p:nvSpPr>
        <p:spPr>
          <a:xfrm>
            <a:off x="9900458" y="6459785"/>
            <a:ext cx="1312025" cy="365125"/>
          </a:xfrm>
        </p:spPr>
        <p:txBody>
          <a:bodyPr/>
          <a:lstStyle/>
          <a:p>
            <a:fld id="{7BF1C364-BBA2-4548-B7AE-F0182277041A}" type="slidenum">
              <a:rPr lang="en-US"/>
              <a:t>6</a:t>
            </a:fld>
            <a:endParaRPr lang="en-US" dirty="0"/>
          </a:p>
        </p:txBody>
      </p:sp>
      <p:sp>
        <p:nvSpPr>
          <p:cNvPr id="7" name="S = “abaababaabaababaababa$”">
            <a:extLst>
              <a:ext uri="{FF2B5EF4-FFF2-40B4-BE49-F238E27FC236}">
                <a16:creationId xmlns:a16="http://schemas.microsoft.com/office/drawing/2014/main" id="{02235288-DF73-C749-8334-5360BF06DF25}"/>
              </a:ext>
            </a:extLst>
          </p:cNvPr>
          <p:cNvSpPr txBox="1"/>
          <p:nvPr/>
        </p:nvSpPr>
        <p:spPr>
          <a:xfrm>
            <a:off x="4078887" y="1919923"/>
            <a:ext cx="3570092" cy="359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dirty="0"/>
              <a:t>S = </a:t>
            </a:r>
            <a:r>
              <a:rPr dirty="0">
                <a:latin typeface="American Typewriter"/>
                <a:ea typeface="American Typewriter"/>
                <a:cs typeface="American Typewriter"/>
                <a:sym typeface="American Typewriter"/>
              </a:rPr>
              <a:t>“</a:t>
            </a:r>
            <a:r>
              <a:rPr dirty="0" err="1">
                <a:latin typeface="American Typewriter"/>
                <a:ea typeface="American Typewriter"/>
                <a:cs typeface="American Typewriter"/>
                <a:sym typeface="American Typewriter"/>
              </a:rPr>
              <a:t>abaababaabaababaababa</a:t>
            </a:r>
            <a:r>
              <a:rPr dirty="0">
                <a:latin typeface="American Typewriter"/>
                <a:ea typeface="American Typewriter"/>
                <a:cs typeface="American Typewriter"/>
                <a:sym typeface="American Typewriter"/>
              </a:rPr>
              <a:t>$”</a:t>
            </a:r>
          </a:p>
        </p:txBody>
      </p:sp>
      <p:grpSp>
        <p:nvGrpSpPr>
          <p:cNvPr id="8" name="Group 7">
            <a:extLst>
              <a:ext uri="{FF2B5EF4-FFF2-40B4-BE49-F238E27FC236}">
                <a16:creationId xmlns:a16="http://schemas.microsoft.com/office/drawing/2014/main" id="{59EE31E6-1A00-3F40-9959-34B5E9C9D10A}"/>
              </a:ext>
            </a:extLst>
          </p:cNvPr>
          <p:cNvGrpSpPr/>
          <p:nvPr/>
        </p:nvGrpSpPr>
        <p:grpSpPr>
          <a:xfrm>
            <a:off x="534649" y="2223725"/>
            <a:ext cx="11122702" cy="1181983"/>
            <a:chOff x="85932" y="1998662"/>
            <a:chExt cx="11956712" cy="1181983"/>
          </a:xfrm>
        </p:grpSpPr>
        <p:sp>
          <p:nvSpPr>
            <p:cNvPr id="9" name="Rounded Rectangle">
              <a:extLst>
                <a:ext uri="{FF2B5EF4-FFF2-40B4-BE49-F238E27FC236}">
                  <a16:creationId xmlns:a16="http://schemas.microsoft.com/office/drawing/2014/main" id="{66E1749A-8C62-884E-B637-AE51939CFF0C}"/>
                </a:ext>
              </a:extLst>
            </p:cNvPr>
            <p:cNvSpPr/>
            <p:nvPr/>
          </p:nvSpPr>
          <p:spPr>
            <a:xfrm>
              <a:off x="85932" y="2672644"/>
              <a:ext cx="3167399" cy="508001"/>
            </a:xfrm>
            <a:prstGeom prst="roundRect">
              <a:avLst>
                <a:gd name="adj" fmla="val 37500"/>
              </a:avLst>
            </a:prstGeom>
            <a:solidFill>
              <a:srgbClr val="FFFFFF"/>
            </a:solidFill>
            <a:ln w="12700">
              <a:solidFill>
                <a:schemeClr val="accent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grpSp>
          <p:nvGrpSpPr>
            <p:cNvPr id="10" name="Group 9">
              <a:extLst>
                <a:ext uri="{FF2B5EF4-FFF2-40B4-BE49-F238E27FC236}">
                  <a16:creationId xmlns:a16="http://schemas.microsoft.com/office/drawing/2014/main" id="{F2E621E6-3376-1342-8429-181EAB79B7A2}"/>
                </a:ext>
              </a:extLst>
            </p:cNvPr>
            <p:cNvGrpSpPr/>
            <p:nvPr/>
          </p:nvGrpSpPr>
          <p:grpSpPr>
            <a:xfrm>
              <a:off x="144819" y="1998662"/>
              <a:ext cx="11897825" cy="1181983"/>
              <a:chOff x="144819" y="1998662"/>
              <a:chExt cx="11897825" cy="1181983"/>
            </a:xfrm>
          </p:grpSpPr>
          <p:sp>
            <p:nvSpPr>
              <p:cNvPr id="11" name="1">
                <a:extLst>
                  <a:ext uri="{FF2B5EF4-FFF2-40B4-BE49-F238E27FC236}">
                    <a16:creationId xmlns:a16="http://schemas.microsoft.com/office/drawing/2014/main" id="{247734F0-9DBF-B848-B1C7-CCB32577C6A6}"/>
                  </a:ext>
                </a:extLst>
              </p:cNvPr>
              <p:cNvSpPr/>
              <p:nvPr/>
            </p:nvSpPr>
            <p:spPr>
              <a:xfrm>
                <a:off x="144819"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1</a:t>
                </a:r>
              </a:p>
            </p:txBody>
          </p:sp>
          <p:sp>
            <p:nvSpPr>
              <p:cNvPr id="12" name="2">
                <a:extLst>
                  <a:ext uri="{FF2B5EF4-FFF2-40B4-BE49-F238E27FC236}">
                    <a16:creationId xmlns:a16="http://schemas.microsoft.com/office/drawing/2014/main" id="{BFAD8DB5-A124-DF47-9F18-D314B3A2A33C}"/>
                  </a:ext>
                </a:extLst>
              </p:cNvPr>
              <p:cNvSpPr/>
              <p:nvPr/>
            </p:nvSpPr>
            <p:spPr>
              <a:xfrm>
                <a:off x="651095"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2</a:t>
                </a:r>
              </a:p>
            </p:txBody>
          </p:sp>
          <p:sp>
            <p:nvSpPr>
              <p:cNvPr id="13" name="3">
                <a:extLst>
                  <a:ext uri="{FF2B5EF4-FFF2-40B4-BE49-F238E27FC236}">
                    <a16:creationId xmlns:a16="http://schemas.microsoft.com/office/drawing/2014/main" id="{1A9C8578-AF90-D346-B7A9-460FEB45B003}"/>
                  </a:ext>
                </a:extLst>
              </p:cNvPr>
              <p:cNvSpPr/>
              <p:nvPr/>
            </p:nvSpPr>
            <p:spPr>
              <a:xfrm>
                <a:off x="1157898"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3</a:t>
                </a:r>
              </a:p>
            </p:txBody>
          </p:sp>
          <p:sp>
            <p:nvSpPr>
              <p:cNvPr id="14" name="4">
                <a:extLst>
                  <a:ext uri="{FF2B5EF4-FFF2-40B4-BE49-F238E27FC236}">
                    <a16:creationId xmlns:a16="http://schemas.microsoft.com/office/drawing/2014/main" id="{341F7314-44F3-7D41-850B-638EC3114565}"/>
                  </a:ext>
                </a:extLst>
              </p:cNvPr>
              <p:cNvSpPr/>
              <p:nvPr/>
            </p:nvSpPr>
            <p:spPr>
              <a:xfrm>
                <a:off x="1664174"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4</a:t>
                </a:r>
              </a:p>
            </p:txBody>
          </p:sp>
          <p:sp>
            <p:nvSpPr>
              <p:cNvPr id="15" name="5">
                <a:extLst>
                  <a:ext uri="{FF2B5EF4-FFF2-40B4-BE49-F238E27FC236}">
                    <a16:creationId xmlns:a16="http://schemas.microsoft.com/office/drawing/2014/main" id="{6055083D-E617-6245-9CAD-C0F2BFE7E1F5}"/>
                  </a:ext>
                </a:extLst>
              </p:cNvPr>
              <p:cNvSpPr/>
              <p:nvPr/>
            </p:nvSpPr>
            <p:spPr>
              <a:xfrm>
                <a:off x="2170977"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5</a:t>
                </a:r>
              </a:p>
            </p:txBody>
          </p:sp>
          <p:sp>
            <p:nvSpPr>
              <p:cNvPr id="16" name="6">
                <a:extLst>
                  <a:ext uri="{FF2B5EF4-FFF2-40B4-BE49-F238E27FC236}">
                    <a16:creationId xmlns:a16="http://schemas.microsoft.com/office/drawing/2014/main" id="{B6B4031D-B11D-8E4C-B966-A6DBA588745C}"/>
                  </a:ext>
                </a:extLst>
              </p:cNvPr>
              <p:cNvSpPr/>
              <p:nvPr/>
            </p:nvSpPr>
            <p:spPr>
              <a:xfrm>
                <a:off x="2678450"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6</a:t>
                </a:r>
              </a:p>
            </p:txBody>
          </p:sp>
          <p:sp>
            <p:nvSpPr>
              <p:cNvPr id="17" name="7">
                <a:extLst>
                  <a:ext uri="{FF2B5EF4-FFF2-40B4-BE49-F238E27FC236}">
                    <a16:creationId xmlns:a16="http://schemas.microsoft.com/office/drawing/2014/main" id="{F658C565-4E8F-D24B-B1AB-FF71D0087178}"/>
                  </a:ext>
                </a:extLst>
              </p:cNvPr>
              <p:cNvSpPr/>
              <p:nvPr/>
            </p:nvSpPr>
            <p:spPr>
              <a:xfrm>
                <a:off x="3333091"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7</a:t>
                </a:r>
              </a:p>
            </p:txBody>
          </p:sp>
          <p:sp>
            <p:nvSpPr>
              <p:cNvPr id="18" name="8">
                <a:extLst>
                  <a:ext uri="{FF2B5EF4-FFF2-40B4-BE49-F238E27FC236}">
                    <a16:creationId xmlns:a16="http://schemas.microsoft.com/office/drawing/2014/main" id="{3B3D7B48-61C4-334D-BFB5-723882DD70BA}"/>
                  </a:ext>
                </a:extLst>
              </p:cNvPr>
              <p:cNvSpPr/>
              <p:nvPr/>
            </p:nvSpPr>
            <p:spPr>
              <a:xfrm>
                <a:off x="4004586"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8</a:t>
                </a:r>
              </a:p>
            </p:txBody>
          </p:sp>
          <p:sp>
            <p:nvSpPr>
              <p:cNvPr id="19" name="9">
                <a:extLst>
                  <a:ext uri="{FF2B5EF4-FFF2-40B4-BE49-F238E27FC236}">
                    <a16:creationId xmlns:a16="http://schemas.microsoft.com/office/drawing/2014/main" id="{C37C7F21-AC64-B740-B6F3-3DE419A9800D}"/>
                  </a:ext>
                </a:extLst>
              </p:cNvPr>
              <p:cNvSpPr/>
              <p:nvPr/>
            </p:nvSpPr>
            <p:spPr>
              <a:xfrm>
                <a:off x="4511389"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9</a:t>
                </a:r>
              </a:p>
            </p:txBody>
          </p:sp>
          <p:sp>
            <p:nvSpPr>
              <p:cNvPr id="20" name="10">
                <a:extLst>
                  <a:ext uri="{FF2B5EF4-FFF2-40B4-BE49-F238E27FC236}">
                    <a16:creationId xmlns:a16="http://schemas.microsoft.com/office/drawing/2014/main" id="{DCC8F331-C556-9A47-83EA-326526800B7C}"/>
                  </a:ext>
                </a:extLst>
              </p:cNvPr>
              <p:cNvSpPr/>
              <p:nvPr/>
            </p:nvSpPr>
            <p:spPr>
              <a:xfrm>
                <a:off x="5017665"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10</a:t>
                </a:r>
              </a:p>
            </p:txBody>
          </p:sp>
          <p:sp>
            <p:nvSpPr>
              <p:cNvPr id="21" name="11">
                <a:extLst>
                  <a:ext uri="{FF2B5EF4-FFF2-40B4-BE49-F238E27FC236}">
                    <a16:creationId xmlns:a16="http://schemas.microsoft.com/office/drawing/2014/main" id="{5D53EE3D-0650-AE4D-991E-8ACB1525BA2C}"/>
                  </a:ext>
                </a:extLst>
              </p:cNvPr>
              <p:cNvSpPr/>
              <p:nvPr/>
            </p:nvSpPr>
            <p:spPr>
              <a:xfrm>
                <a:off x="5524468" y="2000249"/>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11</a:t>
                </a:r>
              </a:p>
            </p:txBody>
          </p:sp>
          <p:sp>
            <p:nvSpPr>
              <p:cNvPr id="22" name="12">
                <a:extLst>
                  <a:ext uri="{FF2B5EF4-FFF2-40B4-BE49-F238E27FC236}">
                    <a16:creationId xmlns:a16="http://schemas.microsoft.com/office/drawing/2014/main" id="{32F776D5-BE9C-3A46-AA35-C8A80096D135}"/>
                  </a:ext>
                </a:extLst>
              </p:cNvPr>
              <p:cNvSpPr/>
              <p:nvPr/>
            </p:nvSpPr>
            <p:spPr>
              <a:xfrm>
                <a:off x="6195964"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12</a:t>
                </a:r>
              </a:p>
            </p:txBody>
          </p:sp>
          <p:sp>
            <p:nvSpPr>
              <p:cNvPr id="23" name="13">
                <a:extLst>
                  <a:ext uri="{FF2B5EF4-FFF2-40B4-BE49-F238E27FC236}">
                    <a16:creationId xmlns:a16="http://schemas.microsoft.com/office/drawing/2014/main" id="{D8B3081B-1CB8-3944-9823-41C8D2309F04}"/>
                  </a:ext>
                </a:extLst>
              </p:cNvPr>
              <p:cNvSpPr/>
              <p:nvPr/>
            </p:nvSpPr>
            <p:spPr>
              <a:xfrm>
                <a:off x="6702767" y="2001018"/>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13</a:t>
                </a:r>
              </a:p>
            </p:txBody>
          </p:sp>
          <p:sp>
            <p:nvSpPr>
              <p:cNvPr id="24" name="14">
                <a:extLst>
                  <a:ext uri="{FF2B5EF4-FFF2-40B4-BE49-F238E27FC236}">
                    <a16:creationId xmlns:a16="http://schemas.microsoft.com/office/drawing/2014/main" id="{8A9FC137-3CB1-AB4D-AB5A-EE6089889858}"/>
                  </a:ext>
                </a:extLst>
              </p:cNvPr>
              <p:cNvSpPr/>
              <p:nvPr/>
            </p:nvSpPr>
            <p:spPr>
              <a:xfrm>
                <a:off x="7346497" y="1999657"/>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14</a:t>
                </a:r>
              </a:p>
            </p:txBody>
          </p:sp>
          <p:sp>
            <p:nvSpPr>
              <p:cNvPr id="25" name="15">
                <a:extLst>
                  <a:ext uri="{FF2B5EF4-FFF2-40B4-BE49-F238E27FC236}">
                    <a16:creationId xmlns:a16="http://schemas.microsoft.com/office/drawing/2014/main" id="{8234838F-2203-B34C-8789-0C30DD2B3DBD}"/>
                  </a:ext>
                </a:extLst>
              </p:cNvPr>
              <p:cNvSpPr/>
              <p:nvPr/>
            </p:nvSpPr>
            <p:spPr>
              <a:xfrm>
                <a:off x="7853300" y="2001244"/>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15</a:t>
                </a:r>
              </a:p>
            </p:txBody>
          </p:sp>
          <p:sp>
            <p:nvSpPr>
              <p:cNvPr id="26" name="16">
                <a:extLst>
                  <a:ext uri="{FF2B5EF4-FFF2-40B4-BE49-F238E27FC236}">
                    <a16:creationId xmlns:a16="http://schemas.microsoft.com/office/drawing/2014/main" id="{A40D76A1-4CE1-9B44-833E-7DE63E48FDCE}"/>
                  </a:ext>
                </a:extLst>
              </p:cNvPr>
              <p:cNvSpPr/>
              <p:nvPr/>
            </p:nvSpPr>
            <p:spPr>
              <a:xfrm>
                <a:off x="8359576" y="1999657"/>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16</a:t>
                </a:r>
              </a:p>
            </p:txBody>
          </p:sp>
          <p:sp>
            <p:nvSpPr>
              <p:cNvPr id="27" name="17">
                <a:extLst>
                  <a:ext uri="{FF2B5EF4-FFF2-40B4-BE49-F238E27FC236}">
                    <a16:creationId xmlns:a16="http://schemas.microsoft.com/office/drawing/2014/main" id="{40443A60-D8D1-944E-8CBD-B0E32EF3D3D0}"/>
                  </a:ext>
                </a:extLst>
              </p:cNvPr>
              <p:cNvSpPr/>
              <p:nvPr/>
            </p:nvSpPr>
            <p:spPr>
              <a:xfrm>
                <a:off x="8866379" y="1999657"/>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17</a:t>
                </a:r>
              </a:p>
            </p:txBody>
          </p:sp>
          <p:sp>
            <p:nvSpPr>
              <p:cNvPr id="28" name="18">
                <a:extLst>
                  <a:ext uri="{FF2B5EF4-FFF2-40B4-BE49-F238E27FC236}">
                    <a16:creationId xmlns:a16="http://schemas.microsoft.com/office/drawing/2014/main" id="{1C5F7289-87B1-C448-B3F6-61CE8C5682F3}"/>
                  </a:ext>
                </a:extLst>
              </p:cNvPr>
              <p:cNvSpPr/>
              <p:nvPr/>
            </p:nvSpPr>
            <p:spPr>
              <a:xfrm>
                <a:off x="9373182" y="1999657"/>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18</a:t>
                </a:r>
              </a:p>
            </p:txBody>
          </p:sp>
          <p:sp>
            <p:nvSpPr>
              <p:cNvPr id="29" name="19">
                <a:extLst>
                  <a:ext uri="{FF2B5EF4-FFF2-40B4-BE49-F238E27FC236}">
                    <a16:creationId xmlns:a16="http://schemas.microsoft.com/office/drawing/2014/main" id="{1ECB34AD-1B58-B44B-8B75-380B96115A36}"/>
                  </a:ext>
                </a:extLst>
              </p:cNvPr>
              <p:cNvSpPr/>
              <p:nvPr/>
            </p:nvSpPr>
            <p:spPr>
              <a:xfrm>
                <a:off x="9879458"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19</a:t>
                </a:r>
              </a:p>
            </p:txBody>
          </p:sp>
          <p:sp>
            <p:nvSpPr>
              <p:cNvPr id="30" name="20">
                <a:extLst>
                  <a:ext uri="{FF2B5EF4-FFF2-40B4-BE49-F238E27FC236}">
                    <a16:creationId xmlns:a16="http://schemas.microsoft.com/office/drawing/2014/main" id="{BB8E57DD-3634-4F4C-92DA-233F3AEE5640}"/>
                  </a:ext>
                </a:extLst>
              </p:cNvPr>
              <p:cNvSpPr/>
              <p:nvPr/>
            </p:nvSpPr>
            <p:spPr>
              <a:xfrm>
                <a:off x="10386262"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20</a:t>
                </a:r>
              </a:p>
            </p:txBody>
          </p:sp>
          <p:sp>
            <p:nvSpPr>
              <p:cNvPr id="31" name="21">
                <a:extLst>
                  <a:ext uri="{FF2B5EF4-FFF2-40B4-BE49-F238E27FC236}">
                    <a16:creationId xmlns:a16="http://schemas.microsoft.com/office/drawing/2014/main" id="{E3F850E5-0436-0645-AFFE-3F6D8BCEFD0B}"/>
                  </a:ext>
                </a:extLst>
              </p:cNvPr>
              <p:cNvSpPr/>
              <p:nvPr/>
            </p:nvSpPr>
            <p:spPr>
              <a:xfrm>
                <a:off x="10892538"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21</a:t>
                </a:r>
              </a:p>
            </p:txBody>
          </p:sp>
          <p:sp>
            <p:nvSpPr>
              <p:cNvPr id="32" name="22">
                <a:extLst>
                  <a:ext uri="{FF2B5EF4-FFF2-40B4-BE49-F238E27FC236}">
                    <a16:creationId xmlns:a16="http://schemas.microsoft.com/office/drawing/2014/main" id="{AE46A848-8A27-7B46-979B-D8ADCBC374F1}"/>
                  </a:ext>
                </a:extLst>
              </p:cNvPr>
              <p:cNvSpPr/>
              <p:nvPr/>
            </p:nvSpPr>
            <p:spPr>
              <a:xfrm>
                <a:off x="11534643" y="1998662"/>
                <a:ext cx="508001"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22</a:t>
                </a:r>
              </a:p>
            </p:txBody>
          </p:sp>
          <p:sp>
            <p:nvSpPr>
              <p:cNvPr id="33" name="a">
                <a:extLst>
                  <a:ext uri="{FF2B5EF4-FFF2-40B4-BE49-F238E27FC236}">
                    <a16:creationId xmlns:a16="http://schemas.microsoft.com/office/drawing/2014/main" id="{B0BF3284-FB93-484B-95BD-175A59B89FE8}"/>
                  </a:ext>
                </a:extLst>
              </p:cNvPr>
              <p:cNvSpPr/>
              <p:nvPr/>
            </p:nvSpPr>
            <p:spPr>
              <a:xfrm>
                <a:off x="144819" y="27234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34" name="b">
                <a:extLst>
                  <a:ext uri="{FF2B5EF4-FFF2-40B4-BE49-F238E27FC236}">
                    <a16:creationId xmlns:a16="http://schemas.microsoft.com/office/drawing/2014/main" id="{D8834AC1-6B40-F74C-B5C7-9942ABB08030}"/>
                  </a:ext>
                </a:extLst>
              </p:cNvPr>
              <p:cNvSpPr/>
              <p:nvPr/>
            </p:nvSpPr>
            <p:spPr>
              <a:xfrm>
                <a:off x="651095" y="27234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35" name="a">
                <a:extLst>
                  <a:ext uri="{FF2B5EF4-FFF2-40B4-BE49-F238E27FC236}">
                    <a16:creationId xmlns:a16="http://schemas.microsoft.com/office/drawing/2014/main" id="{776A40B7-BB32-164A-87D1-5589EAD2FF08}"/>
                  </a:ext>
                </a:extLst>
              </p:cNvPr>
              <p:cNvSpPr/>
              <p:nvPr/>
            </p:nvSpPr>
            <p:spPr>
              <a:xfrm>
                <a:off x="1157898" y="27234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36" name="a">
                <a:extLst>
                  <a:ext uri="{FF2B5EF4-FFF2-40B4-BE49-F238E27FC236}">
                    <a16:creationId xmlns:a16="http://schemas.microsoft.com/office/drawing/2014/main" id="{17C1DA08-3041-5E40-8413-B0417CF2A888}"/>
                  </a:ext>
                </a:extLst>
              </p:cNvPr>
              <p:cNvSpPr/>
              <p:nvPr/>
            </p:nvSpPr>
            <p:spPr>
              <a:xfrm>
                <a:off x="1664174" y="27234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37" name="b">
                <a:extLst>
                  <a:ext uri="{FF2B5EF4-FFF2-40B4-BE49-F238E27FC236}">
                    <a16:creationId xmlns:a16="http://schemas.microsoft.com/office/drawing/2014/main" id="{DF301790-7E35-484B-B060-EB340D806EE4}"/>
                  </a:ext>
                </a:extLst>
              </p:cNvPr>
              <p:cNvSpPr/>
              <p:nvPr/>
            </p:nvSpPr>
            <p:spPr>
              <a:xfrm>
                <a:off x="2170977" y="27234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38" name="a">
                <a:extLst>
                  <a:ext uri="{FF2B5EF4-FFF2-40B4-BE49-F238E27FC236}">
                    <a16:creationId xmlns:a16="http://schemas.microsoft.com/office/drawing/2014/main" id="{86631F33-3213-1B41-9833-C052F689913C}"/>
                  </a:ext>
                </a:extLst>
              </p:cNvPr>
              <p:cNvSpPr/>
              <p:nvPr/>
            </p:nvSpPr>
            <p:spPr>
              <a:xfrm>
                <a:off x="2677253" y="27234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39" name="b">
                <a:extLst>
                  <a:ext uri="{FF2B5EF4-FFF2-40B4-BE49-F238E27FC236}">
                    <a16:creationId xmlns:a16="http://schemas.microsoft.com/office/drawing/2014/main" id="{171F1988-00C5-A040-AC17-693C1968ECC7}"/>
                  </a:ext>
                </a:extLst>
              </p:cNvPr>
              <p:cNvSpPr/>
              <p:nvPr/>
            </p:nvSpPr>
            <p:spPr>
              <a:xfrm>
                <a:off x="3333091" y="2672644"/>
                <a:ext cx="508001" cy="508001"/>
              </a:xfrm>
              <a:prstGeom prst="rect">
                <a:avLst/>
              </a:prstGeom>
              <a:solidFill>
                <a:schemeClr val="accent2"/>
              </a:solidFill>
              <a:ln w="12700">
                <a:solidFill>
                  <a:srgbClr val="3D802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b</a:t>
                </a:r>
              </a:p>
            </p:txBody>
          </p:sp>
          <p:sp>
            <p:nvSpPr>
              <p:cNvPr id="40" name="a">
                <a:extLst>
                  <a:ext uri="{FF2B5EF4-FFF2-40B4-BE49-F238E27FC236}">
                    <a16:creationId xmlns:a16="http://schemas.microsoft.com/office/drawing/2014/main" id="{41347316-F3E1-3749-8944-F02C71EE020D}"/>
                  </a:ext>
                </a:extLst>
              </p:cNvPr>
              <p:cNvSpPr/>
              <p:nvPr/>
            </p:nvSpPr>
            <p:spPr>
              <a:xfrm>
                <a:off x="6195964" y="2671649"/>
                <a:ext cx="508001" cy="508001"/>
              </a:xfrm>
              <a:prstGeom prst="rect">
                <a:avLst/>
              </a:prstGeom>
              <a:solidFill>
                <a:schemeClr val="accent2"/>
              </a:solidFill>
              <a:ln w="12700">
                <a:solidFill>
                  <a:srgbClr val="3D802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a</a:t>
                </a:r>
              </a:p>
            </p:txBody>
          </p:sp>
          <p:sp>
            <p:nvSpPr>
              <p:cNvPr id="41" name="b">
                <a:extLst>
                  <a:ext uri="{FF2B5EF4-FFF2-40B4-BE49-F238E27FC236}">
                    <a16:creationId xmlns:a16="http://schemas.microsoft.com/office/drawing/2014/main" id="{D5D1FAC7-959B-2140-9631-C7C405C4E18E}"/>
                  </a:ext>
                </a:extLst>
              </p:cNvPr>
              <p:cNvSpPr/>
              <p:nvPr/>
            </p:nvSpPr>
            <p:spPr>
              <a:xfrm>
                <a:off x="6702767" y="2671649"/>
                <a:ext cx="508001" cy="508001"/>
              </a:xfrm>
              <a:prstGeom prst="rect">
                <a:avLst/>
              </a:prstGeom>
              <a:solidFill>
                <a:schemeClr val="accent2"/>
              </a:solidFill>
              <a:ln w="12700">
                <a:solidFill>
                  <a:srgbClr val="3D802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b</a:t>
                </a:r>
              </a:p>
            </p:txBody>
          </p:sp>
          <p:sp>
            <p:nvSpPr>
              <p:cNvPr id="42" name="$">
                <a:extLst>
                  <a:ext uri="{FF2B5EF4-FFF2-40B4-BE49-F238E27FC236}">
                    <a16:creationId xmlns:a16="http://schemas.microsoft.com/office/drawing/2014/main" id="{F91D3ABD-7048-7F4A-AC3B-616561C490DE}"/>
                  </a:ext>
                </a:extLst>
              </p:cNvPr>
              <p:cNvSpPr/>
              <p:nvPr/>
            </p:nvSpPr>
            <p:spPr>
              <a:xfrm>
                <a:off x="11534643" y="2647244"/>
                <a:ext cx="508001" cy="508001"/>
              </a:xfrm>
              <a:prstGeom prst="rect">
                <a:avLst/>
              </a:prstGeom>
              <a:solidFill>
                <a:schemeClr val="accent2"/>
              </a:solidFill>
              <a:ln w="12700">
                <a:solidFill>
                  <a:srgbClr val="3D802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a:t>
                </a:r>
              </a:p>
            </p:txBody>
          </p:sp>
          <p:sp>
            <p:nvSpPr>
              <p:cNvPr id="43" name="Rounded Rectangle">
                <a:extLst>
                  <a:ext uri="{FF2B5EF4-FFF2-40B4-BE49-F238E27FC236}">
                    <a16:creationId xmlns:a16="http://schemas.microsoft.com/office/drawing/2014/main" id="{388E3919-CA3F-5044-B2BF-02BF63B307F5}"/>
                  </a:ext>
                </a:extLst>
              </p:cNvPr>
              <p:cNvSpPr/>
              <p:nvPr/>
            </p:nvSpPr>
            <p:spPr>
              <a:xfrm>
                <a:off x="3920852" y="2672644"/>
                <a:ext cx="2195352" cy="508001"/>
              </a:xfrm>
              <a:prstGeom prst="roundRect">
                <a:avLst>
                  <a:gd name="adj" fmla="val 37500"/>
                </a:avLst>
              </a:prstGeom>
              <a:solidFill>
                <a:srgbClr val="FFFFFF"/>
              </a:solidFill>
              <a:ln w="12700">
                <a:solidFill>
                  <a:schemeClr val="accent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sp>
            <p:nvSpPr>
              <p:cNvPr id="44" name="a">
                <a:extLst>
                  <a:ext uri="{FF2B5EF4-FFF2-40B4-BE49-F238E27FC236}">
                    <a16:creationId xmlns:a16="http://schemas.microsoft.com/office/drawing/2014/main" id="{00DC1795-A8C5-D940-851A-8F0F5B575F21}"/>
                  </a:ext>
                </a:extLst>
              </p:cNvPr>
              <p:cNvSpPr/>
              <p:nvPr/>
            </p:nvSpPr>
            <p:spPr>
              <a:xfrm>
                <a:off x="4004586" y="27107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45" name="a">
                <a:extLst>
                  <a:ext uri="{FF2B5EF4-FFF2-40B4-BE49-F238E27FC236}">
                    <a16:creationId xmlns:a16="http://schemas.microsoft.com/office/drawing/2014/main" id="{28C151C2-1434-AE47-AB4B-AFEF60BD4547}"/>
                  </a:ext>
                </a:extLst>
              </p:cNvPr>
              <p:cNvSpPr/>
              <p:nvPr/>
            </p:nvSpPr>
            <p:spPr>
              <a:xfrm>
                <a:off x="4511389" y="27107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46" name="b">
                <a:extLst>
                  <a:ext uri="{FF2B5EF4-FFF2-40B4-BE49-F238E27FC236}">
                    <a16:creationId xmlns:a16="http://schemas.microsoft.com/office/drawing/2014/main" id="{C196F5E6-3FAE-CF4B-8599-F832E36E5263}"/>
                  </a:ext>
                </a:extLst>
              </p:cNvPr>
              <p:cNvSpPr/>
              <p:nvPr/>
            </p:nvSpPr>
            <p:spPr>
              <a:xfrm>
                <a:off x="5017665" y="27107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47" name="a">
                <a:extLst>
                  <a:ext uri="{FF2B5EF4-FFF2-40B4-BE49-F238E27FC236}">
                    <a16:creationId xmlns:a16="http://schemas.microsoft.com/office/drawing/2014/main" id="{2295C438-A8ED-8D46-9DA8-E1319C72E416}"/>
                  </a:ext>
                </a:extLst>
              </p:cNvPr>
              <p:cNvSpPr/>
              <p:nvPr/>
            </p:nvSpPr>
            <p:spPr>
              <a:xfrm>
                <a:off x="5524468" y="271074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48" name="Rounded Rectangle">
                <a:extLst>
                  <a:ext uri="{FF2B5EF4-FFF2-40B4-BE49-F238E27FC236}">
                    <a16:creationId xmlns:a16="http://schemas.microsoft.com/office/drawing/2014/main" id="{5BCC3199-76F4-C44F-AA37-23B8ED70EAA5}"/>
                  </a:ext>
                </a:extLst>
              </p:cNvPr>
              <p:cNvSpPr/>
              <p:nvPr/>
            </p:nvSpPr>
            <p:spPr>
              <a:xfrm>
                <a:off x="7290001" y="2653594"/>
                <a:ext cx="4164882" cy="508001"/>
              </a:xfrm>
              <a:prstGeom prst="roundRect">
                <a:avLst>
                  <a:gd name="adj" fmla="val 37500"/>
                </a:avLst>
              </a:prstGeom>
              <a:solidFill>
                <a:srgbClr val="FFFFFF"/>
              </a:solidFill>
              <a:ln w="12700">
                <a:solidFill>
                  <a:schemeClr val="accent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sp>
            <p:nvSpPr>
              <p:cNvPr id="49" name="a">
                <a:extLst>
                  <a:ext uri="{FF2B5EF4-FFF2-40B4-BE49-F238E27FC236}">
                    <a16:creationId xmlns:a16="http://schemas.microsoft.com/office/drawing/2014/main" id="{C1ED326A-1BAC-9441-8D6B-188BECDBDEA8}"/>
                  </a:ext>
                </a:extLst>
              </p:cNvPr>
              <p:cNvSpPr/>
              <p:nvPr/>
            </p:nvSpPr>
            <p:spPr>
              <a:xfrm>
                <a:off x="7346497" y="270439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50" name="b">
                <a:extLst>
                  <a:ext uri="{FF2B5EF4-FFF2-40B4-BE49-F238E27FC236}">
                    <a16:creationId xmlns:a16="http://schemas.microsoft.com/office/drawing/2014/main" id="{8B9EC936-007C-9546-BBF1-1CEAF5641A76}"/>
                  </a:ext>
                </a:extLst>
              </p:cNvPr>
              <p:cNvSpPr/>
              <p:nvPr/>
            </p:nvSpPr>
            <p:spPr>
              <a:xfrm>
                <a:off x="7853300" y="270439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51" name="a">
                <a:extLst>
                  <a:ext uri="{FF2B5EF4-FFF2-40B4-BE49-F238E27FC236}">
                    <a16:creationId xmlns:a16="http://schemas.microsoft.com/office/drawing/2014/main" id="{B661D9C2-0573-DA4E-8296-20CDED370F9F}"/>
                  </a:ext>
                </a:extLst>
              </p:cNvPr>
              <p:cNvSpPr/>
              <p:nvPr/>
            </p:nvSpPr>
            <p:spPr>
              <a:xfrm>
                <a:off x="8359576" y="270439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52" name="a">
                <a:extLst>
                  <a:ext uri="{FF2B5EF4-FFF2-40B4-BE49-F238E27FC236}">
                    <a16:creationId xmlns:a16="http://schemas.microsoft.com/office/drawing/2014/main" id="{27830FD8-45AB-A642-AB80-72C73D5D96B9}"/>
                  </a:ext>
                </a:extLst>
              </p:cNvPr>
              <p:cNvSpPr/>
              <p:nvPr/>
            </p:nvSpPr>
            <p:spPr>
              <a:xfrm>
                <a:off x="8866379" y="270439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53" name="b">
                <a:extLst>
                  <a:ext uri="{FF2B5EF4-FFF2-40B4-BE49-F238E27FC236}">
                    <a16:creationId xmlns:a16="http://schemas.microsoft.com/office/drawing/2014/main" id="{DDCFFFE1-953F-4848-8C35-07DDA4475A90}"/>
                  </a:ext>
                </a:extLst>
              </p:cNvPr>
              <p:cNvSpPr/>
              <p:nvPr/>
            </p:nvSpPr>
            <p:spPr>
              <a:xfrm>
                <a:off x="9373182" y="270439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54" name="a">
                <a:extLst>
                  <a:ext uri="{FF2B5EF4-FFF2-40B4-BE49-F238E27FC236}">
                    <a16:creationId xmlns:a16="http://schemas.microsoft.com/office/drawing/2014/main" id="{10A42BA6-DE52-BE41-A192-FF39037B5BC0}"/>
                  </a:ext>
                </a:extLst>
              </p:cNvPr>
              <p:cNvSpPr/>
              <p:nvPr/>
            </p:nvSpPr>
            <p:spPr>
              <a:xfrm>
                <a:off x="9879458" y="270439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55" name="b">
                <a:extLst>
                  <a:ext uri="{FF2B5EF4-FFF2-40B4-BE49-F238E27FC236}">
                    <a16:creationId xmlns:a16="http://schemas.microsoft.com/office/drawing/2014/main" id="{B91847FF-C756-9547-A7DF-1E0FCBB9BE26}"/>
                  </a:ext>
                </a:extLst>
              </p:cNvPr>
              <p:cNvSpPr/>
              <p:nvPr/>
            </p:nvSpPr>
            <p:spPr>
              <a:xfrm>
                <a:off x="10386262" y="270439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56" name="a">
                <a:extLst>
                  <a:ext uri="{FF2B5EF4-FFF2-40B4-BE49-F238E27FC236}">
                    <a16:creationId xmlns:a16="http://schemas.microsoft.com/office/drawing/2014/main" id="{C7E1E6C1-C5FE-304D-A28D-824EC4384169}"/>
                  </a:ext>
                </a:extLst>
              </p:cNvPr>
              <p:cNvSpPr/>
              <p:nvPr/>
            </p:nvSpPr>
            <p:spPr>
              <a:xfrm>
                <a:off x="10892538" y="2704394"/>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cxnSp>
            <p:nvCxnSpPr>
              <p:cNvPr id="57" name="Curved Connector 56">
                <a:extLst>
                  <a:ext uri="{FF2B5EF4-FFF2-40B4-BE49-F238E27FC236}">
                    <a16:creationId xmlns:a16="http://schemas.microsoft.com/office/drawing/2014/main" id="{492AFD37-5CC9-994D-9C67-063BCB56428F}"/>
                  </a:ext>
                </a:extLst>
              </p:cNvPr>
              <p:cNvCxnSpPr>
                <a:cxnSpLocks/>
                <a:stCxn id="33" idx="2"/>
                <a:endCxn id="38" idx="2"/>
              </p:cNvCxnSpPr>
              <p:nvPr/>
            </p:nvCxnSpPr>
            <p:spPr>
              <a:xfrm rot="16200000" flipH="1">
                <a:off x="1665037" y="1850928"/>
                <a:ext cx="12700" cy="2532434"/>
              </a:xfrm>
              <a:prstGeom prst="curvedConnector3">
                <a:avLst>
                  <a:gd name="adj1" fmla="val 3735480"/>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8" name="Curved Connector 57">
                <a:extLst>
                  <a:ext uri="{FF2B5EF4-FFF2-40B4-BE49-F238E27FC236}">
                    <a16:creationId xmlns:a16="http://schemas.microsoft.com/office/drawing/2014/main" id="{355FA94E-A139-6341-87B3-535EBDC116A2}"/>
                  </a:ext>
                </a:extLst>
              </p:cNvPr>
              <p:cNvCxnSpPr>
                <a:cxnSpLocks/>
                <a:stCxn id="44" idx="2"/>
                <a:endCxn id="51" idx="2"/>
              </p:cNvCxnSpPr>
              <p:nvPr/>
            </p:nvCxnSpPr>
            <p:spPr>
              <a:xfrm rot="5400000" flipH="1" flipV="1">
                <a:off x="6432907" y="923775"/>
                <a:ext cx="6350" cy="4354990"/>
              </a:xfrm>
              <a:prstGeom prst="curvedConnector3">
                <a:avLst>
                  <a:gd name="adj1" fmla="val -7316126"/>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9" name="Curved Connector 58">
                <a:extLst>
                  <a:ext uri="{FF2B5EF4-FFF2-40B4-BE49-F238E27FC236}">
                    <a16:creationId xmlns:a16="http://schemas.microsoft.com/office/drawing/2014/main" id="{CDAEE2B3-C25A-AA4A-9BC8-4D3FF75FD0EC}"/>
                  </a:ext>
                </a:extLst>
              </p:cNvPr>
              <p:cNvCxnSpPr>
                <a:cxnSpLocks/>
                <a:stCxn id="49" idx="2"/>
                <a:endCxn id="45" idx="2"/>
              </p:cNvCxnSpPr>
              <p:nvPr/>
            </p:nvCxnSpPr>
            <p:spPr>
              <a:xfrm rot="5400000">
                <a:off x="6179769" y="1683716"/>
                <a:ext cx="6350" cy="2835108"/>
              </a:xfrm>
              <a:prstGeom prst="curvedConnector3">
                <a:avLst>
                  <a:gd name="adj1" fmla="val 3700000"/>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grpSp>
      </p:grpSp>
      <p:sp>
        <p:nvSpPr>
          <p:cNvPr id="112" name="TextBox 111">
            <a:extLst>
              <a:ext uri="{FF2B5EF4-FFF2-40B4-BE49-F238E27FC236}">
                <a16:creationId xmlns:a16="http://schemas.microsoft.com/office/drawing/2014/main" id="{DD81EBA4-7225-5240-90E4-A3F735675AA9}"/>
              </a:ext>
            </a:extLst>
          </p:cNvPr>
          <p:cNvSpPr txBox="1"/>
          <p:nvPr/>
        </p:nvSpPr>
        <p:spPr>
          <a:xfrm>
            <a:off x="481836" y="4053239"/>
            <a:ext cx="505918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GB" b="1" dirty="0"/>
              <a:t>But</a:t>
            </a:r>
            <a:r>
              <a:rPr lang="en-GB" sz="1600" dirty="0"/>
              <a:t> </a:t>
            </a:r>
            <a:r>
              <a:rPr lang="en-GB" b="1" dirty="0"/>
              <a:t>this is an optimal bidirectional macro scheme?</a:t>
            </a:r>
            <a:endParaRPr lang="en-PT" sz="1700" b="1" dirty="0"/>
          </a:p>
        </p:txBody>
      </p:sp>
      <p:sp>
        <p:nvSpPr>
          <p:cNvPr id="113" name="TextBox 112">
            <a:extLst>
              <a:ext uri="{FF2B5EF4-FFF2-40B4-BE49-F238E27FC236}">
                <a16:creationId xmlns:a16="http://schemas.microsoft.com/office/drawing/2014/main" id="{1AF1AE20-D1EE-2540-B279-D98FF15E860B}"/>
              </a:ext>
            </a:extLst>
          </p:cNvPr>
          <p:cNvSpPr txBox="1"/>
          <p:nvPr/>
        </p:nvSpPr>
        <p:spPr>
          <a:xfrm>
            <a:off x="5501764" y="4007072"/>
            <a:ext cx="55399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PT" sz="2400" b="1" dirty="0">
                <a:solidFill>
                  <a:schemeClr val="accent4"/>
                </a:solidFill>
              </a:rPr>
              <a:t>NO</a:t>
            </a:r>
          </a:p>
        </p:txBody>
      </p:sp>
      <p:sp>
        <p:nvSpPr>
          <p:cNvPr id="115" name="Rounded Rectangle">
            <a:extLst>
              <a:ext uri="{FF2B5EF4-FFF2-40B4-BE49-F238E27FC236}">
                <a16:creationId xmlns:a16="http://schemas.microsoft.com/office/drawing/2014/main" id="{7B0DDE2A-03A2-BD48-8C82-71032DE4D56A}"/>
              </a:ext>
            </a:extLst>
          </p:cNvPr>
          <p:cNvSpPr/>
          <p:nvPr/>
        </p:nvSpPr>
        <p:spPr>
          <a:xfrm>
            <a:off x="109223" y="5248099"/>
            <a:ext cx="3167399" cy="508001"/>
          </a:xfrm>
          <a:prstGeom prst="roundRect">
            <a:avLst>
              <a:gd name="adj" fmla="val 37500"/>
            </a:avLst>
          </a:prstGeom>
          <a:solidFill>
            <a:srgbClr val="FFFFFF"/>
          </a:solidFill>
          <a:ln w="12700">
            <a:solidFill>
              <a:schemeClr val="accent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sp>
        <p:nvSpPr>
          <p:cNvPr id="116" name="a">
            <a:extLst>
              <a:ext uri="{FF2B5EF4-FFF2-40B4-BE49-F238E27FC236}">
                <a16:creationId xmlns:a16="http://schemas.microsoft.com/office/drawing/2014/main" id="{0DB754CF-90C5-0244-9922-E56D0F943BAA}"/>
              </a:ext>
            </a:extLst>
          </p:cNvPr>
          <p:cNvSpPr/>
          <p:nvPr/>
        </p:nvSpPr>
        <p:spPr>
          <a:xfrm>
            <a:off x="168110" y="5298899"/>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17" name="b">
            <a:extLst>
              <a:ext uri="{FF2B5EF4-FFF2-40B4-BE49-F238E27FC236}">
                <a16:creationId xmlns:a16="http://schemas.microsoft.com/office/drawing/2014/main" id="{71222FD7-FBA0-5D48-8FD2-2D8F5A29747A}"/>
              </a:ext>
            </a:extLst>
          </p:cNvPr>
          <p:cNvSpPr/>
          <p:nvPr/>
        </p:nvSpPr>
        <p:spPr>
          <a:xfrm>
            <a:off x="674386" y="5298899"/>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118" name="a">
            <a:extLst>
              <a:ext uri="{FF2B5EF4-FFF2-40B4-BE49-F238E27FC236}">
                <a16:creationId xmlns:a16="http://schemas.microsoft.com/office/drawing/2014/main" id="{1F437057-C4DA-834A-8672-321867A9CC87}"/>
              </a:ext>
            </a:extLst>
          </p:cNvPr>
          <p:cNvSpPr/>
          <p:nvPr/>
        </p:nvSpPr>
        <p:spPr>
          <a:xfrm>
            <a:off x="1181189" y="5298899"/>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19" name="a">
            <a:extLst>
              <a:ext uri="{FF2B5EF4-FFF2-40B4-BE49-F238E27FC236}">
                <a16:creationId xmlns:a16="http://schemas.microsoft.com/office/drawing/2014/main" id="{2C54AB50-B75C-D144-98D9-74983FE72835}"/>
              </a:ext>
            </a:extLst>
          </p:cNvPr>
          <p:cNvSpPr/>
          <p:nvPr/>
        </p:nvSpPr>
        <p:spPr>
          <a:xfrm>
            <a:off x="1687465" y="5298899"/>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20" name="b">
            <a:extLst>
              <a:ext uri="{FF2B5EF4-FFF2-40B4-BE49-F238E27FC236}">
                <a16:creationId xmlns:a16="http://schemas.microsoft.com/office/drawing/2014/main" id="{8852FC49-31B6-1F45-B4AA-52382B63714B}"/>
              </a:ext>
            </a:extLst>
          </p:cNvPr>
          <p:cNvSpPr/>
          <p:nvPr/>
        </p:nvSpPr>
        <p:spPr>
          <a:xfrm>
            <a:off x="2194268" y="5298899"/>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rPr dirty="0"/>
              <a:t>b</a:t>
            </a:r>
          </a:p>
        </p:txBody>
      </p:sp>
      <p:sp>
        <p:nvSpPr>
          <p:cNvPr id="121" name="a">
            <a:extLst>
              <a:ext uri="{FF2B5EF4-FFF2-40B4-BE49-F238E27FC236}">
                <a16:creationId xmlns:a16="http://schemas.microsoft.com/office/drawing/2014/main" id="{504545D1-0EF9-D946-9428-36B6F0CE291A}"/>
              </a:ext>
            </a:extLst>
          </p:cNvPr>
          <p:cNvSpPr/>
          <p:nvPr/>
        </p:nvSpPr>
        <p:spPr>
          <a:xfrm>
            <a:off x="2700544" y="5298899"/>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22" name="b">
            <a:extLst>
              <a:ext uri="{FF2B5EF4-FFF2-40B4-BE49-F238E27FC236}">
                <a16:creationId xmlns:a16="http://schemas.microsoft.com/office/drawing/2014/main" id="{EC7CEE3E-DC5B-5844-9E29-28BA2AC8284A}"/>
              </a:ext>
            </a:extLst>
          </p:cNvPr>
          <p:cNvSpPr/>
          <p:nvPr/>
        </p:nvSpPr>
        <p:spPr>
          <a:xfrm>
            <a:off x="3356382" y="5312157"/>
            <a:ext cx="508001" cy="386793"/>
          </a:xfrm>
          <a:prstGeom prst="rect">
            <a:avLst/>
          </a:prstGeom>
          <a:solidFill>
            <a:schemeClr val="accent2"/>
          </a:solidFill>
          <a:ln w="12700">
            <a:solidFill>
              <a:srgbClr val="3D802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rPr dirty="0"/>
              <a:t>b</a:t>
            </a:r>
          </a:p>
        </p:txBody>
      </p:sp>
      <p:sp>
        <p:nvSpPr>
          <p:cNvPr id="123" name="a">
            <a:extLst>
              <a:ext uri="{FF2B5EF4-FFF2-40B4-BE49-F238E27FC236}">
                <a16:creationId xmlns:a16="http://schemas.microsoft.com/office/drawing/2014/main" id="{8A03274F-18DD-1647-8A28-2AA90C5315AE}"/>
              </a:ext>
            </a:extLst>
          </p:cNvPr>
          <p:cNvSpPr/>
          <p:nvPr/>
        </p:nvSpPr>
        <p:spPr>
          <a:xfrm>
            <a:off x="6219255" y="5247104"/>
            <a:ext cx="508001" cy="508001"/>
          </a:xfrm>
          <a:prstGeom prst="rect">
            <a:avLst/>
          </a:prstGeom>
          <a:solidFill>
            <a:schemeClr val="accent2"/>
          </a:solidFill>
          <a:ln w="12700">
            <a:solidFill>
              <a:srgbClr val="3D802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a</a:t>
            </a:r>
          </a:p>
        </p:txBody>
      </p:sp>
      <p:sp>
        <p:nvSpPr>
          <p:cNvPr id="124" name="b">
            <a:extLst>
              <a:ext uri="{FF2B5EF4-FFF2-40B4-BE49-F238E27FC236}">
                <a16:creationId xmlns:a16="http://schemas.microsoft.com/office/drawing/2014/main" id="{EB7DD2AE-7ABC-8840-9579-C43DDD4C1D75}"/>
              </a:ext>
            </a:extLst>
          </p:cNvPr>
          <p:cNvSpPr/>
          <p:nvPr/>
        </p:nvSpPr>
        <p:spPr>
          <a:xfrm>
            <a:off x="6726058" y="5247104"/>
            <a:ext cx="508001" cy="508001"/>
          </a:xfrm>
          <a:prstGeom prst="rect">
            <a:avLst/>
          </a:prstGeom>
          <a:solidFill>
            <a:schemeClr val="accent2"/>
          </a:solidFill>
          <a:ln w="12700">
            <a:solidFill>
              <a:srgbClr val="3D802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b</a:t>
            </a:r>
          </a:p>
        </p:txBody>
      </p:sp>
      <p:sp>
        <p:nvSpPr>
          <p:cNvPr id="125" name="$">
            <a:extLst>
              <a:ext uri="{FF2B5EF4-FFF2-40B4-BE49-F238E27FC236}">
                <a16:creationId xmlns:a16="http://schemas.microsoft.com/office/drawing/2014/main" id="{41EE2975-9D61-2448-820B-01E6C42391E9}"/>
              </a:ext>
            </a:extLst>
          </p:cNvPr>
          <p:cNvSpPr/>
          <p:nvPr/>
        </p:nvSpPr>
        <p:spPr>
          <a:xfrm>
            <a:off x="11557934" y="5222699"/>
            <a:ext cx="508001" cy="508001"/>
          </a:xfrm>
          <a:prstGeom prst="rect">
            <a:avLst/>
          </a:prstGeom>
          <a:solidFill>
            <a:schemeClr val="accent2"/>
          </a:solidFill>
          <a:ln w="12700">
            <a:solidFill>
              <a:srgbClr val="3D802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solidFill>
                  <a:srgbClr val="FFFFFF"/>
                </a:solidFill>
                <a:latin typeface="American Typewriter"/>
                <a:ea typeface="American Typewriter"/>
                <a:cs typeface="American Typewriter"/>
                <a:sym typeface="American Typewriter"/>
              </a:defRPr>
            </a:lvl1pPr>
          </a:lstStyle>
          <a:p>
            <a:r>
              <a:t>$</a:t>
            </a:r>
          </a:p>
        </p:txBody>
      </p:sp>
      <p:sp>
        <p:nvSpPr>
          <p:cNvPr id="126" name="Rounded Rectangle">
            <a:extLst>
              <a:ext uri="{FF2B5EF4-FFF2-40B4-BE49-F238E27FC236}">
                <a16:creationId xmlns:a16="http://schemas.microsoft.com/office/drawing/2014/main" id="{30AA332B-464D-B445-A1BE-2147FB3B20DB}"/>
              </a:ext>
            </a:extLst>
          </p:cNvPr>
          <p:cNvSpPr/>
          <p:nvPr/>
        </p:nvSpPr>
        <p:spPr>
          <a:xfrm>
            <a:off x="3944143" y="5248099"/>
            <a:ext cx="2195352" cy="508001"/>
          </a:xfrm>
          <a:prstGeom prst="roundRect">
            <a:avLst>
              <a:gd name="adj" fmla="val 37500"/>
            </a:avLst>
          </a:prstGeom>
          <a:solidFill>
            <a:srgbClr val="FFFFFF"/>
          </a:solidFill>
          <a:ln w="12700">
            <a:solidFill>
              <a:schemeClr val="accent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sp>
        <p:nvSpPr>
          <p:cNvPr id="127" name="a">
            <a:extLst>
              <a:ext uri="{FF2B5EF4-FFF2-40B4-BE49-F238E27FC236}">
                <a16:creationId xmlns:a16="http://schemas.microsoft.com/office/drawing/2014/main" id="{CE81CD52-F186-FC4E-A996-4B51BE1CFDB1}"/>
              </a:ext>
            </a:extLst>
          </p:cNvPr>
          <p:cNvSpPr/>
          <p:nvPr/>
        </p:nvSpPr>
        <p:spPr>
          <a:xfrm>
            <a:off x="4027877" y="5286199"/>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28" name="a">
            <a:extLst>
              <a:ext uri="{FF2B5EF4-FFF2-40B4-BE49-F238E27FC236}">
                <a16:creationId xmlns:a16="http://schemas.microsoft.com/office/drawing/2014/main" id="{4F275AE7-B7A0-2545-8993-EDF4842FB3AA}"/>
              </a:ext>
            </a:extLst>
          </p:cNvPr>
          <p:cNvSpPr/>
          <p:nvPr/>
        </p:nvSpPr>
        <p:spPr>
          <a:xfrm>
            <a:off x="4534680" y="5286199"/>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29" name="b">
            <a:extLst>
              <a:ext uri="{FF2B5EF4-FFF2-40B4-BE49-F238E27FC236}">
                <a16:creationId xmlns:a16="http://schemas.microsoft.com/office/drawing/2014/main" id="{2EBF7FA3-AA98-6D4B-B1CA-B6DA662A429F}"/>
              </a:ext>
            </a:extLst>
          </p:cNvPr>
          <p:cNvSpPr/>
          <p:nvPr/>
        </p:nvSpPr>
        <p:spPr>
          <a:xfrm>
            <a:off x="5040956" y="5286199"/>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130" name="a">
            <a:extLst>
              <a:ext uri="{FF2B5EF4-FFF2-40B4-BE49-F238E27FC236}">
                <a16:creationId xmlns:a16="http://schemas.microsoft.com/office/drawing/2014/main" id="{1C4907CB-A029-F24A-A507-E2EB721768E1}"/>
              </a:ext>
            </a:extLst>
          </p:cNvPr>
          <p:cNvSpPr/>
          <p:nvPr/>
        </p:nvSpPr>
        <p:spPr>
          <a:xfrm>
            <a:off x="5547759" y="5286199"/>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31" name="Rounded Rectangle">
            <a:extLst>
              <a:ext uri="{FF2B5EF4-FFF2-40B4-BE49-F238E27FC236}">
                <a16:creationId xmlns:a16="http://schemas.microsoft.com/office/drawing/2014/main" id="{FAE11DED-772D-4540-9881-EB1AC5F9DCA5}"/>
              </a:ext>
            </a:extLst>
          </p:cNvPr>
          <p:cNvSpPr/>
          <p:nvPr/>
        </p:nvSpPr>
        <p:spPr>
          <a:xfrm>
            <a:off x="7313292" y="5229049"/>
            <a:ext cx="4164882" cy="508001"/>
          </a:xfrm>
          <a:prstGeom prst="roundRect">
            <a:avLst>
              <a:gd name="adj" fmla="val 37500"/>
            </a:avLst>
          </a:prstGeom>
          <a:solidFill>
            <a:srgbClr val="FFFFFF"/>
          </a:solidFill>
          <a:ln w="12700">
            <a:solidFill>
              <a:schemeClr val="accent1"/>
            </a:solidFill>
            <a:miter/>
          </a:ln>
        </p:spPr>
        <p:txBody>
          <a:bodyPr lIns="45719" rIns="45719" anchor="ctr"/>
          <a:lstStyle/>
          <a:p>
            <a:pPr algn="ctr">
              <a:defRPr sz="2000">
                <a:latin typeface="American Typewriter"/>
                <a:ea typeface="American Typewriter"/>
                <a:cs typeface="American Typewriter"/>
                <a:sym typeface="American Typewriter"/>
              </a:defRPr>
            </a:pPr>
            <a:endParaRPr/>
          </a:p>
        </p:txBody>
      </p:sp>
      <p:sp>
        <p:nvSpPr>
          <p:cNvPr id="132" name="a">
            <a:extLst>
              <a:ext uri="{FF2B5EF4-FFF2-40B4-BE49-F238E27FC236}">
                <a16:creationId xmlns:a16="http://schemas.microsoft.com/office/drawing/2014/main" id="{A837AC28-6E3C-9840-BBE8-3F3D42E5F014}"/>
              </a:ext>
            </a:extLst>
          </p:cNvPr>
          <p:cNvSpPr/>
          <p:nvPr/>
        </p:nvSpPr>
        <p:spPr>
          <a:xfrm>
            <a:off x="7369788" y="5279849"/>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33" name="b">
            <a:extLst>
              <a:ext uri="{FF2B5EF4-FFF2-40B4-BE49-F238E27FC236}">
                <a16:creationId xmlns:a16="http://schemas.microsoft.com/office/drawing/2014/main" id="{74B0FB08-1D7B-3945-BBE3-F64379E5CD65}"/>
              </a:ext>
            </a:extLst>
          </p:cNvPr>
          <p:cNvSpPr/>
          <p:nvPr/>
        </p:nvSpPr>
        <p:spPr>
          <a:xfrm>
            <a:off x="7876591" y="5279849"/>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134" name="a">
            <a:extLst>
              <a:ext uri="{FF2B5EF4-FFF2-40B4-BE49-F238E27FC236}">
                <a16:creationId xmlns:a16="http://schemas.microsoft.com/office/drawing/2014/main" id="{96C295AE-07DC-CA48-B7B2-7FACBCFD9502}"/>
              </a:ext>
            </a:extLst>
          </p:cNvPr>
          <p:cNvSpPr/>
          <p:nvPr/>
        </p:nvSpPr>
        <p:spPr>
          <a:xfrm>
            <a:off x="8382867" y="5279849"/>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35" name="a">
            <a:extLst>
              <a:ext uri="{FF2B5EF4-FFF2-40B4-BE49-F238E27FC236}">
                <a16:creationId xmlns:a16="http://schemas.microsoft.com/office/drawing/2014/main" id="{CCCC8CD5-5CA7-EB4F-85DD-9CDD2192E318}"/>
              </a:ext>
            </a:extLst>
          </p:cNvPr>
          <p:cNvSpPr/>
          <p:nvPr/>
        </p:nvSpPr>
        <p:spPr>
          <a:xfrm>
            <a:off x="8889670" y="5279849"/>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36" name="b">
            <a:extLst>
              <a:ext uri="{FF2B5EF4-FFF2-40B4-BE49-F238E27FC236}">
                <a16:creationId xmlns:a16="http://schemas.microsoft.com/office/drawing/2014/main" id="{7CA47635-E25C-D84B-ACAF-A0F64FCA6FCE}"/>
              </a:ext>
            </a:extLst>
          </p:cNvPr>
          <p:cNvSpPr/>
          <p:nvPr/>
        </p:nvSpPr>
        <p:spPr>
          <a:xfrm>
            <a:off x="9396473" y="5279849"/>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137" name="a">
            <a:extLst>
              <a:ext uri="{FF2B5EF4-FFF2-40B4-BE49-F238E27FC236}">
                <a16:creationId xmlns:a16="http://schemas.microsoft.com/office/drawing/2014/main" id="{8B43C1DD-5023-B64E-BF50-4A25D07E4589}"/>
              </a:ext>
            </a:extLst>
          </p:cNvPr>
          <p:cNvSpPr/>
          <p:nvPr/>
        </p:nvSpPr>
        <p:spPr>
          <a:xfrm>
            <a:off x="9902749" y="5279849"/>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sp>
        <p:nvSpPr>
          <p:cNvPr id="138" name="b">
            <a:extLst>
              <a:ext uri="{FF2B5EF4-FFF2-40B4-BE49-F238E27FC236}">
                <a16:creationId xmlns:a16="http://schemas.microsoft.com/office/drawing/2014/main" id="{335408FA-E1F5-704C-BAF7-A4600F274B2C}"/>
              </a:ext>
            </a:extLst>
          </p:cNvPr>
          <p:cNvSpPr/>
          <p:nvPr/>
        </p:nvSpPr>
        <p:spPr>
          <a:xfrm>
            <a:off x="10409553" y="5279849"/>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b</a:t>
            </a:r>
          </a:p>
        </p:txBody>
      </p:sp>
      <p:sp>
        <p:nvSpPr>
          <p:cNvPr id="139" name="a">
            <a:extLst>
              <a:ext uri="{FF2B5EF4-FFF2-40B4-BE49-F238E27FC236}">
                <a16:creationId xmlns:a16="http://schemas.microsoft.com/office/drawing/2014/main" id="{544BDA84-038A-B449-816A-FC7B1925030B}"/>
              </a:ext>
            </a:extLst>
          </p:cNvPr>
          <p:cNvSpPr/>
          <p:nvPr/>
        </p:nvSpPr>
        <p:spPr>
          <a:xfrm>
            <a:off x="10915829" y="5279849"/>
            <a:ext cx="508001" cy="393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200">
                <a:latin typeface="American Typewriter"/>
                <a:ea typeface="American Typewriter"/>
                <a:cs typeface="American Typewriter"/>
                <a:sym typeface="American Typewriter"/>
              </a:defRPr>
            </a:lvl1pPr>
          </a:lstStyle>
          <a:p>
            <a:r>
              <a:t>a</a:t>
            </a:r>
          </a:p>
        </p:txBody>
      </p:sp>
      <p:cxnSp>
        <p:nvCxnSpPr>
          <p:cNvPr id="145" name="Curved Connector 144">
            <a:extLst>
              <a:ext uri="{FF2B5EF4-FFF2-40B4-BE49-F238E27FC236}">
                <a16:creationId xmlns:a16="http://schemas.microsoft.com/office/drawing/2014/main" id="{93D3D1E4-B4E5-F544-B9C5-C71AA60E50A2}"/>
              </a:ext>
            </a:extLst>
          </p:cNvPr>
          <p:cNvCxnSpPr>
            <a:cxnSpLocks/>
            <a:stCxn id="116" idx="2"/>
          </p:cNvCxnSpPr>
          <p:nvPr/>
        </p:nvCxnSpPr>
        <p:spPr>
          <a:xfrm rot="5400000" flipH="1" flipV="1">
            <a:off x="2599046" y="3502967"/>
            <a:ext cx="12698" cy="4366568"/>
          </a:xfrm>
          <a:prstGeom prst="curvedConnector4">
            <a:avLst>
              <a:gd name="adj1" fmla="val -1800284"/>
              <a:gd name="adj2" fmla="val 100969"/>
            </a:avLst>
          </a:prstGeom>
          <a:noFill/>
          <a:ln w="28575" cap="flat">
            <a:solidFill>
              <a:schemeClr val="bg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50" name="Curved Connector 149">
            <a:extLst>
              <a:ext uri="{FF2B5EF4-FFF2-40B4-BE49-F238E27FC236}">
                <a16:creationId xmlns:a16="http://schemas.microsoft.com/office/drawing/2014/main" id="{E6A220B5-AF0C-C040-8B38-3E5FF0C298F3}"/>
              </a:ext>
            </a:extLst>
          </p:cNvPr>
          <p:cNvCxnSpPr>
            <a:cxnSpLocks/>
          </p:cNvCxnSpPr>
          <p:nvPr/>
        </p:nvCxnSpPr>
        <p:spPr>
          <a:xfrm rot="5400000">
            <a:off x="6216899" y="4348525"/>
            <a:ext cx="6350" cy="2637352"/>
          </a:xfrm>
          <a:prstGeom prst="curvedConnector3">
            <a:avLst>
              <a:gd name="adj1" fmla="val 3700000"/>
            </a:avLst>
          </a:prstGeom>
          <a:noFill/>
          <a:ln w="28575" cap="flat">
            <a:solidFill>
              <a:schemeClr val="bg1"/>
            </a:solidFill>
            <a:prstDash val="solid"/>
            <a:miter lim="800000"/>
            <a:tailEnd type="triangle"/>
          </a:ln>
          <a:effectLst/>
          <a:sp3d/>
        </p:spPr>
        <p:style>
          <a:lnRef idx="0">
            <a:scrgbClr r="0" g="0" b="0"/>
          </a:lnRef>
          <a:fillRef idx="0">
            <a:scrgbClr r="0" g="0" b="0"/>
          </a:fillRef>
          <a:effectRef idx="0">
            <a:scrgbClr r="0" g="0" b="0"/>
          </a:effectRef>
          <a:fontRef idx="none"/>
        </p:style>
      </p:cxnSp>
      <p:grpSp>
        <p:nvGrpSpPr>
          <p:cNvPr id="199" name="Group 198">
            <a:extLst>
              <a:ext uri="{FF2B5EF4-FFF2-40B4-BE49-F238E27FC236}">
                <a16:creationId xmlns:a16="http://schemas.microsoft.com/office/drawing/2014/main" id="{59EE5EFE-9F22-954C-B39B-2491E04A23FF}"/>
              </a:ext>
            </a:extLst>
          </p:cNvPr>
          <p:cNvGrpSpPr/>
          <p:nvPr/>
        </p:nvGrpSpPr>
        <p:grpSpPr>
          <a:xfrm>
            <a:off x="176222" y="4612291"/>
            <a:ext cx="11889713" cy="510583"/>
            <a:chOff x="293374" y="3639864"/>
            <a:chExt cx="11067923" cy="510583"/>
          </a:xfrm>
        </p:grpSpPr>
        <p:sp>
          <p:nvSpPr>
            <p:cNvPr id="177" name="1">
              <a:extLst>
                <a:ext uri="{FF2B5EF4-FFF2-40B4-BE49-F238E27FC236}">
                  <a16:creationId xmlns:a16="http://schemas.microsoft.com/office/drawing/2014/main" id="{67436F08-2379-A24E-9ACE-8CD719F9B864}"/>
                </a:ext>
              </a:extLst>
            </p:cNvPr>
            <p:cNvSpPr/>
            <p:nvPr/>
          </p:nvSpPr>
          <p:spPr>
            <a:xfrm>
              <a:off x="293374" y="3639864"/>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1</a:t>
              </a:r>
            </a:p>
          </p:txBody>
        </p:sp>
        <p:sp>
          <p:nvSpPr>
            <p:cNvPr id="178" name="2">
              <a:extLst>
                <a:ext uri="{FF2B5EF4-FFF2-40B4-BE49-F238E27FC236}">
                  <a16:creationId xmlns:a16="http://schemas.microsoft.com/office/drawing/2014/main" id="{4E64D0BA-D835-8942-A98C-59D33243B3EF}"/>
                </a:ext>
              </a:extLst>
            </p:cNvPr>
            <p:cNvSpPr/>
            <p:nvPr/>
          </p:nvSpPr>
          <p:spPr>
            <a:xfrm>
              <a:off x="764336" y="3639864"/>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2</a:t>
              </a:r>
            </a:p>
          </p:txBody>
        </p:sp>
        <p:sp>
          <p:nvSpPr>
            <p:cNvPr id="179" name="3">
              <a:extLst>
                <a:ext uri="{FF2B5EF4-FFF2-40B4-BE49-F238E27FC236}">
                  <a16:creationId xmlns:a16="http://schemas.microsoft.com/office/drawing/2014/main" id="{B1696663-5BC4-1C48-A570-782F8FF3C124}"/>
                </a:ext>
              </a:extLst>
            </p:cNvPr>
            <p:cNvSpPr/>
            <p:nvPr/>
          </p:nvSpPr>
          <p:spPr>
            <a:xfrm>
              <a:off x="1235788" y="3641451"/>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3</a:t>
              </a:r>
            </a:p>
          </p:txBody>
        </p:sp>
        <p:sp>
          <p:nvSpPr>
            <p:cNvPr id="180" name="4">
              <a:extLst>
                <a:ext uri="{FF2B5EF4-FFF2-40B4-BE49-F238E27FC236}">
                  <a16:creationId xmlns:a16="http://schemas.microsoft.com/office/drawing/2014/main" id="{49889946-8D1F-4549-9B13-91CF15D8B429}"/>
                </a:ext>
              </a:extLst>
            </p:cNvPr>
            <p:cNvSpPr/>
            <p:nvPr/>
          </p:nvSpPr>
          <p:spPr>
            <a:xfrm>
              <a:off x="1706750" y="3641451"/>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4</a:t>
              </a:r>
            </a:p>
          </p:txBody>
        </p:sp>
        <p:sp>
          <p:nvSpPr>
            <p:cNvPr id="181" name="5">
              <a:extLst>
                <a:ext uri="{FF2B5EF4-FFF2-40B4-BE49-F238E27FC236}">
                  <a16:creationId xmlns:a16="http://schemas.microsoft.com/office/drawing/2014/main" id="{A52DE263-42CE-1447-8289-50DA94923423}"/>
                </a:ext>
              </a:extLst>
            </p:cNvPr>
            <p:cNvSpPr/>
            <p:nvPr/>
          </p:nvSpPr>
          <p:spPr>
            <a:xfrm>
              <a:off x="2178203" y="3639864"/>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5</a:t>
              </a:r>
            </a:p>
          </p:txBody>
        </p:sp>
        <p:sp>
          <p:nvSpPr>
            <p:cNvPr id="182" name="6">
              <a:extLst>
                <a:ext uri="{FF2B5EF4-FFF2-40B4-BE49-F238E27FC236}">
                  <a16:creationId xmlns:a16="http://schemas.microsoft.com/office/drawing/2014/main" id="{011F5AE1-3A35-6B4B-A572-5BC461200409}"/>
                </a:ext>
              </a:extLst>
            </p:cNvPr>
            <p:cNvSpPr/>
            <p:nvPr/>
          </p:nvSpPr>
          <p:spPr>
            <a:xfrm>
              <a:off x="2650278" y="3641451"/>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6</a:t>
              </a:r>
            </a:p>
          </p:txBody>
        </p:sp>
        <p:sp>
          <p:nvSpPr>
            <p:cNvPr id="183" name="7">
              <a:extLst>
                <a:ext uri="{FF2B5EF4-FFF2-40B4-BE49-F238E27FC236}">
                  <a16:creationId xmlns:a16="http://schemas.microsoft.com/office/drawing/2014/main" id="{876E626A-D23E-8248-939F-FF1356675EC5}"/>
                </a:ext>
              </a:extLst>
            </p:cNvPr>
            <p:cNvSpPr/>
            <p:nvPr/>
          </p:nvSpPr>
          <p:spPr>
            <a:xfrm>
              <a:off x="3259256" y="3641451"/>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7</a:t>
              </a:r>
            </a:p>
          </p:txBody>
        </p:sp>
        <p:sp>
          <p:nvSpPr>
            <p:cNvPr id="184" name="8">
              <a:extLst>
                <a:ext uri="{FF2B5EF4-FFF2-40B4-BE49-F238E27FC236}">
                  <a16:creationId xmlns:a16="http://schemas.microsoft.com/office/drawing/2014/main" id="{50A4D92F-F961-A649-BDED-A61FC39AB911}"/>
                </a:ext>
              </a:extLst>
            </p:cNvPr>
            <p:cNvSpPr/>
            <p:nvPr/>
          </p:nvSpPr>
          <p:spPr>
            <a:xfrm>
              <a:off x="3883913" y="3641451"/>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8</a:t>
              </a:r>
            </a:p>
          </p:txBody>
        </p:sp>
        <p:sp>
          <p:nvSpPr>
            <p:cNvPr id="185" name="9">
              <a:extLst>
                <a:ext uri="{FF2B5EF4-FFF2-40B4-BE49-F238E27FC236}">
                  <a16:creationId xmlns:a16="http://schemas.microsoft.com/office/drawing/2014/main" id="{729EDEF3-7647-BF4D-950E-195E47CDC065}"/>
                </a:ext>
              </a:extLst>
            </p:cNvPr>
            <p:cNvSpPr/>
            <p:nvPr/>
          </p:nvSpPr>
          <p:spPr>
            <a:xfrm>
              <a:off x="4355365" y="3641451"/>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9</a:t>
              </a:r>
            </a:p>
          </p:txBody>
        </p:sp>
        <p:sp>
          <p:nvSpPr>
            <p:cNvPr id="186" name="10">
              <a:extLst>
                <a:ext uri="{FF2B5EF4-FFF2-40B4-BE49-F238E27FC236}">
                  <a16:creationId xmlns:a16="http://schemas.microsoft.com/office/drawing/2014/main" id="{51C01C2A-D0D2-B548-9D9E-6DEACF185C0E}"/>
                </a:ext>
              </a:extLst>
            </p:cNvPr>
            <p:cNvSpPr/>
            <p:nvPr/>
          </p:nvSpPr>
          <p:spPr>
            <a:xfrm>
              <a:off x="4826327" y="3641451"/>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10</a:t>
              </a:r>
            </a:p>
          </p:txBody>
        </p:sp>
        <p:sp>
          <p:nvSpPr>
            <p:cNvPr id="187" name="11">
              <a:extLst>
                <a:ext uri="{FF2B5EF4-FFF2-40B4-BE49-F238E27FC236}">
                  <a16:creationId xmlns:a16="http://schemas.microsoft.com/office/drawing/2014/main" id="{653C6D70-95C4-6A40-822A-605C31C26AA8}"/>
                </a:ext>
              </a:extLst>
            </p:cNvPr>
            <p:cNvSpPr/>
            <p:nvPr/>
          </p:nvSpPr>
          <p:spPr>
            <a:xfrm>
              <a:off x="5297780" y="3641451"/>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11</a:t>
              </a:r>
            </a:p>
          </p:txBody>
        </p:sp>
        <p:sp>
          <p:nvSpPr>
            <p:cNvPr id="188" name="12">
              <a:extLst>
                <a:ext uri="{FF2B5EF4-FFF2-40B4-BE49-F238E27FC236}">
                  <a16:creationId xmlns:a16="http://schemas.microsoft.com/office/drawing/2014/main" id="{C365B50C-1CC4-9C4D-B51A-C4F3DE7B0D01}"/>
                </a:ext>
              </a:extLst>
            </p:cNvPr>
            <p:cNvSpPr/>
            <p:nvPr/>
          </p:nvSpPr>
          <p:spPr>
            <a:xfrm>
              <a:off x="5922437" y="3639864"/>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12</a:t>
              </a:r>
            </a:p>
          </p:txBody>
        </p:sp>
        <p:sp>
          <p:nvSpPr>
            <p:cNvPr id="189" name="13">
              <a:extLst>
                <a:ext uri="{FF2B5EF4-FFF2-40B4-BE49-F238E27FC236}">
                  <a16:creationId xmlns:a16="http://schemas.microsoft.com/office/drawing/2014/main" id="{440D3669-FF9F-5945-BFC8-1EC939EEDE72}"/>
                </a:ext>
              </a:extLst>
            </p:cNvPr>
            <p:cNvSpPr/>
            <p:nvPr/>
          </p:nvSpPr>
          <p:spPr>
            <a:xfrm>
              <a:off x="6393889" y="3642220"/>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13</a:t>
              </a:r>
            </a:p>
          </p:txBody>
        </p:sp>
        <p:sp>
          <p:nvSpPr>
            <p:cNvPr id="190" name="14">
              <a:extLst>
                <a:ext uri="{FF2B5EF4-FFF2-40B4-BE49-F238E27FC236}">
                  <a16:creationId xmlns:a16="http://schemas.microsoft.com/office/drawing/2014/main" id="{C87A26D9-37DB-9C44-882F-282802734D71}"/>
                </a:ext>
              </a:extLst>
            </p:cNvPr>
            <p:cNvSpPr/>
            <p:nvPr/>
          </p:nvSpPr>
          <p:spPr>
            <a:xfrm>
              <a:off x="6992718" y="3640859"/>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14</a:t>
              </a:r>
            </a:p>
          </p:txBody>
        </p:sp>
        <p:sp>
          <p:nvSpPr>
            <p:cNvPr id="191" name="15">
              <a:extLst>
                <a:ext uri="{FF2B5EF4-FFF2-40B4-BE49-F238E27FC236}">
                  <a16:creationId xmlns:a16="http://schemas.microsoft.com/office/drawing/2014/main" id="{2294E7B5-2329-9642-9E56-6944AA337C3B}"/>
                </a:ext>
              </a:extLst>
            </p:cNvPr>
            <p:cNvSpPr/>
            <p:nvPr/>
          </p:nvSpPr>
          <p:spPr>
            <a:xfrm>
              <a:off x="7464170" y="3642446"/>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15</a:t>
              </a:r>
            </a:p>
          </p:txBody>
        </p:sp>
        <p:sp>
          <p:nvSpPr>
            <p:cNvPr id="192" name="16">
              <a:extLst>
                <a:ext uri="{FF2B5EF4-FFF2-40B4-BE49-F238E27FC236}">
                  <a16:creationId xmlns:a16="http://schemas.microsoft.com/office/drawing/2014/main" id="{8EB8A259-8EC0-2F46-B3FA-ED434DF237B5}"/>
                </a:ext>
              </a:extLst>
            </p:cNvPr>
            <p:cNvSpPr/>
            <p:nvPr/>
          </p:nvSpPr>
          <p:spPr>
            <a:xfrm>
              <a:off x="7935132" y="3640859"/>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16</a:t>
              </a:r>
            </a:p>
          </p:txBody>
        </p:sp>
        <p:sp>
          <p:nvSpPr>
            <p:cNvPr id="193" name="17">
              <a:extLst>
                <a:ext uri="{FF2B5EF4-FFF2-40B4-BE49-F238E27FC236}">
                  <a16:creationId xmlns:a16="http://schemas.microsoft.com/office/drawing/2014/main" id="{E512C689-EB21-2F47-9485-D7FA55C4E5AD}"/>
                </a:ext>
              </a:extLst>
            </p:cNvPr>
            <p:cNvSpPr/>
            <p:nvPr/>
          </p:nvSpPr>
          <p:spPr>
            <a:xfrm>
              <a:off x="8406584" y="3640859"/>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17</a:t>
              </a:r>
            </a:p>
          </p:txBody>
        </p:sp>
        <p:sp>
          <p:nvSpPr>
            <p:cNvPr id="194" name="18">
              <a:extLst>
                <a:ext uri="{FF2B5EF4-FFF2-40B4-BE49-F238E27FC236}">
                  <a16:creationId xmlns:a16="http://schemas.microsoft.com/office/drawing/2014/main" id="{CBC27689-4C5B-6D4B-A45D-68E7B6087F00}"/>
                </a:ext>
              </a:extLst>
            </p:cNvPr>
            <p:cNvSpPr/>
            <p:nvPr/>
          </p:nvSpPr>
          <p:spPr>
            <a:xfrm>
              <a:off x="8878036" y="3640859"/>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18</a:t>
              </a:r>
            </a:p>
          </p:txBody>
        </p:sp>
        <p:sp>
          <p:nvSpPr>
            <p:cNvPr id="195" name="19">
              <a:extLst>
                <a:ext uri="{FF2B5EF4-FFF2-40B4-BE49-F238E27FC236}">
                  <a16:creationId xmlns:a16="http://schemas.microsoft.com/office/drawing/2014/main" id="{779BA2FC-81DF-C24F-B169-BCE841ACBF5E}"/>
                </a:ext>
              </a:extLst>
            </p:cNvPr>
            <p:cNvSpPr/>
            <p:nvPr/>
          </p:nvSpPr>
          <p:spPr>
            <a:xfrm>
              <a:off x="9348998" y="3639864"/>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19</a:t>
              </a:r>
            </a:p>
          </p:txBody>
        </p:sp>
        <p:sp>
          <p:nvSpPr>
            <p:cNvPr id="196" name="20">
              <a:extLst>
                <a:ext uri="{FF2B5EF4-FFF2-40B4-BE49-F238E27FC236}">
                  <a16:creationId xmlns:a16="http://schemas.microsoft.com/office/drawing/2014/main" id="{7A495E69-2A6F-A249-820E-007896770967}"/>
                </a:ext>
              </a:extLst>
            </p:cNvPr>
            <p:cNvSpPr/>
            <p:nvPr/>
          </p:nvSpPr>
          <p:spPr>
            <a:xfrm>
              <a:off x="9820452" y="3639864"/>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20</a:t>
              </a:r>
            </a:p>
          </p:txBody>
        </p:sp>
        <p:sp>
          <p:nvSpPr>
            <p:cNvPr id="197" name="21">
              <a:extLst>
                <a:ext uri="{FF2B5EF4-FFF2-40B4-BE49-F238E27FC236}">
                  <a16:creationId xmlns:a16="http://schemas.microsoft.com/office/drawing/2014/main" id="{36CB77A3-8545-AC4C-A379-1553402E5BEE}"/>
                </a:ext>
              </a:extLst>
            </p:cNvPr>
            <p:cNvSpPr/>
            <p:nvPr/>
          </p:nvSpPr>
          <p:spPr>
            <a:xfrm>
              <a:off x="10291414" y="3639864"/>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t>21</a:t>
              </a:r>
            </a:p>
          </p:txBody>
        </p:sp>
        <p:sp>
          <p:nvSpPr>
            <p:cNvPr id="198" name="22">
              <a:extLst>
                <a:ext uri="{FF2B5EF4-FFF2-40B4-BE49-F238E27FC236}">
                  <a16:creationId xmlns:a16="http://schemas.microsoft.com/office/drawing/2014/main" id="{5F27257F-4198-184B-9D93-EB9E1620649E}"/>
                </a:ext>
              </a:extLst>
            </p:cNvPr>
            <p:cNvSpPr/>
            <p:nvPr/>
          </p:nvSpPr>
          <p:spPr>
            <a:xfrm>
              <a:off x="10888730" y="3639864"/>
              <a:ext cx="472567" cy="50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ctr">
                <a:defRPr sz="1200">
                  <a:solidFill>
                    <a:srgbClr val="A7A7A7"/>
                  </a:solidFill>
                </a:defRPr>
              </a:lvl1pPr>
            </a:lstStyle>
            <a:p>
              <a:r>
                <a:rPr dirty="0"/>
                <a:t>22</a:t>
              </a:r>
            </a:p>
          </p:txBody>
        </p:sp>
      </p:grpSp>
      <p:sp>
        <p:nvSpPr>
          <p:cNvPr id="200" name="S = “abaababaabaababaababa$”">
            <a:extLst>
              <a:ext uri="{FF2B5EF4-FFF2-40B4-BE49-F238E27FC236}">
                <a16:creationId xmlns:a16="http://schemas.microsoft.com/office/drawing/2014/main" id="{7882822A-913B-7844-9E21-B6847BF51485}"/>
              </a:ext>
            </a:extLst>
          </p:cNvPr>
          <p:cNvSpPr txBox="1"/>
          <p:nvPr/>
        </p:nvSpPr>
        <p:spPr>
          <a:xfrm>
            <a:off x="1061058" y="1216998"/>
            <a:ext cx="92396"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endParaRPr dirty="0">
              <a:latin typeface="American Typewriter"/>
              <a:ea typeface="American Typewriter"/>
              <a:cs typeface="American Typewriter"/>
              <a:sym typeface="American Typewriter"/>
            </a:endParaRPr>
          </a:p>
        </p:txBody>
      </p:sp>
    </p:spTree>
    <p:extLst>
      <p:ext uri="{BB962C8B-B14F-4D97-AF65-F5344CB8AC3E}">
        <p14:creationId xmlns:p14="http://schemas.microsoft.com/office/powerpoint/2010/main" val="63699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dissolve">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checkerboard(across)">
                                      <p:cBhvr>
                                        <p:cTn id="12" dur="5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1"/>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5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9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3" presetClass="emph" presetSubtype="2" fill="hold" nodeType="clickEffect">
                                  <p:stCondLst>
                                    <p:cond delay="0"/>
                                  </p:stCondLst>
                                  <p:childTnLst>
                                    <p:animClr clrSpc="rgb" dir="cw">
                                      <p:cBhvr override="childStyle">
                                        <p:cTn id="76" dur="2000" fill="hold"/>
                                        <p:tgtEl>
                                          <p:spTgt spid="122"/>
                                        </p:tgtEl>
                                        <p:attrNameLst>
                                          <p:attrName>style.color</p:attrName>
                                        </p:attrNameLst>
                                      </p:cBhvr>
                                      <p:to>
                                        <a:srgbClr val="000000"/>
                                      </p:to>
                                    </p:animClr>
                                  </p:childTnLst>
                                </p:cTn>
                              </p:par>
                              <p:par>
                                <p:cTn id="77" presetID="1" presetClass="emph" presetSubtype="2" fill="hold" grpId="0" nodeType="withEffect">
                                  <p:stCondLst>
                                    <p:cond delay="0"/>
                                  </p:stCondLst>
                                  <p:childTnLst>
                                    <p:animClr clrSpc="rgb" dir="cw">
                                      <p:cBhvr>
                                        <p:cTn id="78" dur="2000" fill="hold"/>
                                        <p:tgtEl>
                                          <p:spTgt spid="122"/>
                                        </p:tgtEl>
                                        <p:attrNameLst>
                                          <p:attrName>fillcolor</p:attrName>
                                        </p:attrNameLst>
                                      </p:cBhvr>
                                      <p:to>
                                        <a:srgbClr val="FFFFFF"/>
                                      </p:to>
                                    </p:animClr>
                                    <p:set>
                                      <p:cBhvr>
                                        <p:cTn id="79" dur="2000" fill="hold"/>
                                        <p:tgtEl>
                                          <p:spTgt spid="122"/>
                                        </p:tgtEl>
                                        <p:attrNameLst>
                                          <p:attrName>fill.type</p:attrName>
                                        </p:attrNameLst>
                                      </p:cBhvr>
                                      <p:to>
                                        <p:strVal val="solid"/>
                                      </p:to>
                                    </p:set>
                                    <p:set>
                                      <p:cBhvr>
                                        <p:cTn id="80" dur="2000" fill="hold"/>
                                        <p:tgtEl>
                                          <p:spTgt spid="122"/>
                                        </p:tgtEl>
                                        <p:attrNameLst>
                                          <p:attrName>fill.on</p:attrName>
                                        </p:attrNameLst>
                                      </p:cBhvr>
                                      <p:to>
                                        <p:strVal val="true"/>
                                      </p:to>
                                    </p:set>
                                  </p:childTnLst>
                                </p:cTn>
                              </p:par>
                              <p:par>
                                <p:cTn id="81" presetID="7" presetClass="emph" presetSubtype="2" fill="hold" nodeType="withEffect">
                                  <p:stCondLst>
                                    <p:cond delay="0"/>
                                  </p:stCondLst>
                                  <p:childTnLst>
                                    <p:animClr clrSpc="rgb" dir="cw">
                                      <p:cBhvr>
                                        <p:cTn id="82" dur="2000" fill="hold"/>
                                        <p:tgtEl>
                                          <p:spTgt spid="122"/>
                                        </p:tgtEl>
                                        <p:attrNameLst>
                                          <p:attrName>stroke.color</p:attrName>
                                        </p:attrNameLst>
                                      </p:cBhvr>
                                      <p:to>
                                        <a:srgbClr val="FFFFFF"/>
                                      </p:to>
                                    </p:animClr>
                                    <p:set>
                                      <p:cBhvr>
                                        <p:cTn id="83" dur="2000" fill="hold"/>
                                        <p:tgtEl>
                                          <p:spTgt spid="122"/>
                                        </p:tgtEl>
                                        <p:attrNameLst>
                                          <p:attrName>stroke.on</p:attrName>
                                        </p:attrNameLst>
                                      </p:cBhvr>
                                      <p:to>
                                        <p:strVal val="true"/>
                                      </p:to>
                                    </p:set>
                                  </p:childTnLst>
                                </p:cTn>
                              </p:par>
                              <p:par>
                                <p:cTn id="84" presetID="7" presetClass="emph" presetSubtype="2" fill="hold" nodeType="withEffect">
                                  <p:stCondLst>
                                    <p:cond delay="0"/>
                                  </p:stCondLst>
                                  <p:childTnLst>
                                    <p:animClr clrSpc="rgb" dir="cw">
                                      <p:cBhvr>
                                        <p:cTn id="85" dur="2000" fill="hold"/>
                                        <p:tgtEl>
                                          <p:spTgt spid="115"/>
                                        </p:tgtEl>
                                        <p:attrNameLst>
                                          <p:attrName>stroke.color</p:attrName>
                                        </p:attrNameLst>
                                      </p:cBhvr>
                                      <p:to>
                                        <a:srgbClr val="FFFFFF"/>
                                      </p:to>
                                    </p:animClr>
                                    <p:set>
                                      <p:cBhvr>
                                        <p:cTn id="86" dur="2000" fill="hold"/>
                                        <p:tgtEl>
                                          <p:spTgt spid="115"/>
                                        </p:tgtEl>
                                        <p:attrNameLst>
                                          <p:attrName>stroke.on</p:attrName>
                                        </p:attrNameLst>
                                      </p:cBhvr>
                                      <p:to>
                                        <p:strVal val="true"/>
                                      </p:to>
                                    </p:set>
                                  </p:childTnLst>
                                </p:cTn>
                              </p:par>
                              <p:par>
                                <p:cTn id="87" presetID="7" presetClass="emph" presetSubtype="2" fill="hold" nodeType="withEffect">
                                  <p:stCondLst>
                                    <p:cond delay="0"/>
                                  </p:stCondLst>
                                  <p:childTnLst>
                                    <p:animClr clrSpc="rgb" dir="cw">
                                      <p:cBhvr>
                                        <p:cTn id="88" dur="2000" fill="hold"/>
                                        <p:tgtEl>
                                          <p:spTgt spid="126"/>
                                        </p:tgtEl>
                                        <p:attrNameLst>
                                          <p:attrName>stroke.color</p:attrName>
                                        </p:attrNameLst>
                                      </p:cBhvr>
                                      <p:to>
                                        <a:srgbClr val="FFFFFF"/>
                                      </p:to>
                                    </p:animClr>
                                    <p:set>
                                      <p:cBhvr>
                                        <p:cTn id="89" dur="2000" fill="hold"/>
                                        <p:tgtEl>
                                          <p:spTgt spid="126"/>
                                        </p:tgtEl>
                                        <p:attrNameLst>
                                          <p:attrName>stroke.on</p:attrName>
                                        </p:attrNameLst>
                                      </p:cBhvr>
                                      <p:to>
                                        <p:strVal val="true"/>
                                      </p:to>
                                    </p:set>
                                  </p:childTnLst>
                                </p:cTn>
                              </p:par>
                              <p:par>
                                <p:cTn id="90" presetID="7" presetClass="emph" presetSubtype="2" fill="hold" nodeType="withEffect">
                                  <p:stCondLst>
                                    <p:cond delay="0"/>
                                  </p:stCondLst>
                                  <p:childTnLst>
                                    <p:animClr clrSpc="rgb" dir="cw">
                                      <p:cBhvr>
                                        <p:cTn id="91" dur="2000" fill="hold"/>
                                        <p:tgtEl>
                                          <p:spTgt spid="144"/>
                                        </p:tgtEl>
                                        <p:attrNameLst>
                                          <p:attrName>stroke.color</p:attrName>
                                        </p:attrNameLst>
                                      </p:cBhvr>
                                      <p:to>
                                        <a:srgbClr val="FFFFFF"/>
                                      </p:to>
                                    </p:animClr>
                                    <p:set>
                                      <p:cBhvr>
                                        <p:cTn id="92" dur="2000" fill="hold"/>
                                        <p:tgtEl>
                                          <p:spTgt spid="144"/>
                                        </p:tgtEl>
                                        <p:attrNameLst>
                                          <p:attrName>stroke.on</p:attrName>
                                        </p:attrNameLst>
                                      </p:cBhvr>
                                      <p:to>
                                        <p:strVal val="true"/>
                                      </p:to>
                                    </p:set>
                                  </p:childTnLst>
                                </p:cTn>
                              </p:par>
                              <p:par>
                                <p:cTn id="93" presetID="7" presetClass="emph" presetSubtype="2" fill="hold" nodeType="withEffect">
                                  <p:stCondLst>
                                    <p:cond delay="0"/>
                                  </p:stCondLst>
                                  <p:childTnLst>
                                    <p:animClr clrSpc="rgb" dir="cw">
                                      <p:cBhvr>
                                        <p:cTn id="94" dur="2000" fill="hold"/>
                                        <p:tgtEl>
                                          <p:spTgt spid="115"/>
                                        </p:tgtEl>
                                        <p:attrNameLst>
                                          <p:attrName>stroke.color</p:attrName>
                                        </p:attrNameLst>
                                      </p:cBhvr>
                                      <p:to>
                                        <a:srgbClr val="FFFFFF"/>
                                      </p:to>
                                    </p:animClr>
                                    <p:set>
                                      <p:cBhvr>
                                        <p:cTn id="95" dur="2000" fill="hold"/>
                                        <p:tgtEl>
                                          <p:spTgt spid="115"/>
                                        </p:tgtEl>
                                        <p:attrNameLst>
                                          <p:attrName>stroke.on</p:attrName>
                                        </p:attrNameLst>
                                      </p:cBhvr>
                                      <p:to>
                                        <p:strVal val="true"/>
                                      </p:to>
                                    </p:set>
                                  </p:childTnLst>
                                </p:cTn>
                              </p:par>
                            </p:childTnLst>
                          </p:cTn>
                        </p:par>
                        <p:par>
                          <p:cTn id="96" fill="hold">
                            <p:stCondLst>
                              <p:cond delay="2000"/>
                            </p:stCondLst>
                            <p:childTnLst>
                              <p:par>
                                <p:cTn id="97" presetID="7" presetClass="emph" presetSubtype="2" fill="hold" nodeType="afterEffect">
                                  <p:stCondLst>
                                    <p:cond delay="0"/>
                                  </p:stCondLst>
                                  <p:childTnLst>
                                    <p:animClr clrSpc="rgb" dir="cw">
                                      <p:cBhvr>
                                        <p:cTn id="98" dur="500" fill="hold"/>
                                        <p:tgtEl>
                                          <p:spTgt spid="144"/>
                                        </p:tgtEl>
                                        <p:attrNameLst>
                                          <p:attrName>stroke.color</p:attrName>
                                        </p:attrNameLst>
                                      </p:cBhvr>
                                      <p:to>
                                        <a:schemeClr val="accent2"/>
                                      </p:to>
                                    </p:animClr>
                                    <p:set>
                                      <p:cBhvr>
                                        <p:cTn id="99" dur="500" fill="hold"/>
                                        <p:tgtEl>
                                          <p:spTgt spid="144"/>
                                        </p:tgtEl>
                                        <p:attrNameLst>
                                          <p:attrName>stroke.on</p:attrName>
                                        </p:attrNameLst>
                                      </p:cBhvr>
                                      <p:to>
                                        <p:strVal val="true"/>
                                      </p:to>
                                    </p:set>
                                  </p:childTnLst>
                                </p:cTn>
                              </p:par>
                              <p:par>
                                <p:cTn id="100" presetID="55" presetClass="entr" presetSubtype="0" fill="hold" grpId="0" nodeType="withEffect">
                                  <p:stCondLst>
                                    <p:cond delay="0"/>
                                  </p:stCondLst>
                                  <p:childTnLst>
                                    <p:set>
                                      <p:cBhvr>
                                        <p:cTn id="101" dur="1" fill="hold">
                                          <p:stCondLst>
                                            <p:cond delay="0"/>
                                          </p:stCondLst>
                                        </p:cTn>
                                        <p:tgtEl>
                                          <p:spTgt spid="144"/>
                                        </p:tgtEl>
                                        <p:attrNameLst>
                                          <p:attrName>style.visibility</p:attrName>
                                        </p:attrNameLst>
                                      </p:cBhvr>
                                      <p:to>
                                        <p:strVal val="visible"/>
                                      </p:to>
                                    </p:set>
                                    <p:anim calcmode="lin" valueType="num">
                                      <p:cBhvr>
                                        <p:cTn id="102" dur="2000" fill="hold"/>
                                        <p:tgtEl>
                                          <p:spTgt spid="144"/>
                                        </p:tgtEl>
                                        <p:attrNameLst>
                                          <p:attrName>ppt_w</p:attrName>
                                        </p:attrNameLst>
                                      </p:cBhvr>
                                      <p:tavLst>
                                        <p:tav tm="0">
                                          <p:val>
                                            <p:strVal val="#ppt_w*0.70"/>
                                          </p:val>
                                        </p:tav>
                                        <p:tav tm="100000">
                                          <p:val>
                                            <p:strVal val="#ppt_w"/>
                                          </p:val>
                                        </p:tav>
                                      </p:tavLst>
                                    </p:anim>
                                    <p:anim calcmode="lin" valueType="num">
                                      <p:cBhvr>
                                        <p:cTn id="103" dur="2000" fill="hold"/>
                                        <p:tgtEl>
                                          <p:spTgt spid="144"/>
                                        </p:tgtEl>
                                        <p:attrNameLst>
                                          <p:attrName>ppt_h</p:attrName>
                                        </p:attrNameLst>
                                      </p:cBhvr>
                                      <p:tavLst>
                                        <p:tav tm="0">
                                          <p:val>
                                            <p:strVal val="#ppt_h"/>
                                          </p:val>
                                        </p:tav>
                                        <p:tav tm="100000">
                                          <p:val>
                                            <p:strVal val="#ppt_h"/>
                                          </p:val>
                                        </p:tav>
                                      </p:tavLst>
                                    </p:anim>
                                    <p:animEffect transition="in" filter="fade">
                                      <p:cBhvr>
                                        <p:cTn id="104" dur="2000"/>
                                        <p:tgtEl>
                                          <p:spTgt spid="144"/>
                                        </p:tgtEl>
                                      </p:cBhvr>
                                    </p:animEffect>
                                  </p:childTnLst>
                                </p:cTn>
                              </p:par>
                            </p:childTnLst>
                          </p:cTn>
                        </p:par>
                      </p:childTnLst>
                    </p:cTn>
                  </p:par>
                  <p:par>
                    <p:cTn id="105" fill="hold">
                      <p:stCondLst>
                        <p:cond delay="indefinite"/>
                      </p:stCondLst>
                      <p:childTnLst>
                        <p:par>
                          <p:cTn id="106" fill="hold">
                            <p:stCondLst>
                              <p:cond delay="0"/>
                            </p:stCondLst>
                            <p:childTnLst>
                              <p:par>
                                <p:cTn id="107" presetID="7" presetClass="emph" presetSubtype="2" fill="hold" nodeType="clickEffect">
                                  <p:stCondLst>
                                    <p:cond delay="0"/>
                                  </p:stCondLst>
                                  <p:childTnLst>
                                    <p:animClr clrSpc="rgb" dir="cw">
                                      <p:cBhvr>
                                        <p:cTn id="108" dur="2000" fill="hold"/>
                                        <p:tgtEl>
                                          <p:spTgt spid="145"/>
                                        </p:tgtEl>
                                        <p:attrNameLst>
                                          <p:attrName>stroke.color</p:attrName>
                                        </p:attrNameLst>
                                      </p:cBhvr>
                                      <p:to>
                                        <a:schemeClr val="accent2"/>
                                      </p:to>
                                    </p:animClr>
                                    <p:set>
                                      <p:cBhvr>
                                        <p:cTn id="109" dur="2000" fill="hold"/>
                                        <p:tgtEl>
                                          <p:spTgt spid="145"/>
                                        </p:tgtEl>
                                        <p:attrNameLst>
                                          <p:attrName>stroke.on</p:attrName>
                                        </p:attrNameLst>
                                      </p:cBhvr>
                                      <p:to>
                                        <p:strVal val="true"/>
                                      </p:to>
                                    </p:set>
                                  </p:childTnLst>
                                </p:cTn>
                              </p:par>
                              <p:par>
                                <p:cTn id="110" presetID="55" presetClass="entr" presetSubtype="0" fill="hold" nodeType="withEffect">
                                  <p:stCondLst>
                                    <p:cond delay="0"/>
                                  </p:stCondLst>
                                  <p:childTnLst>
                                    <p:set>
                                      <p:cBhvr>
                                        <p:cTn id="111" dur="1" fill="hold">
                                          <p:stCondLst>
                                            <p:cond delay="0"/>
                                          </p:stCondLst>
                                        </p:cTn>
                                        <p:tgtEl>
                                          <p:spTgt spid="145"/>
                                        </p:tgtEl>
                                        <p:attrNameLst>
                                          <p:attrName>style.visibility</p:attrName>
                                        </p:attrNameLst>
                                      </p:cBhvr>
                                      <p:to>
                                        <p:strVal val="visible"/>
                                      </p:to>
                                    </p:set>
                                    <p:anim calcmode="lin" valueType="num">
                                      <p:cBhvr>
                                        <p:cTn id="112" dur="1000" fill="hold"/>
                                        <p:tgtEl>
                                          <p:spTgt spid="145"/>
                                        </p:tgtEl>
                                        <p:attrNameLst>
                                          <p:attrName>ppt_w</p:attrName>
                                        </p:attrNameLst>
                                      </p:cBhvr>
                                      <p:tavLst>
                                        <p:tav tm="0">
                                          <p:val>
                                            <p:strVal val="#ppt_w*0.70"/>
                                          </p:val>
                                        </p:tav>
                                        <p:tav tm="100000">
                                          <p:val>
                                            <p:strVal val="#ppt_w"/>
                                          </p:val>
                                        </p:tav>
                                      </p:tavLst>
                                    </p:anim>
                                    <p:anim calcmode="lin" valueType="num">
                                      <p:cBhvr>
                                        <p:cTn id="113" dur="1000" fill="hold"/>
                                        <p:tgtEl>
                                          <p:spTgt spid="145"/>
                                        </p:tgtEl>
                                        <p:attrNameLst>
                                          <p:attrName>ppt_h</p:attrName>
                                        </p:attrNameLst>
                                      </p:cBhvr>
                                      <p:tavLst>
                                        <p:tav tm="0">
                                          <p:val>
                                            <p:strVal val="#ppt_h"/>
                                          </p:val>
                                        </p:tav>
                                        <p:tav tm="100000">
                                          <p:val>
                                            <p:strVal val="#ppt_h"/>
                                          </p:val>
                                        </p:tav>
                                      </p:tavLst>
                                    </p:anim>
                                    <p:animEffect transition="in" filter="fade">
                                      <p:cBhvr>
                                        <p:cTn id="114" dur="1000"/>
                                        <p:tgtEl>
                                          <p:spTgt spid="145"/>
                                        </p:tgtEl>
                                      </p:cBhvr>
                                    </p:animEffect>
                                  </p:childTnLst>
                                </p:cTn>
                              </p:par>
                            </p:childTnLst>
                          </p:cTn>
                        </p:par>
                      </p:childTnLst>
                    </p:cTn>
                  </p:par>
                  <p:par>
                    <p:cTn id="115" fill="hold">
                      <p:stCondLst>
                        <p:cond delay="indefinite"/>
                      </p:stCondLst>
                      <p:childTnLst>
                        <p:par>
                          <p:cTn id="116" fill="hold">
                            <p:stCondLst>
                              <p:cond delay="0"/>
                            </p:stCondLst>
                            <p:childTnLst>
                              <p:par>
                                <p:cTn id="117" presetID="7" presetClass="emph" presetSubtype="2" fill="hold" nodeType="clickEffect">
                                  <p:stCondLst>
                                    <p:cond delay="0"/>
                                  </p:stCondLst>
                                  <p:childTnLst>
                                    <p:animClr clrSpc="rgb" dir="cw">
                                      <p:cBhvr>
                                        <p:cTn id="118" dur="2000" fill="hold"/>
                                        <p:tgtEl>
                                          <p:spTgt spid="150"/>
                                        </p:tgtEl>
                                        <p:attrNameLst>
                                          <p:attrName>stroke.color</p:attrName>
                                        </p:attrNameLst>
                                      </p:cBhvr>
                                      <p:to>
                                        <a:schemeClr val="accent2"/>
                                      </p:to>
                                    </p:animClr>
                                    <p:set>
                                      <p:cBhvr>
                                        <p:cTn id="119" dur="2000" fill="hold"/>
                                        <p:tgtEl>
                                          <p:spTgt spid="150"/>
                                        </p:tgtEl>
                                        <p:attrNameLst>
                                          <p:attrName>stroke.on</p:attrName>
                                        </p:attrNameLst>
                                      </p:cBhvr>
                                      <p:to>
                                        <p:strVal val="true"/>
                                      </p:to>
                                    </p:set>
                                  </p:childTnLst>
                                </p:cTn>
                              </p:par>
                              <p:par>
                                <p:cTn id="120" presetID="55" presetClass="entr" presetSubtype="0" fill="hold" nodeType="withEffect">
                                  <p:stCondLst>
                                    <p:cond delay="0"/>
                                  </p:stCondLst>
                                  <p:childTnLst>
                                    <p:set>
                                      <p:cBhvr>
                                        <p:cTn id="121" dur="1" fill="hold">
                                          <p:stCondLst>
                                            <p:cond delay="0"/>
                                          </p:stCondLst>
                                        </p:cTn>
                                        <p:tgtEl>
                                          <p:spTgt spid="150"/>
                                        </p:tgtEl>
                                        <p:attrNameLst>
                                          <p:attrName>style.visibility</p:attrName>
                                        </p:attrNameLst>
                                      </p:cBhvr>
                                      <p:to>
                                        <p:strVal val="visible"/>
                                      </p:to>
                                    </p:set>
                                    <p:anim calcmode="lin" valueType="num">
                                      <p:cBhvr>
                                        <p:cTn id="122" dur="1000" fill="hold"/>
                                        <p:tgtEl>
                                          <p:spTgt spid="150"/>
                                        </p:tgtEl>
                                        <p:attrNameLst>
                                          <p:attrName>ppt_w</p:attrName>
                                        </p:attrNameLst>
                                      </p:cBhvr>
                                      <p:tavLst>
                                        <p:tav tm="0">
                                          <p:val>
                                            <p:strVal val="#ppt_w*0.70"/>
                                          </p:val>
                                        </p:tav>
                                        <p:tav tm="100000">
                                          <p:val>
                                            <p:strVal val="#ppt_w"/>
                                          </p:val>
                                        </p:tav>
                                      </p:tavLst>
                                    </p:anim>
                                    <p:anim calcmode="lin" valueType="num">
                                      <p:cBhvr>
                                        <p:cTn id="123" dur="1000" fill="hold"/>
                                        <p:tgtEl>
                                          <p:spTgt spid="150"/>
                                        </p:tgtEl>
                                        <p:attrNameLst>
                                          <p:attrName>ppt_h</p:attrName>
                                        </p:attrNameLst>
                                      </p:cBhvr>
                                      <p:tavLst>
                                        <p:tav tm="0">
                                          <p:val>
                                            <p:strVal val="#ppt_h"/>
                                          </p:val>
                                        </p:tav>
                                        <p:tav tm="100000">
                                          <p:val>
                                            <p:strVal val="#ppt_h"/>
                                          </p:val>
                                        </p:tav>
                                      </p:tavLst>
                                    </p:anim>
                                    <p:animEffect transition="in" filter="fade">
                                      <p:cBhvr>
                                        <p:cTn id="124" dur="1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44" grpId="1" animBg="1"/>
      <p:bldP spid="112" grpId="0"/>
      <p:bldP spid="113" grpId="0"/>
      <p:bldP spid="115" grpId="0" animBg="1"/>
      <p:bldP spid="116" grpId="0" animBg="1"/>
      <p:bldP spid="117" grpId="0" animBg="1"/>
      <p:bldP spid="118" grpId="0" animBg="1"/>
      <p:bldP spid="119" grpId="0" animBg="1"/>
      <p:bldP spid="120" grpId="0" animBg="1"/>
      <p:bldP spid="121" grpId="0" animBg="1"/>
      <p:bldP spid="122" grpId="0" animBg="1"/>
      <p:bldP spid="122" grpId="1"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Text Placeholder 2"/>
          <p:cNvSpPr>
            <a:spLocks noGrp="1"/>
          </p:cNvSpPr>
          <p:nvPr>
            <p:ph type="body" idx="1"/>
          </p:nvPr>
        </p:nvSpPr>
        <p:spPr/>
        <p:txBody>
          <a:bodyPr/>
          <a:lstStyle/>
          <a:p>
            <a:pPr algn="ctr"/>
            <a:r>
              <a:rPr lang="en-US" dirty="0"/>
              <a:t>Annealing Algorithm, Optimizations</a:t>
            </a:r>
          </a:p>
        </p:txBody>
      </p:sp>
      <p:sp>
        <p:nvSpPr>
          <p:cNvPr id="4" name="Date Placeholder 4"/>
          <p:cNvSpPr>
            <a:spLocks noGrp="1"/>
          </p:cNvSpPr>
          <p:nvPr>
            <p:ph type="dt" sz="half" idx="10"/>
          </p:nvPr>
        </p:nvSpPr>
        <p:spPr>
          <a:xfrm>
            <a:off x="1097280" y="6459785"/>
            <a:ext cx="2472271" cy="365125"/>
          </a:xfrm>
        </p:spPr>
        <p:txBody>
          <a:bodyPr/>
          <a:lstStyle/>
          <a:p>
            <a:fld id="{EDED76CA-2368-4F94-8187-E36E3CA1B222}" type="datetimeFigureOut">
              <a:rPr lang="en-US" smtClean="0"/>
              <a:t>3/30/20</a:t>
            </a:fld>
            <a:endParaRPr lang="en-US" dirty="0"/>
          </a:p>
        </p:txBody>
      </p:sp>
      <p:sp>
        <p:nvSpPr>
          <p:cNvPr id="5" name="Footer Placeholder 5"/>
          <p:cNvSpPr>
            <a:spLocks noGrp="1"/>
          </p:cNvSpPr>
          <p:nvPr>
            <p:ph type="ftr" sz="quarter" idx="11"/>
          </p:nvPr>
        </p:nvSpPr>
        <p:spPr>
          <a:xfrm>
            <a:off x="3686185" y="6459785"/>
            <a:ext cx="4822804" cy="365125"/>
          </a:xfrm>
        </p:spPr>
        <p:txBody>
          <a:bodyPr/>
          <a:lstStyle/>
          <a:p>
            <a:r>
              <a:rPr lang="en-GB" dirty="0">
                <a:ea typeface="微软雅黑"/>
                <a:cs typeface="微软雅黑"/>
                <a:sym typeface="微软雅黑"/>
              </a:rPr>
              <a:t>Approximating Optimal </a:t>
            </a:r>
            <a:r>
              <a:rPr lang="en-GB" dirty="0">
                <a:sym typeface="微软雅黑"/>
              </a:rPr>
              <a:t>Bidirectional</a:t>
            </a:r>
            <a:r>
              <a:rPr lang="en-GB" dirty="0">
                <a:ea typeface="微软雅黑"/>
                <a:cs typeface="微软雅黑"/>
                <a:sym typeface="微软雅黑"/>
              </a:rPr>
              <a:t> Macro Schemes</a:t>
            </a:r>
            <a:endParaRPr lang="en-US" dirty="0">
              <a:ea typeface="微软雅黑"/>
              <a:cs typeface="微软雅黑"/>
              <a:sym typeface="微软雅黑"/>
            </a:endParaRPr>
          </a:p>
        </p:txBody>
      </p:sp>
      <p:sp>
        <p:nvSpPr>
          <p:cNvPr id="6" name="Slide Number Placeholder 6"/>
          <p:cNvSpPr>
            <a:spLocks noGrp="1"/>
          </p:cNvSpPr>
          <p:nvPr>
            <p:ph type="sldNum" sz="quarter" idx="12"/>
          </p:nvPr>
        </p:nvSpPr>
        <p:spPr>
          <a:xfrm>
            <a:off x="9900458" y="6459785"/>
            <a:ext cx="1312025" cy="365125"/>
          </a:xfrm>
        </p:spPr>
        <p:txBody>
          <a:bodyPr/>
          <a:lstStyle/>
          <a:p>
            <a:fld id="{DFF12C7F-7B8E-454E-8694-ADADBD95498A}" type="slidenum">
              <a:rPr lang="en-US" smtClean="0"/>
              <a:t>7</a:t>
            </a:fld>
            <a:endParaRPr lang="en-US" dirty="0"/>
          </a:p>
        </p:txBody>
      </p:sp>
    </p:spTree>
    <p:extLst>
      <p:ext uri="{BB962C8B-B14F-4D97-AF65-F5344CB8AC3E}">
        <p14:creationId xmlns:p14="http://schemas.microsoft.com/office/powerpoint/2010/main" val="2182618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Search Algorithms</a:t>
            </a:r>
          </a:p>
        </p:txBody>
      </p:sp>
      <p:sp>
        <p:nvSpPr>
          <p:cNvPr id="3" name="Content Placeholder 2"/>
          <p:cNvSpPr>
            <a:spLocks noGrp="1"/>
          </p:cNvSpPr>
          <p:nvPr>
            <p:ph idx="1"/>
          </p:nvPr>
        </p:nvSpPr>
        <p:spPr>
          <a:xfrm>
            <a:off x="1097280" y="940213"/>
            <a:ext cx="10058400" cy="4546187"/>
          </a:xfrm>
        </p:spPr>
        <p:txBody>
          <a:bodyPr>
            <a:normAutofit/>
          </a:bodyPr>
          <a:lstStyle/>
          <a:p>
            <a:pPr>
              <a:lnSpc>
                <a:spcPct val="150000"/>
              </a:lnSpc>
            </a:pPr>
            <a:r>
              <a:rPr lang="en-US" dirty="0"/>
              <a:t>Search algorithms like breadth-first or depth-first explore all the search space systematically by keeping one or more paths in memory and by recording which alternatives have been explored</a:t>
            </a:r>
          </a:p>
          <a:p>
            <a:pPr>
              <a:lnSpc>
                <a:spcPct val="150000"/>
              </a:lnSpc>
            </a:pPr>
            <a:r>
              <a:rPr lang="en-US" dirty="0"/>
              <a:t>When a goal is found, the path to goal constitutes a solution.</a:t>
            </a:r>
          </a:p>
          <a:p>
            <a:pPr>
              <a:lnSpc>
                <a:spcPct val="150000"/>
              </a:lnSpc>
            </a:pPr>
            <a:r>
              <a:rPr lang="en-US" dirty="0"/>
              <a:t>Local search algorithms can be very helpful if we are interested in the solution state but not in the path to the goal. They operate only on the current state and move into neighboring states.</a:t>
            </a:r>
          </a:p>
          <a:p>
            <a:pPr>
              <a:lnSpc>
                <a:spcPct val="150000"/>
              </a:lnSpc>
            </a:pPr>
            <a:r>
              <a:rPr lang="en-US" dirty="0"/>
              <a:t>These algorithms have two key advantages:</a:t>
            </a:r>
          </a:p>
          <a:p>
            <a:pPr lvl="1">
              <a:lnSpc>
                <a:spcPct val="150000"/>
              </a:lnSpc>
            </a:pPr>
            <a:r>
              <a:rPr lang="pt-PT" dirty="0" err="1"/>
              <a:t>They</a:t>
            </a:r>
            <a:r>
              <a:rPr lang="pt-PT" dirty="0"/>
              <a:t> use </a:t>
            </a:r>
            <a:r>
              <a:rPr lang="pt-PT" i="1" dirty="0" err="1"/>
              <a:t>less</a:t>
            </a:r>
            <a:r>
              <a:rPr lang="pt-PT" dirty="0"/>
              <a:t> </a:t>
            </a:r>
            <a:r>
              <a:rPr lang="en-US" dirty="0"/>
              <a:t>memory </a:t>
            </a:r>
          </a:p>
          <a:p>
            <a:pPr lvl="1">
              <a:lnSpc>
                <a:spcPct val="150000"/>
              </a:lnSpc>
            </a:pPr>
            <a:r>
              <a:rPr lang="en-US" dirty="0"/>
              <a:t>They can find reasonable solutions in large or infinite state space</a:t>
            </a:r>
          </a:p>
        </p:txBody>
      </p:sp>
      <p:sp>
        <p:nvSpPr>
          <p:cNvPr id="4" name="Date Placeholder 4"/>
          <p:cNvSpPr>
            <a:spLocks noGrp="1"/>
          </p:cNvSpPr>
          <p:nvPr>
            <p:ph type="dt" sz="half" idx="10"/>
          </p:nvPr>
        </p:nvSpPr>
        <p:spPr>
          <a:xfrm>
            <a:off x="1097280" y="6459785"/>
            <a:ext cx="2472271" cy="365125"/>
          </a:xfrm>
        </p:spPr>
        <p:txBody>
          <a:bodyPr/>
          <a:lstStyle/>
          <a:p>
            <a:fld id="{EDED76CA-2368-4F94-8187-E36E3CA1B222}" type="datetimeFigureOut">
              <a:rPr lang="en-US" smtClean="0"/>
              <a:t>3/30/20</a:t>
            </a:fld>
            <a:endParaRPr lang="en-US" dirty="0"/>
          </a:p>
        </p:txBody>
      </p:sp>
      <p:sp>
        <p:nvSpPr>
          <p:cNvPr id="5" name="Footer Placeholder 5"/>
          <p:cNvSpPr>
            <a:spLocks noGrp="1"/>
          </p:cNvSpPr>
          <p:nvPr>
            <p:ph type="ftr" sz="quarter" idx="11"/>
          </p:nvPr>
        </p:nvSpPr>
        <p:spPr>
          <a:xfrm>
            <a:off x="3686185" y="6459785"/>
            <a:ext cx="4822804" cy="365125"/>
          </a:xfrm>
        </p:spPr>
        <p:txBody>
          <a:bodyPr/>
          <a:lstStyle/>
          <a:p>
            <a:r>
              <a:rPr lang="en-GB" dirty="0">
                <a:ea typeface="微软雅黑"/>
                <a:cs typeface="微软雅黑"/>
                <a:sym typeface="微软雅黑"/>
              </a:rPr>
              <a:t>Approximating Optimal </a:t>
            </a:r>
            <a:r>
              <a:rPr lang="en-GB" dirty="0">
                <a:sym typeface="微软雅黑"/>
              </a:rPr>
              <a:t>Bidirectional</a:t>
            </a:r>
            <a:r>
              <a:rPr lang="en-GB" dirty="0">
                <a:ea typeface="微软雅黑"/>
                <a:cs typeface="微软雅黑"/>
                <a:sym typeface="微软雅黑"/>
              </a:rPr>
              <a:t> Macro Schemes</a:t>
            </a:r>
            <a:endParaRPr lang="en-US" dirty="0">
              <a:ea typeface="微软雅黑"/>
              <a:cs typeface="微软雅黑"/>
              <a:sym typeface="微软雅黑"/>
            </a:endParaRPr>
          </a:p>
        </p:txBody>
      </p:sp>
      <p:sp>
        <p:nvSpPr>
          <p:cNvPr id="6" name="Slide Number Placeholder 6"/>
          <p:cNvSpPr>
            <a:spLocks noGrp="1"/>
          </p:cNvSpPr>
          <p:nvPr>
            <p:ph type="sldNum" sz="quarter" idx="12"/>
          </p:nvPr>
        </p:nvSpPr>
        <p:spPr>
          <a:xfrm>
            <a:off x="9900458" y="6459785"/>
            <a:ext cx="1312025" cy="365125"/>
          </a:xfrm>
        </p:spPr>
        <p:txBody>
          <a:bodyPr/>
          <a:lstStyle/>
          <a:p>
            <a:fld id="{7BF1C364-BBA2-4548-B7AE-F0182277041A}" type="slidenum">
              <a:rPr lang="en-US"/>
              <a:t>8</a:t>
            </a:fld>
            <a:endParaRPr lang="en-US" dirty="0"/>
          </a:p>
        </p:txBody>
      </p:sp>
    </p:spTree>
    <p:extLst>
      <p:ext uri="{BB962C8B-B14F-4D97-AF65-F5344CB8AC3E}">
        <p14:creationId xmlns:p14="http://schemas.microsoft.com/office/powerpoint/2010/main" val="2675411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Simulated Annealing Algorithm (SA)</a:t>
            </a:r>
          </a:p>
        </p:txBody>
      </p:sp>
      <p:sp>
        <p:nvSpPr>
          <p:cNvPr id="3" name="Content Placeholder 2"/>
          <p:cNvSpPr>
            <a:spLocks noGrp="1"/>
          </p:cNvSpPr>
          <p:nvPr>
            <p:ph idx="1"/>
          </p:nvPr>
        </p:nvSpPr>
        <p:spPr>
          <a:xfrm>
            <a:off x="1097280" y="940214"/>
            <a:ext cx="10058400" cy="4621138"/>
          </a:xfrm>
        </p:spPr>
        <p:txBody>
          <a:bodyPr>
            <a:normAutofit/>
          </a:bodyPr>
          <a:lstStyle/>
          <a:p>
            <a:pPr>
              <a:lnSpc>
                <a:spcPct val="150000"/>
              </a:lnSpc>
            </a:pPr>
            <a:r>
              <a:rPr lang="en-GB" dirty="0"/>
              <a:t>The method was described by Kirkpatrick, </a:t>
            </a:r>
            <a:r>
              <a:rPr lang="en-GB" dirty="0" err="1"/>
              <a:t>Gelatt</a:t>
            </a:r>
            <a:r>
              <a:rPr lang="en-GB" dirty="0"/>
              <a:t> Jr.,</a:t>
            </a:r>
            <a:r>
              <a:rPr lang="en-GB" dirty="0" err="1"/>
              <a:t>Vecchi</a:t>
            </a:r>
            <a:r>
              <a:rPr lang="en-GB" dirty="0"/>
              <a:t>, for a solution of the traveling salesman problem in 1983. </a:t>
            </a:r>
          </a:p>
          <a:p>
            <a:pPr>
              <a:lnSpc>
                <a:spcPct val="150000"/>
              </a:lnSpc>
            </a:pPr>
            <a:r>
              <a:rPr lang="en-GB" dirty="0"/>
              <a:t>It was motivated by the analogy between the physical annealing of metals and the process of searching for the optimal solution in a combinatorial optimization problem.</a:t>
            </a:r>
          </a:p>
          <a:p>
            <a:pPr>
              <a:lnSpc>
                <a:spcPct val="150000"/>
              </a:lnSpc>
            </a:pPr>
            <a:r>
              <a:rPr lang="en-GB" dirty="0"/>
              <a:t>Annealing is the process by which a metal cools and freezes into a minimum-energy crystalline structure.</a:t>
            </a:r>
          </a:p>
          <a:p>
            <a:pPr>
              <a:lnSpc>
                <a:spcPct val="150000"/>
              </a:lnSpc>
            </a:pPr>
            <a:r>
              <a:rPr lang="en-GB" dirty="0"/>
              <a:t>The main objective of SA method is to escape from local optima and so to delay the convergence.</a:t>
            </a:r>
          </a:p>
        </p:txBody>
      </p:sp>
      <p:sp>
        <p:nvSpPr>
          <p:cNvPr id="4" name="Date Placeholder 4"/>
          <p:cNvSpPr>
            <a:spLocks noGrp="1"/>
          </p:cNvSpPr>
          <p:nvPr>
            <p:ph type="dt" sz="half" idx="10"/>
          </p:nvPr>
        </p:nvSpPr>
        <p:spPr>
          <a:xfrm>
            <a:off x="1097280" y="6459785"/>
            <a:ext cx="2472271" cy="365125"/>
          </a:xfrm>
        </p:spPr>
        <p:txBody>
          <a:bodyPr/>
          <a:lstStyle/>
          <a:p>
            <a:fld id="{EDED76CA-2368-4F94-8187-E36E3CA1B222}" type="datetimeFigureOut">
              <a:rPr lang="en-US" smtClean="0"/>
              <a:t>3/31/20</a:t>
            </a:fld>
            <a:endParaRPr lang="en-US" dirty="0"/>
          </a:p>
        </p:txBody>
      </p:sp>
      <p:sp>
        <p:nvSpPr>
          <p:cNvPr id="5" name="Footer Placeholder 5"/>
          <p:cNvSpPr>
            <a:spLocks noGrp="1"/>
          </p:cNvSpPr>
          <p:nvPr>
            <p:ph type="ftr" sz="quarter" idx="11"/>
          </p:nvPr>
        </p:nvSpPr>
        <p:spPr>
          <a:xfrm>
            <a:off x="3686185" y="6459785"/>
            <a:ext cx="4822804" cy="365125"/>
          </a:xfrm>
        </p:spPr>
        <p:txBody>
          <a:bodyPr/>
          <a:lstStyle/>
          <a:p>
            <a:r>
              <a:rPr lang="en-GB" dirty="0">
                <a:ea typeface="微软雅黑"/>
                <a:cs typeface="微软雅黑"/>
                <a:sym typeface="微软雅黑"/>
              </a:rPr>
              <a:t>Approximating Optimal </a:t>
            </a:r>
            <a:r>
              <a:rPr lang="en-GB" dirty="0">
                <a:sym typeface="微软雅黑"/>
              </a:rPr>
              <a:t>Bidirectional</a:t>
            </a:r>
            <a:r>
              <a:rPr lang="en-GB" dirty="0">
                <a:ea typeface="微软雅黑"/>
                <a:cs typeface="微软雅黑"/>
                <a:sym typeface="微软雅黑"/>
              </a:rPr>
              <a:t> Macro Schemes</a:t>
            </a:r>
            <a:endParaRPr lang="en-US" dirty="0">
              <a:ea typeface="微软雅黑"/>
              <a:cs typeface="微软雅黑"/>
              <a:sym typeface="微软雅黑"/>
            </a:endParaRPr>
          </a:p>
        </p:txBody>
      </p:sp>
      <p:sp>
        <p:nvSpPr>
          <p:cNvPr id="6" name="Slide Number Placeholder 6"/>
          <p:cNvSpPr>
            <a:spLocks noGrp="1"/>
          </p:cNvSpPr>
          <p:nvPr>
            <p:ph type="sldNum" sz="quarter" idx="12"/>
          </p:nvPr>
        </p:nvSpPr>
        <p:spPr>
          <a:xfrm>
            <a:off x="9900458" y="6459785"/>
            <a:ext cx="1312025" cy="365125"/>
          </a:xfrm>
        </p:spPr>
        <p:txBody>
          <a:bodyPr/>
          <a:lstStyle/>
          <a:p>
            <a:fld id="{7BF1C364-BBA2-4548-B7AE-F0182277041A}" type="slidenum">
              <a:rPr lang="en-US"/>
              <a:t>9</a:t>
            </a:fld>
            <a:endParaRPr lang="en-US" dirty="0"/>
          </a:p>
        </p:txBody>
      </p:sp>
    </p:spTree>
    <p:extLst>
      <p:ext uri="{BB962C8B-B14F-4D97-AF65-F5344CB8AC3E}">
        <p14:creationId xmlns:p14="http://schemas.microsoft.com/office/powerpoint/2010/main" val="714454397"/>
      </p:ext>
    </p:extLst>
  </p:cSld>
  <p:clrMapOvr>
    <a:masterClrMapping/>
  </p:clrMapOvr>
</p:sld>
</file>

<file path=ppt/theme/theme1.xml><?xml version="1.0" encoding="utf-8"?>
<a:theme xmlns:a="http://schemas.openxmlformats.org/drawingml/2006/main" name="Retrospect">
  <a:themeElements>
    <a:clrScheme name="PhD Blues">
      <a:dk1>
        <a:srgbClr val="000000"/>
      </a:dk1>
      <a:lt1>
        <a:sysClr val="window" lastClr="FFFFFF"/>
      </a:lt1>
      <a:dk2>
        <a:srgbClr val="637052"/>
      </a:dk2>
      <a:lt2>
        <a:srgbClr val="CCDDEA"/>
      </a:lt2>
      <a:accent1>
        <a:srgbClr val="A0E6FF"/>
      </a:accent1>
      <a:accent2>
        <a:srgbClr val="7FCEEF"/>
      </a:accent2>
      <a:accent3>
        <a:srgbClr val="009DE0"/>
      </a:accent3>
      <a:accent4>
        <a:srgbClr val="9B8357"/>
      </a:accent4>
      <a:accent5>
        <a:srgbClr val="C2BC80"/>
      </a:accent5>
      <a:accent6>
        <a:srgbClr val="94A088"/>
      </a:accent6>
      <a:hlink>
        <a:srgbClr val="2998E3"/>
      </a:hlink>
      <a:folHlink>
        <a:srgbClr val="8C8C8C"/>
      </a:folHlink>
    </a:clrScheme>
    <a:fontScheme name="Open Sans">
      <a:majorFont>
        <a:latin typeface="Open Sans"/>
        <a:ea typeface=""/>
        <a:cs typeface=""/>
      </a:majorFont>
      <a:minorFont>
        <a:latin typeface="Open Sans"/>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8750</TotalTime>
  <Words>5522</Words>
  <Application>Microsoft Macintosh PowerPoint</Application>
  <PresentationFormat>Widescreen</PresentationFormat>
  <Paragraphs>869</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American Typewriter</vt:lpstr>
      <vt:lpstr>Arial</vt:lpstr>
      <vt:lpstr>Calibri</vt:lpstr>
      <vt:lpstr>Cambria Math</vt:lpstr>
      <vt:lpstr>Open Sans</vt:lpstr>
      <vt:lpstr>Times</vt:lpstr>
      <vt:lpstr>Wingdings</vt:lpstr>
      <vt:lpstr>Retrospect</vt:lpstr>
      <vt:lpstr>Approximating Optimal Bidirectional Macro Scheme</vt:lpstr>
      <vt:lpstr>Introduction</vt:lpstr>
      <vt:lpstr>Lempel-Ziv</vt:lpstr>
      <vt:lpstr>Lempel-Ziv (cont.) - Compression</vt:lpstr>
      <vt:lpstr>Macro Scheme</vt:lpstr>
      <vt:lpstr>Problem: </vt:lpstr>
      <vt:lpstr>Approach</vt:lpstr>
      <vt:lpstr>Local Search Algorithms</vt:lpstr>
      <vt:lpstr>Simulated Annealing Algorithm (SA)</vt:lpstr>
      <vt:lpstr>Simulated Annealing Algorithm (cont.)</vt:lpstr>
      <vt:lpstr>Approach</vt:lpstr>
      <vt:lpstr>Approach (cont.) - Initialization</vt:lpstr>
      <vt:lpstr>Approach (cont.) – Create a new configuration and Merge phrases </vt:lpstr>
      <vt:lpstr>Approach (cont.) – Split Phrase</vt:lpstr>
      <vt:lpstr>Approach (cont.) – Split Phrase example</vt:lpstr>
      <vt:lpstr>Data Structures – Suffix Arrays</vt:lpstr>
      <vt:lpstr>Data Structures – Link Cut Tree</vt:lpstr>
      <vt:lpstr>Data Structures (cont.) – Link Cut Tree</vt:lpstr>
      <vt:lpstr>Data Structures (cont.) – Link Cut Tree and Split Phrases</vt:lpstr>
      <vt:lpstr>Data Structures (cont.) – Link Cut Tree and Merge Phrases</vt:lpstr>
      <vt:lpstr>Optimizations– Simulated Annealing</vt:lpstr>
      <vt:lpstr>2-Approximation Ratio</vt:lpstr>
      <vt:lpstr>Approximate Ratio</vt:lpstr>
      <vt:lpstr>Approximate Ratio (cont.)</vt:lpstr>
      <vt:lpstr>Experimental Analysis</vt:lpstr>
      <vt:lpstr>Data</vt:lpstr>
      <vt:lpstr>Results – De Bruijn </vt:lpstr>
      <vt:lpstr>Results – Fibonnacci</vt:lpstr>
      <vt:lpstr>Results – Generator</vt:lpstr>
      <vt:lpstr>Results – Thue-Morse</vt:lpstr>
      <vt:lpstr>Conclusion</vt:lpstr>
      <vt:lpstr>Take-home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Approximating Optimal Bidirectional Macro Scheme</dc:title>
  <dc:creator>Ana Sofia Duarte Correia</dc:creator>
  <cp:lastModifiedBy>Ana Sofia Duarte Correia</cp:lastModifiedBy>
  <cp:revision>110</cp:revision>
  <dcterms:created xsi:type="dcterms:W3CDTF">2020-03-25T17:35:09Z</dcterms:created>
  <dcterms:modified xsi:type="dcterms:W3CDTF">2020-03-31T19:38:42Z</dcterms:modified>
</cp:coreProperties>
</file>