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256" r:id="rId2"/>
    <p:sldId id="257" r:id="rId3"/>
    <p:sldId id="258" r:id="rId4"/>
    <p:sldId id="416"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351" r:id="rId22"/>
    <p:sldId id="449" r:id="rId23"/>
    <p:sldId id="448" r:id="rId24"/>
    <p:sldId id="300" r:id="rId25"/>
    <p:sldId id="301" r:id="rId26"/>
    <p:sldId id="367" r:id="rId27"/>
    <p:sldId id="446" r:id="rId28"/>
    <p:sldId id="447" r:id="rId29"/>
    <p:sldId id="349" r:id="rId30"/>
    <p:sldId id="412" r:id="rId31"/>
    <p:sldId id="350" r:id="rId32"/>
    <p:sldId id="461" r:id="rId33"/>
    <p:sldId id="304" r:id="rId34"/>
    <p:sldId id="305" r:id="rId35"/>
    <p:sldId id="306" r:id="rId36"/>
    <p:sldId id="368" r:id="rId37"/>
    <p:sldId id="307" r:id="rId38"/>
    <p:sldId id="417" r:id="rId39"/>
    <p:sldId id="418" r:id="rId40"/>
    <p:sldId id="419" r:id="rId41"/>
    <p:sldId id="420" r:id="rId42"/>
    <p:sldId id="310" r:id="rId43"/>
    <p:sldId id="459" r:id="rId44"/>
    <p:sldId id="313" r:id="rId45"/>
    <p:sldId id="395" r:id="rId46"/>
    <p:sldId id="428" r:id="rId47"/>
    <p:sldId id="315" r:id="rId48"/>
    <p:sldId id="410" r:id="rId49"/>
    <p:sldId id="346"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E34277-70B3-407A-9B73-7C2D7ED637E9}">
          <p14:sldIdLst>
            <p14:sldId id="256"/>
            <p14:sldId id="257"/>
            <p14:sldId id="258"/>
            <p14:sldId id="416"/>
            <p14:sldId id="429"/>
            <p14:sldId id="430"/>
            <p14:sldId id="431"/>
            <p14:sldId id="432"/>
            <p14:sldId id="433"/>
            <p14:sldId id="434"/>
            <p14:sldId id="435"/>
            <p14:sldId id="436"/>
            <p14:sldId id="437"/>
            <p14:sldId id="438"/>
            <p14:sldId id="439"/>
            <p14:sldId id="440"/>
            <p14:sldId id="441"/>
            <p14:sldId id="442"/>
            <p14:sldId id="443"/>
            <p14:sldId id="444"/>
            <p14:sldId id="351"/>
            <p14:sldId id="449"/>
            <p14:sldId id="448"/>
            <p14:sldId id="300"/>
            <p14:sldId id="301"/>
            <p14:sldId id="367"/>
            <p14:sldId id="446"/>
            <p14:sldId id="447"/>
            <p14:sldId id="349"/>
            <p14:sldId id="412"/>
            <p14:sldId id="350"/>
            <p14:sldId id="461"/>
            <p14:sldId id="304"/>
            <p14:sldId id="305"/>
            <p14:sldId id="306"/>
            <p14:sldId id="368"/>
            <p14:sldId id="307"/>
            <p14:sldId id="417"/>
            <p14:sldId id="418"/>
            <p14:sldId id="419"/>
            <p14:sldId id="420"/>
            <p14:sldId id="310"/>
            <p14:sldId id="459"/>
            <p14:sldId id="313"/>
            <p14:sldId id="395"/>
            <p14:sldId id="428"/>
            <p14:sldId id="315"/>
            <p14:sldId id="410"/>
            <p14:sldId id="3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72" autoAdjust="0"/>
  </p:normalViewPr>
  <p:slideViewPr>
    <p:cSldViewPr>
      <p:cViewPr varScale="1">
        <p:scale>
          <a:sx n="77" d="100"/>
          <a:sy n="77"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4DC4E18-21B3-4E6E-BCCA-B22D94436A5B}" type="datetimeFigureOut">
              <a:rPr lang="en-US" smtClean="0"/>
              <a:t>12/13/2015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68EE533-99F8-473D-91C5-AE4B6B5354D3}" type="slidenum">
              <a:rPr lang="en-US" smtClean="0"/>
              <a:t>‹#›</a:t>
            </a:fld>
            <a:endParaRPr lang="en-US"/>
          </a:p>
        </p:txBody>
      </p:sp>
    </p:spTree>
    <p:extLst>
      <p:ext uri="{BB962C8B-B14F-4D97-AF65-F5344CB8AC3E}">
        <p14:creationId xmlns:p14="http://schemas.microsoft.com/office/powerpoint/2010/main" val="786451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B2D6F0-5D3D-42AA-B049-FF2BD34B1F04}" type="datetimeFigureOut">
              <a:rPr lang="en-US" smtClean="0"/>
              <a:t>12/13/2015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BEC5FB3-9FA1-4D9A-9D73-2D49DB0EAB87}" type="slidenum">
              <a:rPr lang="en-US" smtClean="0"/>
              <a:t>‹#›</a:t>
            </a:fld>
            <a:endParaRPr lang="en-US"/>
          </a:p>
        </p:txBody>
      </p:sp>
    </p:spTree>
    <p:extLst>
      <p:ext uri="{BB962C8B-B14F-4D97-AF65-F5344CB8AC3E}">
        <p14:creationId xmlns:p14="http://schemas.microsoft.com/office/powerpoint/2010/main" val="92723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600" dirty="0"/>
              <a:t>Script: Crisis is inevitable. In the recent years there have been several large crises. For example, we had the natural disasters like </a:t>
            </a:r>
            <a:r>
              <a:rPr lang="en-US" sz="1600" dirty="0" smtClean="0"/>
              <a:t>the Japanese </a:t>
            </a:r>
            <a:r>
              <a:rPr lang="en-US" sz="1600" dirty="0"/>
              <a:t>earthquake, hurricane </a:t>
            </a:r>
            <a:r>
              <a:rPr lang="en-US" sz="1600" dirty="0" smtClean="0"/>
              <a:t>sandy, </a:t>
            </a:r>
            <a:r>
              <a:rPr lang="en-US" sz="1600" dirty="0"/>
              <a:t>and large socio-political events such as the Arab Spring </a:t>
            </a:r>
            <a:r>
              <a:rPr lang="en-US" sz="1600" dirty="0" smtClean="0"/>
              <a:t>and </a:t>
            </a:r>
            <a:r>
              <a:rPr lang="en-US" sz="1600" dirty="0"/>
              <a:t>the Westgate Mall attack. </a:t>
            </a:r>
          </a:p>
        </p:txBody>
      </p:sp>
      <p:sp>
        <p:nvSpPr>
          <p:cNvPr id="4" name="Slide Number Placeholder 3"/>
          <p:cNvSpPr>
            <a:spLocks noGrp="1"/>
          </p:cNvSpPr>
          <p:nvPr>
            <p:ph type="sldNum" sz="quarter" idx="10"/>
          </p:nvPr>
        </p:nvSpPr>
        <p:spPr/>
        <p:txBody>
          <a:bodyPr/>
          <a:lstStyle/>
          <a:p>
            <a:fld id="{9DB8DAED-4C30-40CB-A384-34B283690BF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82382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Since a</a:t>
            </a:r>
            <a:r>
              <a:rPr lang="en-US" baseline="0" dirty="0" smtClean="0"/>
              <a:t> Twitter stream is dynamic and events evolve, we incorporate a temporal model to help determine when events are active and when they become inactive. An event here is modeled as a Poisson process where the inter-arrival time of the tweets follows the exponential distribution. Additionally, to handle noise in the stream which can be in the form of inter-personal conversations, we propose to use the user diversity previously discussed to determine if an event is a valid event. Here we measure the user diversity by reformulating the entropy measure to capture the diversity of users in an event cluster. Next I will discuss evaluation results on a topic specific stream as well as a random stream to show that the proposed approach is effective and efficient.</a:t>
            </a:r>
          </a:p>
          <a:p>
            <a:endParaRPr lang="en-US" dirty="0" smtClean="0"/>
          </a:p>
          <a:p>
            <a:endParaRPr lang="en-US" dirty="0" smtClean="0"/>
          </a:p>
          <a:p>
            <a:r>
              <a:rPr lang="en-US" dirty="0" smtClean="0"/>
              <a:t>MLE is the average in this case. And the MLE for lambda is</a:t>
            </a:r>
            <a:r>
              <a:rPr lang="en-US" baseline="0" dirty="0" smtClean="0"/>
              <a:t> the inverse of beta. Since beta models the inter-arrival time. Inverse gives the number of items that arrive in a unit time.</a:t>
            </a:r>
          </a:p>
          <a:p>
            <a:endParaRPr lang="en-US" baseline="0" dirty="0" smtClean="0"/>
          </a:p>
          <a:p>
            <a:r>
              <a:rPr lang="en-US" baseline="0" dirty="0" smtClean="0"/>
              <a:t>Kleinberg’s paper which uses exponential inter-arrival time for memes.</a:t>
            </a:r>
          </a:p>
          <a:p>
            <a:endParaRPr lang="en-US" baseline="0" dirty="0" smtClean="0"/>
          </a:p>
          <a:p>
            <a:r>
              <a:rPr lang="en-US" baseline="0" dirty="0" smtClean="0"/>
              <a:t>Have a generic title for the two problems</a:t>
            </a:r>
            <a:endParaRPr lang="en-US" dirty="0"/>
          </a:p>
        </p:txBody>
      </p:sp>
      <p:sp>
        <p:nvSpPr>
          <p:cNvPr id="4" name="Slide Number Placeholder 3"/>
          <p:cNvSpPr>
            <a:spLocks noGrp="1"/>
          </p:cNvSpPr>
          <p:nvPr>
            <p:ph type="sldNum" sz="quarter" idx="10"/>
          </p:nvPr>
        </p:nvSpPr>
        <p:spPr/>
        <p:txBody>
          <a:bodyPr/>
          <a:lstStyle/>
          <a:p>
            <a:fld id="{B9956DDB-2A3A-4424-B741-198B378601CC}" type="slidenum">
              <a:rPr lang="en-US" smtClean="0"/>
              <a:t>13</a:t>
            </a:fld>
            <a:endParaRPr lang="en-US" dirty="0"/>
          </a:p>
        </p:txBody>
      </p:sp>
    </p:spTree>
    <p:extLst>
      <p:ext uri="{BB962C8B-B14F-4D97-AF65-F5344CB8AC3E}">
        <p14:creationId xmlns:p14="http://schemas.microsoft.com/office/powerpoint/2010/main" val="40226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Script: To evaluate the technique first</a:t>
            </a:r>
            <a:r>
              <a:rPr lang="en-US" baseline="0" dirty="0" smtClean="0"/>
              <a:t> we collected a topic specific stream capturing earthquake related tweets using generic hashtags. The dataset spanned an 11 month period and consisted of over 1 million tweets. Since manually annotating the data was not practical we used Wikipedia as an alternate data source to identify major earthquakes during this period, leading us to 8 specific events in different parts of the world.</a:t>
            </a:r>
          </a:p>
          <a:p>
            <a:endParaRPr lang="en-US" dirty="0" smtClean="0"/>
          </a:p>
          <a:p>
            <a:endParaRPr lang="en-US" dirty="0" smtClean="0"/>
          </a:p>
          <a:p>
            <a:r>
              <a:rPr lang="en-US" dirty="0" smtClean="0"/>
              <a:t>Mention topic streams here. Also say that a random</a:t>
            </a:r>
            <a:r>
              <a:rPr lang="en-US" baseline="0" dirty="0" smtClean="0"/>
              <a:t> dataset will be described later</a:t>
            </a:r>
          </a:p>
          <a:p>
            <a:endParaRPr lang="en-US" baseline="0" dirty="0" smtClean="0"/>
          </a:p>
          <a:p>
            <a:r>
              <a:rPr lang="en-US" baseline="0" dirty="0" smtClean="0"/>
              <a:t>Image source: http://www.fwweekly.com/wp-content/uploads/2013/11/earthquake.jpg</a:t>
            </a:r>
          </a:p>
          <a:p>
            <a:endParaRPr lang="en-US" baseline="0" dirty="0" smtClean="0"/>
          </a:p>
          <a:p>
            <a:r>
              <a:rPr lang="en-US" baseline="0" dirty="0" smtClean="0"/>
              <a:t>Mention the hardness of obtaining labeled data. We will also discuss random tweets later.</a:t>
            </a:r>
          </a:p>
          <a:p>
            <a:endParaRPr lang="en-US" baseline="0" dirty="0" smtClean="0"/>
          </a:p>
          <a:p>
            <a:r>
              <a:rPr lang="en-US" baseline="0" dirty="0" smtClean="0"/>
              <a:t>Explain the process clearly.</a:t>
            </a:r>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t>15</a:t>
            </a:fld>
            <a:endParaRPr lang="en-US" dirty="0"/>
          </a:p>
        </p:txBody>
      </p:sp>
    </p:spTree>
    <p:extLst>
      <p:ext uri="{BB962C8B-B14F-4D97-AF65-F5344CB8AC3E}">
        <p14:creationId xmlns:p14="http://schemas.microsoft.com/office/powerpoint/2010/main" val="1714094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Script: To evaluate the quality of the events we measure both precision</a:t>
            </a:r>
            <a:r>
              <a:rPr lang="en-US" baseline="0" dirty="0" smtClean="0"/>
              <a:t> and recall, where precision represents the number of events correctly detected and recall is calculated as the number of real events successfully identified. Using these we measure the F-measure. We also compare with an existing method introduced by </a:t>
            </a:r>
            <a:r>
              <a:rPr lang="en-US" baseline="0" dirty="0" err="1" smtClean="0"/>
              <a:t>Petrovic</a:t>
            </a:r>
            <a:r>
              <a:rPr lang="en-US" baseline="0" dirty="0" smtClean="0"/>
              <a:t> et al which uses locally sensitive hashing to add tweets to buckets and then clusters tweets in a bucket using cosine similarity to identify event clusters. A comparison showed that we outperformed this approach. </a:t>
            </a:r>
            <a:endParaRPr lang="en-US" dirty="0" smtClean="0"/>
          </a:p>
          <a:p>
            <a:endParaRPr lang="en-US" dirty="0" smtClean="0"/>
          </a:p>
          <a:p>
            <a:endParaRPr lang="en-US" dirty="0" smtClean="0"/>
          </a:p>
          <a:p>
            <a:r>
              <a:rPr lang="en-US" dirty="0" smtClean="0"/>
              <a:t>High recall, lower</a:t>
            </a:r>
            <a:r>
              <a:rPr lang="en-US" baseline="0" dirty="0" smtClean="0"/>
              <a:t> precision in both cases.</a:t>
            </a:r>
          </a:p>
          <a:p>
            <a:endParaRPr lang="en-US" baseline="0" dirty="0" smtClean="0"/>
          </a:p>
          <a:p>
            <a:r>
              <a:rPr lang="en-US" baseline="0" dirty="0" smtClean="0"/>
              <a:t>Explain Petrovic et al. better</a:t>
            </a:r>
            <a:endParaRPr lang="en-US" dirty="0"/>
          </a:p>
        </p:txBody>
      </p:sp>
      <p:sp>
        <p:nvSpPr>
          <p:cNvPr id="4" name="Slide Number Placeholder 3"/>
          <p:cNvSpPr>
            <a:spLocks noGrp="1"/>
          </p:cNvSpPr>
          <p:nvPr>
            <p:ph type="sldNum" sz="quarter" idx="10"/>
          </p:nvPr>
        </p:nvSpPr>
        <p:spPr/>
        <p:txBody>
          <a:bodyPr/>
          <a:lstStyle/>
          <a:p>
            <a:fld id="{3A6E5D8E-2227-4A05-9B7C-0AB52A970AC3}" type="slidenum">
              <a:rPr lang="en-US" smtClean="0"/>
              <a:t>16</a:t>
            </a:fld>
            <a:endParaRPr lang="en-US" dirty="0"/>
          </a:p>
        </p:txBody>
      </p:sp>
    </p:spTree>
    <p:extLst>
      <p:ext uri="{BB962C8B-B14F-4D97-AF65-F5344CB8AC3E}">
        <p14:creationId xmlns:p14="http://schemas.microsoft.com/office/powerpoint/2010/main" val="54560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Script: Next we looked at the rate at which the proposed</a:t>
            </a:r>
            <a:r>
              <a:rPr lang="en-US" baseline="0" dirty="0" smtClean="0"/>
              <a:t> approach processed tweets to evaluate scalability. Our results show that on all the observed days, the processing rate significantly exceeded that of the baseline and the data collection rate. </a:t>
            </a:r>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t>17</a:t>
            </a:fld>
            <a:endParaRPr lang="en-US" dirty="0"/>
          </a:p>
        </p:txBody>
      </p:sp>
    </p:spTree>
    <p:extLst>
      <p:ext uri="{BB962C8B-B14F-4D97-AF65-F5344CB8AC3E}">
        <p14:creationId xmlns:p14="http://schemas.microsoft.com/office/powerpoint/2010/main" val="2265757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Script: Here you can see some examples of the detected</a:t>
            </a:r>
            <a:r>
              <a:rPr lang="en-US" baseline="0" dirty="0" smtClean="0"/>
              <a:t> events. The event is described using top keywords extracted from the tweet’s text. In all the cases the keywords sufficiently represent the real world event. On 2 days, we were unable to detect any events but on most days our approach was successful in finding events.</a:t>
            </a:r>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t>18</a:t>
            </a:fld>
            <a:endParaRPr lang="en-US" dirty="0"/>
          </a:p>
        </p:txBody>
      </p:sp>
    </p:spTree>
    <p:extLst>
      <p:ext uri="{BB962C8B-B14F-4D97-AF65-F5344CB8AC3E}">
        <p14:creationId xmlns:p14="http://schemas.microsoft.com/office/powerpoint/2010/main" val="3242362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Next we evaluate</a:t>
            </a:r>
            <a:r>
              <a:rPr lang="en-US" baseline="0" dirty="0" smtClean="0"/>
              <a:t> the proposed approach on a random stream. The data was collected on April 15-16 as a 1% random sample and consisted of 4.2 million tweets. We found that the approach was scalable to the volume of the stream and also detected reasonable events from the real-world. For example, here we present two events captured in the dataset which represent the Venezuelan elections and the Boston marathon bombings, which were the two big events of the day. </a:t>
            </a:r>
          </a:p>
          <a:p>
            <a:endParaRPr lang="en-US" baseline="0" dirty="0" smtClean="0"/>
          </a:p>
          <a:p>
            <a:r>
              <a:rPr lang="en-US" baseline="0" dirty="0" smtClean="0"/>
              <a:t>While we were expecting to find the Boston bombing incident, the Venezuelan Presidential elections was unexpected. After the death of Hugo Chavez, Venezuela held an election and there was a controversy regarding the counting of votes as the winner Nicholas </a:t>
            </a:r>
            <a:r>
              <a:rPr lang="en-US" baseline="0" dirty="0" err="1" smtClean="0"/>
              <a:t>Maduro</a:t>
            </a:r>
            <a:r>
              <a:rPr lang="en-US" baseline="0" dirty="0" smtClean="0"/>
              <a:t> won the elections by 1% margin. </a:t>
            </a:r>
            <a:r>
              <a:rPr lang="en-US" baseline="0" dirty="0" err="1" smtClean="0"/>
              <a:t>Capriles</a:t>
            </a:r>
            <a:r>
              <a:rPr lang="en-US" baseline="0" dirty="0" smtClean="0"/>
              <a:t> was the opposition candidate and ran against </a:t>
            </a:r>
            <a:r>
              <a:rPr lang="en-US" baseline="0" dirty="0" err="1" smtClean="0"/>
              <a:t>Maduro</a:t>
            </a:r>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41528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smtClean="0"/>
              <a:t>Script: Here, we proposed a novel approach to handle streaming tweets, which was robust to informal language and is able to successfully capture events in high volume and high velocity streams.</a:t>
            </a:r>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t>20</a:t>
            </a:fld>
            <a:endParaRPr lang="en-US" dirty="0"/>
          </a:p>
        </p:txBody>
      </p:sp>
    </p:spTree>
    <p:extLst>
      <p:ext uri="{BB962C8B-B14F-4D97-AF65-F5344CB8AC3E}">
        <p14:creationId xmlns:p14="http://schemas.microsoft.com/office/powerpoint/2010/main" val="4216555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Script: During a disaster or a crisis a large</a:t>
            </a:r>
            <a:r>
              <a:rPr lang="en-US" baseline="0" dirty="0" smtClean="0"/>
              <a:t> number of tweets are generated and there is too much information to process.</a:t>
            </a:r>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t>21</a:t>
            </a:fld>
            <a:endParaRPr lang="en-US" dirty="0"/>
          </a:p>
        </p:txBody>
      </p:sp>
    </p:spTree>
    <p:extLst>
      <p:ext uri="{BB962C8B-B14F-4D97-AF65-F5344CB8AC3E}">
        <p14:creationId xmlns:p14="http://schemas.microsoft.com/office/powerpoint/2010/main" val="2873907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11 datasets, with</a:t>
            </a:r>
            <a:r>
              <a:rPr lang="en-US" baseline="0" dirty="0" smtClean="0"/>
              <a:t> data spanning different types of crisis. Data was crawled using usernames, keywords/hashtags, and geographic regions. A full list of all parameters can be found in the thesis. Using the geotagged information contained in the data, we identified tweets generated from within crisis regions and tweets generated outside crisis regions. Using the explicitly geotagged tweets we obtain the labeled examples.</a:t>
            </a:r>
            <a:endParaRPr lang="en-US" dirty="0"/>
          </a:p>
        </p:txBody>
      </p:sp>
      <p:sp>
        <p:nvSpPr>
          <p:cNvPr id="4" name="Slide Number Placeholder 3"/>
          <p:cNvSpPr>
            <a:spLocks noGrp="1"/>
          </p:cNvSpPr>
          <p:nvPr>
            <p:ph type="sldNum" sz="quarter" idx="10"/>
          </p:nvPr>
        </p:nvSpPr>
        <p:spPr/>
        <p:txBody>
          <a:bodyPr/>
          <a:lstStyle/>
          <a:p>
            <a:fld id="{3BEC5FB3-9FA1-4D9A-9D73-2D49DB0EAB87}" type="slidenum">
              <a:rPr lang="en-US" smtClean="0"/>
              <a:t>25</a:t>
            </a:fld>
            <a:endParaRPr lang="en-US"/>
          </a:p>
        </p:txBody>
      </p:sp>
    </p:spTree>
    <p:extLst>
      <p:ext uri="{BB962C8B-B14F-4D97-AF65-F5344CB8AC3E}">
        <p14:creationId xmlns:p14="http://schemas.microsoft.com/office/powerpoint/2010/main" val="296101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Before</a:t>
            </a:r>
            <a:r>
              <a:rPr lang="en-US" baseline="0" dirty="0" smtClean="0"/>
              <a:t> I delve into the analysis of tweets, let us establish the methodology. I will be using the likelihood ratio to observe whether tweets inside crisis regions are more likely to express a behavior. Given a behavior b, this is computed by taking a ratio of the probability of observing the behavior inside vs outside the crisis regions. If this value is greater than 1 then we say that tweets inside crisis regions are more likely to express the behavior and the magnitude describes the propensity of this happening. However, we also must find out if the observed differences are statistically significant. Therefore, we will use the two tailed t-test with the null hypothesis that the mean of the observations in the two types of regions are the same. We will set the significance level at 0.05 to establish statistical significance.</a:t>
            </a:r>
            <a:endParaRPr lang="en-US" dirty="0"/>
          </a:p>
        </p:txBody>
      </p:sp>
      <p:sp>
        <p:nvSpPr>
          <p:cNvPr id="4" name="Slide Number Placeholder 3"/>
          <p:cNvSpPr>
            <a:spLocks noGrp="1"/>
          </p:cNvSpPr>
          <p:nvPr>
            <p:ph type="sldNum" sz="quarter" idx="10"/>
          </p:nvPr>
        </p:nvSpPr>
        <p:spPr/>
        <p:txBody>
          <a:bodyPr/>
          <a:lstStyle/>
          <a:p>
            <a:fld id="{3BEC5FB3-9FA1-4D9A-9D73-2D49DB0EAB87}" type="slidenum">
              <a:rPr lang="en-US" smtClean="0"/>
              <a:t>26</a:t>
            </a:fld>
            <a:endParaRPr lang="en-US"/>
          </a:p>
        </p:txBody>
      </p:sp>
    </p:spTree>
    <p:extLst>
      <p:ext uri="{BB962C8B-B14F-4D97-AF65-F5344CB8AC3E}">
        <p14:creationId xmlns:p14="http://schemas.microsoft.com/office/powerpoint/2010/main" val="173474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Script:</a:t>
            </a:r>
            <a:r>
              <a:rPr lang="en-US" baseline="0" dirty="0" smtClean="0"/>
              <a:t> </a:t>
            </a:r>
            <a:r>
              <a:rPr lang="en-US" dirty="0" smtClean="0"/>
              <a:t>One way to mitigate</a:t>
            </a:r>
            <a:r>
              <a:rPr lang="en-US" baseline="0" dirty="0" smtClean="0"/>
              <a:t> the effects of a crisis is through crisis response. Crisis response efforts require information aggregation and traditionally this has been performed using first responders and traditional news sources. However, with the popularity of social media we can now use this as an additional source of information. </a:t>
            </a:r>
          </a:p>
          <a:p>
            <a:r>
              <a:rPr lang="en-US" dirty="0" smtClean="0"/>
              <a:t>The advantages of using</a:t>
            </a:r>
            <a:r>
              <a:rPr lang="en-US" baseline="0" dirty="0" smtClean="0"/>
              <a:t> social media is that it is timely and it gives direct access to first hand information.  But, there are some challenges with using social media which necessitates new solutions to be developed and I will highlight them with respect to each problem as I discuss them.</a:t>
            </a:r>
            <a:endParaRPr lang="en-US" dirty="0" smtClean="0"/>
          </a:p>
          <a:p>
            <a:endParaRPr lang="en-US" dirty="0" smtClean="0"/>
          </a:p>
          <a:p>
            <a:r>
              <a:rPr lang="en-US" dirty="0" smtClean="0"/>
              <a:t>Crisis response</a:t>
            </a:r>
            <a:r>
              <a:rPr lang="en-US" baseline="0" dirty="0" smtClean="0"/>
              <a:t> </a:t>
            </a:r>
            <a:r>
              <a:rPr lang="en-US" baseline="0" smtClean="0"/>
              <a:t>is a necessary </a:t>
            </a:r>
            <a:r>
              <a:rPr lang="en-US" baseline="0" dirty="0" smtClean="0"/>
              <a:t>task</a:t>
            </a:r>
            <a:endParaRPr lang="en-US" dirty="0" smtClean="0"/>
          </a:p>
          <a:p>
            <a:pPr lvl="1"/>
            <a:r>
              <a:rPr lang="en-US" dirty="0" smtClean="0"/>
              <a:t>1. Respond to requests for assistance/information</a:t>
            </a:r>
          </a:p>
          <a:p>
            <a:pPr lvl="1"/>
            <a:r>
              <a:rPr lang="en-US" dirty="0" smtClean="0"/>
              <a:t>2. Obtain situational awareness</a:t>
            </a:r>
          </a:p>
          <a:p>
            <a:pPr lvl="2"/>
            <a:r>
              <a:rPr lang="en-US" dirty="0" smtClean="0"/>
              <a:t>Damage reports</a:t>
            </a:r>
          </a:p>
          <a:p>
            <a:pPr lvl="2"/>
            <a:r>
              <a:rPr lang="en-US" dirty="0" smtClean="0"/>
              <a:t>Casualties</a:t>
            </a:r>
          </a:p>
          <a:p>
            <a:pPr lvl="1"/>
            <a:r>
              <a:rPr lang="en-US" dirty="0" smtClean="0"/>
              <a:t>3. Judge impact of relief efforts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978293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FR" dirty="0" smtClean="0"/>
              <a:t>220 unique mobile clients and 556 unique non-mobile</a:t>
            </a:r>
            <a:endParaRPr lang="en-US" dirty="0"/>
          </a:p>
        </p:txBody>
      </p:sp>
      <p:sp>
        <p:nvSpPr>
          <p:cNvPr id="4" name="Slide Number Placeholder 3"/>
          <p:cNvSpPr>
            <a:spLocks noGrp="1"/>
          </p:cNvSpPr>
          <p:nvPr>
            <p:ph type="sldNum" sz="quarter" idx="10"/>
          </p:nvPr>
        </p:nvSpPr>
        <p:spPr/>
        <p:txBody>
          <a:bodyPr/>
          <a:lstStyle/>
          <a:p>
            <a:fld id="{3BEC5FB3-9FA1-4D9A-9D73-2D49DB0EAB87}" type="slidenum">
              <a:rPr lang="en-US" smtClean="0"/>
              <a:t>27</a:t>
            </a:fld>
            <a:endParaRPr lang="en-US"/>
          </a:p>
        </p:txBody>
      </p:sp>
    </p:spTree>
    <p:extLst>
      <p:ext uri="{BB962C8B-B14F-4D97-AF65-F5344CB8AC3E}">
        <p14:creationId xmlns:p14="http://schemas.microsoft.com/office/powerpoint/2010/main" val="1062760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C5FB3-9FA1-4D9A-9D73-2D49DB0EAB87}" type="slidenum">
              <a:rPr lang="en-US" smtClean="0"/>
              <a:t>29</a:t>
            </a:fld>
            <a:endParaRPr lang="en-US"/>
          </a:p>
        </p:txBody>
      </p:sp>
    </p:spTree>
    <p:extLst>
      <p:ext uri="{BB962C8B-B14F-4D97-AF65-F5344CB8AC3E}">
        <p14:creationId xmlns:p14="http://schemas.microsoft.com/office/powerpoint/2010/main" val="3016044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t>33</a:t>
            </a:fld>
            <a:endParaRPr lang="en-US" dirty="0"/>
          </a:p>
        </p:txBody>
      </p:sp>
    </p:spTree>
    <p:extLst>
      <p:ext uri="{BB962C8B-B14F-4D97-AF65-F5344CB8AC3E}">
        <p14:creationId xmlns:p14="http://schemas.microsoft.com/office/powerpoint/2010/main" val="942030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Statistically</a:t>
            </a:r>
            <a:r>
              <a:rPr lang="en-US" baseline="0" dirty="0" smtClean="0"/>
              <a:t> significant. Under alpha = 0.05</a:t>
            </a:r>
          </a:p>
          <a:p>
            <a:r>
              <a:rPr lang="en-US" baseline="0" dirty="0" smtClean="0"/>
              <a:t>Wilcoxon signed rank test</a:t>
            </a:r>
          </a:p>
          <a:p>
            <a:endParaRPr lang="en-US" baseline="0" dirty="0" smtClean="0"/>
          </a:p>
          <a:p>
            <a:r>
              <a:rPr lang="en-US" baseline="0" dirty="0" smtClean="0"/>
              <a:t>Order of the bag of words model was equivalent to the order of the data. Therefore dimensionality is very high</a:t>
            </a:r>
          </a:p>
        </p:txBody>
      </p:sp>
      <p:sp>
        <p:nvSpPr>
          <p:cNvPr id="4" name="Slide Number Placeholder 3"/>
          <p:cNvSpPr>
            <a:spLocks noGrp="1"/>
          </p:cNvSpPr>
          <p:nvPr>
            <p:ph type="sldNum" sz="quarter" idx="10"/>
          </p:nvPr>
        </p:nvSpPr>
        <p:spPr/>
        <p:txBody>
          <a:bodyPr/>
          <a:lstStyle/>
          <a:p>
            <a:fld id="{3BEC5FB3-9FA1-4D9A-9D73-2D49DB0EAB87}" type="slidenum">
              <a:rPr lang="en-US" smtClean="0"/>
              <a:t>34</a:t>
            </a:fld>
            <a:endParaRPr lang="en-US"/>
          </a:p>
        </p:txBody>
      </p:sp>
    </p:spTree>
    <p:extLst>
      <p:ext uri="{BB962C8B-B14F-4D97-AF65-F5344CB8AC3E}">
        <p14:creationId xmlns:p14="http://schemas.microsoft.com/office/powerpoint/2010/main" val="2383144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Extract 10 LDA topics</a:t>
            </a:r>
          </a:p>
          <a:p>
            <a:r>
              <a:rPr lang="en-US" dirty="0" smtClean="0"/>
              <a:t>For</a:t>
            </a:r>
            <a:r>
              <a:rPr lang="en-US" baseline="0" dirty="0" smtClean="0"/>
              <a:t> each topic extract the top 10 tweets based on perplexity  - indicative how surprising it is to see that tweet. Lower perplexity = more commonly published content</a:t>
            </a:r>
          </a:p>
          <a:p>
            <a:r>
              <a:rPr lang="en-US" baseline="0" dirty="0" smtClean="0"/>
              <a:t>Top 5 tweets are the summary</a:t>
            </a:r>
          </a:p>
          <a:p>
            <a:endParaRPr lang="en-US" baseline="0" dirty="0" smtClean="0"/>
          </a:p>
          <a:p>
            <a:r>
              <a:rPr lang="en-US" baseline="0" dirty="0" smtClean="0"/>
              <a:t>Goal: Find most representative tweets in a topic.</a:t>
            </a:r>
          </a:p>
          <a:p>
            <a:r>
              <a:rPr lang="en-US" baseline="0" dirty="0" smtClean="0"/>
              <a:t>Perplexity measures the novelty of a tweet. Normalized by the number of words in tweet to reduce effect of size of tweet on the score. </a:t>
            </a:r>
          </a:p>
          <a:p>
            <a:r>
              <a:rPr lang="en-US" baseline="0" dirty="0" smtClean="0"/>
              <a:t>Lower perplexity = more commonly published content Therefore ranking in ascending order will give us the most representative tweets of the topic.</a:t>
            </a:r>
          </a:p>
        </p:txBody>
      </p:sp>
      <p:sp>
        <p:nvSpPr>
          <p:cNvPr id="4" name="Slide Number Placeholder 3"/>
          <p:cNvSpPr>
            <a:spLocks noGrp="1"/>
          </p:cNvSpPr>
          <p:nvPr>
            <p:ph type="sldNum" sz="quarter" idx="10"/>
          </p:nvPr>
        </p:nvSpPr>
        <p:spPr/>
        <p:txBody>
          <a:bodyPr/>
          <a:lstStyle/>
          <a:p>
            <a:fld id="{39C98781-CD67-4393-9CA1-5A98FEA19876}" type="slidenum">
              <a:rPr lang="en-US" smtClean="0"/>
              <a:t>35</a:t>
            </a:fld>
            <a:endParaRPr lang="en-US"/>
          </a:p>
        </p:txBody>
      </p:sp>
    </p:spTree>
    <p:extLst>
      <p:ext uri="{BB962C8B-B14F-4D97-AF65-F5344CB8AC3E}">
        <p14:creationId xmlns:p14="http://schemas.microsoft.com/office/powerpoint/2010/main" val="260676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r>
              <a:rPr lang="en-US" baseline="0" dirty="0" smtClean="0"/>
              <a:t>Novel tweets from within crisis regions are more informative and contain information regarding the progress of the crisis.</a:t>
            </a:r>
            <a:endParaRPr lang="en-US" dirty="0" smtClean="0"/>
          </a:p>
          <a:p>
            <a:endParaRPr lang="en-US" dirty="0"/>
          </a:p>
        </p:txBody>
      </p:sp>
      <p:sp>
        <p:nvSpPr>
          <p:cNvPr id="4" name="Slide Number Placeholder 3"/>
          <p:cNvSpPr>
            <a:spLocks noGrp="1"/>
          </p:cNvSpPr>
          <p:nvPr>
            <p:ph type="sldNum" sz="quarter" idx="10"/>
          </p:nvPr>
        </p:nvSpPr>
        <p:spPr/>
        <p:txBody>
          <a:bodyPr/>
          <a:lstStyle/>
          <a:p>
            <a:fld id="{3BEC5FB3-9FA1-4D9A-9D73-2D49DB0EAB87}" type="slidenum">
              <a:rPr lang="en-US" smtClean="0"/>
              <a:t>36</a:t>
            </a:fld>
            <a:endParaRPr lang="en-US"/>
          </a:p>
        </p:txBody>
      </p:sp>
    </p:spTree>
    <p:extLst>
      <p:ext uri="{BB962C8B-B14F-4D97-AF65-F5344CB8AC3E}">
        <p14:creationId xmlns:p14="http://schemas.microsoft.com/office/powerpoint/2010/main" val="3175187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Advantages:</a:t>
            </a:r>
          </a:p>
          <a:p>
            <a:r>
              <a:rPr lang="en-US" smtClean="0"/>
              <a:t>1. Content </a:t>
            </a:r>
            <a:r>
              <a:rPr lang="en-US" dirty="0" smtClean="0"/>
              <a:t>cannot be applied to other crisis</a:t>
            </a:r>
          </a:p>
          <a:p>
            <a:r>
              <a:rPr lang="en-US" dirty="0" smtClean="0"/>
              <a:t>2. Maintenance</a:t>
            </a:r>
            <a:r>
              <a:rPr lang="en-US" baseline="0" dirty="0" smtClean="0"/>
              <a:t> of vocabulary necessary</a:t>
            </a:r>
          </a:p>
          <a:p>
            <a:r>
              <a:rPr lang="en-US" baseline="0" dirty="0" smtClean="0"/>
              <a:t>3. Very high dimensionality so not very practical given the scale of data</a:t>
            </a:r>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t>37</a:t>
            </a:fld>
            <a:endParaRPr lang="en-US" dirty="0"/>
          </a:p>
        </p:txBody>
      </p:sp>
    </p:spTree>
    <p:extLst>
      <p:ext uri="{BB962C8B-B14F-4D97-AF65-F5344CB8AC3E}">
        <p14:creationId xmlns:p14="http://schemas.microsoft.com/office/powerpoint/2010/main" val="2277271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27535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Script: The motivation for studying</a:t>
            </a:r>
            <a:r>
              <a:rPr lang="en-US" baseline="0" dirty="0" smtClean="0"/>
              <a:t> this problem comes from recent crises such as Hurricane Sandy and Japanese Earthquake. While working with NGOs and first responders, we realized that novel mechanisms are required for the monitoring and analysis of social media because manual analysis is not practical, at the time automated tools for social media did not exist. During a disaster analysts and first responders were interested in analyzing social media information to gauge the requirements of users and to identify interesting users and locations for faster information gathering.</a:t>
            </a:r>
          </a:p>
          <a:p>
            <a:r>
              <a:rPr lang="en-US" baseline="0" dirty="0" smtClean="0"/>
              <a:t>Next I will discuss two systems which can help accomplish these tasks.</a:t>
            </a:r>
            <a:endParaRPr lang="en-US" dirty="0" smtClean="0"/>
          </a:p>
          <a:p>
            <a:endParaRPr lang="en-US" dirty="0" smtClean="0"/>
          </a:p>
          <a:p>
            <a:r>
              <a:rPr lang="en-US" dirty="0" smtClean="0"/>
              <a:t>Image: http://upload.wikimedia.org/wikipedia/commons/7/7d/Sandy_Oct_25_2012_0400Z.JPG</a:t>
            </a:r>
          </a:p>
          <a:p>
            <a:endParaRPr lang="en-US" dirty="0" smtClean="0"/>
          </a:p>
          <a:p>
            <a:r>
              <a:rPr lang="en-US" dirty="0" smtClean="0"/>
              <a:t>How is this evaluated?</a:t>
            </a:r>
          </a:p>
          <a:p>
            <a:r>
              <a:rPr lang="en-US" dirty="0" smtClean="0"/>
              <a:t>Users of Humanity Road</a:t>
            </a:r>
            <a:r>
              <a:rPr lang="en-US" baseline="0" dirty="0" smtClean="0"/>
              <a:t> and the reduction in time it takes them to find information. They no longer need to manually collect and analyze information. They can analyze data post event.</a:t>
            </a:r>
          </a:p>
          <a:p>
            <a:endParaRPr lang="en-US" dirty="0" smtClean="0"/>
          </a:p>
          <a:p>
            <a:r>
              <a:rPr lang="en-US" dirty="0" smtClean="0"/>
              <a:t>Challenges</a:t>
            </a:r>
          </a:p>
          <a:p>
            <a:pPr lvl="1"/>
            <a:r>
              <a:rPr lang="en-US" dirty="0" smtClean="0"/>
              <a:t>Scaling to high volume </a:t>
            </a:r>
          </a:p>
          <a:p>
            <a:pPr lvl="1"/>
            <a:r>
              <a:rPr lang="en-US" dirty="0" smtClean="0"/>
              <a:t>Solutions should be straightforward for first responder use</a:t>
            </a:r>
          </a:p>
          <a:p>
            <a:pPr lvl="1"/>
            <a:r>
              <a:rPr lang="en-US" dirty="0" smtClean="0"/>
              <a:t>Fast and intuitive methods to analyze tweets</a:t>
            </a:r>
          </a:p>
          <a:p>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533883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Script:</a:t>
            </a:r>
            <a:r>
              <a:rPr lang="en-US" baseline="0" dirty="0" smtClean="0"/>
              <a:t> First problem is efficiently monitoring crisis on Twitter. There are some challenges to addressing this problem. Analysis tools to aid monitoring need to be automated. Collaborative mechanisms are required to identify relevant parameters to monitor. Geospatial information is the most relevant information to first responders and this is not generally available. Finally, the system should be intuitive for the end users. </a:t>
            </a:r>
          </a:p>
          <a:p>
            <a:endParaRPr lang="en-US" baseline="0" dirty="0" smtClean="0"/>
          </a:p>
          <a:p>
            <a:r>
              <a:rPr lang="en-US" baseline="0" dirty="0" smtClean="0"/>
              <a:t>My </a:t>
            </a:r>
            <a:r>
              <a:rPr lang="en-US" baseline="0" dirty="0" smtClean="0"/>
              <a:t>solution to this problem is the system TweetTracker, which can be used to automate the monitoring of Twitter for crisis info. It supports streaming data visualization and data playback for event analysis. IT can </a:t>
            </a:r>
            <a:r>
              <a:rPr lang="en-US" baseline="0" dirty="0" err="1" smtClean="0"/>
              <a:t>geolocate</a:t>
            </a:r>
            <a:r>
              <a:rPr lang="en-US" baseline="0" dirty="0" smtClean="0"/>
              <a:t> tweets which do not contain location information using the profile information. The features and the interface in the system were created using the feedback from our end users. The system has been used in a crisis response exercise at ASU. It has been used by Humanity Road for monitoring emerging disasters.</a:t>
            </a:r>
            <a:endParaRPr lang="en-US" dirty="0" smtClean="0"/>
          </a:p>
          <a:p>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t>40</a:t>
            </a:fld>
            <a:endParaRPr lang="en-US" dirty="0"/>
          </a:p>
        </p:txBody>
      </p:sp>
    </p:spTree>
    <p:extLst>
      <p:ext uri="{BB962C8B-B14F-4D97-AF65-F5344CB8AC3E}">
        <p14:creationId xmlns:p14="http://schemas.microsoft.com/office/powerpoint/2010/main" val="387655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Script: The systems support monitoring</a:t>
            </a:r>
            <a:r>
              <a:rPr lang="en-US" baseline="0" dirty="0" smtClean="0"/>
              <a:t> and analysis of events, so we asked the question, can we detect these crisis events automatically, to collect information as soon as a crisis occurs.</a:t>
            </a:r>
            <a:endParaRPr lang="en-US" dirty="0" smtClean="0"/>
          </a:p>
          <a:p>
            <a:endParaRPr lang="en-US" dirty="0" smtClean="0"/>
          </a:p>
          <a:p>
            <a:r>
              <a:rPr lang="en-US" dirty="0" smtClean="0"/>
              <a:t>Why event detection is necessary. Examples of an event “real world</a:t>
            </a:r>
            <a:r>
              <a:rPr lang="en-US" baseline="0" dirty="0" smtClean="0"/>
              <a:t> example”.</a:t>
            </a:r>
          </a:p>
          <a:p>
            <a:r>
              <a:rPr lang="en-US" dirty="0" smtClean="0"/>
              <a:t>Present motivation</a:t>
            </a:r>
            <a:r>
              <a:rPr lang="en-US" baseline="0" dirty="0" smtClean="0"/>
              <a:t> first then talk about challenges</a:t>
            </a:r>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t>5</a:t>
            </a:fld>
            <a:endParaRPr lang="en-US" dirty="0"/>
          </a:p>
        </p:txBody>
      </p:sp>
    </p:spTree>
    <p:extLst>
      <p:ext uri="{BB962C8B-B14F-4D97-AF65-F5344CB8AC3E}">
        <p14:creationId xmlns:p14="http://schemas.microsoft.com/office/powerpoint/2010/main" val="435846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http://www.nielsen.com/us/en/newswire/2013/mobile-majority--u-s--smartphone-ownership-tops-60-.html</a:t>
            </a:r>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t>43</a:t>
            </a:fld>
            <a:endParaRPr lang="en-US" dirty="0"/>
          </a:p>
        </p:txBody>
      </p:sp>
    </p:spTree>
    <p:extLst>
      <p:ext uri="{BB962C8B-B14F-4D97-AF65-F5344CB8AC3E}">
        <p14:creationId xmlns:p14="http://schemas.microsoft.com/office/powerpoint/2010/main" val="3888200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http://www.nielsen.com/us/en/newswire/2013/mobile-majority--u-s--smartphone-ownership-tops-60-.html</a:t>
            </a:r>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t>44</a:t>
            </a:fld>
            <a:endParaRPr lang="en-US" dirty="0"/>
          </a:p>
        </p:txBody>
      </p:sp>
    </p:spTree>
    <p:extLst>
      <p:ext uri="{BB962C8B-B14F-4D97-AF65-F5344CB8AC3E}">
        <p14:creationId xmlns:p14="http://schemas.microsoft.com/office/powerpoint/2010/main" val="3888200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t>47</a:t>
            </a:fld>
            <a:endParaRPr lang="en-US" dirty="0"/>
          </a:p>
        </p:txBody>
      </p:sp>
    </p:spTree>
    <p:extLst>
      <p:ext uri="{BB962C8B-B14F-4D97-AF65-F5344CB8AC3E}">
        <p14:creationId xmlns:p14="http://schemas.microsoft.com/office/powerpoint/2010/main" val="2510229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C5FB3-9FA1-4D9A-9D73-2D49DB0EAB87}" type="slidenum">
              <a:rPr lang="en-US" smtClean="0"/>
              <a:t>49</a:t>
            </a:fld>
            <a:endParaRPr lang="en-US"/>
          </a:p>
        </p:txBody>
      </p:sp>
    </p:spTree>
    <p:extLst>
      <p:ext uri="{BB962C8B-B14F-4D97-AF65-F5344CB8AC3E}">
        <p14:creationId xmlns:p14="http://schemas.microsoft.com/office/powerpoint/2010/main" val="116309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Script: Here a crisis event is defined as</a:t>
            </a:r>
            <a:r>
              <a:rPr lang="en-US" baseline="0" dirty="0" smtClean="0"/>
              <a:t> a Non-trivial incident that happens at a place and a time. Detecting such events has several advantages, it can lead to faster access to current events, it can help in identification of user sentiment/judge the impact of relief efforts during a crisis and aid in the identification of information leaders for effective monitoring. However, there are some challenges which need to be considered. The language in tweets is informal, the usage of slang, abbreviations, new words, etc. is rampant which is exacerbated by the character limit on tweets. The data is a continuous stream of tweets and very dynamic. This stream is high volume and high velocity therefore methods should be scalable and unlike event detection approaches in traditional media, not all documents may be part of an event. As per a Pew Analytics study in 2010, almost 40% of the tweets were banal chatter which were not useful for the task of event detection. </a:t>
            </a:r>
          </a:p>
          <a:p>
            <a:endParaRPr lang="en-US" dirty="0" smtClean="0"/>
          </a:p>
          <a:p>
            <a:r>
              <a:rPr lang="en-US" dirty="0" smtClean="0"/>
              <a:t>Why</a:t>
            </a:r>
            <a:r>
              <a:rPr lang="en-US" baseline="0" dirty="0" smtClean="0"/>
              <a:t> detect events: identify tweets to provide better news coverage</a:t>
            </a:r>
          </a:p>
          <a:p>
            <a:r>
              <a:rPr lang="en-US" baseline="0" dirty="0" smtClean="0"/>
              <a:t>Identify needs from the users</a:t>
            </a:r>
          </a:p>
          <a:p>
            <a:r>
              <a:rPr lang="en-US" baseline="0" dirty="0" smtClean="0"/>
              <a:t>Impact of relief efforts </a:t>
            </a:r>
          </a:p>
          <a:p>
            <a:pPr defTabSz="931723">
              <a:defRPr/>
            </a:pPr>
            <a:r>
              <a:rPr lang="en-US" baseline="0" dirty="0" smtClean="0"/>
              <a:t>Suggest related news articles etc.</a:t>
            </a:r>
          </a:p>
          <a:p>
            <a:pPr defTabSz="931723">
              <a:defRPr/>
            </a:pPr>
            <a:endParaRPr lang="en-US" baseline="0" dirty="0" smtClean="0"/>
          </a:p>
          <a:p>
            <a:pPr defTabSz="931723">
              <a:defRPr/>
            </a:pPr>
            <a:r>
              <a:rPr lang="en-US" baseline="0" dirty="0" smtClean="0"/>
              <a:t>Citation: </a:t>
            </a:r>
            <a:r>
              <a:rPr lang="en-US" dirty="0"/>
              <a:t>Yang, Yiming, Tom Pierce, and Jaime Carbonell. "A study of retrospective and on-line event detection." </a:t>
            </a:r>
            <a:r>
              <a:rPr lang="en-US" i="1" dirty="0"/>
              <a:t>Proceedings of the 21st annual international ACM SIGIR conference on Research and development in information retrieval</a:t>
            </a:r>
            <a:r>
              <a:rPr lang="en-US" dirty="0"/>
              <a:t>. ACM, 1998.</a:t>
            </a:r>
            <a:endParaRPr lang="en-US" baseline="0" dirty="0" smtClean="0"/>
          </a:p>
          <a:p>
            <a:endParaRPr lang="en-US" dirty="0" smtClean="0"/>
          </a:p>
          <a:p>
            <a:r>
              <a:rPr lang="en-US" dirty="0" smtClean="0"/>
              <a:t>Pear Analytics</a:t>
            </a:r>
            <a:r>
              <a:rPr lang="en-US" baseline="0" dirty="0" smtClean="0"/>
              <a:t> 2009 – Twitter Study (found that 40% are interpersonal conversations)</a:t>
            </a:r>
            <a:endParaRPr lang="en-US" dirty="0"/>
          </a:p>
        </p:txBody>
      </p:sp>
      <p:sp>
        <p:nvSpPr>
          <p:cNvPr id="4" name="Slide Number Placeholder 3"/>
          <p:cNvSpPr>
            <a:spLocks noGrp="1"/>
          </p:cNvSpPr>
          <p:nvPr>
            <p:ph type="sldNum" sz="quarter" idx="10"/>
          </p:nvPr>
        </p:nvSpPr>
        <p:spPr/>
        <p:txBody>
          <a:bodyPr/>
          <a:lstStyle/>
          <a:p>
            <a:fld id="{9DB8DAED-4C30-40CB-A384-34B283690BF2}" type="slidenum">
              <a:rPr lang="en-US" smtClean="0"/>
              <a:t>6</a:t>
            </a:fld>
            <a:endParaRPr lang="en-US" dirty="0"/>
          </a:p>
        </p:txBody>
      </p:sp>
    </p:spTree>
    <p:extLst>
      <p:ext uri="{BB962C8B-B14F-4D97-AF65-F5344CB8AC3E}">
        <p14:creationId xmlns:p14="http://schemas.microsoft.com/office/powerpoint/2010/main" val="56969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23">
              <a:defRPr/>
            </a:pPr>
            <a:r>
              <a:rPr lang="en-US" dirty="0" smtClean="0"/>
              <a:t>Script:</a:t>
            </a:r>
            <a:r>
              <a:rPr lang="en-US" baseline="0" dirty="0" smtClean="0"/>
              <a:t> Given the prevalence of smartphones in US and the rest of the world, each Twitter users can now be a sensor with the ability to publish text as well as videos and images. Thus clustering the messages from these user is one way we can identify events and the diversity of the users publishing the information lends credibility to the events. Highlight that in crisis when more people talk about something it is likely to indicate an event</a:t>
            </a:r>
            <a:endParaRPr lang="en-US" dirty="0" smtClean="0"/>
          </a:p>
          <a:p>
            <a:pPr defTabSz="931723">
              <a:defRPr/>
            </a:pPr>
            <a:endParaRPr lang="en-US" dirty="0" smtClean="0"/>
          </a:p>
          <a:p>
            <a:pPr defTabSz="931723">
              <a:defRPr/>
            </a:pPr>
            <a:endParaRPr lang="en-US" dirty="0" smtClean="0"/>
          </a:p>
          <a:p>
            <a:pPr defTabSz="931723">
              <a:defRPr/>
            </a:pPr>
            <a:endParaRPr lang="en-US" dirty="0" smtClean="0"/>
          </a:p>
          <a:p>
            <a:pPr defTabSz="931723">
              <a:defRPr/>
            </a:pPr>
            <a:endParaRPr lang="en-US" dirty="0" smtClean="0"/>
          </a:p>
          <a:p>
            <a:pPr defTabSz="931723">
              <a:defRPr/>
            </a:pPr>
            <a:endParaRPr lang="en-US" dirty="0" smtClean="0"/>
          </a:p>
          <a:p>
            <a:pPr defTabSz="931723">
              <a:defRPr/>
            </a:pPr>
            <a:endParaRPr lang="en-US" dirty="0" smtClean="0"/>
          </a:p>
          <a:p>
            <a:pPr defTabSz="931723">
              <a:defRPr/>
            </a:pPr>
            <a:r>
              <a:rPr lang="en-US" dirty="0" smtClean="0"/>
              <a:t>Image: http://blog.kalaharimeetings.com/wp-content/uploads/2013/11/smartphones1.jpg</a:t>
            </a:r>
          </a:p>
          <a:p>
            <a:pPr defTabSz="931723">
              <a:defRPr/>
            </a:pPr>
            <a:endParaRPr lang="en-US" dirty="0" smtClean="0"/>
          </a:p>
        </p:txBody>
      </p:sp>
      <p:sp>
        <p:nvSpPr>
          <p:cNvPr id="4" name="Slide Number Placeholder 3"/>
          <p:cNvSpPr>
            <a:spLocks noGrp="1"/>
          </p:cNvSpPr>
          <p:nvPr>
            <p:ph type="sldNum" sz="quarter" idx="10"/>
          </p:nvPr>
        </p:nvSpPr>
        <p:spPr/>
        <p:txBody>
          <a:bodyPr/>
          <a:lstStyle/>
          <a:p>
            <a:fld id="{9DB8DAED-4C30-40CB-A384-34B283690BF2}" type="slidenum">
              <a:rPr lang="en-US" smtClean="0"/>
              <a:t>8</a:t>
            </a:fld>
            <a:endParaRPr lang="en-US" dirty="0"/>
          </a:p>
        </p:txBody>
      </p:sp>
    </p:spTree>
    <p:extLst>
      <p:ext uri="{BB962C8B-B14F-4D97-AF65-F5344CB8AC3E}">
        <p14:creationId xmlns:p14="http://schemas.microsoft.com/office/powerpoint/2010/main" val="412228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Script: Considering these factors we </a:t>
            </a:r>
            <a:r>
              <a:rPr lang="en-US" dirty="0" smtClean="0"/>
              <a:t>adapt </a:t>
            </a:r>
            <a:r>
              <a:rPr lang="en-US" baseline="0" dirty="0" smtClean="0"/>
              <a:t>the </a:t>
            </a:r>
            <a:r>
              <a:rPr lang="en-US" baseline="0" dirty="0" smtClean="0"/>
              <a:t>definition of an event as follows  given stream, event is a collection of similar tweets with high user diversity and the diversity of a user population as the name suggests measures the diversity of the user population publishing the event related messages. From these definition we can define the clustering problem as follows, where we want to detect coherent clusters while maximizing the diversity.</a:t>
            </a:r>
            <a:endParaRPr lang="en-US" dirty="0" smtClean="0"/>
          </a:p>
          <a:p>
            <a:endParaRPr lang="en-US" dirty="0" smtClean="0"/>
          </a:p>
          <a:p>
            <a:r>
              <a:rPr lang="en-US" dirty="0" smtClean="0"/>
              <a:t>F(e)</a:t>
            </a:r>
            <a:r>
              <a:rPr lang="en-US" baseline="0" dirty="0" smtClean="0"/>
              <a:t> is the \sum (d(e,ej)) d(e,ei) is calculated as the max(d(e^i,ej^k))</a:t>
            </a:r>
          </a:p>
          <a:p>
            <a:r>
              <a:rPr lang="en-US" baseline="0" dirty="0" smtClean="0"/>
              <a:t>Motivate why diversity is important. Twitter has global visibility. Noise is dominant. Signal from noise. Define event the accepted way first and guide users to our interpretation.</a:t>
            </a:r>
            <a:endParaRPr lang="en-US" dirty="0"/>
          </a:p>
        </p:txBody>
      </p:sp>
      <p:sp>
        <p:nvSpPr>
          <p:cNvPr id="4" name="Slide Number Placeholder 3"/>
          <p:cNvSpPr>
            <a:spLocks noGrp="1"/>
          </p:cNvSpPr>
          <p:nvPr>
            <p:ph type="sldNum" sz="quarter" idx="10"/>
          </p:nvPr>
        </p:nvSpPr>
        <p:spPr/>
        <p:txBody>
          <a:bodyPr/>
          <a:lstStyle/>
          <a:p>
            <a:fld id="{3A6E5D8E-2227-4A05-9B7C-0AB52A970AC3}" type="slidenum">
              <a:rPr lang="en-US" smtClean="0"/>
              <a:t>9</a:t>
            </a:fld>
            <a:endParaRPr lang="en-US" dirty="0"/>
          </a:p>
        </p:txBody>
      </p:sp>
    </p:spTree>
    <p:extLst>
      <p:ext uri="{BB962C8B-B14F-4D97-AF65-F5344CB8AC3E}">
        <p14:creationId xmlns:p14="http://schemas.microsoft.com/office/powerpoint/2010/main" val="130885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Before I discuss a solution to this problem,</a:t>
            </a:r>
            <a:r>
              <a:rPr lang="en-US" baseline="0" dirty="0" smtClean="0"/>
              <a:t> let us study why this problem is hard. Let’s assume that we have a given number of events in the stream, and that each tweet belongs to some event, we only need to find the best clustering that maximizes this objective function. However, it turns out that this function is </a:t>
            </a:r>
            <a:r>
              <a:rPr lang="en-US" baseline="0" dirty="0" err="1" smtClean="0"/>
              <a:t>submodular</a:t>
            </a:r>
            <a:r>
              <a:rPr lang="en-US" baseline="0" dirty="0" smtClean="0"/>
              <a:t> and maximizing a </a:t>
            </a:r>
            <a:r>
              <a:rPr lang="en-US" baseline="0" dirty="0" err="1" smtClean="0"/>
              <a:t>submodular</a:t>
            </a:r>
            <a:r>
              <a:rPr lang="en-US" baseline="0" dirty="0" smtClean="0"/>
              <a:t> function under these constraints is NP hard. In addition, in the general problem we consider here, K is typically unknown and the other assumptions do not hold as well making the problem at least as hard as this specific instance. </a:t>
            </a:r>
            <a:endParaRPr lang="en-US" dirty="0" smtClean="0"/>
          </a:p>
          <a:p>
            <a:endParaRPr lang="en-US" dirty="0" smtClean="0"/>
          </a:p>
          <a:p>
            <a:endParaRPr lang="en-US" dirty="0" smtClean="0"/>
          </a:p>
          <a:p>
            <a:r>
              <a:rPr lang="en-US" dirty="0" smtClean="0"/>
              <a:t>Summation (f(e)</a:t>
            </a:r>
            <a:r>
              <a:rPr lang="en-US" baseline="0" dirty="0" smtClean="0"/>
              <a:t> + H(e)) both submodular. With cardinality constraint the problem is NP-hard. More general problem should be at least as hard.</a:t>
            </a:r>
          </a:p>
          <a:p>
            <a:r>
              <a:rPr lang="en-US" baseline="0" dirty="0" smtClean="0"/>
              <a:t>Clarify whether event – cluster is one-to-one or one-to-many relationship</a:t>
            </a:r>
            <a:endParaRPr lang="en-US" dirty="0"/>
          </a:p>
        </p:txBody>
      </p:sp>
      <p:sp>
        <p:nvSpPr>
          <p:cNvPr id="4" name="Slide Number Placeholder 3"/>
          <p:cNvSpPr>
            <a:spLocks noGrp="1"/>
          </p:cNvSpPr>
          <p:nvPr>
            <p:ph type="sldNum" sz="quarter" idx="10"/>
          </p:nvPr>
        </p:nvSpPr>
        <p:spPr/>
        <p:txBody>
          <a:bodyPr/>
          <a:lstStyle/>
          <a:p>
            <a:fld id="{3A6E5D8E-2227-4A05-9B7C-0AB52A970AC3}" type="slidenum">
              <a:rPr lang="en-US" smtClean="0"/>
              <a:t>10</a:t>
            </a:fld>
            <a:endParaRPr lang="en-US" dirty="0"/>
          </a:p>
        </p:txBody>
      </p:sp>
    </p:spTree>
    <p:extLst>
      <p:ext uri="{BB962C8B-B14F-4D97-AF65-F5344CB8AC3E}">
        <p14:creationId xmlns:p14="http://schemas.microsoft.com/office/powerpoint/2010/main" val="409203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Script: To address this problem,</a:t>
            </a:r>
            <a:r>
              <a:rPr lang="en-US" baseline="0" dirty="0" smtClean="0"/>
              <a:t> I select an incremental clustering approach which does not expect a preset number of events. It works as follows: each tweet in the stream is compared with the existing events, if the tweet is found to be similar to an existing event, it is assigned to that event, otherwise we create a new event and the tweet is added to it. To perform these comparisons, we need to choose an appropriate distance measure. </a:t>
            </a:r>
            <a:endParaRPr lang="en-US" dirty="0" smtClean="0"/>
          </a:p>
          <a:p>
            <a:endParaRPr lang="en-US" dirty="0" smtClean="0"/>
          </a:p>
          <a:p>
            <a:endParaRPr lang="en-US" dirty="0" smtClean="0"/>
          </a:p>
          <a:p>
            <a:r>
              <a:rPr lang="en-US" dirty="0" smtClean="0"/>
              <a:t>Compare distance to all existing clusters. If distance is less than D_t assign</a:t>
            </a:r>
            <a:r>
              <a:rPr lang="en-US" baseline="0" dirty="0" smtClean="0"/>
              <a:t> it to the cluster. Otherwise create a new one.</a:t>
            </a:r>
          </a:p>
          <a:p>
            <a:endParaRPr lang="en-US" baseline="0" dirty="0" smtClean="0"/>
          </a:p>
          <a:p>
            <a:r>
              <a:rPr lang="en-US" baseline="0" dirty="0" smtClean="0"/>
              <a:t>Change this to describe events , if tweet is similar to an existing event then it is assigned to it otherwise a new event is created.</a:t>
            </a:r>
          </a:p>
          <a:p>
            <a:endParaRPr lang="en-US" baseline="0" dirty="0" smtClean="0"/>
          </a:p>
          <a:p>
            <a:r>
              <a:rPr lang="en-US" baseline="0" dirty="0" smtClean="0"/>
              <a:t>Explain the clustering process. Connect with the next slide. To judge similarity, we need to measure the distance, problems with existing techniques and why compression distance can help.</a:t>
            </a:r>
            <a:endParaRPr lang="en-US" dirty="0"/>
          </a:p>
        </p:txBody>
      </p:sp>
      <p:sp>
        <p:nvSpPr>
          <p:cNvPr id="4" name="Slide Number Placeholder 3"/>
          <p:cNvSpPr>
            <a:spLocks noGrp="1"/>
          </p:cNvSpPr>
          <p:nvPr>
            <p:ph type="sldNum" sz="quarter" idx="10"/>
          </p:nvPr>
        </p:nvSpPr>
        <p:spPr/>
        <p:txBody>
          <a:bodyPr/>
          <a:lstStyle/>
          <a:p>
            <a:fld id="{3A6E5D8E-2227-4A05-9B7C-0AB52A970AC3}" type="slidenum">
              <a:rPr lang="en-US" smtClean="0"/>
              <a:t>11</a:t>
            </a:fld>
            <a:endParaRPr lang="en-US" dirty="0"/>
          </a:p>
        </p:txBody>
      </p:sp>
    </p:spTree>
    <p:extLst>
      <p:ext uri="{BB962C8B-B14F-4D97-AF65-F5344CB8AC3E}">
        <p14:creationId xmlns:p14="http://schemas.microsoft.com/office/powerpoint/2010/main" val="1751076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Specifically</a:t>
            </a:r>
            <a:r>
              <a:rPr lang="en-US" baseline="0" dirty="0" smtClean="0"/>
              <a:t>, the distance measure needs to satisfy the following requirements: must efficient to scale to large volume of comparisons, and should be robust to the informal language characteristics of Twitter.  Therefore, we choose the compression based distance measure to perform comparisons in our method. The compression distance measures the gain in compression achieved when two texts are merged together. If the two texts are similar, the gain in compression is higher, otherwise the distance is lower. This measure has been shown to be effective on text and it is quite efficient to computer. It also does not require transformation or preprocessing of data as needed in other measures such as cosine similarity. And it is robust to informal language and can be applied on multilingual text.</a:t>
            </a:r>
            <a:endParaRPr lang="en-US" dirty="0" smtClean="0"/>
          </a:p>
          <a:p>
            <a:endParaRPr lang="en-US" dirty="0" smtClean="0"/>
          </a:p>
          <a:p>
            <a:endParaRPr lang="en-US" dirty="0" smtClean="0"/>
          </a:p>
          <a:p>
            <a:endParaRPr lang="en-US" dirty="0" smtClean="0"/>
          </a:p>
          <a:p>
            <a:r>
              <a:rPr lang="en-US" dirty="0" smtClean="0"/>
              <a:t>Compression size in bytes,</a:t>
            </a:r>
            <a:r>
              <a:rPr lang="en-US" baseline="0" dirty="0" smtClean="0"/>
              <a:t> can  never be zero, because the compressed size can never be zero. But bounded at 1 when there is no compression.</a:t>
            </a:r>
          </a:p>
          <a:p>
            <a:endParaRPr lang="en-US" baseline="0" dirty="0" smtClean="0"/>
          </a:p>
          <a:p>
            <a:pPr marL="0" lvl="1" defTabSz="931723">
              <a:defRPr/>
            </a:pPr>
            <a:r>
              <a:rPr lang="en-US" dirty="0" smtClean="0">
                <a:sym typeface="Wingdings" panose="05000000000000000000" pitchFamily="2" charset="2"/>
              </a:rPr>
              <a:t>Fast because (And no transformations or pre-processing of data required) and the compression algorithms</a:t>
            </a:r>
            <a:r>
              <a:rPr lang="en-US" baseline="0" dirty="0" smtClean="0">
                <a:sym typeface="Wingdings" panose="05000000000000000000" pitchFamily="2" charset="2"/>
              </a:rPr>
              <a:t> are very efficient so distance can be computed very quickly.  C in our process is DEFLATE</a:t>
            </a:r>
            <a:endParaRPr lang="en-US"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3A6E5D8E-2227-4A05-9B7C-0AB52A970AC3}" type="slidenum">
              <a:rPr lang="en-US" smtClean="0"/>
              <a:t>12</a:t>
            </a:fld>
            <a:endParaRPr lang="en-US" dirty="0"/>
          </a:p>
        </p:txBody>
      </p:sp>
    </p:spTree>
    <p:extLst>
      <p:ext uri="{BB962C8B-B14F-4D97-AF65-F5344CB8AC3E}">
        <p14:creationId xmlns:p14="http://schemas.microsoft.com/office/powerpoint/2010/main" val="59144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C567D9-777D-45AA-9B1E-7240BBF8309A}" type="datetime1">
              <a:rPr lang="en-US" smtClean="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8" name="Straight Connector 7"/>
          <p:cNvCxnSpPr/>
          <p:nvPr/>
        </p:nvCxnSpPr>
        <p:spPr>
          <a:xfrm>
            <a:off x="685800" y="339852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19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36D99-39C0-45DF-A0A0-83E9E0B225A6}" type="datetime1">
              <a:rPr lang="en-US" smtClean="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9306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5C7291-EA48-4009-9C01-6B1ECDA87B3C}" type="datetime1">
              <a:rPr lang="en-US" smtClean="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4044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7152FF5-19F6-47C1-BC84-CD4457248AD6}" type="datetime1">
              <a:rPr lang="en-US" smtClean="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22803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4"/>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A9B63-5934-4D16-A134-A0DBA4C586BF}" type="datetime1">
              <a:rPr lang="en-US" smtClean="0"/>
              <a:pPr/>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7" name="Straight Connector 6"/>
          <p:cNvCxnSpPr/>
          <p:nvPr/>
        </p:nvCxnSpPr>
        <p:spPr>
          <a:xfrm>
            <a:off x="731520" y="4599434"/>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2099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E05EAF-A2CC-4CC0-89D4-621C94582851}" type="datetime1">
              <a:rPr lang="en-US" smtClean="0"/>
              <a:pPr/>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910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4088AC-B099-4912-91E3-7F05E772B8F7}" type="datetime1">
              <a:rPr lang="en-US" smtClean="0"/>
              <a:pPr/>
              <a:t>12/13/2015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45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1F5A76-137A-4604-A3E0-0294B1CC2F08}" type="datetime1">
              <a:rPr lang="en-US" smtClean="0"/>
              <a:pPr/>
              <a:t>12/13/2015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7659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F9B5D-6B4D-4520-84DC-AC31B36A115E}" type="datetime1">
              <a:rPr lang="en-US" smtClean="0"/>
              <a:pPr/>
              <a:t>12/13/2015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6373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3"/>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D1467-3703-4D89-A34F-C3ABD47B55A8}" type="datetime1">
              <a:rPr lang="en-US" smtClean="0"/>
              <a:pPr/>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72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2"/>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B9FD5-2222-414D-AE6D-572C66D9DA54}" type="datetime1">
              <a:rPr lang="en-US" smtClean="0"/>
              <a:pPr/>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1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3A002CD-F62A-43D3-8C4B-8FA1DA175F4F}" type="datetime1">
              <a:rPr lang="en-US" smtClean="0"/>
              <a:pPr/>
              <a:t>12/13/2015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5674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bit.ly/1iXzAH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bit.ly/1edQfGt" TargetMode="External"/><Relationship Id="rId3" Type="http://schemas.openxmlformats.org/officeDocument/2006/relationships/image" Target="../media/image2.jpeg"/><Relationship Id="rId7" Type="http://schemas.openxmlformats.org/officeDocument/2006/relationships/hyperlink" Target="http://bit.ly/1gzSm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hyperlink" Target="http://bit.ly/1cSDCCh" TargetMode="External"/><Relationship Id="rId4" Type="http://schemas.openxmlformats.org/officeDocument/2006/relationships/image" Target="../media/image3.jpeg"/><Relationship Id="rId9" Type="http://schemas.openxmlformats.org/officeDocument/2006/relationships/hyperlink" Target="http://nydn.us/1idHih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cholar.google.com/citations?view_op=view_citation&amp;hl=en&amp;user=LmdywcUAAAAJ&amp;citation_for_view=LmdywcUAAAAJ:nb7KW1ujOQ8C"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scholar.google.com/citations?view_op=view_citation&amp;hl=en&amp;user=LmdywcUAAAAJ&amp;citation_for_view=LmdywcUAAAAJ:W7OEmFMy1HY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bit.ly/1ixeD7x"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aai.org/ocs/index.php/ICWSM/ICWSM11/paper/download/2736/3201-accessdate=1"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scholar.google.com/citations?view_op=view_citation&amp;hl=en&amp;user=LmdywcUAAAAJ&amp;citation_for_view=LmdywcUAAAAJ:eQOLeE2rZwMC" TargetMode="External"/><Relationship Id="rId4" Type="http://schemas.openxmlformats.org/officeDocument/2006/relationships/hyperlink" Target="https://scholar.google.com/citations?view_op=view_citation&amp;hl=en&amp;user=LmdywcUAAAAJ&amp;citation_for_view=LmdywcUAAAAJ:YsMSGLbcyi4C"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bit.ly/1edQfG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ideas.repec.org/p/ces/ceswps/_1190.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ublic.asu.edu/~huanliu/papers/ASONAM15Kumar.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it.ly/1CyJ58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Social Media Analytics for </a:t>
            </a:r>
            <a:r>
              <a:rPr lang="en-US" dirty="0" smtClean="0"/>
              <a:t>Crisis Response</a:t>
            </a:r>
            <a:endParaRPr lang="en-US" dirty="0"/>
          </a:p>
        </p:txBody>
      </p:sp>
      <p:sp>
        <p:nvSpPr>
          <p:cNvPr id="3" name="Subtitle 2"/>
          <p:cNvSpPr>
            <a:spLocks noGrp="1"/>
          </p:cNvSpPr>
          <p:nvPr>
            <p:ph type="subTitle" idx="1"/>
          </p:nvPr>
        </p:nvSpPr>
        <p:spPr/>
        <p:txBody>
          <a:bodyPr>
            <a:normAutofit/>
          </a:bodyPr>
          <a:lstStyle/>
          <a:p>
            <a:r>
              <a:rPr lang="en-US" sz="2800" dirty="0"/>
              <a:t>Shamanth Kumar</a:t>
            </a:r>
          </a:p>
          <a:p>
            <a:r>
              <a:rPr lang="en-US" sz="2000" dirty="0" smtClean="0"/>
              <a:t>Ph.D. Thesis Defense </a:t>
            </a:r>
          </a:p>
          <a:p>
            <a:r>
              <a:rPr lang="en-US" sz="2000" dirty="0" smtClean="0"/>
              <a:t>13 April 2015</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592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 </a:t>
            </a:r>
            <a:r>
              <a:rPr lang="en-US" dirty="0"/>
              <a:t>P</a:t>
            </a:r>
            <a:r>
              <a:rPr lang="en-US" dirty="0" smtClean="0"/>
              <a:t>roblem </a:t>
            </a:r>
            <a:r>
              <a:rPr lang="en-US" dirty="0"/>
              <a:t>H</a:t>
            </a:r>
            <a:r>
              <a:rPr lang="en-US" dirty="0" smtClean="0"/>
              <a:t>ard?</a:t>
            </a:r>
            <a:endParaRPr lang="en-US" dirty="0"/>
          </a:p>
        </p:txBody>
      </p:sp>
      <p:sp>
        <p:nvSpPr>
          <p:cNvPr id="3" name="Content Placeholder 2"/>
          <p:cNvSpPr>
            <a:spLocks noGrp="1"/>
          </p:cNvSpPr>
          <p:nvPr>
            <p:ph idx="1"/>
          </p:nvPr>
        </p:nvSpPr>
        <p:spPr>
          <a:xfrm>
            <a:off x="457200" y="1600200"/>
            <a:ext cx="8229600" cy="5105400"/>
          </a:xfrm>
        </p:spPr>
        <p:txBody>
          <a:bodyPr>
            <a:noAutofit/>
          </a:bodyPr>
          <a:lstStyle/>
          <a:p>
            <a:r>
              <a:rPr lang="en-US" sz="2800" dirty="0" smtClean="0"/>
              <a:t>A specific instance </a:t>
            </a:r>
          </a:p>
          <a:p>
            <a:pPr lvl="1"/>
            <a:r>
              <a:rPr lang="en-US" sz="2400" dirty="0" smtClean="0"/>
              <a:t>Number of events </a:t>
            </a:r>
            <a:r>
              <a:rPr lang="en-US" sz="2400" i="1" dirty="0" smtClean="0"/>
              <a:t>k</a:t>
            </a:r>
            <a:r>
              <a:rPr lang="en-US" sz="2400" dirty="0" smtClean="0"/>
              <a:t> is known</a:t>
            </a:r>
          </a:p>
          <a:p>
            <a:pPr lvl="1"/>
            <a:r>
              <a:rPr lang="en-US" sz="2400" dirty="0" smtClean="0"/>
              <a:t>Each tweet belongs to an event</a:t>
            </a:r>
          </a:p>
          <a:p>
            <a:pPr lvl="1"/>
            <a:r>
              <a:rPr lang="en-US" sz="2400" dirty="0" smtClean="0"/>
              <a:t>Need to find best </a:t>
            </a:r>
            <a:r>
              <a:rPr lang="en-US" sz="2400" i="1" dirty="0" smtClean="0"/>
              <a:t>k</a:t>
            </a:r>
            <a:r>
              <a:rPr lang="en-US" sz="2400" dirty="0" smtClean="0"/>
              <a:t>-clustering which maximizes</a:t>
            </a:r>
          </a:p>
          <a:p>
            <a:pPr lvl="1"/>
            <a:endParaRPr lang="en-US" dirty="0"/>
          </a:p>
          <a:p>
            <a:pPr lvl="1"/>
            <a:endParaRPr lang="en-US" dirty="0" smtClean="0"/>
          </a:p>
          <a:p>
            <a:pPr lvl="1"/>
            <a:endParaRPr lang="en-US" dirty="0"/>
          </a:p>
          <a:p>
            <a:r>
              <a:rPr lang="en-US" sz="2800" dirty="0" smtClean="0"/>
              <a:t>The objective function is submodular</a:t>
            </a:r>
          </a:p>
          <a:p>
            <a:r>
              <a:rPr lang="en-US" sz="2800" dirty="0" smtClean="0"/>
              <a:t>Maximizing submodular functions under cardinality constraint is NP-hard</a:t>
            </a:r>
          </a:p>
          <a:p>
            <a:r>
              <a:rPr lang="en-US" sz="2800" dirty="0" smtClean="0"/>
              <a:t>Typically, </a:t>
            </a:r>
            <a:r>
              <a:rPr lang="en-US" sz="2800" i="1" dirty="0" smtClean="0"/>
              <a:t>k</a:t>
            </a:r>
            <a:r>
              <a:rPr lang="en-US" sz="2800" dirty="0" smtClean="0"/>
              <a:t> is unknown in streaming environment</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3429940" y="3429000"/>
                <a:ext cx="2004075" cy="11592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a:rPr>
                            <m:t>𝑖</m:t>
                          </m:r>
                          <m:r>
                            <a:rPr lang="pt-BR" i="1" smtClean="0">
                              <a:latin typeface="Cambria Math"/>
                            </a:rPr>
                            <m:t>=1</m:t>
                          </m:r>
                        </m:sub>
                        <m:sup>
                          <m:r>
                            <a:rPr lang="en-US" b="0" i="1" smtClean="0">
                              <a:latin typeface="Cambria Math"/>
                            </a:rPr>
                            <m:t>|</m:t>
                          </m:r>
                          <m:r>
                            <a:rPr lang="en-US" b="0" i="1" smtClean="0">
                              <a:latin typeface="Cambria Math"/>
                            </a:rPr>
                            <m:t>𝐸</m:t>
                          </m:r>
                          <m:r>
                            <a:rPr lang="en-US" b="0" i="1" smtClean="0">
                              <a:latin typeface="Cambria Math"/>
                            </a:rPr>
                            <m:t>|</m:t>
                          </m:r>
                        </m:sup>
                        <m:e>
                          <m:sSub>
                            <m:sSubPr>
                              <m:ctrlPr>
                                <a:rPr lang="pt-BR" i="1">
                                  <a:latin typeface="Cambria Math" panose="02040503050406030204" pitchFamily="18" charset="0"/>
                                </a:rPr>
                              </m:ctrlPr>
                            </m:sSubPr>
                            <m:e>
                              <m:r>
                                <a:rPr lang="en-US" b="0" i="1" smtClean="0">
                                  <a:latin typeface="Cambria Math"/>
                                </a:rPr>
                                <m:t>𝐷</m:t>
                              </m:r>
                              <m:r>
                                <a:rPr lang="en-US" i="1">
                                  <a:latin typeface="Cambria Math"/>
                                </a:rPr>
                                <m:t>(</m:t>
                              </m:r>
                              <m:r>
                                <a:rPr lang="en-US" i="1">
                                  <a:latin typeface="Cambria Math"/>
                                </a:rPr>
                                <m:t>𝑒</m:t>
                              </m:r>
                            </m:e>
                            <m:sub>
                              <m:r>
                                <a:rPr lang="en-US" i="1">
                                  <a:latin typeface="Cambria Math"/>
                                </a:rPr>
                                <m:t>𝑖</m:t>
                              </m:r>
                            </m:sub>
                          </m:sSub>
                          <m:r>
                            <a:rPr lang="en-US" i="1">
                              <a:latin typeface="Cambria Math"/>
                            </a:rPr>
                            <m:t>)+</m:t>
                          </m:r>
                          <m:r>
                            <a:rPr lang="en-US" b="0" i="1" smtClean="0">
                              <a:latin typeface="Cambria Math"/>
                            </a:rPr>
                            <m:t>𝐻</m:t>
                          </m:r>
                          <m:r>
                            <a:rPr lang="en-US" i="1">
                              <a:latin typeface="Cambria Math"/>
                            </a:rPr>
                            <m:t>(</m:t>
                          </m:r>
                          <m:sSub>
                            <m:sSubPr>
                              <m:ctrlPr>
                                <a:rPr lang="en-US" i="1">
                                  <a:latin typeface="Cambria Math" panose="02040503050406030204" pitchFamily="18" charset="0"/>
                                </a:rPr>
                              </m:ctrlPr>
                            </m:sSubPr>
                            <m:e>
                              <m:r>
                                <a:rPr lang="en-US" i="1">
                                  <a:latin typeface="Cambria Math"/>
                                </a:rPr>
                                <m:t>𝑒</m:t>
                              </m:r>
                            </m:e>
                            <m:sub>
                              <m:r>
                                <a:rPr lang="en-US" i="1">
                                  <a:latin typeface="Cambria Math"/>
                                </a:rPr>
                                <m:t>𝑖</m:t>
                              </m:r>
                            </m:sub>
                          </m:sSub>
                          <m:r>
                            <a:rPr lang="en-US" b="0" i="1" smtClean="0">
                              <a:latin typeface="Cambria Math"/>
                            </a:rPr>
                            <m:t>)</m:t>
                          </m:r>
                        </m:e>
                      </m:nary>
                    </m:oMath>
                  </m:oMathPara>
                </a14:m>
                <a:endParaRPr lang="en-US" dirty="0" smtClean="0"/>
              </a:p>
              <a:p>
                <a:r>
                  <a:rPr lang="en-US" dirty="0" smtClean="0"/>
                  <a:t>s.t. |</a:t>
                </a:r>
                <a:r>
                  <a:rPr lang="en-US" i="1" dirty="0" smtClean="0"/>
                  <a:t>E</a:t>
                </a:r>
                <a:r>
                  <a:rPr lang="en-US" dirty="0" smtClean="0"/>
                  <a:t>| </a:t>
                </a:r>
                <a14:m>
                  <m:oMath xmlns:m="http://schemas.openxmlformats.org/officeDocument/2006/math">
                    <m:r>
                      <a:rPr lang="en-US" b="0" i="1" smtClean="0">
                        <a:latin typeface="Cambria Math"/>
                      </a:rPr>
                      <m:t>=</m:t>
                    </m:r>
                  </m:oMath>
                </a14:m>
                <a:r>
                  <a:rPr lang="en-US" dirty="0" smtClean="0"/>
                  <a:t> </a:t>
                </a:r>
                <a:r>
                  <a:rPr lang="en-US" i="1" dirty="0" smtClean="0"/>
                  <a:t>k</a:t>
                </a:r>
                <a:endParaRPr lang="en-US" i="1" dirty="0"/>
              </a:p>
            </p:txBody>
          </p:sp>
        </mc:Choice>
        <mc:Fallback xmlns="">
          <p:sp>
            <p:nvSpPr>
              <p:cNvPr id="4" name="TextBox 3"/>
              <p:cNvSpPr txBox="1">
                <a:spLocks noRot="1" noChangeAspect="1" noMove="1" noResize="1" noEditPoints="1" noAdjustHandles="1" noChangeArrowheads="1" noChangeShapeType="1" noTextEdit="1"/>
              </p:cNvSpPr>
              <p:nvPr/>
            </p:nvSpPr>
            <p:spPr>
              <a:xfrm>
                <a:off x="3429940" y="3429000"/>
                <a:ext cx="2004075" cy="1159292"/>
              </a:xfrm>
              <a:prstGeom prst="rect">
                <a:avLst/>
              </a:prstGeom>
              <a:blipFill rotWithShape="1">
                <a:blip r:embed="rId3"/>
                <a:stretch>
                  <a:fillRect l="-2744" b="-736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1451160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a:t>
            </a:r>
            <a:r>
              <a:rPr lang="en-US" dirty="0"/>
              <a:t>S</a:t>
            </a:r>
            <a:r>
              <a:rPr lang="en-US" dirty="0" smtClean="0"/>
              <a:t>treaming Data</a:t>
            </a:r>
            <a:endParaRPr lang="en-US" dirty="0"/>
          </a:p>
        </p:txBody>
      </p:sp>
      <p:sp>
        <p:nvSpPr>
          <p:cNvPr id="4" name="Oval 3"/>
          <p:cNvSpPr/>
          <p:nvPr/>
        </p:nvSpPr>
        <p:spPr>
          <a:xfrm>
            <a:off x="2895603" y="2286000"/>
            <a:ext cx="821871"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dirty="0" smtClean="0"/>
              <a:t>1</a:t>
            </a:r>
            <a:endParaRPr lang="en-US" dirty="0"/>
          </a:p>
        </p:txBody>
      </p:sp>
      <p:sp>
        <p:nvSpPr>
          <p:cNvPr id="6" name="Oval 5"/>
          <p:cNvSpPr/>
          <p:nvPr/>
        </p:nvSpPr>
        <p:spPr>
          <a:xfrm>
            <a:off x="2895602" y="3956959"/>
            <a:ext cx="843643" cy="786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dirty="0" smtClean="0"/>
              <a:t>3</a:t>
            </a:r>
            <a:endParaRPr lang="en-US" dirty="0"/>
          </a:p>
        </p:txBody>
      </p:sp>
      <p:sp>
        <p:nvSpPr>
          <p:cNvPr id="7" name="Oval 6"/>
          <p:cNvSpPr/>
          <p:nvPr/>
        </p:nvSpPr>
        <p:spPr>
          <a:xfrm>
            <a:off x="2895602" y="3124200"/>
            <a:ext cx="843643" cy="756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dirty="0" smtClean="0"/>
              <a:t>2</a:t>
            </a:r>
            <a:endParaRPr lang="en-US" dirty="0"/>
          </a:p>
        </p:txBody>
      </p:sp>
      <p:sp>
        <p:nvSpPr>
          <p:cNvPr id="10" name="Oval 9"/>
          <p:cNvSpPr/>
          <p:nvPr/>
        </p:nvSpPr>
        <p:spPr>
          <a:xfrm>
            <a:off x="1143000" y="3284765"/>
            <a:ext cx="457200" cy="468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cxnSp>
        <p:nvCxnSpPr>
          <p:cNvPr id="12" name="Straight Arrow Connector 11"/>
          <p:cNvCxnSpPr>
            <a:stCxn id="10" idx="6"/>
            <a:endCxn id="4" idx="2"/>
          </p:cNvCxnSpPr>
          <p:nvPr/>
        </p:nvCxnSpPr>
        <p:spPr>
          <a:xfrm flipV="1">
            <a:off x="1600200" y="2667003"/>
            <a:ext cx="1295400" cy="8518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6"/>
            <a:endCxn id="6" idx="2"/>
          </p:cNvCxnSpPr>
          <p:nvPr/>
        </p:nvCxnSpPr>
        <p:spPr>
          <a:xfrm>
            <a:off x="1600200" y="3518809"/>
            <a:ext cx="1295400" cy="8313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6"/>
            <a:endCxn id="7" idx="2"/>
          </p:cNvCxnSpPr>
          <p:nvPr/>
        </p:nvCxnSpPr>
        <p:spPr>
          <a:xfrm flipV="1">
            <a:off x="1600200" y="3502479"/>
            <a:ext cx="1295400" cy="163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38400" y="5048251"/>
            <a:ext cx="1905000" cy="369332"/>
          </a:xfrm>
          <a:prstGeom prst="rect">
            <a:avLst/>
          </a:prstGeom>
          <a:noFill/>
        </p:spPr>
        <p:txBody>
          <a:bodyPr wrap="square" rtlCol="0">
            <a:spAutoFit/>
          </a:bodyPr>
          <a:lstStyle/>
          <a:p>
            <a:r>
              <a:rPr lang="en-US" dirty="0" smtClean="0"/>
              <a:t>Existing Events</a:t>
            </a:r>
            <a:endParaRPr lang="en-US" dirty="0"/>
          </a:p>
        </p:txBody>
      </p:sp>
      <p:sp>
        <p:nvSpPr>
          <p:cNvPr id="22" name="TextBox 21"/>
          <p:cNvSpPr txBox="1"/>
          <p:nvPr/>
        </p:nvSpPr>
        <p:spPr>
          <a:xfrm>
            <a:off x="685800" y="4909752"/>
            <a:ext cx="1371600" cy="646331"/>
          </a:xfrm>
          <a:prstGeom prst="rect">
            <a:avLst/>
          </a:prstGeom>
          <a:noFill/>
        </p:spPr>
        <p:txBody>
          <a:bodyPr wrap="square" rtlCol="0">
            <a:spAutoFit/>
          </a:bodyPr>
          <a:lstStyle/>
          <a:p>
            <a:pPr algn="ctr"/>
            <a:r>
              <a:rPr lang="en-US" dirty="0" smtClean="0"/>
              <a:t>Incoming Tweet</a:t>
            </a:r>
            <a:endParaRPr lang="en-US" dirty="0"/>
          </a:p>
        </p:txBody>
      </p:sp>
      <p:sp>
        <p:nvSpPr>
          <p:cNvPr id="40" name="Oval 39"/>
          <p:cNvSpPr/>
          <p:nvPr/>
        </p:nvSpPr>
        <p:spPr>
          <a:xfrm>
            <a:off x="7328531" y="3969204"/>
            <a:ext cx="821871"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dirty="0" smtClean="0"/>
              <a:t>4</a:t>
            </a:r>
            <a:endParaRPr lang="en-US" dirty="0"/>
          </a:p>
        </p:txBody>
      </p:sp>
      <p:sp>
        <p:nvSpPr>
          <p:cNvPr id="41" name="TextBox 40"/>
          <p:cNvSpPr txBox="1"/>
          <p:nvPr/>
        </p:nvSpPr>
        <p:spPr>
          <a:xfrm>
            <a:off x="7050000" y="5047333"/>
            <a:ext cx="1447800" cy="369332"/>
          </a:xfrm>
          <a:prstGeom prst="rect">
            <a:avLst/>
          </a:prstGeom>
          <a:noFill/>
        </p:spPr>
        <p:txBody>
          <a:bodyPr wrap="square" rtlCol="0">
            <a:spAutoFit/>
          </a:bodyPr>
          <a:lstStyle/>
          <a:p>
            <a:r>
              <a:rPr lang="en-US" dirty="0" smtClean="0"/>
              <a:t>New Event</a:t>
            </a:r>
            <a:endParaRPr lang="en-US" dirty="0"/>
          </a:p>
        </p:txBody>
      </p:sp>
      <p:sp>
        <p:nvSpPr>
          <p:cNvPr id="43" name="Right Arrow 42"/>
          <p:cNvSpPr/>
          <p:nvPr/>
        </p:nvSpPr>
        <p:spPr>
          <a:xfrm rot="1584365">
            <a:off x="5787684" y="3755918"/>
            <a:ext cx="1295400" cy="155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ight Arrow 44"/>
          <p:cNvSpPr/>
          <p:nvPr/>
        </p:nvSpPr>
        <p:spPr>
          <a:xfrm rot="20232010">
            <a:off x="5811752" y="3064333"/>
            <a:ext cx="1295400" cy="155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267200" y="2971801"/>
            <a:ext cx="1371600" cy="921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similar to an existing event?</a:t>
            </a:r>
            <a:endParaRPr lang="en-US" i="1" dirty="0">
              <a:latin typeface="Cambria Math" panose="02040503050406030204" pitchFamily="18" charset="0"/>
              <a:ea typeface="Cambria Math" panose="02040503050406030204" pitchFamily="18" charset="0"/>
            </a:endParaRPr>
          </a:p>
        </p:txBody>
      </p:sp>
      <p:sp>
        <p:nvSpPr>
          <p:cNvPr id="47" name="Oval 46"/>
          <p:cNvSpPr/>
          <p:nvPr/>
        </p:nvSpPr>
        <p:spPr>
          <a:xfrm>
            <a:off x="7306757" y="2291444"/>
            <a:ext cx="843643" cy="756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dirty="0" smtClean="0"/>
              <a:t>2</a:t>
            </a:r>
            <a:endParaRPr lang="en-US" dirty="0"/>
          </a:p>
        </p:txBody>
      </p:sp>
      <p:sp>
        <p:nvSpPr>
          <p:cNvPr id="48" name="TextBox 47"/>
          <p:cNvSpPr txBox="1"/>
          <p:nvPr/>
        </p:nvSpPr>
        <p:spPr>
          <a:xfrm>
            <a:off x="5943603" y="2588077"/>
            <a:ext cx="602677" cy="338554"/>
          </a:xfrm>
          <a:prstGeom prst="rect">
            <a:avLst/>
          </a:prstGeom>
          <a:noFill/>
        </p:spPr>
        <p:txBody>
          <a:bodyPr wrap="square" rtlCol="0">
            <a:spAutoFit/>
          </a:bodyPr>
          <a:lstStyle/>
          <a:p>
            <a:r>
              <a:rPr lang="en-US" sz="1600" dirty="0" smtClean="0"/>
              <a:t>Yes</a:t>
            </a:r>
            <a:endParaRPr lang="en-US" sz="1600" dirty="0"/>
          </a:p>
        </p:txBody>
      </p:sp>
      <p:sp>
        <p:nvSpPr>
          <p:cNvPr id="49" name="TextBox 48"/>
          <p:cNvSpPr txBox="1"/>
          <p:nvPr/>
        </p:nvSpPr>
        <p:spPr>
          <a:xfrm>
            <a:off x="6102926" y="3897868"/>
            <a:ext cx="602677" cy="338554"/>
          </a:xfrm>
          <a:prstGeom prst="rect">
            <a:avLst/>
          </a:prstGeom>
          <a:noFill/>
        </p:spPr>
        <p:txBody>
          <a:bodyPr wrap="square" rtlCol="0">
            <a:spAutoFit/>
          </a:bodyPr>
          <a:lstStyle/>
          <a:p>
            <a:r>
              <a:rPr lang="en-US" sz="1600" dirty="0" smtClean="0"/>
              <a:t>No</a:t>
            </a:r>
            <a:endParaRPr lang="en-US" sz="16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95648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21" grpId="0"/>
      <p:bldP spid="22" grpId="0"/>
      <p:bldP spid="40" grpId="0" animBg="1"/>
      <p:bldP spid="41" grpId="0"/>
      <p:bldP spid="43" grpId="0" animBg="1"/>
      <p:bldP spid="45" grpId="0" animBg="1"/>
      <p:bldP spid="46" grpId="0" animBg="1"/>
      <p:bldP spid="47" grpId="0" animBg="1"/>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Handling Informal Language</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smtClean="0"/>
              <a:t>Need to choose an appropriate distance measure</a:t>
            </a:r>
          </a:p>
          <a:p>
            <a:r>
              <a:rPr lang="en-US" sz="3000" dirty="0" smtClean="0"/>
              <a:t>Requirements</a:t>
            </a:r>
          </a:p>
          <a:p>
            <a:pPr lvl="1"/>
            <a:r>
              <a:rPr lang="en-US" sz="2600" dirty="0" smtClean="0"/>
              <a:t>Scalable to high volume</a:t>
            </a:r>
          </a:p>
          <a:p>
            <a:pPr lvl="1"/>
            <a:r>
              <a:rPr lang="en-US" sz="2600" dirty="0"/>
              <a:t>R</a:t>
            </a:r>
            <a:r>
              <a:rPr lang="en-US" sz="2600" dirty="0" smtClean="0"/>
              <a:t>obust to informal language</a:t>
            </a:r>
          </a:p>
          <a:p>
            <a:r>
              <a:rPr lang="en-US" sz="3000" dirty="0" smtClean="0"/>
              <a:t>Compression Distance</a:t>
            </a:r>
          </a:p>
          <a:p>
            <a:endParaRPr lang="en-US" sz="3000" dirty="0" smtClean="0"/>
          </a:p>
          <a:p>
            <a:endParaRPr lang="en-US" sz="3000" dirty="0" smtClean="0">
              <a:sym typeface="Wingdings" panose="05000000000000000000" pitchFamily="2" charset="2"/>
            </a:endParaRPr>
          </a:p>
          <a:p>
            <a:r>
              <a:rPr lang="en-US" sz="3000" dirty="0" smtClean="0">
                <a:sym typeface="Wingdings" panose="05000000000000000000" pitchFamily="2" charset="2"/>
              </a:rPr>
              <a:t>Advantages</a:t>
            </a:r>
          </a:p>
          <a:p>
            <a:pPr lvl="1"/>
            <a:r>
              <a:rPr lang="en-US" sz="2600" dirty="0" smtClean="0">
                <a:sym typeface="Wingdings" panose="05000000000000000000" pitchFamily="2" charset="2"/>
              </a:rPr>
              <a:t>Efficient - does not require expensive transformation of data</a:t>
            </a:r>
          </a:p>
          <a:p>
            <a:pPr lvl="1"/>
            <a:r>
              <a:rPr lang="en-US" sz="2600" dirty="0" smtClean="0">
                <a:sym typeface="Wingdings" panose="05000000000000000000" pitchFamily="2" charset="2"/>
              </a:rPr>
              <a:t>Robust to informal language</a:t>
            </a:r>
          </a:p>
          <a:p>
            <a:pPr lvl="1"/>
            <a:r>
              <a:rPr lang="en-US" sz="2600" dirty="0" smtClean="0">
                <a:sym typeface="Wingdings" panose="05000000000000000000" pitchFamily="2" charset="2"/>
              </a:rPr>
              <a:t>Works on multilingual text</a:t>
            </a:r>
          </a:p>
          <a:p>
            <a:pPr lvl="1"/>
            <a:endParaRPr lang="en-US" dirty="0" smtClean="0"/>
          </a:p>
          <a:p>
            <a:pPr marL="274320" lvl="1" indent="0">
              <a:buNone/>
            </a:pPr>
            <a:endParaRPr lang="en-US" dirty="0" smtClean="0"/>
          </a:p>
          <a:p>
            <a:pPr marL="274320" lvl="1" indent="0">
              <a:buNone/>
            </a:pP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581400" y="3657600"/>
                <a:ext cx="2438400" cy="680699"/>
              </a:xfrm>
              <a:prstGeom prst="rect">
                <a:avLst/>
              </a:prstGeom>
              <a:noFill/>
            </p:spPr>
            <p:txBody>
              <a:bodyPr wrap="square" rtlCol="0">
                <a:spAutoFit/>
              </a:bodyPr>
              <a:lstStyle/>
              <a:p>
                <a:r>
                  <a:rPr lang="en-US" dirty="0" smtClean="0"/>
                  <a:t>d(x,y)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𝐶</m:t>
                        </m:r>
                        <m:r>
                          <a:rPr lang="en-US" sz="2400" b="0" i="1" smtClean="0">
                            <a:latin typeface="Cambria Math"/>
                          </a:rPr>
                          <m:t>(</m:t>
                        </m:r>
                        <m:r>
                          <a:rPr lang="en-US" sz="2400" b="0" i="1" smtClean="0">
                            <a:latin typeface="Cambria Math"/>
                          </a:rPr>
                          <m:t>𝑥</m:t>
                        </m:r>
                        <m:r>
                          <a:rPr lang="en-US" sz="2400" b="0" i="1" smtClean="0">
                            <a:latin typeface="Cambria Math"/>
                          </a:rPr>
                          <m:t>+</m:t>
                        </m:r>
                        <m:r>
                          <a:rPr lang="en-US" sz="2400" b="0" i="1" smtClean="0">
                            <a:latin typeface="Cambria Math"/>
                          </a:rPr>
                          <m:t>𝑦</m:t>
                        </m:r>
                        <m:r>
                          <a:rPr lang="en-US" sz="2400" b="0" i="1" smtClean="0">
                            <a:latin typeface="Cambria Math"/>
                          </a:rPr>
                          <m:t>)</m:t>
                        </m:r>
                      </m:num>
                      <m:den>
                        <m:r>
                          <a:rPr lang="en-US" sz="2400" b="0" i="1" smtClean="0">
                            <a:latin typeface="Cambria Math"/>
                          </a:rPr>
                          <m:t>𝐶</m:t>
                        </m:r>
                        <m:d>
                          <m:dPr>
                            <m:ctrlPr>
                              <a:rPr lang="en-US" sz="2400" b="0" i="1" smtClean="0">
                                <a:latin typeface="Cambria Math" panose="02040503050406030204" pitchFamily="18" charset="0"/>
                              </a:rPr>
                            </m:ctrlPr>
                          </m:dPr>
                          <m:e>
                            <m:r>
                              <a:rPr lang="en-US" sz="2400" b="0" i="1" smtClean="0">
                                <a:latin typeface="Cambria Math"/>
                              </a:rPr>
                              <m:t>𝑥</m:t>
                            </m:r>
                          </m:e>
                        </m:d>
                        <m:r>
                          <a:rPr lang="en-US" sz="2400" b="0" i="1" smtClean="0">
                            <a:latin typeface="Cambria Math"/>
                          </a:rPr>
                          <m:t>+</m:t>
                        </m:r>
                        <m:r>
                          <a:rPr lang="en-US" sz="2400" b="0" i="1" smtClean="0">
                            <a:latin typeface="Cambria Math"/>
                          </a:rPr>
                          <m:t>𝐶</m:t>
                        </m:r>
                        <m:r>
                          <a:rPr lang="en-US" sz="2400" b="0" i="1" smtClean="0">
                            <a:latin typeface="Cambria Math"/>
                          </a:rPr>
                          <m:t>(</m:t>
                        </m:r>
                        <m:r>
                          <a:rPr lang="en-US" sz="2400" b="0" i="1" smtClean="0">
                            <a:latin typeface="Cambria Math"/>
                          </a:rPr>
                          <m:t>𝑦</m:t>
                        </m:r>
                        <m:r>
                          <a:rPr lang="en-US" sz="2400" b="0" i="1" smtClean="0">
                            <a:latin typeface="Cambria Math"/>
                          </a:rPr>
                          <m:t>)</m:t>
                        </m:r>
                      </m:den>
                    </m:f>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581400" y="3657600"/>
                <a:ext cx="2438400" cy="680699"/>
              </a:xfrm>
              <a:prstGeom prst="rect">
                <a:avLst/>
              </a:prstGeom>
              <a:blipFill rotWithShape="1">
                <a:blip r:embed="rId3"/>
                <a:stretch>
                  <a:fillRect l="-22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992626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New Events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smtClean="0">
                    <a:latin typeface="Microsoft Sans Serif" pitchFamily="34" charset="0"/>
                    <a:cs typeface="Microsoft Sans Serif" pitchFamily="34" charset="0"/>
                  </a:rPr>
                  <a:t>How can we adapt to dynamic streams?</a:t>
                </a:r>
              </a:p>
              <a:p>
                <a:r>
                  <a:rPr lang="en-US" sz="2800" dirty="0" smtClean="0">
                    <a:latin typeface="Microsoft Sans Serif" pitchFamily="34" charset="0"/>
                    <a:cs typeface="Microsoft Sans Serif" pitchFamily="34" charset="0"/>
                  </a:rPr>
                  <a:t>Model events as </a:t>
                </a:r>
                <a:r>
                  <a:rPr lang="en-US" sz="2800" dirty="0" smtClean="0">
                    <a:latin typeface="Microsoft Sans Serif" pitchFamily="34" charset="0"/>
                    <a:cs typeface="Microsoft Sans Serif" pitchFamily="34" charset="0"/>
                    <a:sym typeface="Wingdings" panose="05000000000000000000" pitchFamily="2" charset="2"/>
                  </a:rPr>
                  <a:t>a </a:t>
                </a:r>
                <a:r>
                  <a:rPr lang="en-US" sz="2800" dirty="0" smtClean="0">
                    <a:latin typeface="Microsoft Sans Serif" pitchFamily="34" charset="0"/>
                    <a:cs typeface="Microsoft Sans Serif" pitchFamily="34" charset="0"/>
                  </a:rPr>
                  <a:t>Poisson process</a:t>
                </a:r>
              </a:p>
              <a:p>
                <a:pPr lvl="1"/>
                <a14:m>
                  <m:oMath xmlns:m="http://schemas.openxmlformats.org/officeDocument/2006/math">
                    <m:r>
                      <a:rPr lang="en-US" sz="2400" b="0" i="1" smtClean="0">
                        <a:latin typeface="Cambria Math"/>
                        <a:cs typeface="Microsoft Sans Serif" pitchFamily="34" charset="0"/>
                      </a:rPr>
                      <m:t>𝑋</m:t>
                    </m:r>
                    <m:r>
                      <a:rPr lang="en-US" sz="2400" b="0" i="1" smtClean="0">
                        <a:latin typeface="Cambria Math"/>
                        <a:cs typeface="Microsoft Sans Serif" pitchFamily="34" charset="0"/>
                      </a:rPr>
                      <m:t>|</m:t>
                    </m:r>
                    <m:r>
                      <a:rPr lang="en-US" sz="2400" i="1">
                        <a:latin typeface="Cambria Math"/>
                        <a:ea typeface="Cambria Math"/>
                        <a:cs typeface="Microsoft Sans Serif" pitchFamily="34" charset="0"/>
                      </a:rPr>
                      <m:t>𝜆</m:t>
                    </m:r>
                    <m:r>
                      <a:rPr lang="en-US" sz="2400" b="0" i="1" smtClean="0">
                        <a:latin typeface="Cambria Math"/>
                        <a:ea typeface="Cambria Math"/>
                        <a:cs typeface="Microsoft Sans Serif" pitchFamily="34" charset="0"/>
                      </a:rPr>
                      <m:t> </m:t>
                    </m:r>
                    <m:r>
                      <a:rPr lang="en-US" sz="2400" i="1">
                        <a:latin typeface="Cambria Math"/>
                        <a:ea typeface="Cambria Math"/>
                        <a:cs typeface="Microsoft Sans Serif" pitchFamily="34" charset="0"/>
                      </a:rPr>
                      <m:t>~ </m:t>
                    </m:r>
                    <m:r>
                      <a:rPr lang="en-US" sz="2400" i="1">
                        <a:latin typeface="Cambria Math"/>
                        <a:ea typeface="Cambria Math"/>
                        <a:cs typeface="Microsoft Sans Serif" pitchFamily="34" charset="0"/>
                      </a:rPr>
                      <m:t>𝑃𝑜𝑖𝑠𝑠𝑜𝑛</m:t>
                    </m:r>
                    <m:d>
                      <m:dPr>
                        <m:ctrlPr>
                          <a:rPr lang="en-US" sz="2400" b="0" i="1" smtClean="0">
                            <a:latin typeface="Cambria Math" panose="02040503050406030204" pitchFamily="18" charset="0"/>
                            <a:ea typeface="Cambria Math"/>
                            <a:cs typeface="Microsoft Sans Serif" pitchFamily="34" charset="0"/>
                          </a:rPr>
                        </m:ctrlPr>
                      </m:dPr>
                      <m:e>
                        <m:r>
                          <a:rPr lang="en-US" sz="2400" b="0" i="1" smtClean="0">
                            <a:latin typeface="Cambria Math"/>
                            <a:ea typeface="Cambria Math"/>
                            <a:cs typeface="Microsoft Sans Serif" pitchFamily="34" charset="0"/>
                          </a:rPr>
                          <m:t>𝜆</m:t>
                        </m:r>
                      </m:e>
                    </m:d>
                  </m:oMath>
                </a14:m>
                <a:endParaRPr lang="en-US" sz="2400" b="0" dirty="0" smtClean="0">
                  <a:latin typeface="Microsoft Sans Serif" pitchFamily="34" charset="0"/>
                  <a:ea typeface="Cambria Math"/>
                  <a:cs typeface="Microsoft Sans Serif" pitchFamily="34" charset="0"/>
                </a:endParaRPr>
              </a:p>
              <a:p>
                <a:r>
                  <a:rPr lang="en-US" sz="2800" dirty="0" smtClean="0">
                    <a:latin typeface="Microsoft Sans Serif" pitchFamily="34" charset="0"/>
                    <a:cs typeface="Microsoft Sans Serif" pitchFamily="34" charset="0"/>
                  </a:rPr>
                  <a:t>Inter-arrival rate of tweets in an event</a:t>
                </a:r>
              </a:p>
              <a:p>
                <a:pPr lvl="1"/>
                <a:r>
                  <a:rPr lang="el-GR" sz="2400" b="0" dirty="0" smtClean="0">
                    <a:latin typeface="Times New Roman"/>
                    <a:cs typeface="Times New Roman"/>
                  </a:rPr>
                  <a:t>λ</a:t>
                </a:r>
                <a14:m>
                  <m:oMath xmlns:m="http://schemas.openxmlformats.org/officeDocument/2006/math">
                    <m:r>
                      <a:rPr lang="en-US" sz="2400" b="0" i="1" smtClean="0">
                        <a:latin typeface="Cambria Math"/>
                        <a:cs typeface="Microsoft Sans Serif" pitchFamily="34" charset="0"/>
                      </a:rPr>
                      <m:t> </m:t>
                    </m:r>
                    <m:r>
                      <a:rPr lang="en-US" sz="2400" b="0" i="1" smtClean="0">
                        <a:latin typeface="Cambria Math"/>
                        <a:ea typeface="Cambria Math"/>
                        <a:cs typeface="Microsoft Sans Serif" pitchFamily="34" charset="0"/>
                      </a:rPr>
                      <m:t>~</m:t>
                    </m:r>
                    <m:func>
                      <m:funcPr>
                        <m:ctrlPr>
                          <a:rPr lang="en-US" sz="2400" b="0" i="1" smtClean="0">
                            <a:latin typeface="Cambria Math" panose="02040503050406030204" pitchFamily="18" charset="0"/>
                            <a:ea typeface="Cambria Math"/>
                            <a:cs typeface="Microsoft Sans Serif" pitchFamily="34" charset="0"/>
                          </a:rPr>
                        </m:ctrlPr>
                      </m:funcPr>
                      <m:fName>
                        <m:r>
                          <m:rPr>
                            <m:sty m:val="p"/>
                          </m:rPr>
                          <a:rPr lang="en-US" sz="2400" b="0" i="0" smtClean="0">
                            <a:latin typeface="Cambria Math"/>
                            <a:ea typeface="Cambria Math"/>
                            <a:cs typeface="Microsoft Sans Serif" pitchFamily="34" charset="0"/>
                          </a:rPr>
                          <m:t>exp</m:t>
                        </m:r>
                      </m:fName>
                      <m:e>
                        <m:d>
                          <m:dPr>
                            <m:ctrlPr>
                              <a:rPr lang="en-US" sz="2400" b="0" i="1" smtClean="0">
                                <a:latin typeface="Cambria Math" panose="02040503050406030204" pitchFamily="18" charset="0"/>
                                <a:ea typeface="Cambria Math"/>
                                <a:cs typeface="Microsoft Sans Serif" pitchFamily="34" charset="0"/>
                              </a:rPr>
                            </m:ctrlPr>
                          </m:dPr>
                          <m:e>
                            <m:r>
                              <a:rPr lang="en-US" sz="2400" b="0" i="1" smtClean="0">
                                <a:latin typeface="Cambria Math"/>
                                <a:ea typeface="Cambria Math"/>
                                <a:cs typeface="Microsoft Sans Serif" pitchFamily="34" charset="0"/>
                              </a:rPr>
                              <m:t>𝛽</m:t>
                            </m:r>
                          </m:e>
                        </m:d>
                      </m:e>
                    </m:func>
                  </m:oMath>
                </a14:m>
                <a:endParaRPr lang="en-US" sz="2400" b="0" dirty="0" smtClean="0">
                  <a:latin typeface="Microsoft Sans Serif" pitchFamily="34" charset="0"/>
                  <a:ea typeface="Cambria Math"/>
                  <a:cs typeface="Microsoft Sans Serif" pitchFamily="34" charset="0"/>
                </a:endParaRPr>
              </a:p>
              <a:p>
                <a:r>
                  <a:rPr lang="en-US" sz="2800" dirty="0" smtClean="0">
                    <a:latin typeface="Microsoft Sans Serif" pitchFamily="34" charset="0"/>
                    <a:cs typeface="Microsoft Sans Serif" pitchFamily="34" charset="0"/>
                  </a:rPr>
                  <a:t>MLE of inter-arrival rate can be used to remove inactive events</a:t>
                </a:r>
              </a:p>
              <a:p>
                <a:pPr lvl="1"/>
                <a:endParaRPr lang="en-US" dirty="0">
                  <a:latin typeface="Microsoft Sans Serif" pitchFamily="34" charset="0"/>
                  <a:cs typeface="Microsoft Sans Serif" pitchFamily="34" charset="0"/>
                </a:endParaRPr>
              </a:p>
              <a:p>
                <a:pPr lvl="1"/>
                <a:endParaRPr lang="en-US" dirty="0" smtClean="0">
                  <a:latin typeface="Microsoft Sans Serif" pitchFamily="34" charset="0"/>
                  <a:cs typeface="Microsoft Sans Serif" pitchFamily="34"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63" t="-12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916772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a:t>
            </a:r>
            <a:endParaRPr lang="en-US" dirty="0"/>
          </a:p>
        </p:txBody>
      </p:sp>
      <p:sp>
        <p:nvSpPr>
          <p:cNvPr id="3" name="Content Placeholder 2"/>
          <p:cNvSpPr>
            <a:spLocks noGrp="1"/>
          </p:cNvSpPr>
          <p:nvPr>
            <p:ph idx="1"/>
          </p:nvPr>
        </p:nvSpPr>
        <p:spPr>
          <a:ln>
            <a:solidFill>
              <a:schemeClr val="accent1"/>
            </a:solidFill>
          </a:ln>
        </p:spPr>
        <p:txBody>
          <a:bodyPr>
            <a:noAutofit/>
          </a:bodyPr>
          <a:lstStyle/>
          <a:p>
            <a:pPr marL="457200" indent="-457200">
              <a:buFont typeface="+mj-lt"/>
              <a:buAutoNum type="arabicPeriod"/>
            </a:pPr>
            <a:r>
              <a:rPr lang="en-US" sz="2800" dirty="0" smtClean="0"/>
              <a:t>Begin with empty clusters and events</a:t>
            </a:r>
          </a:p>
          <a:p>
            <a:pPr marL="457200" indent="-457200">
              <a:buFont typeface="+mj-lt"/>
              <a:buAutoNum type="arabicPeriod"/>
            </a:pPr>
            <a:r>
              <a:rPr lang="en-US" sz="2800" dirty="0" smtClean="0"/>
              <a:t>Compare each tweet with existing clusters</a:t>
            </a:r>
          </a:p>
          <a:p>
            <a:pPr marL="457200" indent="-457200">
              <a:buFont typeface="+mj-lt"/>
              <a:buAutoNum type="arabicPeriod"/>
            </a:pPr>
            <a:r>
              <a:rPr lang="en-US" sz="2800" dirty="0" smtClean="0"/>
              <a:t>If a match is found,</a:t>
            </a:r>
          </a:p>
          <a:p>
            <a:pPr marL="731520" lvl="1" indent="-457200">
              <a:buFont typeface="+mj-lt"/>
              <a:buAutoNum type="alphaLcPeriod"/>
            </a:pPr>
            <a:r>
              <a:rPr lang="en-US" sz="2400" dirty="0" smtClean="0"/>
              <a:t>Add tweet to the cluster</a:t>
            </a:r>
          </a:p>
          <a:p>
            <a:pPr marL="731520" lvl="1" indent="-457200">
              <a:buFont typeface="+mj-lt"/>
              <a:buAutoNum type="alphaLcPeriod"/>
            </a:pPr>
            <a:r>
              <a:rPr lang="en-US" sz="2400" dirty="0" smtClean="0"/>
              <a:t>Update the expected time of arrival</a:t>
            </a:r>
          </a:p>
          <a:p>
            <a:pPr marL="457200" indent="-457200">
              <a:buFont typeface="+mj-lt"/>
              <a:buAutoNum type="arabicPeriod"/>
            </a:pPr>
            <a:r>
              <a:rPr lang="en-US" sz="2800" dirty="0" smtClean="0"/>
              <a:t>Otherwise,</a:t>
            </a:r>
          </a:p>
          <a:p>
            <a:pPr marL="731520" lvl="1" indent="-457200">
              <a:buFont typeface="+mj-lt"/>
              <a:buAutoNum type="alphaLcPeriod"/>
            </a:pPr>
            <a:r>
              <a:rPr lang="en-US" sz="2400" dirty="0" smtClean="0"/>
              <a:t>Create a  new cluster with the tweet as the first member</a:t>
            </a:r>
          </a:p>
          <a:p>
            <a:pPr marL="457200" indent="-457200">
              <a:buFont typeface="+mj-lt"/>
              <a:buAutoNum type="arabicPeriod"/>
            </a:pPr>
            <a:r>
              <a:rPr lang="en-US" sz="2800" dirty="0" smtClean="0"/>
              <a:t>If a cluster exceeds the diversity threshold, then mark it an event</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781253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Detected Events</a:t>
            </a:r>
            <a:endParaRPr lang="en-US" dirty="0"/>
          </a:p>
        </p:txBody>
      </p:sp>
      <p:sp>
        <p:nvSpPr>
          <p:cNvPr id="3" name="Content Placeholder 2"/>
          <p:cNvSpPr>
            <a:spLocks noGrp="1"/>
          </p:cNvSpPr>
          <p:nvPr>
            <p:ph idx="1"/>
          </p:nvPr>
        </p:nvSpPr>
        <p:spPr/>
        <p:txBody>
          <a:bodyPr/>
          <a:lstStyle/>
          <a:p>
            <a:r>
              <a:rPr lang="en-US" dirty="0" smtClean="0"/>
              <a:t>How can we test the effectiveness of the approach?</a:t>
            </a:r>
          </a:p>
          <a:p>
            <a:r>
              <a:rPr lang="en-US" dirty="0" smtClean="0"/>
              <a:t>Require labeled data</a:t>
            </a:r>
            <a:endParaRPr lang="en-US" dirty="0"/>
          </a:p>
          <a:p>
            <a:pPr lvl="1"/>
            <a:r>
              <a:rPr lang="en-US" dirty="0" smtClean="0"/>
              <a:t>Earthquake events </a:t>
            </a:r>
            <a:r>
              <a:rPr lang="en-US" dirty="0"/>
              <a:t>are well documented </a:t>
            </a:r>
          </a:p>
          <a:p>
            <a:pPr lvl="1"/>
            <a:r>
              <a:rPr lang="en-US" dirty="0" smtClean="0"/>
              <a:t>1 </a:t>
            </a:r>
            <a:r>
              <a:rPr lang="en-US" dirty="0"/>
              <a:t>million </a:t>
            </a:r>
            <a:r>
              <a:rPr lang="en-US" dirty="0" smtClean="0"/>
              <a:t>tweets between June </a:t>
            </a:r>
            <a:r>
              <a:rPr lang="en-US" dirty="0"/>
              <a:t>2011 </a:t>
            </a:r>
            <a:r>
              <a:rPr lang="en-US" dirty="0" smtClean="0"/>
              <a:t>and </a:t>
            </a:r>
            <a:r>
              <a:rPr lang="en-US" dirty="0"/>
              <a:t>May </a:t>
            </a:r>
            <a:r>
              <a:rPr lang="en-US" dirty="0" smtClean="0"/>
              <a:t>2012</a:t>
            </a:r>
          </a:p>
          <a:p>
            <a:r>
              <a:rPr lang="en-US" dirty="0" smtClean="0"/>
              <a:t>Ground truth – Major earthquakes from Wikipedia</a:t>
            </a:r>
          </a:p>
          <a:p>
            <a:pPr marL="0" indent="0">
              <a:buNone/>
            </a:pP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38524855"/>
              </p:ext>
            </p:extLst>
          </p:nvPr>
        </p:nvGraphicFramePr>
        <p:xfrm>
          <a:off x="304800" y="3733800"/>
          <a:ext cx="5715000" cy="2743200"/>
        </p:xfrm>
        <a:graphic>
          <a:graphicData uri="http://schemas.openxmlformats.org/drawingml/2006/table">
            <a:tbl>
              <a:tblPr firstRow="1" bandRow="1">
                <a:tableStyleId>{5C22544A-7EE6-4342-B048-85BDC9FD1C3A}</a:tableStyleId>
              </a:tblPr>
              <a:tblGrid>
                <a:gridCol w="1905000"/>
                <a:gridCol w="2095500"/>
                <a:gridCol w="1714500"/>
              </a:tblGrid>
              <a:tr h="264160">
                <a:tc>
                  <a:txBody>
                    <a:bodyPr/>
                    <a:lstStyle/>
                    <a:p>
                      <a:r>
                        <a:rPr lang="en-US" sz="1400" dirty="0" smtClean="0"/>
                        <a:t>Date </a:t>
                      </a:r>
                      <a:endParaRPr lang="en-US" sz="1400" dirty="0"/>
                    </a:p>
                  </a:txBody>
                  <a:tcPr/>
                </a:tc>
                <a:tc>
                  <a:txBody>
                    <a:bodyPr/>
                    <a:lstStyle/>
                    <a:p>
                      <a:r>
                        <a:rPr lang="en-US" sz="1400" dirty="0" smtClean="0"/>
                        <a:t> Event</a:t>
                      </a:r>
                      <a:endParaRPr lang="en-US" sz="1400" dirty="0"/>
                    </a:p>
                  </a:txBody>
                  <a:tcPr/>
                </a:tc>
                <a:tc>
                  <a:txBody>
                    <a:bodyPr/>
                    <a:lstStyle/>
                    <a:p>
                      <a:r>
                        <a:rPr lang="en-US" sz="1400" dirty="0" smtClean="0"/>
                        <a:t>Magnitude</a:t>
                      </a:r>
                      <a:endParaRPr lang="en-US" sz="1400" dirty="0"/>
                    </a:p>
                  </a:txBody>
                  <a:tcPr/>
                </a:tc>
              </a:tr>
              <a:tr h="264160">
                <a:tc>
                  <a:txBody>
                    <a:bodyPr/>
                    <a:lstStyle/>
                    <a:p>
                      <a:r>
                        <a:rPr lang="en-US" sz="1400" dirty="0" smtClean="0"/>
                        <a:t>July 19, 2011</a:t>
                      </a:r>
                      <a:endParaRPr lang="en-US" sz="1400" dirty="0"/>
                    </a:p>
                  </a:txBody>
                  <a:tcPr/>
                </a:tc>
                <a:tc>
                  <a:txBody>
                    <a:bodyPr/>
                    <a:lstStyle/>
                    <a:p>
                      <a:r>
                        <a:rPr lang="en-US" sz="1400" dirty="0" smtClean="0"/>
                        <a:t>Fergana Valley</a:t>
                      </a:r>
                      <a:endParaRPr lang="en-US" sz="1400" dirty="0"/>
                    </a:p>
                  </a:txBody>
                  <a:tcPr/>
                </a:tc>
                <a:tc>
                  <a:txBody>
                    <a:bodyPr/>
                    <a:lstStyle/>
                    <a:p>
                      <a:r>
                        <a:rPr lang="en-US" sz="1400" dirty="0" smtClean="0"/>
                        <a:t>6.2</a:t>
                      </a:r>
                      <a:endParaRPr lang="en-US" sz="1400" dirty="0"/>
                    </a:p>
                  </a:txBody>
                  <a:tcPr/>
                </a:tc>
              </a:tr>
              <a:tr h="264160">
                <a:tc>
                  <a:txBody>
                    <a:bodyPr/>
                    <a:lstStyle/>
                    <a:p>
                      <a:r>
                        <a:rPr lang="en-US" sz="1400" dirty="0" smtClean="0"/>
                        <a:t>Sept 5, 2011</a:t>
                      </a:r>
                      <a:endParaRPr lang="en-US" sz="1400" dirty="0"/>
                    </a:p>
                  </a:txBody>
                  <a:tcPr/>
                </a:tc>
                <a:tc>
                  <a:txBody>
                    <a:bodyPr/>
                    <a:lstStyle/>
                    <a:p>
                      <a:r>
                        <a:rPr lang="en-US" sz="1400" dirty="0" smtClean="0"/>
                        <a:t>Aceh, Indonesia</a:t>
                      </a:r>
                      <a:endParaRPr lang="en-US" sz="1400" dirty="0"/>
                    </a:p>
                  </a:txBody>
                  <a:tcPr/>
                </a:tc>
                <a:tc>
                  <a:txBody>
                    <a:bodyPr/>
                    <a:lstStyle/>
                    <a:p>
                      <a:r>
                        <a:rPr lang="en-US" sz="1400" dirty="0" smtClean="0"/>
                        <a:t>6.7</a:t>
                      </a:r>
                      <a:endParaRPr lang="en-US" sz="1400" dirty="0"/>
                    </a:p>
                  </a:txBody>
                  <a:tcPr/>
                </a:tc>
              </a:tr>
              <a:tr h="264160">
                <a:tc>
                  <a:txBody>
                    <a:bodyPr/>
                    <a:lstStyle/>
                    <a:p>
                      <a:r>
                        <a:rPr lang="en-US" sz="1400" dirty="0" smtClean="0"/>
                        <a:t>Sept 18, 2011</a:t>
                      </a:r>
                      <a:endParaRPr lang="en-US" sz="1400" dirty="0"/>
                    </a:p>
                  </a:txBody>
                  <a:tcPr/>
                </a:tc>
                <a:tc>
                  <a:txBody>
                    <a:bodyPr/>
                    <a:lstStyle/>
                    <a:p>
                      <a:r>
                        <a:rPr lang="en-US" sz="1400" dirty="0" smtClean="0"/>
                        <a:t>India-Nepal Border</a:t>
                      </a:r>
                      <a:endParaRPr lang="en-US" sz="1400" dirty="0"/>
                    </a:p>
                  </a:txBody>
                  <a:tcPr/>
                </a:tc>
                <a:tc>
                  <a:txBody>
                    <a:bodyPr/>
                    <a:lstStyle/>
                    <a:p>
                      <a:r>
                        <a:rPr lang="en-US" sz="1400" dirty="0" smtClean="0"/>
                        <a:t>6.9</a:t>
                      </a:r>
                      <a:endParaRPr lang="en-US" sz="1400" dirty="0"/>
                    </a:p>
                  </a:txBody>
                  <a:tcPr/>
                </a:tc>
              </a:tr>
              <a:tr h="264160">
                <a:tc>
                  <a:txBody>
                    <a:bodyPr/>
                    <a:lstStyle/>
                    <a:p>
                      <a:r>
                        <a:rPr lang="en-US" sz="1400" dirty="0" smtClean="0"/>
                        <a:t>Oct 23, 2011</a:t>
                      </a:r>
                      <a:endParaRPr lang="en-US" sz="1400" dirty="0"/>
                    </a:p>
                  </a:txBody>
                  <a:tcPr/>
                </a:tc>
                <a:tc>
                  <a:txBody>
                    <a:bodyPr/>
                    <a:lstStyle/>
                    <a:p>
                      <a:r>
                        <a:rPr lang="en-US" sz="1400" dirty="0" smtClean="0"/>
                        <a:t>Van,</a:t>
                      </a:r>
                      <a:r>
                        <a:rPr lang="en-US" sz="1400" baseline="0" dirty="0" smtClean="0"/>
                        <a:t> Turkey</a:t>
                      </a:r>
                      <a:endParaRPr lang="en-US" sz="1400" dirty="0"/>
                    </a:p>
                  </a:txBody>
                  <a:tcPr/>
                </a:tc>
                <a:tc>
                  <a:txBody>
                    <a:bodyPr/>
                    <a:lstStyle/>
                    <a:p>
                      <a:r>
                        <a:rPr lang="en-US" sz="1400" dirty="0" smtClean="0"/>
                        <a:t>7.1</a:t>
                      </a:r>
                      <a:endParaRPr lang="en-US" sz="1400" dirty="0"/>
                    </a:p>
                  </a:txBody>
                  <a:tcPr/>
                </a:tc>
              </a:tr>
              <a:tr h="264160">
                <a:tc>
                  <a:txBody>
                    <a:bodyPr/>
                    <a:lstStyle/>
                    <a:p>
                      <a:r>
                        <a:rPr lang="en-US" sz="1400" dirty="0" smtClean="0"/>
                        <a:t>Nov 9, 2011</a:t>
                      </a:r>
                      <a:endParaRPr lang="en-US" sz="1400" dirty="0"/>
                    </a:p>
                  </a:txBody>
                  <a:tcPr/>
                </a:tc>
                <a:tc>
                  <a:txBody>
                    <a:bodyPr/>
                    <a:lstStyle/>
                    <a:p>
                      <a:r>
                        <a:rPr lang="en-US" sz="1400" dirty="0" smtClean="0"/>
                        <a:t>Van, Turkey</a:t>
                      </a:r>
                      <a:endParaRPr lang="en-US" sz="1400" dirty="0"/>
                    </a:p>
                  </a:txBody>
                  <a:tcPr/>
                </a:tc>
                <a:tc>
                  <a:txBody>
                    <a:bodyPr/>
                    <a:lstStyle/>
                    <a:p>
                      <a:r>
                        <a:rPr lang="en-US" sz="1400" dirty="0" smtClean="0"/>
                        <a:t>5.7</a:t>
                      </a:r>
                      <a:endParaRPr lang="en-US" sz="1400" dirty="0"/>
                    </a:p>
                  </a:txBody>
                  <a:tcPr/>
                </a:tc>
              </a:tr>
              <a:tr h="264160">
                <a:tc>
                  <a:txBody>
                    <a:bodyPr/>
                    <a:lstStyle/>
                    <a:p>
                      <a:r>
                        <a:rPr lang="en-US" sz="1400" dirty="0" smtClean="0"/>
                        <a:t>Feb 6, 2012</a:t>
                      </a:r>
                      <a:endParaRPr lang="en-US" sz="1400" dirty="0"/>
                    </a:p>
                  </a:txBody>
                  <a:tcPr/>
                </a:tc>
                <a:tc>
                  <a:txBody>
                    <a:bodyPr/>
                    <a:lstStyle/>
                    <a:p>
                      <a:r>
                        <a:rPr lang="en-US" sz="1400" dirty="0" smtClean="0"/>
                        <a:t>Visayas,</a:t>
                      </a:r>
                      <a:r>
                        <a:rPr lang="en-US" sz="1400" baseline="0" dirty="0" smtClean="0"/>
                        <a:t> Philippines</a:t>
                      </a:r>
                      <a:endParaRPr lang="en-US" sz="1400" dirty="0"/>
                    </a:p>
                  </a:txBody>
                  <a:tcPr/>
                </a:tc>
                <a:tc>
                  <a:txBody>
                    <a:bodyPr/>
                    <a:lstStyle/>
                    <a:p>
                      <a:r>
                        <a:rPr lang="en-US" sz="1400" dirty="0" smtClean="0"/>
                        <a:t>6.7</a:t>
                      </a:r>
                      <a:endParaRPr lang="en-US" sz="1400" dirty="0"/>
                    </a:p>
                  </a:txBody>
                  <a:tcPr/>
                </a:tc>
              </a:tr>
              <a:tr h="264160">
                <a:tc>
                  <a:txBody>
                    <a:bodyPr/>
                    <a:lstStyle/>
                    <a:p>
                      <a:r>
                        <a:rPr lang="en-US" sz="1400" dirty="0" smtClean="0"/>
                        <a:t>Apr 11, 2012</a:t>
                      </a:r>
                      <a:endParaRPr lang="en-US" sz="1400" dirty="0"/>
                    </a:p>
                  </a:txBody>
                  <a:tcPr/>
                </a:tc>
                <a:tc>
                  <a:txBody>
                    <a:bodyPr/>
                    <a:lstStyle/>
                    <a:p>
                      <a:r>
                        <a:rPr lang="en-US" sz="1400" dirty="0" smtClean="0"/>
                        <a:t>Aceh, Indonesia</a:t>
                      </a:r>
                      <a:endParaRPr lang="en-US" sz="1400" dirty="0"/>
                    </a:p>
                  </a:txBody>
                  <a:tcPr/>
                </a:tc>
                <a:tc>
                  <a:txBody>
                    <a:bodyPr/>
                    <a:lstStyle/>
                    <a:p>
                      <a:r>
                        <a:rPr lang="en-US" sz="1400" dirty="0" smtClean="0"/>
                        <a:t>8.6</a:t>
                      </a:r>
                      <a:endParaRPr lang="en-US" sz="1400" dirty="0"/>
                    </a:p>
                  </a:txBody>
                  <a:tcPr/>
                </a:tc>
              </a:tr>
              <a:tr h="264160">
                <a:tc>
                  <a:txBody>
                    <a:bodyPr/>
                    <a:lstStyle/>
                    <a:p>
                      <a:r>
                        <a:rPr lang="en-US" sz="1400" dirty="0" smtClean="0"/>
                        <a:t>May 20, 2012</a:t>
                      </a:r>
                      <a:endParaRPr lang="en-US" sz="1400" dirty="0"/>
                    </a:p>
                  </a:txBody>
                  <a:tcPr/>
                </a:tc>
                <a:tc>
                  <a:txBody>
                    <a:bodyPr/>
                    <a:lstStyle/>
                    <a:p>
                      <a:r>
                        <a:rPr lang="en-US" sz="1400" dirty="0" smtClean="0"/>
                        <a:t>Emilia-Romagna, Italy</a:t>
                      </a:r>
                      <a:endParaRPr lang="en-US" sz="1400" dirty="0"/>
                    </a:p>
                  </a:txBody>
                  <a:tcPr/>
                </a:tc>
                <a:tc>
                  <a:txBody>
                    <a:bodyPr/>
                    <a:lstStyle/>
                    <a:p>
                      <a:r>
                        <a:rPr lang="en-US" sz="1400" dirty="0" smtClean="0"/>
                        <a:t>6.1</a:t>
                      </a:r>
                      <a:endParaRPr lang="en-US" sz="1400" dirty="0"/>
                    </a:p>
                  </a:txBody>
                  <a:tcPr/>
                </a:tc>
              </a:tr>
            </a:tbl>
          </a:graphicData>
        </a:graphic>
      </p:graphicFrame>
      <p:pic>
        <p:nvPicPr>
          <p:cNvPr id="1026" name="Picture 2" descr="http://www.fwweekly.com/wp-content/uploads/2013/11/earthqu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648200"/>
            <a:ext cx="2079625" cy="15597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6" name="TextBox 5"/>
          <p:cNvSpPr txBox="1"/>
          <p:nvPr/>
        </p:nvSpPr>
        <p:spPr>
          <a:xfrm>
            <a:off x="3352800" y="6581002"/>
            <a:ext cx="4038600" cy="276999"/>
          </a:xfrm>
          <a:prstGeom prst="rect">
            <a:avLst/>
          </a:prstGeom>
          <a:noFill/>
        </p:spPr>
        <p:txBody>
          <a:bodyPr wrap="square" rtlCol="0">
            <a:spAutoFit/>
          </a:bodyPr>
          <a:lstStyle/>
          <a:p>
            <a:r>
              <a:rPr lang="en-US" sz="1200" dirty="0"/>
              <a:t>Image Source: </a:t>
            </a:r>
            <a:r>
              <a:rPr lang="en-US" sz="1200" dirty="0">
                <a:hlinkClick r:id="rId4"/>
              </a:rPr>
              <a:t>http://bit.ly/1iXzAH0</a:t>
            </a:r>
            <a:endParaRPr lang="en-US" sz="1200" dirty="0"/>
          </a:p>
        </p:txBody>
      </p:sp>
    </p:spTree>
    <p:extLst>
      <p:ext uri="{BB962C8B-B14F-4D97-AF65-F5344CB8AC3E}">
        <p14:creationId xmlns:p14="http://schemas.microsoft.com/office/powerpoint/2010/main" val="2821065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Event Quality</a:t>
            </a:r>
            <a:endParaRPr lang="en-US" dirty="0"/>
          </a:p>
        </p:txBody>
      </p:sp>
      <p:sp>
        <p:nvSpPr>
          <p:cNvPr id="7" name="Content Placeholder 6"/>
          <p:cNvSpPr>
            <a:spLocks noGrp="1"/>
          </p:cNvSpPr>
          <p:nvPr>
            <p:ph sz="half" idx="2"/>
          </p:nvPr>
        </p:nvSpPr>
        <p:spPr>
          <a:xfrm>
            <a:off x="533400" y="1524000"/>
            <a:ext cx="8229600" cy="4718304"/>
          </a:xfrm>
        </p:spPr>
        <p:txBody>
          <a:bodyPr>
            <a:normAutofit/>
          </a:bodyPr>
          <a:lstStyle/>
          <a:p>
            <a:r>
              <a:rPr lang="en-US" dirty="0" smtClean="0"/>
              <a:t>Evaluation measure</a:t>
            </a:r>
          </a:p>
          <a:p>
            <a:pPr lvl="1"/>
            <a:r>
              <a:rPr lang="en-US" dirty="0" smtClean="0"/>
              <a:t>F-measure</a:t>
            </a:r>
            <a:endParaRPr lang="en-US" baseline="-25000" dirty="0" smtClean="0"/>
          </a:p>
          <a:p>
            <a:r>
              <a:rPr lang="en-US" dirty="0" smtClean="0"/>
              <a:t>Baseline</a:t>
            </a:r>
            <a:endParaRPr lang="en-US" sz="3200" dirty="0" smtClean="0"/>
          </a:p>
          <a:p>
            <a:pPr lvl="1"/>
            <a:r>
              <a:rPr lang="en-US" dirty="0" err="1" smtClean="0"/>
              <a:t>Petrovic</a:t>
            </a:r>
            <a:r>
              <a:rPr lang="en-US" dirty="0" smtClean="0"/>
              <a:t> et al. </a:t>
            </a:r>
          </a:p>
          <a:p>
            <a:pPr lvl="2"/>
            <a:r>
              <a:rPr lang="en-US" dirty="0" smtClean="0"/>
              <a:t>Identify the most similar tweet for each tweet using LSH</a:t>
            </a:r>
          </a:p>
          <a:p>
            <a:pPr lvl="2"/>
            <a:r>
              <a:rPr lang="en-US" dirty="0" smtClean="0"/>
              <a:t>Cluster similar tweets to form events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0561581"/>
              </p:ext>
            </p:extLst>
          </p:nvPr>
        </p:nvGraphicFramePr>
        <p:xfrm>
          <a:off x="2286000" y="4724400"/>
          <a:ext cx="4191000" cy="1152144"/>
        </p:xfrm>
        <a:graphic>
          <a:graphicData uri="http://schemas.openxmlformats.org/drawingml/2006/table">
            <a:tbl>
              <a:tblPr firstRow="1" bandRow="1">
                <a:tableStyleId>{5C22544A-7EE6-4342-B048-85BDC9FD1C3A}</a:tableStyleId>
              </a:tblPr>
              <a:tblGrid>
                <a:gridCol w="2667000"/>
                <a:gridCol w="1524000"/>
              </a:tblGrid>
              <a:tr h="384048">
                <a:tc>
                  <a:txBody>
                    <a:bodyPr/>
                    <a:lstStyle/>
                    <a:p>
                      <a:endParaRPr lang="en-US" sz="1900" dirty="0"/>
                    </a:p>
                  </a:txBody>
                  <a:tcPr marL="51557" marR="51557"/>
                </a:tc>
                <a:tc>
                  <a:txBody>
                    <a:bodyPr/>
                    <a:lstStyle/>
                    <a:p>
                      <a:r>
                        <a:rPr lang="en-US" sz="1900" dirty="0" smtClean="0"/>
                        <a:t>F</a:t>
                      </a:r>
                      <a:r>
                        <a:rPr lang="en-US" sz="1900" baseline="-25000" dirty="0" smtClean="0"/>
                        <a:t>1</a:t>
                      </a:r>
                      <a:r>
                        <a:rPr lang="en-US" sz="1900" dirty="0" smtClean="0"/>
                        <a:t> Score</a:t>
                      </a:r>
                      <a:endParaRPr lang="en-US" sz="1900" dirty="0"/>
                    </a:p>
                  </a:txBody>
                  <a:tcPr marL="51557" marR="51557"/>
                </a:tc>
              </a:tr>
              <a:tr h="384048">
                <a:tc>
                  <a:txBody>
                    <a:bodyPr/>
                    <a:lstStyle/>
                    <a:p>
                      <a:r>
                        <a:rPr lang="en-US" sz="1900" dirty="0" smtClean="0"/>
                        <a:t>Proposed Approach</a:t>
                      </a:r>
                      <a:endParaRPr lang="en-US" sz="1900" dirty="0"/>
                    </a:p>
                  </a:txBody>
                  <a:tcPr marL="51557" marR="51557"/>
                </a:tc>
                <a:tc>
                  <a:txBody>
                    <a:bodyPr/>
                    <a:lstStyle/>
                    <a:p>
                      <a:r>
                        <a:rPr lang="en-US" sz="1900" dirty="0" smtClean="0"/>
                        <a:t>0.77</a:t>
                      </a:r>
                      <a:endParaRPr lang="en-US" sz="1900" dirty="0"/>
                    </a:p>
                  </a:txBody>
                  <a:tcPr marL="51557" marR="51557"/>
                </a:tc>
              </a:tr>
              <a:tr h="384048">
                <a:tc>
                  <a:txBody>
                    <a:bodyPr/>
                    <a:lstStyle/>
                    <a:p>
                      <a:r>
                        <a:rPr lang="en-US" sz="1900" dirty="0" smtClean="0"/>
                        <a:t>Petrovic</a:t>
                      </a:r>
                      <a:r>
                        <a:rPr lang="en-US" sz="1900" baseline="0" dirty="0" smtClean="0"/>
                        <a:t> et al.</a:t>
                      </a:r>
                      <a:endParaRPr lang="en-US" sz="1900" dirty="0"/>
                    </a:p>
                  </a:txBody>
                  <a:tcPr marL="51557" marR="51557"/>
                </a:tc>
                <a:tc>
                  <a:txBody>
                    <a:bodyPr/>
                    <a:lstStyle/>
                    <a:p>
                      <a:r>
                        <a:rPr lang="en-US" sz="1900" dirty="0" smtClean="0"/>
                        <a:t>0.64</a:t>
                      </a:r>
                      <a:endParaRPr lang="en-US" sz="1900" dirty="0"/>
                    </a:p>
                  </a:txBody>
                  <a:tcPr marL="51557" marR="51557"/>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dirty="0"/>
          </a:p>
        </p:txBody>
      </p:sp>
      <p:sp>
        <p:nvSpPr>
          <p:cNvPr id="4" name="TextBox 3"/>
          <p:cNvSpPr txBox="1"/>
          <p:nvPr/>
        </p:nvSpPr>
        <p:spPr>
          <a:xfrm>
            <a:off x="304800" y="6242304"/>
            <a:ext cx="8458200" cy="615553"/>
          </a:xfrm>
          <a:prstGeom prst="rect">
            <a:avLst/>
          </a:prstGeom>
          <a:noFill/>
        </p:spPr>
        <p:txBody>
          <a:bodyPr wrap="square" rtlCol="0">
            <a:spAutoFit/>
          </a:bodyPr>
          <a:lstStyle/>
          <a:p>
            <a:r>
              <a:rPr lang="en-US" dirty="0"/>
              <a:t>S. </a:t>
            </a:r>
            <a:r>
              <a:rPr lang="en-US" dirty="0" err="1"/>
              <a:t>Petrovic</a:t>
            </a:r>
            <a:r>
              <a:rPr lang="en-US" dirty="0"/>
              <a:t>, M. Osborne, and V. </a:t>
            </a:r>
            <a:r>
              <a:rPr lang="en-US" dirty="0" err="1"/>
              <a:t>Lavrenko</a:t>
            </a:r>
            <a:r>
              <a:rPr lang="en-US" sz="1600" dirty="0"/>
              <a:t>, “Streaming First Story Detection with Application to Twitter,” in HLT workshop at NAACL, vol. 10. </a:t>
            </a:r>
            <a:r>
              <a:rPr lang="en-US" sz="1600" dirty="0" err="1"/>
              <a:t>Citeseer</a:t>
            </a:r>
            <a:r>
              <a:rPr lang="en-US" sz="1600" dirty="0"/>
              <a:t>, 2010</a:t>
            </a:r>
          </a:p>
        </p:txBody>
      </p:sp>
    </p:spTree>
    <p:extLst>
      <p:ext uri="{BB962C8B-B14F-4D97-AF65-F5344CB8AC3E}">
        <p14:creationId xmlns:p14="http://schemas.microsoft.com/office/powerpoint/2010/main" val="78142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Scalability</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9576697"/>
              </p:ext>
            </p:extLst>
          </p:nvPr>
        </p:nvGraphicFramePr>
        <p:xfrm>
          <a:off x="381000" y="1833881"/>
          <a:ext cx="8458200" cy="4041648"/>
        </p:xfrm>
        <a:graphic>
          <a:graphicData uri="http://schemas.openxmlformats.org/drawingml/2006/table">
            <a:tbl>
              <a:tblPr firstRow="1" bandRow="1">
                <a:tableStyleId>{5C22544A-7EE6-4342-B048-85BDC9FD1C3A}</a:tableStyleId>
              </a:tblPr>
              <a:tblGrid>
                <a:gridCol w="1755475"/>
                <a:gridCol w="2310967"/>
                <a:gridCol w="2277208"/>
                <a:gridCol w="2114550"/>
              </a:tblGrid>
              <a:tr h="969264">
                <a:tc>
                  <a:txBody>
                    <a:bodyPr/>
                    <a:lstStyle/>
                    <a:p>
                      <a:r>
                        <a:rPr lang="en-US" sz="1900" dirty="0" smtClean="0"/>
                        <a:t>Day</a:t>
                      </a:r>
                      <a:endParaRPr lang="en-US" sz="1900" dirty="0"/>
                    </a:p>
                  </a:txBody>
                  <a:tcPr/>
                </a:tc>
                <a:tc>
                  <a:txBody>
                    <a:bodyPr/>
                    <a:lstStyle/>
                    <a:p>
                      <a:r>
                        <a:rPr lang="en-US" sz="1900" dirty="0" smtClean="0"/>
                        <a:t>Tweet Collection</a:t>
                      </a:r>
                      <a:r>
                        <a:rPr lang="en-US" sz="1900" baseline="0" dirty="0" smtClean="0"/>
                        <a:t> Rate (tweets/min)</a:t>
                      </a:r>
                      <a:endParaRPr lang="en-US" sz="1900" dirty="0"/>
                    </a:p>
                  </a:txBody>
                  <a:tcPr/>
                </a:tc>
                <a:tc>
                  <a:txBody>
                    <a:bodyPr/>
                    <a:lstStyle/>
                    <a:p>
                      <a:r>
                        <a:rPr lang="en-US" sz="1900" dirty="0" smtClean="0"/>
                        <a:t>Tweet</a:t>
                      </a:r>
                      <a:r>
                        <a:rPr lang="en-US" sz="1900" baseline="0" dirty="0" smtClean="0"/>
                        <a:t> Processing Rate (tweets/min)</a:t>
                      </a:r>
                    </a:p>
                    <a:p>
                      <a:r>
                        <a:rPr lang="en-US" sz="1900" i="1" baseline="0" dirty="0" smtClean="0"/>
                        <a:t>Proposed</a:t>
                      </a:r>
                      <a:endParaRPr lang="en-US" sz="1900" i="1" dirty="0"/>
                    </a:p>
                  </a:txBody>
                  <a:tcPr/>
                </a:tc>
                <a:tc>
                  <a:txBody>
                    <a:bodyPr/>
                    <a:lstStyle/>
                    <a:p>
                      <a:r>
                        <a:rPr lang="en-US" sz="1800" dirty="0" smtClean="0"/>
                        <a:t>Tweet</a:t>
                      </a:r>
                      <a:r>
                        <a:rPr lang="en-US" sz="1800" baseline="0" dirty="0" smtClean="0"/>
                        <a:t> Processing Rate (tweets/min)</a:t>
                      </a:r>
                    </a:p>
                    <a:p>
                      <a:r>
                        <a:rPr lang="en-US" sz="1800" i="1" baseline="0" dirty="0" smtClean="0"/>
                        <a:t>Petrovic et al.</a:t>
                      </a:r>
                      <a:endParaRPr lang="en-US" sz="1800" i="1" dirty="0"/>
                    </a:p>
                  </a:txBody>
                  <a:tcPr/>
                </a:tc>
              </a:tr>
              <a:tr h="384048">
                <a:tc>
                  <a:txBody>
                    <a:bodyPr/>
                    <a:lstStyle/>
                    <a:p>
                      <a:r>
                        <a:rPr lang="en-US" sz="1900" dirty="0" smtClean="0"/>
                        <a:t>July 19, 2011</a:t>
                      </a:r>
                      <a:endParaRPr lang="en-US" sz="1900" dirty="0"/>
                    </a:p>
                  </a:txBody>
                  <a:tcPr/>
                </a:tc>
                <a:tc>
                  <a:txBody>
                    <a:bodyPr/>
                    <a:lstStyle/>
                    <a:p>
                      <a:r>
                        <a:rPr lang="en-US" sz="1900" dirty="0" smtClean="0"/>
                        <a:t>0.613</a:t>
                      </a:r>
                      <a:endParaRPr lang="en-US" sz="1900" dirty="0"/>
                    </a:p>
                  </a:txBody>
                  <a:tcPr/>
                </a:tc>
                <a:tc>
                  <a:txBody>
                    <a:bodyPr/>
                    <a:lstStyle/>
                    <a:p>
                      <a:r>
                        <a:rPr lang="en-US" sz="1900" dirty="0" smtClean="0"/>
                        <a:t>23,498.00</a:t>
                      </a:r>
                      <a:endParaRPr lang="en-US" sz="1900" dirty="0"/>
                    </a:p>
                  </a:txBody>
                  <a:tcPr/>
                </a:tc>
                <a:tc>
                  <a:txBody>
                    <a:bodyPr/>
                    <a:lstStyle/>
                    <a:p>
                      <a:r>
                        <a:rPr lang="en-US" sz="1900" dirty="0" smtClean="0"/>
                        <a:t>793.40</a:t>
                      </a:r>
                      <a:endParaRPr lang="en-US" sz="1900" dirty="0"/>
                    </a:p>
                  </a:txBody>
                  <a:tcPr/>
                </a:tc>
              </a:tr>
              <a:tr h="384048">
                <a:tc>
                  <a:txBody>
                    <a:bodyPr/>
                    <a:lstStyle/>
                    <a:p>
                      <a:r>
                        <a:rPr lang="en-US" sz="1900" dirty="0" smtClean="0"/>
                        <a:t>Sept 5, 2011</a:t>
                      </a:r>
                      <a:endParaRPr lang="en-US" sz="1900" dirty="0"/>
                    </a:p>
                  </a:txBody>
                  <a:tcPr/>
                </a:tc>
                <a:tc>
                  <a:txBody>
                    <a:bodyPr/>
                    <a:lstStyle/>
                    <a:p>
                      <a:r>
                        <a:rPr lang="en-US" sz="1900" dirty="0" smtClean="0"/>
                        <a:t>1.88</a:t>
                      </a:r>
                      <a:endParaRPr lang="en-US" sz="1900" dirty="0"/>
                    </a:p>
                  </a:txBody>
                  <a:tcPr/>
                </a:tc>
                <a:tc>
                  <a:txBody>
                    <a:bodyPr/>
                    <a:lstStyle/>
                    <a:p>
                      <a:r>
                        <a:rPr lang="en-US" sz="1900" dirty="0" smtClean="0"/>
                        <a:t>14,788.69</a:t>
                      </a:r>
                      <a:endParaRPr lang="en-US" sz="1900" dirty="0"/>
                    </a:p>
                  </a:txBody>
                  <a:tcPr/>
                </a:tc>
                <a:tc>
                  <a:txBody>
                    <a:bodyPr/>
                    <a:lstStyle/>
                    <a:p>
                      <a:r>
                        <a:rPr lang="en-US" sz="1900" dirty="0" smtClean="0"/>
                        <a:t>678.68</a:t>
                      </a:r>
                      <a:endParaRPr lang="en-US" sz="1900" dirty="0"/>
                    </a:p>
                  </a:txBody>
                  <a:tcPr/>
                </a:tc>
              </a:tr>
              <a:tr h="384048">
                <a:tc>
                  <a:txBody>
                    <a:bodyPr/>
                    <a:lstStyle/>
                    <a:p>
                      <a:r>
                        <a:rPr lang="en-US" sz="1900" dirty="0" smtClean="0"/>
                        <a:t>Sept 18, 2011</a:t>
                      </a:r>
                      <a:endParaRPr lang="en-US" sz="1900" dirty="0"/>
                    </a:p>
                  </a:txBody>
                  <a:tcPr/>
                </a:tc>
                <a:tc>
                  <a:txBody>
                    <a:bodyPr/>
                    <a:lstStyle/>
                    <a:p>
                      <a:r>
                        <a:rPr lang="en-US" sz="1900" dirty="0" smtClean="0"/>
                        <a:t>0.32</a:t>
                      </a:r>
                      <a:endParaRPr lang="en-US" sz="1900" dirty="0"/>
                    </a:p>
                  </a:txBody>
                  <a:tcPr/>
                </a:tc>
                <a:tc>
                  <a:txBody>
                    <a:bodyPr/>
                    <a:lstStyle/>
                    <a:p>
                      <a:r>
                        <a:rPr lang="en-US" sz="1900" dirty="0" smtClean="0"/>
                        <a:t>18,699.73</a:t>
                      </a:r>
                      <a:endParaRPr lang="en-US" sz="1900" dirty="0"/>
                    </a:p>
                  </a:txBody>
                  <a:tcPr/>
                </a:tc>
                <a:tc>
                  <a:txBody>
                    <a:bodyPr/>
                    <a:lstStyle/>
                    <a:p>
                      <a:r>
                        <a:rPr lang="en-US" sz="1900" dirty="0" smtClean="0"/>
                        <a:t>527.10</a:t>
                      </a:r>
                      <a:endParaRPr lang="en-US" sz="1900" dirty="0"/>
                    </a:p>
                  </a:txBody>
                  <a:tcPr/>
                </a:tc>
              </a:tr>
              <a:tr h="384048">
                <a:tc>
                  <a:txBody>
                    <a:bodyPr/>
                    <a:lstStyle/>
                    <a:p>
                      <a:r>
                        <a:rPr lang="en-US" sz="1900" dirty="0" smtClean="0"/>
                        <a:t>Oct 23, 2011</a:t>
                      </a:r>
                      <a:endParaRPr lang="en-US" sz="1900" dirty="0"/>
                    </a:p>
                  </a:txBody>
                  <a:tcPr/>
                </a:tc>
                <a:tc>
                  <a:txBody>
                    <a:bodyPr/>
                    <a:lstStyle/>
                    <a:p>
                      <a:r>
                        <a:rPr lang="en-US" sz="1900" dirty="0" smtClean="0"/>
                        <a:t>3.65</a:t>
                      </a:r>
                      <a:endParaRPr lang="en-US" sz="1900" dirty="0"/>
                    </a:p>
                  </a:txBody>
                  <a:tcPr/>
                </a:tc>
                <a:tc>
                  <a:txBody>
                    <a:bodyPr/>
                    <a:lstStyle/>
                    <a:p>
                      <a:r>
                        <a:rPr lang="en-US" sz="1900" dirty="0" smtClean="0"/>
                        <a:t>10,646.89</a:t>
                      </a:r>
                      <a:endParaRPr lang="en-US" sz="1900" dirty="0"/>
                    </a:p>
                  </a:txBody>
                  <a:tcPr/>
                </a:tc>
                <a:tc>
                  <a:txBody>
                    <a:bodyPr/>
                    <a:lstStyle/>
                    <a:p>
                      <a:r>
                        <a:rPr lang="en-US" sz="1900" dirty="0" smtClean="0"/>
                        <a:t>1,984.97</a:t>
                      </a:r>
                      <a:endParaRPr lang="en-US" sz="1900" dirty="0"/>
                    </a:p>
                  </a:txBody>
                  <a:tcPr/>
                </a:tc>
              </a:tr>
              <a:tr h="384048">
                <a:tc>
                  <a:txBody>
                    <a:bodyPr/>
                    <a:lstStyle/>
                    <a:p>
                      <a:r>
                        <a:rPr lang="en-US" sz="1900" dirty="0" smtClean="0"/>
                        <a:t>Nov 9, 2011</a:t>
                      </a:r>
                      <a:endParaRPr lang="en-US" sz="1900" dirty="0"/>
                    </a:p>
                  </a:txBody>
                  <a:tcPr/>
                </a:tc>
                <a:tc>
                  <a:txBody>
                    <a:bodyPr/>
                    <a:lstStyle/>
                    <a:p>
                      <a:r>
                        <a:rPr lang="en-US" sz="1900" dirty="0" smtClean="0"/>
                        <a:t>1.89</a:t>
                      </a:r>
                      <a:endParaRPr lang="en-US" sz="1900" dirty="0"/>
                    </a:p>
                  </a:txBody>
                  <a:tcPr/>
                </a:tc>
                <a:tc>
                  <a:txBody>
                    <a:bodyPr/>
                    <a:lstStyle/>
                    <a:p>
                      <a:r>
                        <a:rPr lang="en-US" sz="1900" dirty="0" smtClean="0"/>
                        <a:t>15,611.63</a:t>
                      </a:r>
                      <a:endParaRPr lang="en-US" sz="1900" dirty="0"/>
                    </a:p>
                  </a:txBody>
                  <a:tcPr/>
                </a:tc>
                <a:tc>
                  <a:txBody>
                    <a:bodyPr/>
                    <a:lstStyle/>
                    <a:p>
                      <a:r>
                        <a:rPr lang="en-US" sz="1900" dirty="0" smtClean="0"/>
                        <a:t>1,068.13</a:t>
                      </a:r>
                      <a:endParaRPr lang="en-US" sz="1900" dirty="0"/>
                    </a:p>
                  </a:txBody>
                  <a:tcPr/>
                </a:tc>
              </a:tr>
              <a:tr h="384048">
                <a:tc>
                  <a:txBody>
                    <a:bodyPr/>
                    <a:lstStyle/>
                    <a:p>
                      <a:r>
                        <a:rPr lang="en-US" sz="1900" dirty="0" smtClean="0"/>
                        <a:t>Feb 6, 2012</a:t>
                      </a:r>
                      <a:endParaRPr lang="en-US" sz="1900" dirty="0"/>
                    </a:p>
                  </a:txBody>
                  <a:tcPr/>
                </a:tc>
                <a:tc>
                  <a:txBody>
                    <a:bodyPr/>
                    <a:lstStyle/>
                    <a:p>
                      <a:r>
                        <a:rPr lang="en-US" sz="1900" dirty="0" smtClean="0"/>
                        <a:t>13.72</a:t>
                      </a:r>
                      <a:endParaRPr lang="en-US" sz="1900" dirty="0"/>
                    </a:p>
                  </a:txBody>
                  <a:tcPr/>
                </a:tc>
                <a:tc>
                  <a:txBody>
                    <a:bodyPr/>
                    <a:lstStyle/>
                    <a:p>
                      <a:r>
                        <a:rPr lang="en-US" sz="1900" dirty="0" smtClean="0"/>
                        <a:t>2,834.92</a:t>
                      </a:r>
                      <a:endParaRPr lang="en-US" sz="1900" dirty="0"/>
                    </a:p>
                  </a:txBody>
                  <a:tcPr/>
                </a:tc>
                <a:tc>
                  <a:txBody>
                    <a:bodyPr/>
                    <a:lstStyle/>
                    <a:p>
                      <a:r>
                        <a:rPr lang="en-US" sz="1900" dirty="0" smtClean="0"/>
                        <a:t>354.19</a:t>
                      </a:r>
                      <a:endParaRPr lang="en-US" sz="1900" dirty="0"/>
                    </a:p>
                  </a:txBody>
                  <a:tcPr/>
                </a:tc>
              </a:tr>
              <a:tr h="384048">
                <a:tc>
                  <a:txBody>
                    <a:bodyPr/>
                    <a:lstStyle/>
                    <a:p>
                      <a:r>
                        <a:rPr lang="en-US" sz="1900" dirty="0" smtClean="0"/>
                        <a:t>Apr 11, 2012</a:t>
                      </a:r>
                      <a:endParaRPr lang="en-US" sz="1900" dirty="0"/>
                    </a:p>
                  </a:txBody>
                  <a:tcPr/>
                </a:tc>
                <a:tc>
                  <a:txBody>
                    <a:bodyPr/>
                    <a:lstStyle/>
                    <a:p>
                      <a:r>
                        <a:rPr lang="en-US" sz="1900" dirty="0" smtClean="0"/>
                        <a:t>19.75</a:t>
                      </a:r>
                      <a:endParaRPr lang="en-US" sz="1900" dirty="0"/>
                    </a:p>
                  </a:txBody>
                  <a:tcPr/>
                </a:tc>
                <a:tc>
                  <a:txBody>
                    <a:bodyPr/>
                    <a:lstStyle/>
                    <a:p>
                      <a:r>
                        <a:rPr lang="en-US" sz="1900" dirty="0" smtClean="0"/>
                        <a:t>2,656.06</a:t>
                      </a:r>
                      <a:endParaRPr lang="en-US" sz="1900" dirty="0"/>
                    </a:p>
                  </a:txBody>
                  <a:tcPr/>
                </a:tc>
                <a:tc>
                  <a:txBody>
                    <a:bodyPr/>
                    <a:lstStyle/>
                    <a:p>
                      <a:r>
                        <a:rPr lang="en-US" sz="1900" dirty="0" smtClean="0"/>
                        <a:t>208.34</a:t>
                      </a:r>
                      <a:endParaRPr lang="en-US" sz="1900" dirty="0"/>
                    </a:p>
                  </a:txBody>
                  <a:tcPr/>
                </a:tc>
              </a:tr>
              <a:tr h="384048">
                <a:tc>
                  <a:txBody>
                    <a:bodyPr/>
                    <a:lstStyle/>
                    <a:p>
                      <a:r>
                        <a:rPr lang="en-US" sz="1900" dirty="0" smtClean="0"/>
                        <a:t>May 20, 2012</a:t>
                      </a:r>
                      <a:endParaRPr lang="en-US" sz="1900" dirty="0"/>
                    </a:p>
                  </a:txBody>
                  <a:tcPr/>
                </a:tc>
                <a:tc>
                  <a:txBody>
                    <a:bodyPr/>
                    <a:lstStyle/>
                    <a:p>
                      <a:r>
                        <a:rPr lang="en-US" sz="1900" dirty="0" smtClean="0"/>
                        <a:t>14.33</a:t>
                      </a:r>
                      <a:endParaRPr lang="en-US" sz="1900" dirty="0"/>
                    </a:p>
                  </a:txBody>
                  <a:tcPr/>
                </a:tc>
                <a:tc>
                  <a:txBody>
                    <a:bodyPr/>
                    <a:lstStyle/>
                    <a:p>
                      <a:r>
                        <a:rPr lang="en-US" sz="1900" dirty="0" smtClean="0"/>
                        <a:t>3,204.44</a:t>
                      </a:r>
                      <a:endParaRPr lang="en-US" sz="1900" dirty="0"/>
                    </a:p>
                  </a:txBody>
                  <a:tcPr/>
                </a:tc>
                <a:tc>
                  <a:txBody>
                    <a:bodyPr/>
                    <a:lstStyle/>
                    <a:p>
                      <a:r>
                        <a:rPr lang="en-US" sz="1900" dirty="0" smtClean="0"/>
                        <a:t>97.51</a:t>
                      </a:r>
                      <a:endParaRPr lang="en-US" sz="1900"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1518385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of Events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11127703"/>
              </p:ext>
            </p:extLst>
          </p:nvPr>
        </p:nvGraphicFramePr>
        <p:xfrm>
          <a:off x="457200" y="1600201"/>
          <a:ext cx="8229600" cy="4706112"/>
        </p:xfrm>
        <a:graphic>
          <a:graphicData uri="http://schemas.openxmlformats.org/drawingml/2006/table">
            <a:tbl>
              <a:tblPr firstRow="1" bandRow="1">
                <a:tableStyleId>{5C22544A-7EE6-4342-B048-85BDC9FD1C3A}</a:tableStyleId>
              </a:tblPr>
              <a:tblGrid>
                <a:gridCol w="1600200"/>
                <a:gridCol w="2438400"/>
                <a:gridCol w="4191000"/>
              </a:tblGrid>
              <a:tr h="640080">
                <a:tc>
                  <a:txBody>
                    <a:bodyPr/>
                    <a:lstStyle/>
                    <a:p>
                      <a:r>
                        <a:rPr lang="en-US" sz="1900" dirty="0" smtClean="0"/>
                        <a:t>Day</a:t>
                      </a:r>
                      <a:endParaRPr lang="en-US" sz="1900" dirty="0"/>
                    </a:p>
                  </a:txBody>
                  <a:tcPr/>
                </a:tc>
                <a:tc>
                  <a:txBody>
                    <a:bodyPr/>
                    <a:lstStyle/>
                    <a:p>
                      <a:r>
                        <a:rPr lang="en-US" sz="1900" dirty="0" smtClean="0"/>
                        <a:t>Earthquake</a:t>
                      </a:r>
                      <a:r>
                        <a:rPr lang="en-US" sz="1900" baseline="0" dirty="0" smtClean="0"/>
                        <a:t> Location</a:t>
                      </a:r>
                      <a:endParaRPr lang="en-US" sz="1900" dirty="0"/>
                    </a:p>
                  </a:txBody>
                  <a:tcPr/>
                </a:tc>
                <a:tc>
                  <a:txBody>
                    <a:bodyPr/>
                    <a:lstStyle/>
                    <a:p>
                      <a:r>
                        <a:rPr lang="en-US" sz="1900" dirty="0" smtClean="0"/>
                        <a:t>Key Event Terms</a:t>
                      </a:r>
                      <a:endParaRPr lang="en-US" sz="1900" dirty="0"/>
                    </a:p>
                  </a:txBody>
                  <a:tcPr/>
                </a:tc>
              </a:tr>
              <a:tr h="676656">
                <a:tc>
                  <a:txBody>
                    <a:bodyPr/>
                    <a:lstStyle/>
                    <a:p>
                      <a:r>
                        <a:rPr lang="en-US" sz="1900" dirty="0" smtClean="0">
                          <a:effectLst/>
                        </a:rPr>
                        <a:t>Sept 5, 2011</a:t>
                      </a:r>
                      <a:endParaRPr lang="en-US" sz="1900" dirty="0"/>
                    </a:p>
                  </a:txBody>
                  <a:tcPr/>
                </a:tc>
                <a:tc>
                  <a:txBody>
                    <a:bodyPr/>
                    <a:lstStyle/>
                    <a:p>
                      <a:r>
                        <a:rPr lang="en-US" sz="1900" dirty="0" smtClean="0">
                          <a:effectLst/>
                        </a:rPr>
                        <a:t>Indonesia</a:t>
                      </a:r>
                      <a:endParaRPr lang="en-US" sz="1900" dirty="0"/>
                    </a:p>
                  </a:txBody>
                  <a:tcPr/>
                </a:tc>
                <a:tc>
                  <a:txBody>
                    <a:bodyPr/>
                    <a:lstStyle/>
                    <a:p>
                      <a:r>
                        <a:rPr lang="en-US" sz="1900" dirty="0" smtClean="0">
                          <a:effectLst/>
                        </a:rPr>
                        <a:t>sumatra, western, indonesian, island, #breakingnews</a:t>
                      </a:r>
                      <a:endParaRPr lang="en-US" sz="1900" dirty="0"/>
                    </a:p>
                  </a:txBody>
                  <a:tcPr/>
                </a:tc>
              </a:tr>
              <a:tr h="640080">
                <a:tc>
                  <a:txBody>
                    <a:bodyPr/>
                    <a:lstStyle/>
                    <a:p>
                      <a:r>
                        <a:rPr lang="en-US" sz="1900" dirty="0" smtClean="0">
                          <a:effectLst/>
                        </a:rPr>
                        <a:t>Oct 23, 2011</a:t>
                      </a:r>
                      <a:endParaRPr lang="en-US" sz="1900" dirty="0"/>
                    </a:p>
                  </a:txBody>
                  <a:tcPr/>
                </a:tc>
                <a:tc>
                  <a:txBody>
                    <a:bodyPr/>
                    <a:lstStyle/>
                    <a:p>
                      <a:r>
                        <a:rPr lang="en-US" sz="1900" dirty="0" smtClean="0">
                          <a:effectLst/>
                        </a:rPr>
                        <a:t>Turkey</a:t>
                      </a:r>
                      <a:endParaRPr lang="en-US" sz="1900" dirty="0"/>
                    </a:p>
                  </a:txBody>
                  <a:tcPr/>
                </a:tc>
                <a:tc>
                  <a:txBody>
                    <a:bodyPr/>
                    <a:lstStyle/>
                    <a:p>
                      <a:r>
                        <a:rPr lang="en-US" sz="1900" dirty="0" smtClean="0">
                          <a:effectLst/>
                        </a:rPr>
                        <a:t>#turkey, eastern, turkey, magnitude, news</a:t>
                      </a:r>
                      <a:endParaRPr lang="en-US" sz="1900" dirty="0"/>
                    </a:p>
                  </a:txBody>
                  <a:tcPr/>
                </a:tc>
              </a:tr>
              <a:tr h="384048">
                <a:tc>
                  <a:txBody>
                    <a:bodyPr/>
                    <a:lstStyle/>
                    <a:p>
                      <a:r>
                        <a:rPr lang="en-US" sz="1900" dirty="0" smtClean="0">
                          <a:effectLst/>
                        </a:rPr>
                        <a:t>Nov 9, 2011</a:t>
                      </a:r>
                      <a:endParaRPr lang="en-US" sz="1900" dirty="0"/>
                    </a:p>
                  </a:txBody>
                  <a:tcPr/>
                </a:tc>
                <a:tc>
                  <a:txBody>
                    <a:bodyPr/>
                    <a:lstStyle/>
                    <a:p>
                      <a:r>
                        <a:rPr lang="en-US" sz="1900" dirty="0" smtClean="0">
                          <a:effectLst/>
                        </a:rPr>
                        <a:t>Turkey</a:t>
                      </a:r>
                      <a:endParaRPr lang="en-US" sz="1900" dirty="0"/>
                    </a:p>
                  </a:txBody>
                  <a:tcPr/>
                </a:tc>
                <a:tc>
                  <a:txBody>
                    <a:bodyPr/>
                    <a:lstStyle/>
                    <a:p>
                      <a:r>
                        <a:rPr lang="en-US" sz="1900" dirty="0" smtClean="0">
                          <a:effectLst/>
                        </a:rPr>
                        <a:t>turkey, eastern, magnitude, rocks, usgs</a:t>
                      </a:r>
                      <a:endParaRPr lang="en-US" sz="1900" dirty="0"/>
                    </a:p>
                  </a:txBody>
                  <a:tcPr/>
                </a:tc>
              </a:tr>
              <a:tr h="640080">
                <a:tc>
                  <a:txBody>
                    <a:bodyPr/>
                    <a:lstStyle/>
                    <a:p>
                      <a:r>
                        <a:rPr lang="en-US" sz="1900" dirty="0" smtClean="0">
                          <a:effectLst/>
                        </a:rPr>
                        <a:t>Feb 6, 2012</a:t>
                      </a:r>
                      <a:endParaRPr lang="en-US" sz="1900" dirty="0"/>
                    </a:p>
                  </a:txBody>
                  <a:tcPr/>
                </a:tc>
                <a:tc>
                  <a:txBody>
                    <a:bodyPr/>
                    <a:lstStyle/>
                    <a:p>
                      <a:r>
                        <a:rPr lang="en-US" sz="1900" dirty="0" smtClean="0">
                          <a:effectLst/>
                        </a:rPr>
                        <a:t>Philippines</a:t>
                      </a:r>
                      <a:endParaRPr lang="en-US" sz="1900" dirty="0"/>
                    </a:p>
                  </a:txBody>
                  <a:tcPr/>
                </a:tc>
                <a:tc>
                  <a:txBody>
                    <a:bodyPr/>
                    <a:lstStyle/>
                    <a:p>
                      <a:r>
                        <a:rPr lang="en-US" sz="1900" dirty="0" smtClean="0">
                          <a:effectLst/>
                        </a:rPr>
                        <a:t>pray, visayas, philippines, struck, earlier</a:t>
                      </a:r>
                      <a:endParaRPr lang="en-US" sz="1900" dirty="0"/>
                    </a:p>
                  </a:txBody>
                  <a:tcPr/>
                </a:tc>
              </a:tr>
              <a:tr h="676656">
                <a:tc>
                  <a:txBody>
                    <a:bodyPr/>
                    <a:lstStyle/>
                    <a:p>
                      <a:r>
                        <a:rPr lang="en-US" sz="1900" dirty="0" smtClean="0">
                          <a:effectLst/>
                        </a:rPr>
                        <a:t>Apr 11, 2012</a:t>
                      </a:r>
                      <a:endParaRPr lang="en-US" sz="1900" dirty="0"/>
                    </a:p>
                  </a:txBody>
                  <a:tcPr/>
                </a:tc>
                <a:tc>
                  <a:txBody>
                    <a:bodyPr/>
                    <a:lstStyle/>
                    <a:p>
                      <a:r>
                        <a:rPr lang="en-US" sz="1900" dirty="0" smtClean="0">
                          <a:effectLst/>
                        </a:rPr>
                        <a:t>Indonesia</a:t>
                      </a:r>
                      <a:endParaRPr lang="en-US" sz="1900" dirty="0"/>
                    </a:p>
                  </a:txBody>
                  <a:tcPr/>
                </a:tc>
                <a:tc>
                  <a:txBody>
                    <a:bodyPr/>
                    <a:lstStyle/>
                    <a:p>
                      <a:r>
                        <a:rPr lang="it-IT" sz="1900" dirty="0" smtClean="0">
                          <a:effectLst/>
                        </a:rPr>
                        <a:t>#indonesia, tsunami, magnitud, indonesia, sacudió</a:t>
                      </a:r>
                      <a:endParaRPr lang="en-US" sz="1900" dirty="0"/>
                    </a:p>
                  </a:txBody>
                  <a:tcPr/>
                </a:tc>
              </a:tr>
              <a:tr h="384048">
                <a:tc>
                  <a:txBody>
                    <a:bodyPr/>
                    <a:lstStyle/>
                    <a:p>
                      <a:r>
                        <a:rPr lang="en-US" sz="1900" dirty="0" smtClean="0">
                          <a:effectLst/>
                        </a:rPr>
                        <a:t>May 20, 2012</a:t>
                      </a:r>
                      <a:endParaRPr lang="en-US" sz="1900" dirty="0"/>
                    </a:p>
                  </a:txBody>
                  <a:tcPr/>
                </a:tc>
                <a:tc>
                  <a:txBody>
                    <a:bodyPr/>
                    <a:lstStyle/>
                    <a:p>
                      <a:r>
                        <a:rPr lang="en-US" sz="1900" dirty="0" smtClean="0">
                          <a:effectLst/>
                        </a:rPr>
                        <a:t>Italy</a:t>
                      </a:r>
                      <a:endParaRPr lang="en-US" sz="1900" dirty="0"/>
                    </a:p>
                  </a:txBody>
                  <a:tcPr/>
                </a:tc>
                <a:tc>
                  <a:txBody>
                    <a:bodyPr/>
                    <a:lstStyle/>
                    <a:p>
                      <a:r>
                        <a:rPr lang="it-IT" sz="1900" dirty="0" smtClean="0">
                          <a:effectLst/>
                        </a:rPr>
                        <a:t>sentito, emilia, sono, cosa, chies</a:t>
                      </a:r>
                      <a:endParaRPr lang="en-US" sz="1900" dirty="0"/>
                    </a:p>
                  </a:txBody>
                  <a:tcPr/>
                </a:tc>
              </a:tr>
            </a:tbl>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971991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Streams – Randomly Sampled Tweets</a:t>
            </a:r>
            <a:endParaRPr lang="en-US" dirty="0"/>
          </a:p>
        </p:txBody>
      </p:sp>
      <p:sp>
        <p:nvSpPr>
          <p:cNvPr id="3" name="Content Placeholder 2"/>
          <p:cNvSpPr>
            <a:spLocks noGrp="1"/>
          </p:cNvSpPr>
          <p:nvPr>
            <p:ph idx="1"/>
          </p:nvPr>
        </p:nvSpPr>
        <p:spPr>
          <a:xfrm>
            <a:off x="457200" y="1600200"/>
            <a:ext cx="8229600" cy="5105400"/>
          </a:xfrm>
        </p:spPr>
        <p:txBody>
          <a:bodyPr/>
          <a:lstStyle/>
          <a:p>
            <a:r>
              <a:rPr lang="en-US" sz="2800" dirty="0" smtClean="0"/>
              <a:t>A random sample of tweets can also be collected</a:t>
            </a:r>
          </a:p>
          <a:p>
            <a:pPr lvl="1"/>
            <a:r>
              <a:rPr lang="en-US" sz="2400" dirty="0" smtClean="0"/>
              <a:t>1% Sample API</a:t>
            </a:r>
          </a:p>
          <a:p>
            <a:r>
              <a:rPr lang="en-US" sz="2800" dirty="0" smtClean="0"/>
              <a:t>April 15-16, 2013, 4.2 million tweets</a:t>
            </a:r>
          </a:p>
          <a:p>
            <a:endParaRPr lang="en-US" dirty="0"/>
          </a:p>
          <a:p>
            <a:endParaRPr lang="en-US" dirty="0" smtClean="0"/>
          </a:p>
          <a:p>
            <a:endParaRPr lang="en-US" dirty="0"/>
          </a:p>
          <a:p>
            <a:endParaRPr lang="en-US" dirty="0" smtClean="0"/>
          </a:p>
          <a:p>
            <a:endParaRPr lang="en-US" dirty="0"/>
          </a:p>
          <a:p>
            <a:pPr marL="0" indent="0">
              <a:buNone/>
            </a:pPr>
            <a:endParaRPr lang="en-US" dirty="0"/>
          </a:p>
        </p:txBody>
      </p:sp>
      <p:pic>
        <p:nvPicPr>
          <p:cNvPr id="10242" name="Picture 2" descr="D:\Papers\EventDetection-Journal-Revising\figures\sample_process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21182"/>
            <a:ext cx="6477000" cy="18842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23122951"/>
              </p:ext>
            </p:extLst>
          </p:nvPr>
        </p:nvGraphicFramePr>
        <p:xfrm>
          <a:off x="609600" y="5247640"/>
          <a:ext cx="8153400" cy="1381760"/>
        </p:xfrm>
        <a:graphic>
          <a:graphicData uri="http://schemas.openxmlformats.org/drawingml/2006/table">
            <a:tbl>
              <a:tblPr firstRow="1" bandRow="1">
                <a:tableStyleId>{5C22544A-7EE6-4342-B048-85BDC9FD1C3A}</a:tableStyleId>
              </a:tblPr>
              <a:tblGrid>
                <a:gridCol w="3882571"/>
                <a:gridCol w="4270829"/>
              </a:tblGrid>
              <a:tr h="370840">
                <a:tc>
                  <a:txBody>
                    <a:bodyPr/>
                    <a:lstStyle/>
                    <a:p>
                      <a:r>
                        <a:rPr lang="en-US" dirty="0" smtClean="0"/>
                        <a:t>Event</a:t>
                      </a:r>
                      <a:endParaRPr lang="en-US" dirty="0"/>
                    </a:p>
                  </a:txBody>
                  <a:tcPr/>
                </a:tc>
                <a:tc>
                  <a:txBody>
                    <a:bodyPr/>
                    <a:lstStyle/>
                    <a:p>
                      <a:r>
                        <a:rPr lang="en-US" dirty="0" smtClean="0"/>
                        <a:t>Key Event Terms</a:t>
                      </a:r>
                      <a:endParaRPr lang="en-US" dirty="0"/>
                    </a:p>
                  </a:txBody>
                  <a:tcPr/>
                </a:tc>
              </a:tr>
              <a:tr h="370840">
                <a:tc>
                  <a:txBody>
                    <a:bodyPr/>
                    <a:lstStyle/>
                    <a:p>
                      <a:r>
                        <a:rPr lang="en-US" dirty="0" smtClean="0">
                          <a:effectLst/>
                        </a:rPr>
                        <a:t>Venezuelan Presidential elections voting controversy</a:t>
                      </a:r>
                      <a:endParaRPr lang="en-US" dirty="0"/>
                    </a:p>
                  </a:txBody>
                  <a:tcPr/>
                </a:tc>
                <a:tc>
                  <a:txBody>
                    <a:bodyPr/>
                    <a:lstStyle/>
                    <a:p>
                      <a:r>
                        <a:rPr lang="es-ES" dirty="0" smtClean="0">
                          <a:effectLst/>
                        </a:rPr>
                        <a:t>votos, capriles, esto, #caprilesganótibisaymintió, fraude</a:t>
                      </a:r>
                      <a:endParaRPr lang="en-US" dirty="0"/>
                    </a:p>
                  </a:txBody>
                  <a:tcPr/>
                </a:tc>
              </a:tr>
              <a:tr h="370840">
                <a:tc>
                  <a:txBody>
                    <a:bodyPr/>
                    <a:lstStyle/>
                    <a:p>
                      <a:r>
                        <a:rPr lang="en-US" dirty="0" smtClean="0">
                          <a:effectLst/>
                        </a:rPr>
                        <a:t>Boston marathon bombing incident</a:t>
                      </a:r>
                      <a:endParaRPr lang="en-US" dirty="0"/>
                    </a:p>
                  </a:txBody>
                  <a:tcPr/>
                </a:tc>
                <a:tc>
                  <a:txBody>
                    <a:bodyPr/>
                    <a:lstStyle/>
                    <a:p>
                      <a:r>
                        <a:rPr lang="en-US" dirty="0" smtClean="0">
                          <a:effectLst/>
                        </a:rPr>
                        <a:t>marathon, boston, explosion, finish, line</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1805470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t>Crises are Inevitable</a:t>
            </a:r>
            <a:endParaRPr lang="en-US" dirty="0"/>
          </a:p>
        </p:txBody>
      </p:sp>
      <p:sp>
        <p:nvSpPr>
          <p:cNvPr id="3" name="Content Placeholder 2"/>
          <p:cNvSpPr>
            <a:spLocks noGrp="1"/>
          </p:cNvSpPr>
          <p:nvPr>
            <p:ph idx="1"/>
          </p:nvPr>
        </p:nvSpPr>
        <p:spPr>
          <a:xfrm>
            <a:off x="457200" y="1371600"/>
            <a:ext cx="8229600" cy="4876800"/>
          </a:xfrm>
        </p:spPr>
        <p:txBody>
          <a:bodyPr/>
          <a:lstStyle/>
          <a:p>
            <a:r>
              <a:rPr lang="en-US" dirty="0" smtClean="0">
                <a:latin typeface="+mj-lt"/>
              </a:rPr>
              <a:t>Natural disasters</a:t>
            </a:r>
          </a:p>
          <a:p>
            <a:endParaRPr lang="en-US" dirty="0"/>
          </a:p>
          <a:p>
            <a:endParaRPr lang="en-US" dirty="0" smtClean="0"/>
          </a:p>
          <a:p>
            <a:endParaRPr lang="en-US" dirty="0"/>
          </a:p>
          <a:p>
            <a:endParaRPr lang="en-US" dirty="0" smtClean="0"/>
          </a:p>
          <a:p>
            <a:endParaRPr lang="en-US" dirty="0"/>
          </a:p>
          <a:p>
            <a:r>
              <a:rPr lang="en-US" dirty="0" smtClean="0"/>
              <a:t>Emergencies</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5" name="Picture 6" descr="http://cdn.theatlantic.com/static/infocus/jpq031311/s_j01_RTR2JTX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918855"/>
            <a:ext cx="2796822"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assets.nydailynews.com/polopoly_fs/1.1464547!/img/httpImage/image.jpg_gen/derivatives/landscape_635/aptopix-kenya-mall-att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675" y="4495800"/>
            <a:ext cx="279682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le:Tahrir Square - February 9, 20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782" y="4495800"/>
            <a:ext cx="281542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7/7d/Sandy_Oct_25_2012_0400Z.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779" y="1981201"/>
            <a:ext cx="2815422" cy="16222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43928" y="3603459"/>
            <a:ext cx="2666075" cy="369332"/>
          </a:xfrm>
          <a:prstGeom prst="rect">
            <a:avLst/>
          </a:prstGeom>
          <a:noFill/>
        </p:spPr>
        <p:txBody>
          <a:bodyPr wrap="square" rtlCol="0">
            <a:spAutoFit/>
          </a:bodyPr>
          <a:lstStyle/>
          <a:p>
            <a:r>
              <a:rPr lang="en-US" dirty="0" smtClean="0">
                <a:solidFill>
                  <a:srgbClr val="292934"/>
                </a:solidFill>
              </a:rPr>
              <a:t>Fukushima Earthquake</a:t>
            </a:r>
            <a:endParaRPr lang="en-US" dirty="0">
              <a:solidFill>
                <a:srgbClr val="292934"/>
              </a:solidFill>
            </a:endParaRPr>
          </a:p>
        </p:txBody>
      </p:sp>
      <p:sp>
        <p:nvSpPr>
          <p:cNvPr id="10" name="TextBox 9"/>
          <p:cNvSpPr txBox="1"/>
          <p:nvPr/>
        </p:nvSpPr>
        <p:spPr>
          <a:xfrm>
            <a:off x="838203" y="6172200"/>
            <a:ext cx="3199475" cy="369332"/>
          </a:xfrm>
          <a:prstGeom prst="rect">
            <a:avLst/>
          </a:prstGeom>
          <a:noFill/>
        </p:spPr>
        <p:txBody>
          <a:bodyPr wrap="square" rtlCol="0">
            <a:spAutoFit/>
          </a:bodyPr>
          <a:lstStyle/>
          <a:p>
            <a:r>
              <a:rPr lang="en-US" dirty="0" smtClean="0">
                <a:solidFill>
                  <a:srgbClr val="292934"/>
                </a:solidFill>
              </a:rPr>
              <a:t>Kenya Westgate Mall Attack</a:t>
            </a:r>
            <a:endParaRPr lang="en-US" dirty="0">
              <a:solidFill>
                <a:srgbClr val="292934"/>
              </a:solidFill>
            </a:endParaRPr>
          </a:p>
        </p:txBody>
      </p:sp>
      <p:sp>
        <p:nvSpPr>
          <p:cNvPr id="11" name="TextBox 10"/>
          <p:cNvSpPr txBox="1"/>
          <p:nvPr/>
        </p:nvSpPr>
        <p:spPr>
          <a:xfrm>
            <a:off x="4885066" y="3618699"/>
            <a:ext cx="2795897" cy="369332"/>
          </a:xfrm>
          <a:prstGeom prst="rect">
            <a:avLst/>
          </a:prstGeom>
          <a:noFill/>
        </p:spPr>
        <p:txBody>
          <a:bodyPr wrap="square" rtlCol="0">
            <a:spAutoFit/>
          </a:bodyPr>
          <a:lstStyle/>
          <a:p>
            <a:r>
              <a:rPr lang="en-US" dirty="0" smtClean="0">
                <a:solidFill>
                  <a:srgbClr val="292934"/>
                </a:solidFill>
              </a:rPr>
              <a:t>Hurricane Sandy</a:t>
            </a:r>
            <a:endParaRPr lang="en-US" dirty="0">
              <a:solidFill>
                <a:srgbClr val="292934"/>
              </a:solidFill>
            </a:endParaRPr>
          </a:p>
        </p:txBody>
      </p:sp>
      <p:sp>
        <p:nvSpPr>
          <p:cNvPr id="12" name="TextBox 11"/>
          <p:cNvSpPr txBox="1"/>
          <p:nvPr/>
        </p:nvSpPr>
        <p:spPr>
          <a:xfrm>
            <a:off x="5128906" y="6183868"/>
            <a:ext cx="2795897" cy="369332"/>
          </a:xfrm>
          <a:prstGeom prst="rect">
            <a:avLst/>
          </a:prstGeom>
          <a:noFill/>
        </p:spPr>
        <p:txBody>
          <a:bodyPr wrap="square" rtlCol="0">
            <a:spAutoFit/>
          </a:bodyPr>
          <a:lstStyle/>
          <a:p>
            <a:r>
              <a:rPr lang="en-US" dirty="0" smtClean="0">
                <a:solidFill>
                  <a:srgbClr val="292934"/>
                </a:solidFill>
              </a:rPr>
              <a:t>Arab Spring</a:t>
            </a:r>
            <a:endParaRPr lang="en-US" dirty="0">
              <a:solidFill>
                <a:srgbClr val="292934"/>
              </a:solidFill>
            </a:endParaRPr>
          </a:p>
        </p:txBody>
      </p:sp>
      <p:sp>
        <p:nvSpPr>
          <p:cNvPr id="13" name="TextBox 12"/>
          <p:cNvSpPr txBox="1"/>
          <p:nvPr/>
        </p:nvSpPr>
        <p:spPr>
          <a:xfrm>
            <a:off x="381000" y="6553203"/>
            <a:ext cx="8610600" cy="276999"/>
          </a:xfrm>
          <a:prstGeom prst="rect">
            <a:avLst/>
          </a:prstGeom>
          <a:noFill/>
        </p:spPr>
        <p:txBody>
          <a:bodyPr wrap="square" rtlCol="0">
            <a:spAutoFit/>
          </a:bodyPr>
          <a:lstStyle/>
          <a:p>
            <a:r>
              <a:rPr lang="en-US" sz="1200" dirty="0">
                <a:solidFill>
                  <a:srgbClr val="292934"/>
                </a:solidFill>
              </a:rPr>
              <a:t>Image </a:t>
            </a:r>
            <a:r>
              <a:rPr lang="en-US" sz="1200" dirty="0" smtClean="0">
                <a:solidFill>
                  <a:srgbClr val="292934"/>
                </a:solidFill>
              </a:rPr>
              <a:t>Sources: </a:t>
            </a:r>
            <a:r>
              <a:rPr lang="en-US" sz="1200" dirty="0">
                <a:solidFill>
                  <a:srgbClr val="292934"/>
                </a:solidFill>
                <a:hlinkClick r:id="rId7"/>
              </a:rPr>
              <a:t>http://</a:t>
            </a:r>
            <a:r>
              <a:rPr lang="en-US" sz="1200" dirty="0" smtClean="0">
                <a:solidFill>
                  <a:srgbClr val="292934"/>
                </a:solidFill>
                <a:hlinkClick r:id="rId7"/>
              </a:rPr>
              <a:t>bit.ly/1gzSmoM</a:t>
            </a:r>
            <a:r>
              <a:rPr lang="en-US" sz="1200" dirty="0">
                <a:solidFill>
                  <a:srgbClr val="292934"/>
                </a:solidFill>
              </a:rPr>
              <a:t>, </a:t>
            </a:r>
            <a:r>
              <a:rPr lang="en-US" sz="1200" dirty="0">
                <a:solidFill>
                  <a:srgbClr val="292934"/>
                </a:solidFill>
                <a:hlinkClick r:id="rId8"/>
              </a:rPr>
              <a:t>http://</a:t>
            </a:r>
            <a:r>
              <a:rPr lang="en-US" sz="1200" dirty="0" smtClean="0">
                <a:solidFill>
                  <a:srgbClr val="292934"/>
                </a:solidFill>
                <a:hlinkClick r:id="rId8"/>
              </a:rPr>
              <a:t>bit.ly/1edQfGt</a:t>
            </a:r>
            <a:r>
              <a:rPr lang="en-US" sz="1200" dirty="0">
                <a:solidFill>
                  <a:srgbClr val="292934"/>
                </a:solidFill>
              </a:rPr>
              <a:t>, </a:t>
            </a:r>
            <a:r>
              <a:rPr lang="en-US" sz="1200" dirty="0">
                <a:solidFill>
                  <a:srgbClr val="292934"/>
                </a:solidFill>
                <a:hlinkClick r:id="rId9"/>
              </a:rPr>
              <a:t>http://</a:t>
            </a:r>
            <a:r>
              <a:rPr lang="en-US" sz="1200" dirty="0" smtClean="0">
                <a:solidFill>
                  <a:srgbClr val="292934"/>
                </a:solidFill>
                <a:hlinkClick r:id="rId9"/>
              </a:rPr>
              <a:t>nydn.us/1idHihg</a:t>
            </a:r>
            <a:r>
              <a:rPr lang="en-US" sz="1200" dirty="0">
                <a:solidFill>
                  <a:srgbClr val="292934"/>
                </a:solidFill>
              </a:rPr>
              <a:t>, </a:t>
            </a:r>
            <a:r>
              <a:rPr lang="en-US" sz="1200" dirty="0">
                <a:solidFill>
                  <a:srgbClr val="292934"/>
                </a:solidFill>
                <a:hlinkClick r:id="rId10"/>
              </a:rPr>
              <a:t>http://bit.ly/1cSDCCh</a:t>
            </a:r>
            <a:endParaRPr lang="en-US" sz="1200" dirty="0">
              <a:solidFill>
                <a:srgbClr val="292934"/>
              </a:solidFill>
            </a:endParaRPr>
          </a:p>
        </p:txBody>
      </p:sp>
    </p:spTree>
    <p:extLst>
      <p:ext uri="{BB962C8B-B14F-4D97-AF65-F5344CB8AC3E}">
        <p14:creationId xmlns:p14="http://schemas.microsoft.com/office/powerpoint/2010/main" val="359654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r>
              <a:rPr lang="en-US" sz="2800" dirty="0" smtClean="0"/>
              <a:t>Novel </a:t>
            </a:r>
            <a:r>
              <a:rPr lang="en-US" sz="2800" dirty="0"/>
              <a:t>e</a:t>
            </a:r>
            <a:r>
              <a:rPr lang="en-US" sz="2800" dirty="0" smtClean="0"/>
              <a:t>vent detection approach for </a:t>
            </a:r>
            <a:r>
              <a:rPr lang="en-US" sz="2800" dirty="0"/>
              <a:t>T</a:t>
            </a:r>
            <a:r>
              <a:rPr lang="en-US" sz="2800" dirty="0" smtClean="0"/>
              <a:t>witter streams</a:t>
            </a:r>
          </a:p>
          <a:p>
            <a:endParaRPr lang="en-US" sz="2800" dirty="0" smtClean="0"/>
          </a:p>
          <a:p>
            <a:r>
              <a:rPr lang="en-US" sz="2800" dirty="0" smtClean="0"/>
              <a:t>Robust to informal language</a:t>
            </a:r>
          </a:p>
          <a:p>
            <a:endParaRPr lang="en-US" sz="2800" dirty="0" smtClean="0"/>
          </a:p>
          <a:p>
            <a:r>
              <a:rPr lang="en-US" sz="2800" dirty="0" smtClean="0"/>
              <a:t>Scalable to high volume and high velocity streams</a:t>
            </a:r>
          </a:p>
          <a:p>
            <a:endParaRPr lang="en-US" sz="2800" dirty="0"/>
          </a:p>
          <a:p>
            <a:r>
              <a:rPr lang="en-US" sz="2800" dirty="0" smtClean="0"/>
              <a:t>Can be applied to both topic-specific and random tweet streams</a:t>
            </a:r>
            <a:endParaRPr lang="en-US" sz="2800"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2974017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Identifying Relevant Information during crisis</a:t>
            </a:r>
            <a:endParaRPr lang="en-US" dirty="0"/>
          </a:p>
        </p:txBody>
      </p:sp>
      <p:sp>
        <p:nvSpPr>
          <p:cNvPr id="5" name="Text Placeholder 4"/>
          <p:cNvSpPr>
            <a:spLocks noGrp="1"/>
          </p:cNvSpPr>
          <p:nvPr>
            <p:ph type="body" idx="1"/>
          </p:nvPr>
        </p:nvSpPr>
        <p:spPr>
          <a:xfrm>
            <a:off x="722313" y="4626865"/>
            <a:ext cx="7772400" cy="2078735"/>
          </a:xfrm>
        </p:spPr>
        <p:txBody>
          <a:bodyPr>
            <a:normAutofit/>
          </a:bodyPr>
          <a:lstStyle/>
          <a:p>
            <a:r>
              <a:rPr lang="en-US" sz="1900" u="sng" dirty="0">
                <a:hlinkClick r:id="rId3"/>
              </a:rPr>
              <a:t>A </a:t>
            </a:r>
            <a:r>
              <a:rPr lang="en-US" sz="1900" u="sng" dirty="0" smtClean="0">
                <a:hlinkClick r:id="rId3"/>
              </a:rPr>
              <a:t>Behavior </a:t>
            </a:r>
            <a:r>
              <a:rPr lang="en-US" sz="1900" u="sng" dirty="0">
                <a:hlinkClick r:id="rId3"/>
              </a:rPr>
              <a:t>A</a:t>
            </a:r>
            <a:r>
              <a:rPr lang="en-US" sz="1900" u="sng" dirty="0" smtClean="0">
                <a:hlinkClick r:id="rId3"/>
              </a:rPr>
              <a:t>nalytics </a:t>
            </a:r>
            <a:r>
              <a:rPr lang="en-US" sz="1900" u="sng" dirty="0">
                <a:hlinkClick r:id="rId3"/>
              </a:rPr>
              <a:t>A</a:t>
            </a:r>
            <a:r>
              <a:rPr lang="en-US" sz="1900" u="sng" dirty="0" smtClean="0">
                <a:hlinkClick r:id="rId3"/>
              </a:rPr>
              <a:t>pproach </a:t>
            </a:r>
            <a:r>
              <a:rPr lang="en-US" sz="1900" u="sng" dirty="0">
                <a:hlinkClick r:id="rId3"/>
              </a:rPr>
              <a:t>to </a:t>
            </a:r>
            <a:r>
              <a:rPr lang="en-US" sz="1900" u="sng" dirty="0" smtClean="0">
                <a:hlinkClick r:id="rId3"/>
              </a:rPr>
              <a:t>Identifying </a:t>
            </a:r>
            <a:r>
              <a:rPr lang="en-US" sz="1900" u="sng" dirty="0">
                <a:hlinkClick r:id="rId3"/>
              </a:rPr>
              <a:t>T</a:t>
            </a:r>
            <a:r>
              <a:rPr lang="en-US" sz="1900" u="sng" dirty="0" smtClean="0">
                <a:hlinkClick r:id="rId3"/>
              </a:rPr>
              <a:t>weets </a:t>
            </a:r>
            <a:r>
              <a:rPr lang="en-US" sz="1900" u="sng" dirty="0">
                <a:hlinkClick r:id="rId3"/>
              </a:rPr>
              <a:t>from </a:t>
            </a:r>
            <a:r>
              <a:rPr lang="en-US" sz="1900" u="sng" dirty="0" smtClean="0">
                <a:hlinkClick r:id="rId3"/>
              </a:rPr>
              <a:t>Crisis </a:t>
            </a:r>
            <a:r>
              <a:rPr lang="en-US" sz="1900" u="sng" dirty="0">
                <a:hlinkClick r:id="rId3"/>
              </a:rPr>
              <a:t>R</a:t>
            </a:r>
            <a:r>
              <a:rPr lang="en-US" sz="1900" u="sng" dirty="0" smtClean="0">
                <a:hlinkClick r:id="rId3"/>
              </a:rPr>
              <a:t>egions</a:t>
            </a:r>
            <a:r>
              <a:rPr lang="en-US" dirty="0" smtClean="0"/>
              <a:t>, </a:t>
            </a:r>
            <a:r>
              <a:rPr lang="en-US" sz="1700" dirty="0" smtClean="0"/>
              <a:t>pp. 255-260,</a:t>
            </a:r>
            <a:r>
              <a:rPr lang="en-US" sz="1700" dirty="0"/>
              <a:t> Shamanth Kumar, Xia Hu, </a:t>
            </a:r>
            <a:r>
              <a:rPr lang="en-US" sz="1700" dirty="0" err="1"/>
              <a:t>Huan</a:t>
            </a:r>
            <a:r>
              <a:rPr lang="en-US" sz="1700" dirty="0"/>
              <a:t> </a:t>
            </a:r>
            <a:r>
              <a:rPr lang="en-US" sz="1700" dirty="0" smtClean="0"/>
              <a:t>Liu, Proceedings </a:t>
            </a:r>
            <a:r>
              <a:rPr lang="en-US" sz="1700" dirty="0"/>
              <a:t>of the 25th ACM conference on Hypertext and social </a:t>
            </a:r>
            <a:r>
              <a:rPr lang="en-US" sz="1700" dirty="0" smtClean="0"/>
              <a:t>media, 2014</a:t>
            </a:r>
          </a:p>
          <a:p>
            <a:r>
              <a:rPr lang="en-US" sz="1800" dirty="0">
                <a:hlinkClick r:id="rId4"/>
              </a:rPr>
              <a:t>Whom Should I Follow? Identifying Relevant Users During </a:t>
            </a:r>
            <a:r>
              <a:rPr lang="en-US" sz="1800" dirty="0" smtClean="0">
                <a:hlinkClick r:id="rId4"/>
              </a:rPr>
              <a:t>Crises</a:t>
            </a:r>
            <a:r>
              <a:rPr lang="en-US" sz="2000" dirty="0" smtClean="0"/>
              <a:t>, </a:t>
            </a:r>
            <a:r>
              <a:rPr lang="en-US" sz="1700" dirty="0" smtClean="0"/>
              <a:t>pp. 139-147, </a:t>
            </a:r>
            <a:r>
              <a:rPr lang="en-US" sz="1700" dirty="0"/>
              <a:t>Shamanth Kumar, Fred </a:t>
            </a:r>
            <a:r>
              <a:rPr lang="en-US" sz="1700" dirty="0" err="1"/>
              <a:t>Morstatter</a:t>
            </a:r>
            <a:r>
              <a:rPr lang="en-US" sz="1700" dirty="0"/>
              <a:t>, Reza </a:t>
            </a:r>
            <a:r>
              <a:rPr lang="en-US" sz="1700" dirty="0" err="1"/>
              <a:t>Zafarani</a:t>
            </a:r>
            <a:r>
              <a:rPr lang="en-US" sz="1700" dirty="0"/>
              <a:t>, </a:t>
            </a:r>
            <a:r>
              <a:rPr lang="en-US" sz="1700" dirty="0" err="1"/>
              <a:t>Huan</a:t>
            </a:r>
            <a:r>
              <a:rPr lang="en-US" sz="1700" dirty="0"/>
              <a:t> </a:t>
            </a:r>
            <a:r>
              <a:rPr lang="en-US" sz="1700" dirty="0" smtClean="0"/>
              <a:t>Liu, Proceedings </a:t>
            </a:r>
            <a:r>
              <a:rPr lang="en-US" sz="1700" dirty="0"/>
              <a:t>of the 25th ACM conference on Hypertext and social </a:t>
            </a:r>
            <a:r>
              <a:rPr lang="en-US" sz="1700" dirty="0" smtClean="0"/>
              <a:t>media, 2013</a:t>
            </a:r>
            <a:endParaRPr lang="en-US" sz="17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4181817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Location, Location</a:t>
            </a:r>
          </a:p>
        </p:txBody>
      </p:sp>
      <p:sp>
        <p:nvSpPr>
          <p:cNvPr id="3" name="Slide Number Placeholder 2"/>
          <p:cNvSpPr>
            <a:spLocks noGrp="1"/>
          </p:cNvSpPr>
          <p:nvPr>
            <p:ph type="sldNum" sz="quarter" idx="12"/>
          </p:nvPr>
        </p:nvSpPr>
        <p:spPr/>
        <p:txBody>
          <a:bodyPr>
            <a:normAutofit/>
          </a:bodyPr>
          <a:lstStyle/>
          <a:p>
            <a:fld id="{9648F39E-9C37-485F-AC97-16BB4BDF9F49}" type="slidenum">
              <a:rPr kumimoji="0" lang="en-US" smtClean="0"/>
              <a:t>22</a:t>
            </a:fld>
            <a:endParaRPr kumimoji="0" lang="en-US"/>
          </a:p>
        </p:txBody>
      </p:sp>
      <p:sp>
        <p:nvSpPr>
          <p:cNvPr id="7" name="Content Placeholder 6"/>
          <p:cNvSpPr>
            <a:spLocks noGrp="1"/>
          </p:cNvSpPr>
          <p:nvPr>
            <p:ph idx="1"/>
          </p:nvPr>
        </p:nvSpPr>
        <p:spPr/>
        <p:txBody>
          <a:bodyPr>
            <a:normAutofit/>
          </a:bodyPr>
          <a:lstStyle/>
          <a:p>
            <a:r>
              <a:rPr lang="en-US" sz="2800" dirty="0"/>
              <a:t>Relevant information: Tweets from crisis regions</a:t>
            </a:r>
          </a:p>
          <a:p>
            <a:endParaRPr lang="en-US" sz="2800" dirty="0" smtClean="0"/>
          </a:p>
          <a:p>
            <a:r>
              <a:rPr lang="en-US" sz="2800" dirty="0" smtClean="0"/>
              <a:t>Situational </a:t>
            </a:r>
            <a:r>
              <a:rPr lang="en-US" sz="2800" dirty="0"/>
              <a:t>Awareness &amp; Disaster Response</a:t>
            </a:r>
          </a:p>
          <a:p>
            <a:pPr lvl="1"/>
            <a:r>
              <a:rPr lang="en-US" sz="2400" dirty="0"/>
              <a:t>Assess the impact of a </a:t>
            </a:r>
            <a:r>
              <a:rPr lang="en-US" sz="2400" dirty="0" smtClean="0"/>
              <a:t>crisis</a:t>
            </a:r>
            <a:endParaRPr lang="en-US" sz="2400" dirty="0"/>
          </a:p>
          <a:p>
            <a:pPr lvl="1"/>
            <a:r>
              <a:rPr lang="en-US" sz="2400" dirty="0"/>
              <a:t>Coordinate rescue efforts </a:t>
            </a:r>
            <a:endParaRPr lang="en-US" sz="2400" dirty="0" smtClean="0"/>
          </a:p>
          <a:p>
            <a:pPr lvl="1"/>
            <a:r>
              <a:rPr lang="en-US" sz="2400" dirty="0"/>
              <a:t>Prioritizing information processing</a:t>
            </a:r>
          </a:p>
          <a:p>
            <a:endParaRPr lang="en-US" sz="2800" dirty="0" smtClean="0">
              <a:sym typeface="Wingdings" panose="05000000000000000000" pitchFamily="2" charset="2"/>
            </a:endParaRPr>
          </a:p>
          <a:p>
            <a:r>
              <a:rPr lang="en-US" sz="2800" dirty="0" smtClean="0">
                <a:sym typeface="Wingdings" panose="05000000000000000000" pitchFamily="2" charset="2"/>
              </a:rPr>
              <a:t>Time constraints necessitate innovative approach</a:t>
            </a:r>
            <a:endParaRPr lang="en-US" sz="2800" dirty="0"/>
          </a:p>
          <a:p>
            <a:endParaRPr lang="en-US" sz="2800" dirty="0"/>
          </a:p>
          <a:p>
            <a:pPr marL="0" indent="0">
              <a:buNone/>
            </a:pPr>
            <a:endParaRPr lang="en-US" sz="2800" dirty="0"/>
          </a:p>
          <a:p>
            <a:endParaRPr lang="en-US" dirty="0"/>
          </a:p>
        </p:txBody>
      </p:sp>
    </p:spTree>
    <p:extLst>
      <p:ext uri="{BB962C8B-B14F-4D97-AF65-F5344CB8AC3E}">
        <p14:creationId xmlns:p14="http://schemas.microsoft.com/office/powerpoint/2010/main" val="228313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of Inferring Tweet Location</a:t>
            </a:r>
            <a:endParaRPr lang="en-US" dirty="0"/>
          </a:p>
        </p:txBody>
      </p:sp>
      <p:sp>
        <p:nvSpPr>
          <p:cNvPr id="3" name="Slide Number Placeholder 2"/>
          <p:cNvSpPr>
            <a:spLocks noGrp="1"/>
          </p:cNvSpPr>
          <p:nvPr>
            <p:ph type="sldNum" sz="quarter" idx="12"/>
          </p:nvPr>
        </p:nvSpPr>
        <p:spPr/>
        <p:txBody>
          <a:bodyPr>
            <a:normAutofit/>
          </a:bodyPr>
          <a:lstStyle/>
          <a:p>
            <a:fld id="{9648F39E-9C37-485F-AC97-16BB4BDF9F49}" type="slidenum">
              <a:rPr kumimoji="0" lang="en-US" smtClean="0"/>
              <a:t>23</a:t>
            </a:fld>
            <a:endParaRPr kumimoji="0" lang="en-US"/>
          </a:p>
        </p:txBody>
      </p:sp>
      <p:sp>
        <p:nvSpPr>
          <p:cNvPr id="7" name="Content Placeholder 6"/>
          <p:cNvSpPr>
            <a:spLocks noGrp="1"/>
          </p:cNvSpPr>
          <p:nvPr>
            <p:ph idx="1"/>
          </p:nvPr>
        </p:nvSpPr>
        <p:spPr/>
        <p:txBody>
          <a:bodyPr>
            <a:normAutofit/>
          </a:bodyPr>
          <a:lstStyle/>
          <a:p>
            <a:r>
              <a:rPr lang="en-US" sz="2800" dirty="0"/>
              <a:t>How can we infer tweet location given only </a:t>
            </a:r>
            <a:r>
              <a:rPr lang="en-US" sz="2800" dirty="0" smtClean="0"/>
              <a:t>crisis tweets?</a:t>
            </a:r>
          </a:p>
          <a:p>
            <a:r>
              <a:rPr lang="en-US" sz="2800" dirty="0" smtClean="0"/>
              <a:t>User’s </a:t>
            </a:r>
            <a:r>
              <a:rPr lang="en-US" sz="2800" dirty="0"/>
              <a:t>content history</a:t>
            </a:r>
          </a:p>
          <a:p>
            <a:pPr lvl="1"/>
            <a:r>
              <a:rPr lang="en-US" sz="2400" dirty="0"/>
              <a:t>Only limited history can be obtained</a:t>
            </a:r>
          </a:p>
          <a:p>
            <a:r>
              <a:rPr lang="en-US" sz="2800" dirty="0"/>
              <a:t>User’s network</a:t>
            </a:r>
          </a:p>
          <a:p>
            <a:pPr lvl="1"/>
            <a:r>
              <a:rPr lang="en-US" sz="2400" dirty="0"/>
              <a:t>User network is expensive to collect</a:t>
            </a:r>
          </a:p>
          <a:p>
            <a:r>
              <a:rPr lang="en-US" sz="2800" dirty="0"/>
              <a:t>Geographic content models</a:t>
            </a:r>
          </a:p>
          <a:p>
            <a:pPr lvl="1"/>
            <a:r>
              <a:rPr lang="en-US" sz="2400" dirty="0"/>
              <a:t>Variable content in the same region</a:t>
            </a:r>
          </a:p>
          <a:p>
            <a:endParaRPr lang="en-US" dirty="0" smtClean="0"/>
          </a:p>
        </p:txBody>
      </p:sp>
    </p:spTree>
    <p:extLst>
      <p:ext uri="{BB962C8B-B14F-4D97-AF65-F5344CB8AC3E}">
        <p14:creationId xmlns:p14="http://schemas.microsoft.com/office/powerpoint/2010/main" val="142678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Definition</a:t>
            </a:r>
            <a:endParaRPr lang="en-US" dirty="0"/>
          </a:p>
        </p:txBody>
      </p:sp>
      <p:sp>
        <p:nvSpPr>
          <p:cNvPr id="3" name="Slide Number Placeholder 2"/>
          <p:cNvSpPr>
            <a:spLocks noGrp="1"/>
          </p:cNvSpPr>
          <p:nvPr>
            <p:ph type="sldNum" sz="quarter" idx="12"/>
          </p:nvPr>
        </p:nvSpPr>
        <p:spPr/>
        <p:txBody>
          <a:bodyPr>
            <a:normAutofit/>
          </a:bodyPr>
          <a:lstStyle/>
          <a:p>
            <a:fld id="{9648F39E-9C37-485F-AC97-16BB4BDF9F49}" type="slidenum">
              <a:rPr kumimoji="0" lang="en-US" smtClean="0"/>
              <a:t>24</a:t>
            </a:fld>
            <a:endParaRPr kumimoji="0" lang="en-US"/>
          </a:p>
        </p:txBody>
      </p:sp>
      <p:sp>
        <p:nvSpPr>
          <p:cNvPr id="7" name="Content Placeholder 6"/>
          <p:cNvSpPr>
            <a:spLocks noGrp="1"/>
          </p:cNvSpPr>
          <p:nvPr>
            <p:ph idx="1"/>
          </p:nvPr>
        </p:nvSpPr>
        <p:spPr/>
        <p:txBody>
          <a:bodyPr>
            <a:normAutofit/>
          </a:bodyPr>
          <a:lstStyle/>
          <a:p>
            <a:pPr marL="0" indent="0">
              <a:buNone/>
            </a:pPr>
            <a:r>
              <a:rPr lang="en-US" sz="2800" dirty="0" smtClean="0"/>
              <a:t>Given a crisis </a:t>
            </a:r>
            <a:r>
              <a:rPr lang="en-US" sz="2800" i="1" dirty="0" smtClean="0"/>
              <a:t>C</a:t>
            </a:r>
            <a:r>
              <a:rPr lang="en-US" sz="2800" dirty="0" smtClean="0"/>
              <a:t> and the affected geographic region </a:t>
            </a:r>
            <a:r>
              <a:rPr lang="en-US" sz="2800" i="1" dirty="0" smtClean="0"/>
              <a:t>R.</a:t>
            </a:r>
            <a:r>
              <a:rPr lang="en-US" sz="2800" dirty="0" smtClean="0"/>
              <a:t> Determine using tweet text and user profile information whether a tweet </a:t>
            </a:r>
            <a:r>
              <a:rPr lang="en-US" sz="2800" i="1" dirty="0" smtClean="0"/>
              <a:t>t </a:t>
            </a:r>
            <a:r>
              <a:rPr lang="el-GR" sz="2800" i="1" dirty="0" smtClean="0">
                <a:latin typeface="Times New Roman"/>
                <a:cs typeface="Times New Roman"/>
              </a:rPr>
              <a:t>ϵ</a:t>
            </a:r>
            <a:r>
              <a:rPr lang="en-US" sz="2800" dirty="0" smtClean="0"/>
              <a:t> </a:t>
            </a:r>
            <a:r>
              <a:rPr lang="en-US" sz="2800" i="1" dirty="0" smtClean="0"/>
              <a:t>R.</a:t>
            </a:r>
            <a:endParaRPr lang="en-US" sz="2800" i="1" dirty="0"/>
          </a:p>
          <a:p>
            <a:endParaRPr lang="en-US" sz="2800" dirty="0"/>
          </a:p>
          <a:p>
            <a:r>
              <a:rPr lang="en-US" sz="2800" dirty="0"/>
              <a:t>Intuition</a:t>
            </a:r>
          </a:p>
          <a:p>
            <a:pPr lvl="1"/>
            <a:r>
              <a:rPr lang="en-US" sz="2400" dirty="0"/>
              <a:t>Tweets from crisis regions exhibit different behavioral patterns</a:t>
            </a:r>
          </a:p>
          <a:p>
            <a:endParaRPr lang="en-US" sz="2800" dirty="0"/>
          </a:p>
          <a:p>
            <a:endParaRPr lang="en-US" dirty="0"/>
          </a:p>
        </p:txBody>
      </p:sp>
    </p:spTree>
    <p:extLst>
      <p:ext uri="{BB962C8B-B14F-4D97-AF65-F5344CB8AC3E}">
        <p14:creationId xmlns:p14="http://schemas.microsoft.com/office/powerpoint/2010/main" val="161537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Slide Number Placeholder 2"/>
          <p:cNvSpPr>
            <a:spLocks noGrp="1"/>
          </p:cNvSpPr>
          <p:nvPr>
            <p:ph type="sldNum" sz="quarter" idx="12"/>
          </p:nvPr>
        </p:nvSpPr>
        <p:spPr/>
        <p:txBody>
          <a:bodyPr>
            <a:normAutofit/>
          </a:bodyPr>
          <a:lstStyle/>
          <a:p>
            <a:fld id="{9648F39E-9C37-485F-AC97-16BB4BDF9F49}" type="slidenum">
              <a:rPr kumimoji="0" lang="en-US" smtClean="0"/>
              <a:t>25</a:t>
            </a:fld>
            <a:endParaRPr kumimoji="0" lang="en-US"/>
          </a:p>
        </p:txBody>
      </p:sp>
      <p:sp>
        <p:nvSpPr>
          <p:cNvPr id="4" name="Content Placeholder 3"/>
          <p:cNvSpPr>
            <a:spLocks noGrp="1"/>
          </p:cNvSpPr>
          <p:nvPr>
            <p:ph idx="1"/>
          </p:nvPr>
        </p:nvSpPr>
        <p:spPr>
          <a:xfrm>
            <a:off x="457200" y="1676400"/>
            <a:ext cx="8229600" cy="4876800"/>
          </a:xfrm>
        </p:spPr>
        <p:txBody>
          <a:bodyPr>
            <a:normAutofit/>
          </a:bodyPr>
          <a:lstStyle/>
          <a:p>
            <a:r>
              <a:rPr lang="en-US" sz="2800" dirty="0" smtClean="0"/>
              <a:t>Twitter in crises</a:t>
            </a:r>
          </a:p>
          <a:p>
            <a:pPr lvl="1"/>
            <a:r>
              <a:rPr lang="en-US" sz="2400" dirty="0" smtClean="0"/>
              <a:t>Medium for information dissemination</a:t>
            </a:r>
          </a:p>
          <a:p>
            <a:r>
              <a:rPr lang="en-US" sz="2800" dirty="0" smtClean="0"/>
              <a:t>Identify and compare user behavior</a:t>
            </a:r>
          </a:p>
          <a:p>
            <a:pPr lvl="1"/>
            <a:r>
              <a:rPr lang="en-US" sz="2400" dirty="0"/>
              <a:t>How </a:t>
            </a:r>
            <a:r>
              <a:rPr lang="en-US" sz="2400" dirty="0" smtClean="0"/>
              <a:t>are the tweets </a:t>
            </a:r>
            <a:r>
              <a:rPr lang="en-US" sz="2400" dirty="0"/>
              <a:t>published </a:t>
            </a:r>
          </a:p>
          <a:p>
            <a:pPr lvl="1"/>
            <a:r>
              <a:rPr lang="en-US" sz="2400" dirty="0"/>
              <a:t>What are the tweet characteristics</a:t>
            </a:r>
          </a:p>
          <a:p>
            <a:pPr lvl="1"/>
            <a:r>
              <a:rPr lang="en-US" sz="2400" dirty="0"/>
              <a:t>What is the motivation behind publishing these tweets</a:t>
            </a:r>
          </a:p>
          <a:p>
            <a:r>
              <a:rPr lang="en-US" sz="2800" dirty="0" smtClean="0"/>
              <a:t>Data</a:t>
            </a:r>
            <a:endParaRPr lang="en-US" sz="2800" dirty="0"/>
          </a:p>
          <a:p>
            <a:pPr lvl="1"/>
            <a:r>
              <a:rPr lang="en-US" sz="2400" dirty="0"/>
              <a:t>Tweets generated during </a:t>
            </a:r>
            <a:r>
              <a:rPr lang="en-US" sz="2400" dirty="0" smtClean="0"/>
              <a:t>11 recent </a:t>
            </a:r>
            <a:r>
              <a:rPr lang="en-US" sz="2400" dirty="0"/>
              <a:t>crises</a:t>
            </a:r>
          </a:p>
          <a:p>
            <a:pPr lvl="1"/>
            <a:r>
              <a:rPr lang="en-US" sz="2400" dirty="0" smtClean="0"/>
              <a:t>5 </a:t>
            </a:r>
            <a:r>
              <a:rPr lang="en-US" sz="2400" dirty="0"/>
              <a:t>crisis categories – hurricanes, earthquakes, floods, social unrest, and wildfires</a:t>
            </a:r>
          </a:p>
          <a:p>
            <a:endParaRPr lang="en-US" dirty="0"/>
          </a:p>
        </p:txBody>
      </p:sp>
    </p:spTree>
    <p:extLst>
      <p:ext uri="{BB962C8B-B14F-4D97-AF65-F5344CB8AC3E}">
        <p14:creationId xmlns:p14="http://schemas.microsoft.com/office/powerpoint/2010/main" val="3998594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Behavioral Patterns</a:t>
            </a:r>
            <a:endParaRPr lang="en-US" dirty="0"/>
          </a:p>
        </p:txBody>
      </p:sp>
      <p:sp>
        <p:nvSpPr>
          <p:cNvPr id="3" name="Content Placeholder 2"/>
          <p:cNvSpPr>
            <a:spLocks noGrp="1"/>
          </p:cNvSpPr>
          <p:nvPr>
            <p:ph idx="1"/>
          </p:nvPr>
        </p:nvSpPr>
        <p:spPr/>
        <p:txBody>
          <a:bodyPr>
            <a:noAutofit/>
          </a:bodyPr>
          <a:lstStyle/>
          <a:p>
            <a:r>
              <a:rPr lang="en-US" sz="2800" dirty="0" smtClean="0"/>
              <a:t>Data partitions</a:t>
            </a:r>
          </a:p>
          <a:p>
            <a:pPr lvl="1"/>
            <a:r>
              <a:rPr lang="en-US" dirty="0" smtClean="0"/>
              <a:t>Tweets inside crisis regions</a:t>
            </a:r>
          </a:p>
          <a:p>
            <a:pPr lvl="1"/>
            <a:r>
              <a:rPr lang="en-US" dirty="0" smtClean="0"/>
              <a:t>Tweets outside crisis regions</a:t>
            </a:r>
          </a:p>
          <a:p>
            <a:r>
              <a:rPr lang="en-US" sz="2800" dirty="0" smtClean="0"/>
              <a:t>Comparison of behavioral patterns </a:t>
            </a:r>
          </a:p>
          <a:p>
            <a:pPr lvl="1"/>
            <a:r>
              <a:rPr lang="en-US" dirty="0" smtClean="0"/>
              <a:t>Given behavior </a:t>
            </a:r>
            <a:r>
              <a:rPr lang="en-US" i="1" dirty="0" smtClean="0"/>
              <a:t>b</a:t>
            </a:r>
            <a:endParaRPr lang="en-US" dirty="0" smtClean="0"/>
          </a:p>
          <a:p>
            <a:pPr lvl="1"/>
            <a:r>
              <a:rPr lang="en-US" dirty="0"/>
              <a:t>Likelihood Ratio</a:t>
            </a:r>
          </a:p>
          <a:p>
            <a:pPr lvl="2"/>
            <a:endParaRPr lang="en-US" b="1" dirty="0"/>
          </a:p>
          <a:p>
            <a:pPr lvl="2"/>
            <a:endParaRPr lang="en-US" b="1" dirty="0" smtClean="0"/>
          </a:p>
          <a:p>
            <a:r>
              <a:rPr lang="en-US" sz="2800" dirty="0" smtClean="0"/>
              <a:t>Hypothesis Test</a:t>
            </a:r>
          </a:p>
          <a:p>
            <a:pPr lvl="1"/>
            <a:r>
              <a:rPr lang="en-US" dirty="0" smtClean="0"/>
              <a:t>H</a:t>
            </a:r>
            <a:r>
              <a:rPr lang="en-US" baseline="-25000" dirty="0" smtClean="0"/>
              <a:t>0</a:t>
            </a:r>
            <a:r>
              <a:rPr lang="en-US" dirty="0"/>
              <a:t> : the tweets inside the crisis region and tweets outside the crisis </a:t>
            </a:r>
            <a:r>
              <a:rPr lang="en-US" dirty="0" smtClean="0"/>
              <a:t>regions demonstrate </a:t>
            </a:r>
            <a:r>
              <a:rPr lang="en-US" dirty="0"/>
              <a:t>similar </a:t>
            </a:r>
            <a:r>
              <a:rPr lang="en-US" dirty="0" smtClean="0"/>
              <a:t>behavior</a:t>
            </a:r>
          </a:p>
          <a:p>
            <a:pPr lvl="1"/>
            <a:r>
              <a:rPr lang="en-US" dirty="0" smtClean="0"/>
              <a:t>Two tailed t-test</a:t>
            </a:r>
          </a:p>
          <a:p>
            <a:pPr lvl="1"/>
            <a:r>
              <a:rPr lang="el-GR" dirty="0" smtClean="0">
                <a:latin typeface="Times New Roman"/>
                <a:cs typeface="Times New Roman"/>
              </a:rPr>
              <a:t>α</a:t>
            </a:r>
            <a:r>
              <a:rPr lang="en-US" dirty="0" smtClean="0">
                <a:latin typeface="Times New Roman"/>
                <a:cs typeface="Times New Roman"/>
              </a:rPr>
              <a:t> = </a:t>
            </a:r>
            <a:r>
              <a:rPr lang="en-US" dirty="0" smtClean="0"/>
              <a:t> 0.05</a:t>
            </a:r>
            <a:endParaRPr lang="en-US" baseline="-25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
        <p:nvSpPr>
          <p:cNvPr id="5" name="Rounded Rectangle 4"/>
          <p:cNvSpPr/>
          <p:nvPr/>
        </p:nvSpPr>
        <p:spPr>
          <a:xfrm>
            <a:off x="3742944" y="3465576"/>
            <a:ext cx="1514856"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r>
              <a:rPr lang="en-US" dirty="0" err="1" smtClean="0">
                <a:solidFill>
                  <a:schemeClr val="tx1"/>
                </a:solidFill>
              </a:rPr>
              <a:t>b|inside</a:t>
            </a:r>
            <a:r>
              <a:rPr lang="en-US" dirty="0" smtClean="0">
                <a:solidFill>
                  <a:schemeClr val="tx1"/>
                </a:solidFill>
              </a:rPr>
              <a:t>)</a:t>
            </a:r>
            <a:endParaRPr lang="en-US" dirty="0">
              <a:solidFill>
                <a:schemeClr val="tx1"/>
              </a:solidFill>
            </a:endParaRPr>
          </a:p>
        </p:txBody>
      </p:sp>
      <p:sp>
        <p:nvSpPr>
          <p:cNvPr id="6" name="Rounded Rectangle 5"/>
          <p:cNvSpPr/>
          <p:nvPr/>
        </p:nvSpPr>
        <p:spPr>
          <a:xfrm>
            <a:off x="3733800" y="4495800"/>
            <a:ext cx="15240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r>
              <a:rPr lang="en-US" dirty="0" err="1" smtClean="0">
                <a:solidFill>
                  <a:schemeClr val="tx1"/>
                </a:solidFill>
              </a:rPr>
              <a:t>b|outside</a:t>
            </a:r>
            <a:r>
              <a:rPr lang="en-US" dirty="0" smtClean="0">
                <a:solidFill>
                  <a:schemeClr val="tx1"/>
                </a:solidFill>
              </a:rPr>
              <a:t>)</a:t>
            </a:r>
            <a:endParaRPr lang="en-US" dirty="0">
              <a:solidFill>
                <a:schemeClr val="tx1"/>
              </a:solidFill>
            </a:endParaRPr>
          </a:p>
        </p:txBody>
      </p:sp>
      <p:cxnSp>
        <p:nvCxnSpPr>
          <p:cNvPr id="8" name="Straight Arrow Connector 7"/>
          <p:cNvCxnSpPr>
            <a:stCxn id="5" idx="3"/>
            <a:endCxn id="12" idx="1"/>
          </p:cNvCxnSpPr>
          <p:nvPr/>
        </p:nvCxnSpPr>
        <p:spPr>
          <a:xfrm>
            <a:off x="5257800" y="3770376"/>
            <a:ext cx="1066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a:endCxn id="12" idx="1"/>
          </p:cNvCxnSpPr>
          <p:nvPr/>
        </p:nvCxnSpPr>
        <p:spPr>
          <a:xfrm flipV="1">
            <a:off x="5257800" y="4227576"/>
            <a:ext cx="1066800" cy="573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324600" y="3770376"/>
            <a:ext cx="16002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Likelihood Ratio</a:t>
            </a:r>
            <a:endParaRPr lang="en-US" dirty="0">
              <a:solidFill>
                <a:schemeClr val="tx1"/>
              </a:solidFill>
            </a:endParaRPr>
          </a:p>
        </p:txBody>
      </p:sp>
    </p:spTree>
    <p:extLst>
      <p:ext uri="{BB962C8B-B14F-4D97-AF65-F5344CB8AC3E}">
        <p14:creationId xmlns:p14="http://schemas.microsoft.com/office/powerpoint/2010/main" val="1671924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and Platform Usage (How)</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2800" dirty="0" smtClean="0"/>
              <a:t>Are mobile devices more prevalent in crisis regions?</a:t>
            </a:r>
          </a:p>
          <a:p>
            <a:pPr lvl="1"/>
            <a:r>
              <a:rPr lang="en-US" sz="2400" dirty="0" smtClean="0"/>
              <a:t>To capture </a:t>
            </a:r>
            <a:r>
              <a:rPr lang="en-US" sz="2400" dirty="0"/>
              <a:t>and send </a:t>
            </a:r>
            <a:r>
              <a:rPr lang="en-US" sz="2400" dirty="0" smtClean="0"/>
              <a:t>media</a:t>
            </a:r>
          </a:p>
          <a:p>
            <a:pPr lvl="1"/>
            <a:r>
              <a:rPr lang="en-US" sz="2400" dirty="0" smtClean="0"/>
              <a:t>Can be measured through the usage of mobile clients</a:t>
            </a:r>
          </a:p>
          <a:p>
            <a:r>
              <a:rPr lang="en-US" sz="2800" dirty="0"/>
              <a:t>Do crisis tweets contain original content?</a:t>
            </a:r>
          </a:p>
          <a:p>
            <a:pPr lvl="1"/>
            <a:r>
              <a:rPr lang="en-US" sz="2400" dirty="0"/>
              <a:t>Access to first hand information</a:t>
            </a:r>
          </a:p>
          <a:p>
            <a:pPr lvl="1"/>
            <a:r>
              <a:rPr lang="en-US" sz="2400" dirty="0" smtClean="0"/>
              <a:t>Can be observed through retweets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3831395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 and Platform Usage (How)</a:t>
            </a:r>
          </a:p>
        </p:txBody>
      </p:sp>
      <p:sp>
        <p:nvSpPr>
          <p:cNvPr id="3" name="Content Placeholder 2"/>
          <p:cNvSpPr>
            <a:spLocks noGrp="1"/>
          </p:cNvSpPr>
          <p:nvPr>
            <p:ph idx="1"/>
          </p:nvPr>
        </p:nvSpPr>
        <p:spPr/>
        <p:txBody>
          <a:bodyPr>
            <a:normAutofit/>
          </a:bodyPr>
          <a:lstStyle/>
          <a:p>
            <a:r>
              <a:rPr lang="en-US" sz="2800" dirty="0" smtClean="0"/>
              <a:t>Findings</a:t>
            </a:r>
          </a:p>
          <a:p>
            <a:pPr lvl="1"/>
            <a:r>
              <a:rPr lang="en-US" sz="2400" dirty="0"/>
              <a:t>Tweets inside crisis regions are more likely to be generated using mobile devices</a:t>
            </a:r>
          </a:p>
          <a:p>
            <a:pPr lvl="1"/>
            <a:r>
              <a:rPr lang="en-US" sz="2400" dirty="0" smtClean="0"/>
              <a:t>Tweets </a:t>
            </a:r>
            <a:r>
              <a:rPr lang="en-US" sz="2400" dirty="0"/>
              <a:t>inside region are very likely to be original</a:t>
            </a:r>
          </a:p>
          <a:p>
            <a:pPr marL="457200" lvl="2"/>
            <a:r>
              <a:rPr lang="en-US" sz="2400" dirty="0"/>
              <a:t>Differences in behavior is statistically significant</a:t>
            </a:r>
          </a:p>
          <a:p>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2035711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the Generated Content (What)</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sz="2800" dirty="0" smtClean="0"/>
              <a:t>Do crisis tweets reference entities?</a:t>
            </a:r>
          </a:p>
          <a:p>
            <a:pPr lvl="1"/>
            <a:r>
              <a:rPr lang="en-US" sz="2400" dirty="0" smtClean="0"/>
              <a:t>Reference to people and places.</a:t>
            </a:r>
          </a:p>
          <a:p>
            <a:pPr lvl="1"/>
            <a:r>
              <a:rPr lang="en-US" sz="2400" dirty="0"/>
              <a:t>P</a:t>
            </a:r>
            <a:r>
              <a:rPr lang="en-US" sz="2400" dirty="0" smtClean="0"/>
              <a:t>rovide situational awareness</a:t>
            </a:r>
          </a:p>
          <a:p>
            <a:pPr lvl="1"/>
            <a:r>
              <a:rPr lang="en-US" sz="2400" dirty="0" smtClean="0"/>
              <a:t>POS tagger to identify noun phrases</a:t>
            </a:r>
          </a:p>
          <a:p>
            <a:r>
              <a:rPr lang="en-US" sz="2800" dirty="0" smtClean="0"/>
              <a:t>Do </a:t>
            </a:r>
            <a:r>
              <a:rPr lang="en-US" sz="2800" dirty="0"/>
              <a:t>the tweets from crisis regions contain novel content?</a:t>
            </a:r>
          </a:p>
          <a:p>
            <a:pPr lvl="1"/>
            <a:r>
              <a:rPr lang="en-US" sz="2400" dirty="0" smtClean="0"/>
              <a:t>Probability under a unigram </a:t>
            </a:r>
            <a:r>
              <a:rPr lang="en-US" sz="2400" dirty="0"/>
              <a:t>language model </a:t>
            </a:r>
          </a:p>
          <a:p>
            <a:pPr lvl="1"/>
            <a:endParaRPr lang="en-US" dirty="0"/>
          </a:p>
          <a:p>
            <a:endParaRPr lang="en-US" dirty="0" smtClean="0"/>
          </a:p>
          <a:p>
            <a:endParaRPr lang="en-US" dirty="0"/>
          </a:p>
          <a:p>
            <a:endParaRPr lang="en-US" sz="28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5219117"/>
            <a:ext cx="1476375" cy="49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5176064"/>
            <a:ext cx="2190750" cy="43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713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Response</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Information </a:t>
            </a:r>
            <a:r>
              <a:rPr lang="en-US" sz="2800" smtClean="0"/>
              <a:t>gathering is a </a:t>
            </a:r>
            <a:r>
              <a:rPr lang="en-US" sz="2800" dirty="0" smtClean="0"/>
              <a:t>primary task</a:t>
            </a:r>
          </a:p>
          <a:p>
            <a:r>
              <a:rPr lang="en-US" sz="2800" dirty="0" smtClean="0"/>
              <a:t>Mechanisms</a:t>
            </a:r>
          </a:p>
          <a:p>
            <a:pPr lvl="1"/>
            <a:r>
              <a:rPr lang="en-US" sz="2600" dirty="0" smtClean="0"/>
              <a:t>First-hand information collected by First </a:t>
            </a:r>
            <a:r>
              <a:rPr lang="en-US" sz="2600" dirty="0"/>
              <a:t>R</a:t>
            </a:r>
            <a:r>
              <a:rPr lang="en-US" sz="2600" dirty="0" smtClean="0"/>
              <a:t>esponders</a:t>
            </a:r>
          </a:p>
          <a:p>
            <a:pPr lvl="1"/>
            <a:r>
              <a:rPr lang="en-US" sz="2600" dirty="0" smtClean="0"/>
              <a:t>Traditional news sources</a:t>
            </a:r>
          </a:p>
          <a:p>
            <a:pPr lvl="1"/>
            <a:r>
              <a:rPr lang="en-US" sz="2600" b="1" dirty="0" smtClean="0"/>
              <a:t>Social Media (</a:t>
            </a:r>
            <a:r>
              <a:rPr lang="en-US" sz="2600" b="1" i="1" dirty="0" smtClean="0"/>
              <a:t>New</a:t>
            </a:r>
            <a:r>
              <a:rPr lang="en-US" sz="2600" b="1" dirty="0" smtClean="0"/>
              <a:t>)</a:t>
            </a:r>
          </a:p>
          <a:p>
            <a:r>
              <a:rPr lang="en-US" sz="2800" dirty="0" smtClean="0"/>
              <a:t>Advantages of Social Media</a:t>
            </a:r>
          </a:p>
          <a:p>
            <a:pPr lvl="1"/>
            <a:r>
              <a:rPr lang="en-US" sz="2600" dirty="0" smtClean="0"/>
              <a:t>Timely</a:t>
            </a:r>
          </a:p>
          <a:p>
            <a:pPr lvl="1"/>
            <a:r>
              <a:rPr lang="en-US" sz="2600" dirty="0" smtClean="0"/>
              <a:t>Direct access to first-hand information</a:t>
            </a:r>
          </a:p>
          <a:p>
            <a:r>
              <a:rPr lang="en-US" sz="2800" dirty="0" smtClean="0"/>
              <a:t>Challenges</a:t>
            </a:r>
          </a:p>
          <a:p>
            <a:pPr lvl="1"/>
            <a:r>
              <a:rPr lang="en-US" sz="2600" dirty="0" smtClean="0"/>
              <a:t>No off-the-shelf solutions for crisis response</a:t>
            </a:r>
          </a:p>
          <a:p>
            <a:pPr lvl="1"/>
            <a:r>
              <a:rPr lang="en-US" sz="2600" dirty="0" smtClean="0"/>
              <a:t>New media  </a:t>
            </a:r>
            <a:r>
              <a:rPr lang="en-US" sz="2600" dirty="0" smtClean="0">
                <a:sym typeface="Wingdings" panose="05000000000000000000" pitchFamily="2" charset="2"/>
              </a:rPr>
              <a:t> New challenges</a:t>
            </a:r>
            <a:endParaRPr lang="en-US" sz="2600" dirty="0"/>
          </a:p>
        </p:txBody>
      </p:sp>
      <p:pic>
        <p:nvPicPr>
          <p:cNvPr id="4" name="Picture 2" descr="http://philoforchange.files.wordpress.com/2013/06/rev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471" y="3031434"/>
            <a:ext cx="2552129" cy="169296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
        <p:nvSpPr>
          <p:cNvPr id="6" name="TextBox 5"/>
          <p:cNvSpPr txBox="1"/>
          <p:nvPr/>
        </p:nvSpPr>
        <p:spPr>
          <a:xfrm>
            <a:off x="762000" y="6455957"/>
            <a:ext cx="2525050" cy="276999"/>
          </a:xfrm>
          <a:prstGeom prst="rect">
            <a:avLst/>
          </a:prstGeom>
          <a:noFill/>
        </p:spPr>
        <p:txBody>
          <a:bodyPr wrap="none" rtlCol="0">
            <a:spAutoFit/>
          </a:bodyPr>
          <a:lstStyle/>
          <a:p>
            <a:r>
              <a:rPr lang="en-US" sz="1200" dirty="0">
                <a:solidFill>
                  <a:srgbClr val="292934"/>
                </a:solidFill>
              </a:rPr>
              <a:t>Image Source: </a:t>
            </a:r>
            <a:r>
              <a:rPr lang="en-US" sz="1200" dirty="0">
                <a:solidFill>
                  <a:srgbClr val="292934"/>
                </a:solidFill>
                <a:hlinkClick r:id="rId4"/>
              </a:rPr>
              <a:t>http://bit.ly/1ixeD7x</a:t>
            </a:r>
            <a:endParaRPr lang="en-US" sz="1200" dirty="0">
              <a:solidFill>
                <a:srgbClr val="292934"/>
              </a:solidFill>
            </a:endParaRPr>
          </a:p>
        </p:txBody>
      </p:sp>
    </p:spTree>
    <p:extLst>
      <p:ext uri="{BB962C8B-B14F-4D97-AF65-F5344CB8AC3E}">
        <p14:creationId xmlns:p14="http://schemas.microsoft.com/office/powerpoint/2010/main" val="1041121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Characteristics of the Generated Content (What)</a:t>
            </a:r>
          </a:p>
        </p:txBody>
      </p:sp>
      <p:sp>
        <p:nvSpPr>
          <p:cNvPr id="3" name="Content Placeholder 2"/>
          <p:cNvSpPr>
            <a:spLocks noGrp="1"/>
          </p:cNvSpPr>
          <p:nvPr>
            <p:ph idx="1"/>
          </p:nvPr>
        </p:nvSpPr>
        <p:spPr/>
        <p:txBody>
          <a:bodyPr/>
          <a:lstStyle/>
          <a:p>
            <a:r>
              <a:rPr lang="en-US" sz="2800" dirty="0" smtClean="0"/>
              <a:t>Findings</a:t>
            </a:r>
            <a:endParaRPr lang="en-US" dirty="0"/>
          </a:p>
          <a:p>
            <a:pPr lvl="1"/>
            <a:r>
              <a:rPr lang="en-US" sz="2400" dirty="0"/>
              <a:t>Tweets from both regions equally likely to reference entities across events</a:t>
            </a:r>
          </a:p>
          <a:p>
            <a:pPr lvl="2"/>
            <a:r>
              <a:rPr lang="en-US" sz="2200" dirty="0"/>
              <a:t>Temporal effects could be a </a:t>
            </a:r>
            <a:r>
              <a:rPr lang="en-US" sz="2200" dirty="0" smtClean="0"/>
              <a:t>factor</a:t>
            </a:r>
            <a:endParaRPr lang="en-US"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67863"/>
            <a:ext cx="6629400" cy="291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933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to Publish Content (Why)</a:t>
            </a:r>
            <a:endParaRPr lang="en-US" dirty="0"/>
          </a:p>
        </p:txBody>
      </p:sp>
      <p:sp>
        <p:nvSpPr>
          <p:cNvPr id="3" name="Content Placeholder 2"/>
          <p:cNvSpPr>
            <a:spLocks noGrp="1"/>
          </p:cNvSpPr>
          <p:nvPr>
            <p:ph idx="1"/>
          </p:nvPr>
        </p:nvSpPr>
        <p:spPr>
          <a:xfrm>
            <a:off x="457200" y="1600200"/>
            <a:ext cx="8229600" cy="5181600"/>
          </a:xfrm>
        </p:spPr>
        <p:txBody>
          <a:bodyPr>
            <a:normAutofit/>
          </a:bodyPr>
          <a:lstStyle/>
          <a:p>
            <a:r>
              <a:rPr lang="en-US" sz="2800" dirty="0" smtClean="0"/>
              <a:t>Do tweets from crisis regions participate in conversations?</a:t>
            </a:r>
          </a:p>
          <a:p>
            <a:pPr lvl="1"/>
            <a:r>
              <a:rPr lang="en-US" sz="2400" dirty="0" smtClean="0"/>
              <a:t>Conversations are rarely relevant to parties not involved</a:t>
            </a:r>
          </a:p>
          <a:p>
            <a:pPr lvl="1"/>
            <a:r>
              <a:rPr lang="en-US" sz="2400" dirty="0" smtClean="0"/>
              <a:t>Conversational </a:t>
            </a:r>
            <a:r>
              <a:rPr lang="en-US" sz="2400" dirty="0"/>
              <a:t>element: “@username”</a:t>
            </a:r>
          </a:p>
          <a:p>
            <a:r>
              <a:rPr lang="en-US" sz="2800" dirty="0"/>
              <a:t>Do crisis tweets indicate actions?</a:t>
            </a:r>
          </a:p>
          <a:p>
            <a:pPr lvl="1"/>
            <a:r>
              <a:rPr lang="en-US" sz="2400" dirty="0"/>
              <a:t>Actions represent activity during crisis</a:t>
            </a:r>
          </a:p>
          <a:p>
            <a:pPr lvl="1"/>
            <a:r>
              <a:rPr lang="en-US" sz="2400" dirty="0" smtClean="0"/>
              <a:t>POS tagger to identify verb phrases</a:t>
            </a:r>
          </a:p>
          <a:p>
            <a:r>
              <a:rPr lang="en-US" sz="2800" dirty="0"/>
              <a:t>Do crisis tweets seek visibility?</a:t>
            </a:r>
          </a:p>
          <a:p>
            <a:pPr lvl="1"/>
            <a:r>
              <a:rPr lang="en-US" sz="2400" dirty="0"/>
              <a:t>Hashtags allow tweets to be indexed</a:t>
            </a:r>
          </a:p>
          <a:p>
            <a:r>
              <a:rPr lang="en-US" sz="2800" dirty="0" smtClean="0"/>
              <a:t>Do </a:t>
            </a:r>
            <a:r>
              <a:rPr lang="en-US" sz="2800" dirty="0"/>
              <a:t>crisis tweets express emotions?</a:t>
            </a:r>
          </a:p>
          <a:p>
            <a:pPr lvl="1"/>
            <a:r>
              <a:rPr lang="en-US" sz="2400" dirty="0"/>
              <a:t>Emotions indicate personal experience</a:t>
            </a:r>
          </a:p>
          <a:p>
            <a:endParaRPr lang="en-US" sz="2800" dirty="0" smtClean="0"/>
          </a:p>
          <a:p>
            <a:pPr lvl="1"/>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2904177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Motivations to Publish Content (Why)</a:t>
            </a:r>
          </a:p>
        </p:txBody>
      </p:sp>
      <p:sp>
        <p:nvSpPr>
          <p:cNvPr id="3" name="Content Placeholder 2"/>
          <p:cNvSpPr>
            <a:spLocks noGrp="1"/>
          </p:cNvSpPr>
          <p:nvPr>
            <p:ph idx="1"/>
          </p:nvPr>
        </p:nvSpPr>
        <p:spPr/>
        <p:txBody>
          <a:bodyPr>
            <a:normAutofit/>
          </a:bodyPr>
          <a:lstStyle/>
          <a:p>
            <a:r>
              <a:rPr lang="en-US" sz="2800" dirty="0"/>
              <a:t>Findings</a:t>
            </a:r>
          </a:p>
          <a:p>
            <a:pPr lvl="1"/>
            <a:r>
              <a:rPr lang="en-US" sz="2400" dirty="0"/>
              <a:t>Tweets from crisis regions are less likely to be part of conversations</a:t>
            </a:r>
          </a:p>
          <a:p>
            <a:pPr lvl="1"/>
            <a:r>
              <a:rPr lang="en-US" sz="2400" dirty="0" smtClean="0"/>
              <a:t>Tweets </a:t>
            </a:r>
            <a:r>
              <a:rPr lang="en-US" sz="2400" dirty="0"/>
              <a:t>inside crisis regions are less likely to indicate action</a:t>
            </a:r>
          </a:p>
          <a:p>
            <a:pPr lvl="1"/>
            <a:r>
              <a:rPr lang="en-US" sz="2400" dirty="0" smtClean="0"/>
              <a:t>Tweets </a:t>
            </a:r>
            <a:r>
              <a:rPr lang="en-US" sz="2400" dirty="0"/>
              <a:t>inside crisis regions are less likely to express emotions</a:t>
            </a:r>
          </a:p>
          <a:p>
            <a:pPr lvl="1"/>
            <a:r>
              <a:rPr lang="en-US" sz="2400" dirty="0"/>
              <a:t>Tweets outside crisis regions are more likely to seek attention</a:t>
            </a:r>
          </a:p>
          <a:p>
            <a:pPr lvl="1"/>
            <a:r>
              <a:rPr lang="en-US" sz="2400" dirty="0" smtClean="0"/>
              <a:t>Observed differences </a:t>
            </a:r>
            <a:r>
              <a:rPr lang="en-US" sz="2400" dirty="0"/>
              <a:t>in behavior are statistically significant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3836689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Model Construction</a:t>
            </a:r>
            <a:endParaRPr lang="en-US" dirty="0"/>
          </a:p>
        </p:txBody>
      </p:sp>
      <p:sp>
        <p:nvSpPr>
          <p:cNvPr id="3" name="Slide Number Placeholder 2"/>
          <p:cNvSpPr>
            <a:spLocks noGrp="1"/>
          </p:cNvSpPr>
          <p:nvPr>
            <p:ph type="sldNum" sz="quarter" idx="12"/>
          </p:nvPr>
        </p:nvSpPr>
        <p:spPr/>
        <p:txBody>
          <a:bodyPr>
            <a:normAutofit/>
          </a:bodyPr>
          <a:lstStyle/>
          <a:p>
            <a:fld id="{9648F39E-9C37-485F-AC97-16BB4BDF9F49}" type="slidenum">
              <a:rPr kumimoji="0" lang="en-US" smtClean="0"/>
              <a:t>33</a:t>
            </a:fld>
            <a:endParaRPr kumimoji="0" lang="en-US"/>
          </a:p>
        </p:txBody>
      </p:sp>
      <p:sp>
        <p:nvSpPr>
          <p:cNvPr id="4" name="Content Placeholder 3"/>
          <p:cNvSpPr>
            <a:spLocks noGrp="1"/>
          </p:cNvSpPr>
          <p:nvPr>
            <p:ph sz="quarter" idx="1"/>
          </p:nvPr>
        </p:nvSpPr>
        <p:spPr>
          <a:xfrm>
            <a:off x="457200" y="1600200"/>
            <a:ext cx="8229600" cy="5181600"/>
          </a:xfrm>
        </p:spPr>
        <p:txBody>
          <a:bodyPr>
            <a:noAutofit/>
          </a:bodyPr>
          <a:lstStyle/>
          <a:p>
            <a:r>
              <a:rPr lang="en-US" sz="2800" dirty="0"/>
              <a:t>Classification Algorithms</a:t>
            </a:r>
          </a:p>
          <a:p>
            <a:pPr lvl="1"/>
            <a:r>
              <a:rPr lang="en-US" sz="2400" dirty="0"/>
              <a:t>Naïve Bayes</a:t>
            </a:r>
          </a:p>
          <a:p>
            <a:pPr lvl="1"/>
            <a:r>
              <a:rPr lang="en-US" sz="2400" dirty="0"/>
              <a:t>Random Forest</a:t>
            </a:r>
          </a:p>
          <a:p>
            <a:r>
              <a:rPr lang="en-US" sz="2800" dirty="0" smtClean="0"/>
              <a:t>Baseline : Content as a distinguishing factor</a:t>
            </a:r>
          </a:p>
          <a:p>
            <a:pPr lvl="2"/>
            <a:r>
              <a:rPr lang="en-US" sz="2200" dirty="0" smtClean="0"/>
              <a:t>Bag-of-words model </a:t>
            </a:r>
          </a:p>
          <a:p>
            <a:pPr lvl="2"/>
            <a:r>
              <a:rPr lang="en-US" sz="2200" dirty="0" smtClean="0"/>
              <a:t>Drawbacks</a:t>
            </a:r>
          </a:p>
          <a:p>
            <a:pPr lvl="4"/>
            <a:r>
              <a:rPr lang="en-US" sz="2000" dirty="0" smtClean="0"/>
              <a:t>Very high dimensionality</a:t>
            </a:r>
          </a:p>
          <a:p>
            <a:pPr lvl="4"/>
            <a:r>
              <a:rPr lang="en-US" sz="2000" dirty="0" smtClean="0"/>
              <a:t>Constant maintenance of the vocabulary</a:t>
            </a:r>
          </a:p>
          <a:p>
            <a:r>
              <a:rPr lang="en-US" sz="2800" dirty="0" smtClean="0"/>
              <a:t>Evaluation Measure</a:t>
            </a:r>
          </a:p>
          <a:p>
            <a:pPr lvl="1"/>
            <a:r>
              <a:rPr lang="en-US" sz="2400" dirty="0" smtClean="0"/>
              <a:t>weighted AUC</a:t>
            </a:r>
            <a:endParaRPr lang="en-US" sz="2400" dirty="0"/>
          </a:p>
        </p:txBody>
      </p:sp>
    </p:spTree>
    <p:extLst>
      <p:ext uri="{BB962C8B-B14F-4D97-AF65-F5344CB8AC3E}">
        <p14:creationId xmlns:p14="http://schemas.microsoft.com/office/powerpoint/2010/main" val="22769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Performance</a:t>
            </a:r>
            <a:endParaRPr lang="en-US" dirty="0"/>
          </a:p>
        </p:txBody>
      </p:sp>
      <p:sp>
        <p:nvSpPr>
          <p:cNvPr id="3" name="Slide Number Placeholder 2"/>
          <p:cNvSpPr>
            <a:spLocks noGrp="1"/>
          </p:cNvSpPr>
          <p:nvPr>
            <p:ph type="sldNum" sz="quarter" idx="12"/>
          </p:nvPr>
        </p:nvSpPr>
        <p:spPr/>
        <p:txBody>
          <a:bodyPr>
            <a:normAutofit/>
          </a:bodyPr>
          <a:lstStyle/>
          <a:p>
            <a:fld id="{9648F39E-9C37-485F-AC97-16BB4BDF9F49}" type="slidenum">
              <a:rPr kumimoji="0" lang="en-US" smtClean="0"/>
              <a:t>34</a:t>
            </a:fld>
            <a:endParaRPr kumimoji="0" lang="en-US"/>
          </a:p>
        </p:txBody>
      </p:sp>
      <p:sp>
        <p:nvSpPr>
          <p:cNvPr id="4" name="Content Placeholder 3"/>
          <p:cNvSpPr>
            <a:spLocks noGrp="1"/>
          </p:cNvSpPr>
          <p:nvPr>
            <p:ph sz="quarter" idx="1"/>
          </p:nvPr>
        </p:nvSpPr>
        <p:spPr/>
        <p:txBody>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891969850"/>
              </p:ext>
            </p:extLst>
          </p:nvPr>
        </p:nvGraphicFramePr>
        <p:xfrm>
          <a:off x="193343" y="2362200"/>
          <a:ext cx="8757314" cy="3352800"/>
        </p:xfrm>
        <a:graphic>
          <a:graphicData uri="http://schemas.openxmlformats.org/presentationml/2006/ole">
            <mc:AlternateContent xmlns:mc="http://schemas.openxmlformats.org/markup-compatibility/2006">
              <mc:Choice xmlns:v="urn:schemas-microsoft-com:vml" Requires="v">
                <p:oleObj spid="_x0000_s3349" name="Acrobat Document" r:id="rId4" imgW="6667500" imgH="2552610" progId="AcroExch.Document.11">
                  <p:embed/>
                </p:oleObj>
              </mc:Choice>
              <mc:Fallback>
                <p:oleObj name="Acrobat Document" r:id="rId4" imgW="6667500" imgH="2552610" progId="AcroExch.Document.11">
                  <p:embed/>
                  <p:pic>
                    <p:nvPicPr>
                      <p:cNvPr id="0" name=""/>
                      <p:cNvPicPr/>
                      <p:nvPr/>
                    </p:nvPicPr>
                    <p:blipFill>
                      <a:blip r:embed="rId5"/>
                      <a:stretch>
                        <a:fillRect/>
                      </a:stretch>
                    </p:blipFill>
                    <p:spPr>
                      <a:xfrm>
                        <a:off x="193343" y="2362200"/>
                        <a:ext cx="8757314" cy="3352800"/>
                      </a:xfrm>
                      <a:prstGeom prst="rect">
                        <a:avLst/>
                      </a:prstGeom>
                    </p:spPr>
                  </p:pic>
                </p:oleObj>
              </mc:Fallback>
            </mc:AlternateContent>
          </a:graphicData>
        </a:graphic>
      </p:graphicFrame>
    </p:spTree>
    <p:extLst>
      <p:ext uri="{BB962C8B-B14F-4D97-AF65-F5344CB8AC3E}">
        <p14:creationId xmlns:p14="http://schemas.microsoft.com/office/powerpoint/2010/main" val="1005341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r>
              <a:rPr lang="en-US" smtClean="0"/>
              <a:t>: Event </a:t>
            </a:r>
            <a:r>
              <a:rPr lang="en-US" dirty="0" smtClean="0"/>
              <a:t>Summarization</a:t>
            </a:r>
            <a:endParaRPr lang="en-US" dirty="0"/>
          </a:p>
        </p:txBody>
      </p:sp>
      <p:sp>
        <p:nvSpPr>
          <p:cNvPr id="3" name="Slide Number Placeholder 2"/>
          <p:cNvSpPr>
            <a:spLocks noGrp="1"/>
          </p:cNvSpPr>
          <p:nvPr>
            <p:ph type="sldNum" sz="quarter" idx="12"/>
          </p:nvPr>
        </p:nvSpPr>
        <p:spPr/>
        <p:txBody>
          <a:bodyPr>
            <a:normAutofit/>
          </a:bodyPr>
          <a:lstStyle/>
          <a:p>
            <a:fld id="{9648F39E-9C37-485F-AC97-16BB4BDF9F49}" type="slidenum">
              <a:rPr kumimoji="0" lang="en-US" smtClean="0"/>
              <a:t>35</a:t>
            </a:fld>
            <a:endParaRPr kumimoji="0" lang="en-US"/>
          </a:p>
        </p:txBody>
      </p:sp>
      <p:sp>
        <p:nvSpPr>
          <p:cNvPr id="4" name="Content Placeholder 3"/>
          <p:cNvSpPr>
            <a:spLocks noGrp="1"/>
          </p:cNvSpPr>
          <p:nvPr>
            <p:ph sz="quarter" idx="1"/>
          </p:nvPr>
        </p:nvSpPr>
        <p:spPr/>
        <p:txBody>
          <a:bodyPr/>
          <a:lstStyle/>
          <a:p>
            <a:r>
              <a:rPr lang="en-US" sz="2800" dirty="0" smtClean="0"/>
              <a:t>AZ Wildfires</a:t>
            </a:r>
          </a:p>
          <a:p>
            <a:pPr lvl="1"/>
            <a:r>
              <a:rPr lang="en-US" sz="2400" dirty="0" smtClean="0"/>
              <a:t>2011 Wallow fire: biggest recorded fire in AZ history</a:t>
            </a:r>
          </a:p>
        </p:txBody>
      </p:sp>
      <mc:AlternateContent xmlns:mc="http://schemas.openxmlformats.org/markup-compatibility/2006" xmlns:a14="http://schemas.microsoft.com/office/drawing/2010/main">
        <mc:Choice Requires="a14">
          <p:sp>
            <p:nvSpPr>
              <p:cNvPr id="19" name="TextBox 18"/>
              <p:cNvSpPr txBox="1"/>
              <p:nvPr/>
            </p:nvSpPr>
            <p:spPr>
              <a:xfrm>
                <a:off x="381000" y="3505200"/>
                <a:ext cx="4800600" cy="3124200"/>
              </a:xfrm>
              <a:prstGeom prst="rect">
                <a:avLst/>
              </a:prstGeom>
            </p:spPr>
            <p:style>
              <a:lnRef idx="2">
                <a:schemeClr val="accent6"/>
              </a:lnRef>
              <a:fillRef idx="1">
                <a:schemeClr val="lt1"/>
              </a:fillRef>
              <a:effectRef idx="0">
                <a:schemeClr val="accent6"/>
              </a:effectRef>
              <a:fontRef idx="minor">
                <a:schemeClr val="dk1"/>
              </a:fontRef>
            </p:style>
            <p:txBody>
              <a:bodyPr wrap="square" rtlCol="0">
                <a:normAutofit lnSpcReduction="10000"/>
              </a:bodyPr>
              <a:lstStyle/>
              <a:p>
                <a:r>
                  <a:rPr lang="en-US" sz="2000" dirty="0" smtClean="0"/>
                  <a:t>For both tweets inside and outside regions do</a:t>
                </a:r>
              </a:p>
              <a:p>
                <a:pPr marL="342900" indent="-342900">
                  <a:buFont typeface="+mj-lt"/>
                  <a:buAutoNum type="arabicPeriod"/>
                </a:pPr>
                <a:r>
                  <a:rPr lang="en-US" sz="2000" dirty="0" smtClean="0"/>
                  <a:t>Identify topics using LDA</a:t>
                </a:r>
              </a:p>
              <a:p>
                <a:pPr marL="342900" indent="-342900">
                  <a:buFont typeface="+mj-lt"/>
                  <a:buAutoNum type="arabicPeriod"/>
                </a:pPr>
                <a:endParaRPr lang="en-US" sz="2000" dirty="0" smtClean="0"/>
              </a:p>
              <a:p>
                <a:pPr marL="342900" indent="-342900">
                  <a:buFont typeface="+mj-lt"/>
                  <a:buAutoNum type="arabicPeriod"/>
                </a:pPr>
                <a:r>
                  <a:rPr lang="en-US" sz="2000" dirty="0" smtClean="0"/>
                  <a:t>Rank tweets within a topic using</a:t>
                </a:r>
                <a:r>
                  <a:rPr lang="en-US" sz="2000" dirty="0"/>
                  <a:t> </a:t>
                </a:r>
                <a:endParaRPr lang="en-US" sz="2000" dirty="0" smtClean="0"/>
              </a:p>
              <a:p>
                <a:endParaRPr lang="en-US" sz="20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000" b="0" i="1" smtClean="0">
                          <a:latin typeface="Cambria Math"/>
                        </a:rPr>
                        <m:t>𝑝𝑒𝑟𝑝𝑙𝑒𝑥𝑖𝑡𝑦</m:t>
                      </m:r>
                      <m:d>
                        <m:dPr>
                          <m:ctrlPr>
                            <a:rPr lang="en-US" sz="2000" b="0" i="1" smtClean="0">
                              <a:latin typeface="Cambria Math" panose="02040503050406030204" pitchFamily="18" charset="0"/>
                            </a:rPr>
                          </m:ctrlPr>
                        </m:dPr>
                        <m:e>
                          <m:r>
                            <a:rPr lang="en-US" sz="2000" b="0" i="1" smtClean="0">
                              <a:latin typeface="Cambria Math"/>
                            </a:rPr>
                            <m:t>𝑡</m:t>
                          </m:r>
                        </m:e>
                      </m:d>
                      <m:r>
                        <a:rPr lang="en-US" sz="2000" b="0" i="1" smtClean="0">
                          <a:latin typeface="Cambria Math"/>
                        </a:rPr>
                        <m:t>=</m:t>
                      </m:r>
                      <m:r>
                        <m:rPr>
                          <m:sty m:val="p"/>
                        </m:rPr>
                        <a:rPr lang="en-US" sz="2000" b="0" i="0" smtClean="0">
                          <a:latin typeface="Cambria Math"/>
                        </a:rPr>
                        <m:t>exp</m:t>
                      </m:r>
                      <m:r>
                        <a:rPr lang="en-US" sz="2000" b="0" i="1" smtClean="0">
                          <a:latin typeface="Cambria Math"/>
                        </a:rPr>
                        <m:t>⁡(</m:t>
                      </m:r>
                      <m:f>
                        <m:fPr>
                          <m:ctrlPr>
                            <a:rPr lang="en-US" sz="2000" b="0" i="1" smtClean="0">
                              <a:latin typeface="Cambria Math" panose="02040503050406030204" pitchFamily="18" charset="0"/>
                            </a:rPr>
                          </m:ctrlPr>
                        </m:fPr>
                        <m:num>
                          <m:r>
                            <m:rPr>
                              <m:nor/>
                            </m:rPr>
                            <a:rPr lang="en-US" sz="2000" dirty="0"/>
                            <m:t>−</m:t>
                          </m:r>
                          <m:func>
                            <m:funcPr>
                              <m:ctrlPr>
                                <a:rPr lang="en-US" sz="2000" i="1" dirty="0">
                                  <a:latin typeface="Cambria Math" panose="02040503050406030204" pitchFamily="18" charset="0"/>
                                </a:rPr>
                              </m:ctrlPr>
                            </m:funcPr>
                            <m:fName>
                              <m:r>
                                <m:rPr>
                                  <m:sty m:val="p"/>
                                </m:rPr>
                                <a:rPr lang="en-US" sz="2000">
                                  <a:latin typeface="Cambria Math"/>
                                </a:rPr>
                                <m:t>log</m:t>
                              </m:r>
                            </m:fName>
                            <m:e>
                              <m:r>
                                <m:rPr>
                                  <m:sty m:val="p"/>
                                </m:rPr>
                                <a:rPr lang="en-US" sz="2000">
                                  <a:latin typeface="Cambria Math"/>
                                </a:rPr>
                                <m:t>P</m:t>
                              </m:r>
                              <m:d>
                                <m:dPr>
                                  <m:ctrlPr>
                                    <a:rPr lang="en-US" sz="2000" i="1">
                                      <a:latin typeface="Cambria Math" panose="02040503050406030204" pitchFamily="18" charset="0"/>
                                    </a:rPr>
                                  </m:ctrlPr>
                                </m:dPr>
                                <m:e>
                                  <m:r>
                                    <m:rPr>
                                      <m:sty m:val="p"/>
                                    </m:rPr>
                                    <a:rPr lang="en-US" sz="2000">
                                      <a:latin typeface="Cambria Math"/>
                                    </a:rPr>
                                    <m:t>t</m:t>
                                  </m:r>
                                </m:e>
                                <m:e>
                                  <m:r>
                                    <m:rPr>
                                      <m:sty m:val="p"/>
                                    </m:rPr>
                                    <a:rPr lang="en-US" sz="2000">
                                      <a:latin typeface="Cambria Math"/>
                                    </a:rPr>
                                    <m:t>z</m:t>
                                  </m:r>
                                </m:e>
                              </m:d>
                            </m:e>
                          </m:func>
                        </m:num>
                        <m:den>
                          <m:d>
                            <m:dPr>
                              <m:begChr m:val="|"/>
                              <m:endChr m:val="|"/>
                              <m:ctrlPr>
                                <a:rPr lang="en-US" sz="2000" b="0" i="1" smtClean="0">
                                  <a:latin typeface="Cambria Math" panose="02040503050406030204" pitchFamily="18" charset="0"/>
                                </a:rPr>
                              </m:ctrlPr>
                            </m:dPr>
                            <m:e>
                              <m:r>
                                <a:rPr lang="en-US" sz="2000" b="0" i="1" smtClean="0">
                                  <a:latin typeface="Cambria Math"/>
                                </a:rPr>
                                <m:t>𝑤</m:t>
                              </m:r>
                            </m:e>
                          </m:d>
                        </m:den>
                      </m:f>
                      <m:r>
                        <a:rPr lang="en-US" sz="2000" b="0" i="1" smtClean="0">
                          <a:latin typeface="Cambria Math"/>
                        </a:rPr>
                        <m:t>)</m:t>
                      </m:r>
                    </m:oMath>
                  </m:oMathPara>
                </a14:m>
                <a:endParaRPr lang="en-US" sz="2000" dirty="0" smtClean="0"/>
              </a:p>
              <a:p>
                <a:pPr marL="342900" indent="-342900">
                  <a:buFont typeface="+mj-lt"/>
                  <a:buAutoNum type="arabicPeriod"/>
                </a:pPr>
                <a:endParaRPr lang="en-US" sz="2000" dirty="0" smtClean="0"/>
              </a:p>
              <a:p>
                <a:pPr marL="342900" indent="-342900">
                  <a:buFont typeface="+mj-lt"/>
                  <a:buAutoNum type="arabicPeriod"/>
                </a:pPr>
                <a:r>
                  <a:rPr lang="en-US" sz="2000" dirty="0" smtClean="0"/>
                  <a:t>Identify top 5 tweets as summary</a:t>
                </a:r>
              </a:p>
              <a:p>
                <a:pPr marL="342900" indent="-342900">
                  <a:buFont typeface="+mj-lt"/>
                  <a:buAutoNum type="arabicPeriod"/>
                </a:pPr>
                <a:endParaRPr lang="en-US"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381000" y="3505200"/>
                <a:ext cx="4800600" cy="3124200"/>
              </a:xfrm>
              <a:prstGeom prst="rect">
                <a:avLst/>
              </a:prstGeom>
              <a:blipFill rotWithShape="1">
                <a:blip r:embed="rId3"/>
                <a:stretch>
                  <a:fillRect l="-1138" t="-1354"/>
                </a:stretch>
              </a:blipFill>
            </p:spPr>
            <p:txBody>
              <a:bodyPr/>
              <a:lstStyle/>
              <a:p>
                <a:r>
                  <a:rPr lang="en-US">
                    <a:noFill/>
                  </a:rPr>
                  <a:t> </a:t>
                </a:r>
              </a:p>
            </p:txBody>
          </p:sp>
        </mc:Fallback>
      </mc:AlternateContent>
      <p:sp>
        <p:nvSpPr>
          <p:cNvPr id="21" name="TextBox 20"/>
          <p:cNvSpPr txBox="1"/>
          <p:nvPr/>
        </p:nvSpPr>
        <p:spPr>
          <a:xfrm>
            <a:off x="5638800" y="3886200"/>
            <a:ext cx="1600200" cy="137160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oAutofit/>
          </a:bodyPr>
          <a:lstStyle/>
          <a:p>
            <a:r>
              <a:rPr lang="en-US" sz="2400" dirty="0" smtClean="0"/>
              <a:t>Inside Summary</a:t>
            </a:r>
            <a:endParaRPr lang="en-US" sz="2400" dirty="0"/>
          </a:p>
        </p:txBody>
      </p:sp>
      <p:sp>
        <p:nvSpPr>
          <p:cNvPr id="22" name="TextBox 21"/>
          <p:cNvSpPr txBox="1"/>
          <p:nvPr/>
        </p:nvSpPr>
        <p:spPr>
          <a:xfrm>
            <a:off x="7391400" y="3886200"/>
            <a:ext cx="1600200" cy="137160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oAutofit/>
          </a:bodyPr>
          <a:lstStyle/>
          <a:p>
            <a:r>
              <a:rPr lang="en-US" sz="2400" dirty="0" smtClean="0"/>
              <a:t>Outside Summary</a:t>
            </a:r>
            <a:endParaRPr lang="en-US" sz="2400" dirty="0"/>
          </a:p>
        </p:txBody>
      </p:sp>
      <p:cxnSp>
        <p:nvCxnSpPr>
          <p:cNvPr id="24" name="Straight Connector 23"/>
          <p:cNvCxnSpPr/>
          <p:nvPr/>
        </p:nvCxnSpPr>
        <p:spPr>
          <a:xfrm>
            <a:off x="7315200" y="3810000"/>
            <a:ext cx="0" cy="1447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72200" y="3352802"/>
            <a:ext cx="2019300" cy="461665"/>
          </a:xfrm>
          <a:prstGeom prst="rect">
            <a:avLst/>
          </a:prstGeom>
          <a:noFill/>
        </p:spPr>
        <p:txBody>
          <a:bodyPr wrap="square" rtlCol="0">
            <a:spAutoFit/>
          </a:bodyPr>
          <a:lstStyle/>
          <a:p>
            <a:pPr algn="ctr"/>
            <a:r>
              <a:rPr lang="en-US" sz="2400" dirty="0" smtClean="0"/>
              <a:t>Output</a:t>
            </a:r>
            <a:endParaRPr lang="en-US" sz="2400" dirty="0"/>
          </a:p>
        </p:txBody>
      </p:sp>
      <p:sp>
        <p:nvSpPr>
          <p:cNvPr id="28" name="TextBox 27"/>
          <p:cNvSpPr txBox="1"/>
          <p:nvPr/>
        </p:nvSpPr>
        <p:spPr>
          <a:xfrm>
            <a:off x="1447800" y="2971802"/>
            <a:ext cx="2209800" cy="461665"/>
          </a:xfrm>
          <a:prstGeom prst="rect">
            <a:avLst/>
          </a:prstGeom>
          <a:noFill/>
        </p:spPr>
        <p:txBody>
          <a:bodyPr wrap="square" rtlCol="0">
            <a:spAutoFit/>
          </a:bodyPr>
          <a:lstStyle/>
          <a:p>
            <a:pPr algn="ctr"/>
            <a:r>
              <a:rPr lang="en-US" sz="2400" dirty="0" smtClean="0"/>
              <a:t>Procedure</a:t>
            </a:r>
            <a:endParaRPr lang="en-US" sz="2400" dirty="0"/>
          </a:p>
        </p:txBody>
      </p:sp>
    </p:spTree>
    <p:extLst>
      <p:ext uri="{BB962C8B-B14F-4D97-AF65-F5344CB8AC3E}">
        <p14:creationId xmlns:p14="http://schemas.microsoft.com/office/powerpoint/2010/main" val="350146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Generated Summaries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6771362"/>
              </p:ext>
            </p:extLst>
          </p:nvPr>
        </p:nvGraphicFramePr>
        <p:xfrm>
          <a:off x="304800" y="1676399"/>
          <a:ext cx="8534400" cy="4928896"/>
        </p:xfrm>
        <a:graphic>
          <a:graphicData uri="http://schemas.openxmlformats.org/drawingml/2006/table">
            <a:tbl>
              <a:tblPr firstRow="1" bandRow="1">
                <a:tableStyleId>{5C22544A-7EE6-4342-B048-85BDC9FD1C3A}</a:tableStyleId>
              </a:tblPr>
              <a:tblGrid>
                <a:gridCol w="4267200"/>
                <a:gridCol w="4267200"/>
              </a:tblGrid>
              <a:tr h="913950">
                <a:tc>
                  <a:txBody>
                    <a:bodyPr/>
                    <a:lstStyle/>
                    <a:p>
                      <a:r>
                        <a:rPr lang="en-US" sz="2400" dirty="0" smtClean="0">
                          <a:solidFill>
                            <a:sysClr val="windowText" lastClr="000000"/>
                          </a:solidFill>
                        </a:rPr>
                        <a:t>Event summary from inside</a:t>
                      </a:r>
                      <a:r>
                        <a:rPr lang="en-US" sz="2400" baseline="0" dirty="0" smtClean="0">
                          <a:solidFill>
                            <a:sysClr val="windowText" lastClr="000000"/>
                          </a:solidFill>
                        </a:rPr>
                        <a:t> the region</a:t>
                      </a:r>
                      <a:endParaRPr lang="en-US" sz="2400" dirty="0">
                        <a:solidFill>
                          <a:sysClr val="windowText" lastClr="0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Event summary from outside the region</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739863">
                <a:tc>
                  <a:txBody>
                    <a:bodyPr/>
                    <a:lstStyle/>
                    <a:p>
                      <a:r>
                        <a:rPr lang="en-US" sz="1800" dirty="0" smtClean="0">
                          <a:effectLst/>
                        </a:rPr>
                        <a:t>it's really </a:t>
                      </a:r>
                      <a:r>
                        <a:rPr lang="en-US" sz="1800" dirty="0" err="1" smtClean="0">
                          <a:effectLst/>
                        </a:rPr>
                        <a:t>smokey</a:t>
                      </a:r>
                      <a:r>
                        <a:rPr lang="en-US" sz="1800" dirty="0" smtClean="0">
                          <a:effectLst/>
                        </a:rPr>
                        <a:t> and hazy today. #</a:t>
                      </a:r>
                      <a:r>
                        <a:rPr lang="en-US" sz="1800" dirty="0" err="1" smtClean="0">
                          <a:effectLst/>
                        </a:rPr>
                        <a:t>wallowfire</a:t>
                      </a:r>
                      <a:endParaRPr lang="en-US" sz="1800" dirty="0">
                        <a:solidFill>
                          <a:sysClr val="windowText" lastClr="0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effectLst/>
                        </a:rPr>
                        <a:t>wildfires wreaking havoc in </a:t>
                      </a:r>
                      <a:r>
                        <a:rPr lang="en-US" sz="1800" dirty="0" err="1" smtClean="0">
                          <a:effectLst/>
                        </a:rPr>
                        <a:t>arizona</a:t>
                      </a:r>
                      <a:r>
                        <a:rPr lang="en-US" sz="1800" dirty="0" smtClean="0">
                          <a:effectLst/>
                        </a:rPr>
                        <a:t>. http://bit.ly/jsgwpv</a:t>
                      </a:r>
                      <a:endParaRPr lang="en-US" sz="1800" dirty="0">
                        <a:solidFill>
                          <a:sysClr val="windowText" lastClr="00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6203">
                <a:tc>
                  <a:txBody>
                    <a:bodyPr/>
                    <a:lstStyle/>
                    <a:p>
                      <a:r>
                        <a:rPr lang="en-US" sz="1800" dirty="0" smtClean="0">
                          <a:effectLst/>
                        </a:rPr>
                        <a:t>smoke near </a:t>
                      </a:r>
                      <a:r>
                        <a:rPr lang="en-US" sz="1800" dirty="0" err="1" smtClean="0">
                          <a:effectLst/>
                        </a:rPr>
                        <a:t>eagar</a:t>
                      </a:r>
                      <a:r>
                        <a:rPr lang="en-US" sz="1800" dirty="0" smtClean="0">
                          <a:effectLst/>
                        </a:rPr>
                        <a:t> #</a:t>
                      </a:r>
                      <a:r>
                        <a:rPr lang="en-US" sz="1800" dirty="0" err="1" smtClean="0">
                          <a:effectLst/>
                        </a:rPr>
                        <a:t>wallowfire</a:t>
                      </a:r>
                      <a:r>
                        <a:rPr lang="en-US" sz="1800" dirty="0" smtClean="0">
                          <a:effectLst/>
                        </a:rPr>
                        <a:t> http://twitpic.com/5ci9i7</a:t>
                      </a:r>
                      <a:endParaRPr lang="en-US" sz="1800" dirty="0">
                        <a:solidFill>
                          <a:sysClr val="windowText" lastClr="0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800" dirty="0" smtClean="0">
                          <a:effectLst/>
                        </a:rPr>
                        <a:t>#</a:t>
                      </a:r>
                      <a:r>
                        <a:rPr lang="es-ES" sz="1800" dirty="0" err="1" smtClean="0">
                          <a:effectLst/>
                        </a:rPr>
                        <a:t>arizona</a:t>
                      </a:r>
                      <a:r>
                        <a:rPr lang="es-ES" sz="1800" dirty="0" smtClean="0">
                          <a:effectLst/>
                        </a:rPr>
                        <a:t> - y su bonito </a:t>
                      </a:r>
                      <a:r>
                        <a:rPr lang="es-ES" sz="1800" dirty="0" err="1" smtClean="0">
                          <a:effectLst/>
                        </a:rPr>
                        <a:t>glowing</a:t>
                      </a:r>
                      <a:r>
                        <a:rPr lang="es-ES" sz="1800" dirty="0" smtClean="0">
                          <a:effectLst/>
                        </a:rPr>
                        <a:t> </a:t>
                      </a:r>
                      <a:r>
                        <a:rPr lang="es-ES" sz="1800" dirty="0" err="1" smtClean="0">
                          <a:effectLst/>
                        </a:rPr>
                        <a:t>bird</a:t>
                      </a:r>
                      <a:r>
                        <a:rPr lang="es-ES" sz="1800" dirty="0" smtClean="0">
                          <a:effectLst/>
                        </a:rPr>
                        <a:t> suena en radio paranoia :)</a:t>
                      </a:r>
                      <a:endParaRPr lang="en-US" sz="1800" dirty="0">
                        <a:solidFill>
                          <a:sysClr val="windowText" lastClr="00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6203">
                <a:tc>
                  <a:txBody>
                    <a:bodyPr/>
                    <a:lstStyle/>
                    <a:p>
                      <a:r>
                        <a:rPr lang="en-US" sz="1800" dirty="0" smtClean="0">
                          <a:effectLst/>
                        </a:rPr>
                        <a:t>wildfire info: wallow fire pm update 6/19/11 (wallow wildfire) http://bit.ly/mdoigp #</a:t>
                      </a:r>
                      <a:r>
                        <a:rPr lang="en-US" sz="1800" dirty="0" err="1" smtClean="0">
                          <a:effectLst/>
                        </a:rPr>
                        <a:t>azfire</a:t>
                      </a:r>
                      <a:r>
                        <a:rPr lang="en-US" sz="1800" dirty="0" smtClean="0">
                          <a:effectLst/>
                        </a:rPr>
                        <a:t> #</a:t>
                      </a:r>
                      <a:r>
                        <a:rPr lang="en-US" sz="1800" dirty="0" err="1" smtClean="0">
                          <a:effectLst/>
                        </a:rPr>
                        <a:t>wallowfire</a:t>
                      </a:r>
                      <a:endParaRPr lang="en-US" sz="1800" dirty="0">
                        <a:solidFill>
                          <a:sysClr val="windowText" lastClr="0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800" dirty="0" smtClean="0">
                          <a:effectLst/>
                        </a:rPr>
                        <a:t>rt @radionoisefm cel mai devastator incendiu din a.. http://bit.ly/jtshyl #12 #ore #arizona #devastator</a:t>
                      </a:r>
                      <a:endParaRPr lang="en-US" sz="1800" dirty="0">
                        <a:solidFill>
                          <a:sysClr val="windowText" lastClr="00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858">
                <a:tc>
                  <a:txBody>
                    <a:bodyPr/>
                    <a:lstStyle/>
                    <a:p>
                      <a:r>
                        <a:rPr lang="en-US" sz="1800" dirty="0" smtClean="0">
                          <a:effectLst/>
                        </a:rPr>
                        <a:t>#wallow fire swept thru </a:t>
                      </a:r>
                      <a:r>
                        <a:rPr lang="en-US" sz="1800" dirty="0" err="1" smtClean="0">
                          <a:effectLst/>
                        </a:rPr>
                        <a:t>greer</a:t>
                      </a:r>
                      <a:endParaRPr lang="en-US" sz="1800" dirty="0">
                        <a:solidFill>
                          <a:sysClr val="windowText" lastClr="0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1800" dirty="0" smtClean="0">
                          <a:effectLst/>
                        </a:rPr>
                        <a:t>hello #arizona, #bringit :| http://instagr.am/p/f4ife/</a:t>
                      </a:r>
                      <a:endParaRPr lang="en-US" sz="1800" dirty="0">
                        <a:solidFill>
                          <a:sysClr val="windowText" lastClr="00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6203">
                <a:tc>
                  <a:txBody>
                    <a:bodyPr/>
                    <a:lstStyle/>
                    <a:p>
                      <a:r>
                        <a:rPr lang="en-US" sz="1800" dirty="0" err="1" smtClean="0">
                          <a:effectLst/>
                        </a:rPr>
                        <a:t>glenwood</a:t>
                      </a:r>
                      <a:r>
                        <a:rPr lang="en-US" sz="1800" dirty="0" smtClean="0">
                          <a:effectLst/>
                        </a:rPr>
                        <a:t> gazette - breaking news: #</a:t>
                      </a:r>
                      <a:r>
                        <a:rPr lang="en-US" sz="1800" dirty="0" err="1" smtClean="0">
                          <a:effectLst/>
                        </a:rPr>
                        <a:t>wallowfire</a:t>
                      </a:r>
                      <a:r>
                        <a:rPr lang="en-US" sz="1800" dirty="0" smtClean="0">
                          <a:effectLst/>
                        </a:rPr>
                        <a:t> 06/10/11 map http://t.co/xr8e23b</a:t>
                      </a:r>
                      <a:endParaRPr lang="en-US" sz="1800" dirty="0">
                        <a:solidFill>
                          <a:sysClr val="windowText" lastClr="0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de-DE" sz="1800" dirty="0" smtClean="0">
                          <a:effectLst/>
                        </a:rPr>
                        <a:t>1600 quadratkilometer wald durch brand vernichtet #arizona</a:t>
                      </a:r>
                      <a:endParaRPr lang="en-US" sz="1800" dirty="0">
                        <a:solidFill>
                          <a:sysClr val="windowText" lastClr="00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616660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&amp; Contributions</a:t>
            </a:r>
            <a:endParaRPr lang="en-US" dirty="0"/>
          </a:p>
        </p:txBody>
      </p:sp>
      <p:sp>
        <p:nvSpPr>
          <p:cNvPr id="3" name="Content Placeholder 2"/>
          <p:cNvSpPr>
            <a:spLocks noGrp="1"/>
          </p:cNvSpPr>
          <p:nvPr>
            <p:ph idx="1"/>
          </p:nvPr>
        </p:nvSpPr>
        <p:spPr/>
        <p:txBody>
          <a:bodyPr>
            <a:normAutofit/>
          </a:bodyPr>
          <a:lstStyle/>
          <a:p>
            <a:r>
              <a:rPr lang="en-US" sz="2800" dirty="0" smtClean="0"/>
              <a:t>Introduced the novel problem of identifying tweets from crisis regions</a:t>
            </a:r>
          </a:p>
          <a:p>
            <a:endParaRPr lang="en-US" sz="2800" dirty="0" smtClean="0"/>
          </a:p>
          <a:p>
            <a:r>
              <a:rPr lang="en-US" sz="2800" dirty="0" smtClean="0"/>
              <a:t>Demonstrated that tweets </a:t>
            </a:r>
            <a:r>
              <a:rPr lang="en-US" sz="2800" dirty="0"/>
              <a:t>from crisis regions exhibit different behaviors</a:t>
            </a:r>
          </a:p>
          <a:p>
            <a:endParaRPr lang="en-US" sz="2800" dirty="0" smtClean="0"/>
          </a:p>
          <a:p>
            <a:r>
              <a:rPr lang="en-US" sz="2800" dirty="0" smtClean="0"/>
              <a:t>Showed that user </a:t>
            </a:r>
            <a:r>
              <a:rPr lang="en-US" sz="2800" dirty="0"/>
              <a:t>behavior can </a:t>
            </a:r>
            <a:r>
              <a:rPr lang="en-US" sz="2800" dirty="0" smtClean="0"/>
              <a:t>be used to </a:t>
            </a:r>
            <a:r>
              <a:rPr lang="en-US" sz="2800" dirty="0"/>
              <a:t>identify tweets from crisis regions</a:t>
            </a:r>
          </a:p>
          <a:p>
            <a:endParaRPr lang="en-US" sz="2800" dirty="0" smtClean="0"/>
          </a:p>
          <a:p>
            <a:endParaRPr lang="en-US" sz="2800" dirty="0" smtClean="0"/>
          </a:p>
          <a:p>
            <a:endParaRPr lang="en-US" sz="2800" dirty="0"/>
          </a:p>
          <a:p>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2213859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Monitoring &amp; </a:t>
            </a:r>
            <a:r>
              <a:rPr lang="en-US" dirty="0" smtClean="0"/>
              <a:t>Analyzing Crisis events</a:t>
            </a:r>
            <a:endParaRPr lang="en-US" dirty="0"/>
          </a:p>
        </p:txBody>
      </p:sp>
      <p:sp>
        <p:nvSpPr>
          <p:cNvPr id="5" name="Text Placeholder 4"/>
          <p:cNvSpPr>
            <a:spLocks noGrp="1"/>
          </p:cNvSpPr>
          <p:nvPr>
            <p:ph type="body" idx="1"/>
          </p:nvPr>
        </p:nvSpPr>
        <p:spPr>
          <a:xfrm>
            <a:off x="722313" y="4626865"/>
            <a:ext cx="7772400" cy="2231135"/>
          </a:xfrm>
        </p:spPr>
        <p:txBody>
          <a:bodyPr>
            <a:normAutofit fontScale="77500" lnSpcReduction="20000"/>
          </a:bodyPr>
          <a:lstStyle/>
          <a:p>
            <a:r>
              <a:rPr lang="en-US" sz="2300" u="sng" dirty="0" err="1">
                <a:hlinkClick r:id="rId3"/>
              </a:rPr>
              <a:t>TweetTracker</a:t>
            </a:r>
            <a:r>
              <a:rPr lang="en-US" sz="2300" u="sng" dirty="0">
                <a:hlinkClick r:id="rId3"/>
              </a:rPr>
              <a:t>: An Analysis Tool for Humanitarian and Disaster </a:t>
            </a:r>
            <a:r>
              <a:rPr lang="en-US" sz="2300" u="sng" dirty="0" smtClean="0">
                <a:hlinkClick r:id="rId3"/>
              </a:rPr>
              <a:t>Relief</a:t>
            </a:r>
            <a:r>
              <a:rPr lang="en-US" u="sng" dirty="0" smtClean="0"/>
              <a:t>, </a:t>
            </a:r>
            <a:r>
              <a:rPr lang="en-US" sz="2000" dirty="0"/>
              <a:t>Shamanth Kumar, Geoffrey </a:t>
            </a:r>
            <a:r>
              <a:rPr lang="en-US" sz="2000" dirty="0" err="1"/>
              <a:t>Barbier</a:t>
            </a:r>
            <a:r>
              <a:rPr lang="en-US" sz="2000" dirty="0"/>
              <a:t>, Mohammad Ali </a:t>
            </a:r>
            <a:r>
              <a:rPr lang="en-US" sz="2000" dirty="0" err="1"/>
              <a:t>Abbasi</a:t>
            </a:r>
            <a:r>
              <a:rPr lang="en-US" sz="2000" dirty="0"/>
              <a:t>, </a:t>
            </a:r>
            <a:r>
              <a:rPr lang="en-US" sz="2000" dirty="0" err="1"/>
              <a:t>Huan</a:t>
            </a:r>
            <a:r>
              <a:rPr lang="en-US" sz="2000" dirty="0"/>
              <a:t> </a:t>
            </a:r>
            <a:r>
              <a:rPr lang="en-US" sz="2000" dirty="0" smtClean="0"/>
              <a:t>Liu, </a:t>
            </a:r>
            <a:r>
              <a:rPr lang="en-US" sz="2000" dirty="0"/>
              <a:t>Fifth International AAAI Conference on Weblogs and Social </a:t>
            </a:r>
            <a:r>
              <a:rPr lang="en-US" sz="2000" dirty="0" smtClean="0"/>
              <a:t>Media, 2011</a:t>
            </a:r>
          </a:p>
          <a:p>
            <a:r>
              <a:rPr lang="en-US" sz="2300" u="sng" dirty="0">
                <a:hlinkClick r:id="rId4"/>
              </a:rPr>
              <a:t>Understanding </a:t>
            </a:r>
            <a:r>
              <a:rPr lang="en-US" sz="2300" u="sng" dirty="0">
                <a:hlinkClick r:id="rId4"/>
              </a:rPr>
              <a:t>T</a:t>
            </a:r>
            <a:r>
              <a:rPr lang="en-US" sz="2300" u="sng" dirty="0" smtClean="0">
                <a:hlinkClick r:id="rId4"/>
              </a:rPr>
              <a:t>witter Data </a:t>
            </a:r>
            <a:r>
              <a:rPr lang="en-US" sz="2300" u="sng" dirty="0">
                <a:hlinkClick r:id="rId4"/>
              </a:rPr>
              <a:t>with </a:t>
            </a:r>
            <a:r>
              <a:rPr lang="en-US" sz="2300" u="sng" dirty="0" err="1" smtClean="0">
                <a:hlinkClick r:id="rId4"/>
              </a:rPr>
              <a:t>TweetXplorer</a:t>
            </a:r>
            <a:r>
              <a:rPr lang="en-US" sz="2000" u="sng" dirty="0" smtClean="0"/>
              <a:t>, </a:t>
            </a:r>
            <a:r>
              <a:rPr lang="en-US" sz="2200" u="sng" dirty="0" smtClean="0"/>
              <a:t>pp. </a:t>
            </a:r>
            <a:r>
              <a:rPr lang="en-US" sz="2200" dirty="0" smtClean="0"/>
              <a:t>1482-1485, </a:t>
            </a:r>
            <a:r>
              <a:rPr lang="en-US" sz="2200" dirty="0"/>
              <a:t>Fred </a:t>
            </a:r>
            <a:r>
              <a:rPr lang="en-US" sz="2200" dirty="0" err="1"/>
              <a:t>Morstatter</a:t>
            </a:r>
            <a:r>
              <a:rPr lang="en-US" sz="2200" dirty="0"/>
              <a:t>, Shamanth Kumar, </a:t>
            </a:r>
            <a:r>
              <a:rPr lang="en-US" sz="2200" dirty="0" err="1"/>
              <a:t>Huan</a:t>
            </a:r>
            <a:r>
              <a:rPr lang="en-US" sz="2200" dirty="0"/>
              <a:t> Liu, Ross </a:t>
            </a:r>
            <a:r>
              <a:rPr lang="en-US" sz="2200" dirty="0" err="1" smtClean="0"/>
              <a:t>Maciejewski</a:t>
            </a:r>
            <a:r>
              <a:rPr lang="en-US" sz="2200" dirty="0" smtClean="0"/>
              <a:t>, Proceedings </a:t>
            </a:r>
            <a:r>
              <a:rPr lang="en-US" sz="2200" dirty="0"/>
              <a:t>of the 19th ACM SIGKDD international conference on Knowledge discovery and data </a:t>
            </a:r>
            <a:r>
              <a:rPr lang="en-US" sz="2200" dirty="0" smtClean="0"/>
              <a:t>mining, 2013</a:t>
            </a:r>
          </a:p>
          <a:p>
            <a:r>
              <a:rPr lang="en-US" sz="2300" dirty="0">
                <a:hlinkClick r:id="rId5"/>
              </a:rPr>
              <a:t>Twitter Data </a:t>
            </a:r>
            <a:r>
              <a:rPr lang="en-US" sz="2300" dirty="0" smtClean="0">
                <a:hlinkClick r:id="rId5"/>
              </a:rPr>
              <a:t>Analytics</a:t>
            </a:r>
            <a:r>
              <a:rPr lang="en-US" sz="1800" dirty="0" smtClean="0"/>
              <a:t>, </a:t>
            </a:r>
            <a:r>
              <a:rPr lang="sv-SE" sz="2200" dirty="0"/>
              <a:t>Shamanth Kumar, Fred Morstatter, Huan </a:t>
            </a:r>
            <a:r>
              <a:rPr lang="sv-SE" sz="2200" dirty="0" smtClean="0"/>
              <a:t>Liu, </a:t>
            </a:r>
            <a:r>
              <a:rPr lang="en-US" sz="2200" dirty="0" err="1" smtClean="0"/>
              <a:t>SpringerBriefs</a:t>
            </a:r>
            <a:r>
              <a:rPr lang="en-US" sz="2200" dirty="0" smtClean="0"/>
              <a:t>, 2014</a:t>
            </a:r>
            <a:endParaRPr lang="en-US" sz="22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2269955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Motivations</a:t>
            </a:r>
            <a:endParaRPr lang="en-US" dirty="0"/>
          </a:p>
        </p:txBody>
      </p:sp>
      <p:sp>
        <p:nvSpPr>
          <p:cNvPr id="5" name="Content Placeholder 4"/>
          <p:cNvSpPr>
            <a:spLocks noGrp="1"/>
          </p:cNvSpPr>
          <p:nvPr>
            <p:ph idx="1"/>
          </p:nvPr>
        </p:nvSpPr>
        <p:spPr/>
        <p:txBody>
          <a:bodyPr>
            <a:normAutofit/>
          </a:bodyPr>
          <a:lstStyle/>
          <a:p>
            <a:r>
              <a:rPr lang="en-US" sz="2800" dirty="0" smtClean="0"/>
              <a:t>Crisis Events: </a:t>
            </a:r>
          </a:p>
          <a:p>
            <a:pPr lvl="1"/>
            <a:r>
              <a:rPr lang="en-US" sz="2400" dirty="0" smtClean="0"/>
              <a:t>Hurricane Sandy</a:t>
            </a:r>
          </a:p>
          <a:p>
            <a:pPr lvl="1"/>
            <a:r>
              <a:rPr lang="en-US" sz="2400" dirty="0" smtClean="0"/>
              <a:t>Japanese Earthquake</a:t>
            </a:r>
          </a:p>
          <a:p>
            <a:endParaRPr lang="en-US" sz="2800" dirty="0" smtClean="0"/>
          </a:p>
          <a:p>
            <a:r>
              <a:rPr lang="en-US" sz="2800" dirty="0" smtClean="0"/>
              <a:t>Novel mechanisms required for social media</a:t>
            </a:r>
          </a:p>
          <a:p>
            <a:pPr lvl="1"/>
            <a:r>
              <a:rPr lang="en-US" sz="2400" dirty="0" smtClean="0"/>
              <a:t>Manual analysis is impractical</a:t>
            </a:r>
            <a:endParaRPr lang="en-US" sz="2400" dirty="0"/>
          </a:p>
          <a:p>
            <a:pPr lvl="1"/>
            <a:r>
              <a:rPr lang="en-US" sz="2400" dirty="0" smtClean="0"/>
              <a:t>Automated tools for crisis data analysis did not exist</a:t>
            </a:r>
          </a:p>
          <a:p>
            <a:pPr lvl="1"/>
            <a:endParaRPr lang="en-US" dirty="0" smtClean="0"/>
          </a:p>
        </p:txBody>
      </p:sp>
      <p:pic>
        <p:nvPicPr>
          <p:cNvPr id="2050" name="Picture 2" descr="http://upload.wikimedia.org/wikipedia/commons/7/7d/Sandy_Oct_25_2012_0400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600200"/>
            <a:ext cx="1752600" cy="169077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dirty="0"/>
          </a:p>
        </p:txBody>
      </p:sp>
      <p:sp>
        <p:nvSpPr>
          <p:cNvPr id="3" name="TextBox 2"/>
          <p:cNvSpPr txBox="1"/>
          <p:nvPr/>
        </p:nvSpPr>
        <p:spPr>
          <a:xfrm>
            <a:off x="228600" y="6477003"/>
            <a:ext cx="8915400" cy="276999"/>
          </a:xfrm>
          <a:prstGeom prst="rect">
            <a:avLst/>
          </a:prstGeom>
          <a:noFill/>
        </p:spPr>
        <p:txBody>
          <a:bodyPr wrap="square" rtlCol="0">
            <a:spAutoFit/>
          </a:bodyPr>
          <a:lstStyle/>
          <a:p>
            <a:r>
              <a:rPr lang="en-US" sz="1200" dirty="0" smtClean="0">
                <a:solidFill>
                  <a:srgbClr val="292934"/>
                </a:solidFill>
              </a:rPr>
              <a:t>Image Source: </a:t>
            </a:r>
            <a:r>
              <a:rPr lang="en-US" sz="1200" dirty="0" smtClean="0">
                <a:solidFill>
                  <a:srgbClr val="292934"/>
                </a:solidFill>
                <a:hlinkClick r:id="rId4"/>
              </a:rPr>
              <a:t>http://bit.ly/1edQfGt</a:t>
            </a:r>
            <a:endParaRPr lang="en-US" sz="1200" dirty="0">
              <a:solidFill>
                <a:srgbClr val="292934"/>
              </a:solidFill>
            </a:endParaRPr>
          </a:p>
        </p:txBody>
      </p:sp>
    </p:spTree>
    <p:extLst>
      <p:ext uri="{BB962C8B-B14F-4D97-AF65-F5344CB8AC3E}">
        <p14:creationId xmlns:p14="http://schemas.microsoft.com/office/powerpoint/2010/main" val="3972538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smtClean="0"/>
          </a:p>
          <a:p>
            <a:endParaRPr lang="en-US" dirty="0"/>
          </a:p>
          <a:p>
            <a:endParaRPr lang="en-US" dirty="0" smtClean="0"/>
          </a:p>
          <a:p>
            <a:pPr lvl="1"/>
            <a:endParaRPr lang="en-US" dirty="0" smtClean="0"/>
          </a:p>
          <a:p>
            <a:pPr lvl="1"/>
            <a:endParaRPr lang="en-US" dirty="0"/>
          </a:p>
          <a:p>
            <a:pPr lvl="1"/>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5" name="Rounded Rectangle 4"/>
          <p:cNvSpPr/>
          <p:nvPr/>
        </p:nvSpPr>
        <p:spPr>
          <a:xfrm>
            <a:off x="1143000" y="1524000"/>
            <a:ext cx="6705600" cy="5334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rgbClr val="FFFFFF"/>
                </a:solidFill>
              </a:rPr>
              <a:t>Social Media</a:t>
            </a:r>
            <a:endParaRPr lang="en-US" sz="2600" dirty="0">
              <a:solidFill>
                <a:srgbClr val="FFFFFF"/>
              </a:solidFill>
            </a:endParaRPr>
          </a:p>
        </p:txBody>
      </p:sp>
      <p:sp>
        <p:nvSpPr>
          <p:cNvPr id="6" name="Rounded Rectangle 5"/>
          <p:cNvSpPr/>
          <p:nvPr/>
        </p:nvSpPr>
        <p:spPr>
          <a:xfrm>
            <a:off x="6858001" y="3200400"/>
            <a:ext cx="1752600" cy="1371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latin typeface="Microsoft Sans Serif" panose="020B0604020202020204" pitchFamily="34" charset="0"/>
                <a:cs typeface="Microsoft Sans Serif" panose="020B0604020202020204" pitchFamily="34" charset="0"/>
              </a:rPr>
              <a:t>Monitoring &amp; Analyzing Crisis Events</a:t>
            </a:r>
            <a:endParaRPr lang="en-US" sz="2000" dirty="0">
              <a:solidFill>
                <a:srgbClr val="FFFFFF"/>
              </a:solidFill>
              <a:latin typeface="Microsoft Sans Serif" panose="020B0604020202020204" pitchFamily="34" charset="0"/>
              <a:cs typeface="Microsoft Sans Serif" panose="020B0604020202020204" pitchFamily="34" charset="0"/>
            </a:endParaRPr>
          </a:p>
        </p:txBody>
      </p:sp>
      <p:sp>
        <p:nvSpPr>
          <p:cNvPr id="7" name="Rounded Rectangle 6"/>
          <p:cNvSpPr/>
          <p:nvPr/>
        </p:nvSpPr>
        <p:spPr>
          <a:xfrm>
            <a:off x="304800" y="3200400"/>
            <a:ext cx="1752600" cy="1371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latin typeface="Microsoft Sans Serif" panose="020B0604020202020204" pitchFamily="34" charset="0"/>
                <a:cs typeface="Microsoft Sans Serif" panose="020B0604020202020204" pitchFamily="34" charset="0"/>
              </a:rPr>
              <a:t>Identifying Crisis Events in Streams</a:t>
            </a:r>
            <a:endParaRPr lang="en-US" sz="2000" dirty="0">
              <a:solidFill>
                <a:srgbClr val="FFFFFF"/>
              </a:solidFill>
              <a:latin typeface="Microsoft Sans Serif" panose="020B0604020202020204" pitchFamily="34" charset="0"/>
              <a:cs typeface="Microsoft Sans Serif" panose="020B0604020202020204" pitchFamily="34" charset="0"/>
            </a:endParaRPr>
          </a:p>
        </p:txBody>
      </p:sp>
      <p:cxnSp>
        <p:nvCxnSpPr>
          <p:cNvPr id="8" name="Elbow Connector 7"/>
          <p:cNvCxnSpPr>
            <a:stCxn id="5" idx="2"/>
            <a:endCxn id="7" idx="0"/>
          </p:cNvCxnSpPr>
          <p:nvPr/>
        </p:nvCxnSpPr>
        <p:spPr>
          <a:xfrm rot="5400000">
            <a:off x="2266950" y="971550"/>
            <a:ext cx="1143000" cy="3314700"/>
          </a:xfrm>
          <a:prstGeom prst="bentConnector3">
            <a:avLst>
              <a:gd name="adj1" fmla="val 50000"/>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5" idx="2"/>
            <a:endCxn id="6" idx="0"/>
          </p:cNvCxnSpPr>
          <p:nvPr/>
        </p:nvCxnSpPr>
        <p:spPr>
          <a:xfrm rot="16200000" flipH="1">
            <a:off x="5543550" y="1009649"/>
            <a:ext cx="1143000" cy="3238501"/>
          </a:xfrm>
          <a:prstGeom prst="bentConnector3">
            <a:avLst>
              <a:gd name="adj1" fmla="val 50000"/>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543300" y="3200400"/>
            <a:ext cx="1905000" cy="13716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latin typeface="Microsoft Sans Serif" panose="020B0604020202020204" pitchFamily="34" charset="0"/>
                <a:cs typeface="Microsoft Sans Serif" panose="020B0604020202020204" pitchFamily="34" charset="0"/>
              </a:rPr>
              <a:t>Identifying Relevant Information </a:t>
            </a:r>
            <a:endParaRPr lang="en-US" sz="2000" dirty="0">
              <a:solidFill>
                <a:srgbClr val="FFFFFF"/>
              </a:solidFill>
              <a:latin typeface="Microsoft Sans Serif" panose="020B0604020202020204" pitchFamily="34" charset="0"/>
              <a:cs typeface="Microsoft Sans Serif" panose="020B0604020202020204" pitchFamily="34" charset="0"/>
            </a:endParaRPr>
          </a:p>
        </p:txBody>
      </p:sp>
      <p:cxnSp>
        <p:nvCxnSpPr>
          <p:cNvPr id="11" name="Straight Arrow Connector 10"/>
          <p:cNvCxnSpPr>
            <a:stCxn id="5" idx="2"/>
            <a:endCxn id="10" idx="0"/>
          </p:cNvCxnSpPr>
          <p:nvPr/>
        </p:nvCxnSpPr>
        <p:spPr>
          <a:xfrm>
            <a:off x="4495800" y="2057400"/>
            <a:ext cx="0" cy="1143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7916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Solutions I</a:t>
            </a:r>
            <a:endParaRPr lang="en-US" dirty="0"/>
          </a:p>
        </p:txBody>
      </p:sp>
      <p:sp>
        <p:nvSpPr>
          <p:cNvPr id="3" name="Content Placeholder 2"/>
          <p:cNvSpPr>
            <a:spLocks noGrp="1"/>
          </p:cNvSpPr>
          <p:nvPr>
            <p:ph idx="1"/>
          </p:nvPr>
        </p:nvSpPr>
        <p:spPr/>
        <p:txBody>
          <a:bodyPr>
            <a:normAutofit/>
          </a:bodyPr>
          <a:lstStyle/>
          <a:p>
            <a:r>
              <a:rPr lang="en-US" b="1" dirty="0" smtClean="0"/>
              <a:t>TweetTracker</a:t>
            </a:r>
          </a:p>
          <a:p>
            <a:pPr lvl="1"/>
            <a:r>
              <a:rPr lang="en-US" dirty="0" smtClean="0"/>
              <a:t>One of the first platforms for visualizing crisis tweets</a:t>
            </a:r>
          </a:p>
          <a:p>
            <a:pPr lvl="1"/>
            <a:r>
              <a:rPr lang="en-US" dirty="0" smtClean="0"/>
              <a:t>Streaming data visualization and data playback for event analysis</a:t>
            </a:r>
          </a:p>
          <a:p>
            <a:pPr lvl="1"/>
            <a:r>
              <a:rPr lang="en-US" dirty="0" smtClean="0"/>
              <a:t>Collaborative system features designed </a:t>
            </a:r>
            <a:r>
              <a:rPr lang="en-US" dirty="0"/>
              <a:t>with the help of </a:t>
            </a:r>
            <a:r>
              <a:rPr lang="en-US" dirty="0" smtClean="0"/>
              <a:t>end-users</a:t>
            </a:r>
          </a:p>
          <a:p>
            <a:endParaRPr lang="en-US" b="1" dirty="0" smtClean="0"/>
          </a:p>
          <a:p>
            <a:endParaRPr lang="en-US" b="1" dirty="0"/>
          </a:p>
          <a:p>
            <a:endParaRPr lang="en-US" b="1" dirty="0" smtClean="0"/>
          </a:p>
          <a:p>
            <a:endParaRPr lang="en-US" b="1" dirty="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pic>
        <p:nvPicPr>
          <p:cNvPr id="5" name="Picture 2" descr="C:\Users\shamanth\Desktop\blogtrackers\tweettracker\screenshots\12-21-2012\Sandy Oct 23-30(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522341"/>
            <a:ext cx="5638800" cy="325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93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Solutions II</a:t>
            </a:r>
            <a:endParaRPr lang="en-US" dirty="0"/>
          </a:p>
        </p:txBody>
      </p:sp>
      <p:sp>
        <p:nvSpPr>
          <p:cNvPr id="3" name="Content Placeholder 2"/>
          <p:cNvSpPr>
            <a:spLocks noGrp="1"/>
          </p:cNvSpPr>
          <p:nvPr>
            <p:ph idx="1"/>
          </p:nvPr>
        </p:nvSpPr>
        <p:spPr/>
        <p:txBody>
          <a:bodyPr/>
          <a:lstStyle/>
          <a:p>
            <a:r>
              <a:rPr lang="en-US" b="1" dirty="0"/>
              <a:t>TweetXplorer</a:t>
            </a:r>
          </a:p>
          <a:p>
            <a:pPr lvl="1"/>
            <a:r>
              <a:rPr lang="en-US" dirty="0"/>
              <a:t>Topic oriented analysis</a:t>
            </a:r>
          </a:p>
          <a:p>
            <a:pPr lvl="1"/>
            <a:r>
              <a:rPr lang="en-US" dirty="0"/>
              <a:t>Efficient network visualization to identify information generators and information propagators</a:t>
            </a:r>
          </a:p>
          <a:p>
            <a:pPr lvl="1"/>
            <a:r>
              <a:rPr lang="en-US" dirty="0"/>
              <a:t>Aggregated temporal, geospatial, network, and content views</a:t>
            </a:r>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pic>
        <p:nvPicPr>
          <p:cNvPr id="5" name="Picture 2" descr="D:\Papers\TweetXplorer\kdd_2013_cameraready\tx_screens\casestudy\oct29\6pm(network)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2748" y="3657600"/>
            <a:ext cx="674205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7476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FUTURE WORK</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1978486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Future Research Directions</a:t>
            </a:r>
          </a:p>
        </p:txBody>
      </p:sp>
      <p:sp>
        <p:nvSpPr>
          <p:cNvPr id="3" name="Content Placeholder 2"/>
          <p:cNvSpPr>
            <a:spLocks noGrp="1"/>
          </p:cNvSpPr>
          <p:nvPr>
            <p:ph idx="1"/>
          </p:nvPr>
        </p:nvSpPr>
        <p:spPr>
          <a:xfrm>
            <a:off x="457200" y="1828800"/>
            <a:ext cx="8229600" cy="4876800"/>
          </a:xfrm>
        </p:spPr>
        <p:txBody>
          <a:bodyPr>
            <a:normAutofit/>
          </a:bodyPr>
          <a:lstStyle/>
          <a:p>
            <a:pPr lvl="0">
              <a:buClr>
                <a:srgbClr val="93A299"/>
              </a:buClr>
            </a:pPr>
            <a:r>
              <a:rPr lang="en-US" sz="2800" dirty="0"/>
              <a:t>Cross-disaster applicability of the models and </a:t>
            </a:r>
            <a:r>
              <a:rPr lang="en-US" sz="2800" dirty="0" smtClean="0"/>
              <a:t>techniques with applications to emerging disasters</a:t>
            </a:r>
            <a:endParaRPr lang="en-US" sz="2800" dirty="0"/>
          </a:p>
          <a:p>
            <a:pPr lvl="0">
              <a:buClr>
                <a:srgbClr val="93A299"/>
              </a:buClr>
            </a:pPr>
            <a:r>
              <a:rPr lang="en-US" sz="2800" dirty="0"/>
              <a:t>Investigate temporal dynamics of the observed behavior</a:t>
            </a:r>
          </a:p>
          <a:p>
            <a:pPr lvl="0">
              <a:buClr>
                <a:srgbClr val="93A299"/>
              </a:buClr>
            </a:pPr>
            <a:r>
              <a:rPr lang="en-US" sz="2800" dirty="0"/>
              <a:t>Identify methods to verify the findings on non-geotagged tweets</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29285393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Mobile Device Usage during Crises</a:t>
            </a:r>
            <a:endParaRPr lang="en-US" dirty="0"/>
          </a:p>
        </p:txBody>
      </p:sp>
      <p:sp>
        <p:nvSpPr>
          <p:cNvPr id="3" name="Content Placeholder 2"/>
          <p:cNvSpPr>
            <a:spLocks noGrp="1"/>
          </p:cNvSpPr>
          <p:nvPr>
            <p:ph idx="1"/>
          </p:nvPr>
        </p:nvSpPr>
        <p:spPr>
          <a:xfrm>
            <a:off x="457200" y="1828800"/>
            <a:ext cx="8229600" cy="4876800"/>
          </a:xfrm>
        </p:spPr>
        <p:txBody>
          <a:bodyPr>
            <a:normAutofit lnSpcReduction="10000"/>
          </a:bodyPr>
          <a:lstStyle/>
          <a:p>
            <a:r>
              <a:rPr lang="en-US" dirty="0" smtClean="0"/>
              <a:t>US smartphone usage is &gt; 60%</a:t>
            </a:r>
          </a:p>
          <a:p>
            <a:endParaRPr lang="en-US" dirty="0" smtClean="0"/>
          </a:p>
          <a:p>
            <a:r>
              <a:rPr lang="en-US" dirty="0" smtClean="0"/>
              <a:t>Citizen Journalism</a:t>
            </a:r>
          </a:p>
          <a:p>
            <a:pPr lvl="1"/>
            <a:r>
              <a:rPr lang="en-US" dirty="0"/>
              <a:t>Users are </a:t>
            </a:r>
            <a:r>
              <a:rPr lang="en-US" dirty="0" smtClean="0"/>
              <a:t>now empowered </a:t>
            </a:r>
            <a:r>
              <a:rPr lang="en-US" dirty="0"/>
              <a:t>to produce </a:t>
            </a:r>
            <a:r>
              <a:rPr lang="en-US" dirty="0" smtClean="0"/>
              <a:t>news more than ever</a:t>
            </a:r>
          </a:p>
          <a:p>
            <a:endParaRPr lang="en-US" dirty="0" smtClean="0"/>
          </a:p>
          <a:p>
            <a:r>
              <a:rPr lang="en-US" dirty="0" smtClean="0"/>
              <a:t>Impact of mobile devices on Crises</a:t>
            </a:r>
          </a:p>
          <a:p>
            <a:pPr lvl="1"/>
            <a:r>
              <a:rPr lang="en-US" dirty="0" smtClean="0"/>
              <a:t>How does crisis data differ when generated using mobile devices?</a:t>
            </a:r>
          </a:p>
          <a:p>
            <a:pPr lvl="1"/>
            <a:r>
              <a:rPr lang="en-US" dirty="0" smtClean="0"/>
              <a:t>What are the characteristics of users who generate such content?</a:t>
            </a:r>
          </a:p>
          <a:p>
            <a:endParaRPr lang="en-US" dirty="0" smtClean="0"/>
          </a:p>
          <a:p>
            <a:r>
              <a:rPr lang="en-US" dirty="0" smtClean="0"/>
              <a:t>Applications</a:t>
            </a:r>
          </a:p>
          <a:p>
            <a:pPr lvl="1"/>
            <a:r>
              <a:rPr lang="en-US" dirty="0" smtClean="0"/>
              <a:t>Better designed apps to promote mobile usage in a crisis</a:t>
            </a:r>
          </a:p>
          <a:p>
            <a:pPr lvl="1"/>
            <a:r>
              <a:rPr lang="en-US" dirty="0" smtClean="0"/>
              <a:t>Facilitate faster detection of tweets with situational awareness</a:t>
            </a:r>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spTree>
    <p:extLst>
      <p:ext uri="{BB962C8B-B14F-4D97-AF65-F5344CB8AC3E}">
        <p14:creationId xmlns:p14="http://schemas.microsoft.com/office/powerpoint/2010/main" val="1361129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1 Book (27000 page views) and 2 Book Chapters</a:t>
            </a:r>
          </a:p>
          <a:p>
            <a:r>
              <a:rPr lang="en-US" dirty="0" smtClean="0"/>
              <a:t>6 IP disclosures</a:t>
            </a:r>
          </a:p>
          <a:p>
            <a:r>
              <a:rPr lang="en-US" dirty="0" smtClean="0"/>
              <a:t>1 Journal paper and 10 conference papers</a:t>
            </a:r>
          </a:p>
          <a:p>
            <a:r>
              <a:rPr lang="en-US" dirty="0" smtClean="0"/>
              <a:t>200+ citations and H-index = 8</a:t>
            </a:r>
            <a:endParaRPr lang="en-US" dirty="0"/>
          </a:p>
          <a:p>
            <a:r>
              <a:rPr lang="en-US" dirty="0" smtClean="0"/>
              <a:t>ASU President’s Award for Innovation 2014</a:t>
            </a:r>
            <a:endParaRPr lang="en-US" dirty="0"/>
          </a:p>
          <a:p>
            <a:r>
              <a:rPr lang="en-US" dirty="0" smtClean="0"/>
              <a:t>President’s Volunteer Service Award in 2012 and 2013</a:t>
            </a:r>
          </a:p>
          <a:p>
            <a:r>
              <a:rPr lang="en-US" dirty="0" smtClean="0"/>
              <a:t>Novel systems being used by</a:t>
            </a:r>
          </a:p>
          <a:p>
            <a:pPr lvl="1"/>
            <a:r>
              <a:rPr lang="en-US" dirty="0" smtClean="0"/>
              <a:t>USMA, NPS, and 64 other researchers and </a:t>
            </a:r>
          </a:p>
          <a:p>
            <a:pPr lvl="1"/>
            <a:r>
              <a:rPr lang="en-US" dirty="0" smtClean="0"/>
              <a:t>organizations</a:t>
            </a:r>
          </a:p>
          <a:p>
            <a:r>
              <a:rPr lang="en-US" dirty="0" smtClean="0"/>
              <a:t>Press</a:t>
            </a:r>
          </a:p>
          <a:p>
            <a:pPr lvl="1"/>
            <a:r>
              <a:rPr lang="en-US" dirty="0" smtClean="0"/>
              <a:t>New Scientist “One Percent” Blog</a:t>
            </a:r>
          </a:p>
          <a:p>
            <a:pPr lvl="1"/>
            <a:r>
              <a:rPr lang="en-US" dirty="0" smtClean="0"/>
              <a:t>USMA Network Monitor</a:t>
            </a:r>
          </a:p>
          <a:p>
            <a:pPr lvl="1"/>
            <a:r>
              <a:rPr lang="en-US" dirty="0" smtClean="0"/>
              <a:t>iRevolution.net Blog</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pic>
        <p:nvPicPr>
          <p:cNvPr id="6146" name="Picture 2" descr="https://images.springer.com/sgw/books/medium/9781461493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425" y="4419600"/>
            <a:ext cx="1457325"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88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a:xfrm>
            <a:off x="457200" y="1600200"/>
            <a:ext cx="8229600" cy="5181600"/>
          </a:xfrm>
        </p:spPr>
        <p:txBody>
          <a:bodyPr>
            <a:normAutofit fontScale="70000" lnSpcReduction="20000"/>
          </a:bodyPr>
          <a:lstStyle/>
          <a:p>
            <a:r>
              <a:rPr lang="en-US" sz="3400" dirty="0" smtClean="0"/>
              <a:t>Social Media Monitoring </a:t>
            </a:r>
            <a:r>
              <a:rPr lang="en-US" sz="3400" dirty="0"/>
              <a:t>and Analyzing Platforms</a:t>
            </a:r>
          </a:p>
          <a:p>
            <a:pPr marL="457200" lvl="2"/>
            <a:r>
              <a:rPr lang="en-US" sz="2600" dirty="0"/>
              <a:t>Twitter Data Analytics (</a:t>
            </a:r>
            <a:r>
              <a:rPr lang="en-US" sz="2600" dirty="0" err="1"/>
              <a:t>SpringerBriefs</a:t>
            </a:r>
            <a:r>
              <a:rPr lang="en-US" sz="2600" dirty="0"/>
              <a:t> ’14)</a:t>
            </a:r>
          </a:p>
          <a:p>
            <a:pPr marL="457200" lvl="2"/>
            <a:r>
              <a:rPr lang="en-US" sz="2600" dirty="0"/>
              <a:t>Analyzing Twitter Data (Cambridge University Press ‘15)</a:t>
            </a:r>
          </a:p>
          <a:p>
            <a:pPr marL="457200" lvl="2"/>
            <a:r>
              <a:rPr lang="en-US" sz="2600" dirty="0"/>
              <a:t>Understanding Twitter Data with TweetXplorer (KDD ’13 Demo)  </a:t>
            </a:r>
          </a:p>
          <a:p>
            <a:pPr marL="457200" lvl="2"/>
            <a:r>
              <a:rPr lang="en-US" sz="2600" dirty="0"/>
              <a:t>Faceted Navigation  of Tweets (KDD ’12 Demo)</a:t>
            </a:r>
          </a:p>
          <a:p>
            <a:pPr marL="457200" lvl="2"/>
            <a:r>
              <a:rPr lang="en-US" sz="2600" dirty="0"/>
              <a:t>TweetTracker: Monitoring Crisis Tweets (ICWSM ’11 Demo)</a:t>
            </a:r>
          </a:p>
          <a:p>
            <a:pPr marL="457200" lvl="2"/>
            <a:r>
              <a:rPr lang="en-US" sz="2600" dirty="0" smtClean="0"/>
              <a:t>BlogTrackers</a:t>
            </a:r>
            <a:r>
              <a:rPr lang="en-US" sz="2600" dirty="0"/>
              <a:t>: A Blog Analysis Tool for Social Scientists (ICWSM ’09 Demo)</a:t>
            </a:r>
          </a:p>
          <a:p>
            <a:r>
              <a:rPr lang="en-US" sz="3400" dirty="0"/>
              <a:t>User Behavior Analysis in Social Media</a:t>
            </a:r>
          </a:p>
          <a:p>
            <a:pPr marL="457200" lvl="2"/>
            <a:r>
              <a:rPr lang="en-US" sz="2600" dirty="0"/>
              <a:t>Behavioral Approach to Identify Tweets in Crisis Region (HT ’14)</a:t>
            </a:r>
          </a:p>
          <a:p>
            <a:pPr marL="457200" lvl="2"/>
            <a:r>
              <a:rPr lang="en-US" sz="2600" dirty="0"/>
              <a:t>Identifying Relevant Users During Crisis (HT ’13)</a:t>
            </a:r>
          </a:p>
          <a:p>
            <a:pPr marL="457200" lvl="2"/>
            <a:r>
              <a:rPr lang="en-US" sz="2600" dirty="0"/>
              <a:t>Behavior of Influentials Across Social Media (Springer ’12)</a:t>
            </a:r>
          </a:p>
          <a:p>
            <a:pPr marL="457200" lvl="2"/>
            <a:r>
              <a:rPr lang="en-US" sz="2600" dirty="0"/>
              <a:t>User Migration Across Social Media (AAAI ’11)</a:t>
            </a:r>
          </a:p>
          <a:p>
            <a:pPr marL="457200" lvl="2"/>
            <a:r>
              <a:rPr lang="en-US" sz="2600" dirty="0"/>
              <a:t>A Study of Tagging Behavior across Social Media (SWSM ’11)</a:t>
            </a:r>
          </a:p>
          <a:p>
            <a:pPr marL="457200" lvl="2"/>
            <a:r>
              <a:rPr lang="en-US" sz="2600" dirty="0"/>
              <a:t>Relationship between  identity and popularity  (Under Review)</a:t>
            </a:r>
          </a:p>
          <a:p>
            <a:pPr marL="457200" lvl="2"/>
            <a:r>
              <a:rPr lang="en-US" sz="2600" dirty="0"/>
              <a:t>Spammer Detection: An Early Warning Approach (Under Review)</a:t>
            </a:r>
          </a:p>
          <a:p>
            <a:pPr marL="457200" lvl="2"/>
            <a:r>
              <a:rPr lang="en-US" sz="2600" dirty="0"/>
              <a:t>Detecting Crisis Events in Streaming Data (Under Review)  </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1889263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Committee Members</a:t>
            </a:r>
          </a:p>
          <a:p>
            <a:pPr lvl="1"/>
            <a:r>
              <a:rPr lang="en-US" sz="2400" dirty="0" smtClean="0"/>
              <a:t>Dr. Huan Liu, Dr. Hasan Davulcu, Dr. Ross Maciejewski, and Dr. Nitin Agarwal</a:t>
            </a:r>
          </a:p>
          <a:p>
            <a:endParaRPr lang="en-US" dirty="0"/>
          </a:p>
          <a:p>
            <a:r>
              <a:rPr lang="en-US" sz="2800" dirty="0" smtClean="0"/>
              <a:t>Members of the Data Mining and Machine Learning Lab</a:t>
            </a:r>
          </a:p>
          <a:p>
            <a:endParaRPr lang="en-US" dirty="0" smtClean="0"/>
          </a:p>
          <a:p>
            <a:r>
              <a:rPr lang="en-US" sz="2800" dirty="0" smtClean="0"/>
              <a:t>Dr. Rebecca Goolsby and The Office of Naval Research</a:t>
            </a:r>
          </a:p>
          <a:p>
            <a:endParaRPr lang="en-US" dirty="0"/>
          </a:p>
          <a:p>
            <a:r>
              <a:rPr lang="en-US" sz="2800" dirty="0"/>
              <a:t>Humanity </a:t>
            </a:r>
            <a:r>
              <a:rPr lang="en-US" sz="2800" dirty="0" smtClean="0"/>
              <a:t>Road Inc.</a:t>
            </a:r>
            <a:endParaRPr lang="en-US" sz="2800"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spTree>
    <p:extLst>
      <p:ext uri="{BB962C8B-B14F-4D97-AF65-F5344CB8AC3E}">
        <p14:creationId xmlns:p14="http://schemas.microsoft.com/office/powerpoint/2010/main" val="3939284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Contributions</a:t>
            </a:r>
            <a:endParaRPr lang="en-US" dirty="0"/>
          </a:p>
        </p:txBody>
      </p:sp>
      <p:sp>
        <p:nvSpPr>
          <p:cNvPr id="6" name="Content Placeholder 5"/>
          <p:cNvSpPr>
            <a:spLocks noGrp="1"/>
          </p:cNvSpPr>
          <p:nvPr>
            <p:ph idx="1"/>
          </p:nvPr>
        </p:nvSpPr>
        <p:spPr>
          <a:xfrm>
            <a:off x="457200" y="1600200"/>
            <a:ext cx="8229600" cy="5105400"/>
          </a:xfrm>
        </p:spPr>
        <p:txBody>
          <a:bodyPr>
            <a:normAutofit/>
          </a:bodyPr>
          <a:lstStyle/>
          <a:p>
            <a:r>
              <a:rPr lang="en-US" sz="2800" dirty="0" smtClean="0"/>
              <a:t>Developed two novel visual analytics based platforms to aid first responders</a:t>
            </a:r>
          </a:p>
          <a:p>
            <a:pPr lvl="1"/>
            <a:r>
              <a:rPr lang="en-US" sz="2400" dirty="0" smtClean="0"/>
              <a:t>TweetTracker – collaborative environment for information aggregation and analysis</a:t>
            </a:r>
          </a:p>
          <a:p>
            <a:pPr lvl="1"/>
            <a:r>
              <a:rPr lang="en-US" sz="2400" dirty="0" smtClean="0"/>
              <a:t>TweetXplorer – deeper analysis of big data</a:t>
            </a:r>
          </a:p>
          <a:p>
            <a:r>
              <a:rPr lang="en-US" sz="2800" dirty="0" smtClean="0"/>
              <a:t>Novel event detection approach in dynamic Twitter streams</a:t>
            </a:r>
          </a:p>
          <a:p>
            <a:r>
              <a:rPr lang="en-US" sz="2800" dirty="0" smtClean="0"/>
              <a:t>Behavior analytics approach to Identifying tweets from crisis regions</a:t>
            </a:r>
          </a:p>
          <a:p>
            <a:r>
              <a:rPr lang="en-US" sz="2800" dirty="0" smtClean="0"/>
              <a:t>Novel method to identify relevant users to follow during crises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3547737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Agichtein</a:t>
            </a:r>
            <a:r>
              <a:rPr lang="en-US" dirty="0"/>
              <a:t>, E., Castillo, C., Donato, D., </a:t>
            </a:r>
            <a:r>
              <a:rPr lang="en-US" dirty="0" err="1"/>
              <a:t>Gionis</a:t>
            </a:r>
            <a:r>
              <a:rPr lang="en-US" dirty="0"/>
              <a:t>, A., &amp; </a:t>
            </a:r>
            <a:r>
              <a:rPr lang="en-US" dirty="0" err="1"/>
              <a:t>Mishne</a:t>
            </a:r>
            <a:r>
              <a:rPr lang="en-US" dirty="0"/>
              <a:t>, G. (2008, February). Finding high-quality content in social media. In </a:t>
            </a:r>
            <a:r>
              <a:rPr lang="en-US" i="1" dirty="0"/>
              <a:t>Proceedings of the 2008 International Conference on Web Search and Data Mining</a:t>
            </a:r>
            <a:r>
              <a:rPr lang="en-US" dirty="0"/>
              <a:t> (pp. 183-194). ACM</a:t>
            </a:r>
            <a:r>
              <a:rPr lang="en-US" dirty="0" smtClean="0"/>
              <a:t>.</a:t>
            </a:r>
          </a:p>
          <a:p>
            <a:r>
              <a:rPr lang="en-US" dirty="0"/>
              <a:t>Aura, S., &amp; Hess, G. D. (2004). What's in a name? </a:t>
            </a:r>
            <a:r>
              <a:rPr lang="en-US" dirty="0" err="1"/>
              <a:t>CESifo</a:t>
            </a:r>
            <a:r>
              <a:rPr lang="en-US" dirty="0"/>
              <a:t> Working Paper Series No. 1190. Retrieved 12 February, 2010, from </a:t>
            </a:r>
            <a:r>
              <a:rPr lang="en-US" dirty="0">
                <a:hlinkClick r:id="rId3"/>
              </a:rPr>
              <a:t>http://ideas.repec.org/p/ces/ceswps/_</a:t>
            </a:r>
            <a:r>
              <a:rPr lang="en-US" dirty="0" smtClean="0">
                <a:hlinkClick r:id="rId3"/>
              </a:rPr>
              <a:t>1190.html</a:t>
            </a:r>
            <a:endParaRPr lang="en-US" dirty="0" smtClean="0"/>
          </a:p>
          <a:p>
            <a:r>
              <a:rPr lang="en-US" dirty="0" smtClean="0"/>
              <a:t>Cotton, J.L., O'Neill, B.S., Griffin, A. </a:t>
            </a:r>
            <a:r>
              <a:rPr lang="en-US" dirty="0"/>
              <a:t>(2008) "The “name game”: affective and hiring reactions to first names", Journal of Managerial Psychology, Vol. 23 </a:t>
            </a:r>
            <a:r>
              <a:rPr lang="en-US" dirty="0" smtClean="0"/>
              <a:t>(1), </a:t>
            </a:r>
            <a:r>
              <a:rPr lang="en-US" dirty="0"/>
              <a:t>pp.18 </a:t>
            </a:r>
            <a:r>
              <a:rPr lang="en-US" dirty="0" smtClean="0"/>
              <a:t>– 39</a:t>
            </a:r>
          </a:p>
          <a:p>
            <a:r>
              <a:rPr lang="en-US" dirty="0"/>
              <a:t>Hughes, A.L., </a:t>
            </a:r>
            <a:r>
              <a:rPr lang="en-US" dirty="0" err="1"/>
              <a:t>Palen</a:t>
            </a:r>
            <a:r>
              <a:rPr lang="en-US" dirty="0"/>
              <a:t>, L.: Twitter Adoption and Use in Mass Convergence and Emergency</a:t>
            </a:r>
          </a:p>
          <a:p>
            <a:r>
              <a:rPr lang="en-US" dirty="0"/>
              <a:t>Events. International Journal of Emergency Management 6(3), 248{260 (2009)</a:t>
            </a:r>
            <a:endParaRPr lang="en-US" dirty="0" smtClean="0"/>
          </a:p>
          <a:p>
            <a:r>
              <a:rPr lang="en-US" dirty="0" err="1"/>
              <a:t>Laham</a:t>
            </a:r>
            <a:r>
              <a:rPr lang="en-US" dirty="0"/>
              <a:t>, S. M., </a:t>
            </a:r>
            <a:r>
              <a:rPr lang="en-US" dirty="0" err="1"/>
              <a:t>Koval</a:t>
            </a:r>
            <a:r>
              <a:rPr lang="en-US" dirty="0"/>
              <a:t>, P., &amp; Alter, A. L. (2012). The name-pronunciation effect: Why people like Mr. Smith more than Mr. Colquhoun. </a:t>
            </a:r>
            <a:r>
              <a:rPr lang="en-US" i="1" dirty="0"/>
              <a:t>Journal of Experimental Social Psychology</a:t>
            </a:r>
            <a:r>
              <a:rPr lang="en-US" dirty="0"/>
              <a:t>, </a:t>
            </a:r>
            <a:r>
              <a:rPr lang="en-US" i="1" dirty="0"/>
              <a:t>48</a:t>
            </a:r>
            <a:r>
              <a:rPr lang="en-US" dirty="0"/>
              <a:t>(3), 752-756.</a:t>
            </a:r>
          </a:p>
          <a:p>
            <a:r>
              <a:rPr lang="en-US" dirty="0" err="1"/>
              <a:t>Kasof</a:t>
            </a:r>
            <a:r>
              <a:rPr lang="en-US" dirty="0"/>
              <a:t>, J. (1993). Sex bias in the naming of stimulus persons. Psychological Bulletin, 113, </a:t>
            </a:r>
            <a:r>
              <a:rPr lang="en-US" dirty="0" smtClean="0"/>
              <a:t>140–163</a:t>
            </a:r>
          </a:p>
          <a:p>
            <a:r>
              <a:rPr lang="en-US" dirty="0" err="1"/>
              <a:t>Kalist</a:t>
            </a:r>
            <a:r>
              <a:rPr lang="en-US" dirty="0"/>
              <a:t>, D. E., &amp; Lee, D. Y. (2009). First names and crime: Does unpopularity spell trouble? Social Science Quarterly, 90, 39–49.</a:t>
            </a:r>
            <a:endParaRPr lang="en-US" dirty="0" smtClean="0"/>
          </a:p>
          <a:p>
            <a:r>
              <a:rPr lang="en-US" dirty="0" smtClean="0"/>
              <a:t>Manning</a:t>
            </a:r>
            <a:r>
              <a:rPr lang="en-US" dirty="0"/>
              <a:t>, Christopher D., </a:t>
            </a:r>
            <a:r>
              <a:rPr lang="en-US" dirty="0" err="1"/>
              <a:t>Prabhakar</a:t>
            </a:r>
            <a:r>
              <a:rPr lang="en-US" dirty="0"/>
              <a:t> </a:t>
            </a:r>
            <a:r>
              <a:rPr lang="en-US" dirty="0" err="1"/>
              <a:t>Raghavan</a:t>
            </a:r>
            <a:r>
              <a:rPr lang="en-US" dirty="0"/>
              <a:t>, and </a:t>
            </a:r>
            <a:r>
              <a:rPr lang="en-US" dirty="0" err="1"/>
              <a:t>Hinrich</a:t>
            </a:r>
            <a:r>
              <a:rPr lang="en-US" dirty="0"/>
              <a:t> </a:t>
            </a:r>
            <a:r>
              <a:rPr lang="en-US" dirty="0" err="1"/>
              <a:t>Schütze</a:t>
            </a:r>
            <a:r>
              <a:rPr lang="en-US" dirty="0"/>
              <a:t>. </a:t>
            </a:r>
            <a:r>
              <a:rPr lang="en-US" i="1" dirty="0"/>
              <a:t>Introduction to information retrieval</a:t>
            </a:r>
            <a:r>
              <a:rPr lang="en-US" dirty="0"/>
              <a:t>. Vol. 1. Cambridge: Cambridge University Press, 2008.</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spTree>
    <p:extLst>
      <p:ext uri="{BB962C8B-B14F-4D97-AF65-F5344CB8AC3E}">
        <p14:creationId xmlns:p14="http://schemas.microsoft.com/office/powerpoint/2010/main" val="2009983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Identifying Crisis events in Streams</a:t>
            </a:r>
            <a:endParaRPr lang="en-US" dirty="0"/>
          </a:p>
        </p:txBody>
      </p:sp>
      <p:sp>
        <p:nvSpPr>
          <p:cNvPr id="5" name="Text Placeholder 4"/>
          <p:cNvSpPr>
            <a:spLocks noGrp="1"/>
          </p:cNvSpPr>
          <p:nvPr>
            <p:ph type="body" idx="1"/>
          </p:nvPr>
        </p:nvSpPr>
        <p:spPr/>
        <p:txBody>
          <a:bodyPr>
            <a:normAutofit fontScale="92500" lnSpcReduction="10000"/>
          </a:bodyPr>
          <a:lstStyle/>
          <a:p>
            <a:r>
              <a:rPr lang="en-US" dirty="0">
                <a:hlinkClick r:id="rId3"/>
              </a:rPr>
              <a:t>Exploring a Scalable Solution to Identifying Events in Noisy Twitter </a:t>
            </a:r>
            <a:r>
              <a:rPr lang="en-US" dirty="0" smtClean="0">
                <a:hlinkClick r:id="rId3"/>
              </a:rPr>
              <a:t>Streams</a:t>
            </a:r>
            <a:r>
              <a:rPr lang="en-US" dirty="0" smtClean="0"/>
              <a:t>, </a:t>
            </a:r>
            <a:r>
              <a:rPr lang="en-US" sz="2000" dirty="0" smtClean="0"/>
              <a:t>pp. 496-499, </a:t>
            </a:r>
            <a:r>
              <a:rPr lang="en-US" sz="2000" dirty="0"/>
              <a:t>Shamanth Kumar, </a:t>
            </a:r>
            <a:r>
              <a:rPr lang="en-US" sz="2000" dirty="0" err="1"/>
              <a:t>Huan</a:t>
            </a:r>
            <a:r>
              <a:rPr lang="en-US" sz="2000" dirty="0"/>
              <a:t> Liu, </a:t>
            </a:r>
            <a:r>
              <a:rPr lang="en-US" sz="2000" dirty="0" err="1"/>
              <a:t>Sameep</a:t>
            </a:r>
            <a:r>
              <a:rPr lang="en-US" sz="2000" dirty="0"/>
              <a:t> Mehta, L </a:t>
            </a:r>
            <a:r>
              <a:rPr lang="en-US" sz="2000" dirty="0" err="1"/>
              <a:t>Venkata</a:t>
            </a:r>
            <a:r>
              <a:rPr lang="en-US" sz="2000" dirty="0"/>
              <a:t> </a:t>
            </a:r>
            <a:r>
              <a:rPr lang="en-US" sz="2000" dirty="0" err="1" smtClean="0"/>
              <a:t>Subramaniam</a:t>
            </a:r>
            <a:r>
              <a:rPr lang="en-US" sz="2000" dirty="0" smtClean="0"/>
              <a:t>, </a:t>
            </a:r>
            <a:r>
              <a:rPr lang="en-US" sz="2000" dirty="0"/>
              <a:t>Proceedings of the 2015 IEEE/ACM International Conference on Advances in Social Networks Analysis and </a:t>
            </a:r>
            <a:r>
              <a:rPr lang="en-US" sz="2000" dirty="0" smtClean="0"/>
              <a:t>Mining, </a:t>
            </a:r>
            <a:r>
              <a:rPr lang="en-US" sz="2000" dirty="0"/>
              <a:t>2015</a:t>
            </a:r>
            <a:endParaRPr lang="en-US"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653788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Motivations</a:t>
            </a:r>
            <a:endParaRPr lang="en-US" dirty="0"/>
          </a:p>
        </p:txBody>
      </p:sp>
      <p:sp>
        <p:nvSpPr>
          <p:cNvPr id="3" name="Content Placeholder 2"/>
          <p:cNvSpPr>
            <a:spLocks noGrp="1"/>
          </p:cNvSpPr>
          <p:nvPr>
            <p:ph idx="1"/>
          </p:nvPr>
        </p:nvSpPr>
        <p:spPr/>
        <p:txBody>
          <a:bodyPr>
            <a:normAutofit/>
          </a:bodyPr>
          <a:lstStyle/>
          <a:p>
            <a:r>
              <a:rPr lang="en-US" sz="2800" dirty="0" smtClean="0"/>
              <a:t>Event: “A non-trivial incident happening in a certain place at a certain time”</a:t>
            </a:r>
          </a:p>
          <a:p>
            <a:r>
              <a:rPr lang="en-US" sz="2800" dirty="0" smtClean="0"/>
              <a:t>Existing methods considered static data</a:t>
            </a:r>
          </a:p>
          <a:p>
            <a:r>
              <a:rPr lang="en-US" sz="2800" dirty="0" smtClean="0"/>
              <a:t>Social media – New data source</a:t>
            </a:r>
          </a:p>
          <a:p>
            <a:pPr lvl="1"/>
            <a:r>
              <a:rPr lang="en-US" sz="2400" dirty="0" smtClean="0"/>
              <a:t>Understanding of events</a:t>
            </a:r>
          </a:p>
          <a:p>
            <a:pPr lvl="1"/>
            <a:r>
              <a:rPr lang="en-US" sz="2400" dirty="0" smtClean="0"/>
              <a:t>Tracking event progress</a:t>
            </a:r>
          </a:p>
          <a:p>
            <a:pPr lvl="1"/>
            <a:r>
              <a:rPr lang="en-US" sz="2400" dirty="0"/>
              <a:t>Identify information leaders</a:t>
            </a:r>
          </a:p>
          <a:p>
            <a:pPr lvl="1"/>
            <a:r>
              <a:rPr lang="en-US" sz="2400" dirty="0" smtClean="0"/>
              <a:t>Gauge public response</a:t>
            </a:r>
          </a:p>
          <a:p>
            <a:pPr lvl="1"/>
            <a:endParaRPr lang="en-US" sz="2400" dirty="0" smtClean="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3391616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Technical Challenges in Handling Social Media</a:t>
            </a:r>
            <a:endParaRPr lang="en-US" dirty="0"/>
          </a:p>
        </p:txBody>
      </p:sp>
      <p:sp>
        <p:nvSpPr>
          <p:cNvPr id="3" name="Content Placeholder 2"/>
          <p:cNvSpPr>
            <a:spLocks noGrp="1"/>
          </p:cNvSpPr>
          <p:nvPr>
            <p:ph idx="1"/>
          </p:nvPr>
        </p:nvSpPr>
        <p:spPr/>
        <p:txBody>
          <a:bodyPr/>
          <a:lstStyle/>
          <a:p>
            <a:r>
              <a:rPr lang="en-US" sz="2800" dirty="0" smtClean="0"/>
              <a:t>Streaming </a:t>
            </a:r>
            <a:r>
              <a:rPr lang="en-US" sz="2800" dirty="0"/>
              <a:t>and </a:t>
            </a:r>
            <a:r>
              <a:rPr lang="en-US" sz="2800" dirty="0" smtClean="0"/>
              <a:t>dynamic</a:t>
            </a:r>
          </a:p>
          <a:p>
            <a:r>
              <a:rPr lang="en-US" sz="2800" dirty="0" smtClean="0"/>
              <a:t>Language </a:t>
            </a:r>
            <a:r>
              <a:rPr lang="en-US" sz="2800" dirty="0"/>
              <a:t>in tweets is </a:t>
            </a:r>
            <a:r>
              <a:rPr lang="en-US" sz="2800" dirty="0" smtClean="0"/>
              <a:t>informal</a:t>
            </a:r>
          </a:p>
          <a:p>
            <a:pPr lvl="1"/>
            <a:r>
              <a:rPr lang="en-US" sz="2400" dirty="0" smtClean="0"/>
              <a:t>Abbreviations</a:t>
            </a:r>
          </a:p>
          <a:p>
            <a:pPr lvl="1"/>
            <a:r>
              <a:rPr lang="en-US" sz="2400" dirty="0" smtClean="0"/>
              <a:t>Slang</a:t>
            </a:r>
          </a:p>
          <a:p>
            <a:pPr lvl="1"/>
            <a:r>
              <a:rPr lang="en-US" sz="2400" dirty="0" smtClean="0"/>
              <a:t>Short text</a:t>
            </a:r>
            <a:endParaRPr lang="en-US" sz="2400" dirty="0"/>
          </a:p>
          <a:p>
            <a:r>
              <a:rPr lang="en-US" sz="2800" dirty="0" smtClean="0"/>
              <a:t>High </a:t>
            </a:r>
            <a:r>
              <a:rPr lang="en-US" sz="2800" dirty="0"/>
              <a:t>volume and high velocity</a:t>
            </a:r>
          </a:p>
          <a:p>
            <a:r>
              <a:rPr lang="en-US" sz="2800" dirty="0" smtClean="0"/>
              <a:t>Noisy</a:t>
            </a:r>
            <a:r>
              <a:rPr lang="en-US" sz="2800" dirty="0"/>
              <a:t>: 40% of tweets are banal chatter (Pear Analytics 2009) </a:t>
            </a:r>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3804294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a Solution</a:t>
            </a:r>
            <a:endParaRPr lang="en-US" dirty="0"/>
          </a:p>
        </p:txBody>
      </p:sp>
      <p:sp>
        <p:nvSpPr>
          <p:cNvPr id="3" name="Content Placeholder 2"/>
          <p:cNvSpPr>
            <a:spLocks noGrp="1"/>
          </p:cNvSpPr>
          <p:nvPr>
            <p:ph idx="1"/>
          </p:nvPr>
        </p:nvSpPr>
        <p:spPr/>
        <p:txBody>
          <a:bodyPr>
            <a:normAutofit/>
          </a:bodyPr>
          <a:lstStyle/>
          <a:p>
            <a:endParaRPr lang="en-US" dirty="0" smtClean="0"/>
          </a:p>
          <a:p>
            <a:r>
              <a:rPr lang="en-US" sz="2800" dirty="0" smtClean="0"/>
              <a:t>All users are sensors</a:t>
            </a:r>
          </a:p>
          <a:p>
            <a:endParaRPr lang="en-US" dirty="0" smtClean="0"/>
          </a:p>
          <a:p>
            <a:endParaRPr lang="en-US" dirty="0"/>
          </a:p>
          <a:p>
            <a:endParaRPr lang="en-US" dirty="0"/>
          </a:p>
          <a:p>
            <a:r>
              <a:rPr lang="en-US" sz="2800" dirty="0" smtClean="0"/>
              <a:t>Aggregating information can help us detect events</a:t>
            </a:r>
          </a:p>
          <a:p>
            <a:endParaRPr lang="en-US" dirty="0"/>
          </a:p>
          <a:p>
            <a:r>
              <a:rPr lang="en-US" sz="2800" dirty="0" smtClean="0"/>
              <a:t>Wisdom of the crowd</a:t>
            </a:r>
          </a:p>
          <a:p>
            <a:pPr lvl="1"/>
            <a:r>
              <a:rPr lang="en-US" sz="2400" dirty="0" smtClean="0"/>
              <a:t>Diversity of the user population to filter noise</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
        <p:nvSpPr>
          <p:cNvPr id="6" name="TextBox 5"/>
          <p:cNvSpPr txBox="1"/>
          <p:nvPr/>
        </p:nvSpPr>
        <p:spPr>
          <a:xfrm>
            <a:off x="685800" y="6477003"/>
            <a:ext cx="2576346" cy="276999"/>
          </a:xfrm>
          <a:prstGeom prst="rect">
            <a:avLst/>
          </a:prstGeom>
          <a:noFill/>
        </p:spPr>
        <p:txBody>
          <a:bodyPr wrap="none" rtlCol="0">
            <a:spAutoFit/>
          </a:bodyPr>
          <a:lstStyle/>
          <a:p>
            <a:r>
              <a:rPr lang="en-US" sz="1200" dirty="0"/>
              <a:t>Image Source: </a:t>
            </a:r>
            <a:r>
              <a:rPr lang="en-US" sz="1200" dirty="0" smtClean="0">
                <a:hlinkClick r:id="rId3"/>
              </a:rPr>
              <a:t>http://bit.ly/1CyJ58u</a:t>
            </a:r>
            <a:endParaRPr lang="en-US" sz="1200" dirty="0"/>
          </a:p>
        </p:txBody>
      </p:sp>
      <p:pic>
        <p:nvPicPr>
          <p:cNvPr id="6146" name="Picture 2" descr="http://bloximages.chicago2.vip.townnews.com/pressofatlanticcity.com/content/tncms/assets/v3/editorial/0/67/067592d4-71c6-5be5-a6b9-8da64bd5c65a/508e689680c6d.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562100"/>
            <a:ext cx="3124200" cy="2019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43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0" y="5105399"/>
            <a:ext cx="685800" cy="457200"/>
          </a:xfrm>
          <a:prstGeom prst="rect">
            <a:avLst/>
          </a:prstGeom>
          <a:solidFill>
            <a:schemeClr val="accent1">
              <a:alpha val="0"/>
            </a:schemeClr>
          </a:solidFill>
          <a:ln w="51816">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581400" y="5105399"/>
            <a:ext cx="609600" cy="457200"/>
          </a:xfrm>
          <a:prstGeom prst="rect">
            <a:avLst/>
          </a:prstGeom>
          <a:solidFill>
            <a:schemeClr val="accent1">
              <a:alpha val="0"/>
            </a:schemeClr>
          </a:solidFill>
          <a:ln w="51816">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Detecting Events in Streams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05400"/>
              </a:xfrm>
            </p:spPr>
            <p:txBody>
              <a:bodyPr>
                <a:normAutofit/>
              </a:bodyPr>
              <a:lstStyle/>
              <a:p>
                <a:r>
                  <a:rPr lang="en-US" dirty="0" smtClean="0"/>
                  <a:t>Given an ordered stream of tweets T = t1, t2, t3,… we want to detect events E = </a:t>
                </a:r>
                <a14:m>
                  <m:oMath xmlns:m="http://schemas.openxmlformats.org/officeDocument/2006/math">
                    <m:sSub>
                      <m:sSubPr>
                        <m:ctrlPr>
                          <a:rPr lang="en-US" i="1">
                            <a:latin typeface="Cambria Math" panose="02040503050406030204" pitchFamily="18" charset="0"/>
                          </a:rPr>
                        </m:ctrlPr>
                      </m:sSubPr>
                      <m:e>
                        <m:r>
                          <a:rPr lang="en-US" i="1">
                            <a:latin typeface="Cambria Math"/>
                          </a:rPr>
                          <m:t>𝑒</m:t>
                        </m:r>
                      </m:e>
                      <m:sub>
                        <m:r>
                          <a:rPr lang="en-US" b="0" i="1" smtClean="0">
                            <a:latin typeface="Cambria Math"/>
                          </a:rPr>
                          <m:t>1</m:t>
                        </m:r>
                      </m:sub>
                    </m:sSub>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a:rPr>
                          <m:t>𝑒</m:t>
                        </m:r>
                      </m:e>
                      <m:sub>
                        <m:r>
                          <a:rPr lang="en-US" b="0" i="1" smtClean="0">
                            <a:latin typeface="Cambria Math"/>
                          </a:rPr>
                          <m:t>2</m:t>
                        </m:r>
                      </m:sub>
                    </m:sSub>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a:rPr>
                          <m:t>𝑒</m:t>
                        </m:r>
                      </m:e>
                      <m:sub>
                        <m:r>
                          <a:rPr lang="en-US" b="0" i="1" smtClean="0">
                            <a:latin typeface="Cambria Math"/>
                          </a:rPr>
                          <m:t>3</m:t>
                        </m:r>
                      </m:sub>
                    </m:sSub>
                  </m:oMath>
                </a14:m>
                <a:r>
                  <a:rPr lang="en-US" dirty="0" smtClean="0"/>
                  <a:t>,…</a:t>
                </a:r>
              </a:p>
              <a:p>
                <a:r>
                  <a:rPr lang="en-US" b="1" dirty="0" smtClean="0"/>
                  <a:t>Event: </a:t>
                </a:r>
                <a:r>
                  <a:rPr lang="en-US" dirty="0" smtClean="0"/>
                  <a:t>An event is a collection of similar tweets with high user diversity</a:t>
                </a:r>
              </a:p>
              <a:p>
                <a:r>
                  <a:rPr lang="en-US" b="1" dirty="0" smtClean="0"/>
                  <a:t>User Diversity: </a:t>
                </a:r>
              </a:p>
              <a:p>
                <a:pPr lvl="1"/>
                <a14:m>
                  <m:oMath xmlns:m="http://schemas.openxmlformats.org/officeDocument/2006/math">
                    <m:r>
                      <a:rPr lang="en-US" i="1">
                        <a:latin typeface="Cambria Math"/>
                      </a:rPr>
                      <m:t>𝐻</m:t>
                    </m:r>
                    <m:d>
                      <m:dPr>
                        <m:ctrlPr>
                          <a:rPr lang="en-US" i="1">
                            <a:latin typeface="Cambria Math" panose="02040503050406030204" pitchFamily="18" charset="0"/>
                          </a:rPr>
                        </m:ctrlPr>
                      </m:dPr>
                      <m:e>
                        <m:r>
                          <a:rPr lang="en-US" b="0" i="1" smtClean="0">
                            <a:latin typeface="Cambria Math"/>
                          </a:rPr>
                          <m:t>𝑒</m:t>
                        </m:r>
                      </m:e>
                    </m:d>
                    <m:r>
                      <a:rPr lang="en-US" i="1">
                        <a:latin typeface="Cambria Math"/>
                      </a:rPr>
                      <m:t>=−</m:t>
                    </m:r>
                    <m:nary>
                      <m:naryPr>
                        <m:chr m:val="∑"/>
                        <m:supHide m:val="on"/>
                        <m:ctrlPr>
                          <a:rPr lang="en-US" i="1">
                            <a:latin typeface="Cambria Math" panose="02040503050406030204" pitchFamily="18" charset="0"/>
                          </a:rPr>
                        </m:ctrlPr>
                      </m:naryPr>
                      <m:sub>
                        <m:r>
                          <m:rPr>
                            <m:brk m:alnAt="7"/>
                          </m:rPr>
                          <a:rPr lang="en-US" i="1">
                            <a:latin typeface="Cambria Math"/>
                          </a:rPr>
                          <m:t>𝑖</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𝑛</m:t>
                                </m:r>
                              </m:e>
                              <m:sub>
                                <m:sSub>
                                  <m:sSubPr>
                                    <m:ctrlPr>
                                      <a:rPr lang="en-US" i="1">
                                        <a:latin typeface="Cambria Math" panose="02040503050406030204" pitchFamily="18" charset="0"/>
                                      </a:rPr>
                                    </m:ctrlPr>
                                  </m:sSubPr>
                                  <m:e>
                                    <m:r>
                                      <a:rPr lang="en-US" i="1">
                                        <a:latin typeface="Cambria Math"/>
                                      </a:rPr>
                                      <m:t>𝑢</m:t>
                                    </m:r>
                                  </m:e>
                                  <m:sub>
                                    <m:r>
                                      <a:rPr lang="en-US" i="1">
                                        <a:latin typeface="Cambria Math"/>
                                      </a:rPr>
                                      <m:t>𝑖</m:t>
                                    </m:r>
                                  </m:sub>
                                </m:sSub>
                              </m:sub>
                            </m:sSub>
                          </m:num>
                          <m:den>
                            <m:r>
                              <a:rPr lang="en-US" i="1">
                                <a:latin typeface="Cambria Math"/>
                              </a:rPr>
                              <m:t>𝑁</m:t>
                            </m:r>
                          </m:den>
                        </m:f>
                      </m:e>
                    </m:nary>
                    <m:func>
                      <m:funcPr>
                        <m:ctrlPr>
                          <a:rPr lang="en-US" i="1">
                            <a:latin typeface="Cambria Math" panose="02040503050406030204" pitchFamily="18" charset="0"/>
                          </a:rPr>
                        </m:ctrlPr>
                      </m:funcPr>
                      <m:fName>
                        <m:r>
                          <m:rPr>
                            <m:sty m:val="p"/>
                          </m:rPr>
                          <a:rPr lang="en-US">
                            <a:latin typeface="Cambria Math"/>
                          </a:rPr>
                          <m:t>log</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𝑛</m:t>
                                </m:r>
                              </m:e>
                              <m:sub>
                                <m:sSub>
                                  <m:sSubPr>
                                    <m:ctrlPr>
                                      <a:rPr lang="en-US" i="1">
                                        <a:latin typeface="Cambria Math" panose="02040503050406030204" pitchFamily="18" charset="0"/>
                                      </a:rPr>
                                    </m:ctrlPr>
                                  </m:sSubPr>
                                  <m:e>
                                    <m:r>
                                      <a:rPr lang="en-US" i="1">
                                        <a:latin typeface="Cambria Math"/>
                                      </a:rPr>
                                      <m:t>𝑢</m:t>
                                    </m:r>
                                  </m:e>
                                  <m:sub>
                                    <m:r>
                                      <a:rPr lang="en-US" i="1">
                                        <a:latin typeface="Cambria Math"/>
                                      </a:rPr>
                                      <m:t>𝑖</m:t>
                                    </m:r>
                                  </m:sub>
                                </m:sSub>
                              </m:sub>
                            </m:sSub>
                          </m:num>
                          <m:den>
                            <m:r>
                              <a:rPr lang="en-US" i="1">
                                <a:latin typeface="Cambria Math"/>
                              </a:rPr>
                              <m:t>𝑁</m:t>
                            </m:r>
                          </m:den>
                        </m:f>
                      </m:e>
                    </m:func>
                  </m:oMath>
                </a14:m>
                <a:endParaRPr lang="en-US" b="1" dirty="0"/>
              </a:p>
              <a:p>
                <a:endParaRPr lang="en-US" dirty="0" smtClean="0"/>
              </a:p>
              <a:p>
                <a:r>
                  <a:rPr lang="en-US" dirty="0" smtClean="0"/>
                  <a:t>Find events E</a:t>
                </a:r>
                <a:r>
                  <a:rPr lang="en-US" i="1" dirty="0" smtClean="0"/>
                  <a:t> </a:t>
                </a:r>
                <a:r>
                  <a:rPr lang="en-US" dirty="0" smtClean="0"/>
                  <a:t>such that</a:t>
                </a:r>
              </a:p>
              <a:p>
                <a:endParaRPr lang="en-US" i="1" dirty="0"/>
              </a:p>
              <a:p>
                <a:endParaRPr lang="en-US" i="1" dirty="0" smtClean="0"/>
              </a:p>
              <a:p>
                <a:endParaRPr lang="en-US" i="1" dirty="0"/>
              </a:p>
              <a:p>
                <a:endParaRPr lang="en-US" i="1"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3"/>
                <a:stretch>
                  <a:fillRect l="-593" t="-836" r="-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905000" y="5029202"/>
                <a:ext cx="3505200" cy="479747"/>
              </a:xfrm>
              <a:prstGeom prst="rect">
                <a:avLst/>
              </a:prstGeom>
              <a:noFill/>
            </p:spPr>
            <p:txBody>
              <a:bodyPr wrap="square" rtlCol="0">
                <a:spAutoFit/>
              </a:bodyPr>
              <a:lstStyle/>
              <a:p>
                <a:r>
                  <a:rPr lang="pt-BR" sz="2000" dirty="0" smtClean="0"/>
                  <a:t>arg max</a:t>
                </a:r>
                <a14:m>
                  <m:oMath xmlns:m="http://schemas.openxmlformats.org/officeDocument/2006/math">
                    <m:nary>
                      <m:naryPr>
                        <m:chr m:val="∑"/>
                        <m:ctrlPr>
                          <a:rPr lang="pt-BR" sz="2000" i="1" smtClean="0">
                            <a:latin typeface="Cambria Math" panose="02040503050406030204" pitchFamily="18" charset="0"/>
                          </a:rPr>
                        </m:ctrlPr>
                      </m:naryPr>
                      <m:sub>
                        <m:r>
                          <m:rPr>
                            <m:brk m:alnAt="23"/>
                          </m:rPr>
                          <a:rPr lang="en-US" sz="2000" b="0" i="1" smtClean="0">
                            <a:latin typeface="Cambria Math"/>
                          </a:rPr>
                          <m:t>𝑖</m:t>
                        </m:r>
                        <m:r>
                          <a:rPr lang="pt-BR" sz="2000" i="1" smtClean="0">
                            <a:latin typeface="Cambria Math"/>
                          </a:rPr>
                          <m:t>=1</m:t>
                        </m:r>
                      </m:sub>
                      <m:sup>
                        <m:r>
                          <a:rPr lang="en-US" sz="2000" b="0" i="1" smtClean="0">
                            <a:latin typeface="Cambria Math"/>
                          </a:rPr>
                          <m:t>|</m:t>
                        </m:r>
                        <m:r>
                          <a:rPr lang="en-US" sz="2000" b="0" i="1" smtClean="0">
                            <a:latin typeface="Cambria Math"/>
                          </a:rPr>
                          <m:t>𝐸</m:t>
                        </m:r>
                        <m:r>
                          <a:rPr lang="en-US" sz="2000" b="0" i="1" smtClean="0">
                            <a:latin typeface="Cambria Math"/>
                          </a:rPr>
                          <m:t>|</m:t>
                        </m:r>
                      </m:sup>
                      <m:e>
                        <m:sSub>
                          <m:sSubPr>
                            <m:ctrlPr>
                              <a:rPr lang="pt-BR" sz="2000" i="1">
                                <a:latin typeface="Cambria Math" panose="02040503050406030204" pitchFamily="18" charset="0"/>
                              </a:rPr>
                            </m:ctrlPr>
                          </m:sSubPr>
                          <m:e>
                            <m:r>
                              <a:rPr lang="en-US" sz="2000" b="0" i="1" smtClean="0">
                                <a:latin typeface="Cambria Math"/>
                              </a:rPr>
                              <m:t>   </m:t>
                            </m:r>
                            <m:r>
                              <a:rPr lang="en-US" sz="2000" b="0" i="1" smtClean="0">
                                <a:latin typeface="Cambria Math"/>
                              </a:rPr>
                              <m:t>𝐷</m:t>
                            </m:r>
                            <m:r>
                              <a:rPr lang="en-US" sz="2000" i="1">
                                <a:latin typeface="Cambria Math"/>
                              </a:rPr>
                              <m:t>(</m:t>
                            </m:r>
                            <m:r>
                              <a:rPr lang="en-US" sz="2000" i="1">
                                <a:latin typeface="Cambria Math"/>
                              </a:rPr>
                              <m:t>𝑒</m:t>
                            </m:r>
                          </m:e>
                          <m:sub>
                            <m:r>
                              <a:rPr lang="en-US" sz="2000" i="1">
                                <a:latin typeface="Cambria Math"/>
                              </a:rPr>
                              <m:t>𝑖</m:t>
                            </m:r>
                          </m:sub>
                        </m:sSub>
                        <m:r>
                          <a:rPr lang="en-US" sz="2000" i="1">
                            <a:latin typeface="Cambria Math"/>
                          </a:rPr>
                          <m:t>)+</m:t>
                        </m:r>
                        <m:r>
                          <a:rPr lang="en-US" sz="2000" b="0" i="1" smtClean="0">
                            <a:latin typeface="Cambria Math"/>
                          </a:rPr>
                          <m:t>   </m:t>
                        </m:r>
                        <m:r>
                          <a:rPr lang="en-US" sz="2000" b="0" i="1" smtClean="0">
                            <a:latin typeface="Cambria Math"/>
                          </a:rPr>
                          <m:t>𝐻</m:t>
                        </m:r>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𝑒</m:t>
                            </m:r>
                          </m:e>
                          <m:sub>
                            <m:r>
                              <a:rPr lang="en-US" sz="2000" i="1">
                                <a:latin typeface="Cambria Math"/>
                              </a:rPr>
                              <m:t>𝑖</m:t>
                            </m:r>
                          </m:sub>
                        </m:sSub>
                        <m:r>
                          <a:rPr lang="en-US" sz="2000" b="0" i="1" smtClean="0">
                            <a:latin typeface="Cambria Math"/>
                          </a:rPr>
                          <m:t>)</m:t>
                        </m:r>
                      </m:e>
                    </m:nary>
                  </m:oMath>
                </a14:m>
                <a:endParaRPr lang="en-US" sz="20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1905000" y="5029202"/>
                <a:ext cx="3505200" cy="479747"/>
              </a:xfrm>
              <a:prstGeom prst="rect">
                <a:avLst/>
              </a:prstGeom>
              <a:blipFill rotWithShape="1">
                <a:blip r:embed="rId4"/>
                <a:stretch>
                  <a:fillRect l="-1913" t="-89873" r="-348" b="-148101"/>
                </a:stretch>
              </a:blipFill>
            </p:spPr>
            <p:txBody>
              <a:bodyPr/>
              <a:lstStyle/>
              <a:p>
                <a:r>
                  <a:rPr lang="en-US">
                    <a:noFill/>
                  </a:rPr>
                  <a:t> </a:t>
                </a:r>
              </a:p>
            </p:txBody>
          </p:sp>
        </mc:Fallback>
      </mc:AlternateContent>
      <p:sp>
        <p:nvSpPr>
          <p:cNvPr id="7" name="TextBox 6"/>
          <p:cNvSpPr txBox="1"/>
          <p:nvPr/>
        </p:nvSpPr>
        <p:spPr>
          <a:xfrm>
            <a:off x="2895600" y="6044625"/>
            <a:ext cx="2438400" cy="584775"/>
          </a:xfrm>
          <a:prstGeom prst="rect">
            <a:avLst/>
          </a:prstGeom>
          <a:noFill/>
        </p:spPr>
        <p:txBody>
          <a:bodyPr wrap="square" rtlCol="0">
            <a:spAutoFit/>
          </a:bodyPr>
          <a:lstStyle/>
          <a:p>
            <a:r>
              <a:rPr lang="en-US" sz="1600" dirty="0" smtClean="0"/>
              <a:t>The distance between events</a:t>
            </a:r>
            <a:endParaRPr lang="en-US" sz="1600" dirty="0"/>
          </a:p>
        </p:txBody>
      </p:sp>
      <p:cxnSp>
        <p:nvCxnSpPr>
          <p:cNvPr id="9" name="Straight Arrow Connector 8"/>
          <p:cNvCxnSpPr/>
          <p:nvPr/>
        </p:nvCxnSpPr>
        <p:spPr>
          <a:xfrm>
            <a:off x="3886200" y="5714999"/>
            <a:ext cx="0" cy="336907"/>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48400" y="5147844"/>
            <a:ext cx="1752600" cy="338554"/>
          </a:xfrm>
          <a:prstGeom prst="rect">
            <a:avLst/>
          </a:prstGeom>
          <a:noFill/>
        </p:spPr>
        <p:txBody>
          <a:bodyPr wrap="square" rtlCol="0">
            <a:spAutoFit/>
          </a:bodyPr>
          <a:lstStyle/>
          <a:p>
            <a:r>
              <a:rPr lang="en-US" sz="1600" dirty="0" smtClean="0"/>
              <a:t>user diversity</a:t>
            </a:r>
            <a:endParaRPr lang="en-US" sz="1600" dirty="0"/>
          </a:p>
        </p:txBody>
      </p:sp>
      <p:cxnSp>
        <p:nvCxnSpPr>
          <p:cNvPr id="11" name="Straight Arrow Connector 10"/>
          <p:cNvCxnSpPr/>
          <p:nvPr/>
        </p:nvCxnSpPr>
        <p:spPr>
          <a:xfrm>
            <a:off x="5486400" y="5333999"/>
            <a:ext cx="685800" cy="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359682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30512</TotalTime>
  <Words>5217</Words>
  <Application>Microsoft Office PowerPoint</Application>
  <PresentationFormat>On-screen Show (4:3)</PresentationFormat>
  <Paragraphs>720</Paragraphs>
  <Slides>49</Slides>
  <Notes>33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Arial</vt:lpstr>
      <vt:lpstr>Calibri</vt:lpstr>
      <vt:lpstr>Cambria Math</vt:lpstr>
      <vt:lpstr>Microsoft Sans Serif</vt:lpstr>
      <vt:lpstr>Times New Roman</vt:lpstr>
      <vt:lpstr>Wingdings</vt:lpstr>
      <vt:lpstr>Clarity</vt:lpstr>
      <vt:lpstr>Acrobat Document</vt:lpstr>
      <vt:lpstr>Social Media Analytics for Crisis Response</vt:lpstr>
      <vt:lpstr>Crises are Inevitable</vt:lpstr>
      <vt:lpstr>Crisis Response</vt:lpstr>
      <vt:lpstr>Overview</vt:lpstr>
      <vt:lpstr>Identifying Crisis events in Streams</vt:lpstr>
      <vt:lpstr>Motivations</vt:lpstr>
      <vt:lpstr>Technical Challenges in Handling Social Media</vt:lpstr>
      <vt:lpstr>Towards a Solution</vt:lpstr>
      <vt:lpstr>Detecting Events in Streams</vt:lpstr>
      <vt:lpstr>Why is the Problem Hard?</vt:lpstr>
      <vt:lpstr>Handling Streaming Data</vt:lpstr>
      <vt:lpstr>Handling Informal Language</vt:lpstr>
      <vt:lpstr>Capturing New Events</vt:lpstr>
      <vt:lpstr>Proposed Solution</vt:lpstr>
      <vt:lpstr>Evaluating Detected Events</vt:lpstr>
      <vt:lpstr>Evaluating Event Quality</vt:lpstr>
      <vt:lpstr>Evaluating Scalability</vt:lpstr>
      <vt:lpstr>Example of Events</vt:lpstr>
      <vt:lpstr>Alternative Streams – Randomly Sampled Tweets</vt:lpstr>
      <vt:lpstr>Contributions</vt:lpstr>
      <vt:lpstr>Identifying Relevant Information during crisis</vt:lpstr>
      <vt:lpstr>Location, Location, Location</vt:lpstr>
      <vt:lpstr>Challenges of Inferring Tweet Location</vt:lpstr>
      <vt:lpstr>Problem Definition</vt:lpstr>
      <vt:lpstr>Methodology</vt:lpstr>
      <vt:lpstr>Studying Behavioral Patterns</vt:lpstr>
      <vt:lpstr>Device and Platform Usage (How)</vt:lpstr>
      <vt:lpstr>Device and Platform Usage (How)</vt:lpstr>
      <vt:lpstr>Characteristics of the Generated Content (What)</vt:lpstr>
      <vt:lpstr>Characteristics of the Generated Content (What)</vt:lpstr>
      <vt:lpstr>Motivations to Publish Content (Why)</vt:lpstr>
      <vt:lpstr>Motivations to Publish Content (Why)</vt:lpstr>
      <vt:lpstr>Predictive Model Construction</vt:lpstr>
      <vt:lpstr>Classification Performance</vt:lpstr>
      <vt:lpstr>Case Study: Event Summarization</vt:lpstr>
      <vt:lpstr>Generated Summaries</vt:lpstr>
      <vt:lpstr>Conclusions &amp; Contributions</vt:lpstr>
      <vt:lpstr>Monitoring &amp; Analyzing Crisis events</vt:lpstr>
      <vt:lpstr>Motivations</vt:lpstr>
      <vt:lpstr>Proposed Solutions I</vt:lpstr>
      <vt:lpstr>Proposed Solutions II</vt:lpstr>
      <vt:lpstr>FUTURE WORK</vt:lpstr>
      <vt:lpstr>Future Research Directions</vt:lpstr>
      <vt:lpstr>Understanding Mobile Device Usage during Crises</vt:lpstr>
      <vt:lpstr>Accomplishments</vt:lpstr>
      <vt:lpstr>Publications</vt:lpstr>
      <vt:lpstr>Acknowledgments</vt:lpstr>
      <vt:lpstr>Contributions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Analytics for Crisis Response</dc:title>
  <dc:creator>shamanth</dc:creator>
  <cp:lastModifiedBy>shamanth kumar</cp:lastModifiedBy>
  <cp:revision>427</cp:revision>
  <cp:lastPrinted>2015-04-13T15:03:50Z</cp:lastPrinted>
  <dcterms:created xsi:type="dcterms:W3CDTF">2006-08-16T00:00:00Z</dcterms:created>
  <dcterms:modified xsi:type="dcterms:W3CDTF">2015-12-13T21:50:34Z</dcterms:modified>
</cp:coreProperties>
</file>