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57" r:id="rId1"/>
    <p:sldMasterId id="2147483827" r:id="rId2"/>
  </p:sldMasterIdLst>
  <p:notesMasterIdLst>
    <p:notesMasterId r:id="rId15"/>
  </p:notesMasterIdLst>
  <p:handoutMasterIdLst>
    <p:handoutMasterId r:id="rId16"/>
  </p:handoutMasterIdLst>
  <p:sldIdLst>
    <p:sldId id="258" r:id="rId3"/>
    <p:sldId id="734" r:id="rId4"/>
    <p:sldId id="762" r:id="rId5"/>
    <p:sldId id="764" r:id="rId6"/>
    <p:sldId id="756" r:id="rId7"/>
    <p:sldId id="766" r:id="rId8"/>
    <p:sldId id="767" r:id="rId9"/>
    <p:sldId id="768" r:id="rId10"/>
    <p:sldId id="748" r:id="rId11"/>
    <p:sldId id="765" r:id="rId12"/>
    <p:sldId id="769" r:id="rId13"/>
    <p:sldId id="752" r:id="rId1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b="1" i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6pPr>
    <a:lvl7pPr marL="2743200" algn="l" defTabSz="914400" rtl="0" eaLnBrk="1" latinLnBrk="0" hangingPunct="1">
      <a:defRPr b="1" i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7pPr>
    <a:lvl8pPr marL="3200400" algn="l" defTabSz="914400" rtl="0" eaLnBrk="1" latinLnBrk="0" hangingPunct="1">
      <a:defRPr b="1" i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8pPr>
    <a:lvl9pPr marL="3657600" algn="l" defTabSz="914400" rtl="0" eaLnBrk="1" latinLnBrk="0" hangingPunct="1">
      <a:defRPr b="1" i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33CC33"/>
    <a:srgbClr val="0000FF"/>
    <a:srgbClr val="FFCC00"/>
    <a:srgbClr val="FF5050"/>
    <a:srgbClr val="FF66FF"/>
    <a:srgbClr val="FFFF00"/>
    <a:srgbClr val="FF00FF"/>
    <a:srgbClr val="BF393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中度样式 3 - 强调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中度样式 3 - 强调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A488322-F2BA-4B5B-9748-0D474271808F}" styleName="中度样式 3 - 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浅色样式 1 - 强调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67" autoAdjust="0"/>
    <p:restoredTop sz="78084" autoAdjust="0"/>
  </p:normalViewPr>
  <p:slideViewPr>
    <p:cSldViewPr>
      <p:cViewPr varScale="1">
        <p:scale>
          <a:sx n="91" d="100"/>
          <a:sy n="91" d="100"/>
        </p:scale>
        <p:origin x="192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kumimoji="1" sz="1200" b="0" i="0"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1" sz="1200" b="0" i="0"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kumimoji="1" sz="1200" b="0" i="0"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1" sz="1200" b="0" i="0">
                <a:ea typeface="宋体" charset="-122"/>
              </a:defRPr>
            </a:lvl1pPr>
          </a:lstStyle>
          <a:p>
            <a:pPr>
              <a:defRPr/>
            </a:pPr>
            <a:fld id="{65D00F0F-420E-4D40-BEB2-60DD90E692E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63435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kumimoji="1" sz="1200" b="0" i="0"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1" sz="1200" b="0" i="0"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kumimoji="1" sz="1200" b="0" i="0"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1" sz="1200" b="0" i="0">
                <a:ea typeface="宋体" charset="-122"/>
              </a:defRPr>
            </a:lvl1pPr>
          </a:lstStyle>
          <a:p>
            <a:pPr>
              <a:defRPr/>
            </a:pPr>
            <a:fld id="{6E0439F1-A1EF-47DB-A285-6C0399E9DED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969432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646035-4E6D-4680-9E2C-492D8AF7C310}" type="slidenum">
              <a:rPr lang="en-US" altLang="zh-CN" smtClean="0">
                <a:ea typeface="宋体" pitchFamily="2" charset="-122"/>
              </a:rPr>
              <a:pPr/>
              <a:t>1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altLang="zh-CN" dirty="0" smtClean="0">
              <a:ea typeface="宋体" pitchFamily="2" charset="-122"/>
            </a:endParaRPr>
          </a:p>
          <a:p>
            <a:pPr eaLnBrk="1" hangingPunct="1"/>
            <a:endParaRPr lang="en-US" altLang="zh-CN" dirty="0" smtClean="0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011562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720000" lvl="0">
              <a:spcAft>
                <a:spcPts val="600"/>
              </a:spcAft>
              <a:buClr>
                <a:srgbClr val="CC0000"/>
              </a:buClr>
            </a:pPr>
            <a:endParaRPr lang="en-US" altLang="zh-CN" sz="1200" dirty="0" smtClean="0">
              <a:solidFill>
                <a:srgbClr val="FF0000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720000" lvl="0">
              <a:spcAft>
                <a:spcPts val="600"/>
              </a:spcAft>
              <a:buClr>
                <a:srgbClr val="CC0000"/>
              </a:buClr>
            </a:pPr>
            <a:endParaRPr lang="en-US" altLang="zh-CN" sz="1200" dirty="0" smtClean="0">
              <a:solidFill>
                <a:srgbClr val="FF0000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720000" lvl="0">
              <a:spcAft>
                <a:spcPts val="600"/>
              </a:spcAft>
              <a:buClr>
                <a:srgbClr val="CC0000"/>
              </a:buClr>
            </a:pPr>
            <a:endParaRPr lang="en-US" altLang="zh-CN" sz="1200" dirty="0" smtClean="0">
              <a:solidFill>
                <a:srgbClr val="FF0000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439F1-A1EF-47DB-A285-6C0399E9DEDD}" type="slidenum">
              <a:rPr lang="en-US" altLang="zh-CN" smtClean="0"/>
              <a:pPr>
                <a:defRPr/>
              </a:pPr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16235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720000" lvl="0">
              <a:spcAft>
                <a:spcPts val="600"/>
              </a:spcAft>
              <a:buClr>
                <a:srgbClr val="CC0000"/>
              </a:buClr>
            </a:pPr>
            <a:endParaRPr lang="en-US" altLang="zh-CN" sz="1200" dirty="0" smtClean="0">
              <a:solidFill>
                <a:srgbClr val="FF0000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720000" lvl="0">
              <a:spcAft>
                <a:spcPts val="600"/>
              </a:spcAft>
              <a:buClr>
                <a:srgbClr val="CC0000"/>
              </a:buClr>
            </a:pPr>
            <a:endParaRPr lang="en-US" altLang="zh-CN" sz="1200" dirty="0" smtClean="0">
              <a:solidFill>
                <a:srgbClr val="FF0000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720000" lvl="0">
              <a:spcAft>
                <a:spcPts val="600"/>
              </a:spcAft>
              <a:buClr>
                <a:srgbClr val="CC0000"/>
              </a:buClr>
            </a:pPr>
            <a:endParaRPr lang="en-US" altLang="zh-CN" sz="1200" dirty="0" smtClean="0">
              <a:solidFill>
                <a:srgbClr val="FF0000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439F1-A1EF-47DB-A285-6C0399E9DEDD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181120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以上就是本次汇报内容，谢谢各位老师。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439F1-A1EF-47DB-A285-6C0399E9DEDD}" type="slidenum">
              <a:rPr lang="en-US" altLang="zh-CN" smtClean="0"/>
              <a:pPr>
                <a:defRPr/>
              </a:pPr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83938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439F1-A1EF-47DB-A285-6C0399E9DEDD}" type="slidenum">
              <a:rPr lang="en-US" altLang="zh-CN" smtClean="0"/>
              <a:pPr>
                <a:defRPr/>
              </a:pPr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22471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720000" lvl="0">
              <a:spcAft>
                <a:spcPts val="600"/>
              </a:spcAft>
              <a:buClr>
                <a:srgbClr val="CC0000"/>
              </a:buClr>
            </a:pPr>
            <a:endParaRPr lang="en-US" altLang="zh-CN" sz="1200" dirty="0" smtClean="0">
              <a:solidFill>
                <a:srgbClr val="FF0000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720000" lvl="0">
              <a:spcAft>
                <a:spcPts val="600"/>
              </a:spcAft>
              <a:buClr>
                <a:srgbClr val="CC0000"/>
              </a:buClr>
            </a:pPr>
            <a:endParaRPr lang="en-US" altLang="zh-CN" sz="1200" dirty="0" smtClean="0">
              <a:solidFill>
                <a:srgbClr val="FF0000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439F1-A1EF-47DB-A285-6C0399E9DEDD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893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720000" lvl="0">
              <a:spcAft>
                <a:spcPts val="600"/>
              </a:spcAft>
              <a:buClr>
                <a:srgbClr val="CC0000"/>
              </a:buClr>
            </a:pPr>
            <a:endParaRPr lang="en-US" altLang="zh-CN" sz="1200" dirty="0" smtClean="0">
              <a:solidFill>
                <a:srgbClr val="FF0000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720000" lvl="0">
              <a:spcAft>
                <a:spcPts val="600"/>
              </a:spcAft>
              <a:buClr>
                <a:srgbClr val="CC0000"/>
              </a:buClr>
            </a:pPr>
            <a:endParaRPr lang="en-US" altLang="zh-CN" sz="1200" dirty="0" smtClean="0">
              <a:solidFill>
                <a:srgbClr val="FF0000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439F1-A1EF-47DB-A285-6C0399E9DEDD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25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720000" lvl="0">
              <a:spcAft>
                <a:spcPts val="600"/>
              </a:spcAft>
              <a:buClr>
                <a:srgbClr val="CC0000"/>
              </a:buClr>
            </a:pPr>
            <a:endParaRPr lang="en-US" altLang="zh-CN" sz="1200" dirty="0" smtClean="0">
              <a:solidFill>
                <a:srgbClr val="FF0000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720000" lvl="0">
              <a:spcAft>
                <a:spcPts val="600"/>
              </a:spcAft>
              <a:buClr>
                <a:srgbClr val="CC0000"/>
              </a:buClr>
            </a:pPr>
            <a:endParaRPr lang="en-US" altLang="zh-CN" sz="1200" dirty="0" smtClean="0">
              <a:solidFill>
                <a:srgbClr val="FF0000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720000" lvl="0">
              <a:spcAft>
                <a:spcPts val="600"/>
              </a:spcAft>
              <a:buClr>
                <a:srgbClr val="CC0000"/>
              </a:buClr>
            </a:pPr>
            <a:endParaRPr lang="en-US" altLang="zh-CN" sz="1200" dirty="0" smtClean="0">
              <a:solidFill>
                <a:srgbClr val="FF0000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439F1-A1EF-47DB-A285-6C0399E9DEDD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49940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720000" lvl="0">
              <a:spcAft>
                <a:spcPts val="600"/>
              </a:spcAft>
              <a:buClr>
                <a:srgbClr val="CC0000"/>
              </a:buClr>
            </a:pPr>
            <a:endParaRPr lang="en-US" altLang="zh-CN" sz="1200" dirty="0" smtClean="0">
              <a:solidFill>
                <a:srgbClr val="FF0000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720000" lvl="0">
              <a:spcAft>
                <a:spcPts val="600"/>
              </a:spcAft>
              <a:buClr>
                <a:srgbClr val="CC0000"/>
              </a:buClr>
            </a:pPr>
            <a:endParaRPr lang="en-US" altLang="zh-CN" sz="1200" dirty="0" smtClean="0">
              <a:solidFill>
                <a:srgbClr val="FF0000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720000" lvl="0">
              <a:spcAft>
                <a:spcPts val="600"/>
              </a:spcAft>
              <a:buClr>
                <a:srgbClr val="CC0000"/>
              </a:buClr>
            </a:pPr>
            <a:endParaRPr lang="en-US" altLang="zh-CN" sz="1200" dirty="0" smtClean="0">
              <a:solidFill>
                <a:srgbClr val="FF0000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439F1-A1EF-47DB-A285-6C0399E9DEDD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52745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720000" lvl="0">
              <a:spcAft>
                <a:spcPts val="600"/>
              </a:spcAft>
              <a:buClr>
                <a:srgbClr val="CC0000"/>
              </a:buClr>
            </a:pPr>
            <a:endParaRPr lang="en-US" altLang="zh-CN" sz="1200" dirty="0" smtClean="0">
              <a:solidFill>
                <a:srgbClr val="FF0000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720000" lvl="0">
              <a:spcAft>
                <a:spcPts val="600"/>
              </a:spcAft>
              <a:buClr>
                <a:srgbClr val="CC0000"/>
              </a:buClr>
            </a:pPr>
            <a:endParaRPr lang="en-US" altLang="zh-CN" sz="1200" dirty="0" smtClean="0">
              <a:solidFill>
                <a:srgbClr val="FF0000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720000" lvl="0">
              <a:spcAft>
                <a:spcPts val="600"/>
              </a:spcAft>
              <a:buClr>
                <a:srgbClr val="CC0000"/>
              </a:buClr>
            </a:pPr>
            <a:endParaRPr lang="en-US" altLang="zh-CN" sz="1200" dirty="0" smtClean="0">
              <a:solidFill>
                <a:srgbClr val="FF0000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439F1-A1EF-47DB-A285-6C0399E9DEDD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55586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720000" lvl="0">
              <a:spcAft>
                <a:spcPts val="600"/>
              </a:spcAft>
              <a:buClr>
                <a:srgbClr val="CC0000"/>
              </a:buClr>
            </a:pPr>
            <a:endParaRPr lang="en-US" altLang="zh-CN" sz="1200" dirty="0" smtClean="0">
              <a:solidFill>
                <a:srgbClr val="FF0000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720000" lvl="0">
              <a:spcAft>
                <a:spcPts val="600"/>
              </a:spcAft>
              <a:buClr>
                <a:srgbClr val="CC0000"/>
              </a:buClr>
            </a:pPr>
            <a:endParaRPr lang="en-US" altLang="zh-CN" sz="1200" dirty="0" smtClean="0">
              <a:solidFill>
                <a:srgbClr val="FF0000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720000" lvl="0">
              <a:spcAft>
                <a:spcPts val="600"/>
              </a:spcAft>
              <a:buClr>
                <a:srgbClr val="CC0000"/>
              </a:buClr>
            </a:pPr>
            <a:endParaRPr lang="en-US" altLang="zh-CN" sz="1200" dirty="0" smtClean="0">
              <a:solidFill>
                <a:srgbClr val="FF0000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439F1-A1EF-47DB-A285-6C0399E9DEDD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76994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720000" lvl="0">
              <a:spcAft>
                <a:spcPts val="600"/>
              </a:spcAft>
              <a:buClr>
                <a:srgbClr val="CC0000"/>
              </a:buClr>
            </a:pPr>
            <a:endParaRPr lang="en-US" altLang="zh-CN" sz="1200" dirty="0" smtClean="0">
              <a:solidFill>
                <a:srgbClr val="FF0000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720000" lvl="0">
              <a:spcAft>
                <a:spcPts val="600"/>
              </a:spcAft>
              <a:buClr>
                <a:srgbClr val="CC0000"/>
              </a:buClr>
            </a:pPr>
            <a:endParaRPr lang="en-US" altLang="zh-CN" sz="1200" dirty="0" smtClean="0">
              <a:solidFill>
                <a:srgbClr val="FF0000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720000" lvl="0">
              <a:spcAft>
                <a:spcPts val="600"/>
              </a:spcAft>
              <a:buClr>
                <a:srgbClr val="CC0000"/>
              </a:buClr>
            </a:pPr>
            <a:endParaRPr lang="en-US" altLang="zh-CN" sz="1200" dirty="0" smtClean="0">
              <a:solidFill>
                <a:srgbClr val="FF0000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439F1-A1EF-47DB-A285-6C0399E9DEDD}" type="slidenum">
              <a:rPr lang="en-US" altLang="zh-CN" smtClean="0"/>
              <a:pPr>
                <a:defRPr/>
              </a:pPr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94085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3589338"/>
            <a:ext cx="7772400" cy="109537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zh-CN" sz="2400" b="0" i="0">
              <a:ea typeface="宋体" charset="-122"/>
            </a:endParaRPr>
          </a:p>
        </p:txBody>
      </p:sp>
      <p:pic>
        <p:nvPicPr>
          <p:cNvPr id="5" name="Picture 8" descr="u=2191948381,322786610&amp;gp=40"/>
          <p:cNvPicPr>
            <a:picLocks noChangeArrowheads="1"/>
          </p:cNvPicPr>
          <p:nvPr/>
        </p:nvPicPr>
        <p:blipFill>
          <a:blip r:embed="rId2" cstate="print">
            <a:clrChange>
              <a:clrFrom>
                <a:srgbClr val="FEF9F6"/>
              </a:clrFrom>
              <a:clrTo>
                <a:srgbClr val="FEF9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196975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logo"/>
          <p:cNvPicPr>
            <a:picLocks noChangeAspect="1" noChangeArrowheads="1"/>
          </p:cNvPicPr>
          <p:nvPr userDrawn="1"/>
        </p:nvPicPr>
        <p:blipFill>
          <a:blip r:embed="rId3" cstate="print"/>
          <a:srcRect l="17778" t="32117" b="16058"/>
          <a:stretch>
            <a:fillRect/>
          </a:stretch>
        </p:blipFill>
        <p:spPr bwMode="auto">
          <a:xfrm>
            <a:off x="1187450" y="0"/>
            <a:ext cx="39941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5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33475"/>
            <a:ext cx="7772400" cy="2339975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915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4076700"/>
            <a:ext cx="7756525" cy="1600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600">
                <a:latin typeface="Book Antiqua" pitchFamily="18" charset="0"/>
              </a:defRPr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 i="0">
                <a:latin typeface="Verdana" pitchFamily="34" charset="0"/>
                <a:ea typeface="宋体" charset="-122"/>
              </a:defRPr>
            </a:lvl1pPr>
          </a:lstStyle>
          <a:p>
            <a:pPr>
              <a:defRPr/>
            </a:pPr>
            <a:fld id="{993E11A6-A081-4D05-A696-AE16E59EFD4F}" type="datetime1">
              <a:rPr lang="zh-CN" altLang="en-US"/>
              <a:pPr>
                <a:defRPr/>
              </a:pPr>
              <a:t>2020/3/9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 i="0">
                <a:latin typeface="Verdana" pitchFamily="34" charset="0"/>
                <a:ea typeface="宋体" charset="-122"/>
              </a:defRPr>
            </a:lvl1pPr>
          </a:lstStyle>
          <a:p>
            <a:pPr>
              <a:defRPr/>
            </a:pPr>
            <a:fld id="{123BD9DA-77A8-423F-9373-B34D6432AC1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647DD-C3BB-4E65-A6D5-F51BC47F562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60039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60039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92085-06FC-4D57-A6FD-0C88AE07B94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7" y="4076700"/>
            <a:ext cx="7756525" cy="1600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950"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pic>
        <p:nvPicPr>
          <p:cNvPr id="10" name="Picture 3" descr="C:\Users\Zhang Jian\Desktop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8" y="1"/>
            <a:ext cx="1039813" cy="103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1105131" y="331021"/>
            <a:ext cx="3005951" cy="485931"/>
            <a:chOff x="1166916" y="361920"/>
            <a:chExt cx="3005951" cy="485930"/>
          </a:xfrm>
        </p:grpSpPr>
        <p:sp>
          <p:nvSpPr>
            <p:cNvPr id="11" name="文本框 10"/>
            <p:cNvSpPr txBox="1"/>
            <p:nvPr/>
          </p:nvSpPr>
          <p:spPr>
            <a:xfrm>
              <a:off x="1166916" y="663184"/>
              <a:ext cx="3005951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13232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600" i="0" dirty="0" smtClean="0">
                  <a:solidFill>
                    <a:srgbClr val="0070C0"/>
                  </a:solidFill>
                  <a:latin typeface="Times New Roman"/>
                  <a:ea typeface="黑体"/>
                </a:rPr>
                <a:t>INSTITUTE OF DIGITAL MEDIA, PEKING UNIVERSITY</a:t>
              </a:r>
              <a:endParaRPr lang="zh-CN" altLang="en-US" sz="600" i="0" dirty="0">
                <a:solidFill>
                  <a:srgbClr val="0070C0"/>
                </a:solidFill>
                <a:latin typeface="Times New Roman"/>
                <a:ea typeface="黑体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1519575" y="361920"/>
              <a:ext cx="2300630" cy="323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713232"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500" b="0" i="0" dirty="0" smtClean="0">
                  <a:solidFill>
                    <a:srgbClr val="B90000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北京大学数字媒体研究所</a:t>
              </a:r>
              <a:endParaRPr lang="zh-CN" altLang="en-US" sz="1500" b="0" i="0" dirty="0">
                <a:solidFill>
                  <a:srgbClr val="B9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cxnSp>
        <p:nvCxnSpPr>
          <p:cNvPr id="14" name="Straight Connector 8"/>
          <p:cNvCxnSpPr/>
          <p:nvPr/>
        </p:nvCxnSpPr>
        <p:spPr>
          <a:xfrm>
            <a:off x="905744" y="3556432"/>
            <a:ext cx="7406640" cy="0"/>
          </a:xfrm>
          <a:prstGeom prst="line">
            <a:avLst/>
          </a:prstGeom>
          <a:ln w="7302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149C1-30E8-4416-895A-D3E4758E3ED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608564" y="2538850"/>
            <a:ext cx="8001000" cy="676276"/>
          </a:xfrm>
        </p:spPr>
        <p:txBody>
          <a:bodyPr/>
          <a:lstStyle>
            <a:lvl1pPr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55797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450"/>
              </a:spcBef>
              <a:defRPr sz="2100"/>
            </a:lvl1pPr>
            <a:lvl2pPr>
              <a:spcBef>
                <a:spcPts val="450"/>
              </a:spcBef>
              <a:defRPr sz="1800"/>
            </a:lvl2pPr>
            <a:lvl3pPr>
              <a:spcBef>
                <a:spcPts val="450"/>
              </a:spcBef>
              <a:defRPr sz="1500"/>
            </a:lvl3pPr>
            <a:lvl4pPr marL="1270365" indent="-290506">
              <a:spcBef>
                <a:spcPts val="450"/>
              </a:spcBef>
              <a:buFont typeface="Wingdings" panose="05000000000000000000" pitchFamily="2" charset="2"/>
              <a:buChar char="Ø"/>
              <a:defRPr sz="1500"/>
            </a:lvl4pPr>
            <a:lvl5pPr>
              <a:spcBef>
                <a:spcPts val="450"/>
              </a:spcBef>
              <a:defRPr sz="15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1378" y="6381751"/>
            <a:ext cx="1952625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713232" fontAlgn="auto">
              <a:spcBef>
                <a:spcPts val="0"/>
              </a:spcBef>
              <a:spcAft>
                <a:spcPts val="0"/>
              </a:spcAft>
            </a:pPr>
            <a:endParaRPr lang="zh-CN" altLang="en-US" sz="1404" b="0" i="0">
              <a:solidFill>
                <a:srgbClr val="000000"/>
              </a:solidFill>
              <a:latin typeface="Times New Roman"/>
              <a:ea typeface="黑体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C149C1-30E8-4416-895A-D3E4758E3ED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574675" y="304805"/>
            <a:ext cx="8001000" cy="676276"/>
          </a:xfrm>
        </p:spPr>
        <p:txBody>
          <a:bodyPr/>
          <a:lstStyle>
            <a:lvl1pPr>
              <a:defRPr b="1">
                <a:latin typeface="+mn-lt"/>
                <a:ea typeface="楷体" panose="02010609060101010101" pitchFamily="49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0585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4CE5D-2265-4960-BF30-AFBEA6F0CCA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06F76-D2FB-451C-A444-5FE32AF92BA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66738" y="1341438"/>
            <a:ext cx="3924300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3438" y="1341438"/>
            <a:ext cx="3924300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DCA79-8617-438A-BD92-9B134CD419F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C1720-56F7-43CE-ACCF-9E03DD98F7D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C9494-3CD9-4308-8905-31CF3550C2D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CF07D-6B7A-4CAE-B79B-1E38CDCCDE2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502A4-37FC-4F19-8A65-EE9603B32A8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2A549-1CBC-4F3A-A301-5DF57FB4E14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341438"/>
            <a:ext cx="8001000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914436" name="AutoShape 4"/>
          <p:cNvSpPr>
            <a:spLocks noChangeArrowheads="1"/>
          </p:cNvSpPr>
          <p:nvPr/>
        </p:nvSpPr>
        <p:spPr bwMode="auto">
          <a:xfrm>
            <a:off x="611188" y="1125538"/>
            <a:ext cx="7958137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zh-CN" sz="2400" b="0" i="0">
              <a:ea typeface="宋体" charset="-122"/>
            </a:endParaRPr>
          </a:p>
        </p:txBody>
      </p:sp>
      <p:sp>
        <p:nvSpPr>
          <p:cNvPr id="91443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91375" y="6381750"/>
            <a:ext cx="19526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 i="0">
                <a:latin typeface="Verdana" pitchFamily="34" charset="0"/>
                <a:ea typeface="宋体" charset="-122"/>
              </a:defRPr>
            </a:lvl1pPr>
          </a:lstStyle>
          <a:p>
            <a:pPr>
              <a:defRPr/>
            </a:pPr>
            <a:fld id="{4BB601A4-EC7C-44EA-BA1C-C360E2C8350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5126" name="Picture 10" descr="logo"/>
          <p:cNvPicPr>
            <a:picLocks noChangeAspect="1" noChangeArrowheads="1"/>
          </p:cNvPicPr>
          <p:nvPr userDrawn="1"/>
        </p:nvPicPr>
        <p:blipFill>
          <a:blip r:embed="rId13" cstate="print"/>
          <a:srcRect t="23236" b="16058"/>
          <a:stretch>
            <a:fillRect/>
          </a:stretch>
        </p:blipFill>
        <p:spPr bwMode="auto">
          <a:xfrm>
            <a:off x="0" y="6381750"/>
            <a:ext cx="29162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Book Antiqua" pitchFamily="18" charset="0"/>
          <a:ea typeface="黑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Book Antiqua" pitchFamily="18" charset="0"/>
          <a:ea typeface="黑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Book Antiqua" pitchFamily="18" charset="0"/>
          <a:ea typeface="黑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Book Antiqua" pitchFamily="18" charset="0"/>
          <a:ea typeface="黑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Book Antiqua" pitchFamily="18" charset="0"/>
          <a:ea typeface="黑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Book Antiqua" pitchFamily="18" charset="0"/>
          <a:ea typeface="黑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Book Antiqua" pitchFamily="18" charset="0"/>
          <a:ea typeface="黑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Book Antiqua" pitchFamily="18" charset="0"/>
          <a:ea typeface="黑体" pitchFamily="2" charset="-122"/>
        </a:defRPr>
      </a:lvl9pPr>
    </p:titleStyle>
    <p:bodyStyle>
      <a:lvl1pPr marL="469900" indent="-469900" algn="l" rtl="0" eaLnBrk="0" fontAlgn="base" hangingPunct="0">
        <a:spcBef>
          <a:spcPct val="1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1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400">
          <a:solidFill>
            <a:srgbClr val="0033CC"/>
          </a:solidFill>
          <a:latin typeface="+mn-lt"/>
          <a:ea typeface="+mn-ea"/>
        </a:defRPr>
      </a:lvl2pPr>
      <a:lvl3pPr marL="1304925" indent="-395288" algn="l" rtl="0" eaLnBrk="0" fontAlgn="base" hangingPunct="0">
        <a:spcBef>
          <a:spcPct val="10000"/>
        </a:spcBef>
        <a:spcAft>
          <a:spcPct val="0"/>
        </a:spcAft>
        <a:buClr>
          <a:schemeClr val="accent2"/>
        </a:buClr>
        <a:buFont typeface="Wingdings" pitchFamily="2" charset="2"/>
        <a:buChar char="p"/>
        <a:defRPr sz="2000">
          <a:solidFill>
            <a:srgbClr val="009900"/>
          </a:solidFill>
          <a:latin typeface="+mn-lt"/>
          <a:ea typeface="+mn-ea"/>
        </a:defRPr>
      </a:lvl3pPr>
      <a:lvl4pPr marL="1693863" indent="-387350" algn="l" rtl="0" eaLnBrk="0" fontAlgn="base" hangingPunct="0">
        <a:spcBef>
          <a:spcPct val="1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93913" indent="-398463" algn="l" rtl="0" eaLnBrk="0" fontAlgn="base" hangingPunct="0">
        <a:spcBef>
          <a:spcPct val="1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51113" indent="-398463" algn="l" rtl="0" fontAlgn="base">
        <a:spcBef>
          <a:spcPct val="1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6pPr>
      <a:lvl7pPr marL="3008313" indent="-398463" algn="l" rtl="0" fontAlgn="base">
        <a:spcBef>
          <a:spcPct val="1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7pPr>
      <a:lvl8pPr marL="3465513" indent="-398463" algn="l" rtl="0" fontAlgn="base">
        <a:spcBef>
          <a:spcPct val="1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8pPr>
      <a:lvl9pPr marL="3922713" indent="-398463" algn="l" rtl="0" fontAlgn="base">
        <a:spcBef>
          <a:spcPct val="1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5"/>
            <a:ext cx="8001000" cy="67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341444"/>
            <a:ext cx="8001000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914436" name="AutoShape 4"/>
          <p:cNvSpPr>
            <a:spLocks noChangeArrowheads="1"/>
          </p:cNvSpPr>
          <p:nvPr/>
        </p:nvSpPr>
        <p:spPr bwMode="auto">
          <a:xfrm>
            <a:off x="611192" y="1125544"/>
            <a:ext cx="7958137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defTabSz="71323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b="0" i="0">
              <a:solidFill>
                <a:srgbClr val="000000"/>
              </a:solidFill>
              <a:latin typeface="Times New Roman"/>
              <a:ea typeface="黑体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>
          <a:xfrm>
            <a:off x="6457950" y="635635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3232" fontAlgn="auto">
              <a:spcBef>
                <a:spcPts val="0"/>
              </a:spcBef>
              <a:spcAft>
                <a:spcPts val="0"/>
              </a:spcAft>
            </a:pPr>
            <a:fld id="{92C149C1-30E8-4416-895A-D3E4758E3ED9}" type="slidenum">
              <a:rPr lang="zh-CN" altLang="en-US" b="0" i="0" smtClean="0">
                <a:solidFill>
                  <a:srgbClr val="000000">
                    <a:tint val="75000"/>
                  </a:srgbClr>
                </a:solidFill>
                <a:latin typeface="Times New Roman"/>
                <a:ea typeface="黑体"/>
              </a:rPr>
              <a:pPr defTabSz="713232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b="0" i="0">
              <a:solidFill>
                <a:srgbClr val="000000">
                  <a:tint val="75000"/>
                </a:srgbClr>
              </a:solidFill>
              <a:latin typeface="Times New Roman"/>
              <a:ea typeface="黑体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0" y="6450347"/>
            <a:ext cx="2559490" cy="407666"/>
            <a:chOff x="0" y="6450335"/>
            <a:chExt cx="2559490" cy="407665"/>
          </a:xfrm>
        </p:grpSpPr>
        <p:sp>
          <p:nvSpPr>
            <p:cNvPr id="12" name="文本框 11"/>
            <p:cNvSpPr txBox="1"/>
            <p:nvPr/>
          </p:nvSpPr>
          <p:spPr>
            <a:xfrm>
              <a:off x="354010" y="6669088"/>
              <a:ext cx="2205480" cy="161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13232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450" i="0" dirty="0" smtClean="0">
                  <a:solidFill>
                    <a:srgbClr val="0070C0"/>
                  </a:solidFill>
                  <a:latin typeface="Times New Roman"/>
                  <a:ea typeface="黑体"/>
                </a:rPr>
                <a:t>INSTITUTE OF DIGITAL MEDIA, PEKING UNIVERSITY</a:t>
              </a:r>
              <a:endParaRPr lang="zh-CN" altLang="en-US" sz="450" i="0" dirty="0">
                <a:solidFill>
                  <a:srgbClr val="0070C0"/>
                </a:solidFill>
                <a:latin typeface="Times New Roman"/>
                <a:ea typeface="黑体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54010" y="6450335"/>
              <a:ext cx="2205480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13232"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050" b="0" i="0" dirty="0" smtClean="0">
                  <a:solidFill>
                    <a:srgbClr val="B90000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北京大学数字媒体研究所</a:t>
              </a:r>
              <a:endParaRPr lang="zh-CN" altLang="en-US" sz="1050" b="0" i="0" dirty="0">
                <a:solidFill>
                  <a:srgbClr val="B9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pic>
          <p:nvPicPr>
            <p:cNvPr id="14" name="Picture 3" descr="C:\Users\Zhang Jian\Desktop\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450335"/>
              <a:ext cx="407665" cy="407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78110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Book Antiqua" pitchFamily="18" charset="0"/>
          <a:ea typeface="黑体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Book Antiqua" pitchFamily="18" charset="0"/>
          <a:ea typeface="黑体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Book Antiqua" pitchFamily="18" charset="0"/>
          <a:ea typeface="黑体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Book Antiqua" pitchFamily="18" charset="0"/>
          <a:ea typeface="黑体" pitchFamily="2" charset="-122"/>
        </a:defRPr>
      </a:lvl5pPr>
      <a:lvl6pPr marL="342892" algn="l" rtl="0" eaLnBrk="1" fontAlgn="base" hangingPunct="1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Book Antiqua" pitchFamily="18" charset="0"/>
          <a:ea typeface="黑体" pitchFamily="2" charset="-122"/>
        </a:defRPr>
      </a:lvl6pPr>
      <a:lvl7pPr marL="685783" algn="l" rtl="0" eaLnBrk="1" fontAlgn="base" hangingPunct="1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Book Antiqua" pitchFamily="18" charset="0"/>
          <a:ea typeface="黑体" pitchFamily="2" charset="-122"/>
        </a:defRPr>
      </a:lvl7pPr>
      <a:lvl8pPr marL="1028675" algn="l" rtl="0" eaLnBrk="1" fontAlgn="base" hangingPunct="1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Book Antiqua" pitchFamily="18" charset="0"/>
          <a:ea typeface="黑体" pitchFamily="2" charset="-122"/>
        </a:defRPr>
      </a:lvl8pPr>
      <a:lvl9pPr marL="1371566" algn="l" rtl="0" eaLnBrk="1" fontAlgn="base" hangingPunct="1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Book Antiqua" pitchFamily="18" charset="0"/>
          <a:ea typeface="黑体" pitchFamily="2" charset="-122"/>
        </a:defRPr>
      </a:lvl9pPr>
    </p:titleStyle>
    <p:bodyStyle>
      <a:lvl1pPr marL="352416" indent="-352416" algn="l" rtl="0" eaLnBrk="1" fontAlgn="base" hangingPunct="1">
        <a:spcBef>
          <a:spcPct val="1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681021" indent="-327414" algn="l" rtl="0" eaLnBrk="1" fontAlgn="base" hangingPunct="1">
        <a:spcBef>
          <a:spcPct val="1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1800">
          <a:solidFill>
            <a:srgbClr val="0033CC"/>
          </a:solidFill>
          <a:latin typeface="+mn-lt"/>
          <a:ea typeface="+mn-ea"/>
        </a:defRPr>
      </a:lvl2pPr>
      <a:lvl3pPr marL="978670" indent="-296459" algn="l" rtl="0" eaLnBrk="1" fontAlgn="base" hangingPunct="1">
        <a:spcBef>
          <a:spcPct val="10000"/>
        </a:spcBef>
        <a:spcAft>
          <a:spcPct val="0"/>
        </a:spcAft>
        <a:buClr>
          <a:schemeClr val="accent2"/>
        </a:buClr>
        <a:buFont typeface="Wingdings" pitchFamily="2" charset="2"/>
        <a:buChar char="p"/>
        <a:defRPr sz="1500">
          <a:solidFill>
            <a:srgbClr val="009900"/>
          </a:solidFill>
          <a:latin typeface="+mn-lt"/>
          <a:ea typeface="+mn-ea"/>
        </a:defRPr>
      </a:lvl3pPr>
      <a:lvl4pPr marL="1270365" indent="-290506" algn="l" rtl="0" eaLnBrk="1" fontAlgn="base" hangingPunct="1">
        <a:spcBef>
          <a:spcPct val="1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1500">
          <a:solidFill>
            <a:schemeClr val="tx1"/>
          </a:solidFill>
          <a:latin typeface="+mn-lt"/>
          <a:ea typeface="+mn-ea"/>
        </a:defRPr>
      </a:lvl4pPr>
      <a:lvl5pPr marL="1570396" indent="-298840" algn="l" rtl="0" eaLnBrk="1" fontAlgn="base" hangingPunct="1">
        <a:spcBef>
          <a:spcPct val="1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  <a:ea typeface="+mn-ea"/>
        </a:defRPr>
      </a:lvl5pPr>
      <a:lvl6pPr marL="1913288" indent="-298840" algn="l" rtl="0" eaLnBrk="1" fontAlgn="base" hangingPunct="1">
        <a:spcBef>
          <a:spcPct val="1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6pPr>
      <a:lvl7pPr marL="2256179" indent="-298840" algn="l" rtl="0" eaLnBrk="1" fontAlgn="base" hangingPunct="1">
        <a:spcBef>
          <a:spcPct val="1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7pPr>
      <a:lvl8pPr marL="2599070" indent="-298840" algn="l" rtl="0" eaLnBrk="1" fontAlgn="base" hangingPunct="1">
        <a:spcBef>
          <a:spcPct val="1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8pPr>
      <a:lvl9pPr marL="2941961" indent="-298840" algn="l" rtl="0" eaLnBrk="1" fontAlgn="base" hangingPunct="1">
        <a:spcBef>
          <a:spcPct val="1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6"/>
          <p:cNvSpPr>
            <a:spLocks noGrp="1" noChangeArrowheads="1"/>
          </p:cNvSpPr>
          <p:nvPr>
            <p:ph type="ctrTitle"/>
          </p:nvPr>
        </p:nvSpPr>
        <p:spPr>
          <a:xfrm>
            <a:off x="714374" y="714375"/>
            <a:ext cx="7929591" cy="2642617"/>
          </a:xfrm>
        </p:spPr>
        <p:txBody>
          <a:bodyPr/>
          <a:lstStyle/>
          <a:p>
            <a:pPr eaLnBrk="1" hangingPunct="1"/>
            <a:r>
              <a:rPr lang="en-US" altLang="zh-CN" sz="32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Gradient-based Early Termination of CU Partition in </a:t>
            </a:r>
            <a:r>
              <a:rPr lang="en-US" altLang="zh-CN" sz="3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VVC Intra </a:t>
            </a:r>
            <a:r>
              <a:rPr lang="en-US" altLang="zh-CN" sz="32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Coding</a:t>
            </a:r>
            <a:endParaRPr lang="en-US" altLang="zh-CN" sz="3200" b="1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4077072"/>
            <a:ext cx="727280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zh-CN" altLang="en-US" i="0" dirty="0" smtClean="0"/>
              <a:t>                 </a:t>
            </a:r>
            <a:r>
              <a:rPr lang="en-US" altLang="zh-CN" i="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Jing Cui,  Tao Zhang,  </a:t>
            </a:r>
            <a:r>
              <a:rPr lang="en-US" altLang="zh-CN" i="0" dirty="0" err="1" smtClean="0">
                <a:latin typeface="华文仿宋" panose="02010600040101010101" pitchFamily="2" charset="-122"/>
                <a:ea typeface="华文仿宋" panose="02010600040101010101" pitchFamily="2" charset="-122"/>
              </a:rPr>
              <a:t>Chenchen</a:t>
            </a:r>
            <a:r>
              <a:rPr lang="en-US" altLang="zh-CN" i="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 </a:t>
            </a:r>
            <a:r>
              <a:rPr lang="en-US" altLang="zh-CN" i="0" dirty="0" err="1" smtClean="0">
                <a:latin typeface="华文仿宋" panose="02010600040101010101" pitchFamily="2" charset="-122"/>
                <a:ea typeface="华文仿宋" panose="02010600040101010101" pitchFamily="2" charset="-122"/>
              </a:rPr>
              <a:t>Gu</a:t>
            </a:r>
            <a:r>
              <a:rPr lang="en-US" altLang="zh-CN" i="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,  </a:t>
            </a:r>
            <a:r>
              <a:rPr lang="en-US" altLang="zh-CN" i="0" dirty="0" err="1" smtClean="0">
                <a:latin typeface="华文仿宋" panose="02010600040101010101" pitchFamily="2" charset="-122"/>
                <a:ea typeface="华文仿宋" panose="02010600040101010101" pitchFamily="2" charset="-122"/>
              </a:rPr>
              <a:t>Xinfeng</a:t>
            </a:r>
            <a:r>
              <a:rPr lang="en-US" altLang="zh-CN" i="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 Zhang,  </a:t>
            </a:r>
            <a:r>
              <a:rPr lang="en-US" altLang="zh-CN" i="0" dirty="0" err="1" smtClean="0">
                <a:latin typeface="华文仿宋" panose="02010600040101010101" pitchFamily="2" charset="-122"/>
                <a:ea typeface="华文仿宋" panose="02010600040101010101" pitchFamily="2" charset="-122"/>
              </a:rPr>
              <a:t>Siwei</a:t>
            </a:r>
            <a:r>
              <a:rPr lang="en-US" altLang="zh-CN" i="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 Ma </a:t>
            </a:r>
            <a:r>
              <a:rPr lang="zh-CN" altLang="en-US" i="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     </a:t>
            </a:r>
            <a:endParaRPr lang="en-US" altLang="zh-CN" b="0" i="0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algn="ctr"/>
            <a:r>
              <a:rPr lang="en-US" altLang="zh-CN" i="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            2020/03/25</a:t>
            </a:r>
          </a:p>
        </p:txBody>
      </p:sp>
    </p:spTree>
  </p:cSld>
  <p:clrMapOvr>
    <a:masterClrMapping/>
  </p:clrMapOvr>
  <p:transition advTm="1132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页脚占位符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2F2555AC-E972-4EA6-96FB-B7B2900530FF}" type="slidenum">
              <a:rPr lang="en-US" altLang="zh-CN" smtClean="0">
                <a:ea typeface="宋体" pitchFamily="2" charset="-122"/>
              </a:rPr>
              <a:pPr/>
              <a:t>10</a:t>
            </a:fld>
            <a:endParaRPr lang="en-US" altLang="zh-CN" dirty="0" smtClean="0">
              <a:ea typeface="宋体" pitchFamily="2" charset="-122"/>
            </a:endParaRPr>
          </a:p>
        </p:txBody>
      </p:sp>
      <p:sp>
        <p:nvSpPr>
          <p:cNvPr id="819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000" dirty="0">
                <a:solidFill>
                  <a:srgbClr val="0000FF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Experimental Results</a:t>
            </a:r>
            <a:endParaRPr lang="zh-CN" altLang="en-US" sz="3000" dirty="0">
              <a:solidFill>
                <a:srgbClr val="0000FF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83569" y="1285874"/>
            <a:ext cx="3024335" cy="4967287"/>
          </a:xfrm>
        </p:spPr>
        <p:txBody>
          <a:bodyPr/>
          <a:lstStyle/>
          <a:p>
            <a:pPr lvl="0">
              <a:spcAft>
                <a:spcPts val="600"/>
              </a:spcAft>
              <a:buClr>
                <a:srgbClr val="CC0000"/>
              </a:buClr>
            </a:pPr>
            <a:r>
              <a:rPr lang="en-US" altLang="zh-CN" sz="2000" b="1" dirty="0" smtClean="0">
                <a:solidFill>
                  <a:srgbClr val="0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CU partition comparison</a:t>
            </a:r>
            <a:endParaRPr lang="en-US" altLang="zh-CN" sz="2000" b="1" dirty="0">
              <a:solidFill>
                <a:srgbClr val="000000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612000" lvl="0">
              <a:spcAft>
                <a:spcPts val="600"/>
              </a:spcAft>
              <a:buClr>
                <a:srgbClr val="CC0000"/>
              </a:buClr>
            </a:pPr>
            <a:r>
              <a:rPr lang="en-US" altLang="zh-CN" sz="2000" dirty="0">
                <a:solidFill>
                  <a:srgbClr val="0033CC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Compared with anchor, the CU partition in proposed method follows </a:t>
            </a:r>
            <a:r>
              <a:rPr lang="en-US" altLang="zh-CN" sz="2000" dirty="0" smtClean="0">
                <a:solidFill>
                  <a:srgbClr val="0033CC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the frame </a:t>
            </a:r>
            <a:r>
              <a:rPr lang="en-US" altLang="zh-CN" sz="2000" dirty="0">
                <a:solidFill>
                  <a:srgbClr val="0033CC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texture </a:t>
            </a:r>
            <a:r>
              <a:rPr lang="en-US" altLang="zh-CN" sz="2000" dirty="0" smtClean="0">
                <a:solidFill>
                  <a:srgbClr val="0033CC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commendably, especially </a:t>
            </a:r>
            <a:r>
              <a:rPr lang="en-US" altLang="zh-CN" sz="2000" dirty="0">
                <a:solidFill>
                  <a:srgbClr val="0033CC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in the red box area </a:t>
            </a:r>
            <a:r>
              <a:rPr lang="en-US" altLang="zh-CN" sz="2000" dirty="0" smtClean="0">
                <a:solidFill>
                  <a:srgbClr val="0033CC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where the </a:t>
            </a:r>
            <a:r>
              <a:rPr lang="en-US" altLang="zh-CN" sz="2000" dirty="0">
                <a:solidFill>
                  <a:srgbClr val="0033CC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texture is horizontal but it is split in vertical in anchor</a:t>
            </a:r>
            <a:r>
              <a:rPr lang="en-US" altLang="zh-CN" sz="2000" dirty="0" smtClean="0">
                <a:solidFill>
                  <a:srgbClr val="0033CC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.</a:t>
            </a:r>
          </a:p>
          <a:p>
            <a:pPr marL="612000" lvl="0">
              <a:spcAft>
                <a:spcPts val="600"/>
              </a:spcAft>
              <a:buClr>
                <a:srgbClr val="CC0000"/>
              </a:buClr>
            </a:pPr>
            <a:r>
              <a:rPr lang="en-US" altLang="zh-CN" sz="2000" dirty="0" smtClean="0">
                <a:solidFill>
                  <a:srgbClr val="0033CC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It may also improve intra prediction.</a:t>
            </a:r>
            <a:endParaRPr lang="en-US" altLang="zh-CN" sz="2000" dirty="0">
              <a:solidFill>
                <a:srgbClr val="0033CC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612000" lvl="0">
              <a:spcAft>
                <a:spcPts val="600"/>
              </a:spcAft>
              <a:buClr>
                <a:srgbClr val="CC0000"/>
              </a:buClr>
            </a:pPr>
            <a:endParaRPr lang="en-US" altLang="zh-CN" sz="2000" dirty="0" smtClean="0">
              <a:solidFill>
                <a:srgbClr val="0033CC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612000" lvl="0">
              <a:spcAft>
                <a:spcPts val="600"/>
              </a:spcAft>
              <a:buClr>
                <a:srgbClr val="CC0000"/>
              </a:buClr>
            </a:pPr>
            <a:endParaRPr lang="en-US" altLang="zh-CN" sz="2000" dirty="0">
              <a:solidFill>
                <a:srgbClr val="0033CC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612000" lvl="0">
              <a:spcAft>
                <a:spcPts val="600"/>
              </a:spcAft>
              <a:buClr>
                <a:srgbClr val="CC0000"/>
              </a:buClr>
            </a:pPr>
            <a:endParaRPr lang="en-US" altLang="zh-CN" sz="2000" dirty="0" smtClean="0">
              <a:solidFill>
                <a:srgbClr val="0033CC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612000" lvl="0">
              <a:spcAft>
                <a:spcPts val="600"/>
              </a:spcAft>
              <a:buClr>
                <a:srgbClr val="CC0000"/>
              </a:buClr>
            </a:pPr>
            <a:endParaRPr lang="en-US" altLang="zh-CN" sz="2000" dirty="0">
              <a:solidFill>
                <a:srgbClr val="0033CC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538100" lvl="0" indent="0">
              <a:spcAft>
                <a:spcPts val="600"/>
              </a:spcAft>
              <a:buClr>
                <a:srgbClr val="CC0000"/>
              </a:buClr>
              <a:buNone/>
            </a:pPr>
            <a:endParaRPr lang="en-US" altLang="zh-CN" sz="1600" dirty="0" smtClean="0">
              <a:solidFill>
                <a:srgbClr val="FF0000"/>
              </a:solidFill>
            </a:endParaRPr>
          </a:p>
          <a:p>
            <a:pPr marL="538100" lvl="0" indent="0">
              <a:spcAft>
                <a:spcPts val="600"/>
              </a:spcAft>
              <a:buClr>
                <a:srgbClr val="CC0000"/>
              </a:buClr>
              <a:buNone/>
            </a:pPr>
            <a:endParaRPr lang="en-US" altLang="zh-CN" sz="1600" dirty="0">
              <a:solidFill>
                <a:srgbClr val="FF0000"/>
              </a:solidFill>
            </a:endParaRPr>
          </a:p>
          <a:p>
            <a:pPr marL="1008000" lvl="0">
              <a:spcAft>
                <a:spcPts val="600"/>
              </a:spcAft>
              <a:buClr>
                <a:srgbClr val="CC0000"/>
              </a:buClr>
            </a:pPr>
            <a:endParaRPr lang="en-US" altLang="zh-CN" sz="1600" dirty="0" smtClean="0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034" y="3817583"/>
            <a:ext cx="4896544" cy="296951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651" y="893350"/>
            <a:ext cx="4788024" cy="291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284486"/>
      </p:ext>
    </p:extLst>
  </p:cSld>
  <p:clrMapOvr>
    <a:masterClrMapping/>
  </p:clrMapOvr>
  <p:transition advTm="10991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页脚占位符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2F2555AC-E972-4EA6-96FB-B7B2900530FF}" type="slidenum">
              <a:rPr lang="en-US" altLang="zh-CN" smtClean="0">
                <a:ea typeface="宋体" pitchFamily="2" charset="-122"/>
              </a:rPr>
              <a:pPr/>
              <a:t>11</a:t>
            </a:fld>
            <a:endParaRPr lang="en-US" altLang="zh-CN" dirty="0" smtClean="0">
              <a:ea typeface="宋体" pitchFamily="2" charset="-122"/>
            </a:endParaRPr>
          </a:p>
        </p:txBody>
      </p:sp>
      <p:sp>
        <p:nvSpPr>
          <p:cNvPr id="819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000" dirty="0">
                <a:solidFill>
                  <a:srgbClr val="0000FF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Conclusion</a:t>
            </a:r>
            <a:endParaRPr lang="zh-CN" altLang="en-US" sz="3000" dirty="0">
              <a:solidFill>
                <a:srgbClr val="0000FF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83569" y="1285874"/>
            <a:ext cx="7776863" cy="4967287"/>
          </a:xfrm>
        </p:spPr>
        <p:txBody>
          <a:bodyPr/>
          <a:lstStyle/>
          <a:p>
            <a:pPr lvl="0">
              <a:spcAft>
                <a:spcPts val="600"/>
              </a:spcAft>
              <a:buClr>
                <a:srgbClr val="CC0000"/>
              </a:buClr>
            </a:pPr>
            <a:r>
              <a:rPr lang="en-US" altLang="zh-CN" sz="2000" b="1" dirty="0" smtClean="0">
                <a:solidFill>
                  <a:srgbClr val="0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The proposed method can achieve a better trade-off between BD-rate performance and time saving.</a:t>
            </a:r>
          </a:p>
          <a:p>
            <a:pPr lvl="0">
              <a:spcAft>
                <a:spcPts val="600"/>
              </a:spcAft>
              <a:buClr>
                <a:srgbClr val="CC0000"/>
              </a:buClr>
            </a:pPr>
            <a:r>
              <a:rPr lang="en-US" altLang="zh-CN" sz="2000" b="1" dirty="0" smtClean="0">
                <a:solidFill>
                  <a:srgbClr val="0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Following texture characteristics may improve the intra prediction performance in some cases. </a:t>
            </a:r>
            <a:endParaRPr lang="en-US" altLang="zh-CN" sz="2000" dirty="0" smtClean="0">
              <a:solidFill>
                <a:srgbClr val="0033CC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612000" lvl="0">
              <a:spcAft>
                <a:spcPts val="600"/>
              </a:spcAft>
              <a:buClr>
                <a:srgbClr val="CC0000"/>
              </a:buClr>
            </a:pPr>
            <a:endParaRPr lang="en-US" altLang="zh-CN" sz="2000" dirty="0">
              <a:solidFill>
                <a:srgbClr val="0033CC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612000" lvl="0">
              <a:spcAft>
                <a:spcPts val="600"/>
              </a:spcAft>
              <a:buClr>
                <a:srgbClr val="CC0000"/>
              </a:buClr>
            </a:pPr>
            <a:endParaRPr lang="en-US" altLang="zh-CN" sz="2000" dirty="0" smtClean="0">
              <a:solidFill>
                <a:srgbClr val="0033CC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612000" lvl="0">
              <a:spcAft>
                <a:spcPts val="600"/>
              </a:spcAft>
              <a:buClr>
                <a:srgbClr val="CC0000"/>
              </a:buClr>
            </a:pPr>
            <a:endParaRPr lang="en-US" altLang="zh-CN" sz="2000" dirty="0">
              <a:solidFill>
                <a:srgbClr val="0033CC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538100" lvl="0" indent="0">
              <a:spcAft>
                <a:spcPts val="600"/>
              </a:spcAft>
              <a:buClr>
                <a:srgbClr val="CC0000"/>
              </a:buClr>
              <a:buNone/>
            </a:pPr>
            <a:endParaRPr lang="en-US" altLang="zh-CN" sz="1600" dirty="0" smtClean="0">
              <a:solidFill>
                <a:srgbClr val="FF0000"/>
              </a:solidFill>
            </a:endParaRPr>
          </a:p>
          <a:p>
            <a:pPr marL="538100" lvl="0" indent="0">
              <a:spcAft>
                <a:spcPts val="600"/>
              </a:spcAft>
              <a:buClr>
                <a:srgbClr val="CC0000"/>
              </a:buClr>
              <a:buNone/>
            </a:pPr>
            <a:endParaRPr lang="en-US" altLang="zh-CN" sz="1600" dirty="0">
              <a:solidFill>
                <a:srgbClr val="FF0000"/>
              </a:solidFill>
            </a:endParaRPr>
          </a:p>
          <a:p>
            <a:pPr marL="1008000" lvl="0">
              <a:spcAft>
                <a:spcPts val="600"/>
              </a:spcAft>
              <a:buClr>
                <a:srgbClr val="CC0000"/>
              </a:buClr>
            </a:pPr>
            <a:endParaRPr lang="en-US" altLang="zh-CN" sz="1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363476"/>
      </p:ext>
    </p:extLst>
  </p:cSld>
  <p:clrMapOvr>
    <a:masterClrMapping/>
  </p:clrMapOvr>
  <p:transition advTm="10991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页脚占位符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2F2555AC-E972-4EA6-96FB-B7B2900530FF}" type="slidenum">
              <a:rPr lang="en-US" altLang="zh-CN" smtClean="0">
                <a:ea typeface="宋体" pitchFamily="2" charset="-122"/>
              </a:rPr>
              <a:pPr/>
              <a:t>12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819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z="3200" dirty="0">
              <a:solidFill>
                <a:srgbClr val="0000FF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67544" y="1285885"/>
            <a:ext cx="8748464" cy="4967287"/>
          </a:xfrm>
        </p:spPr>
        <p:txBody>
          <a:bodyPr/>
          <a:lstStyle/>
          <a:p>
            <a:pPr marL="0" lvl="0" indent="0" algn="ctr">
              <a:spcAft>
                <a:spcPts val="600"/>
              </a:spcAft>
              <a:buClr>
                <a:srgbClr val="CC0000"/>
              </a:buClr>
              <a:buNone/>
            </a:pPr>
            <a:endParaRPr lang="en-US" altLang="zh-CN" sz="6000" dirty="0" smtClean="0">
              <a:solidFill>
                <a:srgbClr val="000000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0" lvl="0" indent="0" algn="ctr">
              <a:spcAft>
                <a:spcPts val="600"/>
              </a:spcAft>
              <a:buClr>
                <a:srgbClr val="CC0000"/>
              </a:buClr>
              <a:buNone/>
            </a:pPr>
            <a:r>
              <a:rPr lang="en-US" altLang="zh-CN" sz="6000" dirty="0" smtClean="0">
                <a:solidFill>
                  <a:srgbClr val="0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Thanks!</a:t>
            </a:r>
            <a:endParaRPr lang="zh-CN" altLang="en-US" sz="6000" dirty="0">
              <a:solidFill>
                <a:srgbClr val="000000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6341924"/>
      </p:ext>
    </p:extLst>
  </p:cSld>
  <p:clrMapOvr>
    <a:masterClrMapping/>
  </p:clrMapOvr>
  <p:transition advTm="5341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页脚占位符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2F2555AC-E972-4EA6-96FB-B7B2900530FF}" type="slidenum">
              <a:rPr lang="en-US" altLang="zh-CN" smtClean="0">
                <a:ea typeface="宋体" pitchFamily="2" charset="-122"/>
              </a:rPr>
              <a:pPr/>
              <a:t>2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819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 b="1" dirty="0" smtClean="0">
                <a:solidFill>
                  <a:srgbClr val="0000FF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Motivation</a:t>
            </a: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83568" y="1285874"/>
            <a:ext cx="8289230" cy="4967287"/>
          </a:xfrm>
        </p:spPr>
        <p:txBody>
          <a:bodyPr/>
          <a:lstStyle/>
          <a:p>
            <a:pPr lvl="0">
              <a:spcAft>
                <a:spcPts val="600"/>
              </a:spcAft>
              <a:buClr>
                <a:srgbClr val="CC0000"/>
              </a:buClr>
            </a:pPr>
            <a:endParaRPr lang="en-US" altLang="zh-CN" sz="2400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720000" lvl="0">
              <a:spcAft>
                <a:spcPts val="600"/>
              </a:spcAft>
              <a:buClr>
                <a:srgbClr val="CC0000"/>
              </a:buClr>
            </a:pPr>
            <a:endParaRPr lang="en-US" altLang="zh-CN" sz="2000" dirty="0">
              <a:solidFill>
                <a:srgbClr val="0000CC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720000" lvl="0">
              <a:spcAft>
                <a:spcPts val="600"/>
              </a:spcAft>
              <a:buClr>
                <a:srgbClr val="CC0000"/>
              </a:buClr>
            </a:pPr>
            <a:endParaRPr lang="en-US" altLang="zh-CN" sz="1800" dirty="0" smtClean="0">
              <a:solidFill>
                <a:srgbClr val="0033CC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720000" lvl="0">
              <a:spcAft>
                <a:spcPts val="600"/>
              </a:spcAft>
              <a:buClr>
                <a:srgbClr val="CC0000"/>
              </a:buClr>
            </a:pPr>
            <a:endParaRPr lang="en-US" altLang="zh-CN" sz="1800" dirty="0">
              <a:solidFill>
                <a:srgbClr val="0033CC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720000" lvl="0">
              <a:spcAft>
                <a:spcPts val="600"/>
              </a:spcAft>
              <a:buClr>
                <a:srgbClr val="CC0000"/>
              </a:buClr>
            </a:pPr>
            <a:endParaRPr lang="en-US" altLang="zh-CN" sz="2000" dirty="0">
              <a:solidFill>
                <a:srgbClr val="0033CC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538100" lvl="0" indent="0">
              <a:spcAft>
                <a:spcPts val="600"/>
              </a:spcAft>
              <a:buClr>
                <a:srgbClr val="CC0000"/>
              </a:buClr>
              <a:buNone/>
            </a:pPr>
            <a:endParaRPr lang="en-US" altLang="zh-CN" sz="1600" dirty="0" smtClean="0">
              <a:solidFill>
                <a:srgbClr val="FF0000"/>
              </a:solidFill>
            </a:endParaRPr>
          </a:p>
          <a:p>
            <a:pPr marL="538100" lvl="0" indent="0">
              <a:spcAft>
                <a:spcPts val="600"/>
              </a:spcAft>
              <a:buClr>
                <a:srgbClr val="CC0000"/>
              </a:buClr>
              <a:buNone/>
            </a:pPr>
            <a:endParaRPr lang="en-US" altLang="zh-CN" sz="1600" dirty="0">
              <a:solidFill>
                <a:srgbClr val="FF0000"/>
              </a:solidFill>
            </a:endParaRPr>
          </a:p>
          <a:p>
            <a:pPr marL="1008000" lvl="0">
              <a:spcAft>
                <a:spcPts val="600"/>
              </a:spcAft>
              <a:buClr>
                <a:srgbClr val="CC0000"/>
              </a:buClr>
            </a:pPr>
            <a:endParaRPr lang="en-US" altLang="zh-CN" sz="1600" dirty="0" smtClean="0">
              <a:solidFill>
                <a:srgbClr val="FF0000"/>
              </a:solidFill>
            </a:endParaRPr>
          </a:p>
        </p:txBody>
      </p:sp>
      <p:sp>
        <p:nvSpPr>
          <p:cNvPr id="8" name="内容占位符 1"/>
          <p:cNvSpPr txBox="1">
            <a:spLocks/>
          </p:cNvSpPr>
          <p:nvPr/>
        </p:nvSpPr>
        <p:spPr bwMode="auto">
          <a:xfrm>
            <a:off x="683568" y="1285874"/>
            <a:ext cx="7892107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rgbClr val="0033CC"/>
                </a:solidFill>
                <a:latin typeface="+mn-lt"/>
                <a:ea typeface="+mn-ea"/>
              </a:defRPr>
            </a:lvl2pPr>
            <a:lvl3pPr marL="1304925" indent="-395288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p"/>
              <a:defRPr sz="2000">
                <a:solidFill>
                  <a:srgbClr val="009900"/>
                </a:solidFill>
                <a:latin typeface="+mn-lt"/>
                <a:ea typeface="+mn-ea"/>
              </a:defRPr>
            </a:lvl3pPr>
            <a:lvl4pPr marL="1693863" indent="-38735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3913" indent="-398463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51113" indent="-398463" algn="l" rtl="0" fontAlgn="base">
              <a:spcBef>
                <a:spcPct val="1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3008313" indent="-398463" algn="l" rtl="0" fontAlgn="base">
              <a:spcBef>
                <a:spcPct val="1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65513" indent="-398463" algn="l" rtl="0" fontAlgn="base">
              <a:spcBef>
                <a:spcPct val="1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922713" indent="-398463" algn="l" rtl="0" fontAlgn="base">
              <a:spcBef>
                <a:spcPct val="1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Aft>
                <a:spcPts val="600"/>
              </a:spcAft>
              <a:buClr>
                <a:srgbClr val="CC0000"/>
              </a:buClr>
            </a:pPr>
            <a:r>
              <a:rPr lang="en-US" altLang="zh-CN" sz="2000" b="0" i="0" kern="0" dirty="0" smtClean="0">
                <a:solidFill>
                  <a:srgbClr val="0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Different from quad-tree (</a:t>
            </a:r>
            <a:r>
              <a:rPr lang="en-US" altLang="zh-CN" sz="2000" b="0" i="0" kern="0" dirty="0">
                <a:solidFill>
                  <a:srgbClr val="0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QT</a:t>
            </a:r>
            <a:r>
              <a:rPr lang="en-US" altLang="zh-CN" sz="2000" b="0" i="0" kern="0" dirty="0" smtClean="0">
                <a:solidFill>
                  <a:srgbClr val="0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)  partition only in HEVC, VVC </a:t>
            </a:r>
            <a:r>
              <a:rPr lang="en-US" altLang="zh-CN" sz="2000" b="0" i="0" kern="0" dirty="0">
                <a:solidFill>
                  <a:srgbClr val="0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adopts </a:t>
            </a:r>
            <a:r>
              <a:rPr lang="en-US" altLang="zh-CN" sz="2000" b="0" i="0" kern="0" dirty="0" smtClean="0">
                <a:solidFill>
                  <a:srgbClr val="0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quad-tree </a:t>
            </a:r>
            <a:r>
              <a:rPr lang="en-US" altLang="zh-CN" sz="2000" b="0" i="0" kern="0" dirty="0">
                <a:solidFill>
                  <a:srgbClr val="0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with nested multi-type tree using binary and ternary splits segmentation </a:t>
            </a:r>
            <a:r>
              <a:rPr lang="en-US" altLang="zh-CN" sz="2000" b="0" i="0" kern="0" dirty="0" smtClean="0">
                <a:solidFill>
                  <a:srgbClr val="0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structure(QT+BT+TT) in CU size decision</a:t>
            </a:r>
          </a:p>
          <a:p>
            <a:pPr marL="612000">
              <a:spcAft>
                <a:spcPts val="600"/>
              </a:spcAft>
              <a:buClr>
                <a:srgbClr val="CC0000"/>
              </a:buClr>
            </a:pPr>
            <a:r>
              <a:rPr lang="en-US" altLang="zh-CN" sz="1600" i="0" kern="0" dirty="0" smtClean="0">
                <a:solidFill>
                  <a:srgbClr val="0000FF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Block </a:t>
            </a:r>
            <a:r>
              <a:rPr lang="en-US" altLang="zh-CN" sz="1600" i="0" kern="0" dirty="0">
                <a:solidFill>
                  <a:srgbClr val="0000FF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size flexible but time-consuming </a:t>
            </a:r>
            <a:endParaRPr lang="en-US" altLang="zh-CN" sz="2000" b="0" i="0" kern="0" dirty="0" smtClean="0">
              <a:solidFill>
                <a:srgbClr val="0000CC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720000">
              <a:spcAft>
                <a:spcPts val="600"/>
              </a:spcAft>
              <a:buClr>
                <a:srgbClr val="CC0000"/>
              </a:buClr>
            </a:pPr>
            <a:endParaRPr lang="en-US" altLang="zh-CN" sz="2000" b="0" i="0" kern="0" dirty="0" smtClean="0">
              <a:solidFill>
                <a:srgbClr val="0033CC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538100" indent="0">
              <a:spcAft>
                <a:spcPts val="600"/>
              </a:spcAft>
              <a:buClr>
                <a:srgbClr val="CC0000"/>
              </a:buClr>
              <a:buFont typeface="Wingdings" pitchFamily="2" charset="2"/>
              <a:buNone/>
            </a:pPr>
            <a:endParaRPr lang="en-US" altLang="zh-CN" sz="1600" b="0" i="0" kern="0" dirty="0" smtClean="0">
              <a:solidFill>
                <a:srgbClr val="FF0000"/>
              </a:solidFill>
            </a:endParaRPr>
          </a:p>
          <a:p>
            <a:pPr marL="538100" indent="0">
              <a:spcAft>
                <a:spcPts val="600"/>
              </a:spcAft>
              <a:buClr>
                <a:srgbClr val="CC0000"/>
              </a:buClr>
              <a:buFont typeface="Wingdings" pitchFamily="2" charset="2"/>
              <a:buNone/>
            </a:pPr>
            <a:endParaRPr lang="en-US" altLang="zh-CN" sz="1600" b="0" i="0" kern="0" dirty="0" smtClean="0">
              <a:solidFill>
                <a:srgbClr val="FF0000"/>
              </a:solidFill>
            </a:endParaRPr>
          </a:p>
          <a:p>
            <a:pPr marL="1008000">
              <a:spcAft>
                <a:spcPts val="600"/>
              </a:spcAft>
              <a:buClr>
                <a:srgbClr val="CC0000"/>
              </a:buClr>
            </a:pPr>
            <a:endParaRPr lang="en-US" altLang="zh-CN" sz="1600" b="0" i="0" kern="0" dirty="0" smtClean="0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226" y="2797637"/>
            <a:ext cx="3701024" cy="180510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183" y="5029253"/>
            <a:ext cx="3969841" cy="132399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737983"/>
            <a:ext cx="1656184" cy="162221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93" y="4622017"/>
            <a:ext cx="2685430" cy="1729906"/>
          </a:xfrm>
          <a:prstGeom prst="rect">
            <a:avLst/>
          </a:prstGeom>
        </p:spPr>
      </p:pic>
      <p:sp>
        <p:nvSpPr>
          <p:cNvPr id="11" name="圆角矩形 10"/>
          <p:cNvSpPr/>
          <p:nvPr/>
        </p:nvSpPr>
        <p:spPr bwMode="auto">
          <a:xfrm>
            <a:off x="395536" y="2708920"/>
            <a:ext cx="3168352" cy="3744416"/>
          </a:xfrm>
          <a:prstGeom prst="roundRect">
            <a:avLst/>
          </a:prstGeom>
          <a:noFill/>
          <a:ln w="190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37306" y="4468128"/>
            <a:ext cx="684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HEVC</a:t>
            </a:r>
            <a:endParaRPr lang="zh-CN" altLang="en-US" sz="1400" dirty="0"/>
          </a:p>
        </p:txBody>
      </p:sp>
      <p:sp>
        <p:nvSpPr>
          <p:cNvPr id="16" name="圆角矩形 15"/>
          <p:cNvSpPr/>
          <p:nvPr/>
        </p:nvSpPr>
        <p:spPr bwMode="auto">
          <a:xfrm>
            <a:off x="4399334" y="2684170"/>
            <a:ext cx="4573464" cy="3744416"/>
          </a:xfrm>
          <a:prstGeom prst="roundRect">
            <a:avLst/>
          </a:prstGeom>
          <a:noFill/>
          <a:ln w="190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485781" y="4621388"/>
            <a:ext cx="545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VVC</a:t>
            </a:r>
            <a:endParaRPr lang="zh-CN" altLang="en-US" sz="1400" dirty="0"/>
          </a:p>
        </p:txBody>
      </p:sp>
      <p:sp>
        <p:nvSpPr>
          <p:cNvPr id="13" name="右箭头 12"/>
          <p:cNvSpPr/>
          <p:nvPr/>
        </p:nvSpPr>
        <p:spPr bwMode="auto">
          <a:xfrm>
            <a:off x="3851920" y="4360194"/>
            <a:ext cx="288032" cy="292942"/>
          </a:xfrm>
          <a:prstGeom prst="rightArrow">
            <a:avLst/>
          </a:prstGeom>
          <a:solidFill>
            <a:srgbClr val="33CC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88608209"/>
      </p:ext>
    </p:extLst>
  </p:cSld>
  <p:clrMapOvr>
    <a:masterClrMapping/>
  </p:clrMapOvr>
  <p:transition advTm="25972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页脚占位符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2F2555AC-E972-4EA6-96FB-B7B2900530FF}" type="slidenum">
              <a:rPr lang="en-US" altLang="zh-CN" smtClean="0">
                <a:solidFill>
                  <a:srgbClr val="000000"/>
                </a:solidFill>
              </a:rPr>
              <a:pPr/>
              <a:t>3</a:t>
            </a:fld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819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000" dirty="0" smtClean="0">
                <a:solidFill>
                  <a:srgbClr val="0000FF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Statistical Analysis </a:t>
            </a:r>
            <a:endParaRPr lang="zh-CN" altLang="en-US" sz="1800" baseline="30000" dirty="0">
              <a:solidFill>
                <a:srgbClr val="0000FF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83568" y="1285874"/>
            <a:ext cx="7892107" cy="4967287"/>
          </a:xfrm>
        </p:spPr>
        <p:txBody>
          <a:bodyPr/>
          <a:lstStyle/>
          <a:p>
            <a:pPr lvl="0">
              <a:spcAft>
                <a:spcPts val="600"/>
              </a:spcAft>
              <a:buClr>
                <a:srgbClr val="CC0000"/>
              </a:buClr>
            </a:pPr>
            <a:r>
              <a:rPr lang="en-US" altLang="zh-CN" sz="2000" dirty="0">
                <a:solidFill>
                  <a:srgbClr val="0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T</a:t>
            </a:r>
            <a:r>
              <a:rPr lang="en-US" altLang="zh-CN" sz="2000" dirty="0" smtClean="0">
                <a:solidFill>
                  <a:srgbClr val="0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exture </a:t>
            </a:r>
            <a:r>
              <a:rPr lang="en-US" altLang="zh-CN" sz="2000" dirty="0">
                <a:solidFill>
                  <a:srgbClr val="0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information is one of crucial evidences of block partition</a:t>
            </a:r>
            <a:r>
              <a:rPr lang="en-US" altLang="zh-CN" sz="2000" dirty="0" smtClean="0">
                <a:solidFill>
                  <a:srgbClr val="0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.</a:t>
            </a:r>
          </a:p>
          <a:p>
            <a:pPr marL="612000" lvl="0">
              <a:spcAft>
                <a:spcPts val="600"/>
              </a:spcAft>
              <a:buClr>
                <a:srgbClr val="CC0000"/>
              </a:buClr>
            </a:pPr>
            <a:r>
              <a:rPr lang="en-US" altLang="zh-CN" sz="1600" b="1" dirty="0" smtClean="0">
                <a:solidFill>
                  <a:srgbClr val="0000FF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According to </a:t>
            </a:r>
            <a:r>
              <a:rPr lang="en-US" altLang="zh-CN" sz="1600" b="1" dirty="0">
                <a:solidFill>
                  <a:srgbClr val="0000FF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texture </a:t>
            </a:r>
            <a:r>
              <a:rPr lang="en-US" altLang="zh-CN" sz="1600" b="1" dirty="0" smtClean="0">
                <a:solidFill>
                  <a:srgbClr val="0000FF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characteristics: Texture area, Edge area, Smooth area.</a:t>
            </a:r>
          </a:p>
          <a:p>
            <a:pPr marL="612000" lvl="0">
              <a:spcAft>
                <a:spcPts val="600"/>
              </a:spcAft>
              <a:buClr>
                <a:srgbClr val="CC0000"/>
              </a:buClr>
            </a:pPr>
            <a:r>
              <a:rPr lang="en-US" altLang="zh-CN" sz="1600" b="1" dirty="0" smtClean="0">
                <a:solidFill>
                  <a:srgbClr val="0000FF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Different block partition structure in different area. In addition, we can find that the </a:t>
            </a:r>
            <a:r>
              <a:rPr lang="en-US" altLang="zh-CN" sz="1600" b="1" dirty="0">
                <a:solidFill>
                  <a:srgbClr val="0000FF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content coherence is relative </a:t>
            </a:r>
            <a:r>
              <a:rPr lang="en-US" altLang="zh-CN" sz="1600" b="1" dirty="0" smtClean="0">
                <a:solidFill>
                  <a:srgbClr val="0000FF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to the </a:t>
            </a:r>
            <a:r>
              <a:rPr lang="en-US" altLang="zh-CN" sz="1600" b="1" dirty="0">
                <a:solidFill>
                  <a:srgbClr val="0000FF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partition direction.</a:t>
            </a:r>
            <a:endParaRPr lang="en-US" altLang="zh-CN" sz="1600" dirty="0" smtClean="0">
              <a:solidFill>
                <a:srgbClr val="0000FF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720000" lvl="0">
              <a:spcAft>
                <a:spcPts val="600"/>
              </a:spcAft>
              <a:buClr>
                <a:srgbClr val="CC0000"/>
              </a:buClr>
            </a:pPr>
            <a:endParaRPr lang="en-US" altLang="zh-CN" sz="2000" dirty="0" smtClean="0">
              <a:solidFill>
                <a:srgbClr val="0000CC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720000" lvl="0">
              <a:spcAft>
                <a:spcPts val="600"/>
              </a:spcAft>
              <a:buClr>
                <a:srgbClr val="CC0000"/>
              </a:buClr>
            </a:pPr>
            <a:endParaRPr lang="en-US" altLang="zh-CN" sz="2000" dirty="0">
              <a:solidFill>
                <a:srgbClr val="0033CC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538100" lvl="0" indent="0">
              <a:spcAft>
                <a:spcPts val="600"/>
              </a:spcAft>
              <a:buClr>
                <a:srgbClr val="CC0000"/>
              </a:buClr>
              <a:buNone/>
            </a:pPr>
            <a:endParaRPr lang="en-US" altLang="zh-CN" sz="1600" dirty="0" smtClean="0">
              <a:solidFill>
                <a:srgbClr val="FF0000"/>
              </a:solidFill>
            </a:endParaRPr>
          </a:p>
          <a:p>
            <a:pPr marL="538100" lvl="0" indent="0">
              <a:spcAft>
                <a:spcPts val="600"/>
              </a:spcAft>
              <a:buClr>
                <a:srgbClr val="CC0000"/>
              </a:buClr>
              <a:buNone/>
            </a:pPr>
            <a:endParaRPr lang="en-US" altLang="zh-CN" sz="1600" dirty="0">
              <a:solidFill>
                <a:srgbClr val="FF0000"/>
              </a:solidFill>
            </a:endParaRPr>
          </a:p>
          <a:p>
            <a:pPr marL="1008000" lvl="0">
              <a:spcAft>
                <a:spcPts val="600"/>
              </a:spcAft>
              <a:buClr>
                <a:srgbClr val="CC0000"/>
              </a:buClr>
            </a:pPr>
            <a:endParaRPr lang="en-US" altLang="zh-CN" sz="1600" dirty="0" smtClean="0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924944"/>
            <a:ext cx="8489602" cy="273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374240"/>
      </p:ext>
    </p:extLst>
  </p:cSld>
  <p:clrMapOvr>
    <a:masterClrMapping/>
  </p:clrMapOvr>
  <p:transition advTm="62963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页脚占位符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2F2555AC-E972-4EA6-96FB-B7B2900530FF}" type="slidenum">
              <a:rPr lang="en-US" altLang="zh-CN" smtClean="0">
                <a:solidFill>
                  <a:srgbClr val="000000"/>
                </a:solidFill>
              </a:rPr>
              <a:pPr/>
              <a:t>4</a:t>
            </a:fld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819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000" dirty="0" smtClean="0">
                <a:solidFill>
                  <a:srgbClr val="0000FF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Statistical Analysis </a:t>
            </a:r>
            <a:endParaRPr lang="zh-CN" altLang="en-US" sz="1800" baseline="30000" dirty="0">
              <a:solidFill>
                <a:srgbClr val="0000FF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83568" y="1285874"/>
            <a:ext cx="7892107" cy="4967287"/>
          </a:xfrm>
        </p:spPr>
        <p:txBody>
          <a:bodyPr/>
          <a:lstStyle/>
          <a:p>
            <a:pPr lvl="0">
              <a:spcAft>
                <a:spcPts val="600"/>
              </a:spcAft>
              <a:buClr>
                <a:srgbClr val="CC0000"/>
              </a:buClr>
            </a:pPr>
            <a:r>
              <a:rPr lang="en-US" altLang="zh-CN" sz="2000" dirty="0" smtClean="0">
                <a:solidFill>
                  <a:srgbClr val="0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Directional gradients provides hints to decide partition direction .</a:t>
            </a:r>
          </a:p>
          <a:p>
            <a:pPr marL="612000" lvl="0">
              <a:spcAft>
                <a:spcPts val="600"/>
              </a:spcAft>
              <a:buClr>
                <a:srgbClr val="CC0000"/>
              </a:buClr>
            </a:pPr>
            <a:r>
              <a:rPr lang="en-US" altLang="zh-CN" sz="1600" b="1" dirty="0" smtClean="0">
                <a:solidFill>
                  <a:srgbClr val="0000FF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Gradients in four directions (horizontal, </a:t>
            </a:r>
            <a:r>
              <a:rPr lang="en-US" altLang="zh-CN" sz="1600" b="1" dirty="0">
                <a:solidFill>
                  <a:srgbClr val="0000FF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vertical, left-bottom to right-above (45) and left-above to right-bottom (</a:t>
            </a:r>
            <a:r>
              <a:rPr lang="en-US" altLang="zh-CN" sz="1600" b="1" dirty="0" smtClean="0">
                <a:solidFill>
                  <a:srgbClr val="0000FF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135) ) for one CU are calculated and profiled following encoding order.</a:t>
            </a:r>
          </a:p>
          <a:p>
            <a:pPr marL="940605" lvl="1">
              <a:spcAft>
                <a:spcPts val="600"/>
              </a:spcAft>
              <a:buClr>
                <a:srgbClr val="CC0000"/>
              </a:buClr>
            </a:pPr>
            <a:r>
              <a:rPr lang="en-US" altLang="zh-CN" sz="1700" b="1" dirty="0">
                <a:solidFill>
                  <a:srgbClr val="0000FF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if the gradient of one direction is much smaller than that of other </a:t>
            </a:r>
            <a:r>
              <a:rPr lang="en-US" altLang="zh-CN" sz="1700" b="1" dirty="0" smtClean="0">
                <a:solidFill>
                  <a:srgbClr val="0000FF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three, it </a:t>
            </a:r>
            <a:r>
              <a:rPr lang="en-US" altLang="zh-CN" sz="1700" b="1" dirty="0">
                <a:solidFill>
                  <a:srgbClr val="0000FF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means the content tends to follow its direction. </a:t>
            </a:r>
            <a:endParaRPr lang="en-US" altLang="zh-CN" sz="1700" b="1" dirty="0" smtClean="0">
              <a:solidFill>
                <a:srgbClr val="0000FF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940605" lvl="1">
              <a:spcAft>
                <a:spcPts val="600"/>
              </a:spcAft>
              <a:buClr>
                <a:srgbClr val="CC0000"/>
              </a:buClr>
            </a:pPr>
            <a:r>
              <a:rPr lang="en-US" altLang="zh-CN" sz="1700" b="1" dirty="0" smtClean="0">
                <a:solidFill>
                  <a:srgbClr val="0000FF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If the four gradients share </a:t>
            </a:r>
            <a:r>
              <a:rPr lang="en-US" altLang="zh-CN" sz="1700" b="1" dirty="0">
                <a:solidFill>
                  <a:srgbClr val="0000FF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the similar gradient near </a:t>
            </a:r>
            <a:r>
              <a:rPr lang="en-US" altLang="zh-CN" sz="1700" b="1" dirty="0" smtClean="0">
                <a:solidFill>
                  <a:srgbClr val="0000FF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zero, it implies </a:t>
            </a:r>
            <a:r>
              <a:rPr lang="en-US" altLang="zh-CN" sz="1700" b="1" dirty="0">
                <a:solidFill>
                  <a:srgbClr val="0000FF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that current CU is smooth and likely </a:t>
            </a:r>
            <a:r>
              <a:rPr lang="en-US" altLang="zh-CN" sz="1700" b="1" dirty="0" smtClean="0">
                <a:solidFill>
                  <a:srgbClr val="0000FF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to keep </a:t>
            </a:r>
            <a:r>
              <a:rPr lang="en-US" altLang="zh-CN" sz="1700" b="1" dirty="0">
                <a:solidFill>
                  <a:srgbClr val="0000FF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not splitting.</a:t>
            </a:r>
            <a:endParaRPr lang="en-US" altLang="zh-CN" sz="2000" dirty="0">
              <a:solidFill>
                <a:srgbClr val="0033CC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538100" lvl="0" indent="0">
              <a:spcAft>
                <a:spcPts val="600"/>
              </a:spcAft>
              <a:buClr>
                <a:srgbClr val="CC0000"/>
              </a:buClr>
              <a:buNone/>
            </a:pPr>
            <a:endParaRPr lang="en-US" altLang="zh-CN" sz="1600" dirty="0" smtClean="0">
              <a:solidFill>
                <a:srgbClr val="FF0000"/>
              </a:solidFill>
            </a:endParaRPr>
          </a:p>
          <a:p>
            <a:pPr marL="538100" lvl="0" indent="0">
              <a:spcAft>
                <a:spcPts val="600"/>
              </a:spcAft>
              <a:buClr>
                <a:srgbClr val="CC0000"/>
              </a:buClr>
              <a:buNone/>
            </a:pPr>
            <a:endParaRPr lang="en-US" altLang="zh-CN" sz="1600" dirty="0">
              <a:solidFill>
                <a:srgbClr val="FF0000"/>
              </a:solidFill>
            </a:endParaRPr>
          </a:p>
          <a:p>
            <a:pPr marL="1008000" lvl="0">
              <a:spcAft>
                <a:spcPts val="600"/>
              </a:spcAft>
              <a:buClr>
                <a:srgbClr val="CC0000"/>
              </a:buClr>
            </a:pPr>
            <a:endParaRPr lang="en-US" altLang="zh-CN" sz="1600" dirty="0" smtClean="0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835917"/>
            <a:ext cx="6768752" cy="279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589373"/>
      </p:ext>
    </p:extLst>
  </p:cSld>
  <p:clrMapOvr>
    <a:masterClrMapping/>
  </p:clrMapOvr>
  <p:transition advTm="62963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页脚占位符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2F2555AC-E972-4EA6-96FB-B7B2900530FF}" type="slidenum">
              <a:rPr lang="en-US" altLang="zh-CN" smtClean="0">
                <a:ea typeface="宋体" pitchFamily="2" charset="-122"/>
              </a:rPr>
              <a:pPr/>
              <a:t>5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819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000" dirty="0" smtClean="0">
                <a:solidFill>
                  <a:srgbClr val="0000FF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Proposed Method</a:t>
            </a:r>
            <a:endParaRPr lang="zh-CN" altLang="en-US" sz="3000" dirty="0">
              <a:solidFill>
                <a:srgbClr val="0000FF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83568" y="1285874"/>
            <a:ext cx="7892107" cy="4967287"/>
          </a:xfrm>
        </p:spPr>
        <p:txBody>
          <a:bodyPr/>
          <a:lstStyle/>
          <a:p>
            <a:pPr marL="538100" lvl="0" indent="0">
              <a:spcAft>
                <a:spcPts val="600"/>
              </a:spcAft>
              <a:buClr>
                <a:srgbClr val="CC0000"/>
              </a:buClr>
              <a:buNone/>
            </a:pPr>
            <a:endParaRPr lang="en-US" altLang="zh-CN" sz="1600" dirty="0" smtClean="0">
              <a:solidFill>
                <a:srgbClr val="FF0000"/>
              </a:solidFill>
            </a:endParaRPr>
          </a:p>
          <a:p>
            <a:pPr marL="538100" lvl="0" indent="0">
              <a:spcAft>
                <a:spcPts val="600"/>
              </a:spcAft>
              <a:buClr>
                <a:srgbClr val="CC0000"/>
              </a:buClr>
              <a:buNone/>
            </a:pPr>
            <a:endParaRPr lang="en-US" altLang="zh-CN" sz="1600" dirty="0">
              <a:solidFill>
                <a:srgbClr val="FF0000"/>
              </a:solidFill>
            </a:endParaRPr>
          </a:p>
          <a:p>
            <a:pPr marL="1008000" lvl="0">
              <a:spcAft>
                <a:spcPts val="600"/>
              </a:spcAft>
              <a:buClr>
                <a:srgbClr val="CC0000"/>
              </a:buClr>
            </a:pPr>
            <a:endParaRPr lang="en-US" altLang="zh-CN" sz="1600" dirty="0" smtClean="0">
              <a:solidFill>
                <a:srgbClr val="FF0000"/>
              </a:solidFill>
            </a:endParaRPr>
          </a:p>
        </p:txBody>
      </p:sp>
      <p:sp>
        <p:nvSpPr>
          <p:cNvPr id="14" name="内容占位符 1"/>
          <p:cNvSpPr txBox="1">
            <a:spLocks/>
          </p:cNvSpPr>
          <p:nvPr/>
        </p:nvSpPr>
        <p:spPr bwMode="auto">
          <a:xfrm>
            <a:off x="539551" y="1285874"/>
            <a:ext cx="8036123" cy="5239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2416" indent="-352416" algn="l" rtl="0" eaLnBrk="1" fontAlgn="base" hangingPunct="1">
              <a:spcBef>
                <a:spcPts val="45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1021" indent="-327414" algn="l" rtl="0" eaLnBrk="1" fontAlgn="base" hangingPunct="1">
              <a:spcBef>
                <a:spcPts val="45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1800">
                <a:solidFill>
                  <a:srgbClr val="0033CC"/>
                </a:solidFill>
                <a:latin typeface="+mn-lt"/>
                <a:ea typeface="+mn-ea"/>
              </a:defRPr>
            </a:lvl2pPr>
            <a:lvl3pPr marL="978670" indent="-296459" algn="l" rtl="0" eaLnBrk="1" fontAlgn="base" hangingPunct="1">
              <a:spcBef>
                <a:spcPts val="45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p"/>
              <a:defRPr sz="1500">
                <a:solidFill>
                  <a:srgbClr val="009900"/>
                </a:solidFill>
                <a:latin typeface="+mn-lt"/>
                <a:ea typeface="+mn-ea"/>
              </a:defRPr>
            </a:lvl3pPr>
            <a:lvl4pPr marL="1270365" indent="-290506" algn="l" rtl="0" eaLnBrk="1" fontAlgn="base" hangingPunct="1">
              <a:spcBef>
                <a:spcPts val="45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 sz="1500">
                <a:solidFill>
                  <a:schemeClr val="tx1"/>
                </a:solidFill>
                <a:latin typeface="+mn-lt"/>
                <a:ea typeface="+mn-ea"/>
              </a:defRPr>
            </a:lvl4pPr>
            <a:lvl5pPr marL="1570396" indent="-298840" algn="l" rtl="0" eaLnBrk="1" fontAlgn="base" hangingPunct="1">
              <a:spcBef>
                <a:spcPts val="45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5pPr>
            <a:lvl6pPr marL="1913288" indent="-298840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256179" indent="-298840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599070" indent="-298840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2941961" indent="-298840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Aft>
                <a:spcPts val="600"/>
              </a:spcAft>
              <a:buClr>
                <a:srgbClr val="CC0000"/>
              </a:buClr>
            </a:pPr>
            <a:r>
              <a:rPr lang="en-US" altLang="zh-CN" sz="2000" b="0" i="0" kern="0" dirty="0" smtClean="0">
                <a:solidFill>
                  <a:srgbClr val="0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For different CU with various block size, different flag is used to determine the corresponding partition structure, or skip impossible partition modes.</a:t>
            </a:r>
          </a:p>
          <a:p>
            <a:pPr marL="612000">
              <a:spcAft>
                <a:spcPts val="600"/>
              </a:spcAft>
              <a:buClr>
                <a:srgbClr val="CC0000"/>
              </a:buClr>
            </a:pPr>
            <a:r>
              <a:rPr lang="en-US" altLang="zh-CN" sz="1800" kern="0" dirty="0" err="1" smtClean="0">
                <a:solidFill>
                  <a:srgbClr val="0000FF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split_flag</a:t>
            </a:r>
            <a:r>
              <a:rPr lang="en-US" altLang="zh-CN" sz="1800" i="0" kern="0" dirty="0" smtClean="0">
                <a:solidFill>
                  <a:srgbClr val="0000FF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 - 0: terminated; 1: split directly; -1: same as VVC</a:t>
            </a:r>
          </a:p>
          <a:p>
            <a:pPr marL="612000">
              <a:spcAft>
                <a:spcPts val="600"/>
              </a:spcAft>
              <a:buClr>
                <a:srgbClr val="CC0000"/>
              </a:buClr>
            </a:pPr>
            <a:endParaRPr lang="en-US" altLang="zh-CN" sz="1800" b="0" i="0" kern="0" dirty="0">
              <a:solidFill>
                <a:srgbClr val="0000FF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612000">
              <a:spcAft>
                <a:spcPts val="600"/>
              </a:spcAft>
              <a:buClr>
                <a:srgbClr val="CC0000"/>
              </a:buClr>
            </a:pPr>
            <a:endParaRPr lang="en-US" altLang="zh-CN" sz="1800" b="0" i="0" kern="0" dirty="0" smtClean="0">
              <a:solidFill>
                <a:srgbClr val="0000FF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612000">
              <a:spcAft>
                <a:spcPts val="600"/>
              </a:spcAft>
              <a:buClr>
                <a:srgbClr val="CC0000"/>
              </a:buClr>
            </a:pPr>
            <a:endParaRPr lang="en-US" altLang="zh-CN" sz="1800" b="0" i="0" kern="0" dirty="0">
              <a:solidFill>
                <a:srgbClr val="0000FF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259584" indent="0">
              <a:spcAft>
                <a:spcPts val="600"/>
              </a:spcAft>
              <a:buClr>
                <a:srgbClr val="CC0000"/>
              </a:buClr>
              <a:buNone/>
            </a:pPr>
            <a:r>
              <a:rPr lang="en-US" altLang="zh-CN" sz="1600" b="0" i="0" kern="0" dirty="0" smtClean="0">
                <a:solidFill>
                  <a:srgbClr val="FF0000"/>
                </a:solidFill>
              </a:rPr>
              <a:t>Where, </a:t>
            </a:r>
            <a:r>
              <a:rPr lang="en-US" altLang="zh-CN" sz="1600" b="0" kern="0" dirty="0" err="1" smtClean="0">
                <a:solidFill>
                  <a:srgbClr val="FF0000"/>
                </a:solidFill>
              </a:rPr>
              <a:t>Grad</a:t>
            </a:r>
            <a:r>
              <a:rPr lang="en-US" altLang="zh-CN" sz="1100" b="0" kern="0" dirty="0" err="1" smtClean="0">
                <a:solidFill>
                  <a:srgbClr val="FF0000"/>
                </a:solidFill>
              </a:rPr>
              <a:t>x</a:t>
            </a:r>
            <a:r>
              <a:rPr lang="en-US" altLang="zh-CN" sz="1600" b="0" kern="0" dirty="0" err="1" smtClean="0">
                <a:solidFill>
                  <a:srgbClr val="FF0000"/>
                </a:solidFill>
              </a:rPr>
              <a:t>y</a:t>
            </a:r>
            <a:r>
              <a:rPr lang="en-US" altLang="zh-CN" sz="1600" b="0" i="0" kern="0" dirty="0" smtClean="0">
                <a:solidFill>
                  <a:srgbClr val="FF0000"/>
                </a:solidFill>
              </a:rPr>
              <a:t> means the gradient of sub-block indexed </a:t>
            </a:r>
            <a:r>
              <a:rPr lang="en-US" altLang="zh-CN" sz="1600" b="0" kern="0" dirty="0" smtClean="0">
                <a:solidFill>
                  <a:srgbClr val="FF0000"/>
                </a:solidFill>
              </a:rPr>
              <a:t>y</a:t>
            </a:r>
            <a:r>
              <a:rPr lang="en-US" altLang="zh-CN" sz="1600" b="0" i="0" kern="0" dirty="0" smtClean="0">
                <a:solidFill>
                  <a:srgbClr val="FF0000"/>
                </a:solidFill>
              </a:rPr>
              <a:t> in direction </a:t>
            </a:r>
            <a:r>
              <a:rPr lang="en-US" altLang="zh-CN" sz="1600" b="0" kern="0" dirty="0" smtClean="0">
                <a:solidFill>
                  <a:srgbClr val="FF0000"/>
                </a:solidFill>
              </a:rPr>
              <a:t>x</a:t>
            </a:r>
            <a:r>
              <a:rPr lang="en-US" altLang="zh-CN" sz="1600" b="0" i="0" kern="0" dirty="0" smtClean="0">
                <a:solidFill>
                  <a:srgbClr val="FF0000"/>
                </a:solidFill>
              </a:rPr>
              <a:t>.  Sub-block index and gradient direction are illustrated in the following figure. </a:t>
            </a:r>
            <a:r>
              <a:rPr lang="en-US" altLang="zh-CN" sz="1600" b="0" kern="0" dirty="0">
                <a:solidFill>
                  <a:srgbClr val="FF0000"/>
                </a:solidFill>
              </a:rPr>
              <a:t>y</a:t>
            </a:r>
            <a:r>
              <a:rPr lang="en-US" altLang="zh-CN" sz="1600" b="0" i="0" kern="0" dirty="0" smtClean="0">
                <a:solidFill>
                  <a:srgbClr val="FF0000"/>
                </a:solidFill>
              </a:rPr>
              <a:t>={1,2,3,4}, </a:t>
            </a:r>
            <a:r>
              <a:rPr lang="en-US" altLang="zh-CN" sz="1600" b="0" kern="0" dirty="0" smtClean="0">
                <a:solidFill>
                  <a:srgbClr val="FF0000"/>
                </a:solidFill>
              </a:rPr>
              <a:t>x</a:t>
            </a:r>
            <a:r>
              <a:rPr lang="en-US" altLang="zh-CN" sz="1600" b="0" i="0" kern="0" dirty="0" smtClean="0">
                <a:solidFill>
                  <a:srgbClr val="FF0000"/>
                </a:solidFill>
              </a:rPr>
              <a:t>= {h, v, 45, 135}</a:t>
            </a:r>
          </a:p>
          <a:p>
            <a:pPr marL="538100" indent="0">
              <a:spcAft>
                <a:spcPts val="600"/>
              </a:spcAft>
              <a:buClr>
                <a:srgbClr val="CC0000"/>
              </a:buClr>
              <a:buFont typeface="Wingdings" pitchFamily="2" charset="2"/>
              <a:buNone/>
            </a:pPr>
            <a:endParaRPr lang="en-US" altLang="zh-CN" sz="1600" b="0" i="0" kern="0" dirty="0" smtClean="0">
              <a:solidFill>
                <a:srgbClr val="FF0000"/>
              </a:solidFill>
            </a:endParaRPr>
          </a:p>
          <a:p>
            <a:pPr marL="1008000">
              <a:spcAft>
                <a:spcPts val="600"/>
              </a:spcAft>
              <a:buClr>
                <a:srgbClr val="CC0000"/>
              </a:buClr>
            </a:pPr>
            <a:endParaRPr lang="en-US" altLang="zh-CN" sz="1600" b="0" i="0" kern="0" dirty="0" smtClean="0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2580608"/>
            <a:ext cx="4377277" cy="97988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509096"/>
            <a:ext cx="7848872" cy="191039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475" y="2566547"/>
            <a:ext cx="3528392" cy="95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326322"/>
      </p:ext>
    </p:extLst>
  </p:cSld>
  <p:clrMapOvr>
    <a:masterClrMapping/>
  </p:clrMapOvr>
  <p:transition advTm="2421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页脚占位符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2F2555AC-E972-4EA6-96FB-B7B2900530FF}" type="slidenum">
              <a:rPr lang="en-US" altLang="zh-CN" smtClean="0">
                <a:ea typeface="宋体" pitchFamily="2" charset="-122"/>
              </a:rPr>
              <a:pPr/>
              <a:t>6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819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000" dirty="0" smtClean="0">
                <a:solidFill>
                  <a:srgbClr val="0000FF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Proposed Method</a:t>
            </a:r>
            <a:endParaRPr lang="zh-CN" altLang="en-US" sz="3000" dirty="0">
              <a:solidFill>
                <a:srgbClr val="0000FF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83568" y="1285874"/>
            <a:ext cx="7892107" cy="4967287"/>
          </a:xfrm>
        </p:spPr>
        <p:txBody>
          <a:bodyPr/>
          <a:lstStyle/>
          <a:p>
            <a:pPr marL="538100" lvl="0" indent="0">
              <a:spcAft>
                <a:spcPts val="600"/>
              </a:spcAft>
              <a:buClr>
                <a:srgbClr val="CC0000"/>
              </a:buClr>
              <a:buNone/>
            </a:pPr>
            <a:endParaRPr lang="en-US" altLang="zh-CN" sz="1600" dirty="0" smtClean="0">
              <a:solidFill>
                <a:srgbClr val="FF0000"/>
              </a:solidFill>
            </a:endParaRPr>
          </a:p>
          <a:p>
            <a:pPr marL="538100" lvl="0" indent="0">
              <a:spcAft>
                <a:spcPts val="600"/>
              </a:spcAft>
              <a:buClr>
                <a:srgbClr val="CC0000"/>
              </a:buClr>
              <a:buNone/>
            </a:pPr>
            <a:endParaRPr lang="en-US" altLang="zh-CN" sz="1600" dirty="0">
              <a:solidFill>
                <a:srgbClr val="FF0000"/>
              </a:solidFill>
            </a:endParaRPr>
          </a:p>
          <a:p>
            <a:pPr marL="1008000" lvl="0">
              <a:spcAft>
                <a:spcPts val="600"/>
              </a:spcAft>
              <a:buClr>
                <a:srgbClr val="CC0000"/>
              </a:buClr>
            </a:pPr>
            <a:endParaRPr lang="en-US" altLang="zh-CN" sz="1600" dirty="0" smtClean="0">
              <a:solidFill>
                <a:srgbClr val="FF0000"/>
              </a:solidFill>
            </a:endParaRPr>
          </a:p>
        </p:txBody>
      </p:sp>
      <p:sp>
        <p:nvSpPr>
          <p:cNvPr id="14" name="内容占位符 1"/>
          <p:cNvSpPr txBox="1">
            <a:spLocks/>
          </p:cNvSpPr>
          <p:nvPr/>
        </p:nvSpPr>
        <p:spPr bwMode="auto">
          <a:xfrm>
            <a:off x="539551" y="1285874"/>
            <a:ext cx="8036123" cy="5239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2416" indent="-352416" algn="l" rtl="0" eaLnBrk="1" fontAlgn="base" hangingPunct="1">
              <a:spcBef>
                <a:spcPts val="45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1021" indent="-327414" algn="l" rtl="0" eaLnBrk="1" fontAlgn="base" hangingPunct="1">
              <a:spcBef>
                <a:spcPts val="45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1800">
                <a:solidFill>
                  <a:srgbClr val="0033CC"/>
                </a:solidFill>
                <a:latin typeface="+mn-lt"/>
                <a:ea typeface="+mn-ea"/>
              </a:defRPr>
            </a:lvl2pPr>
            <a:lvl3pPr marL="978670" indent="-296459" algn="l" rtl="0" eaLnBrk="1" fontAlgn="base" hangingPunct="1">
              <a:spcBef>
                <a:spcPts val="45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p"/>
              <a:defRPr sz="1500">
                <a:solidFill>
                  <a:srgbClr val="009900"/>
                </a:solidFill>
                <a:latin typeface="+mn-lt"/>
                <a:ea typeface="+mn-ea"/>
              </a:defRPr>
            </a:lvl3pPr>
            <a:lvl4pPr marL="1270365" indent="-290506" algn="l" rtl="0" eaLnBrk="1" fontAlgn="base" hangingPunct="1">
              <a:spcBef>
                <a:spcPts val="45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 sz="1500">
                <a:solidFill>
                  <a:schemeClr val="tx1"/>
                </a:solidFill>
                <a:latin typeface="+mn-lt"/>
                <a:ea typeface="+mn-ea"/>
              </a:defRPr>
            </a:lvl4pPr>
            <a:lvl5pPr marL="1570396" indent="-298840" algn="l" rtl="0" eaLnBrk="1" fontAlgn="base" hangingPunct="1">
              <a:spcBef>
                <a:spcPts val="45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5pPr>
            <a:lvl6pPr marL="1913288" indent="-298840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256179" indent="-298840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599070" indent="-298840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2941961" indent="-298840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Aft>
                <a:spcPts val="600"/>
              </a:spcAft>
              <a:buClr>
                <a:srgbClr val="CC0000"/>
              </a:buClr>
            </a:pPr>
            <a:r>
              <a:rPr lang="en-US" altLang="zh-CN" sz="2000" b="0" i="0" kern="0" dirty="0" smtClean="0">
                <a:solidFill>
                  <a:srgbClr val="0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Determine partition direction</a:t>
            </a:r>
          </a:p>
          <a:p>
            <a:pPr marL="612000">
              <a:spcAft>
                <a:spcPts val="600"/>
              </a:spcAft>
              <a:buClr>
                <a:srgbClr val="CC0000"/>
              </a:buClr>
            </a:pPr>
            <a:r>
              <a:rPr lang="en-US" altLang="zh-CN" sz="1800" kern="0" dirty="0" err="1" smtClean="0">
                <a:solidFill>
                  <a:srgbClr val="0000FF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dir_idx</a:t>
            </a:r>
            <a:r>
              <a:rPr lang="en-US" altLang="zh-CN" sz="1800" kern="0" dirty="0" smtClean="0">
                <a:solidFill>
                  <a:srgbClr val="0000FF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 </a:t>
            </a:r>
            <a:r>
              <a:rPr lang="en-US" altLang="zh-CN" sz="1800" i="0" kern="0" dirty="0" smtClean="0">
                <a:solidFill>
                  <a:srgbClr val="0000FF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- 0: binary tree </a:t>
            </a:r>
            <a:r>
              <a:rPr lang="en-US" altLang="zh-CN" sz="1800" i="0" kern="0" dirty="0">
                <a:solidFill>
                  <a:srgbClr val="0000FF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vertical </a:t>
            </a:r>
            <a:r>
              <a:rPr lang="en-US" altLang="zh-CN" sz="1800" i="0" kern="0" dirty="0" smtClean="0">
                <a:solidFill>
                  <a:srgbClr val="0000FF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and </a:t>
            </a:r>
            <a:r>
              <a:rPr lang="en-US" altLang="zh-CN" sz="1800" i="0" kern="0" dirty="0">
                <a:solidFill>
                  <a:srgbClr val="0000FF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ternary tree vertical partition are </a:t>
            </a:r>
            <a:r>
              <a:rPr lang="en-US" altLang="zh-CN" sz="1800" i="0" kern="0" dirty="0" smtClean="0">
                <a:solidFill>
                  <a:srgbClr val="0000FF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skipped; 1</a:t>
            </a:r>
            <a:r>
              <a:rPr lang="en-US" altLang="zh-CN" sz="1800" i="0" kern="0" dirty="0">
                <a:solidFill>
                  <a:srgbClr val="0000FF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: binary tree </a:t>
            </a:r>
            <a:r>
              <a:rPr lang="en-US" altLang="zh-CN" sz="1800" i="0" kern="0" dirty="0" smtClean="0">
                <a:solidFill>
                  <a:srgbClr val="0000FF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horizontal </a:t>
            </a:r>
            <a:r>
              <a:rPr lang="en-US" altLang="zh-CN" sz="1800" i="0" kern="0" dirty="0">
                <a:solidFill>
                  <a:srgbClr val="0000FF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and ternary tree </a:t>
            </a:r>
            <a:r>
              <a:rPr lang="en-US" altLang="zh-CN" sz="1800" i="0" kern="0" dirty="0" smtClean="0">
                <a:solidFill>
                  <a:srgbClr val="0000FF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horizontal </a:t>
            </a:r>
            <a:r>
              <a:rPr lang="en-US" altLang="zh-CN" sz="1800" i="0" kern="0" dirty="0">
                <a:solidFill>
                  <a:srgbClr val="0000FF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partition are skipped; </a:t>
            </a:r>
            <a:r>
              <a:rPr lang="en-US" altLang="zh-CN" sz="1800" i="0" kern="0" dirty="0" smtClean="0">
                <a:solidFill>
                  <a:srgbClr val="0000FF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-1: same as VVC</a:t>
            </a:r>
          </a:p>
          <a:p>
            <a:pPr marL="612000">
              <a:spcAft>
                <a:spcPts val="600"/>
              </a:spcAft>
              <a:buClr>
                <a:srgbClr val="CC0000"/>
              </a:buClr>
            </a:pPr>
            <a:endParaRPr lang="en-US" altLang="zh-CN" sz="1800" b="0" i="0" kern="0" dirty="0">
              <a:solidFill>
                <a:srgbClr val="0000FF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612000">
              <a:spcAft>
                <a:spcPts val="600"/>
              </a:spcAft>
              <a:buClr>
                <a:srgbClr val="CC0000"/>
              </a:buClr>
            </a:pPr>
            <a:endParaRPr lang="en-US" altLang="zh-CN" sz="1800" b="0" i="0" kern="0" dirty="0" smtClean="0">
              <a:solidFill>
                <a:srgbClr val="0000FF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612000">
              <a:spcAft>
                <a:spcPts val="600"/>
              </a:spcAft>
              <a:buClr>
                <a:srgbClr val="CC0000"/>
              </a:buClr>
            </a:pPr>
            <a:endParaRPr lang="en-US" altLang="zh-CN" sz="1800" b="0" i="0" kern="0" dirty="0">
              <a:solidFill>
                <a:srgbClr val="0000FF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259584" indent="0">
              <a:spcAft>
                <a:spcPts val="600"/>
              </a:spcAft>
              <a:buClr>
                <a:srgbClr val="CC0000"/>
              </a:buClr>
              <a:buNone/>
            </a:pPr>
            <a:endParaRPr lang="en-US" altLang="zh-CN" sz="1600" b="0" i="0" kern="0" dirty="0" smtClean="0">
              <a:solidFill>
                <a:srgbClr val="FF0000"/>
              </a:solidFill>
            </a:endParaRPr>
          </a:p>
          <a:p>
            <a:pPr marL="259584" indent="0">
              <a:spcAft>
                <a:spcPts val="600"/>
              </a:spcAft>
              <a:buClr>
                <a:srgbClr val="CC0000"/>
              </a:buClr>
              <a:buNone/>
            </a:pPr>
            <a:r>
              <a:rPr lang="en-US" altLang="zh-CN" sz="1600" b="0" i="0" kern="0" dirty="0" smtClean="0">
                <a:solidFill>
                  <a:srgbClr val="FF0000"/>
                </a:solidFill>
              </a:rPr>
              <a:t>Where </a:t>
            </a:r>
            <a:r>
              <a:rPr lang="en-US" altLang="zh-CN" sz="1600" b="0" kern="0" dirty="0" err="1" smtClean="0">
                <a:solidFill>
                  <a:srgbClr val="FF0000"/>
                </a:solidFill>
              </a:rPr>
              <a:t>ThrV</a:t>
            </a:r>
            <a:r>
              <a:rPr lang="en-US" altLang="zh-CN" sz="1600" b="0" kern="0" dirty="0" smtClean="0">
                <a:solidFill>
                  <a:srgbClr val="FF0000"/>
                </a:solidFill>
              </a:rPr>
              <a:t> and </a:t>
            </a:r>
            <a:r>
              <a:rPr lang="en-US" altLang="zh-CN" sz="1600" b="0" kern="0" dirty="0" err="1" smtClean="0">
                <a:solidFill>
                  <a:srgbClr val="FF0000"/>
                </a:solidFill>
              </a:rPr>
              <a:t>ThrH</a:t>
            </a:r>
            <a:r>
              <a:rPr lang="en-US" altLang="zh-CN" sz="1600" b="0" kern="0" dirty="0">
                <a:solidFill>
                  <a:srgbClr val="FF0000"/>
                </a:solidFill>
              </a:rPr>
              <a:t> are two thresholds valued by empirical analysis</a:t>
            </a:r>
            <a:r>
              <a:rPr lang="en-US" altLang="zh-CN" sz="1600" b="0" kern="0" dirty="0" smtClean="0">
                <a:solidFill>
                  <a:srgbClr val="FF0000"/>
                </a:solidFill>
              </a:rPr>
              <a:t>. W and H are width and height of current CU.</a:t>
            </a:r>
            <a:endParaRPr lang="en-US" altLang="zh-CN" sz="1600" b="0" i="0" kern="0" dirty="0" smtClean="0">
              <a:solidFill>
                <a:srgbClr val="FF0000"/>
              </a:solidFill>
            </a:endParaRPr>
          </a:p>
          <a:p>
            <a:pPr marL="538100" indent="0">
              <a:spcAft>
                <a:spcPts val="600"/>
              </a:spcAft>
              <a:buClr>
                <a:srgbClr val="CC0000"/>
              </a:buClr>
              <a:buFont typeface="Wingdings" pitchFamily="2" charset="2"/>
              <a:buNone/>
            </a:pPr>
            <a:endParaRPr lang="en-US" altLang="zh-CN" sz="1600" b="0" i="0" kern="0" dirty="0" smtClean="0">
              <a:solidFill>
                <a:srgbClr val="FF0000"/>
              </a:solidFill>
            </a:endParaRPr>
          </a:p>
          <a:p>
            <a:pPr marL="1008000">
              <a:spcAft>
                <a:spcPts val="600"/>
              </a:spcAft>
              <a:buClr>
                <a:srgbClr val="CC0000"/>
              </a:buClr>
            </a:pPr>
            <a:endParaRPr lang="en-US" altLang="zh-CN" sz="1600" b="0" i="0" kern="0" dirty="0" smtClean="0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636912"/>
            <a:ext cx="4968552" cy="151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570151"/>
      </p:ext>
    </p:extLst>
  </p:cSld>
  <p:clrMapOvr>
    <a:masterClrMapping/>
  </p:clrMapOvr>
  <p:transition advTm="2421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页脚占位符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2F2555AC-E972-4EA6-96FB-B7B2900530FF}" type="slidenum">
              <a:rPr lang="en-US" altLang="zh-CN" smtClean="0">
                <a:ea typeface="宋体" pitchFamily="2" charset="-122"/>
              </a:rPr>
              <a:pPr/>
              <a:t>7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819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000" dirty="0" smtClean="0">
                <a:solidFill>
                  <a:srgbClr val="0000FF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Proposed Method</a:t>
            </a:r>
            <a:endParaRPr lang="zh-CN" altLang="en-US" sz="3000" dirty="0">
              <a:solidFill>
                <a:srgbClr val="0000FF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83568" y="1285874"/>
            <a:ext cx="7892107" cy="4967287"/>
          </a:xfrm>
        </p:spPr>
        <p:txBody>
          <a:bodyPr/>
          <a:lstStyle/>
          <a:p>
            <a:pPr marL="538100" lvl="0" indent="0">
              <a:spcAft>
                <a:spcPts val="600"/>
              </a:spcAft>
              <a:buClr>
                <a:srgbClr val="CC0000"/>
              </a:buClr>
              <a:buNone/>
            </a:pPr>
            <a:endParaRPr lang="en-US" altLang="zh-CN" sz="1600" dirty="0" smtClean="0">
              <a:solidFill>
                <a:srgbClr val="FF0000"/>
              </a:solidFill>
            </a:endParaRPr>
          </a:p>
          <a:p>
            <a:pPr marL="538100" lvl="0" indent="0">
              <a:spcAft>
                <a:spcPts val="600"/>
              </a:spcAft>
              <a:buClr>
                <a:srgbClr val="CC0000"/>
              </a:buClr>
              <a:buNone/>
            </a:pPr>
            <a:endParaRPr lang="en-US" altLang="zh-CN" sz="1600" dirty="0">
              <a:solidFill>
                <a:srgbClr val="FF0000"/>
              </a:solidFill>
            </a:endParaRPr>
          </a:p>
          <a:p>
            <a:pPr marL="1008000" lvl="0">
              <a:spcAft>
                <a:spcPts val="600"/>
              </a:spcAft>
              <a:buClr>
                <a:srgbClr val="CC0000"/>
              </a:buClr>
            </a:pPr>
            <a:endParaRPr lang="en-US" altLang="zh-CN" sz="1600" dirty="0" smtClean="0">
              <a:solidFill>
                <a:srgbClr val="FF0000"/>
              </a:solidFill>
            </a:endParaRPr>
          </a:p>
        </p:txBody>
      </p:sp>
      <p:sp>
        <p:nvSpPr>
          <p:cNvPr id="14" name="内容占位符 1"/>
          <p:cNvSpPr txBox="1">
            <a:spLocks/>
          </p:cNvSpPr>
          <p:nvPr/>
        </p:nvSpPr>
        <p:spPr bwMode="auto">
          <a:xfrm>
            <a:off x="539551" y="1285874"/>
            <a:ext cx="8036123" cy="5239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2416" indent="-352416" algn="l" rtl="0" eaLnBrk="1" fontAlgn="base" hangingPunct="1">
              <a:spcBef>
                <a:spcPts val="45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1021" indent="-327414" algn="l" rtl="0" eaLnBrk="1" fontAlgn="base" hangingPunct="1">
              <a:spcBef>
                <a:spcPts val="45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1800">
                <a:solidFill>
                  <a:srgbClr val="0033CC"/>
                </a:solidFill>
                <a:latin typeface="+mn-lt"/>
                <a:ea typeface="+mn-ea"/>
              </a:defRPr>
            </a:lvl2pPr>
            <a:lvl3pPr marL="978670" indent="-296459" algn="l" rtl="0" eaLnBrk="1" fontAlgn="base" hangingPunct="1">
              <a:spcBef>
                <a:spcPts val="45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p"/>
              <a:defRPr sz="1500">
                <a:solidFill>
                  <a:srgbClr val="009900"/>
                </a:solidFill>
                <a:latin typeface="+mn-lt"/>
                <a:ea typeface="+mn-ea"/>
              </a:defRPr>
            </a:lvl3pPr>
            <a:lvl4pPr marL="1270365" indent="-290506" algn="l" rtl="0" eaLnBrk="1" fontAlgn="base" hangingPunct="1">
              <a:spcBef>
                <a:spcPts val="45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 sz="1500">
                <a:solidFill>
                  <a:schemeClr val="tx1"/>
                </a:solidFill>
                <a:latin typeface="+mn-lt"/>
                <a:ea typeface="+mn-ea"/>
              </a:defRPr>
            </a:lvl4pPr>
            <a:lvl5pPr marL="1570396" indent="-298840" algn="l" rtl="0" eaLnBrk="1" fontAlgn="base" hangingPunct="1">
              <a:spcBef>
                <a:spcPts val="45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5pPr>
            <a:lvl6pPr marL="1913288" indent="-298840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256179" indent="-298840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599070" indent="-298840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2941961" indent="-298840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Aft>
                <a:spcPts val="600"/>
              </a:spcAft>
              <a:buClr>
                <a:srgbClr val="CC0000"/>
              </a:buClr>
            </a:pPr>
            <a:r>
              <a:rPr lang="en-US" altLang="zh-CN" sz="2000" b="0" i="0" kern="0" dirty="0" smtClean="0">
                <a:solidFill>
                  <a:srgbClr val="0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Skip </a:t>
            </a:r>
            <a:r>
              <a:rPr lang="en-US" altLang="zh-CN" sz="2000" b="0" i="0" kern="0" dirty="0">
                <a:solidFill>
                  <a:srgbClr val="0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binary </a:t>
            </a:r>
            <a:r>
              <a:rPr lang="en-US" altLang="zh-CN" sz="2000" b="0" i="0" kern="0" dirty="0" smtClean="0">
                <a:solidFill>
                  <a:srgbClr val="0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or ternary tree partition   </a:t>
            </a:r>
            <a:r>
              <a:rPr lang="en-US" altLang="zh-CN" sz="2000" i="0" kern="0" dirty="0" smtClean="0">
                <a:solidFill>
                  <a:srgbClr val="0000FF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 </a:t>
            </a:r>
            <a:endParaRPr lang="en-US" altLang="zh-CN" sz="2000" b="0" i="0" kern="0" dirty="0" smtClean="0">
              <a:solidFill>
                <a:srgbClr val="000000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61200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</a:pPr>
            <a:r>
              <a:rPr lang="en-US" altLang="zh-CN" sz="1800" kern="0" dirty="0" err="1">
                <a:solidFill>
                  <a:srgbClr val="0000FF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b</a:t>
            </a:r>
            <a:r>
              <a:rPr lang="en-US" altLang="zh-CN" sz="1800" kern="0" dirty="0" err="1" smtClean="0">
                <a:solidFill>
                  <a:srgbClr val="0000FF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t_skip</a:t>
            </a:r>
            <a:r>
              <a:rPr lang="en-US" altLang="zh-CN" sz="1800" kern="0" dirty="0" smtClean="0">
                <a:solidFill>
                  <a:srgbClr val="0000FF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 </a:t>
            </a:r>
            <a:r>
              <a:rPr lang="en-US" altLang="zh-CN" sz="1800" i="0" kern="0" dirty="0" smtClean="0">
                <a:solidFill>
                  <a:srgbClr val="0000FF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– 1: skip binary partition; 0: same as VVC</a:t>
            </a:r>
          </a:p>
          <a:p>
            <a:pPr marL="612000">
              <a:spcAft>
                <a:spcPts val="600"/>
              </a:spcAft>
              <a:buClr>
                <a:srgbClr val="CC0000"/>
              </a:buClr>
            </a:pPr>
            <a:r>
              <a:rPr lang="en-US" altLang="zh-CN" sz="1800" kern="0" dirty="0" err="1" smtClean="0">
                <a:solidFill>
                  <a:srgbClr val="0000FF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tt_skip</a:t>
            </a:r>
            <a:r>
              <a:rPr lang="en-US" altLang="zh-CN" sz="1800" kern="0" dirty="0" smtClean="0">
                <a:solidFill>
                  <a:srgbClr val="0000FF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 </a:t>
            </a:r>
            <a:r>
              <a:rPr lang="en-US" altLang="zh-CN" sz="1800" i="0" kern="0" dirty="0">
                <a:solidFill>
                  <a:srgbClr val="0000FF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– 1: skip </a:t>
            </a:r>
            <a:r>
              <a:rPr lang="en-US" altLang="zh-CN" sz="1800" i="0" kern="0" dirty="0" smtClean="0">
                <a:solidFill>
                  <a:srgbClr val="0000FF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ternary partition</a:t>
            </a:r>
            <a:r>
              <a:rPr lang="en-US" altLang="zh-CN" sz="1800" i="0" kern="0" dirty="0">
                <a:solidFill>
                  <a:srgbClr val="0000FF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; 0: same as VVC</a:t>
            </a:r>
          </a:p>
          <a:p>
            <a:pPr marL="612000">
              <a:spcAft>
                <a:spcPts val="600"/>
              </a:spcAft>
              <a:buClr>
                <a:srgbClr val="CC0000"/>
              </a:buClr>
            </a:pPr>
            <a:endParaRPr lang="en-US" altLang="zh-CN" sz="1800" b="0" i="0" kern="0" dirty="0">
              <a:solidFill>
                <a:srgbClr val="0000FF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612000">
              <a:spcAft>
                <a:spcPts val="600"/>
              </a:spcAft>
              <a:buClr>
                <a:srgbClr val="CC0000"/>
              </a:buClr>
            </a:pPr>
            <a:endParaRPr lang="en-US" altLang="zh-CN" sz="1800" b="0" i="0" kern="0" dirty="0" smtClean="0">
              <a:solidFill>
                <a:srgbClr val="0000FF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612000">
              <a:spcAft>
                <a:spcPts val="600"/>
              </a:spcAft>
              <a:buClr>
                <a:srgbClr val="CC0000"/>
              </a:buClr>
            </a:pPr>
            <a:endParaRPr lang="en-US" altLang="zh-CN" sz="1800" b="0" i="0" kern="0" dirty="0">
              <a:solidFill>
                <a:srgbClr val="0000FF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259584" indent="0">
              <a:spcAft>
                <a:spcPts val="600"/>
              </a:spcAft>
              <a:buClr>
                <a:srgbClr val="CC0000"/>
              </a:buClr>
              <a:buNone/>
            </a:pPr>
            <a:endParaRPr lang="en-US" altLang="zh-CN" sz="1600" b="0" i="0" kern="0" dirty="0" smtClean="0">
              <a:solidFill>
                <a:srgbClr val="FF0000"/>
              </a:solidFill>
            </a:endParaRPr>
          </a:p>
          <a:p>
            <a:pPr marL="259584" indent="0">
              <a:spcAft>
                <a:spcPts val="600"/>
              </a:spcAft>
              <a:buClr>
                <a:srgbClr val="CC0000"/>
              </a:buClr>
              <a:buNone/>
            </a:pPr>
            <a:r>
              <a:rPr lang="en-US" altLang="zh-CN" sz="1600" b="0" i="0" kern="0" dirty="0" smtClean="0">
                <a:solidFill>
                  <a:srgbClr val="FF0000"/>
                </a:solidFill>
              </a:rPr>
              <a:t>Where sub-block region and index is defined as the following figure.  </a:t>
            </a:r>
          </a:p>
          <a:p>
            <a:pPr marL="1008000">
              <a:spcAft>
                <a:spcPts val="600"/>
              </a:spcAft>
              <a:buClr>
                <a:srgbClr val="CC0000"/>
              </a:buClr>
            </a:pPr>
            <a:endParaRPr lang="en-US" altLang="zh-CN" sz="1600" b="0" i="0" kern="0" dirty="0" smtClean="0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35" y="2391645"/>
            <a:ext cx="6735106" cy="83772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34" y="3168929"/>
            <a:ext cx="6291786" cy="9439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322389"/>
            <a:ext cx="7626742" cy="215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32031"/>
      </p:ext>
    </p:extLst>
  </p:cSld>
  <p:clrMapOvr>
    <a:masterClrMapping/>
  </p:clrMapOvr>
  <p:transition advTm="2421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页脚占位符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2F2555AC-E972-4EA6-96FB-B7B2900530FF}" type="slidenum">
              <a:rPr lang="en-US" altLang="zh-CN" smtClean="0">
                <a:ea typeface="宋体" pitchFamily="2" charset="-122"/>
              </a:rPr>
              <a:pPr/>
              <a:t>8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819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000" dirty="0" smtClean="0">
                <a:solidFill>
                  <a:srgbClr val="0000FF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Proposed Method</a:t>
            </a:r>
            <a:endParaRPr lang="zh-CN" altLang="en-US" sz="3000" dirty="0">
              <a:solidFill>
                <a:srgbClr val="0000FF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83568" y="1285874"/>
            <a:ext cx="7892107" cy="4967287"/>
          </a:xfrm>
        </p:spPr>
        <p:txBody>
          <a:bodyPr/>
          <a:lstStyle/>
          <a:p>
            <a:pPr marL="538100" lvl="0" indent="0">
              <a:spcAft>
                <a:spcPts val="600"/>
              </a:spcAft>
              <a:buClr>
                <a:srgbClr val="CC0000"/>
              </a:buClr>
              <a:buNone/>
            </a:pPr>
            <a:endParaRPr lang="en-US" altLang="zh-CN" sz="1600" dirty="0" smtClean="0">
              <a:solidFill>
                <a:srgbClr val="FF0000"/>
              </a:solidFill>
            </a:endParaRPr>
          </a:p>
          <a:p>
            <a:pPr marL="538100" lvl="0" indent="0">
              <a:spcAft>
                <a:spcPts val="600"/>
              </a:spcAft>
              <a:buClr>
                <a:srgbClr val="CC0000"/>
              </a:buClr>
              <a:buNone/>
            </a:pPr>
            <a:endParaRPr lang="en-US" altLang="zh-CN" sz="1600" dirty="0">
              <a:solidFill>
                <a:srgbClr val="FF0000"/>
              </a:solidFill>
            </a:endParaRPr>
          </a:p>
          <a:p>
            <a:pPr marL="1008000" lvl="0">
              <a:spcAft>
                <a:spcPts val="600"/>
              </a:spcAft>
              <a:buClr>
                <a:srgbClr val="CC0000"/>
              </a:buClr>
            </a:pPr>
            <a:endParaRPr lang="en-US" altLang="zh-CN" sz="1600" dirty="0" smtClean="0">
              <a:solidFill>
                <a:srgbClr val="FF0000"/>
              </a:solidFill>
            </a:endParaRPr>
          </a:p>
        </p:txBody>
      </p:sp>
      <p:sp>
        <p:nvSpPr>
          <p:cNvPr id="14" name="内容占位符 1"/>
          <p:cNvSpPr txBox="1">
            <a:spLocks/>
          </p:cNvSpPr>
          <p:nvPr/>
        </p:nvSpPr>
        <p:spPr bwMode="auto">
          <a:xfrm>
            <a:off x="539551" y="1285874"/>
            <a:ext cx="8036123" cy="5239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2416" indent="-352416" algn="l" rtl="0" eaLnBrk="1" fontAlgn="base" hangingPunct="1">
              <a:spcBef>
                <a:spcPts val="45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1021" indent="-327414" algn="l" rtl="0" eaLnBrk="1" fontAlgn="base" hangingPunct="1">
              <a:spcBef>
                <a:spcPts val="45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1800">
                <a:solidFill>
                  <a:srgbClr val="0033CC"/>
                </a:solidFill>
                <a:latin typeface="+mn-lt"/>
                <a:ea typeface="+mn-ea"/>
              </a:defRPr>
            </a:lvl2pPr>
            <a:lvl3pPr marL="978670" indent="-296459" algn="l" rtl="0" eaLnBrk="1" fontAlgn="base" hangingPunct="1">
              <a:spcBef>
                <a:spcPts val="45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p"/>
              <a:defRPr sz="1500">
                <a:solidFill>
                  <a:srgbClr val="009900"/>
                </a:solidFill>
                <a:latin typeface="+mn-lt"/>
                <a:ea typeface="+mn-ea"/>
              </a:defRPr>
            </a:lvl3pPr>
            <a:lvl4pPr marL="1270365" indent="-290506" algn="l" rtl="0" eaLnBrk="1" fontAlgn="base" hangingPunct="1">
              <a:spcBef>
                <a:spcPts val="45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 sz="1500">
                <a:solidFill>
                  <a:schemeClr val="tx1"/>
                </a:solidFill>
                <a:latin typeface="+mn-lt"/>
                <a:ea typeface="+mn-ea"/>
              </a:defRPr>
            </a:lvl4pPr>
            <a:lvl5pPr marL="1570396" indent="-298840" algn="l" rtl="0" eaLnBrk="1" fontAlgn="base" hangingPunct="1">
              <a:spcBef>
                <a:spcPts val="45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5pPr>
            <a:lvl6pPr marL="1913288" indent="-298840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256179" indent="-298840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599070" indent="-298840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2941961" indent="-298840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Aft>
                <a:spcPts val="600"/>
              </a:spcAft>
              <a:buClr>
                <a:srgbClr val="CC0000"/>
              </a:buClr>
            </a:pPr>
            <a:r>
              <a:rPr lang="en-US" altLang="zh-CN" sz="2000" b="0" i="0" kern="0" dirty="0" smtClean="0">
                <a:solidFill>
                  <a:srgbClr val="0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Algorithm Flowchart:   </a:t>
            </a:r>
            <a:r>
              <a:rPr lang="en-US" altLang="zh-CN" sz="2000" i="0" kern="0" dirty="0" smtClean="0">
                <a:solidFill>
                  <a:srgbClr val="0000FF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 </a:t>
            </a:r>
            <a:endParaRPr lang="en-US" altLang="zh-CN" sz="2000" b="0" i="0" kern="0" dirty="0" smtClean="0">
              <a:solidFill>
                <a:srgbClr val="000000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038" y="1285874"/>
            <a:ext cx="3604311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417333"/>
      </p:ext>
    </p:extLst>
  </p:cSld>
  <p:clrMapOvr>
    <a:masterClrMapping/>
  </p:clrMapOvr>
  <p:transition advTm="2421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页脚占位符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2F2555AC-E972-4EA6-96FB-B7B2900530FF}" type="slidenum">
              <a:rPr lang="en-US" altLang="zh-CN" smtClean="0">
                <a:ea typeface="宋体" pitchFamily="2" charset="-122"/>
              </a:rPr>
              <a:pPr/>
              <a:t>9</a:t>
            </a:fld>
            <a:endParaRPr lang="en-US" altLang="zh-CN" dirty="0" smtClean="0">
              <a:ea typeface="宋体" pitchFamily="2" charset="-122"/>
            </a:endParaRPr>
          </a:p>
        </p:txBody>
      </p:sp>
      <p:sp>
        <p:nvSpPr>
          <p:cNvPr id="819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000" dirty="0">
                <a:solidFill>
                  <a:srgbClr val="0000FF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Experimental Results</a:t>
            </a:r>
            <a:endParaRPr lang="zh-CN" altLang="en-US" sz="3000" dirty="0">
              <a:solidFill>
                <a:srgbClr val="0000FF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83569" y="1285874"/>
            <a:ext cx="3744415" cy="4967287"/>
          </a:xfrm>
        </p:spPr>
        <p:txBody>
          <a:bodyPr/>
          <a:lstStyle/>
          <a:p>
            <a:pPr lvl="0">
              <a:spcAft>
                <a:spcPts val="600"/>
              </a:spcAft>
              <a:buClr>
                <a:srgbClr val="CC0000"/>
              </a:buClr>
            </a:pPr>
            <a:r>
              <a:rPr lang="en-US" altLang="zh-CN" sz="2000" dirty="0" smtClean="0">
                <a:solidFill>
                  <a:srgbClr val="0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Two sets: setting 1 and setting 2</a:t>
            </a:r>
            <a:endParaRPr lang="en-US" altLang="zh-CN" sz="2000" dirty="0">
              <a:solidFill>
                <a:srgbClr val="000000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612000" lvl="0">
              <a:spcAft>
                <a:spcPts val="600"/>
              </a:spcAft>
              <a:buClr>
                <a:srgbClr val="CC0000"/>
              </a:buClr>
            </a:pPr>
            <a:r>
              <a:rPr lang="en-US" altLang="zh-CN" sz="2000" dirty="0">
                <a:solidFill>
                  <a:srgbClr val="0033CC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Thresholds {</a:t>
            </a:r>
            <a:r>
              <a:rPr lang="en-US" altLang="zh-CN" sz="1800" i="1" dirty="0" err="1">
                <a:solidFill>
                  <a:srgbClr val="0033CC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ThrB</a:t>
            </a:r>
            <a:r>
              <a:rPr lang="en-US" altLang="zh-CN" sz="1800" i="1" dirty="0">
                <a:solidFill>
                  <a:srgbClr val="0033CC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, </a:t>
            </a:r>
            <a:r>
              <a:rPr lang="en-US" altLang="zh-CN" sz="1800" i="1" dirty="0" err="1">
                <a:solidFill>
                  <a:srgbClr val="0033CC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ThrS</a:t>
            </a:r>
            <a:r>
              <a:rPr lang="en-US" altLang="zh-CN" sz="1800" i="1" dirty="0">
                <a:solidFill>
                  <a:srgbClr val="0033CC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, </a:t>
            </a:r>
            <a:r>
              <a:rPr lang="en-US" altLang="zh-CN" sz="1800" i="1" dirty="0" err="1">
                <a:solidFill>
                  <a:srgbClr val="0033CC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ThrH</a:t>
            </a:r>
            <a:r>
              <a:rPr lang="en-US" altLang="zh-CN" sz="1800" i="1" dirty="0">
                <a:solidFill>
                  <a:srgbClr val="0033CC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, </a:t>
            </a:r>
            <a:r>
              <a:rPr lang="en-US" altLang="zh-CN" sz="1800" i="1" dirty="0" err="1" smtClean="0">
                <a:solidFill>
                  <a:srgbClr val="0033CC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ThrV</a:t>
            </a:r>
            <a:r>
              <a:rPr lang="en-US" altLang="zh-CN" sz="1800" i="1" dirty="0" smtClean="0">
                <a:solidFill>
                  <a:srgbClr val="0033CC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, </a:t>
            </a:r>
            <a:r>
              <a:rPr lang="en-US" altLang="zh-CN" sz="1800" i="1" dirty="0" err="1" smtClean="0">
                <a:solidFill>
                  <a:srgbClr val="0033CC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ThrG</a:t>
            </a:r>
            <a:r>
              <a:rPr lang="en-US" altLang="zh-CN" sz="2000" dirty="0" smtClean="0">
                <a:solidFill>
                  <a:srgbClr val="0033CC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} in proposed method are set as:</a:t>
            </a:r>
          </a:p>
          <a:p>
            <a:pPr marL="612000" lvl="0">
              <a:spcAft>
                <a:spcPts val="600"/>
              </a:spcAft>
              <a:buClr>
                <a:srgbClr val="CC0000"/>
              </a:buClr>
            </a:pPr>
            <a:r>
              <a:rPr lang="en-US" altLang="zh-CN" sz="1800" b="1" i="1" dirty="0">
                <a:solidFill>
                  <a:srgbClr val="0033CC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Setting </a:t>
            </a:r>
            <a:r>
              <a:rPr lang="en-US" altLang="zh-CN" sz="1800" b="1" i="1" dirty="0" smtClean="0">
                <a:solidFill>
                  <a:srgbClr val="0033CC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1: </a:t>
            </a:r>
            <a:r>
              <a:rPr lang="en-US" altLang="zh-CN" sz="1800" i="1" dirty="0">
                <a:solidFill>
                  <a:srgbClr val="0033CC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{5.0, 1.0, 1.1, </a:t>
            </a:r>
            <a:r>
              <a:rPr lang="en-US" altLang="zh-CN" sz="1800" i="1" dirty="0" smtClean="0">
                <a:solidFill>
                  <a:srgbClr val="0033CC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1.1,54}</a:t>
            </a:r>
          </a:p>
          <a:p>
            <a:pPr marL="612000" lvl="0">
              <a:spcAft>
                <a:spcPts val="600"/>
              </a:spcAft>
              <a:buClr>
                <a:srgbClr val="CC0000"/>
              </a:buClr>
            </a:pPr>
            <a:r>
              <a:rPr lang="en-US" altLang="zh-CN" sz="1800" b="1" i="1" dirty="0" smtClean="0">
                <a:solidFill>
                  <a:srgbClr val="0033CC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Setting 2</a:t>
            </a:r>
            <a:r>
              <a:rPr lang="en-US" altLang="zh-CN" sz="1800" b="1" i="1" dirty="0">
                <a:solidFill>
                  <a:srgbClr val="0033CC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: </a:t>
            </a:r>
            <a:r>
              <a:rPr lang="en-US" altLang="zh-CN" sz="1800" i="1" dirty="0">
                <a:solidFill>
                  <a:srgbClr val="0033CC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{2.0, 1.2, 1.0, 1.0 </a:t>
            </a:r>
            <a:r>
              <a:rPr lang="en-US" altLang="zh-CN" sz="1800" i="1" dirty="0" smtClean="0">
                <a:solidFill>
                  <a:srgbClr val="0033CC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,108}</a:t>
            </a:r>
            <a:endParaRPr lang="en-US" altLang="zh-CN" sz="1800" i="1" dirty="0">
              <a:solidFill>
                <a:srgbClr val="0033CC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612000">
              <a:spcAft>
                <a:spcPts val="600"/>
              </a:spcAft>
              <a:buClr>
                <a:srgbClr val="CC0000"/>
              </a:buClr>
            </a:pPr>
            <a:r>
              <a:rPr lang="en-US" altLang="zh-CN" sz="2000" dirty="0">
                <a:solidFill>
                  <a:srgbClr val="0033CC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In setting 1, 0.76% BD-rate loss with 37.67% time saving. In setting 2, 51% time saving with 1.23% BD-rate increase. </a:t>
            </a:r>
          </a:p>
          <a:p>
            <a:pPr marL="612000" lvl="0">
              <a:spcAft>
                <a:spcPts val="600"/>
              </a:spcAft>
              <a:buClr>
                <a:srgbClr val="CC0000"/>
              </a:buClr>
            </a:pPr>
            <a:endParaRPr lang="en-US" altLang="zh-CN" sz="2000" dirty="0" smtClean="0">
              <a:solidFill>
                <a:srgbClr val="0033CC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612000" lvl="0">
              <a:spcAft>
                <a:spcPts val="600"/>
              </a:spcAft>
              <a:buClr>
                <a:srgbClr val="CC0000"/>
              </a:buClr>
            </a:pPr>
            <a:endParaRPr lang="en-US" altLang="zh-CN" sz="2000" dirty="0">
              <a:solidFill>
                <a:srgbClr val="0033CC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612000" lvl="0">
              <a:spcAft>
                <a:spcPts val="600"/>
              </a:spcAft>
              <a:buClr>
                <a:srgbClr val="CC0000"/>
              </a:buClr>
            </a:pPr>
            <a:endParaRPr lang="en-US" altLang="zh-CN" sz="2000" dirty="0" smtClean="0">
              <a:solidFill>
                <a:srgbClr val="0033CC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612000" lvl="0">
              <a:spcAft>
                <a:spcPts val="600"/>
              </a:spcAft>
              <a:buClr>
                <a:srgbClr val="CC0000"/>
              </a:buClr>
            </a:pPr>
            <a:endParaRPr lang="en-US" altLang="zh-CN" sz="2000" dirty="0">
              <a:solidFill>
                <a:srgbClr val="0033CC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538100" lvl="0" indent="0">
              <a:spcAft>
                <a:spcPts val="600"/>
              </a:spcAft>
              <a:buClr>
                <a:srgbClr val="CC0000"/>
              </a:buClr>
              <a:buNone/>
            </a:pPr>
            <a:endParaRPr lang="en-US" altLang="zh-CN" sz="1600" dirty="0" smtClean="0">
              <a:solidFill>
                <a:srgbClr val="FF0000"/>
              </a:solidFill>
            </a:endParaRPr>
          </a:p>
          <a:p>
            <a:pPr marL="538100" lvl="0" indent="0">
              <a:spcAft>
                <a:spcPts val="600"/>
              </a:spcAft>
              <a:buClr>
                <a:srgbClr val="CC0000"/>
              </a:buClr>
              <a:buNone/>
            </a:pPr>
            <a:endParaRPr lang="en-US" altLang="zh-CN" sz="1600" dirty="0">
              <a:solidFill>
                <a:srgbClr val="FF0000"/>
              </a:solidFill>
            </a:endParaRPr>
          </a:p>
          <a:p>
            <a:pPr marL="1008000" lvl="0">
              <a:spcAft>
                <a:spcPts val="600"/>
              </a:spcAft>
              <a:buClr>
                <a:srgbClr val="CC0000"/>
              </a:buClr>
            </a:pPr>
            <a:endParaRPr lang="en-US" altLang="zh-CN" sz="1600" dirty="0" smtClean="0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972" y="1686147"/>
            <a:ext cx="4412987" cy="399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348993"/>
      </p:ext>
    </p:extLst>
  </p:cSld>
  <p:clrMapOvr>
    <a:masterClrMapping/>
  </p:clrMapOvr>
  <p:transition advTm="10991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rofile">
  <a:themeElements>
    <a:clrScheme name="1_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1_Profile">
      <a:majorFont>
        <a:latin typeface="Book Antiqua"/>
        <a:ea typeface="黑体"/>
        <a:cs typeface=""/>
      </a:majorFont>
      <a:minorFont>
        <a:latin typeface="Times New Roman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charset="-122"/>
          </a:defRPr>
        </a:defPPr>
      </a:lstStyle>
    </a:lnDef>
  </a:objectDefaults>
  <a:extraClrSchemeLst>
    <a:extraClrScheme>
      <a:clrScheme name="1_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主题1">
  <a:themeElements>
    <a:clrScheme name="1_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1_Profile">
      <a:majorFont>
        <a:latin typeface="Book Antiqua"/>
        <a:ea typeface="黑体"/>
        <a:cs typeface=""/>
      </a:majorFont>
      <a:minorFont>
        <a:latin typeface="Times New Roman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1_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主题1" id="{A7D14E6F-C3CB-4E4A-971C-62CB0D9DF67E}" vid="{0279E4C0-7516-4DB9-AC75-2E1AAA0E96DD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CPP08-1</Template>
  <TotalTime>61951</TotalTime>
  <Words>606</Words>
  <Application>Microsoft Office PowerPoint</Application>
  <PresentationFormat>全屏显示(4:3)</PresentationFormat>
  <Paragraphs>119</Paragraphs>
  <Slides>12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3" baseType="lpstr">
      <vt:lpstr>黑体</vt:lpstr>
      <vt:lpstr>华文仿宋</vt:lpstr>
      <vt:lpstr>华文行楷</vt:lpstr>
      <vt:lpstr>楷体</vt:lpstr>
      <vt:lpstr>宋体</vt:lpstr>
      <vt:lpstr>Book Antiqua</vt:lpstr>
      <vt:lpstr>Times New Roman</vt:lpstr>
      <vt:lpstr>Verdana</vt:lpstr>
      <vt:lpstr>Wingdings</vt:lpstr>
      <vt:lpstr>1_Profile</vt:lpstr>
      <vt:lpstr>主题1</vt:lpstr>
      <vt:lpstr>Gradient-based Early Termination of CU Partition in VVC Intra Coding</vt:lpstr>
      <vt:lpstr>Motivation</vt:lpstr>
      <vt:lpstr>Statistical Analysis </vt:lpstr>
      <vt:lpstr>Statistical Analysis </vt:lpstr>
      <vt:lpstr>Proposed Method</vt:lpstr>
      <vt:lpstr>Proposed Method</vt:lpstr>
      <vt:lpstr>Proposed Method</vt:lpstr>
      <vt:lpstr>Proposed Method</vt:lpstr>
      <vt:lpstr>Experimental Results</vt:lpstr>
      <vt:lpstr>Experimental Results</vt:lpstr>
      <vt:lpstr>Conclusion</vt:lpstr>
      <vt:lpstr>PowerPoint 演示文稿</vt:lpstr>
    </vt:vector>
  </TitlesOfParts>
  <Company>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gdeng</dc:creator>
  <cp:lastModifiedBy>jing cui</cp:lastModifiedBy>
  <cp:revision>6188</cp:revision>
  <dcterms:created xsi:type="dcterms:W3CDTF">2002-05-28T06:53:44Z</dcterms:created>
  <dcterms:modified xsi:type="dcterms:W3CDTF">2020-03-08T17:12:10Z</dcterms:modified>
</cp:coreProperties>
</file>