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14"/>
  </p:notesMasterIdLst>
  <p:sldIdLst>
    <p:sldId id="256" r:id="rId2"/>
    <p:sldId id="257" r:id="rId3"/>
    <p:sldId id="316" r:id="rId4"/>
    <p:sldId id="351" r:id="rId5"/>
    <p:sldId id="353" r:id="rId6"/>
    <p:sldId id="346" r:id="rId7"/>
    <p:sldId id="336" r:id="rId8"/>
    <p:sldId id="325" r:id="rId9"/>
    <p:sldId id="347" r:id="rId10"/>
    <p:sldId id="352" r:id="rId11"/>
    <p:sldId id="349" r:id="rId12"/>
    <p:sldId id="350" r:id="rId13"/>
  </p:sldIdLst>
  <p:sldSz cx="9144000" cy="5143500" type="screen16x9"/>
  <p:notesSz cx="6858000" cy="9144000"/>
  <p:custDataLst>
    <p:tags r:id="rId1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宏伟 余" initials="宏余" lastIdx="1" clrIdx="0">
    <p:extLst>
      <p:ext uri="{19B8F6BF-5375-455C-9EA6-DF929625EA0E}">
        <p15:presenceInfo xmlns:p15="http://schemas.microsoft.com/office/powerpoint/2012/main" userId="444a01a9116e623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3935"/>
    <a:srgbClr val="43A047"/>
    <a:srgbClr val="D81B60"/>
    <a:srgbClr val="AB47BC"/>
    <a:srgbClr val="E91E63"/>
    <a:srgbClr val="8E24AA"/>
    <a:srgbClr val="FB8C00"/>
    <a:srgbClr val="00ACC1"/>
    <a:srgbClr val="00897B"/>
    <a:srgbClr val="F451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主题样式 2 - 强调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27102A9-8310-4765-A935-A1911B00CA55}" styleName="浅色样式 1 - 强调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49" autoAdjust="0"/>
    <p:restoredTop sz="55665" autoAdjust="0"/>
  </p:normalViewPr>
  <p:slideViewPr>
    <p:cSldViewPr snapToGrid="0">
      <p:cViewPr varScale="1">
        <p:scale>
          <a:sx n="101" d="100"/>
          <a:sy n="101" d="100"/>
        </p:scale>
        <p:origin x="352" y="68"/>
      </p:cViewPr>
      <p:guideLst/>
    </p:cSldViewPr>
  </p:slideViewPr>
  <p:notesTextViewPr>
    <p:cViewPr>
      <p:scale>
        <a:sx n="1" d="1"/>
        <a:sy n="1" d="1"/>
      </p:scale>
      <p:origin x="0" y="0"/>
    </p:cViewPr>
  </p:notesTextViewPr>
  <p:notesViewPr>
    <p:cSldViewPr snapToGrid="0" showGuides="1">
      <p:cViewPr varScale="1">
        <p:scale>
          <a:sx n="88" d="100"/>
          <a:sy n="88" d="100"/>
        </p:scale>
        <p:origin x="1908" y="4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8696E4-E96D-4B3D-BECE-4E0846A49964}" type="datetimeFigureOut">
              <a:rPr lang="zh-CN" altLang="en-US" smtClean="0"/>
              <a:t>2024/4/11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1F86CB-CDC0-4E06-A333-C2E5844E769C}" type="slidenum">
              <a:rPr lang="zh-CN" altLang="en-US" smtClean="0"/>
              <a:t>‹#›</a:t>
            </a:fld>
            <a:endParaRPr lang="zh-CN" altLang="en-US"/>
          </a:p>
        </p:txBody>
      </p:sp>
    </p:spTree>
    <p:extLst>
      <p:ext uri="{BB962C8B-B14F-4D97-AF65-F5344CB8AC3E}">
        <p14:creationId xmlns:p14="http://schemas.microsoft.com/office/powerpoint/2010/main" val="1774427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Hello everyone, I'm Ding Xinlong, a master's student from the University of Science and Technology Beijing. </a:t>
            </a:r>
          </a:p>
          <a:p>
            <a:r>
              <a:rPr lang="en-US" altLang="zh-CN" dirty="0"/>
              <a:t>I'm honored to share our research at ICASSP 2024, titled 'Enhancing Adversarial Transferability in Object Detection with Bidirectional Feature Distortion.’ </a:t>
            </a:r>
          </a:p>
          <a:p>
            <a:r>
              <a:rPr lang="en-US" altLang="zh-CN" dirty="0"/>
              <a:t>Our work aims to boost the transferability of adversarial examples in object detection. </a:t>
            </a:r>
          </a:p>
          <a:p>
            <a:r>
              <a:rPr lang="en-US" altLang="zh-CN" dirty="0"/>
              <a:t>We introduce a method of bidirectional feature distortion to effectively enhance adversarial sample transferability across models. </a:t>
            </a:r>
          </a:p>
          <a:p>
            <a:r>
              <a:rPr lang="en-US" altLang="zh-CN" dirty="0"/>
              <a:t>I'll now detail our approach and findings.</a:t>
            </a:r>
            <a:endParaRPr lang="zh-CN" altLang="en-US" b="0" dirty="0"/>
          </a:p>
        </p:txBody>
      </p:sp>
      <p:sp>
        <p:nvSpPr>
          <p:cNvPr id="4" name="灯片编号占位符 3"/>
          <p:cNvSpPr>
            <a:spLocks noGrp="1"/>
          </p:cNvSpPr>
          <p:nvPr>
            <p:ph type="sldNum" sz="quarter" idx="5"/>
          </p:nvPr>
        </p:nvSpPr>
        <p:spPr/>
        <p:txBody>
          <a:bodyPr/>
          <a:lstStyle/>
          <a:p>
            <a:fld id="{0C94945B-1079-434E-99E8-372E4C27F6BD}" type="slidenum">
              <a:rPr lang="zh-CN" altLang="en-US" smtClean="0"/>
              <a:t>1</a:t>
            </a:fld>
            <a:endParaRPr lang="zh-CN" altLang="en-US"/>
          </a:p>
        </p:txBody>
      </p:sp>
    </p:spTree>
    <p:extLst>
      <p:ext uri="{BB962C8B-B14F-4D97-AF65-F5344CB8AC3E}">
        <p14:creationId xmlns:p14="http://schemas.microsoft.com/office/powerpoint/2010/main" val="1333157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slide shows the detection results on various detectors for adversarial examples generated on YOLOv3 using both NRDM and our method, BFDA.</a:t>
            </a:r>
          </a:p>
          <a:p>
            <a:r>
              <a:rPr lang="en-US" altLang="zh-CN" dirty="0"/>
              <a:t>Although the NRDM method successfully attacks the cat detection on the surrogate model, the cat is still detectable when the attack is applied to other target models.</a:t>
            </a:r>
          </a:p>
          <a:p>
            <a:r>
              <a:rPr lang="en-US" altLang="zh-CN" dirty="0"/>
              <a:t>In contrast, our BFDA method consistently makes the cat undetectable across both surrogate and target models, while also generating numerous false detection boxes.</a:t>
            </a:r>
          </a:p>
        </p:txBody>
      </p:sp>
      <p:sp>
        <p:nvSpPr>
          <p:cNvPr id="4" name="灯片编号占位符 3"/>
          <p:cNvSpPr>
            <a:spLocks noGrp="1"/>
          </p:cNvSpPr>
          <p:nvPr>
            <p:ph type="sldNum" sz="quarter" idx="5"/>
          </p:nvPr>
        </p:nvSpPr>
        <p:spPr/>
        <p:txBody>
          <a:bodyPr/>
          <a:lstStyle/>
          <a:p>
            <a:fld id="{521F86CB-CDC0-4E06-A333-C2E5844E769C}" type="slidenum">
              <a:rPr lang="zh-CN" altLang="en-US" smtClean="0"/>
              <a:t>10</a:t>
            </a:fld>
            <a:endParaRPr lang="zh-CN" altLang="en-US"/>
          </a:p>
        </p:txBody>
      </p:sp>
    </p:spTree>
    <p:extLst>
      <p:ext uri="{BB962C8B-B14F-4D97-AF65-F5344CB8AC3E}">
        <p14:creationId xmlns:p14="http://schemas.microsoft.com/office/powerpoint/2010/main" val="841411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In summary, our Bidirectional Feature Distortion Attack achieves both vanishing and creation attack effects by implicitly suppressing critical elements within the extracted features while enhancing object-relevant elements corresponding to potential detection box locations.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panose="02020603050405020304" pitchFamily="18" charset="0"/>
                <a:cs typeface="Times New Roman" panose="02020603050405020304" pitchFamily="18" charset="0"/>
              </a:rPr>
              <a:t>Our method generates adversarial examples with high transferability across various detectors, surpassing the performance of all other methods.</a:t>
            </a:r>
            <a:endParaRPr lang="zh-CN" altLang="en-US" dirty="0"/>
          </a:p>
        </p:txBody>
      </p:sp>
      <p:sp>
        <p:nvSpPr>
          <p:cNvPr id="4" name="灯片编号占位符 3"/>
          <p:cNvSpPr>
            <a:spLocks noGrp="1"/>
          </p:cNvSpPr>
          <p:nvPr>
            <p:ph type="sldNum" sz="quarter" idx="5"/>
          </p:nvPr>
        </p:nvSpPr>
        <p:spPr/>
        <p:txBody>
          <a:bodyPr/>
          <a:lstStyle/>
          <a:p>
            <a:fld id="{521F86CB-CDC0-4E06-A333-C2E5844E769C}" type="slidenum">
              <a:rPr lang="zh-CN" altLang="en-US" smtClean="0"/>
              <a:t>11</a:t>
            </a:fld>
            <a:endParaRPr lang="zh-CN" altLang="en-US"/>
          </a:p>
        </p:txBody>
      </p:sp>
    </p:spTree>
    <p:extLst>
      <p:ext uri="{BB962C8B-B14F-4D97-AF65-F5344CB8AC3E}">
        <p14:creationId xmlns:p14="http://schemas.microsoft.com/office/powerpoint/2010/main" val="200129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24292F"/>
                </a:solidFill>
                <a:effectLst/>
                <a:latin typeface="Noto Sans" panose="020B0502040504020204" pitchFamily="34" charset="0"/>
              </a:rPr>
              <a:t>Thank you for your attention</a:t>
            </a:r>
            <a:r>
              <a:rPr lang="en-US" altLang="zh-CN" b="0" i="0">
                <a:solidFill>
                  <a:srgbClr val="24292F"/>
                </a:solidFill>
                <a:effectLst/>
                <a:latin typeface="Noto Sans" panose="020B0502040504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a:solidFill>
                  <a:srgbClr val="24292F"/>
                </a:solidFill>
                <a:effectLst/>
                <a:latin typeface="Noto Sans" panose="020B0502040504020204" pitchFamily="34" charset="0"/>
              </a:rPr>
              <a:t>Any questions or comments are welcome.</a:t>
            </a:r>
            <a:endParaRPr lang="zh-CN" altLang="en-US" b="0" dirty="0"/>
          </a:p>
        </p:txBody>
      </p:sp>
      <p:sp>
        <p:nvSpPr>
          <p:cNvPr id="4" name="灯片编号占位符 3"/>
          <p:cNvSpPr>
            <a:spLocks noGrp="1"/>
          </p:cNvSpPr>
          <p:nvPr>
            <p:ph type="sldNum" sz="quarter" idx="5"/>
          </p:nvPr>
        </p:nvSpPr>
        <p:spPr/>
        <p:txBody>
          <a:bodyPr/>
          <a:lstStyle/>
          <a:p>
            <a:fld id="{0C94945B-1079-434E-99E8-372E4C27F6BD}" type="slidenum">
              <a:rPr lang="zh-CN" altLang="en-US" smtClean="0"/>
              <a:t>12</a:t>
            </a:fld>
            <a:endParaRPr lang="zh-CN" altLang="en-US"/>
          </a:p>
        </p:txBody>
      </p:sp>
    </p:spTree>
    <p:extLst>
      <p:ext uri="{BB962C8B-B14F-4D97-AF65-F5344CB8AC3E}">
        <p14:creationId xmlns:p14="http://schemas.microsoft.com/office/powerpoint/2010/main" val="1552293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In this presentation, we'll discuss five main points: our research motivation, contributions, method, experiments, and conclusions.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Let's begin.</a:t>
            </a:r>
            <a:endParaRPr lang="zh-CN" altLang="en-US" dirty="0"/>
          </a:p>
        </p:txBody>
      </p:sp>
      <p:sp>
        <p:nvSpPr>
          <p:cNvPr id="4" name="灯片编号占位符 3"/>
          <p:cNvSpPr>
            <a:spLocks noGrp="1"/>
          </p:cNvSpPr>
          <p:nvPr>
            <p:ph type="sldNum" sz="quarter" idx="5"/>
          </p:nvPr>
        </p:nvSpPr>
        <p:spPr/>
        <p:txBody>
          <a:bodyPr/>
          <a:lstStyle/>
          <a:p>
            <a:fld id="{0C94945B-1079-434E-99E8-372E4C27F6BD}" type="slidenum">
              <a:rPr lang="zh-CN" altLang="en-US" smtClean="0"/>
              <a:t>2</a:t>
            </a:fld>
            <a:endParaRPr lang="zh-CN" altLang="en-US"/>
          </a:p>
        </p:txBody>
      </p:sp>
    </p:spTree>
    <p:extLst>
      <p:ext uri="{BB962C8B-B14F-4D97-AF65-F5344CB8AC3E}">
        <p14:creationId xmlns:p14="http://schemas.microsoft.com/office/powerpoint/2010/main" val="1053113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Compared to attacking irrelevant regions in the image, attacking the areas containing the objects and their vicinity has a greater impact on detection results.</a:t>
            </a:r>
          </a:p>
          <a:p>
            <a:r>
              <a:rPr lang="en-US" altLang="zh-CN" dirty="0"/>
              <a:t>This is because detectors rely more on local regions of the image for precise object localization, whereas classifiers mainly utilize global information for category prediction.</a:t>
            </a:r>
          </a:p>
          <a:p>
            <a:endParaRPr lang="en-US" altLang="zh-CN" dirty="0"/>
          </a:p>
          <a:p>
            <a:r>
              <a:rPr lang="en-US" altLang="zh-CN" dirty="0"/>
              <a:t>A detector usually has three parts: the backbone, neck, and head. </a:t>
            </a:r>
          </a:p>
          <a:p>
            <a:r>
              <a:rPr lang="en-US" altLang="zh-CN" dirty="0"/>
              <a:t>The backbone part is pretty similar across different detectors; </a:t>
            </a:r>
          </a:p>
          <a:p>
            <a:r>
              <a:rPr lang="en-US" altLang="zh-CN" dirty="0"/>
              <a:t>for example, many use </a:t>
            </a:r>
            <a:r>
              <a:rPr lang="en-US" altLang="zh-CN" dirty="0" err="1"/>
              <a:t>ResNet</a:t>
            </a:r>
            <a:r>
              <a:rPr lang="en-US" altLang="zh-CN" dirty="0"/>
              <a:t>. </a:t>
            </a:r>
          </a:p>
          <a:p>
            <a:r>
              <a:rPr lang="en-US" altLang="zh-CN" dirty="0"/>
              <a:t>Therefore, our work primarily focuses on perturbing the output features of the detectors' backbone.</a:t>
            </a:r>
          </a:p>
          <a:p>
            <a:endParaRPr lang="en-US" altLang="zh-CN" dirty="0"/>
          </a:p>
          <a:p>
            <a:r>
              <a:rPr lang="en-US" altLang="zh-CN" dirty="0"/>
              <a:t>The detector's backbone identifies areas with objects by producing strong signals, known as critical features. </a:t>
            </a:r>
          </a:p>
          <a:p>
            <a:r>
              <a:rPr lang="en-US" altLang="zh-CN" dirty="0"/>
              <a:t>These features assist the neck and head components in pinpointing object locations. </a:t>
            </a:r>
          </a:p>
          <a:p>
            <a:r>
              <a:rPr lang="en-US" altLang="zh-CN" dirty="0"/>
              <a:t>By focusing on these critical features, we aim to boost the power of our adversarial attacks across a range of detection models.</a:t>
            </a:r>
            <a:endParaRPr lang="zh-CN" altLang="en-US" dirty="0"/>
          </a:p>
        </p:txBody>
      </p:sp>
      <p:sp>
        <p:nvSpPr>
          <p:cNvPr id="4" name="灯片编号占位符 3"/>
          <p:cNvSpPr>
            <a:spLocks noGrp="1"/>
          </p:cNvSpPr>
          <p:nvPr>
            <p:ph type="sldNum" sz="quarter" idx="5"/>
          </p:nvPr>
        </p:nvSpPr>
        <p:spPr/>
        <p:txBody>
          <a:bodyPr/>
          <a:lstStyle/>
          <a:p>
            <a:fld id="{521F86CB-CDC0-4E06-A333-C2E5844E769C}" type="slidenum">
              <a:rPr lang="zh-CN" altLang="en-US" smtClean="0"/>
              <a:t>3</a:t>
            </a:fld>
            <a:endParaRPr lang="zh-CN" altLang="en-US"/>
          </a:p>
        </p:txBody>
      </p:sp>
    </p:spTree>
    <p:extLst>
      <p:ext uri="{BB962C8B-B14F-4D97-AF65-F5344CB8AC3E}">
        <p14:creationId xmlns:p14="http://schemas.microsoft.com/office/powerpoint/2010/main" val="3731833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conducted a toy experiment to investigate how the distribution of numerical values within these features affects their ability to detect objects.</a:t>
            </a:r>
          </a:p>
          <a:p>
            <a:endParaRPr lang="en-US" altLang="zh-CN" dirty="0"/>
          </a:p>
          <a:p>
            <a:r>
              <a:rPr lang="en-US" altLang="zh-CN" dirty="0"/>
              <a:t>To achieve this, we extracted the backbone features from a detector and flattened them. </a:t>
            </a:r>
          </a:p>
          <a:p>
            <a:r>
              <a:rPr lang="en-US" altLang="zh-CN" dirty="0"/>
              <a:t>Next, we arranged these features in descending order according to their numerical values. </a:t>
            </a:r>
          </a:p>
          <a:p>
            <a:r>
              <a:rPr lang="en-US" altLang="zh-CN" dirty="0"/>
              <a:t>Our experiment was conducted in two phases: </a:t>
            </a:r>
          </a:p>
          <a:p>
            <a:r>
              <a:rPr lang="en-US" altLang="zh-CN" dirty="0"/>
              <a:t>During the 'CLIP' phase, we eliminated a portion of the features with the largest values to assess their effect on detection efficiency. </a:t>
            </a:r>
          </a:p>
          <a:p>
            <a:r>
              <a:rPr lang="en-US" altLang="zh-CN" dirty="0"/>
              <a:t>In contrast, the 'Preserve' phase involved keeping only these high-value features and zeroing out the rest, to evaluate the importance of these elements.</a:t>
            </a:r>
          </a:p>
          <a:p>
            <a:endParaRPr lang="en-US" altLang="zh-CN" dirty="0"/>
          </a:p>
          <a:p>
            <a:r>
              <a:rPr lang="en-US" altLang="zh-CN" dirty="0"/>
              <a:t>The table on this slide shows that for all detectors in our study, removing no more than 30% of the elements with the highest values caused the mean Average Precision (</a:t>
            </a:r>
            <a:r>
              <a:rPr lang="en-US" altLang="zh-CN" dirty="0" err="1"/>
              <a:t>mAP</a:t>
            </a:r>
            <a:r>
              <a:rPr lang="en-US" altLang="zh-CN" dirty="0"/>
              <a:t>) to drop below 0.100.</a:t>
            </a:r>
          </a:p>
          <a:p>
            <a:r>
              <a:rPr lang="en-US" altLang="zh-CN" dirty="0"/>
              <a:t>This drop shows detectors nearly lose all detection ability.</a:t>
            </a:r>
          </a:p>
          <a:p>
            <a:endParaRPr lang="en-US" altLang="zh-CN" dirty="0"/>
          </a:p>
          <a:p>
            <a:r>
              <a:rPr lang="en-US" altLang="zh-CN" dirty="0"/>
              <a:t>These findings highlight a key insight: A small proportion of high-value elements within the backbone features plays a critical role in the object detection. </a:t>
            </a:r>
          </a:p>
          <a:p>
            <a:r>
              <a:rPr lang="en-US" altLang="zh-CN" dirty="0"/>
              <a:t>Our attack is built upon this insight, leveraging the commonality in the detectors' backbone features to achieve high transferability in adversarial attacks.</a:t>
            </a:r>
          </a:p>
        </p:txBody>
      </p:sp>
      <p:sp>
        <p:nvSpPr>
          <p:cNvPr id="4" name="灯片编号占位符 3"/>
          <p:cNvSpPr>
            <a:spLocks noGrp="1"/>
          </p:cNvSpPr>
          <p:nvPr>
            <p:ph type="sldNum" sz="quarter" idx="5"/>
          </p:nvPr>
        </p:nvSpPr>
        <p:spPr/>
        <p:txBody>
          <a:bodyPr/>
          <a:lstStyle/>
          <a:p>
            <a:fld id="{521F86CB-CDC0-4E06-A333-C2E5844E769C}" type="slidenum">
              <a:rPr lang="zh-CN" altLang="en-US" smtClean="0"/>
              <a:t>4</a:t>
            </a:fld>
            <a:endParaRPr lang="zh-CN" altLang="en-US"/>
          </a:p>
        </p:txBody>
      </p:sp>
    </p:spTree>
    <p:extLst>
      <p:ext uri="{BB962C8B-B14F-4D97-AF65-F5344CB8AC3E}">
        <p14:creationId xmlns:p14="http://schemas.microsoft.com/office/powerpoint/2010/main" val="2767986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52000" indent="0" algn="just">
              <a:lnSpc>
                <a:spcPct val="100000"/>
              </a:lnSpc>
              <a:spcBef>
                <a:spcPts val="1800"/>
              </a:spcBef>
              <a:buFont typeface="Arial" panose="020B0604020202020204" pitchFamily="34" charset="0"/>
              <a:buNone/>
            </a:pP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This image displays the backbone features of different detector for both adversarial example generated on </a:t>
            </a:r>
            <a:r>
              <a:rPr lang="en-US" altLang="zh-CN" sz="1200" dirty="0" err="1">
                <a:latin typeface="Times New Roman" panose="02020603050405020304" pitchFamily="18" charset="0"/>
                <a:ea typeface="微软雅黑" panose="020B0503020204020204" pitchFamily="34" charset="-122"/>
                <a:cs typeface="Times New Roman" panose="02020603050405020304" pitchFamily="18" charset="0"/>
              </a:rPr>
              <a:t>VFNet</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 and its corresponding clean sample.</a:t>
            </a:r>
          </a:p>
          <a:p>
            <a:pPr marL="252000" indent="0" algn="just">
              <a:lnSpc>
                <a:spcPct val="100000"/>
              </a:lnSpc>
              <a:spcBef>
                <a:spcPts val="1800"/>
              </a:spcBef>
              <a:buFont typeface="Arial" panose="020B0604020202020204" pitchFamily="34" charset="0"/>
              <a:buNone/>
            </a:pP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Our method effectively suppresses critical features and amplifies surrounding object-relevant candidate features, both in surrogate models and target models.</a:t>
            </a:r>
          </a:p>
          <a:p>
            <a:pPr marL="252000" indent="0" algn="just">
              <a:lnSpc>
                <a:spcPct val="100000"/>
              </a:lnSpc>
              <a:spcBef>
                <a:spcPts val="1800"/>
              </a:spcBef>
              <a:buFont typeface="Arial" panose="020B0604020202020204" pitchFamily="34" charset="0"/>
              <a:buNone/>
            </a:pPr>
            <a:endParaRPr lang="en-US" altLang="zh-CN" sz="1200" dirty="0">
              <a:latin typeface="Times New Roman" panose="02020603050405020304" pitchFamily="18" charset="0"/>
              <a:ea typeface="微软雅黑" panose="020B0503020204020204" pitchFamily="34" charset="-122"/>
              <a:cs typeface="Times New Roman" panose="02020603050405020304" pitchFamily="18" charset="0"/>
            </a:endParaRPr>
          </a:p>
          <a:p>
            <a:pPr marL="252000" indent="0" algn="just">
              <a:lnSpc>
                <a:spcPct val="100000"/>
              </a:lnSpc>
              <a:spcBef>
                <a:spcPts val="1800"/>
              </a:spcBef>
              <a:buFont typeface="Arial" panose="020B0604020202020204" pitchFamily="34" charset="0"/>
              <a:buNone/>
            </a:pP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Our work primarily makes two contributions:</a:t>
            </a:r>
          </a:p>
          <a:p>
            <a:pPr marL="252000" indent="0" algn="just">
              <a:lnSpc>
                <a:spcPct val="100000"/>
              </a:lnSpc>
              <a:spcBef>
                <a:spcPts val="1800"/>
              </a:spcBef>
              <a:buFont typeface="Arial" panose="020B0604020202020204" pitchFamily="34" charset="0"/>
              <a:buNone/>
            </a:pP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First, we've uncovered that in detector backbones, only a few elements with high values are essential for accurate detection.</a:t>
            </a:r>
          </a:p>
          <a:p>
            <a:pPr marL="252000" indent="0" algn="just">
              <a:lnSpc>
                <a:spcPct val="100000"/>
              </a:lnSpc>
              <a:spcBef>
                <a:spcPts val="1800"/>
              </a:spcBef>
              <a:buFont typeface="Arial" panose="020B0604020202020204" pitchFamily="34" charset="0"/>
              <a:buNone/>
            </a:pP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Second, using this insight, we developed the Bidirectional Feature Distortion Attack (BFDA), which boosts adversarial attack transferability across various detector models, including single and two-stage designs.</a:t>
            </a:r>
          </a:p>
        </p:txBody>
      </p:sp>
      <p:sp>
        <p:nvSpPr>
          <p:cNvPr id="4" name="灯片编号占位符 3"/>
          <p:cNvSpPr>
            <a:spLocks noGrp="1"/>
          </p:cNvSpPr>
          <p:nvPr>
            <p:ph type="sldNum" sz="quarter" idx="5"/>
          </p:nvPr>
        </p:nvSpPr>
        <p:spPr/>
        <p:txBody>
          <a:bodyPr/>
          <a:lstStyle/>
          <a:p>
            <a:fld id="{521F86CB-CDC0-4E06-A333-C2E5844E769C}" type="slidenum">
              <a:rPr lang="zh-CN" altLang="en-US" smtClean="0"/>
              <a:t>5</a:t>
            </a:fld>
            <a:endParaRPr lang="zh-CN" altLang="en-US"/>
          </a:p>
        </p:txBody>
      </p:sp>
    </p:spTree>
    <p:extLst>
      <p:ext uri="{BB962C8B-B14F-4D97-AF65-F5344CB8AC3E}">
        <p14:creationId xmlns:p14="http://schemas.microsoft.com/office/powerpoint/2010/main" val="313014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Adversarial examples are usually created by adding initially randomized noise to clean samples.</a:t>
            </a:r>
          </a:p>
          <a:p>
            <a:r>
              <a:rPr lang="en-US" altLang="zh-CN" dirty="0"/>
              <a:t>Since detectors are typically resistant to uniformly distributed random noise, the initial adversarial features closely resemble clean sample features, with just a small random difference delta.</a:t>
            </a:r>
          </a:p>
          <a:p>
            <a:r>
              <a:rPr lang="en-US" altLang="zh-CN" dirty="0"/>
              <a:t>Traditional methods such as NRDM focus on maximizing the Euclidean distance between adversarial and clean samples. </a:t>
            </a:r>
          </a:p>
          <a:p>
            <a:r>
              <a:rPr lang="en-US" altLang="zh-CN" dirty="0"/>
              <a:t>However, the randomness of delta poses challenges, impacting the direction of optimization.</a:t>
            </a:r>
          </a:p>
          <a:p>
            <a:endParaRPr lang="en-US" altLang="zh-CN" dirty="0"/>
          </a:p>
          <a:p>
            <a:r>
              <a:rPr lang="en-US" altLang="zh-CN" dirty="0"/>
              <a:t>To overcome these limitations, we propose the Bidirectional Feature Distortion Attack.</a:t>
            </a:r>
          </a:p>
          <a:p>
            <a:r>
              <a:rPr lang="en-US" altLang="zh-CN" dirty="0"/>
              <a:t>In our loss function, we multiply the features extracted from clean samples by a coefficient, k, which significantly suppresses the original critical features during the attack optimization process.</a:t>
            </a:r>
          </a:p>
          <a:p>
            <a:r>
              <a:rPr lang="en-US" altLang="zh-CN" dirty="0"/>
              <a:t>In addition to using the loss function to provide a specific suppression direction for critical features, we also employ data augmentation methods to further enhance the attack's effectiveness.</a:t>
            </a:r>
          </a:p>
          <a:p>
            <a:r>
              <a:rPr lang="en-US" altLang="zh-CN" dirty="0"/>
              <a:t>Specifically, we combine resizing and padding of suitable intensity to amplify object candidate features near critical features, facilitating the generation of new detection boxes around the object vicinity.</a:t>
            </a:r>
          </a:p>
        </p:txBody>
      </p:sp>
      <p:sp>
        <p:nvSpPr>
          <p:cNvPr id="4" name="灯片编号占位符 3"/>
          <p:cNvSpPr>
            <a:spLocks noGrp="1"/>
          </p:cNvSpPr>
          <p:nvPr>
            <p:ph type="sldNum" sz="quarter" idx="5"/>
          </p:nvPr>
        </p:nvSpPr>
        <p:spPr/>
        <p:txBody>
          <a:bodyPr/>
          <a:lstStyle/>
          <a:p>
            <a:fld id="{521F86CB-CDC0-4E06-A333-C2E5844E769C}" type="slidenum">
              <a:rPr lang="zh-CN" altLang="en-US" smtClean="0"/>
              <a:t>6</a:t>
            </a:fld>
            <a:endParaRPr lang="zh-CN" altLang="en-US"/>
          </a:p>
        </p:txBody>
      </p:sp>
    </p:spTree>
    <p:extLst>
      <p:ext uri="{BB962C8B-B14F-4D97-AF65-F5344CB8AC3E}">
        <p14:creationId xmlns:p14="http://schemas.microsoft.com/office/powerpoint/2010/main" val="3385891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52000" indent="0" algn="just">
              <a:lnSpc>
                <a:spcPct val="100000"/>
              </a:lnSpc>
              <a:spcBef>
                <a:spcPts val="1800"/>
              </a:spcBef>
              <a:buFont typeface="Arial" panose="020B0604020202020204" pitchFamily="34" charset="0"/>
              <a:buNone/>
            </a:pP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We selected NRDM, FDA, RPA, and NAA as comparative methods for our study.</a:t>
            </a:r>
          </a:p>
          <a:p>
            <a:pPr marL="252000" indent="0" algn="just">
              <a:lnSpc>
                <a:spcPct val="100000"/>
              </a:lnSpc>
              <a:spcBef>
                <a:spcPts val="1800"/>
              </a:spcBef>
              <a:buFont typeface="Arial" panose="020B0604020202020204" pitchFamily="34" charset="0"/>
              <a:buNone/>
            </a:pP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Although these methods demonstrate good transferability on classifiers, they do not achieve satisfactory adversarial transfer results on detectors.</a:t>
            </a:r>
          </a:p>
          <a:p>
            <a:pPr marL="252000" indent="0" algn="just">
              <a:lnSpc>
                <a:spcPct val="100000"/>
              </a:lnSpc>
              <a:spcBef>
                <a:spcPts val="1800"/>
              </a:spcBef>
              <a:buFont typeface="Arial" panose="020B0604020202020204" pitchFamily="34" charset="0"/>
              <a:buNone/>
            </a:pPr>
            <a:endParaRPr lang="en-US" altLang="zh-CN" sz="1200" dirty="0">
              <a:latin typeface="Times New Roman" panose="02020603050405020304" pitchFamily="18" charset="0"/>
              <a:ea typeface="微软雅黑" panose="020B0503020204020204" pitchFamily="34" charset="-122"/>
              <a:cs typeface="Times New Roman" panose="02020603050405020304" pitchFamily="18" charset="0"/>
            </a:endParaRPr>
          </a:p>
          <a:p>
            <a:pPr marL="252000" indent="0" algn="just">
              <a:lnSpc>
                <a:spcPct val="100000"/>
              </a:lnSpc>
              <a:spcBef>
                <a:spcPts val="1800"/>
              </a:spcBef>
              <a:buFont typeface="Arial" panose="020B0604020202020204" pitchFamily="34" charset="0"/>
              <a:buNone/>
            </a:pP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The FDA method begins by regulating feature amplification and suppression according to mean activations across channels. </a:t>
            </a:r>
          </a:p>
          <a:p>
            <a:pPr marL="252000" indent="0" algn="just">
              <a:lnSpc>
                <a:spcPct val="100000"/>
              </a:lnSpc>
              <a:spcBef>
                <a:spcPts val="1800"/>
              </a:spcBef>
              <a:buFont typeface="Arial" panose="020B0604020202020204" pitchFamily="34" charset="0"/>
              <a:buNone/>
            </a:pP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Yet, this strategy faces difficulties with detectors such as YOLOv3, which employs leaky </a:t>
            </a:r>
            <a:r>
              <a:rPr lang="en-US" altLang="zh-CN" sz="1200" dirty="0" err="1">
                <a:latin typeface="Times New Roman" panose="02020603050405020304" pitchFamily="18" charset="0"/>
                <a:ea typeface="微软雅黑" panose="020B0503020204020204" pitchFamily="34" charset="-122"/>
                <a:cs typeface="Times New Roman" panose="02020603050405020304" pitchFamily="18" charset="0"/>
              </a:rPr>
              <a:t>ReLU</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 activation. </a:t>
            </a:r>
          </a:p>
          <a:p>
            <a:pPr marL="252000" indent="0" algn="just">
              <a:lnSpc>
                <a:spcPct val="100000"/>
              </a:lnSpc>
              <a:spcBef>
                <a:spcPts val="1800"/>
              </a:spcBef>
              <a:buFont typeface="Arial" panose="020B0604020202020204" pitchFamily="34" charset="0"/>
              <a:buNone/>
            </a:pP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Due to negative values in features, the mean activation threshold is reduced, resulting in the excessive suppression of all feature elements.</a:t>
            </a:r>
          </a:p>
          <a:p>
            <a:pPr marL="252000" indent="0" algn="just">
              <a:lnSpc>
                <a:spcPct val="100000"/>
              </a:lnSpc>
              <a:spcBef>
                <a:spcPts val="1800"/>
              </a:spcBef>
              <a:buFont typeface="Arial" panose="020B0604020202020204" pitchFamily="34" charset="0"/>
              <a:buNone/>
            </a:pPr>
            <a:endParaRPr lang="en-US" altLang="zh-CN" sz="1200" dirty="0">
              <a:latin typeface="Times New Roman" panose="02020603050405020304" pitchFamily="18" charset="0"/>
              <a:ea typeface="微软雅黑" panose="020B0503020204020204" pitchFamily="34" charset="-122"/>
              <a:cs typeface="Times New Roman" panose="02020603050405020304" pitchFamily="18" charset="0"/>
            </a:endParaRPr>
          </a:p>
          <a:p>
            <a:pPr marL="252000" marR="0" lvl="0" indent="0" algn="just" defTabSz="914400" rtl="0" eaLnBrk="1" fontAlgn="auto" latinLnBrk="0" hangingPunct="1">
              <a:lnSpc>
                <a:spcPct val="100000"/>
              </a:lnSpc>
              <a:spcBef>
                <a:spcPts val="1800"/>
              </a:spcBef>
              <a:spcAft>
                <a:spcPts val="0"/>
              </a:spcAft>
              <a:buClrTx/>
              <a:buSzTx/>
              <a:buFont typeface="Arial" panose="020B0604020202020204" pitchFamily="34" charset="0"/>
              <a:buNone/>
              <a:tabLst/>
              <a:defRPr/>
            </a:pP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On the other hand, RPA and NAA methods rely on extensive data augmentation and iterative forward and backward to aggregate gradients, guiding feature modulation. </a:t>
            </a:r>
          </a:p>
          <a:p>
            <a:pPr marL="252000" marR="0" lvl="0" indent="0" algn="just" defTabSz="914400" rtl="0" eaLnBrk="1" fontAlgn="auto" latinLnBrk="0" hangingPunct="1">
              <a:lnSpc>
                <a:spcPct val="100000"/>
              </a:lnSpc>
              <a:spcBef>
                <a:spcPts val="1800"/>
              </a:spcBef>
              <a:spcAft>
                <a:spcPts val="0"/>
              </a:spcAft>
              <a:buClrTx/>
              <a:buSzTx/>
              <a:buFont typeface="Arial" panose="020B0604020202020204" pitchFamily="34" charset="0"/>
              <a:buNone/>
              <a:tabLst/>
              <a:defRPr/>
            </a:pP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rPr>
              <a:t>This strategy might overfit to the model structure, leading to poor transfer results, particularly due to the variations in neck and head designs among detectors.</a:t>
            </a:r>
          </a:p>
        </p:txBody>
      </p:sp>
      <p:sp>
        <p:nvSpPr>
          <p:cNvPr id="4" name="灯片编号占位符 3"/>
          <p:cNvSpPr>
            <a:spLocks noGrp="1"/>
          </p:cNvSpPr>
          <p:nvPr>
            <p:ph type="sldNum" sz="quarter" idx="5"/>
          </p:nvPr>
        </p:nvSpPr>
        <p:spPr/>
        <p:txBody>
          <a:bodyPr/>
          <a:lstStyle/>
          <a:p>
            <a:fld id="{521F86CB-CDC0-4E06-A333-C2E5844E769C}" type="slidenum">
              <a:rPr lang="zh-CN" altLang="en-US" smtClean="0"/>
              <a:t>7</a:t>
            </a:fld>
            <a:endParaRPr lang="zh-CN" altLang="en-US"/>
          </a:p>
        </p:txBody>
      </p:sp>
    </p:spTree>
    <p:extLst>
      <p:ext uri="{BB962C8B-B14F-4D97-AF65-F5344CB8AC3E}">
        <p14:creationId xmlns:p14="http://schemas.microsoft.com/office/powerpoint/2010/main" val="91576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During the experimental phase, we randomly selected 2,000 images from the VOC2012 test set and padded them to 800 as input.</a:t>
            </a:r>
          </a:p>
          <a:p>
            <a:r>
              <a:rPr lang="en-US" altLang="zh-CN" dirty="0"/>
              <a:t>We selected YOLOv3, </a:t>
            </a:r>
            <a:r>
              <a:rPr lang="en-US" altLang="zh-CN" dirty="0" err="1"/>
              <a:t>VFNet</a:t>
            </a:r>
            <a:r>
              <a:rPr lang="en-US" altLang="zh-CN" dirty="0"/>
              <a:t>, </a:t>
            </a:r>
            <a:r>
              <a:rPr lang="en-US" altLang="zh-CN" dirty="0" err="1"/>
              <a:t>FasterRCNN</a:t>
            </a:r>
            <a:r>
              <a:rPr lang="en-US" altLang="zh-CN" dirty="0"/>
              <a:t>, and </a:t>
            </a:r>
            <a:r>
              <a:rPr lang="en-US" altLang="zh-CN" dirty="0" err="1"/>
              <a:t>MaskRCNN</a:t>
            </a:r>
            <a:r>
              <a:rPr lang="en-US" altLang="zh-CN" dirty="0"/>
              <a:t> as surrogate models, and YOLOF, YOLOX, FCOS, and DETR as target detectors. </a:t>
            </a:r>
          </a:p>
          <a:p>
            <a:r>
              <a:rPr lang="en-US" altLang="zh-CN" dirty="0"/>
              <a:t>All models were trained using the </a:t>
            </a:r>
            <a:r>
              <a:rPr lang="en-US" altLang="zh-CN" dirty="0" err="1"/>
              <a:t>mmdetection</a:t>
            </a:r>
            <a:r>
              <a:rPr lang="en-US" altLang="zh-CN" dirty="0"/>
              <a:t> framework on the COCO dataset.</a:t>
            </a:r>
          </a:p>
          <a:p>
            <a:endParaRPr lang="en-US" altLang="zh-CN" dirty="0"/>
          </a:p>
          <a:p>
            <a:r>
              <a:rPr lang="en-US" altLang="zh-CN" dirty="0"/>
              <a:t>As outlined in our results table, our BFDA outperforms other attacks regarding effectiveness on adversarial examples crafted on the four source models, both in white and black-box attacks.</a:t>
            </a:r>
          </a:p>
          <a:p>
            <a:endParaRPr lang="en-US" altLang="zh-CN" dirty="0"/>
          </a:p>
          <a:p>
            <a:r>
              <a:rPr lang="en-US" altLang="zh-CN" dirty="0"/>
              <a:t>The NRDM method, as an original intermediate layer adversarial attack, can serve as a reference baseline here.</a:t>
            </a:r>
          </a:p>
          <a:p>
            <a:endParaRPr lang="en-US" altLang="zh-CN" dirty="0"/>
          </a:p>
          <a:p>
            <a:r>
              <a:rPr lang="en-US" altLang="zh-CN" dirty="0"/>
              <a:t>The FDA method is also a label-free adversarial attack method with good transferability on the </a:t>
            </a:r>
            <a:r>
              <a:rPr lang="en-US" altLang="zh-CN" dirty="0" err="1"/>
              <a:t>ResNet</a:t>
            </a:r>
            <a:r>
              <a:rPr lang="en-US" altLang="zh-CN" dirty="0"/>
              <a:t> series backbone. </a:t>
            </a:r>
          </a:p>
          <a:p>
            <a:r>
              <a:rPr lang="en-US" altLang="zh-CN" dirty="0"/>
              <a:t>However, using the cross-channel mean value as the criterion to distinguish positive and negative attributes loses effectiveness on the backbones such as DarkNet53 and </a:t>
            </a:r>
            <a:r>
              <a:rPr lang="en-US" altLang="zh-CN" dirty="0" err="1"/>
              <a:t>Swin</a:t>
            </a:r>
            <a:r>
              <a:rPr lang="en-US" altLang="zh-CN" dirty="0"/>
              <a:t> Transformer.</a:t>
            </a:r>
          </a:p>
          <a:p>
            <a:endParaRPr lang="en-US" altLang="zh-CN" dirty="0"/>
          </a:p>
          <a:p>
            <a:r>
              <a:rPr lang="en-US" altLang="zh-CN" dirty="0"/>
              <a:t>When YOLOv3 and </a:t>
            </a:r>
            <a:r>
              <a:rPr lang="en-US" altLang="zh-CN" dirty="0" err="1"/>
              <a:t>VFNet</a:t>
            </a:r>
            <a:r>
              <a:rPr lang="en-US" altLang="zh-CN" dirty="0"/>
              <a:t> are used as source models, it can be observed that gradient aggregation methods, represented by RPA, have even worse transferability than the original NRDM, which further indicates that the aggregated gradients may introduce more model-specific information of neck and head.</a:t>
            </a:r>
          </a:p>
          <a:p>
            <a:endParaRPr lang="en-US" altLang="zh-CN" dirty="0"/>
          </a:p>
          <a:p>
            <a:r>
              <a:rPr lang="en-US" altLang="zh-CN" dirty="0"/>
              <a:t>Our BFDA method, with a similar complexity to NRDM, has significantly improved transferability compared to the NRDM due to introducing feature priors extracted by the detector backbone.</a:t>
            </a:r>
            <a:endParaRPr lang="zh-CN" altLang="en-US" dirty="0"/>
          </a:p>
        </p:txBody>
      </p:sp>
      <p:sp>
        <p:nvSpPr>
          <p:cNvPr id="4" name="灯片编号占位符 3"/>
          <p:cNvSpPr>
            <a:spLocks noGrp="1"/>
          </p:cNvSpPr>
          <p:nvPr>
            <p:ph type="sldNum" sz="quarter" idx="5"/>
          </p:nvPr>
        </p:nvSpPr>
        <p:spPr/>
        <p:txBody>
          <a:bodyPr/>
          <a:lstStyle/>
          <a:p>
            <a:fld id="{521F86CB-CDC0-4E06-A333-C2E5844E769C}" type="slidenum">
              <a:rPr lang="zh-CN" altLang="en-US" smtClean="0"/>
              <a:t>8</a:t>
            </a:fld>
            <a:endParaRPr lang="zh-CN" altLang="en-US"/>
          </a:p>
        </p:txBody>
      </p:sp>
    </p:spTree>
    <p:extLst>
      <p:ext uri="{BB962C8B-B14F-4D97-AF65-F5344CB8AC3E}">
        <p14:creationId xmlns:p14="http://schemas.microsoft.com/office/powerpoint/2010/main" val="3166380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explored the importance of the scaling factor \(k\) in our BFDA method through an ablation study. </a:t>
            </a:r>
          </a:p>
          <a:p>
            <a:r>
              <a:rPr lang="en-US" altLang="zh-CN" dirty="0"/>
              <a:t>The scaling factor k is key in our approach because it determines how much we suppress features, which directly affects the transferability of the adversarial examples.</a:t>
            </a:r>
          </a:p>
          <a:p>
            <a:endParaRPr lang="en-US" altLang="zh-CN" dirty="0"/>
          </a:p>
          <a:p>
            <a:r>
              <a:rPr lang="en-US" altLang="zh-CN" dirty="0"/>
              <a:t>When $k=1$, BFDA degenerates into NRDM, which lacks suppression of critical feature elements and results in inferior transferability.</a:t>
            </a:r>
          </a:p>
          <a:p>
            <a:r>
              <a:rPr lang="en-US" altLang="zh-CN" dirty="0"/>
              <a:t>When $k$ is large, such as $k=10$, the strong suppression will affect small-valued elements and hinder the creation of more perturbation boxes, resulting in poor transferability as well.</a:t>
            </a:r>
            <a:endParaRPr lang="zh-CN" altLang="en-US" dirty="0"/>
          </a:p>
        </p:txBody>
      </p:sp>
      <p:sp>
        <p:nvSpPr>
          <p:cNvPr id="4" name="灯片编号占位符 3"/>
          <p:cNvSpPr>
            <a:spLocks noGrp="1"/>
          </p:cNvSpPr>
          <p:nvPr>
            <p:ph type="sldNum" sz="quarter" idx="5"/>
          </p:nvPr>
        </p:nvSpPr>
        <p:spPr/>
        <p:txBody>
          <a:bodyPr/>
          <a:lstStyle/>
          <a:p>
            <a:fld id="{521F86CB-CDC0-4E06-A333-C2E5844E769C}" type="slidenum">
              <a:rPr lang="zh-CN" altLang="en-US" smtClean="0"/>
              <a:t>9</a:t>
            </a:fld>
            <a:endParaRPr lang="zh-CN" altLang="en-US"/>
          </a:p>
        </p:txBody>
      </p:sp>
    </p:spTree>
    <p:extLst>
      <p:ext uri="{BB962C8B-B14F-4D97-AF65-F5344CB8AC3E}">
        <p14:creationId xmlns:p14="http://schemas.microsoft.com/office/powerpoint/2010/main" val="37748143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
        <p:nvSpPr>
          <p:cNvPr id="7" name="椭圆 6"/>
          <p:cNvSpPr/>
          <p:nvPr userDrawn="1"/>
        </p:nvSpPr>
        <p:spPr>
          <a:xfrm>
            <a:off x="8724716" y="4693354"/>
            <a:ext cx="347753" cy="347753"/>
          </a:xfrm>
          <a:prstGeom prst="ellipse">
            <a:avLst/>
          </a:prstGeom>
          <a:solidFill>
            <a:schemeClr val="accent3">
              <a:alpha val="99000"/>
            </a:schemeClr>
          </a:solidFill>
          <a:ln w="571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矩形 7"/>
          <p:cNvSpPr/>
          <p:nvPr userDrawn="1"/>
        </p:nvSpPr>
        <p:spPr>
          <a:xfrm>
            <a:off x="0" y="251931"/>
            <a:ext cx="384888" cy="377890"/>
          </a:xfrm>
          <a:prstGeom prst="rect">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b="1" dirty="0">
              <a:latin typeface="微软雅黑" panose="020B0503020204020204" pitchFamily="34" charset="-122"/>
              <a:ea typeface="微软雅黑" panose="020B0503020204020204" pitchFamily="34" charset="-122"/>
            </a:endParaRPr>
          </a:p>
        </p:txBody>
      </p:sp>
      <p:sp>
        <p:nvSpPr>
          <p:cNvPr id="9" name="标题 1"/>
          <p:cNvSpPr>
            <a:spLocks noGrp="1"/>
          </p:cNvSpPr>
          <p:nvPr>
            <p:ph type="title"/>
          </p:nvPr>
        </p:nvSpPr>
        <p:spPr>
          <a:xfrm>
            <a:off x="551672" y="251932"/>
            <a:ext cx="7886700" cy="411956"/>
          </a:xfrm>
        </p:spPr>
        <p:txBody>
          <a:bodyPr>
            <a:noAutofit/>
          </a:bodyPr>
          <a:lstStyle>
            <a:lvl1pPr>
              <a:defRPr sz="2400" b="1">
                <a:solidFill>
                  <a:schemeClr val="accent5"/>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
        <p:nvSpPr>
          <p:cNvPr id="10" name="矩形 9"/>
          <p:cNvSpPr/>
          <p:nvPr userDrawn="1"/>
        </p:nvSpPr>
        <p:spPr>
          <a:xfrm>
            <a:off x="436677" y="251931"/>
            <a:ext cx="34289" cy="377890"/>
          </a:xfrm>
          <a:prstGeom prst="rect">
            <a:avLst/>
          </a:prstGeom>
          <a:solidFill>
            <a:schemeClr val="tx1">
              <a:lumMod val="85000"/>
              <a:lumOff val="1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2" name="图片 1">
            <a:extLst>
              <a:ext uri="{FF2B5EF4-FFF2-40B4-BE49-F238E27FC236}">
                <a16:creationId xmlns:a16="http://schemas.microsoft.com/office/drawing/2014/main" id="{F583A8A0-CE71-D19E-F301-E30E70EA53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74484" y="187699"/>
            <a:ext cx="709964" cy="540421"/>
          </a:xfrm>
          <a:prstGeom prst="rect">
            <a:avLst/>
          </a:prstGeom>
        </p:spPr>
      </p:pic>
      <p:sp>
        <p:nvSpPr>
          <p:cNvPr id="13" name="灯片编号占位符 12">
            <a:extLst>
              <a:ext uri="{FF2B5EF4-FFF2-40B4-BE49-F238E27FC236}">
                <a16:creationId xmlns:a16="http://schemas.microsoft.com/office/drawing/2014/main" id="{2FF3F068-847E-BB8A-F42C-3F76867F93E3}"/>
              </a:ext>
            </a:extLst>
          </p:cNvPr>
          <p:cNvSpPr>
            <a:spLocks noGrp="1"/>
          </p:cNvSpPr>
          <p:nvPr>
            <p:ph type="sldNum" sz="quarter" idx="12"/>
          </p:nvPr>
        </p:nvSpPr>
        <p:spPr>
          <a:xfrm>
            <a:off x="8731945" y="4730308"/>
            <a:ext cx="347753" cy="273844"/>
          </a:xfrm>
        </p:spPr>
        <p:txBody>
          <a:bodyPr/>
          <a:lstStyle>
            <a:lvl1pPr algn="ctr">
              <a:defRPr>
                <a:solidFill>
                  <a:schemeClr val="bg1"/>
                </a:solidFill>
              </a:defRPr>
            </a:lvl1pPr>
          </a:lstStyle>
          <a:p>
            <a:fld id="{0F185AAB-E8F4-4A98-A711-E7C44768F2FD}" type="slidenum">
              <a:rPr lang="zh-CN" altLang="en-US" smtClean="0"/>
              <a:pPr/>
              <a:t>‹#›</a:t>
            </a:fld>
            <a:endParaRPr lang="zh-CN" altLang="en-US" dirty="0"/>
          </a:p>
        </p:txBody>
      </p:sp>
      <p:sp>
        <p:nvSpPr>
          <p:cNvPr id="25" name="日期占位符 24">
            <a:extLst>
              <a:ext uri="{FF2B5EF4-FFF2-40B4-BE49-F238E27FC236}">
                <a16:creationId xmlns:a16="http://schemas.microsoft.com/office/drawing/2014/main" id="{DBA307A5-A7FF-4A33-6BE9-32BEA6C9B4B2}"/>
              </a:ext>
            </a:extLst>
          </p:cNvPr>
          <p:cNvSpPr>
            <a:spLocks noGrp="1"/>
          </p:cNvSpPr>
          <p:nvPr>
            <p:ph type="dt" sz="half" idx="13"/>
          </p:nvPr>
        </p:nvSpPr>
        <p:spPr/>
        <p:txBody>
          <a:bodyPr/>
          <a:lstStyle/>
          <a:p>
            <a:fld id="{5F6CC388-8466-4554-92FA-16A9ADC1B5A7}" type="datetime1">
              <a:rPr lang="zh-CN" altLang="en-US" smtClean="0"/>
              <a:t>2024/4/11</a:t>
            </a:fld>
            <a:endParaRPr lang="zh-CN" altLang="en-US"/>
          </a:p>
        </p:txBody>
      </p:sp>
      <p:sp>
        <p:nvSpPr>
          <p:cNvPr id="26" name="页脚占位符 25">
            <a:extLst>
              <a:ext uri="{FF2B5EF4-FFF2-40B4-BE49-F238E27FC236}">
                <a16:creationId xmlns:a16="http://schemas.microsoft.com/office/drawing/2014/main" id="{47D3D425-10CF-4487-BC06-670D27B81213}"/>
              </a:ext>
            </a:extLst>
          </p:cNvPr>
          <p:cNvSpPr>
            <a:spLocks noGrp="1"/>
          </p:cNvSpPr>
          <p:nvPr>
            <p:ph type="ftr" sz="quarter" idx="14"/>
          </p:nvPr>
        </p:nvSpPr>
        <p:spPr/>
        <p:txBody>
          <a:bodyPr/>
          <a:lstStyle/>
          <a:p>
            <a:endParaRPr lang="zh-CN" altLang="en-US" dirty="0"/>
          </a:p>
        </p:txBody>
      </p:sp>
    </p:spTree>
    <p:extLst>
      <p:ext uri="{BB962C8B-B14F-4D97-AF65-F5344CB8AC3E}">
        <p14:creationId xmlns:p14="http://schemas.microsoft.com/office/powerpoint/2010/main" val="7694953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A0AF235-B337-4EB7-A252-CF12EFC20FF7}" type="datetime1">
              <a:rPr lang="zh-CN" altLang="en-US" smtClean="0"/>
              <a:t>2024/4/11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F185AAB-E8F4-4A98-A711-E7C44768F2FD}" type="slidenum">
              <a:rPr lang="zh-CN" altLang="en-US" smtClean="0"/>
              <a:t>‹#›</a:t>
            </a:fld>
            <a:endParaRPr lang="zh-CN" altLang="en-US"/>
          </a:p>
        </p:txBody>
      </p:sp>
    </p:spTree>
    <p:extLst>
      <p:ext uri="{BB962C8B-B14F-4D97-AF65-F5344CB8AC3E}">
        <p14:creationId xmlns:p14="http://schemas.microsoft.com/office/powerpoint/2010/main" val="5234380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E95450D-C1DE-4266-ADC9-11B4DE7F9D17}" type="datetime1">
              <a:rPr lang="zh-CN" altLang="en-US" smtClean="0"/>
              <a:t>2024/4/11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F185AAB-E8F4-4A98-A711-E7C44768F2FD}" type="slidenum">
              <a:rPr lang="zh-CN" altLang="en-US" smtClean="0"/>
              <a:t>‹#›</a:t>
            </a:fld>
            <a:endParaRPr lang="zh-CN" altLang="en-US"/>
          </a:p>
        </p:txBody>
      </p:sp>
    </p:spTree>
    <p:extLst>
      <p:ext uri="{BB962C8B-B14F-4D97-AF65-F5344CB8AC3E}">
        <p14:creationId xmlns:p14="http://schemas.microsoft.com/office/powerpoint/2010/main" val="32902097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D663D21-8D6D-43E5-A54A-67C7C773F005}" type="datetime1">
              <a:rPr lang="zh-CN" altLang="en-US" smtClean="0"/>
              <a:t>2024/4/11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F185AAB-E8F4-4A98-A711-E7C44768F2FD}" type="slidenum">
              <a:rPr lang="zh-CN" altLang="en-US" smtClean="0"/>
              <a:t>‹#›</a:t>
            </a:fld>
            <a:endParaRPr lang="zh-CN" altLang="en-US"/>
          </a:p>
        </p:txBody>
      </p:sp>
    </p:spTree>
    <p:extLst>
      <p:ext uri="{BB962C8B-B14F-4D97-AF65-F5344CB8AC3E}">
        <p14:creationId xmlns:p14="http://schemas.microsoft.com/office/powerpoint/2010/main" val="19498037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4A3E4DEB-6487-47A1-B23C-577685358F3B}" type="datetime1">
              <a:rPr lang="zh-CN" altLang="en-US" smtClean="0"/>
              <a:t>2024/4/11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F185AAB-E8F4-4A98-A711-E7C44768F2FD}" type="slidenum">
              <a:rPr lang="zh-CN" altLang="en-US" smtClean="0"/>
              <a:t>‹#›</a:t>
            </a:fld>
            <a:endParaRPr lang="zh-CN" altLang="en-US"/>
          </a:p>
        </p:txBody>
      </p:sp>
    </p:spTree>
    <p:extLst>
      <p:ext uri="{BB962C8B-B14F-4D97-AF65-F5344CB8AC3E}">
        <p14:creationId xmlns:p14="http://schemas.microsoft.com/office/powerpoint/2010/main" val="3210542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04D41015-C14E-4247-ACD9-6C3B8FF49CCB}" type="datetime1">
              <a:rPr lang="zh-CN" altLang="en-US" smtClean="0"/>
              <a:t>2024/4/11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F185AAB-E8F4-4A98-A711-E7C44768F2FD}" type="slidenum">
              <a:rPr lang="zh-CN" altLang="en-US" smtClean="0"/>
              <a:t>‹#›</a:t>
            </a:fld>
            <a:endParaRPr lang="zh-CN" altLang="en-US"/>
          </a:p>
        </p:txBody>
      </p:sp>
    </p:spTree>
    <p:extLst>
      <p:ext uri="{BB962C8B-B14F-4D97-AF65-F5344CB8AC3E}">
        <p14:creationId xmlns:p14="http://schemas.microsoft.com/office/powerpoint/2010/main" val="91047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C84866CA-2909-49D4-87B9-35E953B99C5A}" type="datetime1">
              <a:rPr lang="zh-CN" altLang="en-US" smtClean="0"/>
              <a:t>2024/4/11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F185AAB-E8F4-4A98-A711-E7C44768F2FD}" type="slidenum">
              <a:rPr lang="zh-CN" altLang="en-US" smtClean="0"/>
              <a:t>‹#›</a:t>
            </a:fld>
            <a:endParaRPr lang="zh-CN" altLang="en-US"/>
          </a:p>
        </p:txBody>
      </p:sp>
    </p:spTree>
    <p:extLst>
      <p:ext uri="{BB962C8B-B14F-4D97-AF65-F5344CB8AC3E}">
        <p14:creationId xmlns:p14="http://schemas.microsoft.com/office/powerpoint/2010/main" val="2123028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540E6F57-8E37-4B1C-8CCA-487CDEEB2E89}" type="datetime1">
              <a:rPr lang="zh-CN" altLang="en-US" smtClean="0"/>
              <a:t>2024/4/11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0F185AAB-E8F4-4A98-A711-E7C44768F2FD}" type="slidenum">
              <a:rPr lang="zh-CN" altLang="en-US" smtClean="0"/>
              <a:t>‹#›</a:t>
            </a:fld>
            <a:endParaRPr lang="zh-CN" altLang="en-US"/>
          </a:p>
        </p:txBody>
      </p:sp>
    </p:spTree>
    <p:extLst>
      <p:ext uri="{BB962C8B-B14F-4D97-AF65-F5344CB8AC3E}">
        <p14:creationId xmlns:p14="http://schemas.microsoft.com/office/powerpoint/2010/main" val="14246128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76AE40-FED7-4235-8036-8FAD97671D3C}" type="datetime1">
              <a:rPr lang="zh-CN" altLang="en-US" smtClean="0"/>
              <a:t>2024/4/11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0F185AAB-E8F4-4A98-A711-E7C44768F2FD}" type="slidenum">
              <a:rPr lang="zh-CN" altLang="en-US" smtClean="0"/>
              <a:t>‹#›</a:t>
            </a:fld>
            <a:endParaRPr lang="zh-CN" altLang="en-US"/>
          </a:p>
        </p:txBody>
      </p:sp>
    </p:spTree>
    <p:extLst>
      <p:ext uri="{BB962C8B-B14F-4D97-AF65-F5344CB8AC3E}">
        <p14:creationId xmlns:p14="http://schemas.microsoft.com/office/powerpoint/2010/main" val="7811622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487A2E10-924A-4128-891E-FE6225EA99D7}" type="datetime1">
              <a:rPr lang="zh-CN" altLang="en-US" smtClean="0"/>
              <a:t>2024/4/11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F185AAB-E8F4-4A98-A711-E7C44768F2FD}" type="slidenum">
              <a:rPr lang="zh-CN" altLang="en-US" smtClean="0"/>
              <a:t>‹#›</a:t>
            </a:fld>
            <a:endParaRPr lang="zh-CN" altLang="en-US"/>
          </a:p>
        </p:txBody>
      </p:sp>
    </p:spTree>
    <p:extLst>
      <p:ext uri="{BB962C8B-B14F-4D97-AF65-F5344CB8AC3E}">
        <p14:creationId xmlns:p14="http://schemas.microsoft.com/office/powerpoint/2010/main" val="11541431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B8BBF4FC-0071-4A91-B104-EC59A718BE11}" type="datetime1">
              <a:rPr lang="zh-CN" altLang="en-US" smtClean="0"/>
              <a:t>2024/4/11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F185AAB-E8F4-4A98-A711-E7C44768F2FD}" type="slidenum">
              <a:rPr lang="zh-CN" altLang="en-US" smtClean="0"/>
              <a:t>‹#›</a:t>
            </a:fld>
            <a:endParaRPr lang="zh-CN" altLang="en-US"/>
          </a:p>
        </p:txBody>
      </p:sp>
    </p:spTree>
    <p:extLst>
      <p:ext uri="{BB962C8B-B14F-4D97-AF65-F5344CB8AC3E}">
        <p14:creationId xmlns:p14="http://schemas.microsoft.com/office/powerpoint/2010/main" val="22081327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AEA3FE2-9EE1-466E-9C37-06BF8C8ACF65}" type="datetime1">
              <a:rPr lang="zh-CN" altLang="en-US" smtClean="0"/>
              <a:t>2024/4/11</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F185AAB-E8F4-4A98-A711-E7C44768F2FD}" type="slidenum">
              <a:rPr lang="zh-CN" altLang="en-US" smtClean="0"/>
              <a:t>‹#›</a:t>
            </a:fld>
            <a:endParaRPr lang="zh-CN" altLang="en-US"/>
          </a:p>
        </p:txBody>
      </p:sp>
    </p:spTree>
    <p:extLst>
      <p:ext uri="{BB962C8B-B14F-4D97-AF65-F5344CB8AC3E}">
        <p14:creationId xmlns:p14="http://schemas.microsoft.com/office/powerpoint/2010/main" val="3876192820"/>
      </p:ext>
    </p:extLst>
  </p:cSld>
  <p:clrMap bg1="lt1" tx1="dk1" bg2="lt2" tx2="dk2" accent1="accent1" accent2="accent2" accent3="accent3" accent4="accent4" accent5="accent5" accent6="accent6" hlink="hlink" folHlink="folHlink"/>
  <p:sldLayoutIdLst>
    <p:sldLayoutId id="2147483711" r:id="rId1"/>
    <p:sldLayoutId id="2147483700" r:id="rId2"/>
    <p:sldLayoutId id="2147483701" r:id="rId3"/>
    <p:sldLayoutId id="2147483702" r:id="rId4"/>
    <p:sldLayoutId id="2147483703"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3.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90.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7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A1AC7FEF-47B8-49AF-8AE7-7BA992A9131F}"/>
              </a:ext>
            </a:extLst>
          </p:cNvPr>
          <p:cNvSpPr txBox="1"/>
          <p:nvPr/>
        </p:nvSpPr>
        <p:spPr>
          <a:xfrm>
            <a:off x="865547" y="1253093"/>
            <a:ext cx="7412905" cy="1477328"/>
          </a:xfrm>
          <a:prstGeom prst="rect">
            <a:avLst/>
          </a:prstGeom>
          <a:noFill/>
        </p:spPr>
        <p:txBody>
          <a:bodyPr wrap="square" rtlCol="0">
            <a:spAutoFit/>
          </a:bodyPr>
          <a:lstStyle/>
          <a:p>
            <a:pPr algn="ctr"/>
            <a:r>
              <a:rPr lang="en-US" altLang="zh-CN" sz="3000" b="1" dirty="0">
                <a:latin typeface="微软雅黑" panose="020B0503020204020204" pitchFamily="34" charset="-122"/>
                <a:ea typeface="微软雅黑" panose="020B0503020204020204" pitchFamily="34" charset="-122"/>
              </a:rPr>
              <a:t>Enhancing Adversarial Transferability in Object Detection with Bidirectional Feature Distortion</a:t>
            </a:r>
            <a:endParaRPr lang="zh-CN" altLang="en-US" sz="3000" b="1" dirty="0">
              <a:latin typeface="微软雅黑" panose="020B0503020204020204" pitchFamily="34" charset="-122"/>
              <a:ea typeface="微软雅黑" panose="020B0503020204020204" pitchFamily="34" charset="-122"/>
            </a:endParaRPr>
          </a:p>
        </p:txBody>
      </p:sp>
      <p:grpSp>
        <p:nvGrpSpPr>
          <p:cNvPr id="28" name="组合 27">
            <a:extLst>
              <a:ext uri="{FF2B5EF4-FFF2-40B4-BE49-F238E27FC236}">
                <a16:creationId xmlns:a16="http://schemas.microsoft.com/office/drawing/2014/main" id="{975074C5-F13B-4B5A-9E58-B5E993D979DA}"/>
              </a:ext>
            </a:extLst>
          </p:cNvPr>
          <p:cNvGrpSpPr/>
          <p:nvPr/>
        </p:nvGrpSpPr>
        <p:grpSpPr>
          <a:xfrm>
            <a:off x="161999" y="3014785"/>
            <a:ext cx="8820000" cy="2077354"/>
            <a:chOff x="161999" y="3014785"/>
            <a:chExt cx="8820000" cy="2077354"/>
          </a:xfrm>
        </p:grpSpPr>
        <p:grpSp>
          <p:nvGrpSpPr>
            <p:cNvPr id="27" name="组合 26">
              <a:extLst>
                <a:ext uri="{FF2B5EF4-FFF2-40B4-BE49-F238E27FC236}">
                  <a16:creationId xmlns:a16="http://schemas.microsoft.com/office/drawing/2014/main" id="{6D7720E7-F288-477B-86DB-CC9C2AC548F2}"/>
                </a:ext>
              </a:extLst>
            </p:cNvPr>
            <p:cNvGrpSpPr/>
            <p:nvPr/>
          </p:nvGrpSpPr>
          <p:grpSpPr>
            <a:xfrm>
              <a:off x="1511999" y="3014785"/>
              <a:ext cx="6120000" cy="1008000"/>
              <a:chOff x="1691783" y="2881912"/>
              <a:chExt cx="6120000" cy="1008000"/>
            </a:xfrm>
          </p:grpSpPr>
          <p:sp>
            <p:nvSpPr>
              <p:cNvPr id="9" name="文本框 8">
                <a:extLst>
                  <a:ext uri="{FF2B5EF4-FFF2-40B4-BE49-F238E27FC236}">
                    <a16:creationId xmlns:a16="http://schemas.microsoft.com/office/drawing/2014/main" id="{07DAFA16-E5A5-4422-A1A5-C573021B103B}"/>
                  </a:ext>
                </a:extLst>
              </p:cNvPr>
              <p:cNvSpPr txBox="1"/>
              <p:nvPr/>
            </p:nvSpPr>
            <p:spPr>
              <a:xfrm>
                <a:off x="1691783" y="2881912"/>
                <a:ext cx="3060000" cy="1008000"/>
              </a:xfrm>
              <a:prstGeom prst="rect">
                <a:avLst/>
              </a:prstGeom>
              <a:noFill/>
            </p:spPr>
            <p:txBody>
              <a:bodyPr wrap="square" rtlCol="0" anchor="ctr">
                <a:spAutoFit/>
              </a:bodyPr>
              <a:lstStyle/>
              <a:p>
                <a:pPr algn="ctr"/>
                <a:r>
                  <a:rPr lang="en-US" altLang="zh-CN" sz="1350" b="1" dirty="0">
                    <a:latin typeface="微软雅黑" panose="020B0503020204020204" pitchFamily="34" charset="-122"/>
                    <a:ea typeface="微软雅黑" panose="020B0503020204020204" pitchFamily="34" charset="-122"/>
                  </a:rPr>
                  <a:t>Xinlong Ding</a:t>
                </a:r>
              </a:p>
              <a:p>
                <a:pPr algn="ctr"/>
                <a:r>
                  <a:rPr lang="en-US" altLang="zh-CN" sz="1050" dirty="0">
                    <a:latin typeface="微软雅黑" panose="020B0503020204020204" pitchFamily="34" charset="-122"/>
                    <a:ea typeface="微软雅黑" panose="020B0503020204020204" pitchFamily="34" charset="-122"/>
                  </a:rPr>
                  <a:t>University of Science and Technology Beijing</a:t>
                </a:r>
              </a:p>
              <a:p>
                <a:pPr algn="ctr"/>
                <a:r>
                  <a:rPr lang="en-US" altLang="zh-CN" sz="1200" dirty="0">
                    <a:latin typeface="微软雅黑" panose="020B0503020204020204" pitchFamily="34" charset="-122"/>
                    <a:ea typeface="微软雅黑" panose="020B0503020204020204" pitchFamily="34" charset="-122"/>
                  </a:rPr>
                  <a:t>Beijing, China</a:t>
                </a:r>
              </a:p>
              <a:p>
                <a:pPr algn="ctr"/>
                <a:r>
                  <a:rPr lang="en-US" altLang="zh-CN" sz="1200" dirty="0">
                    <a:latin typeface="微软雅黑" panose="020B0503020204020204" pitchFamily="34" charset="-122"/>
                    <a:ea typeface="微软雅黑" panose="020B0503020204020204" pitchFamily="34" charset="-122"/>
                  </a:rPr>
                  <a:t>dingxl22@xs.ustb.edu.cn</a:t>
                </a:r>
              </a:p>
            </p:txBody>
          </p:sp>
          <p:sp>
            <p:nvSpPr>
              <p:cNvPr id="8" name="文本框 7">
                <a:extLst>
                  <a:ext uri="{FF2B5EF4-FFF2-40B4-BE49-F238E27FC236}">
                    <a16:creationId xmlns:a16="http://schemas.microsoft.com/office/drawing/2014/main" id="{61C1CB9D-96CF-4D86-8A23-389D205D8C78}"/>
                  </a:ext>
                </a:extLst>
              </p:cNvPr>
              <p:cNvSpPr txBox="1"/>
              <p:nvPr/>
            </p:nvSpPr>
            <p:spPr>
              <a:xfrm>
                <a:off x="4751783" y="2881912"/>
                <a:ext cx="3060000" cy="1008000"/>
              </a:xfrm>
              <a:prstGeom prst="rect">
                <a:avLst/>
              </a:prstGeom>
              <a:noFill/>
            </p:spPr>
            <p:txBody>
              <a:bodyPr wrap="square" rtlCol="0" anchor="ctr">
                <a:spAutoFit/>
              </a:bodyPr>
              <a:lstStyle/>
              <a:p>
                <a:pPr algn="ctr"/>
                <a:r>
                  <a:rPr lang="en-US" altLang="zh-CN" sz="1350" b="1" dirty="0" err="1">
                    <a:latin typeface="微软雅黑" panose="020B0503020204020204" pitchFamily="34" charset="-122"/>
                    <a:ea typeface="微软雅黑" panose="020B0503020204020204" pitchFamily="34" charset="-122"/>
                  </a:rPr>
                  <a:t>Jiansheng</a:t>
                </a:r>
                <a:r>
                  <a:rPr lang="en-US" altLang="zh-CN" sz="1350" b="1" dirty="0">
                    <a:latin typeface="微软雅黑" panose="020B0503020204020204" pitchFamily="34" charset="-122"/>
                    <a:ea typeface="微软雅黑" panose="020B0503020204020204" pitchFamily="34" charset="-122"/>
                  </a:rPr>
                  <a:t> Chen*</a:t>
                </a:r>
              </a:p>
              <a:p>
                <a:pPr algn="ctr"/>
                <a:r>
                  <a:rPr lang="en-US" altLang="zh-CN" sz="1050" dirty="0">
                    <a:latin typeface="微软雅黑" panose="020B0503020204020204" pitchFamily="34" charset="-122"/>
                    <a:ea typeface="微软雅黑" panose="020B0503020204020204" pitchFamily="34" charset="-122"/>
                  </a:rPr>
                  <a:t>University of Science and Technology Beijing</a:t>
                </a:r>
              </a:p>
              <a:p>
                <a:pPr algn="ctr"/>
                <a:r>
                  <a:rPr lang="en-US" altLang="zh-CN" sz="1200" dirty="0">
                    <a:latin typeface="微软雅黑" panose="020B0503020204020204" pitchFamily="34" charset="-122"/>
                    <a:ea typeface="微软雅黑" panose="020B0503020204020204" pitchFamily="34" charset="-122"/>
                  </a:rPr>
                  <a:t>Beijing, China</a:t>
                </a:r>
              </a:p>
              <a:p>
                <a:pPr algn="ctr"/>
                <a:r>
                  <a:rPr lang="en-US" altLang="zh-CN" sz="1200" dirty="0">
                    <a:latin typeface="微软雅黑" panose="020B0503020204020204" pitchFamily="34" charset="-122"/>
                    <a:ea typeface="微软雅黑" panose="020B0503020204020204" pitchFamily="34" charset="-122"/>
                  </a:rPr>
                  <a:t>jschen@ustb.edu.cn</a:t>
                </a:r>
              </a:p>
            </p:txBody>
          </p:sp>
        </p:grpSp>
        <p:grpSp>
          <p:nvGrpSpPr>
            <p:cNvPr id="26" name="组合 25">
              <a:extLst>
                <a:ext uri="{FF2B5EF4-FFF2-40B4-BE49-F238E27FC236}">
                  <a16:creationId xmlns:a16="http://schemas.microsoft.com/office/drawing/2014/main" id="{03CC0529-A0B5-4BA5-AA63-06B3EB39E154}"/>
                </a:ext>
              </a:extLst>
            </p:cNvPr>
            <p:cNvGrpSpPr/>
            <p:nvPr/>
          </p:nvGrpSpPr>
          <p:grpSpPr>
            <a:xfrm>
              <a:off x="161999" y="4084139"/>
              <a:ext cx="8820000" cy="1008000"/>
              <a:chOff x="-36000" y="3944898"/>
              <a:chExt cx="8820000" cy="1008000"/>
            </a:xfrm>
          </p:grpSpPr>
          <p:sp>
            <p:nvSpPr>
              <p:cNvPr id="7" name="文本框 6">
                <a:extLst>
                  <a:ext uri="{FF2B5EF4-FFF2-40B4-BE49-F238E27FC236}">
                    <a16:creationId xmlns:a16="http://schemas.microsoft.com/office/drawing/2014/main" id="{0C1884A3-94E5-4E27-A5A9-FB96090EA899}"/>
                  </a:ext>
                </a:extLst>
              </p:cNvPr>
              <p:cNvSpPr txBox="1"/>
              <p:nvPr/>
            </p:nvSpPr>
            <p:spPr>
              <a:xfrm>
                <a:off x="-36000" y="3944898"/>
                <a:ext cx="3060000" cy="1008000"/>
              </a:xfrm>
              <a:prstGeom prst="rect">
                <a:avLst/>
              </a:prstGeom>
              <a:noFill/>
            </p:spPr>
            <p:txBody>
              <a:bodyPr wrap="square" rtlCol="0" anchor="ctr">
                <a:spAutoFit/>
              </a:bodyPr>
              <a:lstStyle/>
              <a:p>
                <a:pPr algn="ctr"/>
                <a:r>
                  <a:rPr lang="en-US" altLang="zh-CN" sz="1350" b="1" dirty="0">
                    <a:latin typeface="微软雅黑" panose="020B0503020204020204" pitchFamily="34" charset="-122"/>
                    <a:ea typeface="微软雅黑" panose="020B0503020204020204" pitchFamily="34" charset="-122"/>
                  </a:rPr>
                  <a:t>Hongwei Yu</a:t>
                </a:r>
              </a:p>
              <a:p>
                <a:pPr algn="ctr"/>
                <a:r>
                  <a:rPr lang="en-US" altLang="zh-CN" sz="1050" dirty="0">
                    <a:latin typeface="微软雅黑" panose="020B0503020204020204" pitchFamily="34" charset="-122"/>
                    <a:ea typeface="微软雅黑" panose="020B0503020204020204" pitchFamily="34" charset="-122"/>
                  </a:rPr>
                  <a:t>University of Science and Technology Beijing</a:t>
                </a:r>
              </a:p>
              <a:p>
                <a:pPr algn="ctr"/>
                <a:r>
                  <a:rPr lang="en-US" altLang="zh-CN" sz="1200" dirty="0">
                    <a:latin typeface="微软雅黑" panose="020B0503020204020204" pitchFamily="34" charset="-122"/>
                    <a:ea typeface="微软雅黑" panose="020B0503020204020204" pitchFamily="34" charset="-122"/>
                  </a:rPr>
                  <a:t>Beijing, China</a:t>
                </a:r>
              </a:p>
              <a:p>
                <a:pPr algn="ctr"/>
                <a:r>
                  <a:rPr lang="en-US" altLang="zh-CN" sz="1200" dirty="0">
                    <a:latin typeface="微软雅黑" panose="020B0503020204020204" pitchFamily="34" charset="-122"/>
                    <a:ea typeface="微软雅黑" panose="020B0503020204020204" pitchFamily="34" charset="-122"/>
                  </a:rPr>
                  <a:t>yuhongwei22@xs.ustb.edu.cn</a:t>
                </a:r>
              </a:p>
            </p:txBody>
          </p:sp>
          <p:sp>
            <p:nvSpPr>
              <p:cNvPr id="10" name="文本框 9">
                <a:extLst>
                  <a:ext uri="{FF2B5EF4-FFF2-40B4-BE49-F238E27FC236}">
                    <a16:creationId xmlns:a16="http://schemas.microsoft.com/office/drawing/2014/main" id="{298DF35F-826A-4F9D-A446-147A8F58B7C3}"/>
                  </a:ext>
                </a:extLst>
              </p:cNvPr>
              <p:cNvSpPr txBox="1"/>
              <p:nvPr/>
            </p:nvSpPr>
            <p:spPr>
              <a:xfrm>
                <a:off x="3024000" y="3944898"/>
                <a:ext cx="2700000" cy="1008000"/>
              </a:xfrm>
              <a:prstGeom prst="rect">
                <a:avLst/>
              </a:prstGeom>
              <a:noFill/>
            </p:spPr>
            <p:txBody>
              <a:bodyPr wrap="square" rtlCol="0" anchor="ctr">
                <a:spAutoFit/>
              </a:bodyPr>
              <a:lstStyle/>
              <a:p>
                <a:pPr algn="ctr"/>
                <a:r>
                  <a:rPr lang="en-US" altLang="zh-CN" sz="1350" b="1" dirty="0">
                    <a:latin typeface="微软雅黑" panose="020B0503020204020204" pitchFamily="34" charset="-122"/>
                    <a:ea typeface="微软雅黑" panose="020B0503020204020204" pitchFamily="34" charset="-122"/>
                  </a:rPr>
                  <a:t>Yu Shang</a:t>
                </a:r>
              </a:p>
              <a:p>
                <a:pPr algn="ctr"/>
                <a:r>
                  <a:rPr lang="en-US" altLang="zh-CN" sz="1050" dirty="0">
                    <a:latin typeface="微软雅黑" panose="020B0503020204020204" pitchFamily="34" charset="-122"/>
                    <a:ea typeface="微软雅黑" panose="020B0503020204020204" pitchFamily="34" charset="-122"/>
                  </a:rPr>
                  <a:t>Tsinghua University </a:t>
                </a:r>
                <a:br>
                  <a:rPr lang="en-US" altLang="zh-CN" sz="1100" dirty="0"/>
                </a:br>
                <a:r>
                  <a:rPr lang="en-US" altLang="zh-CN" sz="1200" dirty="0">
                    <a:latin typeface="微软雅黑" panose="020B0503020204020204" pitchFamily="34" charset="-122"/>
                    <a:ea typeface="微软雅黑" panose="020B0503020204020204" pitchFamily="34" charset="-122"/>
                  </a:rPr>
                  <a:t>Beijing, China</a:t>
                </a:r>
              </a:p>
              <a:p>
                <a:pPr algn="ctr"/>
                <a:r>
                  <a:rPr lang="en-US" altLang="zh-CN" sz="1200" dirty="0">
                    <a:latin typeface="微软雅黑" panose="020B0503020204020204" pitchFamily="34" charset="-122"/>
                    <a:ea typeface="微软雅黑" panose="020B0503020204020204" pitchFamily="34" charset="-122"/>
                  </a:rPr>
                  <a:t>shangy21@mails.tsinghua.edu.cn</a:t>
                </a:r>
              </a:p>
            </p:txBody>
          </p:sp>
          <p:sp>
            <p:nvSpPr>
              <p:cNvPr id="17" name="文本框 16">
                <a:extLst>
                  <a:ext uri="{FF2B5EF4-FFF2-40B4-BE49-F238E27FC236}">
                    <a16:creationId xmlns:a16="http://schemas.microsoft.com/office/drawing/2014/main" id="{7256896C-8180-7C7D-B215-163D7AD15D8C}"/>
                  </a:ext>
                </a:extLst>
              </p:cNvPr>
              <p:cNvSpPr txBox="1"/>
              <p:nvPr/>
            </p:nvSpPr>
            <p:spPr>
              <a:xfrm>
                <a:off x="5724000" y="3944898"/>
                <a:ext cx="3060000" cy="1008000"/>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350" b="1" i="0" u="none" strike="noStrike" kern="1200" cap="none" spc="0" normalizeH="0" baseline="0" noProof="0" dirty="0" err="1">
                    <a:ln>
                      <a:noFill/>
                    </a:ln>
                    <a:solidFill>
                      <a:prstClr val="black"/>
                    </a:solidFill>
                    <a:effectLst/>
                    <a:uLnTx/>
                    <a:uFillTx/>
                    <a:latin typeface="微软雅黑" panose="020B0503020204020204" pitchFamily="34" charset="-122"/>
                    <a:ea typeface="微软雅黑" panose="020B0503020204020204" pitchFamily="34" charset="-122"/>
                    <a:cs typeface="+mn-cs"/>
                  </a:rPr>
                  <a:t>Huimin</a:t>
                </a:r>
                <a:r>
                  <a:rPr kumimoji="0" lang="en-US" altLang="zh-CN" sz="135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Ma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University of Science and Technology Beijing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Beijing, China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mhmpub@ustb.edu.cn</a:t>
                </a:r>
              </a:p>
            </p:txBody>
          </p:sp>
        </p:grpSp>
      </p:grpSp>
      <p:grpSp>
        <p:nvGrpSpPr>
          <p:cNvPr id="16" name="组合 15">
            <a:extLst>
              <a:ext uri="{FF2B5EF4-FFF2-40B4-BE49-F238E27FC236}">
                <a16:creationId xmlns:a16="http://schemas.microsoft.com/office/drawing/2014/main" id="{36769C02-4B91-4C00-98AA-A037EFCF1CD2}"/>
              </a:ext>
            </a:extLst>
          </p:cNvPr>
          <p:cNvGrpSpPr/>
          <p:nvPr/>
        </p:nvGrpSpPr>
        <p:grpSpPr>
          <a:xfrm>
            <a:off x="274718" y="130083"/>
            <a:ext cx="8646562" cy="864000"/>
            <a:chOff x="274718" y="130083"/>
            <a:chExt cx="8646562" cy="864000"/>
          </a:xfrm>
        </p:grpSpPr>
        <p:pic>
          <p:nvPicPr>
            <p:cNvPr id="18" name="图片 17">
              <a:extLst>
                <a:ext uri="{FF2B5EF4-FFF2-40B4-BE49-F238E27FC236}">
                  <a16:creationId xmlns:a16="http://schemas.microsoft.com/office/drawing/2014/main" id="{A078835D-3C10-44CB-87B3-19CB3983B1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7280" y="130083"/>
              <a:ext cx="864000" cy="864000"/>
            </a:xfrm>
            <a:prstGeom prst="rect">
              <a:avLst/>
            </a:prstGeom>
          </p:spPr>
        </p:pic>
        <p:pic>
          <p:nvPicPr>
            <p:cNvPr id="19" name="Picture 2">
              <a:extLst>
                <a:ext uri="{FF2B5EF4-FFF2-40B4-BE49-F238E27FC236}">
                  <a16:creationId xmlns:a16="http://schemas.microsoft.com/office/drawing/2014/main" id="{D13049D4-0577-4E3A-ADE4-4DB4CBD4587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679" t="35332" r="7404" b="34198"/>
            <a:stretch/>
          </p:blipFill>
          <p:spPr bwMode="auto">
            <a:xfrm>
              <a:off x="274718" y="202083"/>
              <a:ext cx="2780431" cy="72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图片 20">
              <a:extLst>
                <a:ext uri="{FF2B5EF4-FFF2-40B4-BE49-F238E27FC236}">
                  <a16:creationId xmlns:a16="http://schemas.microsoft.com/office/drawing/2014/main" id="{18F5A70E-52B1-49A0-B3F4-009DCA349F52}"/>
                </a:ext>
              </a:extLst>
            </p:cNvPr>
            <p:cNvPicPr>
              <a:picLocks noChangeAspect="1"/>
            </p:cNvPicPr>
            <p:nvPr/>
          </p:nvPicPr>
          <p:blipFill>
            <a:blip r:embed="rId5"/>
            <a:stretch>
              <a:fillRect/>
            </a:stretch>
          </p:blipFill>
          <p:spPr>
            <a:xfrm>
              <a:off x="3371177" y="202083"/>
              <a:ext cx="2041212" cy="720000"/>
            </a:xfrm>
            <a:prstGeom prst="rect">
              <a:avLst/>
            </a:prstGeom>
          </p:spPr>
        </p:pic>
        <p:pic>
          <p:nvPicPr>
            <p:cNvPr id="23" name="图形 22">
              <a:extLst>
                <a:ext uri="{FF2B5EF4-FFF2-40B4-BE49-F238E27FC236}">
                  <a16:creationId xmlns:a16="http://schemas.microsoft.com/office/drawing/2014/main" id="{FB61A04E-FF87-46EF-A3A6-128A5DB8C71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849585" y="292083"/>
              <a:ext cx="1822500" cy="540000"/>
            </a:xfrm>
            <a:prstGeom prst="rect">
              <a:avLst/>
            </a:prstGeom>
          </p:spPr>
        </p:pic>
      </p:grpSp>
    </p:spTree>
    <p:extLst>
      <p:ext uri="{BB962C8B-B14F-4D97-AF65-F5344CB8AC3E}">
        <p14:creationId xmlns:p14="http://schemas.microsoft.com/office/powerpoint/2010/main" val="933154979"/>
      </p:ext>
    </p:extLst>
  </p:cSld>
  <p:clrMapOvr>
    <a:masterClrMapping/>
  </p:clrMapOvr>
  <mc:AlternateContent xmlns:mc="http://schemas.openxmlformats.org/markup-compatibility/2006" xmlns:p14="http://schemas.microsoft.com/office/powerpoint/2010/main">
    <mc:Choice Requires="p14">
      <p:transition p14:dur="10" advTm="10538"/>
    </mc:Choice>
    <mc:Fallback xmlns="">
      <p:transition advTm="10538"/>
    </mc:Fallback>
  </mc:AlternateContent>
  <p:extLst>
    <p:ext uri="{E180D4A7-C9FB-4DFB-919C-405C955672EB}">
      <p14:showEvtLst xmlns:p14="http://schemas.microsoft.com/office/powerpoint/2010/main">
        <p14:playEvt time="158" objId="11"/>
        <p14:stopEvt time="9328" objId="11"/>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0F87CE12-C8AD-CDF1-5749-9C2E6F983DAB}"/>
              </a:ext>
            </a:extLst>
          </p:cNvPr>
          <p:cNvSpPr>
            <a:spLocks noGrp="1"/>
          </p:cNvSpPr>
          <p:nvPr>
            <p:ph type="title"/>
          </p:nvPr>
        </p:nvSpPr>
        <p:spPr/>
        <p:txBody>
          <a:bodyPr>
            <a:noAutofit/>
          </a:bodyPr>
          <a:lstStyle/>
          <a:p>
            <a:r>
              <a:rPr lang="en-US" altLang="zh-CN" dirty="0"/>
              <a:t>Experiments</a:t>
            </a:r>
          </a:p>
        </p:txBody>
      </p:sp>
      <p:sp>
        <p:nvSpPr>
          <p:cNvPr id="6" name="灯片编号占位符 5">
            <a:extLst>
              <a:ext uri="{FF2B5EF4-FFF2-40B4-BE49-F238E27FC236}">
                <a16:creationId xmlns:a16="http://schemas.microsoft.com/office/drawing/2014/main" id="{DD28B370-138F-ACE9-9925-3DCABA31E15A}"/>
              </a:ext>
            </a:extLst>
          </p:cNvPr>
          <p:cNvSpPr>
            <a:spLocks noGrp="1"/>
          </p:cNvSpPr>
          <p:nvPr>
            <p:ph type="sldNum" sz="quarter" idx="12"/>
          </p:nvPr>
        </p:nvSpPr>
        <p:spPr/>
        <p:txBody>
          <a:bodyPr/>
          <a:lstStyle/>
          <a:p>
            <a:fld id="{0F185AAB-E8F4-4A98-A711-E7C44768F2FD}" type="slidenum">
              <a:rPr lang="zh-CN" altLang="en-US" smtClean="0"/>
              <a:pPr/>
              <a:t>10</a:t>
            </a:fld>
            <a:endParaRPr lang="zh-CN" altLang="en-US" dirty="0"/>
          </a:p>
        </p:txBody>
      </p:sp>
      <p:sp>
        <p:nvSpPr>
          <p:cNvPr id="32" name="标题 3">
            <a:extLst>
              <a:ext uri="{FF2B5EF4-FFF2-40B4-BE49-F238E27FC236}">
                <a16:creationId xmlns:a16="http://schemas.microsoft.com/office/drawing/2014/main" id="{5ABEFD22-2A09-4F5B-8449-555C40325957}"/>
              </a:ext>
            </a:extLst>
          </p:cNvPr>
          <p:cNvSpPr txBox="1">
            <a:spLocks/>
          </p:cNvSpPr>
          <p:nvPr/>
        </p:nvSpPr>
        <p:spPr>
          <a:xfrm>
            <a:off x="218382" y="769770"/>
            <a:ext cx="2601018" cy="41195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400" b="1" kern="1200">
                <a:solidFill>
                  <a:schemeClr val="accent5"/>
                </a:solidFill>
                <a:latin typeface="微软雅黑" panose="020B0503020204020204" pitchFamily="34" charset="-122"/>
                <a:ea typeface="微软雅黑" panose="020B0503020204020204" pitchFamily="34" charset="-122"/>
                <a:cs typeface="+mj-cs"/>
              </a:defRPr>
            </a:lvl1pPr>
          </a:lstStyle>
          <a:p>
            <a:pPr marL="342900" indent="-342900">
              <a:buFont typeface="Arial" panose="020B0604020202020204" pitchFamily="34" charset="0"/>
              <a:buChar char="•"/>
            </a:pPr>
            <a:r>
              <a:rPr lang="en-US" altLang="zh-CN" sz="1800" dirty="0"/>
              <a:t>Visualizations</a:t>
            </a:r>
          </a:p>
        </p:txBody>
      </p:sp>
      <p:sp>
        <p:nvSpPr>
          <p:cNvPr id="38" name="文本框 37">
            <a:extLst>
              <a:ext uri="{FF2B5EF4-FFF2-40B4-BE49-F238E27FC236}">
                <a16:creationId xmlns:a16="http://schemas.microsoft.com/office/drawing/2014/main" id="{8B84DAF9-CDE2-4E45-B3B8-93C8844910BB}"/>
              </a:ext>
            </a:extLst>
          </p:cNvPr>
          <p:cNvSpPr txBox="1"/>
          <p:nvPr/>
        </p:nvSpPr>
        <p:spPr>
          <a:xfrm>
            <a:off x="8157668" y="2571750"/>
            <a:ext cx="1069350" cy="584775"/>
          </a:xfrm>
          <a:prstGeom prst="rect">
            <a:avLst/>
          </a:prstGeom>
          <a:noFill/>
        </p:spPr>
        <p:txBody>
          <a:bodyPr wrap="square">
            <a:spAutoFit/>
          </a:bodyPr>
          <a:lstStyle/>
          <a:p>
            <a:r>
              <a:rPr lang="zh-CN" altLang="en-US" sz="1600" dirty="0">
                <a:solidFill>
                  <a:srgbClr val="E53935"/>
                </a:solidFill>
                <a:latin typeface="Times New Roman" panose="02020603050405020304" pitchFamily="18" charset="0"/>
                <a:ea typeface="微软雅黑" panose="020B0503020204020204" pitchFamily="34" charset="-122"/>
                <a:cs typeface="Times New Roman" panose="02020603050405020304" pitchFamily="18" charset="0"/>
              </a:rPr>
              <a:t>Cat still detected.</a:t>
            </a:r>
          </a:p>
        </p:txBody>
      </p:sp>
      <p:grpSp>
        <p:nvGrpSpPr>
          <p:cNvPr id="15" name="组合 14">
            <a:extLst>
              <a:ext uri="{FF2B5EF4-FFF2-40B4-BE49-F238E27FC236}">
                <a16:creationId xmlns:a16="http://schemas.microsoft.com/office/drawing/2014/main" id="{B88E870B-7324-4B8D-85B4-2BA5CA60730D}"/>
              </a:ext>
            </a:extLst>
          </p:cNvPr>
          <p:cNvGrpSpPr/>
          <p:nvPr/>
        </p:nvGrpSpPr>
        <p:grpSpPr>
          <a:xfrm>
            <a:off x="149527" y="1106550"/>
            <a:ext cx="8008141" cy="3897602"/>
            <a:chOff x="149527" y="1106550"/>
            <a:chExt cx="8008141" cy="3897602"/>
          </a:xfrm>
        </p:grpSpPr>
        <p:grpSp>
          <p:nvGrpSpPr>
            <p:cNvPr id="3" name="组合 2">
              <a:extLst>
                <a:ext uri="{FF2B5EF4-FFF2-40B4-BE49-F238E27FC236}">
                  <a16:creationId xmlns:a16="http://schemas.microsoft.com/office/drawing/2014/main" id="{26AE27D1-F3BA-40FF-9FDA-283AFEFF1E57}"/>
                </a:ext>
              </a:extLst>
            </p:cNvPr>
            <p:cNvGrpSpPr/>
            <p:nvPr/>
          </p:nvGrpSpPr>
          <p:grpSpPr>
            <a:xfrm>
              <a:off x="149527" y="1106550"/>
              <a:ext cx="7745492" cy="3897602"/>
              <a:chOff x="394454" y="584961"/>
              <a:chExt cx="7745492" cy="3897602"/>
            </a:xfrm>
          </p:grpSpPr>
          <p:sp>
            <p:nvSpPr>
              <p:cNvPr id="20" name="文本框 19">
                <a:extLst>
                  <a:ext uri="{FF2B5EF4-FFF2-40B4-BE49-F238E27FC236}">
                    <a16:creationId xmlns:a16="http://schemas.microsoft.com/office/drawing/2014/main" id="{1A73AB10-53E4-4DA3-AE1B-993A65E167E3}"/>
                  </a:ext>
                </a:extLst>
              </p:cNvPr>
              <p:cNvSpPr txBox="1"/>
              <p:nvPr/>
            </p:nvSpPr>
            <p:spPr>
              <a:xfrm>
                <a:off x="803900" y="622093"/>
                <a:ext cx="1844669" cy="369332"/>
              </a:xfrm>
              <a:prstGeom prst="rect">
                <a:avLst/>
              </a:prstGeom>
              <a:noFill/>
            </p:spPr>
            <p:txBody>
              <a:bodyPr wrap="square">
                <a:spAutoFit/>
              </a:bodyPr>
              <a:lstStyle/>
              <a:p>
                <a:pPr algn="ctr"/>
                <a:r>
                  <a:rPr lang="en-US" altLang="zh-CN" dirty="0">
                    <a:solidFill>
                      <a:srgbClr val="8E24AA"/>
                    </a:solidFill>
                    <a:latin typeface="Times New Roman" panose="02020603050405020304" pitchFamily="18" charset="0"/>
                    <a:ea typeface="微软雅黑" panose="020B0503020204020204" pitchFamily="34" charset="-122"/>
                    <a:cs typeface="Times New Roman" panose="02020603050405020304" pitchFamily="18" charset="0"/>
                  </a:rPr>
                  <a:t>Surrogate Model</a:t>
                </a:r>
                <a:endParaRPr lang="zh-CN" altLang="en-US" dirty="0">
                  <a:solidFill>
                    <a:srgbClr val="8E24AA"/>
                  </a:solidFill>
                </a:endParaRPr>
              </a:p>
            </p:txBody>
          </p:sp>
          <p:sp>
            <p:nvSpPr>
              <p:cNvPr id="21" name="文本框 20">
                <a:extLst>
                  <a:ext uri="{FF2B5EF4-FFF2-40B4-BE49-F238E27FC236}">
                    <a16:creationId xmlns:a16="http://schemas.microsoft.com/office/drawing/2014/main" id="{F5D1DA37-9154-4F6E-80B1-9E68A28055A8}"/>
                  </a:ext>
                </a:extLst>
              </p:cNvPr>
              <p:cNvSpPr txBox="1"/>
              <p:nvPr/>
            </p:nvSpPr>
            <p:spPr>
              <a:xfrm>
                <a:off x="4337611" y="584961"/>
                <a:ext cx="1844669" cy="369332"/>
              </a:xfrm>
              <a:prstGeom prst="rect">
                <a:avLst/>
              </a:prstGeom>
              <a:noFill/>
            </p:spPr>
            <p:txBody>
              <a:bodyPr wrap="square">
                <a:spAutoFit/>
              </a:bodyPr>
              <a:lstStyle/>
              <a:p>
                <a:pPr algn="ctr"/>
                <a:r>
                  <a:rPr lang="en-US" altLang="zh-CN" dirty="0">
                    <a:solidFill>
                      <a:srgbClr val="8E24AA"/>
                    </a:solidFill>
                    <a:latin typeface="Times New Roman" panose="02020603050405020304" pitchFamily="18" charset="0"/>
                    <a:ea typeface="微软雅黑" panose="020B0503020204020204" pitchFamily="34" charset="-122"/>
                    <a:cs typeface="Times New Roman" panose="02020603050405020304" pitchFamily="18" charset="0"/>
                  </a:rPr>
                  <a:t>Target Models</a:t>
                </a:r>
                <a:endParaRPr lang="zh-CN" altLang="en-US" dirty="0">
                  <a:solidFill>
                    <a:srgbClr val="8E24AA"/>
                  </a:solidFill>
                </a:endParaRPr>
              </a:p>
            </p:txBody>
          </p:sp>
          <p:grpSp>
            <p:nvGrpSpPr>
              <p:cNvPr id="48" name="组合 47">
                <a:extLst>
                  <a:ext uri="{FF2B5EF4-FFF2-40B4-BE49-F238E27FC236}">
                    <a16:creationId xmlns:a16="http://schemas.microsoft.com/office/drawing/2014/main" id="{0103DDBE-DFE9-4E83-BED7-D58FDD406553}"/>
                  </a:ext>
                </a:extLst>
              </p:cNvPr>
              <p:cNvGrpSpPr/>
              <p:nvPr/>
            </p:nvGrpSpPr>
            <p:grpSpPr>
              <a:xfrm>
                <a:off x="394454" y="1194758"/>
                <a:ext cx="7745492" cy="3287805"/>
                <a:chOff x="1263168" y="2036241"/>
                <a:chExt cx="7745492" cy="3287805"/>
              </a:xfrm>
            </p:grpSpPr>
            <p:grpSp>
              <p:nvGrpSpPr>
                <p:cNvPr id="49" name="组合 48">
                  <a:extLst>
                    <a:ext uri="{FF2B5EF4-FFF2-40B4-BE49-F238E27FC236}">
                      <a16:creationId xmlns:a16="http://schemas.microsoft.com/office/drawing/2014/main" id="{6D269F4D-8689-4CD9-B194-8BB3E31A9494}"/>
                    </a:ext>
                  </a:extLst>
                </p:cNvPr>
                <p:cNvGrpSpPr/>
                <p:nvPr/>
              </p:nvGrpSpPr>
              <p:grpSpPr>
                <a:xfrm>
                  <a:off x="1808661" y="3884046"/>
                  <a:ext cx="7199999" cy="1440000"/>
                  <a:chOff x="1808661" y="4244046"/>
                  <a:chExt cx="7199999" cy="1440000"/>
                </a:xfrm>
              </p:grpSpPr>
              <p:pic>
                <p:nvPicPr>
                  <p:cNvPr id="66" name="图片 65">
                    <a:extLst>
                      <a:ext uri="{FF2B5EF4-FFF2-40B4-BE49-F238E27FC236}">
                        <a16:creationId xmlns:a16="http://schemas.microsoft.com/office/drawing/2014/main" id="{004A3B75-7AF8-431E-9547-7CED8D09FE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8661" y="4244046"/>
                    <a:ext cx="1440000" cy="1440000"/>
                  </a:xfrm>
                  <a:prstGeom prst="rect">
                    <a:avLst/>
                  </a:prstGeom>
                </p:spPr>
              </p:pic>
              <p:pic>
                <p:nvPicPr>
                  <p:cNvPr id="67" name="图片 66">
                    <a:extLst>
                      <a:ext uri="{FF2B5EF4-FFF2-40B4-BE49-F238E27FC236}">
                        <a16:creationId xmlns:a16="http://schemas.microsoft.com/office/drawing/2014/main" id="{086BC30F-05F9-49C7-96A2-38724709C3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8661" y="4244046"/>
                    <a:ext cx="1440000" cy="1440000"/>
                  </a:xfrm>
                  <a:prstGeom prst="rect">
                    <a:avLst/>
                  </a:prstGeom>
                </p:spPr>
              </p:pic>
              <p:pic>
                <p:nvPicPr>
                  <p:cNvPr id="68" name="图片 67">
                    <a:extLst>
                      <a:ext uri="{FF2B5EF4-FFF2-40B4-BE49-F238E27FC236}">
                        <a16:creationId xmlns:a16="http://schemas.microsoft.com/office/drawing/2014/main" id="{9A264C04-7BFB-4C49-9488-12FEB91C87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8661" y="4244046"/>
                    <a:ext cx="1440000" cy="1440000"/>
                  </a:xfrm>
                  <a:prstGeom prst="rect">
                    <a:avLst/>
                  </a:prstGeom>
                </p:spPr>
              </p:pic>
              <p:pic>
                <p:nvPicPr>
                  <p:cNvPr id="69" name="图片 68">
                    <a:extLst>
                      <a:ext uri="{FF2B5EF4-FFF2-40B4-BE49-F238E27FC236}">
                        <a16:creationId xmlns:a16="http://schemas.microsoft.com/office/drawing/2014/main" id="{35C0B5F4-C053-4578-9C20-D7318AF165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8661" y="4244046"/>
                    <a:ext cx="1440000" cy="1440000"/>
                  </a:xfrm>
                  <a:prstGeom prst="rect">
                    <a:avLst/>
                  </a:prstGeom>
                </p:spPr>
              </p:pic>
              <p:pic>
                <p:nvPicPr>
                  <p:cNvPr id="70" name="图片 69">
                    <a:extLst>
                      <a:ext uri="{FF2B5EF4-FFF2-40B4-BE49-F238E27FC236}">
                        <a16:creationId xmlns:a16="http://schemas.microsoft.com/office/drawing/2014/main" id="{B303000E-0EB4-45EC-90FA-3DF485CCAA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68660" y="4244046"/>
                    <a:ext cx="1440000" cy="1440000"/>
                  </a:xfrm>
                  <a:prstGeom prst="rect">
                    <a:avLst/>
                  </a:prstGeom>
                </p:spPr>
              </p:pic>
            </p:grpSp>
            <p:grpSp>
              <p:nvGrpSpPr>
                <p:cNvPr id="50" name="组合 49">
                  <a:extLst>
                    <a:ext uri="{FF2B5EF4-FFF2-40B4-BE49-F238E27FC236}">
                      <a16:creationId xmlns:a16="http://schemas.microsoft.com/office/drawing/2014/main" id="{8237C283-2017-4371-9A5A-9FE854B6E439}"/>
                    </a:ext>
                  </a:extLst>
                </p:cNvPr>
                <p:cNvGrpSpPr/>
                <p:nvPr/>
              </p:nvGrpSpPr>
              <p:grpSpPr>
                <a:xfrm>
                  <a:off x="1808661" y="2444046"/>
                  <a:ext cx="7199999" cy="1440000"/>
                  <a:chOff x="1808661" y="2444046"/>
                  <a:chExt cx="7199999" cy="1440000"/>
                </a:xfrm>
              </p:grpSpPr>
              <p:pic>
                <p:nvPicPr>
                  <p:cNvPr id="61" name="图片 60">
                    <a:extLst>
                      <a:ext uri="{FF2B5EF4-FFF2-40B4-BE49-F238E27FC236}">
                        <a16:creationId xmlns:a16="http://schemas.microsoft.com/office/drawing/2014/main" id="{32C3903A-9D8C-4DCE-A483-AC53B22F02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08661" y="2444046"/>
                    <a:ext cx="1440000" cy="1440000"/>
                  </a:xfrm>
                  <a:prstGeom prst="rect">
                    <a:avLst/>
                  </a:prstGeom>
                </p:spPr>
              </p:pic>
              <p:pic>
                <p:nvPicPr>
                  <p:cNvPr id="62" name="图片 61">
                    <a:extLst>
                      <a:ext uri="{FF2B5EF4-FFF2-40B4-BE49-F238E27FC236}">
                        <a16:creationId xmlns:a16="http://schemas.microsoft.com/office/drawing/2014/main" id="{5BEFCD8C-291C-4DB5-8B45-1132B19D9E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48661" y="2444046"/>
                    <a:ext cx="1440000" cy="1440000"/>
                  </a:xfrm>
                  <a:prstGeom prst="rect">
                    <a:avLst/>
                  </a:prstGeom>
                </p:spPr>
              </p:pic>
              <p:pic>
                <p:nvPicPr>
                  <p:cNvPr id="63" name="图片 62">
                    <a:extLst>
                      <a:ext uri="{FF2B5EF4-FFF2-40B4-BE49-F238E27FC236}">
                        <a16:creationId xmlns:a16="http://schemas.microsoft.com/office/drawing/2014/main" id="{68562764-A30D-427D-A3F9-139C4611550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88661" y="2444046"/>
                    <a:ext cx="1440000" cy="1440000"/>
                  </a:xfrm>
                  <a:prstGeom prst="rect">
                    <a:avLst/>
                  </a:prstGeom>
                </p:spPr>
              </p:pic>
              <p:pic>
                <p:nvPicPr>
                  <p:cNvPr id="64" name="图片 63">
                    <a:extLst>
                      <a:ext uri="{FF2B5EF4-FFF2-40B4-BE49-F238E27FC236}">
                        <a16:creationId xmlns:a16="http://schemas.microsoft.com/office/drawing/2014/main" id="{31CBB390-C989-44F4-889C-DF7B0B4E30E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28661" y="2444046"/>
                    <a:ext cx="1440000" cy="1440000"/>
                  </a:xfrm>
                  <a:prstGeom prst="rect">
                    <a:avLst/>
                  </a:prstGeom>
                </p:spPr>
              </p:pic>
              <p:pic>
                <p:nvPicPr>
                  <p:cNvPr id="65" name="图片 64">
                    <a:extLst>
                      <a:ext uri="{FF2B5EF4-FFF2-40B4-BE49-F238E27FC236}">
                        <a16:creationId xmlns:a16="http://schemas.microsoft.com/office/drawing/2014/main" id="{CF83F44E-8387-4EE7-9070-7C8A3A5B734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68660" y="2444046"/>
                    <a:ext cx="1440000" cy="1440000"/>
                  </a:xfrm>
                  <a:prstGeom prst="rect">
                    <a:avLst/>
                  </a:prstGeom>
                </p:spPr>
              </p:pic>
            </p:grpSp>
            <p:grpSp>
              <p:nvGrpSpPr>
                <p:cNvPr id="51" name="组合 50">
                  <a:extLst>
                    <a:ext uri="{FF2B5EF4-FFF2-40B4-BE49-F238E27FC236}">
                      <a16:creationId xmlns:a16="http://schemas.microsoft.com/office/drawing/2014/main" id="{2AB778CF-42ED-462E-9121-3947C22F83FC}"/>
                    </a:ext>
                  </a:extLst>
                </p:cNvPr>
                <p:cNvGrpSpPr/>
                <p:nvPr/>
              </p:nvGrpSpPr>
              <p:grpSpPr>
                <a:xfrm>
                  <a:off x="1800328" y="2036241"/>
                  <a:ext cx="7200003" cy="409906"/>
                  <a:chOff x="1800328" y="2036241"/>
                  <a:chExt cx="7200003" cy="409906"/>
                </a:xfrm>
              </p:grpSpPr>
              <p:sp>
                <p:nvSpPr>
                  <p:cNvPr id="56" name="文本框 55">
                    <a:extLst>
                      <a:ext uri="{FF2B5EF4-FFF2-40B4-BE49-F238E27FC236}">
                        <a16:creationId xmlns:a16="http://schemas.microsoft.com/office/drawing/2014/main" id="{EFCA6AEC-AE2C-4FDF-B233-46166258B9B3}"/>
                      </a:ext>
                    </a:extLst>
                  </p:cNvPr>
                  <p:cNvSpPr txBox="1"/>
                  <p:nvPr/>
                </p:nvSpPr>
                <p:spPr>
                  <a:xfrm>
                    <a:off x="1800328" y="2043936"/>
                    <a:ext cx="1440000" cy="400110"/>
                  </a:xfrm>
                  <a:prstGeom prst="rect">
                    <a:avLst/>
                  </a:prstGeom>
                  <a:noFill/>
                </p:spPr>
                <p:txBody>
                  <a:bodyPr wrap="square" rtlCol="0" anchor="t">
                    <a:spAutoFit/>
                  </a:bodyPr>
                  <a:lstStyle/>
                  <a:p>
                    <a:pPr algn="ctr"/>
                    <a:r>
                      <a:rPr lang="en-US" altLang="zh-CN" sz="2000" dirty="0">
                        <a:latin typeface="Times New Roman" panose="02020603050405020304" pitchFamily="18" charset="0"/>
                        <a:cs typeface="Times New Roman" panose="02020603050405020304" pitchFamily="18" charset="0"/>
                      </a:rPr>
                      <a:t>YOLOv3</a:t>
                    </a:r>
                    <a:endParaRPr lang="zh-CN" altLang="en-US" sz="2000" dirty="0">
                      <a:latin typeface="Times New Roman" panose="02020603050405020304" pitchFamily="18" charset="0"/>
                      <a:cs typeface="Times New Roman" panose="02020603050405020304" pitchFamily="18" charset="0"/>
                    </a:endParaRPr>
                  </a:p>
                </p:txBody>
              </p:sp>
              <p:sp>
                <p:nvSpPr>
                  <p:cNvPr id="57" name="文本框 56">
                    <a:extLst>
                      <a:ext uri="{FF2B5EF4-FFF2-40B4-BE49-F238E27FC236}">
                        <a16:creationId xmlns:a16="http://schemas.microsoft.com/office/drawing/2014/main" id="{1578AE63-B212-43F0-AA63-17F5EB95B98C}"/>
                      </a:ext>
                    </a:extLst>
                  </p:cNvPr>
                  <p:cNvSpPr txBox="1"/>
                  <p:nvPr/>
                </p:nvSpPr>
                <p:spPr>
                  <a:xfrm>
                    <a:off x="3240330" y="2039426"/>
                    <a:ext cx="1440000" cy="400110"/>
                  </a:xfrm>
                  <a:prstGeom prst="rect">
                    <a:avLst/>
                  </a:prstGeom>
                  <a:noFill/>
                </p:spPr>
                <p:txBody>
                  <a:bodyPr wrap="square" rtlCol="0" anchor="t">
                    <a:spAutoFit/>
                  </a:bodyPr>
                  <a:lstStyle/>
                  <a:p>
                    <a:pPr algn="ctr"/>
                    <a:r>
                      <a:rPr lang="en-US" altLang="zh-CN" sz="2000" dirty="0">
                        <a:latin typeface="Times New Roman" panose="02020603050405020304" pitchFamily="18" charset="0"/>
                        <a:cs typeface="Times New Roman" panose="02020603050405020304" pitchFamily="18" charset="0"/>
                      </a:rPr>
                      <a:t>YOLOX</a:t>
                    </a:r>
                    <a:endParaRPr lang="zh-CN" altLang="en-US" sz="2000" dirty="0">
                      <a:latin typeface="Times New Roman" panose="02020603050405020304" pitchFamily="18" charset="0"/>
                      <a:cs typeface="Times New Roman" panose="02020603050405020304" pitchFamily="18" charset="0"/>
                    </a:endParaRPr>
                  </a:p>
                </p:txBody>
              </p:sp>
              <p:sp>
                <p:nvSpPr>
                  <p:cNvPr id="58" name="文本框 57">
                    <a:extLst>
                      <a:ext uri="{FF2B5EF4-FFF2-40B4-BE49-F238E27FC236}">
                        <a16:creationId xmlns:a16="http://schemas.microsoft.com/office/drawing/2014/main" id="{0DBFE903-0D4D-4147-993A-1B997373CDC6}"/>
                      </a:ext>
                    </a:extLst>
                  </p:cNvPr>
                  <p:cNvSpPr txBox="1"/>
                  <p:nvPr/>
                </p:nvSpPr>
                <p:spPr>
                  <a:xfrm>
                    <a:off x="4688659" y="2046037"/>
                    <a:ext cx="1440000" cy="400110"/>
                  </a:xfrm>
                  <a:prstGeom prst="rect">
                    <a:avLst/>
                  </a:prstGeom>
                  <a:noFill/>
                </p:spPr>
                <p:txBody>
                  <a:bodyPr wrap="square" rtlCol="0" anchor="t">
                    <a:spAutoFit/>
                  </a:bodyPr>
                  <a:lstStyle/>
                  <a:p>
                    <a:pPr algn="ctr"/>
                    <a:r>
                      <a:rPr lang="en-US" altLang="zh-CN" sz="2000" dirty="0" err="1">
                        <a:latin typeface="Times New Roman" panose="02020603050405020304" pitchFamily="18" charset="0"/>
                        <a:cs typeface="Times New Roman" panose="02020603050405020304" pitchFamily="18" charset="0"/>
                      </a:rPr>
                      <a:t>VFNet</a:t>
                    </a:r>
                    <a:endParaRPr lang="zh-CN" altLang="en-US" sz="2000" dirty="0">
                      <a:latin typeface="Times New Roman" panose="02020603050405020304" pitchFamily="18" charset="0"/>
                      <a:cs typeface="Times New Roman" panose="02020603050405020304" pitchFamily="18" charset="0"/>
                    </a:endParaRPr>
                  </a:p>
                </p:txBody>
              </p:sp>
              <p:sp>
                <p:nvSpPr>
                  <p:cNvPr id="59" name="文本框 58">
                    <a:extLst>
                      <a:ext uri="{FF2B5EF4-FFF2-40B4-BE49-F238E27FC236}">
                        <a16:creationId xmlns:a16="http://schemas.microsoft.com/office/drawing/2014/main" id="{6AAED0DD-46BE-42E3-8CB5-C9A1D22EE102}"/>
                      </a:ext>
                    </a:extLst>
                  </p:cNvPr>
                  <p:cNvSpPr txBox="1"/>
                  <p:nvPr/>
                </p:nvSpPr>
                <p:spPr>
                  <a:xfrm>
                    <a:off x="6120331" y="2043936"/>
                    <a:ext cx="1440000" cy="400110"/>
                  </a:xfrm>
                  <a:prstGeom prst="rect">
                    <a:avLst/>
                  </a:prstGeom>
                  <a:noFill/>
                </p:spPr>
                <p:txBody>
                  <a:bodyPr wrap="square" rtlCol="0" anchor="t">
                    <a:spAutoFit/>
                  </a:bodyPr>
                  <a:lstStyle/>
                  <a:p>
                    <a:pPr algn="ctr"/>
                    <a:r>
                      <a:rPr lang="en-US" altLang="zh-CN" sz="2000" dirty="0">
                        <a:latin typeface="Times New Roman" panose="02020603050405020304" pitchFamily="18" charset="0"/>
                        <a:cs typeface="Times New Roman" panose="02020603050405020304" pitchFamily="18" charset="0"/>
                      </a:rPr>
                      <a:t>FRCNN</a:t>
                    </a:r>
                    <a:endParaRPr lang="zh-CN" altLang="en-US" sz="2000" dirty="0">
                      <a:latin typeface="Times New Roman" panose="02020603050405020304" pitchFamily="18" charset="0"/>
                      <a:cs typeface="Times New Roman" panose="02020603050405020304" pitchFamily="18" charset="0"/>
                    </a:endParaRPr>
                  </a:p>
                </p:txBody>
              </p:sp>
              <p:sp>
                <p:nvSpPr>
                  <p:cNvPr id="60" name="文本框 59">
                    <a:extLst>
                      <a:ext uri="{FF2B5EF4-FFF2-40B4-BE49-F238E27FC236}">
                        <a16:creationId xmlns:a16="http://schemas.microsoft.com/office/drawing/2014/main" id="{34ECAC2A-65B4-4DED-B17A-5F74D3184FE6}"/>
                      </a:ext>
                    </a:extLst>
                  </p:cNvPr>
                  <p:cNvSpPr txBox="1"/>
                  <p:nvPr/>
                </p:nvSpPr>
                <p:spPr>
                  <a:xfrm>
                    <a:off x="7560331" y="2036241"/>
                    <a:ext cx="1440000" cy="400110"/>
                  </a:xfrm>
                  <a:prstGeom prst="rect">
                    <a:avLst/>
                  </a:prstGeom>
                  <a:noFill/>
                </p:spPr>
                <p:txBody>
                  <a:bodyPr wrap="square" rtlCol="0" anchor="t">
                    <a:spAutoFit/>
                  </a:bodyPr>
                  <a:lstStyle/>
                  <a:p>
                    <a:pPr algn="ctr"/>
                    <a:r>
                      <a:rPr lang="en-US" altLang="zh-CN" sz="2000" dirty="0">
                        <a:latin typeface="Times New Roman" panose="02020603050405020304" pitchFamily="18" charset="0"/>
                        <a:cs typeface="Times New Roman" panose="02020603050405020304" pitchFamily="18" charset="0"/>
                      </a:rPr>
                      <a:t>MRCNN</a:t>
                    </a:r>
                    <a:endParaRPr lang="zh-CN" altLang="en-US" sz="2000" dirty="0">
                      <a:latin typeface="Times New Roman" panose="02020603050405020304" pitchFamily="18" charset="0"/>
                      <a:cs typeface="Times New Roman" panose="02020603050405020304" pitchFamily="18" charset="0"/>
                    </a:endParaRPr>
                  </a:p>
                </p:txBody>
              </p:sp>
            </p:grpSp>
            <p:sp>
              <p:nvSpPr>
                <p:cNvPr id="52" name="矩形 51">
                  <a:extLst>
                    <a:ext uri="{FF2B5EF4-FFF2-40B4-BE49-F238E27FC236}">
                      <a16:creationId xmlns:a16="http://schemas.microsoft.com/office/drawing/2014/main" id="{D2DA9494-5A81-465B-A7DA-0DA999825FFB}"/>
                    </a:ext>
                  </a:extLst>
                </p:cNvPr>
                <p:cNvSpPr/>
                <p:nvPr/>
              </p:nvSpPr>
              <p:spPr>
                <a:xfrm>
                  <a:off x="1798248" y="2444046"/>
                  <a:ext cx="1440000" cy="2880000"/>
                </a:xfrm>
                <a:prstGeom prst="rect">
                  <a:avLst/>
                </a:prstGeom>
                <a:noFill/>
                <a:ln w="38100">
                  <a:solidFill>
                    <a:srgbClr val="9C2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0"/>
                </a:p>
              </p:txBody>
            </p:sp>
            <p:grpSp>
              <p:nvGrpSpPr>
                <p:cNvPr id="53" name="组合 52">
                  <a:extLst>
                    <a:ext uri="{FF2B5EF4-FFF2-40B4-BE49-F238E27FC236}">
                      <a16:creationId xmlns:a16="http://schemas.microsoft.com/office/drawing/2014/main" id="{DB84A01A-22D4-4A7B-962D-9FAA350A1FCE}"/>
                    </a:ext>
                  </a:extLst>
                </p:cNvPr>
                <p:cNvGrpSpPr/>
                <p:nvPr/>
              </p:nvGrpSpPr>
              <p:grpSpPr>
                <a:xfrm>
                  <a:off x="1263168" y="2444046"/>
                  <a:ext cx="492443" cy="2880000"/>
                  <a:chOff x="1263168" y="2444046"/>
                  <a:chExt cx="492443" cy="2880000"/>
                </a:xfrm>
              </p:grpSpPr>
              <p:sp>
                <p:nvSpPr>
                  <p:cNvPr id="54" name="文本框 53">
                    <a:extLst>
                      <a:ext uri="{FF2B5EF4-FFF2-40B4-BE49-F238E27FC236}">
                        <a16:creationId xmlns:a16="http://schemas.microsoft.com/office/drawing/2014/main" id="{630B6093-8060-4502-BCF0-DA354C3CBA82}"/>
                      </a:ext>
                    </a:extLst>
                  </p:cNvPr>
                  <p:cNvSpPr txBox="1"/>
                  <p:nvPr/>
                </p:nvSpPr>
                <p:spPr>
                  <a:xfrm>
                    <a:off x="1263168" y="2444046"/>
                    <a:ext cx="492443" cy="1440000"/>
                  </a:xfrm>
                  <a:prstGeom prst="rect">
                    <a:avLst/>
                  </a:prstGeom>
                  <a:noFill/>
                </p:spPr>
                <p:txBody>
                  <a:bodyPr vert="vert270" wrap="square" rtlCol="0" anchor="t">
                    <a:spAutoFit/>
                  </a:bodyPr>
                  <a:lstStyle/>
                  <a:p>
                    <a:pPr algn="ctr"/>
                    <a:r>
                      <a:rPr lang="en-US" altLang="zh-CN" sz="2000" dirty="0">
                        <a:latin typeface="Times New Roman" panose="02020603050405020304" pitchFamily="18" charset="0"/>
                        <a:cs typeface="Times New Roman" panose="02020603050405020304" pitchFamily="18" charset="0"/>
                      </a:rPr>
                      <a:t>NRDM</a:t>
                    </a:r>
                    <a:endParaRPr lang="zh-CN" altLang="en-US" sz="2000" dirty="0">
                      <a:latin typeface="Times New Roman" panose="02020603050405020304" pitchFamily="18" charset="0"/>
                      <a:cs typeface="Times New Roman" panose="02020603050405020304" pitchFamily="18" charset="0"/>
                    </a:endParaRPr>
                  </a:p>
                </p:txBody>
              </p:sp>
              <p:sp>
                <p:nvSpPr>
                  <p:cNvPr id="55" name="文本框 54">
                    <a:extLst>
                      <a:ext uri="{FF2B5EF4-FFF2-40B4-BE49-F238E27FC236}">
                        <a16:creationId xmlns:a16="http://schemas.microsoft.com/office/drawing/2014/main" id="{E8D1B3A6-5D53-49DD-A943-E77E3376224E}"/>
                      </a:ext>
                    </a:extLst>
                  </p:cNvPr>
                  <p:cNvSpPr txBox="1"/>
                  <p:nvPr/>
                </p:nvSpPr>
                <p:spPr>
                  <a:xfrm>
                    <a:off x="1263168" y="3884046"/>
                    <a:ext cx="492443" cy="1440000"/>
                  </a:xfrm>
                  <a:prstGeom prst="rect">
                    <a:avLst/>
                  </a:prstGeom>
                  <a:noFill/>
                </p:spPr>
                <p:txBody>
                  <a:bodyPr vert="vert270" wrap="square" rtlCol="0" anchor="t">
                    <a:spAutoFit/>
                  </a:bodyPr>
                  <a:lstStyle/>
                  <a:p>
                    <a:pPr algn="ctr"/>
                    <a:r>
                      <a:rPr lang="en-US" altLang="zh-CN" sz="2000" b="1" dirty="0">
                        <a:latin typeface="Times New Roman" panose="02020603050405020304" pitchFamily="18" charset="0"/>
                        <a:cs typeface="Times New Roman" panose="02020603050405020304" pitchFamily="18" charset="0"/>
                      </a:rPr>
                      <a:t>BFDA</a:t>
                    </a:r>
                    <a:endParaRPr lang="zh-CN" altLang="en-US" sz="2000" b="1" dirty="0">
                      <a:latin typeface="Times New Roman" panose="02020603050405020304" pitchFamily="18" charset="0"/>
                      <a:cs typeface="Times New Roman" panose="02020603050405020304" pitchFamily="18" charset="0"/>
                    </a:endParaRPr>
                  </a:p>
                </p:txBody>
              </p:sp>
            </p:grpSp>
          </p:grpSp>
          <p:sp>
            <p:nvSpPr>
              <p:cNvPr id="2" name="左大括号 1">
                <a:extLst>
                  <a:ext uri="{FF2B5EF4-FFF2-40B4-BE49-F238E27FC236}">
                    <a16:creationId xmlns:a16="http://schemas.microsoft.com/office/drawing/2014/main" id="{3AA3211F-FD51-44A5-8DE8-10D30D51188F}"/>
                  </a:ext>
                </a:extLst>
              </p:cNvPr>
              <p:cNvSpPr/>
              <p:nvPr/>
            </p:nvSpPr>
            <p:spPr>
              <a:xfrm rot="5400000">
                <a:off x="1516035" y="555272"/>
                <a:ext cx="288000" cy="1080000"/>
              </a:xfrm>
              <a:prstGeom prst="leftBrace">
                <a:avLst/>
              </a:prstGeom>
              <a:ln w="19050" cap="rnd">
                <a:solidFill>
                  <a:srgbClr val="8E24AA"/>
                </a:solidFill>
                <a:prstDash val="solid"/>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71" name="左大括号 70">
                <a:extLst>
                  <a:ext uri="{FF2B5EF4-FFF2-40B4-BE49-F238E27FC236}">
                    <a16:creationId xmlns:a16="http://schemas.microsoft.com/office/drawing/2014/main" id="{47FADE64-BCBF-4845-B559-8EE8AFB9C533}"/>
                  </a:ext>
                </a:extLst>
              </p:cNvPr>
              <p:cNvSpPr/>
              <p:nvPr/>
            </p:nvSpPr>
            <p:spPr>
              <a:xfrm rot="5400000">
                <a:off x="5115946" y="-1064728"/>
                <a:ext cx="288000" cy="4320000"/>
              </a:xfrm>
              <a:prstGeom prst="leftBrace">
                <a:avLst/>
              </a:prstGeom>
              <a:ln w="19050" cap="rnd">
                <a:solidFill>
                  <a:srgbClr val="8E24AA"/>
                </a:solidFill>
                <a:prstDash val="solid"/>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grpSp>
        <p:cxnSp>
          <p:nvCxnSpPr>
            <p:cNvPr id="39" name="直接箭头连接符 38">
              <a:extLst>
                <a:ext uri="{FF2B5EF4-FFF2-40B4-BE49-F238E27FC236}">
                  <a16:creationId xmlns:a16="http://schemas.microsoft.com/office/drawing/2014/main" id="{40D628FD-E68D-4DA6-8275-DE68990E88FF}"/>
                </a:ext>
              </a:extLst>
            </p:cNvPr>
            <p:cNvCxnSpPr>
              <a:cxnSpLocks/>
              <a:endCxn id="38" idx="1"/>
            </p:cNvCxnSpPr>
            <p:nvPr/>
          </p:nvCxnSpPr>
          <p:spPr>
            <a:xfrm>
              <a:off x="7411720" y="2864138"/>
              <a:ext cx="745948" cy="0"/>
            </a:xfrm>
            <a:prstGeom prst="straightConnector1">
              <a:avLst/>
            </a:prstGeom>
            <a:ln w="19050">
              <a:solidFill>
                <a:srgbClr val="AB47BC"/>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5" name="文本框 44">
              <a:extLst>
                <a:ext uri="{FF2B5EF4-FFF2-40B4-BE49-F238E27FC236}">
                  <a16:creationId xmlns:a16="http://schemas.microsoft.com/office/drawing/2014/main" id="{8E9970E4-5918-4E83-B0FE-1147D2E34CD2}"/>
                </a:ext>
              </a:extLst>
            </p:cNvPr>
            <p:cNvSpPr txBox="1"/>
            <p:nvPr/>
          </p:nvSpPr>
          <p:spPr>
            <a:xfrm>
              <a:off x="1797628" y="1992553"/>
              <a:ext cx="314960" cy="461665"/>
            </a:xfrm>
            <a:prstGeom prst="rect">
              <a:avLst/>
            </a:prstGeom>
            <a:noFill/>
          </p:spPr>
          <p:txBody>
            <a:bodyPr wrap="square">
              <a:spAutoFit/>
            </a:bodyPr>
            <a:lstStyle/>
            <a:p>
              <a:r>
                <a:rPr lang="en-US" altLang="zh-CN" sz="2400" b="1" dirty="0">
                  <a:solidFill>
                    <a:srgbClr val="43A047"/>
                  </a:solidFill>
                  <a:sym typeface="Wingdings" panose="05000000000000000000" pitchFamily="2" charset="2"/>
                </a:rPr>
                <a:t></a:t>
              </a:r>
              <a:endParaRPr lang="zh-CN" altLang="en-US" sz="2400" b="1" dirty="0">
                <a:solidFill>
                  <a:srgbClr val="43A047"/>
                </a:solidFill>
              </a:endParaRPr>
            </a:p>
          </p:txBody>
        </p:sp>
        <p:sp>
          <p:nvSpPr>
            <p:cNvPr id="47" name="文本框 46">
              <a:extLst>
                <a:ext uri="{FF2B5EF4-FFF2-40B4-BE49-F238E27FC236}">
                  <a16:creationId xmlns:a16="http://schemas.microsoft.com/office/drawing/2014/main" id="{806C3FBE-3135-4C4E-B6E0-5BC6C28B81CC}"/>
                </a:ext>
              </a:extLst>
            </p:cNvPr>
            <p:cNvSpPr txBox="1"/>
            <p:nvPr/>
          </p:nvSpPr>
          <p:spPr>
            <a:xfrm>
              <a:off x="3251846" y="1992553"/>
              <a:ext cx="314960" cy="461665"/>
            </a:xfrm>
            <a:prstGeom prst="rect">
              <a:avLst/>
            </a:prstGeom>
            <a:noFill/>
          </p:spPr>
          <p:txBody>
            <a:bodyPr wrap="square">
              <a:spAutoFit/>
            </a:bodyPr>
            <a:lstStyle/>
            <a:p>
              <a:r>
                <a:rPr lang="en-US" altLang="zh-CN" sz="2400" b="1" dirty="0">
                  <a:solidFill>
                    <a:srgbClr val="E53935"/>
                  </a:solidFill>
                  <a:sym typeface="Wingdings" panose="05000000000000000000" pitchFamily="2" charset="2"/>
                </a:rPr>
                <a:t></a:t>
              </a:r>
              <a:endParaRPr lang="zh-CN" altLang="en-US" sz="2400" b="1" dirty="0">
                <a:solidFill>
                  <a:srgbClr val="E53935"/>
                </a:solidFill>
              </a:endParaRPr>
            </a:p>
          </p:txBody>
        </p:sp>
        <p:sp>
          <p:nvSpPr>
            <p:cNvPr id="72" name="文本框 71">
              <a:extLst>
                <a:ext uri="{FF2B5EF4-FFF2-40B4-BE49-F238E27FC236}">
                  <a16:creationId xmlns:a16="http://schemas.microsoft.com/office/drawing/2014/main" id="{189960BC-0AEE-4B01-90C1-C9EFC555DFE2}"/>
                </a:ext>
              </a:extLst>
            </p:cNvPr>
            <p:cNvSpPr txBox="1"/>
            <p:nvPr/>
          </p:nvSpPr>
          <p:spPr>
            <a:xfrm>
              <a:off x="1786656" y="3448735"/>
              <a:ext cx="314960" cy="461665"/>
            </a:xfrm>
            <a:prstGeom prst="rect">
              <a:avLst/>
            </a:prstGeom>
            <a:noFill/>
          </p:spPr>
          <p:txBody>
            <a:bodyPr wrap="square">
              <a:spAutoFit/>
            </a:bodyPr>
            <a:lstStyle/>
            <a:p>
              <a:r>
                <a:rPr lang="en-US" altLang="zh-CN" sz="2400" b="1" dirty="0">
                  <a:solidFill>
                    <a:srgbClr val="43A047"/>
                  </a:solidFill>
                  <a:sym typeface="Wingdings" panose="05000000000000000000" pitchFamily="2" charset="2"/>
                </a:rPr>
                <a:t></a:t>
              </a:r>
              <a:endParaRPr lang="zh-CN" altLang="en-US" sz="2400" b="1" dirty="0">
                <a:solidFill>
                  <a:srgbClr val="43A047"/>
                </a:solidFill>
              </a:endParaRPr>
            </a:p>
          </p:txBody>
        </p:sp>
        <p:sp>
          <p:nvSpPr>
            <p:cNvPr id="73" name="文本框 72">
              <a:extLst>
                <a:ext uri="{FF2B5EF4-FFF2-40B4-BE49-F238E27FC236}">
                  <a16:creationId xmlns:a16="http://schemas.microsoft.com/office/drawing/2014/main" id="{F2EA7288-81C1-4A1A-AF7F-B218EE5CAC65}"/>
                </a:ext>
              </a:extLst>
            </p:cNvPr>
            <p:cNvSpPr txBox="1"/>
            <p:nvPr/>
          </p:nvSpPr>
          <p:spPr>
            <a:xfrm>
              <a:off x="3242902" y="3448735"/>
              <a:ext cx="314960" cy="461665"/>
            </a:xfrm>
            <a:prstGeom prst="rect">
              <a:avLst/>
            </a:prstGeom>
            <a:noFill/>
          </p:spPr>
          <p:txBody>
            <a:bodyPr wrap="square">
              <a:spAutoFit/>
            </a:bodyPr>
            <a:lstStyle/>
            <a:p>
              <a:r>
                <a:rPr lang="en-US" altLang="zh-CN" sz="2400" b="1" dirty="0">
                  <a:solidFill>
                    <a:srgbClr val="43A047"/>
                  </a:solidFill>
                  <a:sym typeface="Wingdings" panose="05000000000000000000" pitchFamily="2" charset="2"/>
                </a:rPr>
                <a:t></a:t>
              </a:r>
              <a:endParaRPr lang="zh-CN" altLang="en-US" sz="2400" b="1" dirty="0">
                <a:solidFill>
                  <a:srgbClr val="43A047"/>
                </a:solidFill>
              </a:endParaRPr>
            </a:p>
          </p:txBody>
        </p:sp>
        <p:sp>
          <p:nvSpPr>
            <p:cNvPr id="74" name="文本框 73">
              <a:extLst>
                <a:ext uri="{FF2B5EF4-FFF2-40B4-BE49-F238E27FC236}">
                  <a16:creationId xmlns:a16="http://schemas.microsoft.com/office/drawing/2014/main" id="{45A3443A-AB15-41D9-BA8F-1D4EB197E107}"/>
                </a:ext>
              </a:extLst>
            </p:cNvPr>
            <p:cNvSpPr txBox="1"/>
            <p:nvPr/>
          </p:nvSpPr>
          <p:spPr>
            <a:xfrm>
              <a:off x="4703371" y="3448735"/>
              <a:ext cx="314960" cy="461665"/>
            </a:xfrm>
            <a:prstGeom prst="rect">
              <a:avLst/>
            </a:prstGeom>
            <a:noFill/>
          </p:spPr>
          <p:txBody>
            <a:bodyPr wrap="square">
              <a:spAutoFit/>
            </a:bodyPr>
            <a:lstStyle/>
            <a:p>
              <a:r>
                <a:rPr lang="en-US" altLang="zh-CN" sz="2400" b="1" dirty="0">
                  <a:solidFill>
                    <a:srgbClr val="43A047"/>
                  </a:solidFill>
                  <a:sym typeface="Wingdings" panose="05000000000000000000" pitchFamily="2" charset="2"/>
                </a:rPr>
                <a:t></a:t>
              </a:r>
              <a:endParaRPr lang="zh-CN" altLang="en-US" sz="2400" b="1" dirty="0">
                <a:solidFill>
                  <a:srgbClr val="43A047"/>
                </a:solidFill>
              </a:endParaRPr>
            </a:p>
          </p:txBody>
        </p:sp>
        <p:sp>
          <p:nvSpPr>
            <p:cNvPr id="75" name="文本框 74">
              <a:extLst>
                <a:ext uri="{FF2B5EF4-FFF2-40B4-BE49-F238E27FC236}">
                  <a16:creationId xmlns:a16="http://schemas.microsoft.com/office/drawing/2014/main" id="{2BC4A5E2-1526-440A-9D19-3D7DBF395F5C}"/>
                </a:ext>
              </a:extLst>
            </p:cNvPr>
            <p:cNvSpPr txBox="1"/>
            <p:nvPr/>
          </p:nvSpPr>
          <p:spPr>
            <a:xfrm>
              <a:off x="6135894" y="3448735"/>
              <a:ext cx="314960" cy="461665"/>
            </a:xfrm>
            <a:prstGeom prst="rect">
              <a:avLst/>
            </a:prstGeom>
            <a:noFill/>
          </p:spPr>
          <p:txBody>
            <a:bodyPr wrap="square">
              <a:spAutoFit/>
            </a:bodyPr>
            <a:lstStyle/>
            <a:p>
              <a:r>
                <a:rPr lang="en-US" altLang="zh-CN" sz="2400" b="1" dirty="0">
                  <a:solidFill>
                    <a:srgbClr val="43A047"/>
                  </a:solidFill>
                  <a:sym typeface="Wingdings" panose="05000000000000000000" pitchFamily="2" charset="2"/>
                </a:rPr>
                <a:t></a:t>
              </a:r>
              <a:endParaRPr lang="zh-CN" altLang="en-US" sz="2400" b="1" dirty="0">
                <a:solidFill>
                  <a:srgbClr val="43A047"/>
                </a:solidFill>
              </a:endParaRPr>
            </a:p>
          </p:txBody>
        </p:sp>
        <p:sp>
          <p:nvSpPr>
            <p:cNvPr id="76" name="文本框 75">
              <a:extLst>
                <a:ext uri="{FF2B5EF4-FFF2-40B4-BE49-F238E27FC236}">
                  <a16:creationId xmlns:a16="http://schemas.microsoft.com/office/drawing/2014/main" id="{A5B62973-0B90-484D-917B-87479E831AEB}"/>
                </a:ext>
              </a:extLst>
            </p:cNvPr>
            <p:cNvSpPr txBox="1"/>
            <p:nvPr/>
          </p:nvSpPr>
          <p:spPr>
            <a:xfrm>
              <a:off x="7568417" y="3448735"/>
              <a:ext cx="314960" cy="461665"/>
            </a:xfrm>
            <a:prstGeom prst="rect">
              <a:avLst/>
            </a:prstGeom>
            <a:noFill/>
          </p:spPr>
          <p:txBody>
            <a:bodyPr wrap="square">
              <a:spAutoFit/>
            </a:bodyPr>
            <a:lstStyle/>
            <a:p>
              <a:r>
                <a:rPr lang="en-US" altLang="zh-CN" sz="2400" b="1" dirty="0">
                  <a:solidFill>
                    <a:srgbClr val="43A047"/>
                  </a:solidFill>
                  <a:sym typeface="Wingdings" panose="05000000000000000000" pitchFamily="2" charset="2"/>
                </a:rPr>
                <a:t></a:t>
              </a:r>
              <a:endParaRPr lang="zh-CN" altLang="en-US" sz="2400" b="1" dirty="0">
                <a:solidFill>
                  <a:srgbClr val="43A047"/>
                </a:solidFill>
              </a:endParaRPr>
            </a:p>
          </p:txBody>
        </p:sp>
        <p:sp>
          <p:nvSpPr>
            <p:cNvPr id="77" name="文本框 76">
              <a:extLst>
                <a:ext uri="{FF2B5EF4-FFF2-40B4-BE49-F238E27FC236}">
                  <a16:creationId xmlns:a16="http://schemas.microsoft.com/office/drawing/2014/main" id="{040CCC9A-1B0A-441D-B9A5-A0DAB43AB2F4}"/>
                </a:ext>
              </a:extLst>
            </p:cNvPr>
            <p:cNvSpPr txBox="1"/>
            <p:nvPr/>
          </p:nvSpPr>
          <p:spPr>
            <a:xfrm>
              <a:off x="4717216" y="1992553"/>
              <a:ext cx="314960" cy="461665"/>
            </a:xfrm>
            <a:prstGeom prst="rect">
              <a:avLst/>
            </a:prstGeom>
            <a:noFill/>
          </p:spPr>
          <p:txBody>
            <a:bodyPr wrap="square">
              <a:spAutoFit/>
            </a:bodyPr>
            <a:lstStyle/>
            <a:p>
              <a:r>
                <a:rPr lang="en-US" altLang="zh-CN" sz="2400" b="1" dirty="0">
                  <a:solidFill>
                    <a:srgbClr val="E53935"/>
                  </a:solidFill>
                  <a:sym typeface="Wingdings" panose="05000000000000000000" pitchFamily="2" charset="2"/>
                </a:rPr>
                <a:t></a:t>
              </a:r>
              <a:endParaRPr lang="zh-CN" altLang="en-US" sz="2400" b="1" dirty="0">
                <a:solidFill>
                  <a:srgbClr val="E53935"/>
                </a:solidFill>
              </a:endParaRPr>
            </a:p>
          </p:txBody>
        </p:sp>
        <p:sp>
          <p:nvSpPr>
            <p:cNvPr id="78" name="文本框 77">
              <a:extLst>
                <a:ext uri="{FF2B5EF4-FFF2-40B4-BE49-F238E27FC236}">
                  <a16:creationId xmlns:a16="http://schemas.microsoft.com/office/drawing/2014/main" id="{84A3FD98-592D-4A66-A834-3C47CF9983BD}"/>
                </a:ext>
              </a:extLst>
            </p:cNvPr>
            <p:cNvSpPr txBox="1"/>
            <p:nvPr/>
          </p:nvSpPr>
          <p:spPr>
            <a:xfrm>
              <a:off x="6157216" y="2008736"/>
              <a:ext cx="314960" cy="461665"/>
            </a:xfrm>
            <a:prstGeom prst="rect">
              <a:avLst/>
            </a:prstGeom>
            <a:noFill/>
          </p:spPr>
          <p:txBody>
            <a:bodyPr wrap="square">
              <a:spAutoFit/>
            </a:bodyPr>
            <a:lstStyle/>
            <a:p>
              <a:r>
                <a:rPr lang="en-US" altLang="zh-CN" sz="2400" b="1" dirty="0">
                  <a:solidFill>
                    <a:srgbClr val="E53935"/>
                  </a:solidFill>
                  <a:sym typeface="Wingdings" panose="05000000000000000000" pitchFamily="2" charset="2"/>
                </a:rPr>
                <a:t></a:t>
              </a:r>
              <a:endParaRPr lang="zh-CN" altLang="en-US" sz="2400" b="1" dirty="0">
                <a:solidFill>
                  <a:srgbClr val="E53935"/>
                </a:solidFill>
              </a:endParaRPr>
            </a:p>
          </p:txBody>
        </p:sp>
        <p:sp>
          <p:nvSpPr>
            <p:cNvPr id="79" name="文本框 78">
              <a:extLst>
                <a:ext uri="{FF2B5EF4-FFF2-40B4-BE49-F238E27FC236}">
                  <a16:creationId xmlns:a16="http://schemas.microsoft.com/office/drawing/2014/main" id="{6581D7CE-1AB0-4BF5-8C05-3AEFD8DF6563}"/>
                </a:ext>
              </a:extLst>
            </p:cNvPr>
            <p:cNvSpPr txBox="1"/>
            <p:nvPr/>
          </p:nvSpPr>
          <p:spPr>
            <a:xfrm>
              <a:off x="7588886" y="1992553"/>
              <a:ext cx="314960" cy="461665"/>
            </a:xfrm>
            <a:prstGeom prst="rect">
              <a:avLst/>
            </a:prstGeom>
            <a:noFill/>
          </p:spPr>
          <p:txBody>
            <a:bodyPr wrap="square">
              <a:spAutoFit/>
            </a:bodyPr>
            <a:lstStyle/>
            <a:p>
              <a:r>
                <a:rPr lang="en-US" altLang="zh-CN" sz="2400" b="1" dirty="0">
                  <a:solidFill>
                    <a:srgbClr val="E53935"/>
                  </a:solidFill>
                  <a:sym typeface="Wingdings" panose="05000000000000000000" pitchFamily="2" charset="2"/>
                </a:rPr>
                <a:t></a:t>
              </a:r>
              <a:endParaRPr lang="zh-CN" altLang="en-US" sz="2400" b="1" dirty="0">
                <a:solidFill>
                  <a:srgbClr val="E53935"/>
                </a:solidFill>
              </a:endParaRPr>
            </a:p>
          </p:txBody>
        </p:sp>
      </p:grpSp>
    </p:spTree>
    <p:extLst>
      <p:ext uri="{BB962C8B-B14F-4D97-AF65-F5344CB8AC3E}">
        <p14:creationId xmlns:p14="http://schemas.microsoft.com/office/powerpoint/2010/main" val="1871056858"/>
      </p:ext>
    </p:extLst>
  </p:cSld>
  <p:clrMapOvr>
    <a:masterClrMapping/>
  </p:clrMapOvr>
  <mc:AlternateContent xmlns:mc="http://schemas.openxmlformats.org/markup-compatibility/2006" xmlns:p14="http://schemas.microsoft.com/office/powerpoint/2010/main">
    <mc:Choice Requires="p14">
      <p:transition p14:dur="10" advTm="88946"/>
    </mc:Choice>
    <mc:Fallback xmlns="">
      <p:transition advTm="88946"/>
    </mc:Fallback>
  </mc:AlternateContent>
  <p:extLst>
    <p:ext uri="{E180D4A7-C9FB-4DFB-919C-405C955672EB}">
      <p14:showEvtLst xmlns:p14="http://schemas.microsoft.com/office/powerpoint/2010/main">
        <p14:playEvt time="114" objId="25"/>
        <p14:stopEvt time="85127" objId="25"/>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0F87CE12-C8AD-CDF1-5749-9C2E6F983DAB}"/>
              </a:ext>
            </a:extLst>
          </p:cNvPr>
          <p:cNvSpPr>
            <a:spLocks noGrp="1"/>
          </p:cNvSpPr>
          <p:nvPr>
            <p:ph type="title"/>
          </p:nvPr>
        </p:nvSpPr>
        <p:spPr/>
        <p:txBody>
          <a:bodyPr>
            <a:noAutofit/>
          </a:bodyPr>
          <a:lstStyle/>
          <a:p>
            <a:r>
              <a:rPr lang="en-US" altLang="zh-CN" dirty="0"/>
              <a:t>Conclusions</a:t>
            </a:r>
          </a:p>
        </p:txBody>
      </p:sp>
      <p:sp>
        <p:nvSpPr>
          <p:cNvPr id="6" name="灯片编号占位符 5">
            <a:extLst>
              <a:ext uri="{FF2B5EF4-FFF2-40B4-BE49-F238E27FC236}">
                <a16:creationId xmlns:a16="http://schemas.microsoft.com/office/drawing/2014/main" id="{DD28B370-138F-ACE9-9925-3DCABA31E15A}"/>
              </a:ext>
            </a:extLst>
          </p:cNvPr>
          <p:cNvSpPr>
            <a:spLocks noGrp="1"/>
          </p:cNvSpPr>
          <p:nvPr>
            <p:ph type="sldNum" sz="quarter" idx="12"/>
          </p:nvPr>
        </p:nvSpPr>
        <p:spPr/>
        <p:txBody>
          <a:bodyPr/>
          <a:lstStyle/>
          <a:p>
            <a:fld id="{0F185AAB-E8F4-4A98-A711-E7C44768F2FD}" type="slidenum">
              <a:rPr lang="zh-CN" altLang="en-US" smtClean="0"/>
              <a:pPr/>
              <a:t>11</a:t>
            </a:fld>
            <a:endParaRPr lang="zh-CN" altLang="en-US" dirty="0"/>
          </a:p>
        </p:txBody>
      </p:sp>
      <p:sp>
        <p:nvSpPr>
          <p:cNvPr id="10" name="文本框 9">
            <a:extLst>
              <a:ext uri="{FF2B5EF4-FFF2-40B4-BE49-F238E27FC236}">
                <a16:creationId xmlns:a16="http://schemas.microsoft.com/office/drawing/2014/main" id="{6F09082A-DF73-417C-BFD6-A6A07E4D1AC7}"/>
              </a:ext>
            </a:extLst>
          </p:cNvPr>
          <p:cNvSpPr txBox="1"/>
          <p:nvPr/>
        </p:nvSpPr>
        <p:spPr>
          <a:xfrm>
            <a:off x="761751" y="1198593"/>
            <a:ext cx="7466542" cy="2862322"/>
          </a:xfrm>
          <a:prstGeom prst="rect">
            <a:avLst/>
          </a:prstGeom>
          <a:noFill/>
        </p:spPr>
        <p:txBody>
          <a:bodyPr wrap="square">
            <a:spAutoFit/>
          </a:bodyPr>
          <a:lstStyle/>
          <a:p>
            <a:pPr marL="285750" indent="-285750" algn="just">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In this paper, we propose the </a:t>
            </a:r>
            <a:r>
              <a:rPr lang="en-US" altLang="zh-CN" dirty="0">
                <a:solidFill>
                  <a:srgbClr val="8E24AA"/>
                </a:solidFill>
                <a:latin typeface="Times New Roman" panose="02020603050405020304" pitchFamily="18" charset="0"/>
                <a:cs typeface="Times New Roman" panose="02020603050405020304" pitchFamily="18" charset="0"/>
              </a:rPr>
              <a:t>Bidirectional Feature Distortion Attack </a:t>
            </a:r>
            <a:r>
              <a:rPr lang="en-US" altLang="zh-CN" dirty="0">
                <a:latin typeface="Times New Roman" panose="02020603050405020304" pitchFamily="18" charset="0"/>
                <a:cs typeface="Times New Roman" panose="02020603050405020304" pitchFamily="18" charset="0"/>
              </a:rPr>
              <a:t>(BFDA) to craft transferable adversarial examples.</a:t>
            </a:r>
          </a:p>
          <a:p>
            <a:pPr algn="just"/>
            <a:endParaRPr lang="en-US" altLang="zh-CN"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By implicitly </a:t>
            </a:r>
            <a:r>
              <a:rPr lang="en-US" altLang="zh-CN" dirty="0">
                <a:solidFill>
                  <a:srgbClr val="8E24AA"/>
                </a:solidFill>
                <a:latin typeface="Times New Roman" panose="02020603050405020304" pitchFamily="18" charset="0"/>
                <a:cs typeface="Times New Roman" panose="02020603050405020304" pitchFamily="18" charset="0"/>
              </a:rPr>
              <a:t>suppressing critical elements </a:t>
            </a:r>
            <a:r>
              <a:rPr lang="en-US" altLang="zh-CN" dirty="0">
                <a:latin typeface="Times New Roman" panose="02020603050405020304" pitchFamily="18" charset="0"/>
                <a:cs typeface="Times New Roman" panose="02020603050405020304" pitchFamily="18" charset="0"/>
              </a:rPr>
              <a:t>within the extracted features while </a:t>
            </a:r>
            <a:r>
              <a:rPr lang="en-US" altLang="zh-CN" dirty="0">
                <a:solidFill>
                  <a:srgbClr val="8E24AA"/>
                </a:solidFill>
                <a:latin typeface="Times New Roman" panose="02020603050405020304" pitchFamily="18" charset="0"/>
                <a:cs typeface="Times New Roman" panose="02020603050405020304" pitchFamily="18" charset="0"/>
              </a:rPr>
              <a:t>enhancing object-relevant elements </a:t>
            </a:r>
            <a:r>
              <a:rPr lang="en-US" altLang="zh-CN" dirty="0">
                <a:latin typeface="Times New Roman" panose="02020603050405020304" pitchFamily="18" charset="0"/>
                <a:cs typeface="Times New Roman" panose="02020603050405020304" pitchFamily="18" charset="0"/>
              </a:rPr>
              <a:t>corresponding to possible detection box locations, we achieve </a:t>
            </a:r>
            <a:r>
              <a:rPr lang="en-US" altLang="zh-CN" dirty="0">
                <a:solidFill>
                  <a:srgbClr val="8E24AA"/>
                </a:solidFill>
                <a:latin typeface="Times New Roman" panose="02020603050405020304" pitchFamily="18" charset="0"/>
                <a:cs typeface="Times New Roman" panose="02020603050405020304" pitchFamily="18" charset="0"/>
              </a:rPr>
              <a:t>both vanish and creation attack effects</a:t>
            </a:r>
            <a:r>
              <a:rPr lang="en-US" altLang="zh-CN" dirty="0">
                <a:latin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endParaRPr lang="en-US" altLang="zh-CN"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altLang="zh-CN" dirty="0">
                <a:latin typeface="Times New Roman" panose="02020603050405020304" pitchFamily="18" charset="0"/>
                <a:cs typeface="Times New Roman" panose="02020603050405020304" pitchFamily="18" charset="0"/>
              </a:rPr>
              <a:t>The experimental results demonstrate that our method generates adversarial examples with the best transferability among all compared methods on </a:t>
            </a:r>
            <a:r>
              <a:rPr lang="en-US" altLang="zh-CN" dirty="0">
                <a:solidFill>
                  <a:srgbClr val="8E24AA"/>
                </a:solidFill>
                <a:latin typeface="Times New Roman" panose="02020603050405020304" pitchFamily="18" charset="0"/>
                <a:cs typeface="Times New Roman" panose="02020603050405020304" pitchFamily="18" charset="0"/>
              </a:rPr>
              <a:t>multiple detectors</a:t>
            </a:r>
            <a:r>
              <a:rPr lang="en-US" altLang="zh-CN" dirty="0">
                <a:latin typeface="Times New Roman" panose="02020603050405020304" pitchFamily="18" charset="0"/>
                <a:cs typeface="Times New Roman" panose="02020603050405020304" pitchFamily="18" charset="0"/>
              </a:rPr>
              <a:t>, achieving state-of-the-art performance.</a:t>
            </a:r>
          </a:p>
        </p:txBody>
      </p:sp>
    </p:spTree>
    <p:extLst>
      <p:ext uri="{BB962C8B-B14F-4D97-AF65-F5344CB8AC3E}">
        <p14:creationId xmlns:p14="http://schemas.microsoft.com/office/powerpoint/2010/main" val="3216321015"/>
      </p:ext>
    </p:extLst>
  </p:cSld>
  <p:clrMapOvr>
    <a:masterClrMapping/>
  </p:clrMapOvr>
  <mc:AlternateContent xmlns:mc="http://schemas.openxmlformats.org/markup-compatibility/2006" xmlns:p14="http://schemas.microsoft.com/office/powerpoint/2010/main">
    <mc:Choice Requires="p14">
      <p:transition p14:dur="10" advTm="5674"/>
    </mc:Choice>
    <mc:Fallback xmlns="">
      <p:transition advTm="5674"/>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A1AC7FEF-47B8-49AF-8AE7-7BA992A9131F}"/>
              </a:ext>
            </a:extLst>
          </p:cNvPr>
          <p:cNvSpPr txBox="1"/>
          <p:nvPr/>
        </p:nvSpPr>
        <p:spPr>
          <a:xfrm>
            <a:off x="865546" y="1528550"/>
            <a:ext cx="7412905" cy="1200329"/>
          </a:xfrm>
          <a:prstGeom prst="rect">
            <a:avLst/>
          </a:prstGeom>
          <a:noFill/>
        </p:spPr>
        <p:txBody>
          <a:bodyPr wrap="square" rtlCol="0">
            <a:spAutoFit/>
          </a:bodyPr>
          <a:lstStyle/>
          <a:p>
            <a:pPr algn="ctr"/>
            <a:r>
              <a:rPr lang="en-US" altLang="zh-CN" sz="4800" b="1" dirty="0">
                <a:latin typeface="微软雅黑" panose="020B0503020204020204" pitchFamily="34" charset="-122"/>
                <a:ea typeface="微软雅黑" panose="020B0503020204020204" pitchFamily="34" charset="-122"/>
              </a:rPr>
              <a:t>Thank you!</a:t>
            </a:r>
          </a:p>
          <a:p>
            <a:pPr algn="ctr"/>
            <a:r>
              <a:rPr lang="en-US" altLang="zh-CN" sz="2400" b="1" dirty="0">
                <a:latin typeface="微软雅黑" panose="020B0503020204020204" pitchFamily="34" charset="-122"/>
                <a:ea typeface="微软雅黑" panose="020B0503020204020204" pitchFamily="34" charset="-122"/>
              </a:rPr>
              <a:t>Q &amp; A</a:t>
            </a:r>
          </a:p>
        </p:txBody>
      </p:sp>
      <p:grpSp>
        <p:nvGrpSpPr>
          <p:cNvPr id="28" name="组合 27">
            <a:extLst>
              <a:ext uri="{FF2B5EF4-FFF2-40B4-BE49-F238E27FC236}">
                <a16:creationId xmlns:a16="http://schemas.microsoft.com/office/drawing/2014/main" id="{975074C5-F13B-4B5A-9E58-B5E993D979DA}"/>
              </a:ext>
            </a:extLst>
          </p:cNvPr>
          <p:cNvGrpSpPr/>
          <p:nvPr/>
        </p:nvGrpSpPr>
        <p:grpSpPr>
          <a:xfrm>
            <a:off x="161999" y="3014785"/>
            <a:ext cx="8820000" cy="2077354"/>
            <a:chOff x="161999" y="3014785"/>
            <a:chExt cx="8820000" cy="2077354"/>
          </a:xfrm>
        </p:grpSpPr>
        <p:grpSp>
          <p:nvGrpSpPr>
            <p:cNvPr id="27" name="组合 26">
              <a:extLst>
                <a:ext uri="{FF2B5EF4-FFF2-40B4-BE49-F238E27FC236}">
                  <a16:creationId xmlns:a16="http://schemas.microsoft.com/office/drawing/2014/main" id="{6D7720E7-F288-477B-86DB-CC9C2AC548F2}"/>
                </a:ext>
              </a:extLst>
            </p:cNvPr>
            <p:cNvGrpSpPr/>
            <p:nvPr/>
          </p:nvGrpSpPr>
          <p:grpSpPr>
            <a:xfrm>
              <a:off x="1511999" y="3014785"/>
              <a:ext cx="6120000" cy="1008000"/>
              <a:chOff x="1691783" y="2881912"/>
              <a:chExt cx="6120000" cy="1008000"/>
            </a:xfrm>
          </p:grpSpPr>
          <p:sp>
            <p:nvSpPr>
              <p:cNvPr id="9" name="文本框 8">
                <a:extLst>
                  <a:ext uri="{FF2B5EF4-FFF2-40B4-BE49-F238E27FC236}">
                    <a16:creationId xmlns:a16="http://schemas.microsoft.com/office/drawing/2014/main" id="{07DAFA16-E5A5-4422-A1A5-C573021B103B}"/>
                  </a:ext>
                </a:extLst>
              </p:cNvPr>
              <p:cNvSpPr txBox="1"/>
              <p:nvPr/>
            </p:nvSpPr>
            <p:spPr>
              <a:xfrm>
                <a:off x="1691783" y="2881912"/>
                <a:ext cx="3060000" cy="1008000"/>
              </a:xfrm>
              <a:prstGeom prst="rect">
                <a:avLst/>
              </a:prstGeom>
              <a:noFill/>
            </p:spPr>
            <p:txBody>
              <a:bodyPr wrap="square" rtlCol="0" anchor="ctr">
                <a:spAutoFit/>
              </a:bodyPr>
              <a:lstStyle/>
              <a:p>
                <a:pPr algn="ctr"/>
                <a:r>
                  <a:rPr lang="en-US" altLang="zh-CN" sz="1350" b="1" dirty="0">
                    <a:latin typeface="微软雅黑" panose="020B0503020204020204" pitchFamily="34" charset="-122"/>
                    <a:ea typeface="微软雅黑" panose="020B0503020204020204" pitchFamily="34" charset="-122"/>
                  </a:rPr>
                  <a:t>Xinlong Ding</a:t>
                </a:r>
              </a:p>
              <a:p>
                <a:pPr algn="ctr"/>
                <a:r>
                  <a:rPr lang="en-US" altLang="zh-CN" sz="1050" dirty="0">
                    <a:latin typeface="微软雅黑" panose="020B0503020204020204" pitchFamily="34" charset="-122"/>
                    <a:ea typeface="微软雅黑" panose="020B0503020204020204" pitchFamily="34" charset="-122"/>
                  </a:rPr>
                  <a:t>University of Science and Technology Beijing</a:t>
                </a:r>
              </a:p>
              <a:p>
                <a:pPr algn="ctr"/>
                <a:r>
                  <a:rPr lang="en-US" altLang="zh-CN" sz="1200" dirty="0">
                    <a:latin typeface="微软雅黑" panose="020B0503020204020204" pitchFamily="34" charset="-122"/>
                    <a:ea typeface="微软雅黑" panose="020B0503020204020204" pitchFamily="34" charset="-122"/>
                  </a:rPr>
                  <a:t>Beijing, China</a:t>
                </a:r>
              </a:p>
              <a:p>
                <a:pPr algn="ctr"/>
                <a:r>
                  <a:rPr lang="en-US" altLang="zh-CN" sz="1200" dirty="0">
                    <a:latin typeface="微软雅黑" panose="020B0503020204020204" pitchFamily="34" charset="-122"/>
                    <a:ea typeface="微软雅黑" panose="020B0503020204020204" pitchFamily="34" charset="-122"/>
                  </a:rPr>
                  <a:t>dingxl22@xs.ustb.edu.cn</a:t>
                </a:r>
              </a:p>
            </p:txBody>
          </p:sp>
          <p:sp>
            <p:nvSpPr>
              <p:cNvPr id="8" name="文本框 7">
                <a:extLst>
                  <a:ext uri="{FF2B5EF4-FFF2-40B4-BE49-F238E27FC236}">
                    <a16:creationId xmlns:a16="http://schemas.microsoft.com/office/drawing/2014/main" id="{61C1CB9D-96CF-4D86-8A23-389D205D8C78}"/>
                  </a:ext>
                </a:extLst>
              </p:cNvPr>
              <p:cNvSpPr txBox="1"/>
              <p:nvPr/>
            </p:nvSpPr>
            <p:spPr>
              <a:xfrm>
                <a:off x="4751783" y="2881912"/>
                <a:ext cx="3060000" cy="1008000"/>
              </a:xfrm>
              <a:prstGeom prst="rect">
                <a:avLst/>
              </a:prstGeom>
              <a:noFill/>
            </p:spPr>
            <p:txBody>
              <a:bodyPr wrap="square" rtlCol="0" anchor="ctr">
                <a:spAutoFit/>
              </a:bodyPr>
              <a:lstStyle/>
              <a:p>
                <a:pPr algn="ctr"/>
                <a:r>
                  <a:rPr lang="en-US" altLang="zh-CN" sz="1350" b="1" dirty="0" err="1">
                    <a:latin typeface="微软雅黑" panose="020B0503020204020204" pitchFamily="34" charset="-122"/>
                    <a:ea typeface="微软雅黑" panose="020B0503020204020204" pitchFamily="34" charset="-122"/>
                  </a:rPr>
                  <a:t>Jiansheng</a:t>
                </a:r>
                <a:r>
                  <a:rPr lang="en-US" altLang="zh-CN" sz="1350" b="1" dirty="0">
                    <a:latin typeface="微软雅黑" panose="020B0503020204020204" pitchFamily="34" charset="-122"/>
                    <a:ea typeface="微软雅黑" panose="020B0503020204020204" pitchFamily="34" charset="-122"/>
                  </a:rPr>
                  <a:t> Chen*</a:t>
                </a:r>
              </a:p>
              <a:p>
                <a:pPr algn="ctr"/>
                <a:r>
                  <a:rPr lang="en-US" altLang="zh-CN" sz="1050" dirty="0">
                    <a:latin typeface="微软雅黑" panose="020B0503020204020204" pitchFamily="34" charset="-122"/>
                    <a:ea typeface="微软雅黑" panose="020B0503020204020204" pitchFamily="34" charset="-122"/>
                  </a:rPr>
                  <a:t>University of Science and Technology Beijing</a:t>
                </a:r>
              </a:p>
              <a:p>
                <a:pPr algn="ctr"/>
                <a:r>
                  <a:rPr lang="en-US" altLang="zh-CN" sz="1200" dirty="0">
                    <a:latin typeface="微软雅黑" panose="020B0503020204020204" pitchFamily="34" charset="-122"/>
                    <a:ea typeface="微软雅黑" panose="020B0503020204020204" pitchFamily="34" charset="-122"/>
                  </a:rPr>
                  <a:t>Beijing, China</a:t>
                </a:r>
              </a:p>
              <a:p>
                <a:pPr algn="ctr"/>
                <a:r>
                  <a:rPr lang="en-US" altLang="zh-CN" sz="1200" dirty="0">
                    <a:latin typeface="微软雅黑" panose="020B0503020204020204" pitchFamily="34" charset="-122"/>
                    <a:ea typeface="微软雅黑" panose="020B0503020204020204" pitchFamily="34" charset="-122"/>
                  </a:rPr>
                  <a:t>jschen@ustb.edu.cn</a:t>
                </a:r>
              </a:p>
            </p:txBody>
          </p:sp>
        </p:grpSp>
        <p:grpSp>
          <p:nvGrpSpPr>
            <p:cNvPr id="26" name="组合 25">
              <a:extLst>
                <a:ext uri="{FF2B5EF4-FFF2-40B4-BE49-F238E27FC236}">
                  <a16:creationId xmlns:a16="http://schemas.microsoft.com/office/drawing/2014/main" id="{03CC0529-A0B5-4BA5-AA63-06B3EB39E154}"/>
                </a:ext>
              </a:extLst>
            </p:cNvPr>
            <p:cNvGrpSpPr/>
            <p:nvPr/>
          </p:nvGrpSpPr>
          <p:grpSpPr>
            <a:xfrm>
              <a:off x="161999" y="4084139"/>
              <a:ext cx="8820000" cy="1008000"/>
              <a:chOff x="-36000" y="3944898"/>
              <a:chExt cx="8820000" cy="1008000"/>
            </a:xfrm>
          </p:grpSpPr>
          <p:sp>
            <p:nvSpPr>
              <p:cNvPr id="7" name="文本框 6">
                <a:extLst>
                  <a:ext uri="{FF2B5EF4-FFF2-40B4-BE49-F238E27FC236}">
                    <a16:creationId xmlns:a16="http://schemas.microsoft.com/office/drawing/2014/main" id="{0C1884A3-94E5-4E27-A5A9-FB96090EA899}"/>
                  </a:ext>
                </a:extLst>
              </p:cNvPr>
              <p:cNvSpPr txBox="1"/>
              <p:nvPr/>
            </p:nvSpPr>
            <p:spPr>
              <a:xfrm>
                <a:off x="-36000" y="3944898"/>
                <a:ext cx="3060000" cy="1008000"/>
              </a:xfrm>
              <a:prstGeom prst="rect">
                <a:avLst/>
              </a:prstGeom>
              <a:noFill/>
            </p:spPr>
            <p:txBody>
              <a:bodyPr wrap="square" rtlCol="0" anchor="ctr">
                <a:spAutoFit/>
              </a:bodyPr>
              <a:lstStyle/>
              <a:p>
                <a:pPr algn="ctr"/>
                <a:r>
                  <a:rPr lang="en-US" altLang="zh-CN" sz="1350" b="1" dirty="0">
                    <a:latin typeface="微软雅黑" panose="020B0503020204020204" pitchFamily="34" charset="-122"/>
                    <a:ea typeface="微软雅黑" panose="020B0503020204020204" pitchFamily="34" charset="-122"/>
                  </a:rPr>
                  <a:t>Hongwei Yu</a:t>
                </a:r>
              </a:p>
              <a:p>
                <a:pPr algn="ctr"/>
                <a:r>
                  <a:rPr lang="en-US" altLang="zh-CN" sz="1050" dirty="0">
                    <a:latin typeface="微软雅黑" panose="020B0503020204020204" pitchFamily="34" charset="-122"/>
                    <a:ea typeface="微软雅黑" panose="020B0503020204020204" pitchFamily="34" charset="-122"/>
                  </a:rPr>
                  <a:t>University of Science and Technology Beijing</a:t>
                </a:r>
              </a:p>
              <a:p>
                <a:pPr algn="ctr"/>
                <a:r>
                  <a:rPr lang="en-US" altLang="zh-CN" sz="1200" dirty="0">
                    <a:latin typeface="微软雅黑" panose="020B0503020204020204" pitchFamily="34" charset="-122"/>
                    <a:ea typeface="微软雅黑" panose="020B0503020204020204" pitchFamily="34" charset="-122"/>
                  </a:rPr>
                  <a:t>Beijing, China</a:t>
                </a:r>
              </a:p>
              <a:p>
                <a:pPr algn="ctr"/>
                <a:r>
                  <a:rPr lang="en-US" altLang="zh-CN" sz="1200" dirty="0">
                    <a:latin typeface="微软雅黑" panose="020B0503020204020204" pitchFamily="34" charset="-122"/>
                    <a:ea typeface="微软雅黑" panose="020B0503020204020204" pitchFamily="34" charset="-122"/>
                  </a:rPr>
                  <a:t>yuhongwei22@xs.ustb.edu.cn</a:t>
                </a:r>
              </a:p>
            </p:txBody>
          </p:sp>
          <p:sp>
            <p:nvSpPr>
              <p:cNvPr id="10" name="文本框 9">
                <a:extLst>
                  <a:ext uri="{FF2B5EF4-FFF2-40B4-BE49-F238E27FC236}">
                    <a16:creationId xmlns:a16="http://schemas.microsoft.com/office/drawing/2014/main" id="{298DF35F-826A-4F9D-A446-147A8F58B7C3}"/>
                  </a:ext>
                </a:extLst>
              </p:cNvPr>
              <p:cNvSpPr txBox="1"/>
              <p:nvPr/>
            </p:nvSpPr>
            <p:spPr>
              <a:xfrm>
                <a:off x="3024000" y="3944898"/>
                <a:ext cx="2700000" cy="1008000"/>
              </a:xfrm>
              <a:prstGeom prst="rect">
                <a:avLst/>
              </a:prstGeom>
              <a:noFill/>
            </p:spPr>
            <p:txBody>
              <a:bodyPr wrap="square" rtlCol="0" anchor="ctr">
                <a:spAutoFit/>
              </a:bodyPr>
              <a:lstStyle/>
              <a:p>
                <a:pPr algn="ctr"/>
                <a:r>
                  <a:rPr lang="en-US" altLang="zh-CN" sz="1350" b="1" dirty="0">
                    <a:latin typeface="微软雅黑" panose="020B0503020204020204" pitchFamily="34" charset="-122"/>
                    <a:ea typeface="微软雅黑" panose="020B0503020204020204" pitchFamily="34" charset="-122"/>
                  </a:rPr>
                  <a:t>Yu Shang</a:t>
                </a:r>
              </a:p>
              <a:p>
                <a:pPr algn="ctr"/>
                <a:r>
                  <a:rPr lang="en-US" altLang="zh-CN" sz="1050" dirty="0">
                    <a:latin typeface="微软雅黑" panose="020B0503020204020204" pitchFamily="34" charset="-122"/>
                    <a:ea typeface="微软雅黑" panose="020B0503020204020204" pitchFamily="34" charset="-122"/>
                  </a:rPr>
                  <a:t>Tsinghua University </a:t>
                </a:r>
                <a:br>
                  <a:rPr lang="en-US" altLang="zh-CN" sz="1100" dirty="0"/>
                </a:br>
                <a:r>
                  <a:rPr lang="en-US" altLang="zh-CN" sz="1200" dirty="0">
                    <a:latin typeface="微软雅黑" panose="020B0503020204020204" pitchFamily="34" charset="-122"/>
                    <a:ea typeface="微软雅黑" panose="020B0503020204020204" pitchFamily="34" charset="-122"/>
                  </a:rPr>
                  <a:t>Beijing, China</a:t>
                </a:r>
              </a:p>
              <a:p>
                <a:pPr algn="ctr"/>
                <a:r>
                  <a:rPr lang="en-US" altLang="zh-CN" sz="1200" dirty="0">
                    <a:latin typeface="微软雅黑" panose="020B0503020204020204" pitchFamily="34" charset="-122"/>
                    <a:ea typeface="微软雅黑" panose="020B0503020204020204" pitchFamily="34" charset="-122"/>
                  </a:rPr>
                  <a:t>shangy21@mails.tsinghua.edu.cn</a:t>
                </a:r>
              </a:p>
            </p:txBody>
          </p:sp>
          <p:sp>
            <p:nvSpPr>
              <p:cNvPr id="17" name="文本框 16">
                <a:extLst>
                  <a:ext uri="{FF2B5EF4-FFF2-40B4-BE49-F238E27FC236}">
                    <a16:creationId xmlns:a16="http://schemas.microsoft.com/office/drawing/2014/main" id="{7256896C-8180-7C7D-B215-163D7AD15D8C}"/>
                  </a:ext>
                </a:extLst>
              </p:cNvPr>
              <p:cNvSpPr txBox="1"/>
              <p:nvPr/>
            </p:nvSpPr>
            <p:spPr>
              <a:xfrm>
                <a:off x="5724000" y="3944898"/>
                <a:ext cx="3060000" cy="1008000"/>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350" b="1" i="0" u="none" strike="noStrike" kern="1200" cap="none" spc="0" normalizeH="0" baseline="0" noProof="0" dirty="0" err="1">
                    <a:ln>
                      <a:noFill/>
                    </a:ln>
                    <a:solidFill>
                      <a:prstClr val="black"/>
                    </a:solidFill>
                    <a:effectLst/>
                    <a:uLnTx/>
                    <a:uFillTx/>
                    <a:latin typeface="微软雅黑" panose="020B0503020204020204" pitchFamily="34" charset="-122"/>
                    <a:ea typeface="微软雅黑" panose="020B0503020204020204" pitchFamily="34" charset="-122"/>
                    <a:cs typeface="+mn-cs"/>
                  </a:rPr>
                  <a:t>Huimin</a:t>
                </a:r>
                <a:r>
                  <a:rPr kumimoji="0" lang="en-US" altLang="zh-CN" sz="135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Ma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University of Science and Technology Beijing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Beijing, China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mhmpub@ustb.edu.cn</a:t>
                </a:r>
              </a:p>
            </p:txBody>
          </p:sp>
        </p:grpSp>
      </p:grpSp>
      <p:grpSp>
        <p:nvGrpSpPr>
          <p:cNvPr id="5" name="组合 4">
            <a:extLst>
              <a:ext uri="{FF2B5EF4-FFF2-40B4-BE49-F238E27FC236}">
                <a16:creationId xmlns:a16="http://schemas.microsoft.com/office/drawing/2014/main" id="{EA750B36-D31F-4051-8C96-3EDB45437B34}"/>
              </a:ext>
            </a:extLst>
          </p:cNvPr>
          <p:cNvGrpSpPr/>
          <p:nvPr/>
        </p:nvGrpSpPr>
        <p:grpSpPr>
          <a:xfrm>
            <a:off x="274718" y="130083"/>
            <a:ext cx="8646562" cy="864000"/>
            <a:chOff x="274718" y="130083"/>
            <a:chExt cx="8646562" cy="864000"/>
          </a:xfrm>
        </p:grpSpPr>
        <p:pic>
          <p:nvPicPr>
            <p:cNvPr id="4" name="图片 3">
              <a:extLst>
                <a:ext uri="{FF2B5EF4-FFF2-40B4-BE49-F238E27FC236}">
                  <a16:creationId xmlns:a16="http://schemas.microsoft.com/office/drawing/2014/main" id="{E56ED23B-AC03-442C-BD92-6D3065D5EE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7280" y="130083"/>
              <a:ext cx="864000" cy="864000"/>
            </a:xfrm>
            <a:prstGeom prst="rect">
              <a:avLst/>
            </a:prstGeom>
          </p:spPr>
        </p:pic>
        <p:pic>
          <p:nvPicPr>
            <p:cNvPr id="1026" name="Picture 2">
              <a:extLst>
                <a:ext uri="{FF2B5EF4-FFF2-40B4-BE49-F238E27FC236}">
                  <a16:creationId xmlns:a16="http://schemas.microsoft.com/office/drawing/2014/main" id="{5921D15E-CA01-4CA4-A482-340C35E2BC0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679" t="35332" r="7404" b="34198"/>
            <a:stretch/>
          </p:blipFill>
          <p:spPr bwMode="auto">
            <a:xfrm>
              <a:off x="274718" y="202083"/>
              <a:ext cx="2780431" cy="72000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a:extLst>
                <a:ext uri="{FF2B5EF4-FFF2-40B4-BE49-F238E27FC236}">
                  <a16:creationId xmlns:a16="http://schemas.microsoft.com/office/drawing/2014/main" id="{29AAA525-F5FF-60E8-2742-887C026C058F}"/>
                </a:ext>
              </a:extLst>
            </p:cNvPr>
            <p:cNvPicPr>
              <a:picLocks noChangeAspect="1"/>
            </p:cNvPicPr>
            <p:nvPr/>
          </p:nvPicPr>
          <p:blipFill>
            <a:blip r:embed="rId5"/>
            <a:stretch>
              <a:fillRect/>
            </a:stretch>
          </p:blipFill>
          <p:spPr>
            <a:xfrm>
              <a:off x="3371177" y="202083"/>
              <a:ext cx="2041212" cy="720000"/>
            </a:xfrm>
            <a:prstGeom prst="rect">
              <a:avLst/>
            </a:prstGeom>
          </p:spPr>
        </p:pic>
        <p:pic>
          <p:nvPicPr>
            <p:cNvPr id="3" name="图形 2">
              <a:extLst>
                <a:ext uri="{FF2B5EF4-FFF2-40B4-BE49-F238E27FC236}">
                  <a16:creationId xmlns:a16="http://schemas.microsoft.com/office/drawing/2014/main" id="{F56ACCB7-F4DF-4580-96D5-96159B98821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849585" y="292083"/>
              <a:ext cx="1822500" cy="540000"/>
            </a:xfrm>
            <a:prstGeom prst="rect">
              <a:avLst/>
            </a:prstGeom>
          </p:spPr>
        </p:pic>
      </p:grpSp>
    </p:spTree>
    <p:extLst>
      <p:ext uri="{BB962C8B-B14F-4D97-AF65-F5344CB8AC3E}">
        <p14:creationId xmlns:p14="http://schemas.microsoft.com/office/powerpoint/2010/main" val="2027985583"/>
      </p:ext>
    </p:extLst>
  </p:cSld>
  <p:clrMapOvr>
    <a:masterClrMapping/>
  </p:clrMapOvr>
  <mc:AlternateContent xmlns:mc="http://schemas.openxmlformats.org/markup-compatibility/2006" xmlns:p14="http://schemas.microsoft.com/office/powerpoint/2010/main">
    <mc:Choice Requires="p14">
      <p:transition p14:dur="10" advTm="10538"/>
    </mc:Choice>
    <mc:Fallback xmlns="">
      <p:transition advTm="10538"/>
    </mc:Fallback>
  </mc:AlternateContent>
  <p:extLst>
    <p:ext uri="{E180D4A7-C9FB-4DFB-919C-405C955672EB}">
      <p14:showEvtLst xmlns:p14="http://schemas.microsoft.com/office/powerpoint/2010/main">
        <p14:playEvt time="158" objId="11"/>
        <p14:stopEvt time="9328" objId="11"/>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2733BDA3-0518-4C24-B134-4FC404E31D7C}"/>
              </a:ext>
            </a:extLst>
          </p:cNvPr>
          <p:cNvSpPr>
            <a:spLocks noGrp="1"/>
          </p:cNvSpPr>
          <p:nvPr>
            <p:ph idx="1"/>
          </p:nvPr>
        </p:nvSpPr>
        <p:spPr>
          <a:xfrm>
            <a:off x="2631601" y="1081306"/>
            <a:ext cx="5261840" cy="3364706"/>
          </a:xfrm>
        </p:spPr>
        <p:txBody>
          <a:bodyPr>
            <a:noAutofit/>
          </a:bodyPr>
          <a:lstStyle/>
          <a:p>
            <a:pPr>
              <a:lnSpc>
                <a:spcPct val="150000"/>
              </a:lnSpc>
            </a:pPr>
            <a:r>
              <a:rPr lang="en-US" altLang="zh-CN" sz="2400" dirty="0">
                <a:latin typeface="Times New Roman" panose="02020603050405020304" pitchFamily="18" charset="0"/>
                <a:cs typeface="Times New Roman" panose="02020603050405020304" pitchFamily="18" charset="0"/>
              </a:rPr>
              <a:t>Motivations</a:t>
            </a:r>
          </a:p>
          <a:p>
            <a:pPr>
              <a:lnSpc>
                <a:spcPct val="150000"/>
              </a:lnSpc>
            </a:pPr>
            <a:r>
              <a:rPr lang="en-US" altLang="zh-CN" sz="2400" dirty="0">
                <a:latin typeface="Times New Roman" panose="02020603050405020304" pitchFamily="18" charset="0"/>
                <a:cs typeface="Times New Roman" panose="02020603050405020304" pitchFamily="18" charset="0"/>
              </a:rPr>
              <a:t>Contributions</a:t>
            </a:r>
          </a:p>
          <a:p>
            <a:pPr>
              <a:lnSpc>
                <a:spcPct val="150000"/>
              </a:lnSpc>
            </a:pPr>
            <a:r>
              <a:rPr lang="en-US" altLang="zh-CN" sz="2400" dirty="0">
                <a:latin typeface="Times New Roman" panose="02020603050405020304" pitchFamily="18" charset="0"/>
                <a:cs typeface="Times New Roman" panose="02020603050405020304" pitchFamily="18" charset="0"/>
              </a:rPr>
              <a:t>Methods</a:t>
            </a:r>
          </a:p>
          <a:p>
            <a:pPr>
              <a:lnSpc>
                <a:spcPct val="150000"/>
              </a:lnSpc>
            </a:pPr>
            <a:r>
              <a:rPr lang="en-US" altLang="zh-CN" sz="2400" dirty="0">
                <a:latin typeface="Times New Roman" panose="02020603050405020304" pitchFamily="18" charset="0"/>
                <a:cs typeface="Times New Roman" panose="02020603050405020304" pitchFamily="18" charset="0"/>
              </a:rPr>
              <a:t>Experiments</a:t>
            </a:r>
          </a:p>
          <a:p>
            <a:pPr>
              <a:lnSpc>
                <a:spcPct val="150000"/>
              </a:lnSpc>
            </a:pPr>
            <a:r>
              <a:rPr lang="en-US" altLang="zh-CN" sz="2400" dirty="0">
                <a:latin typeface="Times New Roman" panose="02020603050405020304" pitchFamily="18" charset="0"/>
                <a:cs typeface="Times New Roman" panose="02020603050405020304" pitchFamily="18" charset="0"/>
              </a:rPr>
              <a:t>Conclusions</a:t>
            </a:r>
          </a:p>
        </p:txBody>
      </p:sp>
      <p:sp>
        <p:nvSpPr>
          <p:cNvPr id="5" name="标题 4">
            <a:extLst>
              <a:ext uri="{FF2B5EF4-FFF2-40B4-BE49-F238E27FC236}">
                <a16:creationId xmlns:a16="http://schemas.microsoft.com/office/drawing/2014/main" id="{DEF206AC-D325-475F-B424-26B029F76C36}"/>
              </a:ext>
            </a:extLst>
          </p:cNvPr>
          <p:cNvSpPr>
            <a:spLocks noGrp="1"/>
          </p:cNvSpPr>
          <p:nvPr>
            <p:ph type="title"/>
          </p:nvPr>
        </p:nvSpPr>
        <p:spPr>
          <a:xfrm>
            <a:off x="1137985" y="93112"/>
            <a:ext cx="7886700" cy="994172"/>
          </a:xfrm>
        </p:spPr>
        <p:txBody>
          <a:bodyPr>
            <a:normAutofit/>
          </a:bodyPr>
          <a:lstStyle/>
          <a:p>
            <a:r>
              <a:rPr lang="en-US" altLang="zh-CN" sz="2400" b="1" dirty="0">
                <a:solidFill>
                  <a:schemeClr val="accent5"/>
                </a:solidFill>
                <a:latin typeface="微软雅黑" panose="020B0503020204020204" pitchFamily="34" charset="-122"/>
                <a:ea typeface="微软雅黑" panose="020B0503020204020204" pitchFamily="34" charset="-122"/>
              </a:rPr>
              <a:t>Outline</a:t>
            </a:r>
            <a:endParaRPr lang="zh-CN" altLang="en-US" sz="2400" b="1" dirty="0">
              <a:solidFill>
                <a:schemeClr val="accent5"/>
              </a:solidFill>
              <a:latin typeface="微软雅黑" panose="020B0503020204020204" pitchFamily="34" charset="-122"/>
              <a:ea typeface="微软雅黑" panose="020B0503020204020204" pitchFamily="34" charset="-122"/>
            </a:endParaRPr>
          </a:p>
        </p:txBody>
      </p:sp>
      <p:pic>
        <p:nvPicPr>
          <p:cNvPr id="2" name="图片 1">
            <a:extLst>
              <a:ext uri="{FF2B5EF4-FFF2-40B4-BE49-F238E27FC236}">
                <a16:creationId xmlns:a16="http://schemas.microsoft.com/office/drawing/2014/main" id="{79D2841C-2E4B-4E63-F407-790A4B6E69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2035"/>
            <a:ext cx="1177526" cy="896326"/>
          </a:xfrm>
          <a:prstGeom prst="rect">
            <a:avLst/>
          </a:prstGeom>
        </p:spPr>
      </p:pic>
    </p:spTree>
    <p:extLst>
      <p:ext uri="{BB962C8B-B14F-4D97-AF65-F5344CB8AC3E}">
        <p14:creationId xmlns:p14="http://schemas.microsoft.com/office/powerpoint/2010/main" val="318058033"/>
      </p:ext>
    </p:extLst>
  </p:cSld>
  <p:clrMapOvr>
    <a:masterClrMapping/>
  </p:clrMapOvr>
  <mc:AlternateContent xmlns:mc="http://schemas.openxmlformats.org/markup-compatibility/2006" xmlns:p14="http://schemas.microsoft.com/office/powerpoint/2010/main">
    <mc:Choice Requires="p14">
      <p:transition p14:dur="10" advTm="7669"/>
    </mc:Choice>
    <mc:Fallback xmlns="">
      <p:transition advTm="7669"/>
    </mc:Fallback>
  </mc:AlternateContent>
  <p:extLst>
    <p:ext uri="{E180D4A7-C9FB-4DFB-919C-405C955672EB}">
      <p14:showEvtLst xmlns:p14="http://schemas.microsoft.com/office/powerpoint/2010/main">
        <p14:playEvt time="163" objId="4"/>
        <p14:stopEvt time="6020" objId="4"/>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0F87CE12-C8AD-CDF1-5749-9C2E6F983DAB}"/>
              </a:ext>
            </a:extLst>
          </p:cNvPr>
          <p:cNvSpPr>
            <a:spLocks noGrp="1"/>
          </p:cNvSpPr>
          <p:nvPr>
            <p:ph type="title"/>
          </p:nvPr>
        </p:nvSpPr>
        <p:spPr/>
        <p:txBody>
          <a:bodyPr>
            <a:noAutofit/>
          </a:bodyPr>
          <a:lstStyle/>
          <a:p>
            <a:r>
              <a:rPr lang="en-US" altLang="zh-CN" dirty="0"/>
              <a:t>Motivations</a:t>
            </a:r>
          </a:p>
        </p:txBody>
      </p:sp>
      <p:sp>
        <p:nvSpPr>
          <p:cNvPr id="6" name="灯片编号占位符 5">
            <a:extLst>
              <a:ext uri="{FF2B5EF4-FFF2-40B4-BE49-F238E27FC236}">
                <a16:creationId xmlns:a16="http://schemas.microsoft.com/office/drawing/2014/main" id="{DD28B370-138F-ACE9-9925-3DCABA31E15A}"/>
              </a:ext>
            </a:extLst>
          </p:cNvPr>
          <p:cNvSpPr>
            <a:spLocks noGrp="1"/>
          </p:cNvSpPr>
          <p:nvPr>
            <p:ph type="sldNum" sz="quarter" idx="12"/>
          </p:nvPr>
        </p:nvSpPr>
        <p:spPr>
          <a:xfrm>
            <a:off x="8738252" y="4733465"/>
            <a:ext cx="347753" cy="273844"/>
          </a:xfrm>
        </p:spPr>
        <p:txBody>
          <a:bodyPr/>
          <a:lstStyle/>
          <a:p>
            <a:fld id="{0F185AAB-E8F4-4A98-A711-E7C44768F2FD}" type="slidenum">
              <a:rPr lang="zh-CN" altLang="en-US" smtClean="0"/>
              <a:pPr/>
              <a:t>3</a:t>
            </a:fld>
            <a:endParaRPr lang="zh-CN" altLang="en-US" dirty="0"/>
          </a:p>
        </p:txBody>
      </p:sp>
      <p:sp>
        <p:nvSpPr>
          <p:cNvPr id="23" name="标题 3">
            <a:extLst>
              <a:ext uri="{FF2B5EF4-FFF2-40B4-BE49-F238E27FC236}">
                <a16:creationId xmlns:a16="http://schemas.microsoft.com/office/drawing/2014/main" id="{57333760-8257-189A-97E4-1759A63C0177}"/>
              </a:ext>
            </a:extLst>
          </p:cNvPr>
          <p:cNvSpPr txBox="1">
            <a:spLocks/>
          </p:cNvSpPr>
          <p:nvPr/>
        </p:nvSpPr>
        <p:spPr>
          <a:xfrm>
            <a:off x="218382" y="2330450"/>
            <a:ext cx="7886700" cy="41195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400" b="1" kern="1200">
                <a:solidFill>
                  <a:schemeClr val="accent5"/>
                </a:solidFill>
                <a:latin typeface="微软雅黑" panose="020B0503020204020204" pitchFamily="34" charset="-122"/>
                <a:ea typeface="微软雅黑" panose="020B0503020204020204" pitchFamily="34" charset="-122"/>
                <a:cs typeface="+mj-cs"/>
              </a:defRPr>
            </a:lvl1pPr>
          </a:lstStyle>
          <a:p>
            <a:pPr marL="342900" indent="-342900">
              <a:buFont typeface="Arial" panose="020B0604020202020204" pitchFamily="34" charset="0"/>
              <a:buChar char="•"/>
            </a:pPr>
            <a:r>
              <a:rPr lang="en-US" altLang="zh-CN" sz="1800" dirty="0"/>
              <a:t>Critical elements of backbone features </a:t>
            </a:r>
          </a:p>
        </p:txBody>
      </p:sp>
      <p:grpSp>
        <p:nvGrpSpPr>
          <p:cNvPr id="34" name="组合 33">
            <a:extLst>
              <a:ext uri="{FF2B5EF4-FFF2-40B4-BE49-F238E27FC236}">
                <a16:creationId xmlns:a16="http://schemas.microsoft.com/office/drawing/2014/main" id="{6081CDFF-5C22-4017-9395-9BBF92ECC1DF}"/>
              </a:ext>
            </a:extLst>
          </p:cNvPr>
          <p:cNvGrpSpPr/>
          <p:nvPr/>
        </p:nvGrpSpPr>
        <p:grpSpPr>
          <a:xfrm>
            <a:off x="1331998" y="2768024"/>
            <a:ext cx="6480001" cy="1720984"/>
            <a:chOff x="1331998" y="2437448"/>
            <a:chExt cx="6480001" cy="1720984"/>
          </a:xfrm>
        </p:grpSpPr>
        <p:sp>
          <p:nvSpPr>
            <p:cNvPr id="35" name="文本框 34">
              <a:extLst>
                <a:ext uri="{FF2B5EF4-FFF2-40B4-BE49-F238E27FC236}">
                  <a16:creationId xmlns:a16="http://schemas.microsoft.com/office/drawing/2014/main" id="{2787887D-8714-4A4E-9A19-3B87BB23EA9E}"/>
                </a:ext>
              </a:extLst>
            </p:cNvPr>
            <p:cNvSpPr txBox="1"/>
            <p:nvPr/>
          </p:nvSpPr>
          <p:spPr>
            <a:xfrm>
              <a:off x="1331998" y="2445418"/>
              <a:ext cx="720001" cy="276999"/>
            </a:xfrm>
            <a:prstGeom prst="rect">
              <a:avLst/>
            </a:prstGeom>
            <a:noFill/>
          </p:spPr>
          <p:txBody>
            <a:bodyPr wrap="square" rtlCol="0">
              <a:spAutoFit/>
            </a:bodyPr>
            <a:lstStyle/>
            <a:p>
              <a:pPr algn="ctr"/>
              <a:r>
                <a:rPr lang="en-US" altLang="zh-CN" sz="1200" b="1" dirty="0">
                  <a:latin typeface="Times New Roman" panose="02020603050405020304" pitchFamily="18" charset="0"/>
                  <a:cs typeface="Times New Roman" panose="02020603050405020304" pitchFamily="18" charset="0"/>
                </a:rPr>
                <a:t>Image</a:t>
              </a:r>
              <a:endParaRPr lang="zh-CN" altLang="en-US" sz="1200" b="1" dirty="0">
                <a:latin typeface="Times New Roman" panose="02020603050405020304" pitchFamily="18" charset="0"/>
                <a:cs typeface="Times New Roman" panose="02020603050405020304" pitchFamily="18" charset="0"/>
              </a:endParaRPr>
            </a:p>
          </p:txBody>
        </p:sp>
        <p:sp>
          <p:nvSpPr>
            <p:cNvPr id="36" name="文本框 35">
              <a:extLst>
                <a:ext uri="{FF2B5EF4-FFF2-40B4-BE49-F238E27FC236}">
                  <a16:creationId xmlns:a16="http://schemas.microsoft.com/office/drawing/2014/main" id="{B61E0F53-FE3A-44EF-AAFF-4A52924D42EF}"/>
                </a:ext>
              </a:extLst>
            </p:cNvPr>
            <p:cNvSpPr txBox="1"/>
            <p:nvPr/>
          </p:nvSpPr>
          <p:spPr>
            <a:xfrm>
              <a:off x="2051999" y="2441433"/>
              <a:ext cx="1440000" cy="276999"/>
            </a:xfrm>
            <a:prstGeom prst="rect">
              <a:avLst/>
            </a:prstGeom>
            <a:noFill/>
          </p:spPr>
          <p:txBody>
            <a:bodyPr wrap="square" rtlCol="0">
              <a:spAutoFit/>
            </a:bodyPr>
            <a:lstStyle/>
            <a:p>
              <a:pPr algn="ctr"/>
              <a:r>
                <a:rPr lang="en-US" altLang="zh-CN" sz="1200" b="1" dirty="0">
                  <a:latin typeface="Times New Roman" panose="02020603050405020304" pitchFamily="18" charset="0"/>
                  <a:cs typeface="Times New Roman" panose="02020603050405020304" pitchFamily="18" charset="0"/>
                </a:rPr>
                <a:t>Stage 1</a:t>
              </a:r>
              <a:endParaRPr lang="zh-CN" altLang="en-US" sz="1200" b="1" dirty="0">
                <a:latin typeface="Times New Roman" panose="02020603050405020304" pitchFamily="18" charset="0"/>
                <a:cs typeface="Times New Roman" panose="02020603050405020304" pitchFamily="18" charset="0"/>
              </a:endParaRPr>
            </a:p>
          </p:txBody>
        </p:sp>
        <p:sp>
          <p:nvSpPr>
            <p:cNvPr id="37" name="文本框 36">
              <a:extLst>
                <a:ext uri="{FF2B5EF4-FFF2-40B4-BE49-F238E27FC236}">
                  <a16:creationId xmlns:a16="http://schemas.microsoft.com/office/drawing/2014/main" id="{6212F120-1680-4F68-A584-1978281E7471}"/>
                </a:ext>
              </a:extLst>
            </p:cNvPr>
            <p:cNvSpPr txBox="1"/>
            <p:nvPr/>
          </p:nvSpPr>
          <p:spPr>
            <a:xfrm>
              <a:off x="3491999" y="2437448"/>
              <a:ext cx="1440000" cy="276999"/>
            </a:xfrm>
            <a:prstGeom prst="rect">
              <a:avLst/>
            </a:prstGeom>
            <a:noFill/>
          </p:spPr>
          <p:txBody>
            <a:bodyPr wrap="square" rtlCol="0">
              <a:spAutoFit/>
            </a:bodyPr>
            <a:lstStyle/>
            <a:p>
              <a:pPr algn="ctr"/>
              <a:r>
                <a:rPr lang="en-US" altLang="zh-CN" sz="1200" b="1" dirty="0">
                  <a:latin typeface="Times New Roman" panose="02020603050405020304" pitchFamily="18" charset="0"/>
                  <a:cs typeface="Times New Roman" panose="02020603050405020304" pitchFamily="18" charset="0"/>
                </a:rPr>
                <a:t>Stage 2</a:t>
              </a:r>
              <a:endParaRPr lang="zh-CN" altLang="en-US" sz="1200" b="1" dirty="0">
                <a:latin typeface="Times New Roman" panose="02020603050405020304" pitchFamily="18" charset="0"/>
                <a:cs typeface="Times New Roman" panose="02020603050405020304" pitchFamily="18" charset="0"/>
              </a:endParaRPr>
            </a:p>
          </p:txBody>
        </p:sp>
        <p:sp>
          <p:nvSpPr>
            <p:cNvPr id="38" name="文本框 37">
              <a:extLst>
                <a:ext uri="{FF2B5EF4-FFF2-40B4-BE49-F238E27FC236}">
                  <a16:creationId xmlns:a16="http://schemas.microsoft.com/office/drawing/2014/main" id="{433AE96D-F08E-4931-8422-48EE7F435126}"/>
                </a:ext>
              </a:extLst>
            </p:cNvPr>
            <p:cNvSpPr txBox="1"/>
            <p:nvPr/>
          </p:nvSpPr>
          <p:spPr>
            <a:xfrm>
              <a:off x="4931999" y="2445418"/>
              <a:ext cx="1440000" cy="276999"/>
            </a:xfrm>
            <a:prstGeom prst="rect">
              <a:avLst/>
            </a:prstGeom>
            <a:noFill/>
          </p:spPr>
          <p:txBody>
            <a:bodyPr wrap="square" rtlCol="0">
              <a:spAutoFit/>
            </a:bodyPr>
            <a:lstStyle/>
            <a:p>
              <a:pPr algn="ctr"/>
              <a:r>
                <a:rPr lang="en-US" altLang="zh-CN" sz="1200" b="1" dirty="0">
                  <a:latin typeface="Times New Roman" panose="02020603050405020304" pitchFamily="18" charset="0"/>
                  <a:cs typeface="Times New Roman" panose="02020603050405020304" pitchFamily="18" charset="0"/>
                </a:rPr>
                <a:t>Stage 3</a:t>
              </a:r>
              <a:endParaRPr lang="zh-CN" altLang="en-US" sz="1200" b="1" dirty="0">
                <a:latin typeface="Times New Roman" panose="02020603050405020304" pitchFamily="18" charset="0"/>
                <a:cs typeface="Times New Roman" panose="02020603050405020304" pitchFamily="18" charset="0"/>
              </a:endParaRPr>
            </a:p>
          </p:txBody>
        </p:sp>
        <p:sp>
          <p:nvSpPr>
            <p:cNvPr id="39" name="文本框 38">
              <a:extLst>
                <a:ext uri="{FF2B5EF4-FFF2-40B4-BE49-F238E27FC236}">
                  <a16:creationId xmlns:a16="http://schemas.microsoft.com/office/drawing/2014/main" id="{8D6EAD97-7130-4758-BB1B-47C91068CF3C}"/>
                </a:ext>
              </a:extLst>
            </p:cNvPr>
            <p:cNvSpPr txBox="1"/>
            <p:nvPr/>
          </p:nvSpPr>
          <p:spPr>
            <a:xfrm>
              <a:off x="6371999" y="2447887"/>
              <a:ext cx="1440000" cy="276999"/>
            </a:xfrm>
            <a:prstGeom prst="rect">
              <a:avLst/>
            </a:prstGeom>
            <a:noFill/>
          </p:spPr>
          <p:txBody>
            <a:bodyPr wrap="square" rtlCol="0">
              <a:spAutoFit/>
            </a:bodyPr>
            <a:lstStyle/>
            <a:p>
              <a:pPr algn="ctr"/>
              <a:r>
                <a:rPr lang="en-US" altLang="zh-CN" sz="1200" b="1" dirty="0">
                  <a:latin typeface="Times New Roman" panose="02020603050405020304" pitchFamily="18" charset="0"/>
                  <a:cs typeface="Times New Roman" panose="02020603050405020304" pitchFamily="18" charset="0"/>
                </a:rPr>
                <a:t>Stage 4</a:t>
              </a:r>
              <a:endParaRPr lang="zh-CN" altLang="en-US" sz="1200" b="1" dirty="0">
                <a:latin typeface="Times New Roman" panose="02020603050405020304" pitchFamily="18" charset="0"/>
                <a:cs typeface="Times New Roman" panose="02020603050405020304" pitchFamily="18" charset="0"/>
              </a:endParaRPr>
            </a:p>
          </p:txBody>
        </p:sp>
        <p:grpSp>
          <p:nvGrpSpPr>
            <p:cNvPr id="40" name="组合 39">
              <a:extLst>
                <a:ext uri="{FF2B5EF4-FFF2-40B4-BE49-F238E27FC236}">
                  <a16:creationId xmlns:a16="http://schemas.microsoft.com/office/drawing/2014/main" id="{4F337A3D-B530-4C9E-B384-7D17974B281C}"/>
                </a:ext>
              </a:extLst>
            </p:cNvPr>
            <p:cNvGrpSpPr/>
            <p:nvPr/>
          </p:nvGrpSpPr>
          <p:grpSpPr>
            <a:xfrm>
              <a:off x="1331999" y="2718432"/>
              <a:ext cx="6480000" cy="1440000"/>
              <a:chOff x="853729" y="2800319"/>
              <a:chExt cx="6480000" cy="1440000"/>
            </a:xfrm>
          </p:grpSpPr>
          <p:pic>
            <p:nvPicPr>
              <p:cNvPr id="41" name="图片 40">
                <a:extLst>
                  <a:ext uri="{FF2B5EF4-FFF2-40B4-BE49-F238E27FC236}">
                    <a16:creationId xmlns:a16="http://schemas.microsoft.com/office/drawing/2014/main" id="{095121EE-AA4D-47B7-A756-EB35892CA461}"/>
                  </a:ext>
                </a:extLst>
              </p:cNvPr>
              <p:cNvPicPr>
                <a:picLocks noChangeAspect="1"/>
              </p:cNvPicPr>
              <p:nvPr/>
            </p:nvPicPr>
            <p:blipFill>
              <a:blip r:embed="rId3"/>
              <a:stretch>
                <a:fillRect/>
              </a:stretch>
            </p:blipFill>
            <p:spPr>
              <a:xfrm>
                <a:off x="853729" y="2800319"/>
                <a:ext cx="720000" cy="720000"/>
              </a:xfrm>
              <a:prstGeom prst="rect">
                <a:avLst/>
              </a:prstGeom>
            </p:spPr>
          </p:pic>
          <p:pic>
            <p:nvPicPr>
              <p:cNvPr id="42" name="图片 41">
                <a:extLst>
                  <a:ext uri="{FF2B5EF4-FFF2-40B4-BE49-F238E27FC236}">
                    <a16:creationId xmlns:a16="http://schemas.microsoft.com/office/drawing/2014/main" id="{13FF7B3B-F8CD-4EDE-BC81-D77B604A79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3729" y="2800319"/>
                <a:ext cx="720000" cy="720000"/>
              </a:xfrm>
              <a:prstGeom prst="rect">
                <a:avLst/>
              </a:prstGeom>
            </p:spPr>
          </p:pic>
          <p:pic>
            <p:nvPicPr>
              <p:cNvPr id="43" name="图片 42">
                <a:extLst>
                  <a:ext uri="{FF2B5EF4-FFF2-40B4-BE49-F238E27FC236}">
                    <a16:creationId xmlns:a16="http://schemas.microsoft.com/office/drawing/2014/main" id="{3E646161-E773-45C7-96E4-73A08AC2D3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3729" y="2800319"/>
                <a:ext cx="720000" cy="720000"/>
              </a:xfrm>
              <a:prstGeom prst="rect">
                <a:avLst/>
              </a:prstGeom>
            </p:spPr>
          </p:pic>
          <p:pic>
            <p:nvPicPr>
              <p:cNvPr id="44" name="图片 43">
                <a:extLst>
                  <a:ext uri="{FF2B5EF4-FFF2-40B4-BE49-F238E27FC236}">
                    <a16:creationId xmlns:a16="http://schemas.microsoft.com/office/drawing/2014/main" id="{760CEBDF-D93D-457C-B2F5-28DE516FE1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13729" y="2800319"/>
                <a:ext cx="720000" cy="720000"/>
              </a:xfrm>
              <a:prstGeom prst="rect">
                <a:avLst/>
              </a:prstGeom>
            </p:spPr>
          </p:pic>
          <p:pic>
            <p:nvPicPr>
              <p:cNvPr id="45" name="图片 44">
                <a:extLst>
                  <a:ext uri="{FF2B5EF4-FFF2-40B4-BE49-F238E27FC236}">
                    <a16:creationId xmlns:a16="http://schemas.microsoft.com/office/drawing/2014/main" id="{6E1EB2B7-481D-4B91-8DD3-12184EF852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33729" y="2800319"/>
                <a:ext cx="720000" cy="720000"/>
              </a:xfrm>
              <a:prstGeom prst="rect">
                <a:avLst/>
              </a:prstGeom>
            </p:spPr>
          </p:pic>
          <p:pic>
            <p:nvPicPr>
              <p:cNvPr id="46" name="图片 45">
                <a:extLst>
                  <a:ext uri="{FF2B5EF4-FFF2-40B4-BE49-F238E27FC236}">
                    <a16:creationId xmlns:a16="http://schemas.microsoft.com/office/drawing/2014/main" id="{0C1AAF2D-D521-4C8F-ABDA-9E94D3A0A5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53729" y="2800319"/>
                <a:ext cx="720000" cy="720000"/>
              </a:xfrm>
              <a:prstGeom prst="rect">
                <a:avLst/>
              </a:prstGeom>
            </p:spPr>
          </p:pic>
          <p:pic>
            <p:nvPicPr>
              <p:cNvPr id="47" name="图片 46">
                <a:extLst>
                  <a:ext uri="{FF2B5EF4-FFF2-40B4-BE49-F238E27FC236}">
                    <a16:creationId xmlns:a16="http://schemas.microsoft.com/office/drawing/2014/main" id="{532963AF-94DC-4C5A-A1DE-45FDFF40DBD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73729" y="2800319"/>
                <a:ext cx="720000" cy="720000"/>
              </a:xfrm>
              <a:prstGeom prst="rect">
                <a:avLst/>
              </a:prstGeom>
            </p:spPr>
          </p:pic>
          <p:pic>
            <p:nvPicPr>
              <p:cNvPr id="48" name="图片 47">
                <a:extLst>
                  <a:ext uri="{FF2B5EF4-FFF2-40B4-BE49-F238E27FC236}">
                    <a16:creationId xmlns:a16="http://schemas.microsoft.com/office/drawing/2014/main" id="{805627F8-F846-4040-87A6-5E857A677F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93729" y="2800319"/>
                <a:ext cx="720000" cy="720000"/>
              </a:xfrm>
              <a:prstGeom prst="rect">
                <a:avLst/>
              </a:prstGeom>
            </p:spPr>
          </p:pic>
          <p:pic>
            <p:nvPicPr>
              <p:cNvPr id="49" name="图片 48">
                <a:extLst>
                  <a:ext uri="{FF2B5EF4-FFF2-40B4-BE49-F238E27FC236}">
                    <a16:creationId xmlns:a16="http://schemas.microsoft.com/office/drawing/2014/main" id="{ECD7D91D-32BA-486D-9312-8E584D7BEEF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13729" y="2800319"/>
                <a:ext cx="720000" cy="720000"/>
              </a:xfrm>
              <a:prstGeom prst="rect">
                <a:avLst/>
              </a:prstGeom>
            </p:spPr>
          </p:pic>
          <p:pic>
            <p:nvPicPr>
              <p:cNvPr id="50" name="0">
                <a:extLst>
                  <a:ext uri="{FF2B5EF4-FFF2-40B4-BE49-F238E27FC236}">
                    <a16:creationId xmlns:a16="http://schemas.microsoft.com/office/drawing/2014/main" id="{1201C3FB-8E98-48BC-A439-47687857BB0C}"/>
                  </a:ext>
                </a:extLst>
              </p:cNvPr>
              <p:cNvPicPr>
                <a:picLocks noChangeAspect="1"/>
              </p:cNvPicPr>
              <p:nvPr/>
            </p:nvPicPr>
            <p:blipFill>
              <a:blip r:embed="rId12"/>
              <a:stretch>
                <a:fillRect/>
              </a:stretch>
            </p:blipFill>
            <p:spPr>
              <a:xfrm>
                <a:off x="853729" y="3520319"/>
                <a:ext cx="720000" cy="720000"/>
              </a:xfrm>
              <a:prstGeom prst="rect">
                <a:avLst/>
              </a:prstGeom>
            </p:spPr>
          </p:pic>
          <p:pic>
            <p:nvPicPr>
              <p:cNvPr id="51" name="1">
                <a:extLst>
                  <a:ext uri="{FF2B5EF4-FFF2-40B4-BE49-F238E27FC236}">
                    <a16:creationId xmlns:a16="http://schemas.microsoft.com/office/drawing/2014/main" id="{08D2212B-98A4-4185-BF73-A99A7222C95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73729" y="3520319"/>
                <a:ext cx="720000" cy="720000"/>
              </a:xfrm>
              <a:prstGeom prst="rect">
                <a:avLst/>
              </a:prstGeom>
            </p:spPr>
          </p:pic>
          <p:pic>
            <p:nvPicPr>
              <p:cNvPr id="52" name="2">
                <a:extLst>
                  <a:ext uri="{FF2B5EF4-FFF2-40B4-BE49-F238E27FC236}">
                    <a16:creationId xmlns:a16="http://schemas.microsoft.com/office/drawing/2014/main" id="{B1E039F6-7141-4366-8667-64ED7FF7765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93729" y="3520319"/>
                <a:ext cx="720000" cy="720000"/>
              </a:xfrm>
              <a:prstGeom prst="rect">
                <a:avLst/>
              </a:prstGeom>
            </p:spPr>
          </p:pic>
          <p:pic>
            <p:nvPicPr>
              <p:cNvPr id="53" name="3">
                <a:extLst>
                  <a:ext uri="{FF2B5EF4-FFF2-40B4-BE49-F238E27FC236}">
                    <a16:creationId xmlns:a16="http://schemas.microsoft.com/office/drawing/2014/main" id="{7379184E-C512-4B97-8F93-9ED04CBF078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013729" y="3520319"/>
                <a:ext cx="720000" cy="720000"/>
              </a:xfrm>
              <a:prstGeom prst="rect">
                <a:avLst/>
              </a:prstGeom>
            </p:spPr>
          </p:pic>
          <p:pic>
            <p:nvPicPr>
              <p:cNvPr id="54" name="4">
                <a:extLst>
                  <a:ext uri="{FF2B5EF4-FFF2-40B4-BE49-F238E27FC236}">
                    <a16:creationId xmlns:a16="http://schemas.microsoft.com/office/drawing/2014/main" id="{3FD3A16D-D6E1-4BD4-9FAA-8E30A5AD528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733729" y="3520319"/>
                <a:ext cx="720000" cy="720000"/>
              </a:xfrm>
              <a:prstGeom prst="rect">
                <a:avLst/>
              </a:prstGeom>
            </p:spPr>
          </p:pic>
          <p:pic>
            <p:nvPicPr>
              <p:cNvPr id="55" name="5">
                <a:extLst>
                  <a:ext uri="{FF2B5EF4-FFF2-40B4-BE49-F238E27FC236}">
                    <a16:creationId xmlns:a16="http://schemas.microsoft.com/office/drawing/2014/main" id="{98DEC872-D7FB-4396-9861-715B1B30159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453729" y="3520319"/>
                <a:ext cx="720000" cy="720000"/>
              </a:xfrm>
              <a:prstGeom prst="rect">
                <a:avLst/>
              </a:prstGeom>
            </p:spPr>
          </p:pic>
          <p:pic>
            <p:nvPicPr>
              <p:cNvPr id="56" name="6">
                <a:extLst>
                  <a:ext uri="{FF2B5EF4-FFF2-40B4-BE49-F238E27FC236}">
                    <a16:creationId xmlns:a16="http://schemas.microsoft.com/office/drawing/2014/main" id="{001FB6B9-B993-473F-8789-C7C9E3089F8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173729" y="3520319"/>
                <a:ext cx="720000" cy="720000"/>
              </a:xfrm>
              <a:prstGeom prst="rect">
                <a:avLst/>
              </a:prstGeom>
            </p:spPr>
          </p:pic>
          <p:pic>
            <p:nvPicPr>
              <p:cNvPr id="57" name="7">
                <a:extLst>
                  <a:ext uri="{FF2B5EF4-FFF2-40B4-BE49-F238E27FC236}">
                    <a16:creationId xmlns:a16="http://schemas.microsoft.com/office/drawing/2014/main" id="{97B516A8-D0D1-4FD7-A392-BD854C9B707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893729" y="3520319"/>
                <a:ext cx="720000" cy="720000"/>
              </a:xfrm>
              <a:prstGeom prst="rect">
                <a:avLst/>
              </a:prstGeom>
            </p:spPr>
          </p:pic>
          <p:pic>
            <p:nvPicPr>
              <p:cNvPr id="58" name="8">
                <a:extLst>
                  <a:ext uri="{FF2B5EF4-FFF2-40B4-BE49-F238E27FC236}">
                    <a16:creationId xmlns:a16="http://schemas.microsoft.com/office/drawing/2014/main" id="{CC46874D-8F30-4112-87C3-8A6EE4D976E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613729" y="3520319"/>
                <a:ext cx="720000" cy="720000"/>
              </a:xfrm>
              <a:prstGeom prst="rect">
                <a:avLst/>
              </a:prstGeom>
            </p:spPr>
          </p:pic>
          <p:sp>
            <p:nvSpPr>
              <p:cNvPr id="59" name="矩形 58">
                <a:extLst>
                  <a:ext uri="{FF2B5EF4-FFF2-40B4-BE49-F238E27FC236}">
                    <a16:creationId xmlns:a16="http://schemas.microsoft.com/office/drawing/2014/main" id="{4175F416-0AB3-4E4B-87DE-96672173F7FC}"/>
                  </a:ext>
                </a:extLst>
              </p:cNvPr>
              <p:cNvSpPr/>
              <p:nvPr/>
            </p:nvSpPr>
            <p:spPr>
              <a:xfrm>
                <a:off x="1573729" y="2800319"/>
                <a:ext cx="1440000" cy="1440000"/>
              </a:xfrm>
              <a:prstGeom prst="rect">
                <a:avLst/>
              </a:prstGeom>
              <a:noFill/>
              <a:ln w="19050">
                <a:solidFill>
                  <a:srgbClr val="43A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59">
                <a:extLst>
                  <a:ext uri="{FF2B5EF4-FFF2-40B4-BE49-F238E27FC236}">
                    <a16:creationId xmlns:a16="http://schemas.microsoft.com/office/drawing/2014/main" id="{FB17949E-B733-4D73-8CA0-B0A4B56807D0}"/>
                  </a:ext>
                </a:extLst>
              </p:cNvPr>
              <p:cNvSpPr/>
              <p:nvPr/>
            </p:nvSpPr>
            <p:spPr>
              <a:xfrm>
                <a:off x="3013729" y="2800319"/>
                <a:ext cx="1440000" cy="1440000"/>
              </a:xfrm>
              <a:prstGeom prst="rect">
                <a:avLst/>
              </a:prstGeom>
              <a:noFill/>
              <a:ln w="19050">
                <a:solidFill>
                  <a:srgbClr val="43A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60">
                <a:extLst>
                  <a:ext uri="{FF2B5EF4-FFF2-40B4-BE49-F238E27FC236}">
                    <a16:creationId xmlns:a16="http://schemas.microsoft.com/office/drawing/2014/main" id="{6E253662-4E69-4FF1-A3AD-BA0DE7CAD0E9}"/>
                  </a:ext>
                </a:extLst>
              </p:cNvPr>
              <p:cNvSpPr/>
              <p:nvPr/>
            </p:nvSpPr>
            <p:spPr>
              <a:xfrm>
                <a:off x="4453729" y="2800319"/>
                <a:ext cx="1440000" cy="1440000"/>
              </a:xfrm>
              <a:prstGeom prst="rect">
                <a:avLst/>
              </a:prstGeom>
              <a:noFill/>
              <a:ln w="19050">
                <a:solidFill>
                  <a:srgbClr val="43A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1">
                <a:extLst>
                  <a:ext uri="{FF2B5EF4-FFF2-40B4-BE49-F238E27FC236}">
                    <a16:creationId xmlns:a16="http://schemas.microsoft.com/office/drawing/2014/main" id="{E1CC72E8-AE0F-4C2B-A394-4DDD23C84757}"/>
                  </a:ext>
                </a:extLst>
              </p:cNvPr>
              <p:cNvSpPr/>
              <p:nvPr/>
            </p:nvSpPr>
            <p:spPr>
              <a:xfrm>
                <a:off x="5893729" y="2800319"/>
                <a:ext cx="1440000" cy="1440000"/>
              </a:xfrm>
              <a:prstGeom prst="rect">
                <a:avLst/>
              </a:prstGeom>
              <a:noFill/>
              <a:ln w="19050">
                <a:solidFill>
                  <a:srgbClr val="43A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2">
                <a:extLst>
                  <a:ext uri="{FF2B5EF4-FFF2-40B4-BE49-F238E27FC236}">
                    <a16:creationId xmlns:a16="http://schemas.microsoft.com/office/drawing/2014/main" id="{F074D7AA-C97E-4DBD-8C59-8CA0766FCC32}"/>
                  </a:ext>
                </a:extLst>
              </p:cNvPr>
              <p:cNvSpPr/>
              <p:nvPr/>
            </p:nvSpPr>
            <p:spPr>
              <a:xfrm>
                <a:off x="853729" y="2800319"/>
                <a:ext cx="720000" cy="1440000"/>
              </a:xfrm>
              <a:prstGeom prst="rect">
                <a:avLst/>
              </a:prstGeom>
              <a:noFill/>
              <a:ln w="19050">
                <a:solidFill>
                  <a:srgbClr val="43A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aphicFrame>
        <p:nvGraphicFramePr>
          <p:cNvPr id="64" name="表格 63">
            <a:extLst>
              <a:ext uri="{FF2B5EF4-FFF2-40B4-BE49-F238E27FC236}">
                <a16:creationId xmlns:a16="http://schemas.microsoft.com/office/drawing/2014/main" id="{82DEF120-7522-449F-9BCF-A09B1188B1D1}"/>
              </a:ext>
            </a:extLst>
          </p:cNvPr>
          <p:cNvGraphicFramePr>
            <a:graphicFrameLocks noGrp="1"/>
          </p:cNvGraphicFramePr>
          <p:nvPr>
            <p:extLst>
              <p:ext uri="{D42A27DB-BD31-4B8C-83A1-F6EECF244321}">
                <p14:modId xmlns:p14="http://schemas.microsoft.com/office/powerpoint/2010/main" val="231620584"/>
              </p:ext>
            </p:extLst>
          </p:nvPr>
        </p:nvGraphicFramePr>
        <p:xfrm>
          <a:off x="628649" y="1435806"/>
          <a:ext cx="7886701" cy="568960"/>
        </p:xfrm>
        <a:graphic>
          <a:graphicData uri="http://schemas.openxmlformats.org/drawingml/2006/table">
            <a:tbl>
              <a:tblPr/>
              <a:tblGrid>
                <a:gridCol w="760920">
                  <a:extLst>
                    <a:ext uri="{9D8B030D-6E8A-4147-A177-3AD203B41FA5}">
                      <a16:colId xmlns:a16="http://schemas.microsoft.com/office/drawing/2014/main" val="4244449546"/>
                    </a:ext>
                  </a:extLst>
                </a:gridCol>
                <a:gridCol w="859840">
                  <a:extLst>
                    <a:ext uri="{9D8B030D-6E8A-4147-A177-3AD203B41FA5}">
                      <a16:colId xmlns:a16="http://schemas.microsoft.com/office/drawing/2014/main" val="3775714857"/>
                    </a:ext>
                  </a:extLst>
                </a:gridCol>
                <a:gridCol w="789456">
                  <a:extLst>
                    <a:ext uri="{9D8B030D-6E8A-4147-A177-3AD203B41FA5}">
                      <a16:colId xmlns:a16="http://schemas.microsoft.com/office/drawing/2014/main" val="2518985998"/>
                    </a:ext>
                  </a:extLst>
                </a:gridCol>
                <a:gridCol w="899791">
                  <a:extLst>
                    <a:ext uri="{9D8B030D-6E8A-4147-A177-3AD203B41FA5}">
                      <a16:colId xmlns:a16="http://schemas.microsoft.com/office/drawing/2014/main" val="1518043146"/>
                    </a:ext>
                  </a:extLst>
                </a:gridCol>
                <a:gridCol w="1251714">
                  <a:extLst>
                    <a:ext uri="{9D8B030D-6E8A-4147-A177-3AD203B41FA5}">
                      <a16:colId xmlns:a16="http://schemas.microsoft.com/office/drawing/2014/main" val="602706439"/>
                    </a:ext>
                  </a:extLst>
                </a:gridCol>
                <a:gridCol w="789456">
                  <a:extLst>
                    <a:ext uri="{9D8B030D-6E8A-4147-A177-3AD203B41FA5}">
                      <a16:colId xmlns:a16="http://schemas.microsoft.com/office/drawing/2014/main" val="651224798"/>
                    </a:ext>
                  </a:extLst>
                </a:gridCol>
                <a:gridCol w="899791">
                  <a:extLst>
                    <a:ext uri="{9D8B030D-6E8A-4147-A177-3AD203B41FA5}">
                      <a16:colId xmlns:a16="http://schemas.microsoft.com/office/drawing/2014/main" val="2633194849"/>
                    </a:ext>
                  </a:extLst>
                </a:gridCol>
                <a:gridCol w="789456">
                  <a:extLst>
                    <a:ext uri="{9D8B030D-6E8A-4147-A177-3AD203B41FA5}">
                      <a16:colId xmlns:a16="http://schemas.microsoft.com/office/drawing/2014/main" val="1776961004"/>
                    </a:ext>
                  </a:extLst>
                </a:gridCol>
                <a:gridCol w="846277">
                  <a:extLst>
                    <a:ext uri="{9D8B030D-6E8A-4147-A177-3AD203B41FA5}">
                      <a16:colId xmlns:a16="http://schemas.microsoft.com/office/drawing/2014/main" val="45555767"/>
                    </a:ext>
                  </a:extLst>
                </a:gridCol>
              </a:tblGrid>
              <a:tr h="247650">
                <a:tc>
                  <a:txBody>
                    <a:bodyPr/>
                    <a:lstStyle/>
                    <a:p>
                      <a:pPr algn="ctr" fontAlgn="ctr"/>
                      <a:r>
                        <a:rPr lang="en-US" sz="1200" b="0" dirty="0">
                          <a:effectLst/>
                          <a:latin typeface="Times New Roman" panose="02020603050405020304" pitchFamily="18" charset="0"/>
                          <a:cs typeface="Times New Roman" panose="02020603050405020304" pitchFamily="18" charset="0"/>
                        </a:rPr>
                        <a:t>Detector</a:t>
                      </a:r>
                      <a:r>
                        <a:rPr lang="en-US" altLang="zh-CN" sz="1200" b="0" dirty="0">
                          <a:effectLst/>
                          <a:latin typeface="Times New Roman" panose="02020603050405020304" pitchFamily="18" charset="0"/>
                          <a:cs typeface="Times New Roman" panose="02020603050405020304" pitchFamily="18" charset="0"/>
                        </a:rPr>
                        <a:t>s</a:t>
                      </a:r>
                      <a:endParaRPr lang="en-US" sz="1200" b="0" dirty="0">
                        <a:effectLst/>
                        <a:latin typeface="Times New Roman" panose="02020603050405020304" pitchFamily="18" charset="0"/>
                        <a:cs typeface="Times New Roman" panose="02020603050405020304" pitchFamily="18" charset="0"/>
                      </a:endParaRPr>
                    </a:p>
                  </a:txBody>
                  <a:tcPr marL="50800" marR="5080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0" dirty="0">
                          <a:effectLst/>
                          <a:latin typeface="Times New Roman" panose="02020603050405020304" pitchFamily="18" charset="0"/>
                          <a:cs typeface="Times New Roman" panose="02020603050405020304" pitchFamily="18" charset="0"/>
                        </a:rPr>
                        <a:t>YOLOv3</a:t>
                      </a:r>
                    </a:p>
                  </a:txBody>
                  <a:tcPr marL="50800" marR="50800" marT="50800" marB="5080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0" dirty="0" err="1">
                          <a:effectLst/>
                          <a:latin typeface="Times New Roman" panose="02020603050405020304" pitchFamily="18" charset="0"/>
                          <a:cs typeface="Times New Roman" panose="02020603050405020304" pitchFamily="18" charset="0"/>
                        </a:rPr>
                        <a:t>VFNet</a:t>
                      </a:r>
                      <a:endParaRPr lang="en-US" sz="1200" b="0" dirty="0">
                        <a:effectLst/>
                        <a:latin typeface="Times New Roman" panose="02020603050405020304" pitchFamily="18" charset="0"/>
                        <a:cs typeface="Times New Roman" panose="02020603050405020304" pitchFamily="18" charset="0"/>
                      </a:endParaRPr>
                    </a:p>
                  </a:txBody>
                  <a:tcPr marL="50800" marR="50800" marT="50800" marB="5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0" dirty="0" err="1">
                          <a:effectLst/>
                          <a:latin typeface="Times New Roman" panose="02020603050405020304" pitchFamily="18" charset="0"/>
                          <a:cs typeface="Times New Roman" panose="02020603050405020304" pitchFamily="18" charset="0"/>
                        </a:rPr>
                        <a:t>FasterRCNN</a:t>
                      </a:r>
                      <a:endParaRPr lang="en-US" sz="1200" b="0" dirty="0">
                        <a:effectLst/>
                        <a:latin typeface="Times New Roman" panose="02020603050405020304" pitchFamily="18" charset="0"/>
                        <a:cs typeface="Times New Roman" panose="02020603050405020304" pitchFamily="18" charset="0"/>
                      </a:endParaRPr>
                    </a:p>
                  </a:txBody>
                  <a:tcPr marL="50800" marR="50800" marT="50800" marB="5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0" dirty="0" err="1">
                          <a:effectLst/>
                          <a:latin typeface="Times New Roman" panose="02020603050405020304" pitchFamily="18" charset="0"/>
                          <a:cs typeface="Times New Roman" panose="02020603050405020304" pitchFamily="18" charset="0"/>
                        </a:rPr>
                        <a:t>MaskRCNN</a:t>
                      </a:r>
                      <a:endParaRPr lang="en-US" sz="1200" b="0" dirty="0">
                        <a:effectLst/>
                        <a:latin typeface="Times New Roman" panose="02020603050405020304" pitchFamily="18" charset="0"/>
                        <a:cs typeface="Times New Roman" panose="02020603050405020304" pitchFamily="18" charset="0"/>
                      </a:endParaRPr>
                    </a:p>
                  </a:txBody>
                  <a:tcPr marL="50800" marR="50800" marT="50800" marB="5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0">
                          <a:effectLst/>
                          <a:latin typeface="Times New Roman" panose="02020603050405020304" pitchFamily="18" charset="0"/>
                          <a:cs typeface="Times New Roman" panose="02020603050405020304" pitchFamily="18" charset="0"/>
                        </a:rPr>
                        <a:t>YOLOF</a:t>
                      </a:r>
                    </a:p>
                  </a:txBody>
                  <a:tcPr marL="50800" marR="50800" marT="50800" marB="5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0" dirty="0">
                          <a:effectLst/>
                          <a:latin typeface="Times New Roman" panose="02020603050405020304" pitchFamily="18" charset="0"/>
                          <a:cs typeface="Times New Roman" panose="02020603050405020304" pitchFamily="18" charset="0"/>
                        </a:rPr>
                        <a:t>YOLOX</a:t>
                      </a:r>
                    </a:p>
                  </a:txBody>
                  <a:tcPr marL="50800" marR="50800" marT="50800" marB="5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0" dirty="0">
                          <a:effectLst/>
                          <a:latin typeface="Times New Roman" panose="02020603050405020304" pitchFamily="18" charset="0"/>
                          <a:cs typeface="Times New Roman" panose="02020603050405020304" pitchFamily="18" charset="0"/>
                        </a:rPr>
                        <a:t>FCOS</a:t>
                      </a:r>
                    </a:p>
                  </a:txBody>
                  <a:tcPr marL="50800" marR="50800" marT="50800" marB="5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0">
                          <a:effectLst/>
                          <a:latin typeface="Times New Roman" panose="02020603050405020304" pitchFamily="18" charset="0"/>
                          <a:cs typeface="Times New Roman" panose="02020603050405020304" pitchFamily="18" charset="0"/>
                        </a:rPr>
                        <a:t>DETR</a:t>
                      </a:r>
                    </a:p>
                  </a:txBody>
                  <a:tcPr marL="50800" marR="50800" marT="50800" marB="508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4987934"/>
                  </a:ext>
                </a:extLst>
              </a:tr>
              <a:tr h="247650">
                <a:tc>
                  <a:txBody>
                    <a:bodyPr/>
                    <a:lstStyle/>
                    <a:p>
                      <a:pPr algn="ctr" fontAlgn="ctr"/>
                      <a:r>
                        <a:rPr lang="en-US" altLang="zh-CN" sz="1200" b="0" dirty="0">
                          <a:effectLst/>
                          <a:latin typeface="Times New Roman" panose="02020603050405020304" pitchFamily="18" charset="0"/>
                          <a:cs typeface="Times New Roman" panose="02020603050405020304" pitchFamily="18" charset="0"/>
                        </a:rPr>
                        <a:t>B</a:t>
                      </a:r>
                      <a:r>
                        <a:rPr lang="en-US" sz="1200" b="0" dirty="0">
                          <a:effectLst/>
                          <a:latin typeface="Times New Roman" panose="02020603050405020304" pitchFamily="18" charset="0"/>
                          <a:cs typeface="Times New Roman" panose="02020603050405020304" pitchFamily="18" charset="0"/>
                        </a:rPr>
                        <a:t>ackbone</a:t>
                      </a:r>
                    </a:p>
                  </a:txBody>
                  <a:tcPr marL="50800" marR="5080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0" dirty="0" err="1">
                          <a:effectLst/>
                          <a:latin typeface="Times New Roman" panose="02020603050405020304" pitchFamily="18" charset="0"/>
                          <a:cs typeface="Times New Roman" panose="02020603050405020304" pitchFamily="18" charset="0"/>
                        </a:rPr>
                        <a:t>DarkNet</a:t>
                      </a:r>
                      <a:r>
                        <a:rPr lang="en-US" sz="1200" b="0" dirty="0">
                          <a:effectLst/>
                          <a:latin typeface="Times New Roman" panose="02020603050405020304" pitchFamily="18" charset="0"/>
                          <a:cs typeface="Times New Roman" panose="02020603050405020304" pitchFamily="18" charset="0"/>
                        </a:rPr>
                        <a:t> 53</a:t>
                      </a:r>
                    </a:p>
                  </a:txBody>
                  <a:tcPr marL="50800" marR="50800" marT="50800" marB="5080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1" dirty="0" err="1">
                          <a:solidFill>
                            <a:srgbClr val="7030A0"/>
                          </a:solidFill>
                          <a:effectLst/>
                          <a:latin typeface="Times New Roman" panose="02020603050405020304" pitchFamily="18" charset="0"/>
                          <a:cs typeface="Times New Roman" panose="02020603050405020304" pitchFamily="18" charset="0"/>
                        </a:rPr>
                        <a:t>ResNet</a:t>
                      </a:r>
                      <a:r>
                        <a:rPr lang="en-US" sz="1200" b="1" dirty="0">
                          <a:solidFill>
                            <a:srgbClr val="7030A0"/>
                          </a:solidFill>
                          <a:effectLst/>
                          <a:latin typeface="Times New Roman" panose="02020603050405020304" pitchFamily="18" charset="0"/>
                          <a:cs typeface="Times New Roman" panose="02020603050405020304" pitchFamily="18" charset="0"/>
                        </a:rPr>
                        <a:t> 50</a:t>
                      </a:r>
                    </a:p>
                  </a:txBody>
                  <a:tcPr marL="50800" marR="50800" marT="50800" marB="5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0" dirty="0" err="1">
                          <a:effectLst/>
                          <a:latin typeface="Times New Roman" panose="02020603050405020304" pitchFamily="18" charset="0"/>
                          <a:cs typeface="Times New Roman" panose="02020603050405020304" pitchFamily="18" charset="0"/>
                        </a:rPr>
                        <a:t>ResNet</a:t>
                      </a:r>
                      <a:r>
                        <a:rPr lang="en-US" sz="1200" b="0" dirty="0">
                          <a:effectLst/>
                          <a:latin typeface="Times New Roman" panose="02020603050405020304" pitchFamily="18" charset="0"/>
                          <a:cs typeface="Times New Roman" panose="02020603050405020304" pitchFamily="18" charset="0"/>
                        </a:rPr>
                        <a:t> 101</a:t>
                      </a:r>
                    </a:p>
                  </a:txBody>
                  <a:tcPr marL="50800" marR="50800" marT="50800" marB="5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0" dirty="0" err="1">
                          <a:effectLst/>
                          <a:latin typeface="Times New Roman" panose="02020603050405020304" pitchFamily="18" charset="0"/>
                          <a:cs typeface="Times New Roman" panose="02020603050405020304" pitchFamily="18" charset="0"/>
                        </a:rPr>
                        <a:t>Swin</a:t>
                      </a:r>
                      <a:r>
                        <a:rPr lang="en-US" sz="1200" b="0" dirty="0">
                          <a:effectLst/>
                          <a:latin typeface="Times New Roman" panose="02020603050405020304" pitchFamily="18" charset="0"/>
                          <a:cs typeface="Times New Roman" panose="02020603050405020304" pitchFamily="18" charset="0"/>
                        </a:rPr>
                        <a:t> Transformer</a:t>
                      </a:r>
                    </a:p>
                  </a:txBody>
                  <a:tcPr marL="50800" marR="50800" marT="50800" marB="5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1" dirty="0" err="1">
                          <a:solidFill>
                            <a:srgbClr val="7030A0"/>
                          </a:solidFill>
                          <a:effectLst/>
                          <a:latin typeface="Times New Roman" panose="02020603050405020304" pitchFamily="18" charset="0"/>
                          <a:cs typeface="Times New Roman" panose="02020603050405020304" pitchFamily="18" charset="0"/>
                        </a:rPr>
                        <a:t>ResNet</a:t>
                      </a:r>
                      <a:r>
                        <a:rPr lang="en-US" sz="1200" b="1" dirty="0">
                          <a:solidFill>
                            <a:srgbClr val="7030A0"/>
                          </a:solidFill>
                          <a:effectLst/>
                          <a:latin typeface="Times New Roman" panose="02020603050405020304" pitchFamily="18" charset="0"/>
                          <a:cs typeface="Times New Roman" panose="02020603050405020304" pitchFamily="18" charset="0"/>
                        </a:rPr>
                        <a:t> 50</a:t>
                      </a:r>
                    </a:p>
                  </a:txBody>
                  <a:tcPr marL="50800" marR="50800" marT="50800" marB="5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0" dirty="0" err="1">
                          <a:effectLst/>
                          <a:latin typeface="Times New Roman" panose="02020603050405020304" pitchFamily="18" charset="0"/>
                          <a:cs typeface="Times New Roman" panose="02020603050405020304" pitchFamily="18" charset="0"/>
                        </a:rPr>
                        <a:t>CSPDarkNet</a:t>
                      </a:r>
                      <a:endParaRPr lang="en-US" sz="1200" b="0" dirty="0">
                        <a:effectLst/>
                        <a:latin typeface="Times New Roman" panose="02020603050405020304" pitchFamily="18" charset="0"/>
                        <a:cs typeface="Times New Roman" panose="02020603050405020304" pitchFamily="18" charset="0"/>
                      </a:endParaRPr>
                    </a:p>
                  </a:txBody>
                  <a:tcPr marL="50800" marR="50800" marT="50800" marB="5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1" dirty="0" err="1">
                          <a:solidFill>
                            <a:srgbClr val="7030A0"/>
                          </a:solidFill>
                          <a:effectLst/>
                          <a:latin typeface="Times New Roman" panose="02020603050405020304" pitchFamily="18" charset="0"/>
                          <a:cs typeface="Times New Roman" panose="02020603050405020304" pitchFamily="18" charset="0"/>
                        </a:rPr>
                        <a:t>ResNet</a:t>
                      </a:r>
                      <a:r>
                        <a:rPr lang="en-US" sz="1200" b="1" dirty="0">
                          <a:solidFill>
                            <a:srgbClr val="7030A0"/>
                          </a:solidFill>
                          <a:effectLst/>
                          <a:latin typeface="Times New Roman" panose="02020603050405020304" pitchFamily="18" charset="0"/>
                          <a:cs typeface="Times New Roman" panose="02020603050405020304" pitchFamily="18" charset="0"/>
                        </a:rPr>
                        <a:t> 50</a:t>
                      </a:r>
                    </a:p>
                  </a:txBody>
                  <a:tcPr marL="50800" marR="50800" marT="50800" marB="5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1" dirty="0" err="1">
                          <a:solidFill>
                            <a:srgbClr val="7030A0"/>
                          </a:solidFill>
                          <a:effectLst/>
                          <a:latin typeface="Times New Roman" panose="02020603050405020304" pitchFamily="18" charset="0"/>
                          <a:cs typeface="Times New Roman" panose="02020603050405020304" pitchFamily="18" charset="0"/>
                        </a:rPr>
                        <a:t>ResNet</a:t>
                      </a:r>
                      <a:r>
                        <a:rPr lang="en-US" sz="1200" b="1" dirty="0">
                          <a:solidFill>
                            <a:srgbClr val="7030A0"/>
                          </a:solidFill>
                          <a:effectLst/>
                          <a:latin typeface="Times New Roman" panose="02020603050405020304" pitchFamily="18" charset="0"/>
                          <a:cs typeface="Times New Roman" panose="02020603050405020304" pitchFamily="18" charset="0"/>
                        </a:rPr>
                        <a:t> 50</a:t>
                      </a:r>
                    </a:p>
                  </a:txBody>
                  <a:tcPr marL="50800" marR="50800" marT="50800" marB="508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7803938"/>
                  </a:ext>
                </a:extLst>
              </a:tr>
            </a:tbl>
          </a:graphicData>
        </a:graphic>
      </p:graphicFrame>
      <p:sp>
        <p:nvSpPr>
          <p:cNvPr id="65" name="标题 3">
            <a:extLst>
              <a:ext uri="{FF2B5EF4-FFF2-40B4-BE49-F238E27FC236}">
                <a16:creationId xmlns:a16="http://schemas.microsoft.com/office/drawing/2014/main" id="{DC78BE8E-4767-4177-9C5B-2E1FBC4C9FC2}"/>
              </a:ext>
            </a:extLst>
          </p:cNvPr>
          <p:cNvSpPr txBox="1">
            <a:spLocks/>
          </p:cNvSpPr>
          <p:nvPr/>
        </p:nvSpPr>
        <p:spPr>
          <a:xfrm>
            <a:off x="218382" y="786703"/>
            <a:ext cx="7886700" cy="41195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400" b="1" kern="1200">
                <a:solidFill>
                  <a:schemeClr val="accent5"/>
                </a:solidFill>
                <a:latin typeface="微软雅黑" panose="020B0503020204020204" pitchFamily="34" charset="-122"/>
                <a:ea typeface="微软雅黑" panose="020B0503020204020204" pitchFamily="34" charset="-122"/>
                <a:cs typeface="+mj-cs"/>
              </a:defRPr>
            </a:lvl1pPr>
          </a:lstStyle>
          <a:p>
            <a:pPr marL="342900" indent="-342900">
              <a:buFont typeface="Arial" panose="020B0604020202020204" pitchFamily="34" charset="0"/>
              <a:buChar char="•"/>
            </a:pPr>
            <a:r>
              <a:rPr lang="en-US" altLang="zh-CN" sz="1800" dirty="0"/>
              <a:t>Similar backbone models of detectors </a:t>
            </a:r>
          </a:p>
        </p:txBody>
      </p:sp>
      <p:sp>
        <p:nvSpPr>
          <p:cNvPr id="66" name="文本框 65">
            <a:extLst>
              <a:ext uri="{FF2B5EF4-FFF2-40B4-BE49-F238E27FC236}">
                <a16:creationId xmlns:a16="http://schemas.microsoft.com/office/drawing/2014/main" id="{4DD048E6-4665-4A90-91F4-00568F43A2A9}"/>
              </a:ext>
            </a:extLst>
          </p:cNvPr>
          <p:cNvSpPr txBox="1"/>
          <p:nvPr/>
        </p:nvSpPr>
        <p:spPr>
          <a:xfrm>
            <a:off x="689475" y="4596730"/>
            <a:ext cx="7611094" cy="338554"/>
          </a:xfrm>
          <a:prstGeom prst="rect">
            <a:avLst/>
          </a:prstGeom>
          <a:noFill/>
        </p:spPr>
        <p:txBody>
          <a:bodyPr wrap="square">
            <a:spAutoFit/>
          </a:bodyPr>
          <a:lstStyle/>
          <a:p>
            <a:pPr algn="ctr" defTabSz="685800"/>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Features corresponding to objects typically show </a:t>
            </a:r>
            <a:r>
              <a:rPr lang="en-US" altLang="zh-CN" sz="1600" dirty="0">
                <a:solidFill>
                  <a:srgbClr val="8E24AA"/>
                </a:solidFill>
                <a:latin typeface="Times New Roman" panose="02020603050405020304" pitchFamily="18" charset="0"/>
                <a:ea typeface="微软雅黑" panose="020B0503020204020204" pitchFamily="34" charset="-122"/>
                <a:cs typeface="Times New Roman" panose="02020603050405020304" pitchFamily="18" charset="0"/>
              </a:rPr>
              <a:t>higher numerical responses</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813684738"/>
      </p:ext>
    </p:extLst>
  </p:cSld>
  <p:clrMapOvr>
    <a:masterClrMapping/>
  </p:clrMapOvr>
  <mc:AlternateContent xmlns:mc="http://schemas.openxmlformats.org/markup-compatibility/2006" xmlns:p14="http://schemas.microsoft.com/office/powerpoint/2010/main">
    <mc:Choice Requires="p14">
      <p:transition p14:dur="10" advTm="37803"/>
    </mc:Choice>
    <mc:Fallback xmlns="">
      <p:transition advTm="37803"/>
    </mc:Fallback>
  </mc:AlternateContent>
  <p:extLst>
    <p:ext uri="{E180D4A7-C9FB-4DFB-919C-405C955672EB}">
      <p14:showEvtLst xmlns:p14="http://schemas.microsoft.com/office/powerpoint/2010/main">
        <p14:playEvt time="157" objId="3"/>
        <p14:stopEvt time="35761" objId="3"/>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0F87CE12-C8AD-CDF1-5749-9C2E6F983DAB}"/>
              </a:ext>
            </a:extLst>
          </p:cNvPr>
          <p:cNvSpPr>
            <a:spLocks noGrp="1"/>
          </p:cNvSpPr>
          <p:nvPr>
            <p:ph type="title"/>
          </p:nvPr>
        </p:nvSpPr>
        <p:spPr/>
        <p:txBody>
          <a:bodyPr>
            <a:noAutofit/>
          </a:bodyPr>
          <a:lstStyle/>
          <a:p>
            <a:r>
              <a:rPr lang="en-US" altLang="zh-CN" dirty="0"/>
              <a:t>Motivations</a:t>
            </a:r>
          </a:p>
        </p:txBody>
      </p:sp>
      <p:sp>
        <p:nvSpPr>
          <p:cNvPr id="6" name="灯片编号占位符 5">
            <a:extLst>
              <a:ext uri="{FF2B5EF4-FFF2-40B4-BE49-F238E27FC236}">
                <a16:creationId xmlns:a16="http://schemas.microsoft.com/office/drawing/2014/main" id="{DD28B370-138F-ACE9-9925-3DCABA31E15A}"/>
              </a:ext>
            </a:extLst>
          </p:cNvPr>
          <p:cNvSpPr>
            <a:spLocks noGrp="1"/>
          </p:cNvSpPr>
          <p:nvPr>
            <p:ph type="sldNum" sz="quarter" idx="12"/>
          </p:nvPr>
        </p:nvSpPr>
        <p:spPr/>
        <p:txBody>
          <a:bodyPr/>
          <a:lstStyle/>
          <a:p>
            <a:fld id="{0F185AAB-E8F4-4A98-A711-E7C44768F2FD}" type="slidenum">
              <a:rPr lang="zh-CN" altLang="en-US" smtClean="0"/>
              <a:pPr/>
              <a:t>4</a:t>
            </a:fld>
            <a:endParaRPr lang="zh-CN" altLang="en-US" dirty="0"/>
          </a:p>
        </p:txBody>
      </p:sp>
      <p:sp>
        <p:nvSpPr>
          <p:cNvPr id="65" name="标题 3">
            <a:extLst>
              <a:ext uri="{FF2B5EF4-FFF2-40B4-BE49-F238E27FC236}">
                <a16:creationId xmlns:a16="http://schemas.microsoft.com/office/drawing/2014/main" id="{DC78BE8E-4767-4177-9C5B-2E1FBC4C9FC2}"/>
              </a:ext>
            </a:extLst>
          </p:cNvPr>
          <p:cNvSpPr txBox="1">
            <a:spLocks/>
          </p:cNvSpPr>
          <p:nvPr/>
        </p:nvSpPr>
        <p:spPr>
          <a:xfrm>
            <a:off x="218382" y="769770"/>
            <a:ext cx="2601018" cy="41195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400" b="1" kern="1200">
                <a:solidFill>
                  <a:schemeClr val="accent5"/>
                </a:solidFill>
                <a:latin typeface="微软雅黑" panose="020B0503020204020204" pitchFamily="34" charset="-122"/>
                <a:ea typeface="微软雅黑" panose="020B0503020204020204" pitchFamily="34" charset="-122"/>
                <a:cs typeface="+mj-cs"/>
              </a:defRPr>
            </a:lvl1pPr>
          </a:lstStyle>
          <a:p>
            <a:pPr marL="342900" indent="-342900">
              <a:buFont typeface="Arial" panose="020B0604020202020204" pitchFamily="34" charset="0"/>
              <a:buChar char="•"/>
            </a:pPr>
            <a:r>
              <a:rPr lang="en-US" altLang="zh-CN" sz="1800" dirty="0"/>
              <a:t>Toy experiments</a:t>
            </a:r>
          </a:p>
        </p:txBody>
      </p:sp>
      <p:grpSp>
        <p:nvGrpSpPr>
          <p:cNvPr id="70" name="组合 69">
            <a:extLst>
              <a:ext uri="{FF2B5EF4-FFF2-40B4-BE49-F238E27FC236}">
                <a16:creationId xmlns:a16="http://schemas.microsoft.com/office/drawing/2014/main" id="{92EBEB24-097F-49F2-BF6B-43BC76E7A072}"/>
              </a:ext>
            </a:extLst>
          </p:cNvPr>
          <p:cNvGrpSpPr/>
          <p:nvPr/>
        </p:nvGrpSpPr>
        <p:grpSpPr>
          <a:xfrm>
            <a:off x="642889" y="1326822"/>
            <a:ext cx="7858222" cy="1673563"/>
            <a:chOff x="470392" y="1350793"/>
            <a:chExt cx="7858222" cy="1673563"/>
          </a:xfrm>
        </p:grpSpPr>
        <p:grpSp>
          <p:nvGrpSpPr>
            <p:cNvPr id="62" name="组合 61">
              <a:extLst>
                <a:ext uri="{FF2B5EF4-FFF2-40B4-BE49-F238E27FC236}">
                  <a16:creationId xmlns:a16="http://schemas.microsoft.com/office/drawing/2014/main" id="{9F8F83ED-4A51-4510-9142-8A3E51CA2CC0}"/>
                </a:ext>
              </a:extLst>
            </p:cNvPr>
            <p:cNvGrpSpPr/>
            <p:nvPr/>
          </p:nvGrpSpPr>
          <p:grpSpPr>
            <a:xfrm>
              <a:off x="5285783" y="1492800"/>
              <a:ext cx="2880493" cy="1015662"/>
              <a:chOff x="5237786" y="3182984"/>
              <a:chExt cx="2880493" cy="1015662"/>
            </a:xfrm>
          </p:grpSpPr>
          <p:grpSp>
            <p:nvGrpSpPr>
              <p:cNvPr id="56" name="组合 55">
                <a:extLst>
                  <a:ext uri="{FF2B5EF4-FFF2-40B4-BE49-F238E27FC236}">
                    <a16:creationId xmlns:a16="http://schemas.microsoft.com/office/drawing/2014/main" id="{08E27B0F-1AED-4CC4-8149-E8E76B66A554}"/>
                  </a:ext>
                </a:extLst>
              </p:cNvPr>
              <p:cNvGrpSpPr/>
              <p:nvPr/>
            </p:nvGrpSpPr>
            <p:grpSpPr>
              <a:xfrm>
                <a:off x="5237786" y="3182984"/>
                <a:ext cx="2880493" cy="338554"/>
                <a:chOff x="7884616" y="3357232"/>
                <a:chExt cx="2880493" cy="338554"/>
              </a:xfrm>
            </p:grpSpPr>
            <p:sp>
              <p:nvSpPr>
                <p:cNvPr id="57" name="文本框 56">
                  <a:extLst>
                    <a:ext uri="{FF2B5EF4-FFF2-40B4-BE49-F238E27FC236}">
                      <a16:creationId xmlns:a16="http://schemas.microsoft.com/office/drawing/2014/main" id="{F305B263-C2F0-41C7-A9F3-8B778E4F0EE8}"/>
                    </a:ext>
                  </a:extLst>
                </p:cNvPr>
                <p:cNvSpPr txBox="1"/>
                <p:nvPr/>
              </p:nvSpPr>
              <p:spPr>
                <a:xfrm>
                  <a:off x="7884616" y="3357232"/>
                  <a:ext cx="936000" cy="338554"/>
                </a:xfrm>
                <a:prstGeom prst="rect">
                  <a:avLst/>
                </a:prstGeom>
                <a:noFill/>
              </p:spPr>
              <p:txBody>
                <a:bodyPr wrap="square" rtlCol="0">
                  <a:spAutoFit/>
                </a:bodyPr>
                <a:lstStyle/>
                <a:p>
                  <a:pPr algn="ctr"/>
                  <a:r>
                    <a:rPr lang="en-US" altLang="zh-CN" sz="1600" dirty="0">
                      <a:latin typeface="Times New Roman" panose="02020603050405020304" pitchFamily="18" charset="0"/>
                      <a:cs typeface="Times New Roman" panose="02020603050405020304" pitchFamily="18" charset="0"/>
                    </a:rPr>
                    <a:t>Raw</a:t>
                  </a:r>
                  <a:endParaRPr lang="zh-CN" altLang="en-US" sz="1600" dirty="0">
                    <a:latin typeface="Times New Roman" panose="02020603050405020304" pitchFamily="18" charset="0"/>
                    <a:cs typeface="Times New Roman" panose="02020603050405020304" pitchFamily="18" charset="0"/>
                  </a:endParaRPr>
                </a:p>
              </p:txBody>
            </p:sp>
            <p:grpSp>
              <p:nvGrpSpPr>
                <p:cNvPr id="43" name="组合 42">
                  <a:extLst>
                    <a:ext uri="{FF2B5EF4-FFF2-40B4-BE49-F238E27FC236}">
                      <a16:creationId xmlns:a16="http://schemas.microsoft.com/office/drawing/2014/main" id="{EBB11723-F276-462B-9B1D-6ED7CD4C7ED3}"/>
                    </a:ext>
                  </a:extLst>
                </p:cNvPr>
                <p:cNvGrpSpPr/>
                <p:nvPr/>
              </p:nvGrpSpPr>
              <p:grpSpPr>
                <a:xfrm>
                  <a:off x="8820616" y="3418509"/>
                  <a:ext cx="1944493" cy="216000"/>
                  <a:chOff x="5160039" y="3577213"/>
                  <a:chExt cx="1944493" cy="216000"/>
                </a:xfrm>
              </p:grpSpPr>
              <p:sp>
                <p:nvSpPr>
                  <p:cNvPr id="20" name="矩形 19">
                    <a:extLst>
                      <a:ext uri="{FF2B5EF4-FFF2-40B4-BE49-F238E27FC236}">
                        <a16:creationId xmlns:a16="http://schemas.microsoft.com/office/drawing/2014/main" id="{DA9696DC-2DA5-44FA-86F8-0BADDD5886F9}"/>
                      </a:ext>
                    </a:extLst>
                  </p:cNvPr>
                  <p:cNvSpPr/>
                  <p:nvPr/>
                </p:nvSpPr>
                <p:spPr>
                  <a:xfrm>
                    <a:off x="5592532" y="3577213"/>
                    <a:ext cx="1512000" cy="216000"/>
                  </a:xfrm>
                  <a:prstGeom prst="rect">
                    <a:avLst/>
                  </a:prstGeom>
                  <a:noFill/>
                  <a:ln w="19050">
                    <a:solidFill>
                      <a:srgbClr val="43A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3D0673E9-B496-40B8-BEBF-3942C10A3BC4}"/>
                      </a:ext>
                    </a:extLst>
                  </p:cNvPr>
                  <p:cNvSpPr/>
                  <p:nvPr/>
                </p:nvSpPr>
                <p:spPr>
                  <a:xfrm>
                    <a:off x="5160039" y="3577213"/>
                    <a:ext cx="432000" cy="216000"/>
                  </a:xfrm>
                  <a:prstGeom prst="rect">
                    <a:avLst/>
                  </a:prstGeom>
                  <a:noFill/>
                  <a:ln w="19050">
                    <a:solidFill>
                      <a:srgbClr val="8E24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60" name="组合 59">
                <a:extLst>
                  <a:ext uri="{FF2B5EF4-FFF2-40B4-BE49-F238E27FC236}">
                    <a16:creationId xmlns:a16="http://schemas.microsoft.com/office/drawing/2014/main" id="{49B8C8B2-C74C-4B6F-B1D4-9131B2FADBFA}"/>
                  </a:ext>
                </a:extLst>
              </p:cNvPr>
              <p:cNvGrpSpPr/>
              <p:nvPr/>
            </p:nvGrpSpPr>
            <p:grpSpPr>
              <a:xfrm>
                <a:off x="5237786" y="3521538"/>
                <a:ext cx="2880001" cy="338554"/>
                <a:chOff x="5159499" y="3638366"/>
                <a:chExt cx="2880001" cy="338554"/>
              </a:xfrm>
            </p:grpSpPr>
            <p:sp>
              <p:nvSpPr>
                <p:cNvPr id="59" name="文本框 58">
                  <a:extLst>
                    <a:ext uri="{FF2B5EF4-FFF2-40B4-BE49-F238E27FC236}">
                      <a16:creationId xmlns:a16="http://schemas.microsoft.com/office/drawing/2014/main" id="{8AF64EFB-D7CF-49C3-AD9D-94495830AE3A}"/>
                    </a:ext>
                  </a:extLst>
                </p:cNvPr>
                <p:cNvSpPr txBox="1"/>
                <p:nvPr/>
              </p:nvSpPr>
              <p:spPr>
                <a:xfrm>
                  <a:off x="5159499" y="3638366"/>
                  <a:ext cx="936000" cy="338554"/>
                </a:xfrm>
                <a:prstGeom prst="rect">
                  <a:avLst/>
                </a:prstGeom>
                <a:noFill/>
              </p:spPr>
              <p:txBody>
                <a:bodyPr wrap="square" rtlCol="0">
                  <a:spAutoFit/>
                </a:bodyPr>
                <a:lstStyle/>
                <a:p>
                  <a:pPr algn="ctr"/>
                  <a:r>
                    <a:rPr lang="en-US" altLang="zh-CN" sz="1600" dirty="0">
                      <a:latin typeface="Times New Roman" panose="02020603050405020304" pitchFamily="18" charset="0"/>
                      <a:cs typeface="Times New Roman" panose="02020603050405020304" pitchFamily="18" charset="0"/>
                    </a:rPr>
                    <a:t>Clip</a:t>
                  </a:r>
                  <a:endParaRPr lang="zh-CN" altLang="en-US" sz="1600" dirty="0">
                    <a:latin typeface="Times New Roman" panose="02020603050405020304" pitchFamily="18" charset="0"/>
                    <a:cs typeface="Times New Roman" panose="02020603050405020304" pitchFamily="18" charset="0"/>
                  </a:endParaRPr>
                </a:p>
              </p:txBody>
            </p:sp>
            <p:grpSp>
              <p:nvGrpSpPr>
                <p:cNvPr id="44" name="组合 43">
                  <a:extLst>
                    <a:ext uri="{FF2B5EF4-FFF2-40B4-BE49-F238E27FC236}">
                      <a16:creationId xmlns:a16="http://schemas.microsoft.com/office/drawing/2014/main" id="{4BC01DEC-90FF-46B2-9ADA-FABF666A2CCB}"/>
                    </a:ext>
                  </a:extLst>
                </p:cNvPr>
                <p:cNvGrpSpPr/>
                <p:nvPr/>
              </p:nvGrpSpPr>
              <p:grpSpPr>
                <a:xfrm>
                  <a:off x="6095499" y="3699643"/>
                  <a:ext cx="1944001" cy="216000"/>
                  <a:chOff x="5160039" y="3916411"/>
                  <a:chExt cx="1944001" cy="216000"/>
                </a:xfrm>
              </p:grpSpPr>
              <p:sp>
                <p:nvSpPr>
                  <p:cNvPr id="9" name="矩形 8">
                    <a:extLst>
                      <a:ext uri="{FF2B5EF4-FFF2-40B4-BE49-F238E27FC236}">
                        <a16:creationId xmlns:a16="http://schemas.microsoft.com/office/drawing/2014/main" id="{DECF812D-E339-4B1A-AC98-963D06D4C74B}"/>
                      </a:ext>
                    </a:extLst>
                  </p:cNvPr>
                  <p:cNvSpPr/>
                  <p:nvPr/>
                </p:nvSpPr>
                <p:spPr>
                  <a:xfrm>
                    <a:off x="5592040" y="3916411"/>
                    <a:ext cx="1512000" cy="216000"/>
                  </a:xfrm>
                  <a:prstGeom prst="rect">
                    <a:avLst/>
                  </a:prstGeom>
                  <a:noFill/>
                  <a:ln w="19050">
                    <a:solidFill>
                      <a:srgbClr val="43A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CE724DB5-31D4-49F7-9A5A-F368A698F1BE}"/>
                      </a:ext>
                    </a:extLst>
                  </p:cNvPr>
                  <p:cNvSpPr/>
                  <p:nvPr/>
                </p:nvSpPr>
                <p:spPr>
                  <a:xfrm>
                    <a:off x="5160039" y="3916411"/>
                    <a:ext cx="432000" cy="216000"/>
                  </a:xfrm>
                  <a:prstGeom prst="rect">
                    <a:avLst/>
                  </a:prstGeom>
                  <a:pattFill prst="wdUpDiag">
                    <a:fgClr>
                      <a:srgbClr val="757575"/>
                    </a:fgClr>
                    <a:bgClr>
                      <a:schemeClr val="bg1"/>
                    </a:bgClr>
                  </a:pattFill>
                  <a:ln w="19050">
                    <a:solidFill>
                      <a:srgbClr val="8E24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61" name="组合 60">
                <a:extLst>
                  <a:ext uri="{FF2B5EF4-FFF2-40B4-BE49-F238E27FC236}">
                    <a16:creationId xmlns:a16="http://schemas.microsoft.com/office/drawing/2014/main" id="{664988ED-1969-4701-9651-1170741929DB}"/>
                  </a:ext>
                </a:extLst>
              </p:cNvPr>
              <p:cNvGrpSpPr/>
              <p:nvPr/>
            </p:nvGrpSpPr>
            <p:grpSpPr>
              <a:xfrm>
                <a:off x="5237786" y="3860092"/>
                <a:ext cx="2880001" cy="338554"/>
                <a:chOff x="5044475" y="3969205"/>
                <a:chExt cx="2880001" cy="338554"/>
              </a:xfrm>
            </p:grpSpPr>
            <p:sp>
              <p:nvSpPr>
                <p:cNvPr id="58" name="文本框 57">
                  <a:extLst>
                    <a:ext uri="{FF2B5EF4-FFF2-40B4-BE49-F238E27FC236}">
                      <a16:creationId xmlns:a16="http://schemas.microsoft.com/office/drawing/2014/main" id="{CB2FE006-3D02-4045-BEEA-6B4FBB770785}"/>
                    </a:ext>
                  </a:extLst>
                </p:cNvPr>
                <p:cNvSpPr txBox="1"/>
                <p:nvPr/>
              </p:nvSpPr>
              <p:spPr>
                <a:xfrm>
                  <a:off x="5044475" y="3969205"/>
                  <a:ext cx="936000" cy="338554"/>
                </a:xfrm>
                <a:prstGeom prst="rect">
                  <a:avLst/>
                </a:prstGeom>
                <a:noFill/>
              </p:spPr>
              <p:txBody>
                <a:bodyPr wrap="square" rtlCol="0">
                  <a:spAutoFit/>
                </a:bodyPr>
                <a:lstStyle/>
                <a:p>
                  <a:pPr algn="ctr"/>
                  <a:r>
                    <a:rPr lang="en-US" altLang="zh-CN" sz="1600" dirty="0">
                      <a:latin typeface="Times New Roman" panose="02020603050405020304" pitchFamily="18" charset="0"/>
                      <a:cs typeface="Times New Roman" panose="02020603050405020304" pitchFamily="18" charset="0"/>
                    </a:rPr>
                    <a:t>Preserve</a:t>
                  </a:r>
                  <a:endParaRPr lang="zh-CN" altLang="en-US" sz="1600" dirty="0">
                    <a:latin typeface="Times New Roman" panose="02020603050405020304" pitchFamily="18" charset="0"/>
                    <a:cs typeface="Times New Roman" panose="02020603050405020304" pitchFamily="18" charset="0"/>
                  </a:endParaRPr>
                </a:p>
              </p:txBody>
            </p:sp>
            <p:grpSp>
              <p:nvGrpSpPr>
                <p:cNvPr id="45" name="组合 44">
                  <a:extLst>
                    <a:ext uri="{FF2B5EF4-FFF2-40B4-BE49-F238E27FC236}">
                      <a16:creationId xmlns:a16="http://schemas.microsoft.com/office/drawing/2014/main" id="{75E3B69A-26C9-4FF0-A1EA-673B7C3E5DC6}"/>
                    </a:ext>
                  </a:extLst>
                </p:cNvPr>
                <p:cNvGrpSpPr/>
                <p:nvPr/>
              </p:nvGrpSpPr>
              <p:grpSpPr>
                <a:xfrm>
                  <a:off x="5980475" y="4030482"/>
                  <a:ext cx="1944001" cy="216000"/>
                  <a:chOff x="5160039" y="4255609"/>
                  <a:chExt cx="1944001" cy="216000"/>
                </a:xfrm>
              </p:grpSpPr>
              <p:sp>
                <p:nvSpPr>
                  <p:cNvPr id="12" name="矩形 11">
                    <a:extLst>
                      <a:ext uri="{FF2B5EF4-FFF2-40B4-BE49-F238E27FC236}">
                        <a16:creationId xmlns:a16="http://schemas.microsoft.com/office/drawing/2014/main" id="{4986CCE0-182B-4FEA-9219-AAF09B3EC357}"/>
                      </a:ext>
                    </a:extLst>
                  </p:cNvPr>
                  <p:cNvSpPr/>
                  <p:nvPr/>
                </p:nvSpPr>
                <p:spPr>
                  <a:xfrm>
                    <a:off x="5592040" y="4255609"/>
                    <a:ext cx="1512000" cy="216000"/>
                  </a:xfrm>
                  <a:prstGeom prst="rect">
                    <a:avLst/>
                  </a:prstGeom>
                  <a:pattFill prst="wdUpDiag">
                    <a:fgClr>
                      <a:srgbClr val="757575"/>
                    </a:fgClr>
                    <a:bgClr>
                      <a:schemeClr val="bg1"/>
                    </a:bgClr>
                  </a:pattFill>
                  <a:ln w="19050">
                    <a:solidFill>
                      <a:srgbClr val="43A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90C2F3FA-39DA-4C0F-B796-FCDBB0AEDA24}"/>
                      </a:ext>
                    </a:extLst>
                  </p:cNvPr>
                  <p:cNvSpPr/>
                  <p:nvPr/>
                </p:nvSpPr>
                <p:spPr>
                  <a:xfrm>
                    <a:off x="5160039" y="4255609"/>
                    <a:ext cx="432000" cy="216000"/>
                  </a:xfrm>
                  <a:prstGeom prst="rect">
                    <a:avLst/>
                  </a:prstGeom>
                  <a:noFill/>
                  <a:ln w="19050">
                    <a:solidFill>
                      <a:srgbClr val="8E24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grpSp>
          <p:nvGrpSpPr>
            <p:cNvPr id="55" name="组合 54">
              <a:extLst>
                <a:ext uri="{FF2B5EF4-FFF2-40B4-BE49-F238E27FC236}">
                  <a16:creationId xmlns:a16="http://schemas.microsoft.com/office/drawing/2014/main" id="{F633BAB8-7534-4B31-AFF1-620EB0B9C93F}"/>
                </a:ext>
              </a:extLst>
            </p:cNvPr>
            <p:cNvGrpSpPr/>
            <p:nvPr/>
          </p:nvGrpSpPr>
          <p:grpSpPr>
            <a:xfrm>
              <a:off x="470392" y="1350793"/>
              <a:ext cx="4361856" cy="1009559"/>
              <a:chOff x="570023" y="3103664"/>
              <a:chExt cx="4361856" cy="1009559"/>
            </a:xfrm>
          </p:grpSpPr>
          <p:sp>
            <p:nvSpPr>
              <p:cNvPr id="51" name="文本框 50">
                <a:extLst>
                  <a:ext uri="{FF2B5EF4-FFF2-40B4-BE49-F238E27FC236}">
                    <a16:creationId xmlns:a16="http://schemas.microsoft.com/office/drawing/2014/main" id="{C18E139D-DBEA-42EF-9EAC-F53BD0C5ECA8}"/>
                  </a:ext>
                </a:extLst>
              </p:cNvPr>
              <p:cNvSpPr txBox="1"/>
              <p:nvPr/>
            </p:nvSpPr>
            <p:spPr>
              <a:xfrm>
                <a:off x="1324270" y="3501780"/>
                <a:ext cx="1601272" cy="338554"/>
              </a:xfrm>
              <a:prstGeom prst="rect">
                <a:avLst/>
              </a:prstGeom>
              <a:noFill/>
            </p:spPr>
            <p:txBody>
              <a:bodyPr wrap="square" rtlCol="0">
                <a:spAutoFit/>
              </a:bodyPr>
              <a:lstStyle/>
              <a:p>
                <a:pPr algn="ctr"/>
                <a:r>
                  <a:rPr lang="en-US" altLang="zh-CN" sz="1600" dirty="0">
                    <a:latin typeface="Times New Roman" panose="02020603050405020304" pitchFamily="18" charset="0"/>
                    <a:cs typeface="Times New Roman" panose="02020603050405020304" pitchFamily="18" charset="0"/>
                  </a:rPr>
                  <a:t>Flatten &amp; Sort</a:t>
                </a:r>
                <a:endParaRPr lang="zh-CN" altLang="en-US" sz="1600" dirty="0">
                  <a:latin typeface="Times New Roman" panose="02020603050405020304" pitchFamily="18" charset="0"/>
                  <a:cs typeface="Times New Roman" panose="02020603050405020304" pitchFamily="18" charset="0"/>
                </a:endParaRPr>
              </a:p>
            </p:txBody>
          </p:sp>
          <p:cxnSp>
            <p:nvCxnSpPr>
              <p:cNvPr id="16" name="直接箭头连接符 15">
                <a:extLst>
                  <a:ext uri="{FF2B5EF4-FFF2-40B4-BE49-F238E27FC236}">
                    <a16:creationId xmlns:a16="http://schemas.microsoft.com/office/drawing/2014/main" id="{494A4B7F-ABB6-43AB-BCDA-A9F7FD833616}"/>
                  </a:ext>
                </a:extLst>
              </p:cNvPr>
              <p:cNvCxnSpPr>
                <a:cxnSpLocks/>
              </p:cNvCxnSpPr>
              <p:nvPr/>
            </p:nvCxnSpPr>
            <p:spPr>
              <a:xfrm>
                <a:off x="1521883" y="3800577"/>
                <a:ext cx="1297517" cy="0"/>
              </a:xfrm>
              <a:prstGeom prst="straightConnector1">
                <a:avLst/>
              </a:prstGeom>
              <a:ln w="19050">
                <a:solidFill>
                  <a:srgbClr val="1E88E5"/>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41" name="组合 40">
                <a:extLst>
                  <a:ext uri="{FF2B5EF4-FFF2-40B4-BE49-F238E27FC236}">
                    <a16:creationId xmlns:a16="http://schemas.microsoft.com/office/drawing/2014/main" id="{8B8AA8DC-9A56-4BA8-B773-5B77A411DD0D}"/>
                  </a:ext>
                </a:extLst>
              </p:cNvPr>
              <p:cNvGrpSpPr/>
              <p:nvPr/>
            </p:nvGrpSpPr>
            <p:grpSpPr>
              <a:xfrm>
                <a:off x="738608" y="3465223"/>
                <a:ext cx="648000" cy="648000"/>
                <a:chOff x="443672" y="3444706"/>
                <a:chExt cx="648000" cy="648000"/>
              </a:xfrm>
            </p:grpSpPr>
            <p:sp>
              <p:nvSpPr>
                <p:cNvPr id="22" name="矩形 21">
                  <a:extLst>
                    <a:ext uri="{FF2B5EF4-FFF2-40B4-BE49-F238E27FC236}">
                      <a16:creationId xmlns:a16="http://schemas.microsoft.com/office/drawing/2014/main" id="{38D14A2F-C322-444E-92CB-A2BDCD9DE9D5}"/>
                    </a:ext>
                  </a:extLst>
                </p:cNvPr>
                <p:cNvSpPr/>
                <p:nvPr/>
              </p:nvSpPr>
              <p:spPr>
                <a:xfrm>
                  <a:off x="443672" y="3444706"/>
                  <a:ext cx="216000" cy="216000"/>
                </a:xfrm>
                <a:prstGeom prst="rect">
                  <a:avLst/>
                </a:prstGeom>
                <a:noFill/>
                <a:ln w="19050">
                  <a:solidFill>
                    <a:srgbClr val="43A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id="{E255342F-FDB5-4EDB-9E24-C09475113D3A}"/>
                    </a:ext>
                  </a:extLst>
                </p:cNvPr>
                <p:cNvSpPr/>
                <p:nvPr/>
              </p:nvSpPr>
              <p:spPr>
                <a:xfrm>
                  <a:off x="659672" y="3444706"/>
                  <a:ext cx="216000" cy="216000"/>
                </a:xfrm>
                <a:prstGeom prst="rect">
                  <a:avLst/>
                </a:prstGeom>
                <a:noFill/>
                <a:ln w="19050">
                  <a:solidFill>
                    <a:srgbClr val="43A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E88E5"/>
                    </a:solidFill>
                  </a:endParaRPr>
                </a:p>
              </p:txBody>
            </p:sp>
            <p:sp>
              <p:nvSpPr>
                <p:cNvPr id="25" name="矩形 24">
                  <a:extLst>
                    <a:ext uri="{FF2B5EF4-FFF2-40B4-BE49-F238E27FC236}">
                      <a16:creationId xmlns:a16="http://schemas.microsoft.com/office/drawing/2014/main" id="{3AE1393D-2C5A-4DA5-BE5E-C5A1776174EF}"/>
                    </a:ext>
                  </a:extLst>
                </p:cNvPr>
                <p:cNvSpPr/>
                <p:nvPr/>
              </p:nvSpPr>
              <p:spPr>
                <a:xfrm>
                  <a:off x="875672" y="3444706"/>
                  <a:ext cx="216000" cy="216000"/>
                </a:xfrm>
                <a:prstGeom prst="rect">
                  <a:avLst/>
                </a:prstGeom>
                <a:noFill/>
                <a:ln w="19050">
                  <a:solidFill>
                    <a:srgbClr val="43A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7A79809B-79CD-4D0F-AF1C-018CC99D6F3D}"/>
                    </a:ext>
                  </a:extLst>
                </p:cNvPr>
                <p:cNvSpPr/>
                <p:nvPr/>
              </p:nvSpPr>
              <p:spPr>
                <a:xfrm>
                  <a:off x="443672" y="3660706"/>
                  <a:ext cx="216000" cy="216000"/>
                </a:xfrm>
                <a:prstGeom prst="rect">
                  <a:avLst/>
                </a:prstGeom>
                <a:noFill/>
                <a:ln w="19050">
                  <a:solidFill>
                    <a:srgbClr val="43A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088FE43D-0A2B-42E6-AF6E-C914F03DAD37}"/>
                    </a:ext>
                  </a:extLst>
                </p:cNvPr>
                <p:cNvSpPr/>
                <p:nvPr/>
              </p:nvSpPr>
              <p:spPr>
                <a:xfrm>
                  <a:off x="875672" y="3660706"/>
                  <a:ext cx="216000" cy="216000"/>
                </a:xfrm>
                <a:prstGeom prst="rect">
                  <a:avLst/>
                </a:prstGeom>
                <a:noFill/>
                <a:ln w="19050">
                  <a:solidFill>
                    <a:srgbClr val="43A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a:extLst>
                    <a:ext uri="{FF2B5EF4-FFF2-40B4-BE49-F238E27FC236}">
                      <a16:creationId xmlns:a16="http://schemas.microsoft.com/office/drawing/2014/main" id="{150CCFFD-9777-4904-B07E-D1B60CE539D5}"/>
                    </a:ext>
                  </a:extLst>
                </p:cNvPr>
                <p:cNvSpPr/>
                <p:nvPr/>
              </p:nvSpPr>
              <p:spPr>
                <a:xfrm>
                  <a:off x="443672" y="3876706"/>
                  <a:ext cx="216000" cy="216000"/>
                </a:xfrm>
                <a:prstGeom prst="rect">
                  <a:avLst/>
                </a:prstGeom>
                <a:noFill/>
                <a:ln w="19050">
                  <a:solidFill>
                    <a:srgbClr val="43A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a:extLst>
                    <a:ext uri="{FF2B5EF4-FFF2-40B4-BE49-F238E27FC236}">
                      <a16:creationId xmlns:a16="http://schemas.microsoft.com/office/drawing/2014/main" id="{B0B400BF-BD13-4405-A24D-2C76E4DDFAE3}"/>
                    </a:ext>
                  </a:extLst>
                </p:cNvPr>
                <p:cNvSpPr/>
                <p:nvPr/>
              </p:nvSpPr>
              <p:spPr>
                <a:xfrm>
                  <a:off x="659672" y="3876706"/>
                  <a:ext cx="216000" cy="216000"/>
                </a:xfrm>
                <a:prstGeom prst="rect">
                  <a:avLst/>
                </a:prstGeom>
                <a:noFill/>
                <a:ln w="19050">
                  <a:solidFill>
                    <a:srgbClr val="43A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a:extLst>
                    <a:ext uri="{FF2B5EF4-FFF2-40B4-BE49-F238E27FC236}">
                      <a16:creationId xmlns:a16="http://schemas.microsoft.com/office/drawing/2014/main" id="{139B0367-49F7-448F-A3B1-67D0CCE30F3C}"/>
                    </a:ext>
                  </a:extLst>
                </p:cNvPr>
                <p:cNvSpPr/>
                <p:nvPr/>
              </p:nvSpPr>
              <p:spPr>
                <a:xfrm>
                  <a:off x="875672" y="3876706"/>
                  <a:ext cx="216000" cy="216000"/>
                </a:xfrm>
                <a:prstGeom prst="rect">
                  <a:avLst/>
                </a:prstGeom>
                <a:noFill/>
                <a:ln w="19050">
                  <a:solidFill>
                    <a:srgbClr val="8E24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9C0E8B64-C139-4907-8B6B-205B59B9AB3B}"/>
                    </a:ext>
                  </a:extLst>
                </p:cNvPr>
                <p:cNvSpPr/>
                <p:nvPr/>
              </p:nvSpPr>
              <p:spPr>
                <a:xfrm>
                  <a:off x="659672" y="3660706"/>
                  <a:ext cx="216000" cy="216000"/>
                </a:xfrm>
                <a:prstGeom prst="rect">
                  <a:avLst/>
                </a:prstGeom>
                <a:noFill/>
                <a:ln w="19050">
                  <a:solidFill>
                    <a:srgbClr val="8E24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E24AA"/>
                    </a:solidFill>
                  </a:endParaRPr>
                </a:p>
              </p:txBody>
            </p:sp>
          </p:grpSp>
          <p:grpSp>
            <p:nvGrpSpPr>
              <p:cNvPr id="42" name="组合 41">
                <a:extLst>
                  <a:ext uri="{FF2B5EF4-FFF2-40B4-BE49-F238E27FC236}">
                    <a16:creationId xmlns:a16="http://schemas.microsoft.com/office/drawing/2014/main" id="{A35E5408-9D3F-4C18-BAF5-BAE782445752}"/>
                  </a:ext>
                </a:extLst>
              </p:cNvPr>
              <p:cNvGrpSpPr/>
              <p:nvPr/>
            </p:nvGrpSpPr>
            <p:grpSpPr>
              <a:xfrm>
                <a:off x="2987879" y="3681223"/>
                <a:ext cx="1944000" cy="216000"/>
                <a:chOff x="1823469" y="3681223"/>
                <a:chExt cx="1944000" cy="216000"/>
              </a:xfrm>
            </p:grpSpPr>
            <p:sp>
              <p:nvSpPr>
                <p:cNvPr id="32" name="矩形 31">
                  <a:extLst>
                    <a:ext uri="{FF2B5EF4-FFF2-40B4-BE49-F238E27FC236}">
                      <a16:creationId xmlns:a16="http://schemas.microsoft.com/office/drawing/2014/main" id="{1A4CE1A9-6D19-48AA-9061-5D55A2DF0D19}"/>
                    </a:ext>
                  </a:extLst>
                </p:cNvPr>
                <p:cNvSpPr/>
                <p:nvPr/>
              </p:nvSpPr>
              <p:spPr>
                <a:xfrm>
                  <a:off x="1823469" y="3681223"/>
                  <a:ext cx="216000" cy="216000"/>
                </a:xfrm>
                <a:prstGeom prst="rect">
                  <a:avLst/>
                </a:prstGeom>
                <a:noFill/>
                <a:ln w="19050">
                  <a:solidFill>
                    <a:srgbClr val="8E24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a:extLst>
                    <a:ext uri="{FF2B5EF4-FFF2-40B4-BE49-F238E27FC236}">
                      <a16:creationId xmlns:a16="http://schemas.microsoft.com/office/drawing/2014/main" id="{34BC2C53-45CA-4A97-8007-17429A2821C3}"/>
                    </a:ext>
                  </a:extLst>
                </p:cNvPr>
                <p:cNvSpPr/>
                <p:nvPr/>
              </p:nvSpPr>
              <p:spPr>
                <a:xfrm>
                  <a:off x="2255469" y="3681223"/>
                  <a:ext cx="216000" cy="216000"/>
                </a:xfrm>
                <a:prstGeom prst="rect">
                  <a:avLst/>
                </a:prstGeom>
                <a:noFill/>
                <a:ln w="19050">
                  <a:solidFill>
                    <a:srgbClr val="43A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a:extLst>
                    <a:ext uri="{FF2B5EF4-FFF2-40B4-BE49-F238E27FC236}">
                      <a16:creationId xmlns:a16="http://schemas.microsoft.com/office/drawing/2014/main" id="{731E1962-5334-4728-9166-293C5C4C545D}"/>
                    </a:ext>
                  </a:extLst>
                </p:cNvPr>
                <p:cNvSpPr/>
                <p:nvPr/>
              </p:nvSpPr>
              <p:spPr>
                <a:xfrm>
                  <a:off x="2471469" y="3681223"/>
                  <a:ext cx="216000" cy="216000"/>
                </a:xfrm>
                <a:prstGeom prst="rect">
                  <a:avLst/>
                </a:prstGeom>
                <a:noFill/>
                <a:ln w="19050">
                  <a:solidFill>
                    <a:srgbClr val="43A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id="{68356753-4E29-4003-ABA1-9D9B0D4EB945}"/>
                    </a:ext>
                  </a:extLst>
                </p:cNvPr>
                <p:cNvSpPr/>
                <p:nvPr/>
              </p:nvSpPr>
              <p:spPr>
                <a:xfrm>
                  <a:off x="2687469" y="3681223"/>
                  <a:ext cx="216000" cy="216000"/>
                </a:xfrm>
                <a:prstGeom prst="rect">
                  <a:avLst/>
                </a:prstGeom>
                <a:noFill/>
                <a:ln w="19050">
                  <a:solidFill>
                    <a:srgbClr val="43A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77BBC29A-50B5-4948-AE12-868607FFDA13}"/>
                    </a:ext>
                  </a:extLst>
                </p:cNvPr>
                <p:cNvSpPr/>
                <p:nvPr/>
              </p:nvSpPr>
              <p:spPr>
                <a:xfrm>
                  <a:off x="2903469" y="3681223"/>
                  <a:ext cx="216000" cy="216000"/>
                </a:xfrm>
                <a:prstGeom prst="rect">
                  <a:avLst/>
                </a:prstGeom>
                <a:noFill/>
                <a:ln w="19050">
                  <a:solidFill>
                    <a:srgbClr val="43A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a:extLst>
                    <a:ext uri="{FF2B5EF4-FFF2-40B4-BE49-F238E27FC236}">
                      <a16:creationId xmlns:a16="http://schemas.microsoft.com/office/drawing/2014/main" id="{A89C728F-A5F8-4D65-B9A2-C900FBAA59FD}"/>
                    </a:ext>
                  </a:extLst>
                </p:cNvPr>
                <p:cNvSpPr/>
                <p:nvPr/>
              </p:nvSpPr>
              <p:spPr>
                <a:xfrm>
                  <a:off x="3119469" y="3681223"/>
                  <a:ext cx="216000" cy="216000"/>
                </a:xfrm>
                <a:prstGeom prst="rect">
                  <a:avLst/>
                </a:prstGeom>
                <a:noFill/>
                <a:ln w="19050">
                  <a:solidFill>
                    <a:srgbClr val="43A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a:extLst>
                    <a:ext uri="{FF2B5EF4-FFF2-40B4-BE49-F238E27FC236}">
                      <a16:creationId xmlns:a16="http://schemas.microsoft.com/office/drawing/2014/main" id="{0EA66697-4CA4-45F4-B59F-36550B6AC95A}"/>
                    </a:ext>
                  </a:extLst>
                </p:cNvPr>
                <p:cNvSpPr/>
                <p:nvPr/>
              </p:nvSpPr>
              <p:spPr>
                <a:xfrm>
                  <a:off x="3335469" y="3681223"/>
                  <a:ext cx="216000" cy="216000"/>
                </a:xfrm>
                <a:prstGeom prst="rect">
                  <a:avLst/>
                </a:prstGeom>
                <a:noFill/>
                <a:ln w="19050">
                  <a:solidFill>
                    <a:srgbClr val="43A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a:extLst>
                    <a:ext uri="{FF2B5EF4-FFF2-40B4-BE49-F238E27FC236}">
                      <a16:creationId xmlns:a16="http://schemas.microsoft.com/office/drawing/2014/main" id="{53DD45F3-1525-4FCA-9CFF-A038532E9DAE}"/>
                    </a:ext>
                  </a:extLst>
                </p:cNvPr>
                <p:cNvSpPr/>
                <p:nvPr/>
              </p:nvSpPr>
              <p:spPr>
                <a:xfrm>
                  <a:off x="3551469" y="3681223"/>
                  <a:ext cx="216000" cy="216000"/>
                </a:xfrm>
                <a:prstGeom prst="rect">
                  <a:avLst/>
                </a:prstGeom>
                <a:noFill/>
                <a:ln w="19050">
                  <a:solidFill>
                    <a:srgbClr val="43A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a:extLst>
                    <a:ext uri="{FF2B5EF4-FFF2-40B4-BE49-F238E27FC236}">
                      <a16:creationId xmlns:a16="http://schemas.microsoft.com/office/drawing/2014/main" id="{20E36699-C7FF-4EC9-910A-933C2732D112}"/>
                    </a:ext>
                  </a:extLst>
                </p:cNvPr>
                <p:cNvSpPr/>
                <p:nvPr/>
              </p:nvSpPr>
              <p:spPr>
                <a:xfrm>
                  <a:off x="2039469" y="3681223"/>
                  <a:ext cx="216000" cy="216000"/>
                </a:xfrm>
                <a:prstGeom prst="rect">
                  <a:avLst/>
                </a:prstGeom>
                <a:noFill/>
                <a:ln w="19050">
                  <a:solidFill>
                    <a:srgbClr val="8E24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8" name="文本框 47">
                <a:extLst>
                  <a:ext uri="{FF2B5EF4-FFF2-40B4-BE49-F238E27FC236}">
                    <a16:creationId xmlns:a16="http://schemas.microsoft.com/office/drawing/2014/main" id="{1F59F419-E663-4342-9857-6EA6073D4A76}"/>
                  </a:ext>
                </a:extLst>
              </p:cNvPr>
              <p:cNvSpPr txBox="1"/>
              <p:nvPr/>
            </p:nvSpPr>
            <p:spPr>
              <a:xfrm>
                <a:off x="570023" y="3103664"/>
                <a:ext cx="985169" cy="338554"/>
              </a:xfrm>
              <a:prstGeom prst="rect">
                <a:avLst/>
              </a:prstGeom>
              <a:noFill/>
            </p:spPr>
            <p:txBody>
              <a:bodyPr wrap="square" rtlCol="0">
                <a:spAutoFit/>
              </a:bodyPr>
              <a:lstStyle/>
              <a:p>
                <a:pPr algn="ctr"/>
                <a:r>
                  <a:rPr lang="en-US" altLang="zh-CN" sz="1600" dirty="0">
                    <a:latin typeface="Times New Roman" panose="02020603050405020304" pitchFamily="18" charset="0"/>
                    <a:cs typeface="Times New Roman" panose="02020603050405020304" pitchFamily="18" charset="0"/>
                  </a:rPr>
                  <a:t>Features</a:t>
                </a:r>
                <a:endParaRPr lang="zh-CN" altLang="en-US" sz="1600" dirty="0">
                  <a:latin typeface="Times New Roman" panose="02020603050405020304" pitchFamily="18" charset="0"/>
                  <a:cs typeface="Times New Roman" panose="02020603050405020304" pitchFamily="18" charset="0"/>
                </a:endParaRPr>
              </a:p>
            </p:txBody>
          </p:sp>
          <p:sp>
            <p:nvSpPr>
              <p:cNvPr id="50" name="右大括号 49">
                <a:extLst>
                  <a:ext uri="{FF2B5EF4-FFF2-40B4-BE49-F238E27FC236}">
                    <a16:creationId xmlns:a16="http://schemas.microsoft.com/office/drawing/2014/main" id="{4EA2700D-E800-4227-AEE8-64C28AE44455}"/>
                  </a:ext>
                </a:extLst>
              </p:cNvPr>
              <p:cNvSpPr/>
              <p:nvPr/>
            </p:nvSpPr>
            <p:spPr>
              <a:xfrm rot="16200000">
                <a:off x="3143001" y="3402237"/>
                <a:ext cx="113271" cy="257538"/>
              </a:xfrm>
              <a:prstGeom prst="rightBrace">
                <a:avLst/>
              </a:prstGeom>
              <a:ln w="19050">
                <a:solidFill>
                  <a:srgbClr val="8E24A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3" name="文本框 52">
                <a:extLst>
                  <a:ext uri="{FF2B5EF4-FFF2-40B4-BE49-F238E27FC236}">
                    <a16:creationId xmlns:a16="http://schemas.microsoft.com/office/drawing/2014/main" id="{5D179DE6-F8B4-4F64-AFB6-D81DCD3FACB1}"/>
                  </a:ext>
                </a:extLst>
              </p:cNvPr>
              <p:cNvSpPr txBox="1"/>
              <p:nvPr/>
            </p:nvSpPr>
            <p:spPr>
              <a:xfrm>
                <a:off x="2357201" y="3109444"/>
                <a:ext cx="1684870" cy="338554"/>
              </a:xfrm>
              <a:prstGeom prst="rect">
                <a:avLst/>
              </a:prstGeom>
              <a:noFill/>
            </p:spPr>
            <p:txBody>
              <a:bodyPr wrap="square" rtlCol="0">
                <a:spAutoFit/>
              </a:bodyPr>
              <a:lstStyle/>
              <a:p>
                <a:pPr algn="ctr"/>
                <a:r>
                  <a:rPr lang="en-US" altLang="zh-CN" sz="1600" dirty="0">
                    <a:latin typeface="Times New Roman" panose="02020603050405020304" pitchFamily="18" charset="0"/>
                    <a:cs typeface="Times New Roman" panose="02020603050405020304" pitchFamily="18" charset="0"/>
                  </a:rPr>
                  <a:t>Critical Elements</a:t>
                </a:r>
                <a:endParaRPr lang="zh-CN" altLang="en-US" sz="1600" dirty="0">
                  <a:latin typeface="Times New Roman" panose="02020603050405020304" pitchFamily="18" charset="0"/>
                  <a:cs typeface="Times New Roman" panose="02020603050405020304" pitchFamily="18" charset="0"/>
                </a:endParaRPr>
              </a:p>
            </p:txBody>
          </p:sp>
        </p:grpSp>
        <p:sp>
          <p:nvSpPr>
            <p:cNvPr id="63" name="左大括号 62">
              <a:extLst>
                <a:ext uri="{FF2B5EF4-FFF2-40B4-BE49-F238E27FC236}">
                  <a16:creationId xmlns:a16="http://schemas.microsoft.com/office/drawing/2014/main" id="{8C56463F-6111-4261-A72B-43F1CBC83279}"/>
                </a:ext>
              </a:extLst>
            </p:cNvPr>
            <p:cNvSpPr/>
            <p:nvPr/>
          </p:nvSpPr>
          <p:spPr>
            <a:xfrm>
              <a:off x="5088642" y="1527393"/>
              <a:ext cx="177612" cy="954385"/>
            </a:xfrm>
            <a:prstGeom prst="leftBrace">
              <a:avLst/>
            </a:prstGeom>
            <a:ln w="19050" cap="rnd">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66" name="直接箭头连接符 65">
              <a:extLst>
                <a:ext uri="{FF2B5EF4-FFF2-40B4-BE49-F238E27FC236}">
                  <a16:creationId xmlns:a16="http://schemas.microsoft.com/office/drawing/2014/main" id="{6E6E9B9A-DD41-4F76-ABAF-788FC2447097}"/>
                </a:ext>
              </a:extLst>
            </p:cNvPr>
            <p:cNvCxnSpPr>
              <a:cxnSpLocks/>
              <a:stCxn id="12" idx="2"/>
            </p:cNvCxnSpPr>
            <p:nvPr/>
          </p:nvCxnSpPr>
          <p:spPr>
            <a:xfrm>
              <a:off x="7409784" y="2447185"/>
              <a:ext cx="0" cy="261392"/>
            </a:xfrm>
            <a:prstGeom prst="straightConnector1">
              <a:avLst/>
            </a:prstGeom>
            <a:ln w="19050">
              <a:solidFill>
                <a:srgbClr val="757575"/>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9" name="文本框 68">
              <a:extLst>
                <a:ext uri="{FF2B5EF4-FFF2-40B4-BE49-F238E27FC236}">
                  <a16:creationId xmlns:a16="http://schemas.microsoft.com/office/drawing/2014/main" id="{57527E23-C1BA-4AF9-9BB3-DD591EA3EFC7}"/>
                </a:ext>
              </a:extLst>
            </p:cNvPr>
            <p:cNvSpPr txBox="1"/>
            <p:nvPr/>
          </p:nvSpPr>
          <p:spPr>
            <a:xfrm>
              <a:off x="6490953" y="2685802"/>
              <a:ext cx="1837661" cy="338554"/>
            </a:xfrm>
            <a:prstGeom prst="rect">
              <a:avLst/>
            </a:prstGeom>
            <a:noFill/>
          </p:spPr>
          <p:txBody>
            <a:bodyPr wrap="square" rtlCol="0">
              <a:spAutoFit/>
            </a:bodyPr>
            <a:lstStyle/>
            <a:p>
              <a:pPr algn="ctr"/>
              <a:r>
                <a:rPr lang="en-US" altLang="zh-CN" sz="1600" dirty="0">
                  <a:latin typeface="Times New Roman" panose="02020603050405020304" pitchFamily="18" charset="0"/>
                  <a:cs typeface="Times New Roman" panose="02020603050405020304" pitchFamily="18" charset="0"/>
                </a:rPr>
                <a:t>Padding with 0</a:t>
              </a:r>
              <a:endParaRPr lang="zh-CN" altLang="en-US" sz="1600" dirty="0">
                <a:latin typeface="Times New Roman" panose="02020603050405020304" pitchFamily="18" charset="0"/>
                <a:cs typeface="Times New Roman" panose="02020603050405020304" pitchFamily="18" charset="0"/>
              </a:endParaRPr>
            </a:p>
          </p:txBody>
        </p:sp>
      </p:grpSp>
      <p:grpSp>
        <p:nvGrpSpPr>
          <p:cNvPr id="72" name="组合 71">
            <a:extLst>
              <a:ext uri="{FF2B5EF4-FFF2-40B4-BE49-F238E27FC236}">
                <a16:creationId xmlns:a16="http://schemas.microsoft.com/office/drawing/2014/main" id="{C4BD3C9E-EB14-4D68-AA8D-A500C23DFBE9}"/>
              </a:ext>
            </a:extLst>
          </p:cNvPr>
          <p:cNvGrpSpPr/>
          <p:nvPr/>
        </p:nvGrpSpPr>
        <p:grpSpPr>
          <a:xfrm>
            <a:off x="727187" y="3063353"/>
            <a:ext cx="7611094" cy="1786700"/>
            <a:chOff x="727187" y="3063353"/>
            <a:chExt cx="7611094" cy="1786700"/>
          </a:xfrm>
        </p:grpSpPr>
        <p:pic>
          <p:nvPicPr>
            <p:cNvPr id="3" name="图片 2">
              <a:extLst>
                <a:ext uri="{FF2B5EF4-FFF2-40B4-BE49-F238E27FC236}">
                  <a16:creationId xmlns:a16="http://schemas.microsoft.com/office/drawing/2014/main" id="{905F6EB0-E17C-479E-823E-ECF4A3FCAF11}"/>
                </a:ext>
              </a:extLst>
            </p:cNvPr>
            <p:cNvPicPr>
              <a:picLocks noChangeAspect="1"/>
            </p:cNvPicPr>
            <p:nvPr/>
          </p:nvPicPr>
          <p:blipFill rotWithShape="1">
            <a:blip r:embed="rId3"/>
            <a:srcRect l="3397" t="23568" r="3589"/>
            <a:stretch/>
          </p:blipFill>
          <p:spPr>
            <a:xfrm>
              <a:off x="1212361" y="3063353"/>
              <a:ext cx="6565322" cy="1106547"/>
            </a:xfrm>
            <a:prstGeom prst="rect">
              <a:avLst/>
            </a:prstGeom>
          </p:spPr>
        </p:pic>
        <p:sp>
          <p:nvSpPr>
            <p:cNvPr id="52" name="文本框 51">
              <a:extLst>
                <a:ext uri="{FF2B5EF4-FFF2-40B4-BE49-F238E27FC236}">
                  <a16:creationId xmlns:a16="http://schemas.microsoft.com/office/drawing/2014/main" id="{196AAB1D-C168-44C6-883C-B004E5B55E0D}"/>
                </a:ext>
              </a:extLst>
            </p:cNvPr>
            <p:cNvSpPr txBox="1"/>
            <p:nvPr/>
          </p:nvSpPr>
          <p:spPr>
            <a:xfrm>
              <a:off x="727187" y="4511499"/>
              <a:ext cx="7611094" cy="338554"/>
            </a:xfrm>
            <a:prstGeom prst="rect">
              <a:avLst/>
            </a:prstGeom>
            <a:noFill/>
          </p:spPr>
          <p:txBody>
            <a:bodyPr wrap="square">
              <a:spAutoFit/>
            </a:bodyPr>
            <a:lstStyle/>
            <a:p>
              <a:pPr algn="ctr" defTabSz="685800"/>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A </a:t>
              </a:r>
              <a:r>
                <a:rPr lang="en-US" altLang="zh-CN" sz="1600" dirty="0">
                  <a:solidFill>
                    <a:srgbClr val="8E24AA"/>
                  </a:solidFill>
                  <a:latin typeface="Times New Roman" panose="02020603050405020304" pitchFamily="18" charset="0"/>
                  <a:ea typeface="微软雅黑" panose="020B0503020204020204" pitchFamily="34" charset="-122"/>
                  <a:cs typeface="Times New Roman" panose="02020603050405020304" pitchFamily="18" charset="0"/>
                </a:rPr>
                <a:t>small proportion </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of feature elements with </a:t>
              </a:r>
              <a:r>
                <a:rPr lang="en-US" altLang="zh-CN" sz="1600" dirty="0">
                  <a:solidFill>
                    <a:srgbClr val="8E24AA"/>
                  </a:solidFill>
                  <a:latin typeface="Times New Roman" panose="02020603050405020304" pitchFamily="18" charset="0"/>
                  <a:ea typeface="微软雅黑" panose="020B0503020204020204" pitchFamily="34" charset="-122"/>
                  <a:cs typeface="Times New Roman" panose="02020603050405020304" pitchFamily="18" charset="0"/>
                </a:rPr>
                <a:t>larger values</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 plays a </a:t>
              </a:r>
              <a:r>
                <a:rPr lang="en-US" altLang="zh-CN" sz="1600" dirty="0">
                  <a:solidFill>
                    <a:srgbClr val="FB8C00"/>
                  </a:solidFill>
                  <a:latin typeface="Times New Roman" panose="02020603050405020304" pitchFamily="18" charset="0"/>
                  <a:ea typeface="微软雅黑" panose="020B0503020204020204" pitchFamily="34" charset="-122"/>
                  <a:cs typeface="Times New Roman" panose="02020603050405020304" pitchFamily="18" charset="0"/>
                </a:rPr>
                <a:t>critical role </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in detection.</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54" name="直接箭头连接符 53">
              <a:extLst>
                <a:ext uri="{FF2B5EF4-FFF2-40B4-BE49-F238E27FC236}">
                  <a16:creationId xmlns:a16="http://schemas.microsoft.com/office/drawing/2014/main" id="{A1A96EC4-0DF3-4571-901A-7409D00FE185}"/>
                </a:ext>
              </a:extLst>
            </p:cNvPr>
            <p:cNvCxnSpPr>
              <a:cxnSpLocks/>
            </p:cNvCxnSpPr>
            <p:nvPr/>
          </p:nvCxnSpPr>
          <p:spPr>
            <a:xfrm flipH="1">
              <a:off x="2305746" y="4070621"/>
              <a:ext cx="966756" cy="442424"/>
            </a:xfrm>
            <a:prstGeom prst="straightConnector1">
              <a:avLst/>
            </a:prstGeom>
            <a:ln w="19050">
              <a:solidFill>
                <a:srgbClr val="8E24AA"/>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4" name="矩形 63">
              <a:extLst>
                <a:ext uri="{FF2B5EF4-FFF2-40B4-BE49-F238E27FC236}">
                  <a16:creationId xmlns:a16="http://schemas.microsoft.com/office/drawing/2014/main" id="{82F3FDA0-7C43-4F46-AFEE-32FD1E9C9B56}"/>
                </a:ext>
              </a:extLst>
            </p:cNvPr>
            <p:cNvSpPr/>
            <p:nvPr/>
          </p:nvSpPr>
          <p:spPr>
            <a:xfrm>
              <a:off x="2951480" y="3892501"/>
              <a:ext cx="4795384" cy="180000"/>
            </a:xfrm>
            <a:prstGeom prst="rect">
              <a:avLst/>
            </a:prstGeom>
            <a:noFill/>
            <a:ln w="19050">
              <a:solidFill>
                <a:srgbClr val="8E24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6">
              <a:extLst>
                <a:ext uri="{FF2B5EF4-FFF2-40B4-BE49-F238E27FC236}">
                  <a16:creationId xmlns:a16="http://schemas.microsoft.com/office/drawing/2014/main" id="{61B4991A-5EED-444C-A155-0B763EB8ED6E}"/>
                </a:ext>
              </a:extLst>
            </p:cNvPr>
            <p:cNvSpPr/>
            <p:nvPr/>
          </p:nvSpPr>
          <p:spPr>
            <a:xfrm>
              <a:off x="2951480" y="3489148"/>
              <a:ext cx="4795384" cy="180000"/>
            </a:xfrm>
            <a:prstGeom prst="rect">
              <a:avLst/>
            </a:prstGeom>
            <a:noFill/>
            <a:ln w="19050">
              <a:solidFill>
                <a:srgbClr val="FB8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8" name="直接箭头连接符 67">
              <a:extLst>
                <a:ext uri="{FF2B5EF4-FFF2-40B4-BE49-F238E27FC236}">
                  <a16:creationId xmlns:a16="http://schemas.microsoft.com/office/drawing/2014/main" id="{5DC39847-4BE5-4EF4-A19E-54955FAF4A52}"/>
                </a:ext>
              </a:extLst>
            </p:cNvPr>
            <p:cNvCxnSpPr>
              <a:cxnSpLocks/>
            </p:cNvCxnSpPr>
            <p:nvPr/>
          </p:nvCxnSpPr>
          <p:spPr>
            <a:xfrm>
              <a:off x="6015494" y="3658497"/>
              <a:ext cx="434983" cy="886905"/>
            </a:xfrm>
            <a:prstGeom prst="straightConnector1">
              <a:avLst/>
            </a:prstGeom>
            <a:ln w="19050">
              <a:solidFill>
                <a:srgbClr val="FB8C00"/>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1" name="直接箭头连接符 70">
              <a:extLst>
                <a:ext uri="{FF2B5EF4-FFF2-40B4-BE49-F238E27FC236}">
                  <a16:creationId xmlns:a16="http://schemas.microsoft.com/office/drawing/2014/main" id="{F42F83C2-1DD6-48DE-AFA9-B5574AA828BA}"/>
                </a:ext>
              </a:extLst>
            </p:cNvPr>
            <p:cNvCxnSpPr>
              <a:cxnSpLocks/>
            </p:cNvCxnSpPr>
            <p:nvPr/>
          </p:nvCxnSpPr>
          <p:spPr>
            <a:xfrm>
              <a:off x="4851062" y="4070621"/>
              <a:ext cx="153683" cy="474781"/>
            </a:xfrm>
            <a:prstGeom prst="straightConnector1">
              <a:avLst/>
            </a:prstGeom>
            <a:ln w="19050">
              <a:solidFill>
                <a:srgbClr val="8E24AA"/>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3129792"/>
      </p:ext>
    </p:extLst>
  </p:cSld>
  <p:clrMapOvr>
    <a:masterClrMapping/>
  </p:clrMapOvr>
  <mc:AlternateContent xmlns:mc="http://schemas.openxmlformats.org/markup-compatibility/2006" xmlns:p14="http://schemas.microsoft.com/office/powerpoint/2010/main">
    <mc:Choice Requires="p14">
      <p:transition p14:dur="10" advTm="37803"/>
    </mc:Choice>
    <mc:Fallback xmlns="">
      <p:transition advTm="37803"/>
    </mc:Fallback>
  </mc:AlternateContent>
  <p:extLst>
    <p:ext uri="{E180D4A7-C9FB-4DFB-919C-405C955672EB}">
      <p14:showEvtLst xmlns:p14="http://schemas.microsoft.com/office/powerpoint/2010/main">
        <p14:playEvt time="157" objId="3"/>
        <p14:stopEvt time="35761" objId="3"/>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0F87CE12-C8AD-CDF1-5749-9C2E6F983DAB}"/>
              </a:ext>
            </a:extLst>
          </p:cNvPr>
          <p:cNvSpPr>
            <a:spLocks noGrp="1"/>
          </p:cNvSpPr>
          <p:nvPr>
            <p:ph type="title"/>
          </p:nvPr>
        </p:nvSpPr>
        <p:spPr/>
        <p:txBody>
          <a:bodyPr>
            <a:noAutofit/>
          </a:bodyPr>
          <a:lstStyle/>
          <a:p>
            <a:r>
              <a:rPr lang="en-US" altLang="zh-CN" dirty="0"/>
              <a:t>Contributions</a:t>
            </a:r>
          </a:p>
        </p:txBody>
      </p:sp>
      <p:sp>
        <p:nvSpPr>
          <p:cNvPr id="6" name="灯片编号占位符 5">
            <a:extLst>
              <a:ext uri="{FF2B5EF4-FFF2-40B4-BE49-F238E27FC236}">
                <a16:creationId xmlns:a16="http://schemas.microsoft.com/office/drawing/2014/main" id="{DD28B370-138F-ACE9-9925-3DCABA31E15A}"/>
              </a:ext>
            </a:extLst>
          </p:cNvPr>
          <p:cNvSpPr>
            <a:spLocks noGrp="1"/>
          </p:cNvSpPr>
          <p:nvPr>
            <p:ph type="sldNum" sz="quarter" idx="12"/>
          </p:nvPr>
        </p:nvSpPr>
        <p:spPr/>
        <p:txBody>
          <a:bodyPr/>
          <a:lstStyle/>
          <a:p>
            <a:fld id="{0F185AAB-E8F4-4A98-A711-E7C44768F2FD}" type="slidenum">
              <a:rPr lang="zh-CN" altLang="en-US" smtClean="0"/>
              <a:pPr/>
              <a:t>5</a:t>
            </a:fld>
            <a:endParaRPr lang="zh-CN" altLang="en-US" dirty="0"/>
          </a:p>
        </p:txBody>
      </p:sp>
      <p:sp>
        <p:nvSpPr>
          <p:cNvPr id="5" name="内容占位符 2">
            <a:extLst>
              <a:ext uri="{FF2B5EF4-FFF2-40B4-BE49-F238E27FC236}">
                <a16:creationId xmlns:a16="http://schemas.microsoft.com/office/drawing/2014/main" id="{4612A429-3E27-B02C-B61F-24D974B47E5E}"/>
              </a:ext>
            </a:extLst>
          </p:cNvPr>
          <p:cNvSpPr txBox="1">
            <a:spLocks/>
          </p:cNvSpPr>
          <p:nvPr/>
        </p:nvSpPr>
        <p:spPr>
          <a:xfrm>
            <a:off x="4156401" y="1632299"/>
            <a:ext cx="4758999" cy="2504017"/>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52000" algn="just">
              <a:lnSpc>
                <a:spcPct val="100000"/>
              </a:lnSpc>
              <a:spcBef>
                <a:spcPts val="1800"/>
              </a:spcBef>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Element-wise numerical separation: </a:t>
            </a:r>
            <a:r>
              <a:rPr lang="en-US" altLang="zh-CN" sz="1600" dirty="0">
                <a:solidFill>
                  <a:srgbClr val="8E24AA"/>
                </a:solidFill>
                <a:latin typeface="Times New Roman" panose="02020603050405020304" pitchFamily="18" charset="0"/>
                <a:ea typeface="微软雅黑" panose="020B0503020204020204" pitchFamily="34" charset="-122"/>
                <a:cs typeface="Times New Roman" panose="02020603050405020304" pitchFamily="18" charset="0"/>
              </a:rPr>
              <a:t>few</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600" dirty="0">
                <a:solidFill>
                  <a:srgbClr val="8E24AA"/>
                </a:solidFill>
                <a:latin typeface="Times New Roman" panose="02020603050405020304" pitchFamily="18" charset="0"/>
                <a:ea typeface="微软雅黑" panose="020B0503020204020204" pitchFamily="34" charset="-122"/>
                <a:cs typeface="Times New Roman" panose="02020603050405020304" pitchFamily="18" charset="0"/>
              </a:rPr>
              <a:t>high-value elements being key for detection</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 Leveraging this, our </a:t>
            </a:r>
            <a:r>
              <a:rPr lang="en-US" altLang="zh-CN" sz="1600" dirty="0">
                <a:solidFill>
                  <a:srgbClr val="8E24AA"/>
                </a:solidFill>
                <a:latin typeface="Times New Roman" panose="02020603050405020304" pitchFamily="18" charset="0"/>
                <a:ea typeface="微软雅黑" panose="020B0503020204020204" pitchFamily="34" charset="-122"/>
                <a:cs typeface="Times New Roman" panose="02020603050405020304" pitchFamily="18" charset="0"/>
              </a:rPr>
              <a:t>Bidirectional Feature Distortion Attack </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greatly enhances adversarial transferability for detectors.</a:t>
            </a:r>
          </a:p>
          <a:p>
            <a:pPr marL="252000" algn="just">
              <a:lnSpc>
                <a:spcPct val="100000"/>
              </a:lnSpc>
              <a:spcBef>
                <a:spcPts val="1800"/>
              </a:spcBef>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We explore adversarial transferability across </a:t>
            </a:r>
            <a:r>
              <a:rPr lang="en-US" altLang="zh-CN" sz="1600" dirty="0">
                <a:solidFill>
                  <a:srgbClr val="8E24AA"/>
                </a:solidFill>
                <a:latin typeface="Times New Roman" panose="02020603050405020304" pitchFamily="18" charset="0"/>
                <a:ea typeface="微软雅黑" panose="020B0503020204020204" pitchFamily="34" charset="-122"/>
                <a:cs typeface="Times New Roman" panose="02020603050405020304" pitchFamily="18" charset="0"/>
              </a:rPr>
              <a:t>various detectors</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 including </a:t>
            </a:r>
            <a:r>
              <a:rPr lang="en-US" altLang="zh-CN" sz="1600" dirty="0">
                <a:solidFill>
                  <a:srgbClr val="8E24AA"/>
                </a:solidFill>
                <a:latin typeface="Times New Roman" panose="02020603050405020304" pitchFamily="18" charset="0"/>
                <a:ea typeface="微软雅黑" panose="020B0503020204020204" pitchFamily="34" charset="-122"/>
                <a:cs typeface="Times New Roman" panose="02020603050405020304" pitchFamily="18" charset="0"/>
              </a:rPr>
              <a:t>single-stage and two-stage </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models, and demonstrate BFDA's effectiveness and efficiency through thorough testing and validation.</a:t>
            </a:r>
          </a:p>
        </p:txBody>
      </p:sp>
      <p:pic>
        <p:nvPicPr>
          <p:cNvPr id="8" name="图片 7">
            <a:extLst>
              <a:ext uri="{FF2B5EF4-FFF2-40B4-BE49-F238E27FC236}">
                <a16:creationId xmlns:a16="http://schemas.microsoft.com/office/drawing/2014/main" id="{06DDDC5E-C989-47BD-B548-94E49BE0AB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38417"/>
            <a:ext cx="4156400" cy="3145716"/>
          </a:xfrm>
          <a:prstGeom prst="rect">
            <a:avLst/>
          </a:prstGeom>
        </p:spPr>
      </p:pic>
    </p:spTree>
    <p:extLst>
      <p:ext uri="{BB962C8B-B14F-4D97-AF65-F5344CB8AC3E}">
        <p14:creationId xmlns:p14="http://schemas.microsoft.com/office/powerpoint/2010/main" val="624489481"/>
      </p:ext>
    </p:extLst>
  </p:cSld>
  <p:clrMapOvr>
    <a:masterClrMapping/>
  </p:clrMapOvr>
  <mc:AlternateContent xmlns:mc="http://schemas.openxmlformats.org/markup-compatibility/2006" xmlns:p14="http://schemas.microsoft.com/office/powerpoint/2010/main">
    <mc:Choice Requires="p14">
      <p:transition p14:dur="10" advTm="44852"/>
    </mc:Choice>
    <mc:Fallback xmlns="">
      <p:transition advTm="44852"/>
    </mc:Fallback>
  </mc:AlternateContent>
  <p:extLst>
    <p:ext uri="{E180D4A7-C9FB-4DFB-919C-405C955672EB}">
      <p14:showEvtLst xmlns:p14="http://schemas.microsoft.com/office/powerpoint/2010/main">
        <p14:playEvt time="160" objId="7"/>
        <p14:stopEvt time="42409" objId="7"/>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0F87CE12-C8AD-CDF1-5749-9C2E6F983DAB}"/>
              </a:ext>
            </a:extLst>
          </p:cNvPr>
          <p:cNvSpPr>
            <a:spLocks noGrp="1"/>
          </p:cNvSpPr>
          <p:nvPr>
            <p:ph type="title"/>
          </p:nvPr>
        </p:nvSpPr>
        <p:spPr/>
        <p:txBody>
          <a:bodyPr>
            <a:noAutofit/>
          </a:bodyPr>
          <a:lstStyle/>
          <a:p>
            <a:r>
              <a:rPr lang="en-US" altLang="zh-CN" b="1" dirty="0"/>
              <a:t>Methods</a:t>
            </a:r>
            <a:endParaRPr lang="zh-CN" altLang="en-US" b="1" dirty="0"/>
          </a:p>
        </p:txBody>
      </p:sp>
      <p:sp>
        <p:nvSpPr>
          <p:cNvPr id="6" name="灯片编号占位符 5">
            <a:extLst>
              <a:ext uri="{FF2B5EF4-FFF2-40B4-BE49-F238E27FC236}">
                <a16:creationId xmlns:a16="http://schemas.microsoft.com/office/drawing/2014/main" id="{DD28B370-138F-ACE9-9925-3DCABA31E15A}"/>
              </a:ext>
            </a:extLst>
          </p:cNvPr>
          <p:cNvSpPr>
            <a:spLocks noGrp="1"/>
          </p:cNvSpPr>
          <p:nvPr>
            <p:ph type="sldNum" sz="quarter" idx="12"/>
          </p:nvPr>
        </p:nvSpPr>
        <p:spPr/>
        <p:txBody>
          <a:bodyPr/>
          <a:lstStyle/>
          <a:p>
            <a:fld id="{0F185AAB-E8F4-4A98-A711-E7C44768F2FD}" type="slidenum">
              <a:rPr lang="zh-CN" altLang="en-US" smtClean="0"/>
              <a:pPr/>
              <a:t>6</a:t>
            </a:fld>
            <a:endParaRPr lang="zh-CN" altLang="en-US" dirty="0"/>
          </a:p>
        </p:txBody>
      </p:sp>
      <p:pic>
        <p:nvPicPr>
          <p:cNvPr id="3" name="图片 2">
            <a:extLst>
              <a:ext uri="{FF2B5EF4-FFF2-40B4-BE49-F238E27FC236}">
                <a16:creationId xmlns:a16="http://schemas.microsoft.com/office/drawing/2014/main" id="{430FB040-9303-4C5E-9E8B-8310CE60B0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896" y="724848"/>
            <a:ext cx="2700689" cy="2399352"/>
          </a:xfrm>
          <a:prstGeom prst="rect">
            <a:avLst/>
          </a:prstGeom>
        </p:spPr>
      </p:pic>
      <p:pic>
        <p:nvPicPr>
          <p:cNvPr id="9" name="图片 8">
            <a:extLst>
              <a:ext uri="{FF2B5EF4-FFF2-40B4-BE49-F238E27FC236}">
                <a16:creationId xmlns:a16="http://schemas.microsoft.com/office/drawing/2014/main" id="{F19E1AEE-7C55-43A4-8AEE-B972195338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146" y="3150736"/>
            <a:ext cx="2870083" cy="1434214"/>
          </a:xfrm>
          <a:prstGeom prst="rect">
            <a:avLst/>
          </a:prstGeom>
        </p:spPr>
      </p:pic>
      <p:grpSp>
        <p:nvGrpSpPr>
          <p:cNvPr id="30" name="组合 29">
            <a:extLst>
              <a:ext uri="{FF2B5EF4-FFF2-40B4-BE49-F238E27FC236}">
                <a16:creationId xmlns:a16="http://schemas.microsoft.com/office/drawing/2014/main" id="{CA818E58-E691-483D-9678-C13E0140AC7D}"/>
              </a:ext>
            </a:extLst>
          </p:cNvPr>
          <p:cNvGrpSpPr/>
          <p:nvPr/>
        </p:nvGrpSpPr>
        <p:grpSpPr>
          <a:xfrm>
            <a:off x="3785626" y="2702673"/>
            <a:ext cx="3825398" cy="1935957"/>
            <a:chOff x="4649396" y="2704796"/>
            <a:chExt cx="3825398" cy="1935957"/>
          </a:xfrm>
        </p:grpSpPr>
        <p:sp>
          <p:nvSpPr>
            <p:cNvPr id="7" name="文本框 6">
              <a:extLst>
                <a:ext uri="{FF2B5EF4-FFF2-40B4-BE49-F238E27FC236}">
                  <a16:creationId xmlns:a16="http://schemas.microsoft.com/office/drawing/2014/main" id="{2AA79986-3830-4D12-96DC-EC6E38BB18E6}"/>
                </a:ext>
              </a:extLst>
            </p:cNvPr>
            <p:cNvSpPr txBox="1"/>
            <p:nvPr/>
          </p:nvSpPr>
          <p:spPr>
            <a:xfrm>
              <a:off x="5275969" y="3416688"/>
              <a:ext cx="1159157" cy="338554"/>
            </a:xfrm>
            <a:prstGeom prst="rect">
              <a:avLst/>
            </a:prstGeom>
            <a:noFill/>
          </p:spPr>
          <p:txBody>
            <a:bodyPr wrap="square" rtlCol="0">
              <a:spAutoFit/>
            </a:bodyPr>
            <a:lstStyle/>
            <a:p>
              <a:pPr algn="ctr"/>
              <a:r>
                <a:rPr lang="en-US" altLang="zh-CN" sz="1600" dirty="0">
                  <a:solidFill>
                    <a:srgbClr val="8E24AA"/>
                  </a:solidFill>
                </a:rPr>
                <a:t>Adversarial</a:t>
              </a:r>
              <a:endParaRPr lang="zh-CN" altLang="en-US" sz="1600" dirty="0">
                <a:solidFill>
                  <a:srgbClr val="8E24AA"/>
                </a:solidFill>
              </a:endParaRPr>
            </a:p>
          </p:txBody>
        </p:sp>
        <p:sp>
          <p:nvSpPr>
            <p:cNvPr id="8" name="文本框 7">
              <a:extLst>
                <a:ext uri="{FF2B5EF4-FFF2-40B4-BE49-F238E27FC236}">
                  <a16:creationId xmlns:a16="http://schemas.microsoft.com/office/drawing/2014/main" id="{CAA7CD6B-1428-4ABA-8001-8A9AED404D2D}"/>
                </a:ext>
              </a:extLst>
            </p:cNvPr>
            <p:cNvSpPr txBox="1"/>
            <p:nvPr/>
          </p:nvSpPr>
          <p:spPr>
            <a:xfrm>
              <a:off x="6632257" y="3404855"/>
              <a:ext cx="835645" cy="338554"/>
            </a:xfrm>
            <a:prstGeom prst="rect">
              <a:avLst/>
            </a:prstGeom>
            <a:noFill/>
          </p:spPr>
          <p:txBody>
            <a:bodyPr wrap="square" rtlCol="0">
              <a:spAutoFit/>
            </a:bodyPr>
            <a:lstStyle/>
            <a:p>
              <a:pPr algn="ctr"/>
              <a:r>
                <a:rPr lang="en-US" altLang="zh-CN" sz="1600" dirty="0">
                  <a:solidFill>
                    <a:srgbClr val="FB8C00"/>
                  </a:solidFill>
                </a:rPr>
                <a:t>Benign</a:t>
              </a:r>
              <a:endParaRPr lang="zh-CN" altLang="en-US" sz="1600" dirty="0">
                <a:solidFill>
                  <a:srgbClr val="FB8C00"/>
                </a:solidFill>
              </a:endParaRPr>
            </a:p>
          </p:txBody>
        </p:sp>
        <p:grpSp>
          <p:nvGrpSpPr>
            <p:cNvPr id="19" name="组合 18">
              <a:extLst>
                <a:ext uri="{FF2B5EF4-FFF2-40B4-BE49-F238E27FC236}">
                  <a16:creationId xmlns:a16="http://schemas.microsoft.com/office/drawing/2014/main" id="{920D62B7-781D-4B30-87A1-A8799848C783}"/>
                </a:ext>
              </a:extLst>
            </p:cNvPr>
            <p:cNvGrpSpPr/>
            <p:nvPr/>
          </p:nvGrpSpPr>
          <p:grpSpPr>
            <a:xfrm>
              <a:off x="4649396" y="2704796"/>
              <a:ext cx="3269046" cy="723724"/>
              <a:chOff x="4919279" y="3052322"/>
              <a:chExt cx="3269046" cy="723724"/>
            </a:xfrm>
          </p:grpSpPr>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64BC6B52-DB30-4178-83F1-8AC3D912ED2D}"/>
                      </a:ext>
                    </a:extLst>
                  </p:cNvPr>
                  <p:cNvSpPr txBox="1"/>
                  <p:nvPr/>
                </p:nvSpPr>
                <p:spPr>
                  <a:xfrm>
                    <a:off x="4919279" y="3052322"/>
                    <a:ext cx="3269046" cy="72372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ℒ</m:t>
                              </m:r>
                            </m:e>
                            <m:sub>
                              <m:r>
                                <a:rPr lang="en-US" altLang="zh-CN" sz="1400" b="0" i="1" smtClean="0">
                                  <a:latin typeface="Cambria Math" panose="02040503050406030204" pitchFamily="18" charset="0"/>
                                </a:rPr>
                                <m:t>𝐵𝐹𝐷𝐴</m:t>
                              </m:r>
                            </m:sub>
                          </m:sSub>
                          <m:r>
                            <a:rPr lang="en-US" altLang="zh-CN" sz="1400" b="0" i="1" smtClean="0">
                              <a:latin typeface="Cambria Math" panose="02040503050406030204" pitchFamily="18" charset="0"/>
                            </a:rPr>
                            <m:t>=</m:t>
                          </m:r>
                          <m:nary>
                            <m:naryPr>
                              <m:chr m:val="∑"/>
                              <m:ctrlPr>
                                <a:rPr lang="en-US" altLang="zh-CN" sz="1400" b="0" i="1" smtClean="0">
                                  <a:latin typeface="Cambria Math" panose="02040503050406030204" pitchFamily="18" charset="0"/>
                                </a:rPr>
                              </m:ctrlPr>
                            </m:naryPr>
                            <m:sub>
                              <m:r>
                                <a:rPr lang="en-US" altLang="zh-CN" sz="1400" b="0" i="1" smtClean="0">
                                  <a:latin typeface="Cambria Math" panose="02040503050406030204" pitchFamily="18" charset="0"/>
                                </a:rPr>
                                <m:t>𝑖</m:t>
                              </m:r>
                              <m:r>
                                <a:rPr lang="en-US" altLang="zh-CN" sz="1400" b="0" i="1" smtClean="0">
                                  <a:latin typeface="Cambria Math" panose="02040503050406030204" pitchFamily="18" charset="0"/>
                                </a:rPr>
                                <m:t>=1</m:t>
                              </m:r>
                            </m:sub>
                            <m:sup>
                              <m:r>
                                <a:rPr lang="en-US" altLang="zh-CN" sz="1400" b="0" i="1" smtClean="0">
                                  <a:latin typeface="Cambria Math" panose="02040503050406030204" pitchFamily="18" charset="0"/>
                                </a:rPr>
                                <m:t>𝑆</m:t>
                              </m:r>
                            </m:sup>
                            <m:e>
                              <m:f>
                                <m:fPr>
                                  <m:ctrlPr>
                                    <a:rPr lang="en-US" altLang="zh-CN" sz="1400" b="0" i="1" smtClean="0">
                                      <a:latin typeface="Cambria Math" panose="02040503050406030204" pitchFamily="18" charset="0"/>
                                    </a:rPr>
                                  </m:ctrlPr>
                                </m:fPr>
                                <m:num>
                                  <m:r>
                                    <a:rPr lang="en-US" altLang="zh-CN" sz="1400" b="0" i="1" smtClean="0">
                                      <a:latin typeface="Cambria Math" panose="02040503050406030204" pitchFamily="18" charset="0"/>
                                    </a:rPr>
                                    <m:t>1</m:t>
                                  </m:r>
                                </m:num>
                                <m:den>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𝑁</m:t>
                                      </m:r>
                                    </m:e>
                                    <m:sub>
                                      <m:r>
                                        <a:rPr lang="en-US" altLang="zh-CN" sz="1400" b="0" i="1" smtClean="0">
                                          <a:latin typeface="Cambria Math" panose="02040503050406030204" pitchFamily="18" charset="0"/>
                                        </a:rPr>
                                        <m:t>𝑖</m:t>
                                      </m:r>
                                    </m:sub>
                                  </m:sSub>
                                </m:den>
                              </m:f>
                            </m:e>
                          </m:nary>
                          <m:nary>
                            <m:naryPr>
                              <m:chr m:val="∑"/>
                              <m:ctrlPr>
                                <a:rPr lang="en-US" altLang="zh-CN" sz="1400" b="0" i="1" smtClean="0">
                                  <a:latin typeface="Cambria Math" panose="02040503050406030204" pitchFamily="18" charset="0"/>
                                </a:rPr>
                              </m:ctrlPr>
                            </m:naryPr>
                            <m:sub>
                              <m:r>
                                <a:rPr lang="en-US" altLang="zh-CN" sz="1400" b="0" i="1" smtClean="0">
                                  <a:latin typeface="Cambria Math" panose="02040503050406030204" pitchFamily="18" charset="0"/>
                                </a:rPr>
                                <m:t>𝑗</m:t>
                              </m:r>
                              <m:r>
                                <a:rPr lang="en-US" altLang="zh-CN" sz="1400" b="0" i="1" smtClean="0">
                                  <a:latin typeface="Cambria Math" panose="02040503050406030204" pitchFamily="18" charset="0"/>
                                </a:rPr>
                                <m:t>=1</m:t>
                              </m:r>
                            </m:sub>
                            <m:sup>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𝑁</m:t>
                                  </m:r>
                                </m:e>
                                <m:sub>
                                  <m:r>
                                    <a:rPr lang="en-US" altLang="zh-CN" sz="1400" b="0" i="1" smtClean="0">
                                      <a:latin typeface="Cambria Math" panose="02040503050406030204" pitchFamily="18" charset="0"/>
                                    </a:rPr>
                                    <m:t>𝑖</m:t>
                                  </m:r>
                                </m:sub>
                              </m:sSub>
                            </m:sup>
                            <m:e>
                              <m:sSup>
                                <m:sSupPr>
                                  <m:ctrlPr>
                                    <a:rPr lang="en-US" altLang="zh-CN" sz="1400" b="0" i="1" smtClean="0">
                                      <a:latin typeface="Cambria Math" panose="02040503050406030204" pitchFamily="18" charset="0"/>
                                    </a:rPr>
                                  </m:ctrlPr>
                                </m:sSupPr>
                                <m:e>
                                  <m:d>
                                    <m:dPr>
                                      <m:ctrlPr>
                                        <a:rPr lang="en-US" altLang="zh-CN" sz="1400" b="0" i="1" smtClean="0">
                                          <a:latin typeface="Cambria Math" panose="02040503050406030204" pitchFamily="18" charset="0"/>
                                        </a:rPr>
                                      </m:ctrlPr>
                                    </m:dPr>
                                    <m:e>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𝐹</m:t>
                                          </m:r>
                                        </m:e>
                                        <m:sub>
                                          <m:r>
                                            <a:rPr lang="en-US" altLang="zh-CN" sz="1400" b="0" i="1" smtClean="0">
                                              <a:latin typeface="Cambria Math" panose="02040503050406030204" pitchFamily="18" charset="0"/>
                                            </a:rPr>
                                            <m:t>𝑖𝑗</m:t>
                                          </m:r>
                                        </m:sub>
                                      </m:sSub>
                                      <m:d>
                                        <m:dPr>
                                          <m:ctrlPr>
                                            <a:rPr lang="en-US" altLang="zh-CN" sz="1400" b="0" i="1" smtClean="0">
                                              <a:latin typeface="Cambria Math" panose="02040503050406030204" pitchFamily="18" charset="0"/>
                                            </a:rPr>
                                          </m:ctrlPr>
                                        </m:dPr>
                                        <m:e>
                                          <m:acc>
                                            <m:accPr>
                                              <m:chr m:val="̃"/>
                                              <m:ctrlPr>
                                                <a:rPr lang="en-US" altLang="zh-CN" sz="1400" b="0" i="1" smtClean="0">
                                                  <a:latin typeface="Cambria Math" panose="02040503050406030204" pitchFamily="18" charset="0"/>
                                                </a:rPr>
                                              </m:ctrlPr>
                                            </m:accPr>
                                            <m:e>
                                              <m:r>
                                                <a:rPr lang="en-US" altLang="zh-CN" sz="1400" b="0" i="1" smtClean="0">
                                                  <a:latin typeface="Cambria Math" panose="02040503050406030204" pitchFamily="18" charset="0"/>
                                                </a:rPr>
                                                <m:t>𝑥</m:t>
                                              </m:r>
                                            </m:e>
                                          </m:acc>
                                        </m:e>
                                      </m:d>
                                      <m:r>
                                        <a:rPr lang="en-US" altLang="zh-CN" sz="1400" b="0" i="1" smtClean="0">
                                          <a:latin typeface="Cambria Math" panose="02040503050406030204" pitchFamily="18" charset="0"/>
                                        </a:rPr>
                                        <m:t>−</m:t>
                                      </m:r>
                                      <m:r>
                                        <a:rPr lang="en-US" altLang="zh-CN" sz="1400" b="0" i="1" smtClean="0">
                                          <a:latin typeface="Cambria Math" panose="02040503050406030204" pitchFamily="18" charset="0"/>
                                        </a:rPr>
                                        <m:t>𝑘</m:t>
                                      </m:r>
                                      <m:r>
                                        <a:rPr lang="en-US" altLang="zh-CN" sz="1400" b="0" i="1" smtClean="0">
                                          <a:latin typeface="Cambria Math" panose="02040503050406030204" pitchFamily="18" charset="0"/>
                                        </a:rPr>
                                        <m:t>⋅</m:t>
                                      </m:r>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𝐹</m:t>
                                          </m:r>
                                        </m:e>
                                        <m:sub>
                                          <m:r>
                                            <a:rPr lang="en-US" altLang="zh-CN" sz="1400" b="0" i="1" smtClean="0">
                                              <a:latin typeface="Cambria Math" panose="02040503050406030204" pitchFamily="18" charset="0"/>
                                            </a:rPr>
                                            <m:t>𝑖𝑗</m:t>
                                          </m:r>
                                        </m:sub>
                                      </m:sSub>
                                      <m:d>
                                        <m:dPr>
                                          <m:ctrlPr>
                                            <a:rPr lang="en-US" altLang="zh-CN" sz="1400" b="0" i="1" smtClean="0">
                                              <a:latin typeface="Cambria Math" panose="02040503050406030204" pitchFamily="18" charset="0"/>
                                            </a:rPr>
                                          </m:ctrlPr>
                                        </m:dPr>
                                        <m:e>
                                          <m:r>
                                            <a:rPr lang="en-US" altLang="zh-CN" sz="1400" b="0" i="1" smtClean="0">
                                              <a:latin typeface="Cambria Math" panose="02040503050406030204" pitchFamily="18" charset="0"/>
                                            </a:rPr>
                                            <m:t>𝑥</m:t>
                                          </m:r>
                                        </m:e>
                                      </m:d>
                                    </m:e>
                                  </m:d>
                                </m:e>
                                <m:sup>
                                  <m:r>
                                    <a:rPr lang="en-US" altLang="zh-CN" sz="1400" b="0" i="1" smtClean="0">
                                      <a:latin typeface="Cambria Math" panose="02040503050406030204" pitchFamily="18" charset="0"/>
                                    </a:rPr>
                                    <m:t>2</m:t>
                                  </m:r>
                                </m:sup>
                              </m:sSup>
                            </m:e>
                          </m:nary>
                        </m:oMath>
                      </m:oMathPara>
                    </a14:m>
                    <a:endParaRPr lang="zh-CN" altLang="en-US" sz="1400" dirty="0"/>
                  </a:p>
                </p:txBody>
              </p:sp>
            </mc:Choice>
            <mc:Fallback xmlns="">
              <p:sp>
                <p:nvSpPr>
                  <p:cNvPr id="10" name="文本框 9">
                    <a:extLst>
                      <a:ext uri="{FF2B5EF4-FFF2-40B4-BE49-F238E27FC236}">
                        <a16:creationId xmlns:a16="http://schemas.microsoft.com/office/drawing/2014/main" id="{64BC6B52-DB30-4178-83F1-8AC3D912ED2D}"/>
                      </a:ext>
                    </a:extLst>
                  </p:cNvPr>
                  <p:cNvSpPr txBox="1">
                    <a:spLocks noRot="1" noChangeAspect="1" noMove="1" noResize="1" noEditPoints="1" noAdjustHandles="1" noChangeArrowheads="1" noChangeShapeType="1" noTextEdit="1"/>
                  </p:cNvSpPr>
                  <p:nvPr/>
                </p:nvSpPr>
                <p:spPr>
                  <a:xfrm>
                    <a:off x="4919279" y="3052322"/>
                    <a:ext cx="3269046" cy="723724"/>
                  </a:xfrm>
                  <a:prstGeom prst="rect">
                    <a:avLst/>
                  </a:prstGeom>
                  <a:blipFill>
                    <a:blip r:embed="rId5"/>
                    <a:stretch>
                      <a:fillRect/>
                    </a:stretch>
                  </a:blipFill>
                </p:spPr>
                <p:txBody>
                  <a:bodyPr/>
                  <a:lstStyle/>
                  <a:p>
                    <a:r>
                      <a:rPr lang="zh-CN" altLang="en-US">
                        <a:noFill/>
                      </a:rPr>
                      <a:t> </a:t>
                    </a:r>
                  </a:p>
                </p:txBody>
              </p:sp>
            </mc:Fallback>
          </mc:AlternateContent>
          <p:sp>
            <p:nvSpPr>
              <p:cNvPr id="11" name="矩形 10">
                <a:extLst>
                  <a:ext uri="{FF2B5EF4-FFF2-40B4-BE49-F238E27FC236}">
                    <a16:creationId xmlns:a16="http://schemas.microsoft.com/office/drawing/2014/main" id="{2C146976-01E2-476D-870D-09939CA7EFFF}"/>
                  </a:ext>
                </a:extLst>
              </p:cNvPr>
              <p:cNvSpPr/>
              <p:nvPr/>
            </p:nvSpPr>
            <p:spPr>
              <a:xfrm>
                <a:off x="6546850" y="3247202"/>
                <a:ext cx="469900" cy="349250"/>
              </a:xfrm>
              <a:prstGeom prst="rect">
                <a:avLst/>
              </a:prstGeom>
              <a:noFill/>
              <a:ln w="19050">
                <a:solidFill>
                  <a:srgbClr val="8E24A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56913D45-9EEC-4CFE-A19E-E9280E7A7745}"/>
                  </a:ext>
                </a:extLst>
              </p:cNvPr>
              <p:cNvSpPr/>
              <p:nvPr/>
            </p:nvSpPr>
            <p:spPr>
              <a:xfrm>
                <a:off x="7204075" y="3245086"/>
                <a:ext cx="701675" cy="349250"/>
              </a:xfrm>
              <a:prstGeom prst="rect">
                <a:avLst/>
              </a:prstGeom>
              <a:noFill/>
              <a:ln w="19050">
                <a:solidFill>
                  <a:srgbClr val="FB8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 name="组合 22">
              <a:extLst>
                <a:ext uri="{FF2B5EF4-FFF2-40B4-BE49-F238E27FC236}">
                  <a16:creationId xmlns:a16="http://schemas.microsoft.com/office/drawing/2014/main" id="{30850A4F-3E82-4B05-B621-4C3CEA81223B}"/>
                </a:ext>
              </a:extLst>
            </p:cNvPr>
            <p:cNvGrpSpPr/>
            <p:nvPr/>
          </p:nvGrpSpPr>
          <p:grpSpPr>
            <a:xfrm>
              <a:off x="4649396" y="3917029"/>
              <a:ext cx="3825398" cy="723724"/>
              <a:chOff x="4211949" y="4223509"/>
              <a:chExt cx="3825398" cy="723724"/>
            </a:xfrm>
          </p:grpSpPr>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79281B7A-FA72-49E9-804C-372955A1864C}"/>
                      </a:ext>
                    </a:extLst>
                  </p:cNvPr>
                  <p:cNvSpPr txBox="1"/>
                  <p:nvPr/>
                </p:nvSpPr>
                <p:spPr>
                  <a:xfrm>
                    <a:off x="5700231" y="4231599"/>
                    <a:ext cx="2337116" cy="32508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𝐹</m:t>
                              </m:r>
                            </m:e>
                            <m:sub>
                              <m:r>
                                <a:rPr lang="en-US" altLang="zh-CN" sz="1400" b="0" i="1" smtClean="0">
                                  <a:latin typeface="Cambria Math" panose="02040503050406030204" pitchFamily="18" charset="0"/>
                                </a:rPr>
                                <m:t>𝑖𝑗</m:t>
                              </m:r>
                            </m:sub>
                          </m:sSub>
                          <m:d>
                            <m:dPr>
                              <m:ctrlPr>
                                <a:rPr lang="en-US" altLang="zh-CN" sz="1400" b="0" i="1" smtClean="0">
                                  <a:latin typeface="Cambria Math" panose="02040503050406030204" pitchFamily="18" charset="0"/>
                                </a:rPr>
                              </m:ctrlPr>
                            </m:dPr>
                            <m:e>
                              <m:acc>
                                <m:accPr>
                                  <m:chr m:val="̃"/>
                                  <m:ctrlPr>
                                    <a:rPr lang="en-US" altLang="zh-CN" sz="1400" b="0" i="1" smtClean="0">
                                      <a:latin typeface="Cambria Math" panose="02040503050406030204" pitchFamily="18" charset="0"/>
                                    </a:rPr>
                                  </m:ctrlPr>
                                </m:accPr>
                                <m:e>
                                  <m:r>
                                    <a:rPr lang="en-US" altLang="zh-CN" sz="1400" b="0" i="1" smtClean="0">
                                      <a:latin typeface="Cambria Math" panose="02040503050406030204" pitchFamily="18" charset="0"/>
                                    </a:rPr>
                                    <m:t>𝑥</m:t>
                                  </m:r>
                                </m:e>
                              </m:acc>
                            </m:e>
                          </m:d>
                          <m:r>
                            <a:rPr lang="en-US" altLang="zh-CN" sz="1400" b="0" i="1" smtClean="0">
                              <a:latin typeface="Cambria Math" panose="02040503050406030204" pitchFamily="18" charset="0"/>
                            </a:rPr>
                            <m:t>≈</m:t>
                          </m:r>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𝐹</m:t>
                              </m:r>
                            </m:e>
                            <m:sub>
                              <m:r>
                                <a:rPr lang="en-US" altLang="zh-CN" sz="1400" b="0" i="1" smtClean="0">
                                  <a:latin typeface="Cambria Math" panose="02040503050406030204" pitchFamily="18" charset="0"/>
                                </a:rPr>
                                <m:t>𝑖𝑗</m:t>
                              </m:r>
                            </m:sub>
                          </m:sSub>
                          <m:d>
                            <m:dPr>
                              <m:ctrlPr>
                                <a:rPr lang="en-US" altLang="zh-CN" sz="1400" b="0" i="1" smtClean="0">
                                  <a:latin typeface="Cambria Math" panose="02040503050406030204" pitchFamily="18" charset="0"/>
                                </a:rPr>
                              </m:ctrlPr>
                            </m:dPr>
                            <m:e>
                              <m:r>
                                <a:rPr lang="en-US" altLang="zh-CN" sz="1400" b="0" i="1" smtClean="0">
                                  <a:latin typeface="Cambria Math" panose="02040503050406030204" pitchFamily="18" charset="0"/>
                                </a:rPr>
                                <m:t>𝑥</m:t>
                              </m:r>
                            </m:e>
                          </m:d>
                          <m:r>
                            <a:rPr lang="en-US" altLang="zh-CN" sz="1400" b="0" i="1" smtClean="0">
                              <a:latin typeface="Cambria Math" panose="02040503050406030204" pitchFamily="18" charset="0"/>
                            </a:rPr>
                            <m:t>&lt;</m:t>
                          </m:r>
                          <m:r>
                            <a:rPr lang="en-US" altLang="zh-CN" sz="1400" b="0" i="1" smtClean="0">
                              <a:latin typeface="Cambria Math" panose="02040503050406030204" pitchFamily="18" charset="0"/>
                            </a:rPr>
                            <m:t>𝑘</m:t>
                          </m:r>
                          <m:r>
                            <a:rPr lang="en-US" altLang="zh-CN" sz="1400" b="0" i="1" smtClean="0">
                              <a:latin typeface="Cambria Math" panose="02040503050406030204" pitchFamily="18" charset="0"/>
                            </a:rPr>
                            <m:t>⋅</m:t>
                          </m:r>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𝐹</m:t>
                              </m:r>
                            </m:e>
                            <m:sub>
                              <m:r>
                                <a:rPr lang="en-US" altLang="zh-CN" sz="1400" b="0" i="1" smtClean="0">
                                  <a:latin typeface="Cambria Math" panose="02040503050406030204" pitchFamily="18" charset="0"/>
                                </a:rPr>
                                <m:t>𝑖𝑗</m:t>
                              </m:r>
                            </m:sub>
                          </m:sSub>
                          <m:r>
                            <a:rPr lang="en-US" altLang="zh-CN" sz="1400" b="0" i="1" smtClean="0">
                              <a:latin typeface="Cambria Math" panose="02040503050406030204" pitchFamily="18" charset="0"/>
                            </a:rPr>
                            <m:t>(</m:t>
                          </m:r>
                          <m:r>
                            <a:rPr lang="en-US" altLang="zh-CN" sz="1400" b="0" i="1" smtClean="0">
                              <a:latin typeface="Cambria Math" panose="02040503050406030204" pitchFamily="18" charset="0"/>
                            </a:rPr>
                            <m:t>𝑥</m:t>
                          </m:r>
                          <m:r>
                            <a:rPr lang="en-US" altLang="zh-CN" sz="1400" b="0" i="1" smtClean="0">
                              <a:latin typeface="Cambria Math" panose="02040503050406030204" pitchFamily="18" charset="0"/>
                            </a:rPr>
                            <m:t>)</m:t>
                          </m:r>
                        </m:oMath>
                      </m:oMathPara>
                    </a14:m>
                    <a:endParaRPr lang="en-US" altLang="zh-CN" sz="1400" dirty="0"/>
                  </a:p>
                </p:txBody>
              </p:sp>
            </mc:Choice>
            <mc:Fallback xmlns="">
              <p:sp>
                <p:nvSpPr>
                  <p:cNvPr id="13" name="文本框 12">
                    <a:extLst>
                      <a:ext uri="{FF2B5EF4-FFF2-40B4-BE49-F238E27FC236}">
                        <a16:creationId xmlns:a16="http://schemas.microsoft.com/office/drawing/2014/main" id="{79281B7A-FA72-49E9-804C-372955A1864C}"/>
                      </a:ext>
                    </a:extLst>
                  </p:cNvPr>
                  <p:cNvSpPr txBox="1">
                    <a:spLocks noRot="1" noChangeAspect="1" noMove="1" noResize="1" noEditPoints="1" noAdjustHandles="1" noChangeArrowheads="1" noChangeShapeType="1" noTextEdit="1"/>
                  </p:cNvSpPr>
                  <p:nvPr/>
                </p:nvSpPr>
                <p:spPr>
                  <a:xfrm>
                    <a:off x="5700231" y="4231599"/>
                    <a:ext cx="2337116" cy="325089"/>
                  </a:xfrm>
                  <a:prstGeom prst="rect">
                    <a:avLst/>
                  </a:prstGeom>
                  <a:blipFill>
                    <a:blip r:embed="rId6"/>
                    <a:stretch>
                      <a:fillRect b="-377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9458D1D0-D2BC-45AF-A7D1-D503BF7FD46C}"/>
                      </a:ext>
                    </a:extLst>
                  </p:cNvPr>
                  <p:cNvSpPr txBox="1"/>
                  <p:nvPr/>
                </p:nvSpPr>
                <p:spPr>
                  <a:xfrm>
                    <a:off x="5482905" y="4603670"/>
                    <a:ext cx="1874836" cy="3404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𝐹</m:t>
                              </m:r>
                            </m:e>
                            <m:sub>
                              <m:r>
                                <a:rPr lang="en-US" altLang="zh-CN" sz="1400" b="0" i="1" smtClean="0">
                                  <a:latin typeface="Cambria Math" panose="02040503050406030204" pitchFamily="18" charset="0"/>
                                </a:rPr>
                                <m:t>𝑖𝑗</m:t>
                              </m:r>
                            </m:sub>
                          </m:sSub>
                          <m:d>
                            <m:dPr>
                              <m:ctrlPr>
                                <a:rPr lang="en-US" altLang="zh-CN" sz="1400" b="0" i="1" smtClean="0">
                                  <a:latin typeface="Cambria Math" panose="02040503050406030204" pitchFamily="18" charset="0"/>
                                </a:rPr>
                              </m:ctrlPr>
                            </m:dPr>
                            <m:e>
                              <m:r>
                                <a:rPr lang="en-US" altLang="zh-CN" sz="1400" b="0" i="1" smtClean="0">
                                  <a:latin typeface="Cambria Math" panose="02040503050406030204" pitchFamily="18" charset="0"/>
                                </a:rPr>
                                <m:t>𝑇</m:t>
                              </m:r>
                              <m:d>
                                <m:dPr>
                                  <m:ctrlPr>
                                    <a:rPr lang="en-US" altLang="zh-CN" sz="1400" b="0" i="1" smtClean="0">
                                      <a:latin typeface="Cambria Math" panose="02040503050406030204" pitchFamily="18" charset="0"/>
                                    </a:rPr>
                                  </m:ctrlPr>
                                </m:dPr>
                                <m:e>
                                  <m:acc>
                                    <m:accPr>
                                      <m:chr m:val="̃"/>
                                      <m:ctrlPr>
                                        <a:rPr lang="en-US" altLang="zh-CN" sz="1400" b="0" i="1" smtClean="0">
                                          <a:latin typeface="Cambria Math" panose="02040503050406030204" pitchFamily="18" charset="0"/>
                                        </a:rPr>
                                      </m:ctrlPr>
                                    </m:accPr>
                                    <m:e>
                                      <m:r>
                                        <a:rPr lang="en-US" altLang="zh-CN" sz="1400" b="0" i="1" smtClean="0">
                                          <a:latin typeface="Cambria Math" panose="02040503050406030204" pitchFamily="18" charset="0"/>
                                        </a:rPr>
                                        <m:t>𝑥</m:t>
                                      </m:r>
                                    </m:e>
                                  </m:acc>
                                </m:e>
                              </m:d>
                            </m:e>
                          </m:d>
                          <m:r>
                            <a:rPr lang="en-US" altLang="zh-CN" sz="1400" b="0" i="1" smtClean="0">
                              <a:latin typeface="Cambria Math" panose="02040503050406030204" pitchFamily="18" charset="0"/>
                            </a:rPr>
                            <m:t>&gt;</m:t>
                          </m:r>
                          <m:r>
                            <a:rPr lang="en-US" altLang="zh-CN" sz="1400" b="0" i="1" smtClean="0">
                              <a:latin typeface="Cambria Math" panose="02040503050406030204" pitchFamily="18" charset="0"/>
                            </a:rPr>
                            <m:t>𝑘</m:t>
                          </m:r>
                          <m:r>
                            <a:rPr lang="en-US" altLang="zh-CN" sz="1400" b="0" i="1" smtClean="0">
                              <a:latin typeface="Cambria Math" panose="02040503050406030204" pitchFamily="18" charset="0"/>
                            </a:rPr>
                            <m:t>⋅</m:t>
                          </m:r>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𝐹</m:t>
                              </m:r>
                            </m:e>
                            <m:sub>
                              <m:r>
                                <a:rPr lang="en-US" altLang="zh-CN" sz="1400" b="0" i="1" smtClean="0">
                                  <a:latin typeface="Cambria Math" panose="02040503050406030204" pitchFamily="18" charset="0"/>
                                </a:rPr>
                                <m:t>𝑖𝑗</m:t>
                              </m:r>
                            </m:sub>
                          </m:sSub>
                          <m:r>
                            <a:rPr lang="en-US" altLang="zh-CN" sz="1400" b="0" i="1" smtClean="0">
                              <a:latin typeface="Cambria Math" panose="02040503050406030204" pitchFamily="18" charset="0"/>
                            </a:rPr>
                            <m:t>(</m:t>
                          </m:r>
                          <m:r>
                            <a:rPr lang="en-US" altLang="zh-CN" sz="1400" b="0" i="1" smtClean="0">
                              <a:latin typeface="Cambria Math" panose="02040503050406030204" pitchFamily="18" charset="0"/>
                            </a:rPr>
                            <m:t>𝑥</m:t>
                          </m:r>
                          <m:r>
                            <a:rPr lang="en-US" altLang="zh-CN" sz="1400" b="0" i="1" smtClean="0">
                              <a:latin typeface="Cambria Math" panose="02040503050406030204" pitchFamily="18" charset="0"/>
                            </a:rPr>
                            <m:t>)</m:t>
                          </m:r>
                        </m:oMath>
                      </m:oMathPara>
                    </a14:m>
                    <a:endParaRPr lang="zh-CN" altLang="en-US" sz="2000" dirty="0"/>
                  </a:p>
                </p:txBody>
              </p:sp>
            </mc:Choice>
            <mc:Fallback xmlns="">
              <p:sp>
                <p:nvSpPr>
                  <p:cNvPr id="15" name="文本框 14">
                    <a:extLst>
                      <a:ext uri="{FF2B5EF4-FFF2-40B4-BE49-F238E27FC236}">
                        <a16:creationId xmlns:a16="http://schemas.microsoft.com/office/drawing/2014/main" id="{9458D1D0-D2BC-45AF-A7D1-D503BF7FD46C}"/>
                      </a:ext>
                    </a:extLst>
                  </p:cNvPr>
                  <p:cNvSpPr txBox="1">
                    <a:spLocks noRot="1" noChangeAspect="1" noMove="1" noResize="1" noEditPoints="1" noAdjustHandles="1" noChangeArrowheads="1" noChangeShapeType="1" noTextEdit="1"/>
                  </p:cNvSpPr>
                  <p:nvPr/>
                </p:nvSpPr>
                <p:spPr>
                  <a:xfrm>
                    <a:off x="5482905" y="4603670"/>
                    <a:ext cx="1874836" cy="340478"/>
                  </a:xfrm>
                  <a:prstGeom prst="rect">
                    <a:avLst/>
                  </a:prstGeom>
                  <a:blipFill>
                    <a:blip r:embed="rId7"/>
                    <a:stretch>
                      <a:fillRect b="-3636"/>
                    </a:stretch>
                  </a:blipFill>
                </p:spPr>
                <p:txBody>
                  <a:bodyPr/>
                  <a:lstStyle/>
                  <a:p>
                    <a:r>
                      <a:rPr lang="zh-CN" altLang="en-US">
                        <a:noFill/>
                      </a:rPr>
                      <a:t> </a:t>
                    </a:r>
                  </a:p>
                </p:txBody>
              </p:sp>
            </mc:Fallback>
          </mc:AlternateContent>
          <p:sp>
            <p:nvSpPr>
              <p:cNvPr id="16" name="文本框 15">
                <a:extLst>
                  <a:ext uri="{FF2B5EF4-FFF2-40B4-BE49-F238E27FC236}">
                    <a16:creationId xmlns:a16="http://schemas.microsoft.com/office/drawing/2014/main" id="{4BB353F3-5B2C-4038-8233-C6BDA7462FA1}"/>
                  </a:ext>
                </a:extLst>
              </p:cNvPr>
              <p:cNvSpPr txBox="1"/>
              <p:nvPr/>
            </p:nvSpPr>
            <p:spPr>
              <a:xfrm>
                <a:off x="4256617" y="4265116"/>
                <a:ext cx="1332000" cy="338554"/>
              </a:xfrm>
              <a:prstGeom prst="rect">
                <a:avLst/>
              </a:prstGeom>
              <a:noFill/>
            </p:spPr>
            <p:txBody>
              <a:bodyPr wrap="square" rtlCol="0">
                <a:spAutoFit/>
              </a:bodyPr>
              <a:lstStyle/>
              <a:p>
                <a:pPr algn="ctr"/>
                <a:r>
                  <a:rPr lang="en-US" altLang="zh-CN" sz="1600" dirty="0">
                    <a:solidFill>
                      <a:srgbClr val="43A047"/>
                    </a:solidFill>
                  </a:rPr>
                  <a:t>Suppression:</a:t>
                </a:r>
                <a:endParaRPr lang="zh-CN" altLang="en-US" sz="1600" dirty="0">
                  <a:solidFill>
                    <a:srgbClr val="43A047"/>
                  </a:solidFill>
                </a:endParaRPr>
              </a:p>
            </p:txBody>
          </p:sp>
          <p:sp>
            <p:nvSpPr>
              <p:cNvPr id="17" name="文本框 16">
                <a:extLst>
                  <a:ext uri="{FF2B5EF4-FFF2-40B4-BE49-F238E27FC236}">
                    <a16:creationId xmlns:a16="http://schemas.microsoft.com/office/drawing/2014/main" id="{F459E207-0352-4BC5-8689-213D333EB490}"/>
                  </a:ext>
                </a:extLst>
              </p:cNvPr>
              <p:cNvSpPr txBox="1"/>
              <p:nvPr/>
            </p:nvSpPr>
            <p:spPr>
              <a:xfrm>
                <a:off x="4211949" y="4584309"/>
                <a:ext cx="1332000" cy="338554"/>
              </a:xfrm>
              <a:prstGeom prst="rect">
                <a:avLst/>
              </a:prstGeom>
              <a:noFill/>
            </p:spPr>
            <p:txBody>
              <a:bodyPr wrap="square" rtlCol="0">
                <a:spAutoFit/>
              </a:bodyPr>
              <a:lstStyle/>
              <a:p>
                <a:pPr algn="ctr"/>
                <a:r>
                  <a:rPr lang="en-US" altLang="zh-CN" sz="1600" dirty="0">
                    <a:solidFill>
                      <a:srgbClr val="1E88E5"/>
                    </a:solidFill>
                  </a:rPr>
                  <a:t>Amplification:</a:t>
                </a:r>
                <a:endParaRPr lang="zh-CN" altLang="en-US" sz="1600" dirty="0">
                  <a:solidFill>
                    <a:srgbClr val="1E88E5"/>
                  </a:solidFill>
                </a:endParaRPr>
              </a:p>
            </p:txBody>
          </p:sp>
          <p:sp>
            <p:nvSpPr>
              <p:cNvPr id="20" name="矩形 19">
                <a:extLst>
                  <a:ext uri="{FF2B5EF4-FFF2-40B4-BE49-F238E27FC236}">
                    <a16:creationId xmlns:a16="http://schemas.microsoft.com/office/drawing/2014/main" id="{3E9AD17A-21E9-4E34-ADFC-8489E7D6E67D}"/>
                  </a:ext>
                </a:extLst>
              </p:cNvPr>
              <p:cNvSpPr/>
              <p:nvPr/>
            </p:nvSpPr>
            <p:spPr>
              <a:xfrm>
                <a:off x="5559821" y="4231599"/>
                <a:ext cx="773246" cy="712549"/>
              </a:xfrm>
              <a:prstGeom prst="rect">
                <a:avLst/>
              </a:prstGeom>
              <a:noFill/>
              <a:ln w="19050">
                <a:solidFill>
                  <a:srgbClr val="8E24A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658CA3C4-1255-45CA-ADF7-198CE80CCF47}"/>
                  </a:ext>
                </a:extLst>
              </p:cNvPr>
              <p:cNvSpPr/>
              <p:nvPr/>
            </p:nvSpPr>
            <p:spPr>
              <a:xfrm>
                <a:off x="6512472" y="4223509"/>
                <a:ext cx="1430228" cy="723724"/>
              </a:xfrm>
              <a:prstGeom prst="rect">
                <a:avLst/>
              </a:prstGeom>
              <a:noFill/>
              <a:ln w="19050">
                <a:solidFill>
                  <a:srgbClr val="FB8C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cxnSp>
          <p:nvCxnSpPr>
            <p:cNvPr id="24" name="直接箭头连接符 23">
              <a:extLst>
                <a:ext uri="{FF2B5EF4-FFF2-40B4-BE49-F238E27FC236}">
                  <a16:creationId xmlns:a16="http://schemas.microsoft.com/office/drawing/2014/main" id="{8E453575-2F70-49A0-9597-C39EE08C7053}"/>
                </a:ext>
              </a:extLst>
            </p:cNvPr>
            <p:cNvCxnSpPr>
              <a:cxnSpLocks/>
              <a:stCxn id="11" idx="2"/>
              <a:endCxn id="20" idx="0"/>
            </p:cNvCxnSpPr>
            <p:nvPr/>
          </p:nvCxnSpPr>
          <p:spPr>
            <a:xfrm flipH="1">
              <a:off x="6383891" y="3248926"/>
              <a:ext cx="128026" cy="676193"/>
            </a:xfrm>
            <a:prstGeom prst="straightConnector1">
              <a:avLst/>
            </a:prstGeom>
            <a:ln w="19050">
              <a:solidFill>
                <a:srgbClr val="8E24AA"/>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 name="直接箭头连接符 26">
              <a:extLst>
                <a:ext uri="{FF2B5EF4-FFF2-40B4-BE49-F238E27FC236}">
                  <a16:creationId xmlns:a16="http://schemas.microsoft.com/office/drawing/2014/main" id="{B8960946-1FBE-4B02-AF88-7203B5E4412B}"/>
                </a:ext>
              </a:extLst>
            </p:cNvPr>
            <p:cNvCxnSpPr>
              <a:cxnSpLocks/>
              <a:stCxn id="18" idx="2"/>
              <a:endCxn id="22" idx="0"/>
            </p:cNvCxnSpPr>
            <p:nvPr/>
          </p:nvCxnSpPr>
          <p:spPr>
            <a:xfrm>
              <a:off x="7285030" y="3246810"/>
              <a:ext cx="380003" cy="670219"/>
            </a:xfrm>
            <a:prstGeom prst="straightConnector1">
              <a:avLst/>
            </a:prstGeom>
            <a:ln w="19050">
              <a:solidFill>
                <a:srgbClr val="FB8C00"/>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5115A764-4CC3-4729-9351-F7F4E6012090}"/>
                  </a:ext>
                </a:extLst>
              </p:cNvPr>
              <p:cNvSpPr txBox="1"/>
              <p:nvPr/>
            </p:nvSpPr>
            <p:spPr>
              <a:xfrm>
                <a:off x="3941108" y="399096"/>
                <a:ext cx="3429576" cy="60458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altLang="zh-CN" sz="1600" b="0" i="1" smtClean="0">
                              <a:latin typeface="Cambria Math" panose="02040503050406030204" pitchFamily="18" charset="0"/>
                            </a:rPr>
                          </m:ctrlPr>
                        </m:accPr>
                        <m:e>
                          <m:r>
                            <a:rPr lang="en-US" altLang="zh-CN" sz="1600" b="0" i="1" smtClean="0">
                              <a:latin typeface="Cambria Math" panose="02040503050406030204" pitchFamily="18" charset="0"/>
                            </a:rPr>
                            <m:t>𝑥</m:t>
                          </m:r>
                        </m:e>
                      </m:acc>
                      <m:r>
                        <a:rPr lang="en-US" altLang="zh-CN" sz="1600" b="0" i="1" smtClean="0">
                          <a:latin typeface="Cambria Math" panose="02040503050406030204" pitchFamily="18" charset="0"/>
                        </a:rPr>
                        <m:t>=</m:t>
                      </m:r>
                      <m:r>
                        <a:rPr lang="en-US" altLang="zh-CN" sz="1600" b="0" i="1" smtClean="0">
                          <a:latin typeface="Cambria Math" panose="02040503050406030204" pitchFamily="18" charset="0"/>
                        </a:rPr>
                        <m:t>𝑥</m:t>
                      </m:r>
                      <m:r>
                        <a:rPr lang="en-US" altLang="zh-CN" sz="1600" b="0" i="1" smtClean="0">
                          <a:latin typeface="Cambria Math" panose="02040503050406030204" pitchFamily="18" charset="0"/>
                        </a:rPr>
                        <m:t>+</m:t>
                      </m:r>
                      <m:r>
                        <m:rPr>
                          <m:sty m:val="p"/>
                        </m:rPr>
                        <a:rPr lang="en-US" altLang="zh-CN" sz="1600" b="0" i="0" smtClean="0">
                          <a:solidFill>
                            <a:srgbClr val="8E24AA"/>
                          </a:solidFill>
                          <a:latin typeface="Cambria Math" panose="02040503050406030204" pitchFamily="18" charset="0"/>
                        </a:rPr>
                        <m:t>Δ</m:t>
                      </m:r>
                    </m:oMath>
                  </m:oMathPara>
                </a14:m>
                <a:endParaRPr lang="en-US" altLang="zh-CN" sz="1600" b="0" dirty="0"/>
              </a:p>
              <a:p>
                <a:pPr/>
                <a14:m>
                  <m:oMathPara xmlns:m="http://schemas.openxmlformats.org/officeDocument/2006/math">
                    <m:oMathParaPr>
                      <m:jc m:val="centerGroup"/>
                    </m:oMathParaPr>
                    <m:oMath xmlns:m="http://schemas.openxmlformats.org/officeDocument/2006/math">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𝐹</m:t>
                          </m:r>
                        </m:e>
                        <m:sub>
                          <m:r>
                            <a:rPr lang="en-US" altLang="zh-CN" sz="1600" b="0" i="1" smtClean="0">
                              <a:latin typeface="Cambria Math" panose="02040503050406030204" pitchFamily="18" charset="0"/>
                            </a:rPr>
                            <m:t>𝑖𝑗</m:t>
                          </m:r>
                        </m:sub>
                      </m:sSub>
                      <m:d>
                        <m:dPr>
                          <m:ctrlPr>
                            <a:rPr lang="en-US" altLang="zh-CN" sz="1600" b="0" i="1" smtClean="0">
                              <a:latin typeface="Cambria Math" panose="02040503050406030204" pitchFamily="18" charset="0"/>
                            </a:rPr>
                          </m:ctrlPr>
                        </m:dPr>
                        <m:e>
                          <m:acc>
                            <m:accPr>
                              <m:chr m:val="̃"/>
                              <m:ctrlPr>
                                <a:rPr lang="en-US" altLang="zh-CN" sz="1600" b="0" i="1" smtClean="0">
                                  <a:latin typeface="Cambria Math" panose="02040503050406030204" pitchFamily="18" charset="0"/>
                                </a:rPr>
                              </m:ctrlPr>
                            </m:accPr>
                            <m:e>
                              <m:r>
                                <a:rPr lang="en-US" altLang="zh-CN" sz="1600" b="0" i="1" smtClean="0">
                                  <a:latin typeface="Cambria Math" panose="02040503050406030204" pitchFamily="18" charset="0"/>
                                </a:rPr>
                                <m:t>𝑥</m:t>
                              </m:r>
                            </m:e>
                          </m:acc>
                        </m:e>
                      </m:d>
                      <m:r>
                        <a:rPr lang="en-US" altLang="zh-CN" sz="1600" b="0" i="1" smtClean="0">
                          <a:latin typeface="Cambria Math" panose="02040503050406030204" pitchFamily="18" charset="0"/>
                        </a:rPr>
                        <m:t>=</m:t>
                      </m:r>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𝐹</m:t>
                          </m:r>
                        </m:e>
                        <m:sub>
                          <m:r>
                            <a:rPr lang="en-US" altLang="zh-CN" sz="1600" b="0" i="1" smtClean="0">
                              <a:latin typeface="Cambria Math" panose="02040503050406030204" pitchFamily="18" charset="0"/>
                            </a:rPr>
                            <m:t>𝑖𝑗</m:t>
                          </m:r>
                        </m:sub>
                      </m:sSub>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𝑥</m:t>
                          </m:r>
                          <m:r>
                            <a:rPr lang="en-US" altLang="zh-CN" sz="1600" b="0" i="1" smtClean="0">
                              <a:latin typeface="Cambria Math" panose="02040503050406030204" pitchFamily="18" charset="0"/>
                            </a:rPr>
                            <m:t>+</m:t>
                          </m:r>
                          <m:r>
                            <m:rPr>
                              <m:sty m:val="p"/>
                            </m:rPr>
                            <a:rPr lang="en-US" altLang="zh-CN" sz="1600" b="0" i="0" smtClean="0">
                              <a:solidFill>
                                <a:srgbClr val="8E24AA"/>
                              </a:solidFill>
                              <a:latin typeface="Cambria Math" panose="02040503050406030204" pitchFamily="18" charset="0"/>
                            </a:rPr>
                            <m:t>Δ</m:t>
                          </m:r>
                        </m:e>
                      </m:d>
                      <m:r>
                        <a:rPr lang="en-US" altLang="zh-CN" sz="1600" b="0" i="1" smtClean="0">
                          <a:latin typeface="Cambria Math" panose="02040503050406030204" pitchFamily="18" charset="0"/>
                        </a:rPr>
                        <m:t>=</m:t>
                      </m:r>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𝐹</m:t>
                          </m:r>
                        </m:e>
                        <m:sub>
                          <m:r>
                            <a:rPr lang="en-US" altLang="zh-CN" sz="1600" b="0" i="1" smtClean="0">
                              <a:latin typeface="Cambria Math" panose="02040503050406030204" pitchFamily="18" charset="0"/>
                            </a:rPr>
                            <m:t>𝑖𝑗</m:t>
                          </m:r>
                        </m:sub>
                      </m:sSub>
                      <m:d>
                        <m:dPr>
                          <m:ctrlPr>
                            <a:rPr lang="en-US" altLang="zh-CN" sz="1600" b="0" i="1" smtClean="0">
                              <a:latin typeface="Cambria Math" panose="02040503050406030204" pitchFamily="18" charset="0"/>
                            </a:rPr>
                          </m:ctrlPr>
                        </m:dPr>
                        <m:e>
                          <m:r>
                            <a:rPr lang="en-US" altLang="zh-CN" sz="1600" b="0" i="1" smtClean="0">
                              <a:latin typeface="Cambria Math" panose="02040503050406030204" pitchFamily="18" charset="0"/>
                            </a:rPr>
                            <m:t>𝑥</m:t>
                          </m:r>
                        </m:e>
                      </m:d>
                      <m:r>
                        <a:rPr lang="en-US" altLang="zh-CN" sz="1600" b="0" i="1" smtClean="0">
                          <a:latin typeface="Cambria Math" panose="02040503050406030204" pitchFamily="18" charset="0"/>
                        </a:rPr>
                        <m:t>+</m:t>
                      </m:r>
                      <m:sSub>
                        <m:sSubPr>
                          <m:ctrlPr>
                            <a:rPr lang="en-US" altLang="zh-CN" sz="1600" b="0" i="1" smtClean="0">
                              <a:solidFill>
                                <a:srgbClr val="E53935"/>
                              </a:solidFill>
                              <a:latin typeface="Cambria Math" panose="02040503050406030204" pitchFamily="18" charset="0"/>
                            </a:rPr>
                          </m:ctrlPr>
                        </m:sSubPr>
                        <m:e>
                          <m:r>
                            <a:rPr lang="en-US" altLang="zh-CN" sz="1600" b="0" i="1" smtClean="0">
                              <a:solidFill>
                                <a:srgbClr val="E53935"/>
                              </a:solidFill>
                              <a:latin typeface="Cambria Math" panose="02040503050406030204" pitchFamily="18" charset="0"/>
                            </a:rPr>
                            <m:t>𝛿</m:t>
                          </m:r>
                        </m:e>
                        <m:sub>
                          <m:r>
                            <a:rPr lang="en-US" altLang="zh-CN" sz="1600" b="0" i="1" smtClean="0">
                              <a:solidFill>
                                <a:srgbClr val="E53935"/>
                              </a:solidFill>
                              <a:latin typeface="Cambria Math" panose="02040503050406030204" pitchFamily="18" charset="0"/>
                            </a:rPr>
                            <m:t>𝑖𝑗</m:t>
                          </m:r>
                        </m:sub>
                      </m:sSub>
                    </m:oMath>
                  </m:oMathPara>
                </a14:m>
                <a:endParaRPr lang="zh-CN" altLang="en-US" sz="1600" dirty="0"/>
              </a:p>
            </p:txBody>
          </p:sp>
        </mc:Choice>
        <mc:Fallback xmlns="">
          <p:sp>
            <p:nvSpPr>
              <p:cNvPr id="32" name="文本框 31">
                <a:extLst>
                  <a:ext uri="{FF2B5EF4-FFF2-40B4-BE49-F238E27FC236}">
                    <a16:creationId xmlns:a16="http://schemas.microsoft.com/office/drawing/2014/main" id="{5115A764-4CC3-4729-9351-F7F4E6012090}"/>
                  </a:ext>
                </a:extLst>
              </p:cNvPr>
              <p:cNvSpPr txBox="1">
                <a:spLocks noRot="1" noChangeAspect="1" noMove="1" noResize="1" noEditPoints="1" noAdjustHandles="1" noChangeArrowheads="1" noChangeShapeType="1" noTextEdit="1"/>
              </p:cNvSpPr>
              <p:nvPr/>
            </p:nvSpPr>
            <p:spPr>
              <a:xfrm>
                <a:off x="3941108" y="399096"/>
                <a:ext cx="3429576" cy="604589"/>
              </a:xfrm>
              <a:prstGeom prst="rect">
                <a:avLst/>
              </a:prstGeom>
              <a:blipFill>
                <a:blip r:embed="rId8"/>
                <a:stretch>
                  <a:fillRect b="-3000"/>
                </a:stretch>
              </a:blipFill>
            </p:spPr>
            <p:txBody>
              <a:bodyPr/>
              <a:lstStyle/>
              <a:p>
                <a:r>
                  <a:rPr lang="zh-CN" altLang="en-US">
                    <a:noFill/>
                  </a:rPr>
                  <a:t> </a:t>
                </a:r>
              </a:p>
            </p:txBody>
          </p:sp>
        </mc:Fallback>
      </mc:AlternateContent>
      <p:grpSp>
        <p:nvGrpSpPr>
          <p:cNvPr id="40" name="组合 39">
            <a:extLst>
              <a:ext uri="{FF2B5EF4-FFF2-40B4-BE49-F238E27FC236}">
                <a16:creationId xmlns:a16="http://schemas.microsoft.com/office/drawing/2014/main" id="{86F46527-02CB-48F2-AA0A-9FFA0617AD10}"/>
              </a:ext>
            </a:extLst>
          </p:cNvPr>
          <p:cNvGrpSpPr/>
          <p:nvPr/>
        </p:nvGrpSpPr>
        <p:grpSpPr>
          <a:xfrm>
            <a:off x="3531814" y="1134592"/>
            <a:ext cx="5228388" cy="1509932"/>
            <a:chOff x="3236143" y="1344411"/>
            <a:chExt cx="5228388" cy="1509932"/>
          </a:xfrm>
        </p:grpSpPr>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6D2AF7C2-3841-4FC9-AC2A-5C7B8AF41524}"/>
                    </a:ext>
                  </a:extLst>
                </p:cNvPr>
                <p:cNvSpPr txBox="1"/>
                <p:nvPr/>
              </p:nvSpPr>
              <p:spPr>
                <a:xfrm>
                  <a:off x="3395502" y="2062813"/>
                  <a:ext cx="3887981" cy="72250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f>
                          <m:fPr>
                            <m:ctrlPr>
                              <a:rPr lang="en-US" altLang="zh-CN" sz="1400" b="0" i="1" smtClean="0">
                                <a:latin typeface="Cambria Math" panose="02040503050406030204" pitchFamily="18" charset="0"/>
                              </a:rPr>
                            </m:ctrlPr>
                          </m:fPr>
                          <m:num>
                            <m:r>
                              <a:rPr lang="en-US" altLang="zh-CN" sz="1400" b="0" i="1" smtClean="0">
                                <a:latin typeface="Cambria Math" panose="02040503050406030204" pitchFamily="18" charset="0"/>
                              </a:rPr>
                              <m:t>𝜕</m:t>
                            </m:r>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ℒ</m:t>
                                </m:r>
                              </m:e>
                              <m:sub>
                                <m:r>
                                  <a:rPr lang="en-US" altLang="zh-CN" sz="1400" b="0" i="1" smtClean="0">
                                    <a:latin typeface="Cambria Math" panose="02040503050406030204" pitchFamily="18" charset="0"/>
                                  </a:rPr>
                                  <m:t>𝑖</m:t>
                                </m:r>
                              </m:sub>
                            </m:sSub>
                          </m:num>
                          <m:den>
                            <m:r>
                              <a:rPr lang="en-US" altLang="zh-CN" sz="1400" b="0" i="1" smtClean="0">
                                <a:latin typeface="Cambria Math" panose="02040503050406030204" pitchFamily="18" charset="0"/>
                              </a:rPr>
                              <m:t>𝜕</m:t>
                            </m:r>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𝐹</m:t>
                                </m:r>
                              </m:e>
                              <m:sub>
                                <m:r>
                                  <a:rPr lang="en-US" altLang="zh-CN" sz="1400" b="0" i="1" smtClean="0">
                                    <a:latin typeface="Cambria Math" panose="02040503050406030204" pitchFamily="18" charset="0"/>
                                  </a:rPr>
                                  <m:t>𝑖𝑗</m:t>
                                </m:r>
                              </m:sub>
                            </m:sSub>
                            <m:d>
                              <m:dPr>
                                <m:ctrlPr>
                                  <a:rPr lang="en-US" altLang="zh-CN" sz="1400" b="0" i="1" smtClean="0">
                                    <a:latin typeface="Cambria Math" panose="02040503050406030204" pitchFamily="18" charset="0"/>
                                  </a:rPr>
                                </m:ctrlPr>
                              </m:dPr>
                              <m:e>
                                <m:acc>
                                  <m:accPr>
                                    <m:chr m:val="̃"/>
                                    <m:ctrlPr>
                                      <a:rPr lang="en-US" altLang="zh-CN" sz="1400" b="0" i="1" smtClean="0">
                                        <a:latin typeface="Cambria Math" panose="02040503050406030204" pitchFamily="18" charset="0"/>
                                      </a:rPr>
                                    </m:ctrlPr>
                                  </m:accPr>
                                  <m:e>
                                    <m:r>
                                      <a:rPr lang="en-US" altLang="zh-CN" sz="1400" b="0" i="1" smtClean="0">
                                        <a:latin typeface="Cambria Math" panose="02040503050406030204" pitchFamily="18" charset="0"/>
                                      </a:rPr>
                                      <m:t>𝑥</m:t>
                                    </m:r>
                                  </m:e>
                                </m:acc>
                              </m:e>
                            </m:d>
                          </m:den>
                        </m:f>
                        <m:r>
                          <a:rPr lang="en-US" altLang="zh-CN" sz="1400" b="0" i="1" smtClean="0">
                            <a:latin typeface="Cambria Math" panose="02040503050406030204" pitchFamily="18" charset="0"/>
                          </a:rPr>
                          <m:t>=2×</m:t>
                        </m:r>
                        <m:nary>
                          <m:naryPr>
                            <m:chr m:val="∑"/>
                            <m:ctrlPr>
                              <a:rPr lang="en-US" altLang="zh-CN" sz="1400" b="0" i="1" smtClean="0">
                                <a:latin typeface="Cambria Math" panose="02040503050406030204" pitchFamily="18" charset="0"/>
                              </a:rPr>
                            </m:ctrlPr>
                          </m:naryPr>
                          <m:sub>
                            <m:r>
                              <a:rPr lang="en-US" altLang="zh-CN" sz="1400" b="0" i="1" smtClean="0">
                                <a:latin typeface="Cambria Math" panose="02040503050406030204" pitchFamily="18" charset="0"/>
                              </a:rPr>
                              <m:t>𝑗</m:t>
                            </m:r>
                            <m:r>
                              <a:rPr lang="en-US" altLang="zh-CN" sz="1400" b="0" i="1" smtClean="0">
                                <a:latin typeface="Cambria Math" panose="02040503050406030204" pitchFamily="18" charset="0"/>
                              </a:rPr>
                              <m:t>=1</m:t>
                            </m:r>
                          </m:sub>
                          <m:sup>
                            <m:r>
                              <a:rPr lang="en-US" altLang="zh-CN" sz="1400" b="0" i="1" smtClean="0">
                                <a:latin typeface="Cambria Math" panose="02040503050406030204" pitchFamily="18" charset="0"/>
                              </a:rPr>
                              <m:t>𝑁</m:t>
                            </m:r>
                          </m:sup>
                          <m:e>
                            <m:r>
                              <a:rPr lang="en-US" altLang="zh-CN" sz="1400" b="0" i="1" smtClean="0">
                                <a:latin typeface="Cambria Math" panose="02040503050406030204" pitchFamily="18" charset="0"/>
                              </a:rPr>
                              <m:t>(</m:t>
                            </m:r>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𝐹</m:t>
                                </m:r>
                              </m:e>
                              <m:sub>
                                <m:r>
                                  <a:rPr lang="en-US" altLang="zh-CN" sz="1400" b="0" i="1" smtClean="0">
                                    <a:latin typeface="Cambria Math" panose="02040503050406030204" pitchFamily="18" charset="0"/>
                                  </a:rPr>
                                  <m:t>𝑖𝑗</m:t>
                                </m:r>
                              </m:sub>
                            </m:sSub>
                            <m:d>
                              <m:dPr>
                                <m:ctrlPr>
                                  <a:rPr lang="en-US" altLang="zh-CN" sz="1400" b="0" i="1" smtClean="0">
                                    <a:latin typeface="Cambria Math" panose="02040503050406030204" pitchFamily="18" charset="0"/>
                                  </a:rPr>
                                </m:ctrlPr>
                              </m:dPr>
                              <m:e>
                                <m:acc>
                                  <m:accPr>
                                    <m:chr m:val="̃"/>
                                    <m:ctrlPr>
                                      <a:rPr lang="en-US" altLang="zh-CN" sz="1400" b="0" i="1" smtClean="0">
                                        <a:latin typeface="Cambria Math" panose="02040503050406030204" pitchFamily="18" charset="0"/>
                                      </a:rPr>
                                    </m:ctrlPr>
                                  </m:accPr>
                                  <m:e>
                                    <m:r>
                                      <a:rPr lang="en-US" altLang="zh-CN" sz="1400" b="0" i="1" smtClean="0">
                                        <a:latin typeface="Cambria Math" panose="02040503050406030204" pitchFamily="18" charset="0"/>
                                      </a:rPr>
                                      <m:t>𝑥</m:t>
                                    </m:r>
                                  </m:e>
                                </m:acc>
                              </m:e>
                            </m:d>
                            <m:r>
                              <a:rPr lang="en-US" altLang="zh-CN" sz="1400" b="0" i="1" smtClean="0">
                                <a:latin typeface="Cambria Math" panose="02040503050406030204" pitchFamily="18" charset="0"/>
                              </a:rPr>
                              <m:t>−</m:t>
                            </m:r>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𝐹</m:t>
                                </m:r>
                              </m:e>
                              <m:sub>
                                <m:r>
                                  <a:rPr lang="en-US" altLang="zh-CN" sz="1400" b="0" i="1" smtClean="0">
                                    <a:latin typeface="Cambria Math" panose="02040503050406030204" pitchFamily="18" charset="0"/>
                                  </a:rPr>
                                  <m:t>𝑖𝑗</m:t>
                                </m:r>
                              </m:sub>
                            </m:sSub>
                            <m:r>
                              <a:rPr lang="en-US" altLang="zh-CN" sz="1400" b="0" i="1" smtClean="0">
                                <a:latin typeface="Cambria Math" panose="02040503050406030204" pitchFamily="18" charset="0"/>
                              </a:rPr>
                              <m:t>(</m:t>
                            </m:r>
                            <m:r>
                              <a:rPr lang="en-US" altLang="zh-CN" sz="1400" b="0" i="1" smtClean="0">
                                <a:latin typeface="Cambria Math" panose="02040503050406030204" pitchFamily="18" charset="0"/>
                              </a:rPr>
                              <m:t>𝑥</m:t>
                            </m:r>
                            <m:r>
                              <a:rPr lang="en-US" altLang="zh-CN" sz="1400" b="0" i="1" smtClean="0">
                                <a:latin typeface="Cambria Math" panose="02040503050406030204" pitchFamily="18" charset="0"/>
                              </a:rPr>
                              <m:t>))</m:t>
                            </m:r>
                          </m:e>
                        </m:nary>
                        <m:r>
                          <a:rPr lang="en-US" altLang="zh-CN" sz="1400" b="0" i="1" smtClean="0">
                            <a:latin typeface="Cambria Math" panose="02040503050406030204" pitchFamily="18" charset="0"/>
                          </a:rPr>
                          <m:t>=2×</m:t>
                        </m:r>
                        <m:nary>
                          <m:naryPr>
                            <m:chr m:val="∑"/>
                            <m:ctrlPr>
                              <a:rPr lang="en-US" altLang="zh-CN" sz="1400" b="0" i="1" smtClean="0">
                                <a:latin typeface="Cambria Math" panose="02040503050406030204" pitchFamily="18" charset="0"/>
                              </a:rPr>
                            </m:ctrlPr>
                          </m:naryPr>
                          <m:sub>
                            <m:r>
                              <a:rPr lang="en-US" altLang="zh-CN" sz="1400" b="0" i="1" smtClean="0">
                                <a:latin typeface="Cambria Math" panose="02040503050406030204" pitchFamily="18" charset="0"/>
                              </a:rPr>
                              <m:t>𝑗</m:t>
                            </m:r>
                            <m:r>
                              <a:rPr lang="en-US" altLang="zh-CN" sz="1400" b="0" i="1" smtClean="0">
                                <a:latin typeface="Cambria Math" panose="02040503050406030204" pitchFamily="18" charset="0"/>
                              </a:rPr>
                              <m:t>=1</m:t>
                            </m:r>
                          </m:sub>
                          <m:sup>
                            <m:r>
                              <a:rPr lang="en-US" altLang="zh-CN" sz="1400" b="0" i="1" smtClean="0">
                                <a:latin typeface="Cambria Math" panose="02040503050406030204" pitchFamily="18" charset="0"/>
                              </a:rPr>
                              <m:t>𝑁</m:t>
                            </m:r>
                          </m:sup>
                          <m:e>
                            <m:sSub>
                              <m:sSubPr>
                                <m:ctrlPr>
                                  <a:rPr lang="en-US" altLang="zh-CN" sz="1400" b="0" i="1" smtClean="0">
                                    <a:solidFill>
                                      <a:srgbClr val="E53935"/>
                                    </a:solidFill>
                                    <a:latin typeface="Cambria Math" panose="02040503050406030204" pitchFamily="18" charset="0"/>
                                  </a:rPr>
                                </m:ctrlPr>
                              </m:sSubPr>
                              <m:e>
                                <m:r>
                                  <a:rPr lang="en-US" altLang="zh-CN" sz="1400" b="0" i="1" smtClean="0">
                                    <a:solidFill>
                                      <a:srgbClr val="E53935"/>
                                    </a:solidFill>
                                    <a:latin typeface="Cambria Math" panose="02040503050406030204" pitchFamily="18" charset="0"/>
                                  </a:rPr>
                                  <m:t>𝛿</m:t>
                                </m:r>
                              </m:e>
                              <m:sub>
                                <m:r>
                                  <a:rPr lang="en-US" altLang="zh-CN" sz="1400" b="0" i="1" smtClean="0">
                                    <a:solidFill>
                                      <a:srgbClr val="E53935"/>
                                    </a:solidFill>
                                    <a:latin typeface="Cambria Math" panose="02040503050406030204" pitchFamily="18" charset="0"/>
                                  </a:rPr>
                                  <m:t>𝑖𝑗</m:t>
                                </m:r>
                              </m:sub>
                            </m:sSub>
                          </m:e>
                        </m:nary>
                      </m:oMath>
                    </m:oMathPara>
                  </a14:m>
                  <a:endParaRPr lang="en-US" altLang="zh-CN" sz="1400" dirty="0"/>
                </a:p>
              </p:txBody>
            </p:sp>
          </mc:Choice>
          <mc:Fallback xmlns="">
            <p:sp>
              <p:nvSpPr>
                <p:cNvPr id="12" name="文本框 11">
                  <a:extLst>
                    <a:ext uri="{FF2B5EF4-FFF2-40B4-BE49-F238E27FC236}">
                      <a16:creationId xmlns:a16="http://schemas.microsoft.com/office/drawing/2014/main" id="{6D2AF7C2-3841-4FC9-AC2A-5C7B8AF41524}"/>
                    </a:ext>
                  </a:extLst>
                </p:cNvPr>
                <p:cNvSpPr txBox="1">
                  <a:spLocks noRot="1" noChangeAspect="1" noMove="1" noResize="1" noEditPoints="1" noAdjustHandles="1" noChangeArrowheads="1" noChangeShapeType="1" noTextEdit="1"/>
                </p:cNvSpPr>
                <p:nvPr/>
              </p:nvSpPr>
              <p:spPr>
                <a:xfrm>
                  <a:off x="3395502" y="2062813"/>
                  <a:ext cx="3887981" cy="722505"/>
                </a:xfrm>
                <a:prstGeom prst="rect">
                  <a:avLst/>
                </a:prstGeom>
                <a:blipFill>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 name="文本框 33">
                  <a:extLst>
                    <a:ext uri="{FF2B5EF4-FFF2-40B4-BE49-F238E27FC236}">
                      <a16:creationId xmlns:a16="http://schemas.microsoft.com/office/drawing/2014/main" id="{B0ECBFE8-8C7E-4326-959B-7BED36BE9602}"/>
                    </a:ext>
                  </a:extLst>
                </p:cNvPr>
                <p:cNvSpPr txBox="1"/>
                <p:nvPr/>
              </p:nvSpPr>
              <p:spPr>
                <a:xfrm>
                  <a:off x="3645437" y="1344411"/>
                  <a:ext cx="3149600" cy="72372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ℒ</m:t>
                            </m:r>
                          </m:e>
                          <m:sub>
                            <m:r>
                              <a:rPr lang="en-US" altLang="zh-CN" sz="1400" b="0" i="1" smtClean="0">
                                <a:latin typeface="Cambria Math" panose="02040503050406030204" pitchFamily="18" charset="0"/>
                              </a:rPr>
                              <m:t>𝑁𝑅𝐷𝑀</m:t>
                            </m:r>
                          </m:sub>
                        </m:sSub>
                        <m:r>
                          <a:rPr lang="en-US" altLang="zh-CN" sz="1400" b="0" i="1" smtClean="0">
                            <a:latin typeface="Cambria Math" panose="02040503050406030204" pitchFamily="18" charset="0"/>
                          </a:rPr>
                          <m:t>=</m:t>
                        </m:r>
                        <m:nary>
                          <m:naryPr>
                            <m:chr m:val="∑"/>
                            <m:ctrlPr>
                              <a:rPr lang="en-US" altLang="zh-CN" sz="1400" b="0" i="1" smtClean="0">
                                <a:latin typeface="Cambria Math" panose="02040503050406030204" pitchFamily="18" charset="0"/>
                              </a:rPr>
                            </m:ctrlPr>
                          </m:naryPr>
                          <m:sub>
                            <m:r>
                              <a:rPr lang="en-US" altLang="zh-CN" sz="1400" b="0" i="1" smtClean="0">
                                <a:latin typeface="Cambria Math" panose="02040503050406030204" pitchFamily="18" charset="0"/>
                              </a:rPr>
                              <m:t>𝑖</m:t>
                            </m:r>
                            <m:r>
                              <a:rPr lang="en-US" altLang="zh-CN" sz="1400" b="0" i="1" smtClean="0">
                                <a:latin typeface="Cambria Math" panose="02040503050406030204" pitchFamily="18" charset="0"/>
                              </a:rPr>
                              <m:t>=1</m:t>
                            </m:r>
                          </m:sub>
                          <m:sup>
                            <m:r>
                              <a:rPr lang="en-US" altLang="zh-CN" sz="1400" b="0" i="1" smtClean="0">
                                <a:latin typeface="Cambria Math" panose="02040503050406030204" pitchFamily="18" charset="0"/>
                              </a:rPr>
                              <m:t>𝑆</m:t>
                            </m:r>
                          </m:sup>
                          <m:e>
                            <m:f>
                              <m:fPr>
                                <m:ctrlPr>
                                  <a:rPr lang="en-US" altLang="zh-CN" sz="1400" b="0" i="1" smtClean="0">
                                    <a:latin typeface="Cambria Math" panose="02040503050406030204" pitchFamily="18" charset="0"/>
                                  </a:rPr>
                                </m:ctrlPr>
                              </m:fPr>
                              <m:num>
                                <m:r>
                                  <a:rPr lang="en-US" altLang="zh-CN" sz="1400" b="0" i="1" smtClean="0">
                                    <a:latin typeface="Cambria Math" panose="02040503050406030204" pitchFamily="18" charset="0"/>
                                  </a:rPr>
                                  <m:t>1</m:t>
                                </m:r>
                              </m:num>
                              <m:den>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𝑁</m:t>
                                    </m:r>
                                  </m:e>
                                  <m:sub>
                                    <m:r>
                                      <a:rPr lang="en-US" altLang="zh-CN" sz="1400" b="0" i="1" smtClean="0">
                                        <a:latin typeface="Cambria Math" panose="02040503050406030204" pitchFamily="18" charset="0"/>
                                      </a:rPr>
                                      <m:t>𝑖</m:t>
                                    </m:r>
                                  </m:sub>
                                </m:sSub>
                              </m:den>
                            </m:f>
                          </m:e>
                        </m:nary>
                        <m:nary>
                          <m:naryPr>
                            <m:chr m:val="∑"/>
                            <m:ctrlPr>
                              <a:rPr lang="en-US" altLang="zh-CN" sz="1400" b="0" i="1" smtClean="0">
                                <a:latin typeface="Cambria Math" panose="02040503050406030204" pitchFamily="18" charset="0"/>
                              </a:rPr>
                            </m:ctrlPr>
                          </m:naryPr>
                          <m:sub>
                            <m:r>
                              <a:rPr lang="en-US" altLang="zh-CN" sz="1400" b="0" i="1" smtClean="0">
                                <a:latin typeface="Cambria Math" panose="02040503050406030204" pitchFamily="18" charset="0"/>
                              </a:rPr>
                              <m:t>𝑗</m:t>
                            </m:r>
                            <m:r>
                              <a:rPr lang="en-US" altLang="zh-CN" sz="1400" b="0" i="1" smtClean="0">
                                <a:latin typeface="Cambria Math" panose="02040503050406030204" pitchFamily="18" charset="0"/>
                              </a:rPr>
                              <m:t>=1</m:t>
                            </m:r>
                          </m:sub>
                          <m:sup>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𝑁</m:t>
                                </m:r>
                              </m:e>
                              <m:sub>
                                <m:r>
                                  <a:rPr lang="en-US" altLang="zh-CN" sz="1400" b="0" i="1" smtClean="0">
                                    <a:latin typeface="Cambria Math" panose="02040503050406030204" pitchFamily="18" charset="0"/>
                                  </a:rPr>
                                  <m:t>𝑖</m:t>
                                </m:r>
                              </m:sub>
                            </m:sSub>
                          </m:sup>
                          <m:e>
                            <m:sSup>
                              <m:sSupPr>
                                <m:ctrlPr>
                                  <a:rPr lang="en-US" altLang="zh-CN" sz="1400" b="0" i="1" smtClean="0">
                                    <a:latin typeface="Cambria Math" panose="02040503050406030204" pitchFamily="18" charset="0"/>
                                  </a:rPr>
                                </m:ctrlPr>
                              </m:sSupPr>
                              <m:e>
                                <m:d>
                                  <m:dPr>
                                    <m:ctrlPr>
                                      <a:rPr lang="en-US" altLang="zh-CN" sz="1400" b="0" i="1" smtClean="0">
                                        <a:latin typeface="Cambria Math" panose="02040503050406030204" pitchFamily="18" charset="0"/>
                                      </a:rPr>
                                    </m:ctrlPr>
                                  </m:dPr>
                                  <m:e>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𝐹</m:t>
                                        </m:r>
                                      </m:e>
                                      <m:sub>
                                        <m:r>
                                          <a:rPr lang="en-US" altLang="zh-CN" sz="1400" b="0" i="1" smtClean="0">
                                            <a:latin typeface="Cambria Math" panose="02040503050406030204" pitchFamily="18" charset="0"/>
                                          </a:rPr>
                                          <m:t>𝑖𝑗</m:t>
                                        </m:r>
                                      </m:sub>
                                    </m:sSub>
                                    <m:d>
                                      <m:dPr>
                                        <m:ctrlPr>
                                          <a:rPr lang="en-US" altLang="zh-CN" sz="1400" b="0" i="1" smtClean="0">
                                            <a:latin typeface="Cambria Math" panose="02040503050406030204" pitchFamily="18" charset="0"/>
                                          </a:rPr>
                                        </m:ctrlPr>
                                      </m:dPr>
                                      <m:e>
                                        <m:acc>
                                          <m:accPr>
                                            <m:chr m:val="̃"/>
                                            <m:ctrlPr>
                                              <a:rPr lang="en-US" altLang="zh-CN" sz="1400" b="0" i="1" smtClean="0">
                                                <a:latin typeface="Cambria Math" panose="02040503050406030204" pitchFamily="18" charset="0"/>
                                              </a:rPr>
                                            </m:ctrlPr>
                                          </m:accPr>
                                          <m:e>
                                            <m:r>
                                              <a:rPr lang="en-US" altLang="zh-CN" sz="1400" b="0" i="1" smtClean="0">
                                                <a:latin typeface="Cambria Math" panose="02040503050406030204" pitchFamily="18" charset="0"/>
                                              </a:rPr>
                                              <m:t>𝑥</m:t>
                                            </m:r>
                                          </m:e>
                                        </m:acc>
                                      </m:e>
                                    </m:d>
                                    <m:r>
                                      <a:rPr lang="en-US" altLang="zh-CN" sz="1400" b="0" i="1" smtClean="0">
                                        <a:latin typeface="Cambria Math" panose="02040503050406030204" pitchFamily="18" charset="0"/>
                                      </a:rPr>
                                      <m:t>−</m:t>
                                    </m:r>
                                    <m:sSub>
                                      <m:sSubPr>
                                        <m:ctrlPr>
                                          <a:rPr lang="en-US" altLang="zh-CN" sz="1400" b="0" i="1" smtClean="0">
                                            <a:latin typeface="Cambria Math" panose="02040503050406030204" pitchFamily="18" charset="0"/>
                                          </a:rPr>
                                        </m:ctrlPr>
                                      </m:sSubPr>
                                      <m:e>
                                        <m:r>
                                          <a:rPr lang="en-US" altLang="zh-CN" sz="1400" b="0" i="1" smtClean="0">
                                            <a:latin typeface="Cambria Math" panose="02040503050406030204" pitchFamily="18" charset="0"/>
                                          </a:rPr>
                                          <m:t>𝐹</m:t>
                                        </m:r>
                                      </m:e>
                                      <m:sub>
                                        <m:r>
                                          <a:rPr lang="en-US" altLang="zh-CN" sz="1400" b="0" i="1" smtClean="0">
                                            <a:latin typeface="Cambria Math" panose="02040503050406030204" pitchFamily="18" charset="0"/>
                                          </a:rPr>
                                          <m:t>𝑖𝑗</m:t>
                                        </m:r>
                                      </m:sub>
                                    </m:sSub>
                                    <m:r>
                                      <a:rPr lang="en-US" altLang="zh-CN" sz="1400" b="0" i="1" smtClean="0">
                                        <a:latin typeface="Cambria Math" panose="02040503050406030204" pitchFamily="18" charset="0"/>
                                      </a:rPr>
                                      <m:t>(</m:t>
                                    </m:r>
                                    <m:r>
                                      <a:rPr lang="en-US" altLang="zh-CN" sz="1400" b="0" i="1" smtClean="0">
                                        <a:latin typeface="Cambria Math" panose="02040503050406030204" pitchFamily="18" charset="0"/>
                                      </a:rPr>
                                      <m:t>𝑥</m:t>
                                    </m:r>
                                    <m:r>
                                      <a:rPr lang="en-US" altLang="zh-CN" sz="1400" b="0" i="1" smtClean="0">
                                        <a:latin typeface="Cambria Math" panose="02040503050406030204" pitchFamily="18" charset="0"/>
                                      </a:rPr>
                                      <m:t>)</m:t>
                                    </m:r>
                                  </m:e>
                                </m:d>
                              </m:e>
                              <m:sup>
                                <m:r>
                                  <a:rPr lang="en-US" altLang="zh-CN" sz="1400" b="0" i="1" smtClean="0">
                                    <a:latin typeface="Cambria Math" panose="02040503050406030204" pitchFamily="18" charset="0"/>
                                  </a:rPr>
                                  <m:t>2</m:t>
                                </m:r>
                              </m:sup>
                            </m:sSup>
                          </m:e>
                        </m:nary>
                      </m:oMath>
                    </m:oMathPara>
                  </a14:m>
                  <a:endParaRPr lang="zh-CN" altLang="en-US" dirty="0"/>
                </a:p>
              </p:txBody>
            </p:sp>
          </mc:Choice>
          <mc:Fallback xmlns="">
            <p:sp>
              <p:nvSpPr>
                <p:cNvPr id="34" name="文本框 33">
                  <a:extLst>
                    <a:ext uri="{FF2B5EF4-FFF2-40B4-BE49-F238E27FC236}">
                      <a16:creationId xmlns:a16="http://schemas.microsoft.com/office/drawing/2014/main" id="{B0ECBFE8-8C7E-4326-959B-7BED36BE9602}"/>
                    </a:ext>
                  </a:extLst>
                </p:cNvPr>
                <p:cNvSpPr txBox="1">
                  <a:spLocks noRot="1" noChangeAspect="1" noMove="1" noResize="1" noEditPoints="1" noAdjustHandles="1" noChangeArrowheads="1" noChangeShapeType="1" noTextEdit="1"/>
                </p:cNvSpPr>
                <p:nvPr/>
              </p:nvSpPr>
              <p:spPr>
                <a:xfrm>
                  <a:off x="3645437" y="1344411"/>
                  <a:ext cx="3149600" cy="723724"/>
                </a:xfrm>
                <a:prstGeom prst="rect">
                  <a:avLst/>
                </a:prstGeom>
                <a:blipFill>
                  <a:blip r:embed="rId10"/>
                  <a:stretch>
                    <a:fillRect/>
                  </a:stretch>
                </a:blipFill>
              </p:spPr>
              <p:txBody>
                <a:bodyPr/>
                <a:lstStyle/>
                <a:p>
                  <a:r>
                    <a:rPr lang="zh-CN" altLang="en-US">
                      <a:noFill/>
                    </a:rPr>
                    <a:t> </a:t>
                  </a:r>
                </a:p>
              </p:txBody>
            </p:sp>
          </mc:Fallback>
        </mc:AlternateContent>
        <p:sp>
          <p:nvSpPr>
            <p:cNvPr id="37" name="右大括号 36">
              <a:extLst>
                <a:ext uri="{FF2B5EF4-FFF2-40B4-BE49-F238E27FC236}">
                  <a16:creationId xmlns:a16="http://schemas.microsoft.com/office/drawing/2014/main" id="{41C4FB28-BE37-4570-A335-17B47E7835F3}"/>
                </a:ext>
              </a:extLst>
            </p:cNvPr>
            <p:cNvSpPr/>
            <p:nvPr/>
          </p:nvSpPr>
          <p:spPr>
            <a:xfrm rot="10800000">
              <a:off x="3236143" y="1414343"/>
              <a:ext cx="180000" cy="1440000"/>
            </a:xfrm>
            <a:prstGeom prst="rightBrace">
              <a:avLst/>
            </a:prstGeom>
            <a:ln w="19050" cap="rnd">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9" name="文本框 38">
              <a:extLst>
                <a:ext uri="{FF2B5EF4-FFF2-40B4-BE49-F238E27FC236}">
                  <a16:creationId xmlns:a16="http://schemas.microsoft.com/office/drawing/2014/main" id="{E317536E-F8F7-4AE5-A17D-D4F9EE7925FD}"/>
                </a:ext>
              </a:extLst>
            </p:cNvPr>
            <p:cNvSpPr txBox="1"/>
            <p:nvPr/>
          </p:nvSpPr>
          <p:spPr>
            <a:xfrm>
              <a:off x="7266004" y="1399015"/>
              <a:ext cx="1198527" cy="830997"/>
            </a:xfrm>
            <a:prstGeom prst="rect">
              <a:avLst/>
            </a:prstGeom>
            <a:noFill/>
          </p:spPr>
          <p:txBody>
            <a:bodyPr wrap="square">
              <a:spAutoFit/>
            </a:bodyPr>
            <a:lstStyle/>
            <a:p>
              <a:pPr algn="ctr" defTabSz="685800"/>
              <a:r>
                <a:rPr lang="en-US" altLang="zh-CN" sz="1600" dirty="0">
                  <a:solidFill>
                    <a:srgbClr val="E53935"/>
                  </a:solidFill>
                  <a:latin typeface="Times New Roman" panose="02020603050405020304" pitchFamily="18" charset="0"/>
                  <a:ea typeface="微软雅黑" panose="020B0503020204020204" pitchFamily="34" charset="-122"/>
                  <a:cs typeface="Times New Roman" panose="02020603050405020304" pitchFamily="18" charset="0"/>
                </a:rPr>
                <a:t>Uncertainty</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 of Feature Distortion</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42" name="文本框 41">
            <a:extLst>
              <a:ext uri="{FF2B5EF4-FFF2-40B4-BE49-F238E27FC236}">
                <a16:creationId xmlns:a16="http://schemas.microsoft.com/office/drawing/2014/main" id="{D41AC2F7-B93D-46F1-A6B4-81684A7E3A14}"/>
              </a:ext>
            </a:extLst>
          </p:cNvPr>
          <p:cNvSpPr txBox="1"/>
          <p:nvPr/>
        </p:nvSpPr>
        <p:spPr>
          <a:xfrm>
            <a:off x="1332000" y="4764215"/>
            <a:ext cx="6480000" cy="400110"/>
          </a:xfrm>
          <a:prstGeom prst="rect">
            <a:avLst/>
          </a:prstGeom>
          <a:noFill/>
        </p:spPr>
        <p:txBody>
          <a:bodyPr wrap="square">
            <a:spAutoFit/>
          </a:bodyPr>
          <a:lstStyle/>
          <a:p>
            <a:pPr algn="just"/>
            <a:r>
              <a:rPr lang="en-US" altLang="zh-CN" sz="1000" dirty="0"/>
              <a:t>[1] </a:t>
            </a:r>
            <a:r>
              <a:rPr lang="zh-CN" altLang="en-US" sz="1000" dirty="0"/>
              <a:t>M. Naseer, S. H. Khan, S. Rahman, and F. Porikli, “Task-generalizable adversarial attack based on perceptual metric,” arXiv preprint arXiv:1811.09020, 2018. </a:t>
            </a:r>
            <a:r>
              <a:rPr lang="en-US" altLang="zh-CN" sz="1000" dirty="0"/>
              <a:t>(NRDM)</a:t>
            </a:r>
          </a:p>
        </p:txBody>
      </p:sp>
      <p:sp>
        <p:nvSpPr>
          <p:cNvPr id="31" name="矩形 30">
            <a:extLst>
              <a:ext uri="{FF2B5EF4-FFF2-40B4-BE49-F238E27FC236}">
                <a16:creationId xmlns:a16="http://schemas.microsoft.com/office/drawing/2014/main" id="{A9042B49-F153-41F6-B552-AB6FD1ADA356}"/>
              </a:ext>
            </a:extLst>
          </p:cNvPr>
          <p:cNvSpPr/>
          <p:nvPr/>
        </p:nvSpPr>
        <p:spPr>
          <a:xfrm>
            <a:off x="7169151" y="2065670"/>
            <a:ext cx="231706" cy="312936"/>
          </a:xfrm>
          <a:prstGeom prst="rect">
            <a:avLst/>
          </a:prstGeom>
          <a:noFill/>
          <a:ln w="19050">
            <a:solidFill>
              <a:srgbClr val="E5393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53935"/>
              </a:solidFill>
            </a:endParaRPr>
          </a:p>
        </p:txBody>
      </p:sp>
      <p:sp>
        <p:nvSpPr>
          <p:cNvPr id="33" name="矩形 32">
            <a:extLst>
              <a:ext uri="{FF2B5EF4-FFF2-40B4-BE49-F238E27FC236}">
                <a16:creationId xmlns:a16="http://schemas.microsoft.com/office/drawing/2014/main" id="{7A36F791-4BA3-4985-B495-C650D0D0013D}"/>
              </a:ext>
            </a:extLst>
          </p:cNvPr>
          <p:cNvSpPr/>
          <p:nvPr/>
        </p:nvSpPr>
        <p:spPr>
          <a:xfrm>
            <a:off x="6873301" y="690749"/>
            <a:ext cx="266216" cy="312936"/>
          </a:xfrm>
          <a:prstGeom prst="rect">
            <a:avLst/>
          </a:prstGeom>
          <a:noFill/>
          <a:ln w="19050">
            <a:solidFill>
              <a:srgbClr val="E5393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53935"/>
              </a:solidFill>
            </a:endParaRPr>
          </a:p>
        </p:txBody>
      </p:sp>
      <p:cxnSp>
        <p:nvCxnSpPr>
          <p:cNvPr id="35" name="直接箭头连接符 34">
            <a:extLst>
              <a:ext uri="{FF2B5EF4-FFF2-40B4-BE49-F238E27FC236}">
                <a16:creationId xmlns:a16="http://schemas.microsoft.com/office/drawing/2014/main" id="{68B66834-B976-40ED-BC67-AB2D693C8EB5}"/>
              </a:ext>
            </a:extLst>
          </p:cNvPr>
          <p:cNvCxnSpPr>
            <a:cxnSpLocks/>
            <a:stCxn id="33" idx="3"/>
            <a:endCxn id="39" idx="1"/>
          </p:cNvCxnSpPr>
          <p:nvPr/>
        </p:nvCxnSpPr>
        <p:spPr>
          <a:xfrm>
            <a:off x="7139517" y="847217"/>
            <a:ext cx="422158" cy="757478"/>
          </a:xfrm>
          <a:prstGeom prst="straightConnector1">
            <a:avLst/>
          </a:prstGeom>
          <a:ln w="19050">
            <a:solidFill>
              <a:srgbClr val="E53935"/>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8" name="直接箭头连接符 37">
            <a:extLst>
              <a:ext uri="{FF2B5EF4-FFF2-40B4-BE49-F238E27FC236}">
                <a16:creationId xmlns:a16="http://schemas.microsoft.com/office/drawing/2014/main" id="{7AA2E20D-F2D1-4100-9A37-821B56886E76}"/>
              </a:ext>
            </a:extLst>
          </p:cNvPr>
          <p:cNvCxnSpPr>
            <a:cxnSpLocks/>
            <a:stCxn id="31" idx="3"/>
            <a:endCxn id="39" idx="1"/>
          </p:cNvCxnSpPr>
          <p:nvPr/>
        </p:nvCxnSpPr>
        <p:spPr>
          <a:xfrm flipV="1">
            <a:off x="7400857" y="1604695"/>
            <a:ext cx="160818" cy="617443"/>
          </a:xfrm>
          <a:prstGeom prst="straightConnector1">
            <a:avLst/>
          </a:prstGeom>
          <a:ln w="19050">
            <a:solidFill>
              <a:srgbClr val="E53935"/>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文本框 42">
                <a:extLst>
                  <a:ext uri="{FF2B5EF4-FFF2-40B4-BE49-F238E27FC236}">
                    <a16:creationId xmlns:a16="http://schemas.microsoft.com/office/drawing/2014/main" id="{4CEDE8A3-654C-4E57-BD80-378BFAF47A5E}"/>
                  </a:ext>
                </a:extLst>
              </p:cNvPr>
              <p:cNvSpPr txBox="1"/>
              <p:nvPr/>
            </p:nvSpPr>
            <p:spPr>
              <a:xfrm>
                <a:off x="4458004" y="105974"/>
                <a:ext cx="2790876" cy="276999"/>
              </a:xfrm>
              <a:prstGeom prst="rect">
                <a:avLst/>
              </a:prstGeom>
              <a:noFill/>
            </p:spPr>
            <p:txBody>
              <a:bodyPr wrap="square" rtlCol="0">
                <a:spAutoFit/>
              </a:bodyPr>
              <a:lstStyle/>
              <a:p>
                <a:pPr algn="ctr"/>
                <a14:m>
                  <m:oMath xmlns:m="http://schemas.openxmlformats.org/officeDocument/2006/math">
                    <m:r>
                      <m:rPr>
                        <m:sty m:val="p"/>
                      </m:rPr>
                      <a:rPr lang="en-US" altLang="zh-CN" sz="1200" b="0" i="0" smtClean="0">
                        <a:solidFill>
                          <a:srgbClr val="8E24AA"/>
                        </a:solidFill>
                        <a:latin typeface="Cambria Math" panose="02040503050406030204" pitchFamily="18" charset="0"/>
                      </a:rPr>
                      <m:t>Δ</m:t>
                    </m:r>
                  </m:oMath>
                </a14:m>
                <a:r>
                  <a:rPr lang="en-US" altLang="zh-CN" sz="1200" dirty="0">
                    <a:solidFill>
                      <a:srgbClr val="8E24AA"/>
                    </a:solidFill>
                  </a:rPr>
                  <a:t>: Randomly initialized adversarial noise</a:t>
                </a:r>
                <a:endParaRPr lang="zh-CN" altLang="en-US" sz="1200" dirty="0">
                  <a:solidFill>
                    <a:srgbClr val="8E24AA"/>
                  </a:solidFill>
                </a:endParaRPr>
              </a:p>
            </p:txBody>
          </p:sp>
        </mc:Choice>
        <mc:Fallback xmlns="">
          <p:sp>
            <p:nvSpPr>
              <p:cNvPr id="43" name="文本框 42">
                <a:extLst>
                  <a:ext uri="{FF2B5EF4-FFF2-40B4-BE49-F238E27FC236}">
                    <a16:creationId xmlns:a16="http://schemas.microsoft.com/office/drawing/2014/main" id="{4CEDE8A3-654C-4E57-BD80-378BFAF47A5E}"/>
                  </a:ext>
                </a:extLst>
              </p:cNvPr>
              <p:cNvSpPr txBox="1">
                <a:spLocks noRot="1" noChangeAspect="1" noMove="1" noResize="1" noEditPoints="1" noAdjustHandles="1" noChangeArrowheads="1" noChangeShapeType="1" noTextEdit="1"/>
              </p:cNvSpPr>
              <p:nvPr/>
            </p:nvSpPr>
            <p:spPr>
              <a:xfrm>
                <a:off x="4458004" y="105974"/>
                <a:ext cx="2790876" cy="276999"/>
              </a:xfrm>
              <a:prstGeom prst="rect">
                <a:avLst/>
              </a:prstGeom>
              <a:blipFill>
                <a:blip r:embed="rId11"/>
                <a:stretch>
                  <a:fillRect b="-1521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291166040"/>
      </p:ext>
    </p:extLst>
  </p:cSld>
  <p:clrMapOvr>
    <a:masterClrMapping/>
  </p:clrMapOvr>
  <mc:AlternateContent xmlns:mc="http://schemas.openxmlformats.org/markup-compatibility/2006" xmlns:p14="http://schemas.microsoft.com/office/powerpoint/2010/main">
    <mc:Choice Requires="p14">
      <p:transition p14:dur="10" advTm="47112"/>
    </mc:Choice>
    <mc:Fallback xmlns="">
      <p:transition advTm="47112"/>
    </mc:Fallback>
  </mc:AlternateContent>
  <p:extLst>
    <p:ext uri="{E180D4A7-C9FB-4DFB-919C-405C955672EB}">
      <p14:showEvtLst xmlns:p14="http://schemas.microsoft.com/office/powerpoint/2010/main">
        <p14:playEvt time="164" objId="263"/>
        <p14:stopEvt time="45403" objId="263"/>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0F87CE12-C8AD-CDF1-5749-9C2E6F983DAB}"/>
              </a:ext>
            </a:extLst>
          </p:cNvPr>
          <p:cNvSpPr>
            <a:spLocks noGrp="1"/>
          </p:cNvSpPr>
          <p:nvPr>
            <p:ph type="title"/>
          </p:nvPr>
        </p:nvSpPr>
        <p:spPr/>
        <p:txBody>
          <a:bodyPr>
            <a:noAutofit/>
          </a:bodyPr>
          <a:lstStyle/>
          <a:p>
            <a:r>
              <a:rPr lang="en-US" altLang="zh-CN" b="1" dirty="0"/>
              <a:t>Comparative Methods</a:t>
            </a:r>
            <a:endParaRPr lang="en-US" altLang="zh-CN" dirty="0"/>
          </a:p>
        </p:txBody>
      </p:sp>
      <p:sp>
        <p:nvSpPr>
          <p:cNvPr id="6" name="灯片编号占位符 5">
            <a:extLst>
              <a:ext uri="{FF2B5EF4-FFF2-40B4-BE49-F238E27FC236}">
                <a16:creationId xmlns:a16="http://schemas.microsoft.com/office/drawing/2014/main" id="{DD28B370-138F-ACE9-9925-3DCABA31E15A}"/>
              </a:ext>
            </a:extLst>
          </p:cNvPr>
          <p:cNvSpPr>
            <a:spLocks noGrp="1"/>
          </p:cNvSpPr>
          <p:nvPr>
            <p:ph type="sldNum" sz="quarter" idx="12"/>
          </p:nvPr>
        </p:nvSpPr>
        <p:spPr/>
        <p:txBody>
          <a:bodyPr/>
          <a:lstStyle/>
          <a:p>
            <a:fld id="{0F185AAB-E8F4-4A98-A711-E7C44768F2FD}" type="slidenum">
              <a:rPr lang="zh-CN" altLang="en-US" smtClean="0"/>
              <a:pPr/>
              <a:t>7</a:t>
            </a:fld>
            <a:endParaRPr lang="zh-CN" altLang="en-US" dirty="0"/>
          </a:p>
        </p:txBody>
      </p:sp>
      <p:pic>
        <p:nvPicPr>
          <p:cNvPr id="13" name="图片 12">
            <a:extLst>
              <a:ext uri="{FF2B5EF4-FFF2-40B4-BE49-F238E27FC236}">
                <a16:creationId xmlns:a16="http://schemas.microsoft.com/office/drawing/2014/main" id="{EA278C18-7400-4E38-9AC5-3A2BA12012C6}"/>
              </a:ext>
            </a:extLst>
          </p:cNvPr>
          <p:cNvPicPr>
            <a:picLocks noChangeAspect="1"/>
          </p:cNvPicPr>
          <p:nvPr/>
        </p:nvPicPr>
        <p:blipFill>
          <a:blip r:embed="rId3"/>
          <a:stretch>
            <a:fillRect/>
          </a:stretch>
        </p:blipFill>
        <p:spPr>
          <a:xfrm>
            <a:off x="708083" y="1665894"/>
            <a:ext cx="3711757" cy="2267001"/>
          </a:xfrm>
          <a:prstGeom prst="rect">
            <a:avLst/>
          </a:prstGeom>
        </p:spPr>
      </p:pic>
      <p:sp>
        <p:nvSpPr>
          <p:cNvPr id="15" name="文本框 14">
            <a:extLst>
              <a:ext uri="{FF2B5EF4-FFF2-40B4-BE49-F238E27FC236}">
                <a16:creationId xmlns:a16="http://schemas.microsoft.com/office/drawing/2014/main" id="{00945102-9F37-4278-BE30-989B881B1E04}"/>
              </a:ext>
            </a:extLst>
          </p:cNvPr>
          <p:cNvSpPr txBox="1"/>
          <p:nvPr/>
        </p:nvSpPr>
        <p:spPr>
          <a:xfrm>
            <a:off x="972820" y="4127837"/>
            <a:ext cx="7198360" cy="1015663"/>
          </a:xfrm>
          <a:prstGeom prst="rect">
            <a:avLst/>
          </a:prstGeom>
          <a:noFill/>
        </p:spPr>
        <p:txBody>
          <a:bodyPr wrap="square">
            <a:spAutoFit/>
          </a:bodyPr>
          <a:lstStyle/>
          <a:p>
            <a:pPr algn="just"/>
            <a:r>
              <a:rPr lang="en-US" altLang="zh-CN" sz="1000" dirty="0"/>
              <a:t>[2] A. </a:t>
            </a:r>
            <a:r>
              <a:rPr lang="en-US" altLang="zh-CN" sz="1000" dirty="0" err="1"/>
              <a:t>Ganeshan</a:t>
            </a:r>
            <a:r>
              <a:rPr lang="en-US" altLang="zh-CN" sz="1000" dirty="0"/>
              <a:t>, V. BS, and R. V. Babu, "FDA: Feature disruptive attack," in Proceedings of IEEE International Conference on Computer Vision (ICCV), 2019, pp. 8069-8079. (FDA)</a:t>
            </a:r>
          </a:p>
          <a:p>
            <a:pPr algn="just"/>
            <a:r>
              <a:rPr lang="en-US" altLang="zh-CN" sz="1000" dirty="0"/>
              <a:t>[3] Y. Zhang, Y.-a. Tan, T. Chen, X. Liu, Q. Zhang, and Y. Li, "Enhancing the transferability of adversarial examples with random patch," in Proceedings of International Joint Conference on Artificial Intelligence (IJCAI), 2022, pp. 1672-1678. (RPA)</a:t>
            </a:r>
          </a:p>
          <a:p>
            <a:pPr algn="just"/>
            <a:r>
              <a:rPr lang="en-US" altLang="zh-CN" sz="1000" dirty="0"/>
              <a:t>[4] J. Zhang, W. Wu, J.-t. Huang, Y. Huang, W. Wang, Y. </a:t>
            </a:r>
            <a:r>
              <a:rPr lang="en-US" altLang="zh-CN" sz="1000" dirty="0" err="1"/>
              <a:t>Su</a:t>
            </a:r>
            <a:r>
              <a:rPr lang="en-US" altLang="zh-CN" sz="1000" dirty="0"/>
              <a:t>, and M. R. </a:t>
            </a:r>
            <a:r>
              <a:rPr lang="en-US" altLang="zh-CN" sz="1000" dirty="0" err="1"/>
              <a:t>Lyu</a:t>
            </a:r>
            <a:r>
              <a:rPr lang="en-US" altLang="zh-CN" sz="1000" dirty="0"/>
              <a:t>, "Improving adversarial transferability via neuron attribution-based attacks," in Proceedings of IEEE Conference on Computer Vision and Pattern Recognition (CVPR), 2022, pp. 14993-15002. (NAA)</a:t>
            </a:r>
            <a:endParaRPr lang="zh-CN" altLang="en-US" sz="1000" dirty="0"/>
          </a:p>
        </p:txBody>
      </p:sp>
      <p:grpSp>
        <p:nvGrpSpPr>
          <p:cNvPr id="18" name="组合 17">
            <a:extLst>
              <a:ext uri="{FF2B5EF4-FFF2-40B4-BE49-F238E27FC236}">
                <a16:creationId xmlns:a16="http://schemas.microsoft.com/office/drawing/2014/main" id="{C21996F9-F949-4F42-965C-A757AAB55C98}"/>
              </a:ext>
            </a:extLst>
          </p:cNvPr>
          <p:cNvGrpSpPr/>
          <p:nvPr/>
        </p:nvGrpSpPr>
        <p:grpSpPr>
          <a:xfrm>
            <a:off x="685800" y="543240"/>
            <a:ext cx="7624551" cy="1384264"/>
            <a:chOff x="1124131" y="730132"/>
            <a:chExt cx="7624551" cy="1384264"/>
          </a:xfrm>
        </p:grpSpPr>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47BC7FF5-C7FF-47EC-945C-53357766F238}"/>
                    </a:ext>
                  </a:extLst>
                </p:cNvPr>
                <p:cNvSpPr txBox="1"/>
                <p:nvPr/>
              </p:nvSpPr>
              <p:spPr>
                <a:xfrm>
                  <a:off x="1124131" y="797306"/>
                  <a:ext cx="6741782" cy="7860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ℒ</m:t>
                            </m:r>
                          </m:e>
                          <m:sub>
                            <m:r>
                              <a:rPr lang="en-US" altLang="zh-CN" sz="1600" b="0" i="1" smtClean="0">
                                <a:latin typeface="Cambria Math" panose="02040503050406030204" pitchFamily="18" charset="0"/>
                              </a:rPr>
                              <m:t>𝐹𝐷𝐴</m:t>
                            </m:r>
                          </m:sub>
                        </m:sSub>
                        <m:r>
                          <a:rPr lang="en-US" altLang="zh-CN" sz="1600" b="0" i="1" smtClean="0">
                            <a:latin typeface="Cambria Math" panose="02040503050406030204" pitchFamily="18" charset="0"/>
                          </a:rPr>
                          <m:t>=</m:t>
                        </m:r>
                        <m:nary>
                          <m:naryPr>
                            <m:chr m:val="∑"/>
                            <m:ctrlPr>
                              <a:rPr lang="en-US" altLang="zh-CN" sz="1600" b="0" i="1" smtClean="0">
                                <a:latin typeface="Cambria Math" panose="02040503050406030204" pitchFamily="18" charset="0"/>
                              </a:rPr>
                            </m:ctrlPr>
                          </m:naryPr>
                          <m:sub>
                            <m:r>
                              <a:rPr lang="en-US" altLang="zh-CN" sz="1600" b="0" i="1" smtClean="0">
                                <a:latin typeface="Cambria Math" panose="02040503050406030204" pitchFamily="18" charset="0"/>
                              </a:rPr>
                              <m:t>𝑖</m:t>
                            </m:r>
                            <m:r>
                              <a:rPr lang="en-US" altLang="zh-CN" sz="1600" b="0" i="1" smtClean="0">
                                <a:latin typeface="Cambria Math" panose="02040503050406030204" pitchFamily="18" charset="0"/>
                              </a:rPr>
                              <m:t>=1</m:t>
                            </m:r>
                          </m:sub>
                          <m:sup>
                            <m:r>
                              <a:rPr lang="en-US" altLang="zh-CN" sz="1600" b="0" i="1" smtClean="0">
                                <a:latin typeface="Cambria Math" panose="02040503050406030204" pitchFamily="18" charset="0"/>
                              </a:rPr>
                              <m:t>𝑆</m:t>
                            </m:r>
                          </m:sup>
                          <m:e>
                            <m:r>
                              <a:rPr lang="en-US" altLang="zh-CN" sz="1600" b="0" i="1" smtClean="0">
                                <a:latin typeface="Cambria Math" panose="02040503050406030204" pitchFamily="18" charset="0"/>
                              </a:rPr>
                              <m:t>(</m:t>
                            </m:r>
                            <m:func>
                              <m:funcPr>
                                <m:ctrlPr>
                                  <a:rPr lang="en-US" altLang="zh-CN" sz="1600" b="0" i="1" smtClean="0">
                                    <a:latin typeface="Cambria Math" panose="02040503050406030204" pitchFamily="18" charset="0"/>
                                  </a:rPr>
                                </m:ctrlPr>
                              </m:funcPr>
                              <m:fName>
                                <m:r>
                                  <m:rPr>
                                    <m:sty m:val="p"/>
                                  </m:rPr>
                                  <a:rPr lang="en-US" altLang="zh-CN" sz="1600" b="0" i="0" smtClean="0">
                                    <a:latin typeface="Cambria Math" panose="02040503050406030204" pitchFamily="18" charset="0"/>
                                  </a:rPr>
                                  <m:t>log</m:t>
                                </m:r>
                              </m:fName>
                              <m:e>
                                <m:r>
                                  <a:rPr lang="en-US" altLang="zh-CN" sz="1600" b="0" i="1" smtClean="0">
                                    <a:latin typeface="Cambria Math" panose="02040503050406030204" pitchFamily="18" charset="0"/>
                                  </a:rPr>
                                  <m:t>𝐷</m:t>
                                </m:r>
                                <m:d>
                                  <m:dPr>
                                    <m:ctrlPr>
                                      <a:rPr lang="en-US" altLang="zh-CN" sz="1600" b="0" i="1" smtClean="0">
                                        <a:latin typeface="Cambria Math" panose="02040503050406030204" pitchFamily="18" charset="0"/>
                                      </a:rPr>
                                    </m:ctrlPr>
                                  </m:dPr>
                                  <m:e>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𝐹</m:t>
                                        </m:r>
                                      </m:e>
                                      <m:sub>
                                        <m:r>
                                          <a:rPr lang="en-US" altLang="zh-CN" sz="1600" b="0" i="1" smtClean="0">
                                            <a:latin typeface="Cambria Math" panose="02040503050406030204" pitchFamily="18" charset="0"/>
                                          </a:rPr>
                                          <m:t>𝑖</m:t>
                                        </m:r>
                                      </m:sub>
                                    </m:sSub>
                                    <m:d>
                                      <m:dPr>
                                        <m:ctrlPr>
                                          <a:rPr lang="en-US" altLang="zh-CN" sz="1600" b="0" i="1" smtClean="0">
                                            <a:latin typeface="Cambria Math" panose="02040503050406030204" pitchFamily="18" charset="0"/>
                                          </a:rPr>
                                        </m:ctrlPr>
                                      </m:dPr>
                                      <m:e>
                                        <m:acc>
                                          <m:accPr>
                                            <m:chr m:val="̃"/>
                                            <m:ctrlPr>
                                              <a:rPr lang="en-US" altLang="zh-CN" sz="1600" b="0" i="1" smtClean="0">
                                                <a:latin typeface="Cambria Math" panose="02040503050406030204" pitchFamily="18" charset="0"/>
                                              </a:rPr>
                                            </m:ctrlPr>
                                          </m:accPr>
                                          <m:e>
                                            <m:r>
                                              <a:rPr lang="en-US" altLang="zh-CN" sz="1600" b="0" i="1" smtClean="0">
                                                <a:latin typeface="Cambria Math" panose="02040503050406030204" pitchFamily="18" charset="0"/>
                                              </a:rPr>
                                              <m:t>𝑥</m:t>
                                            </m:r>
                                          </m:e>
                                        </m:acc>
                                      </m:e>
                                    </m:d>
                                  </m:e>
                                  <m:e>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𝐹</m:t>
                                        </m:r>
                                      </m:e>
                                      <m:sub>
                                        <m:r>
                                          <a:rPr lang="en-US" altLang="zh-CN" sz="1600" b="0" i="1" smtClean="0">
                                            <a:latin typeface="Cambria Math" panose="02040503050406030204" pitchFamily="18" charset="0"/>
                                          </a:rPr>
                                          <m:t>𝑖</m:t>
                                        </m:r>
                                      </m:sub>
                                    </m:sSub>
                                    <m:d>
                                      <m:dPr>
                                        <m:ctrlPr>
                                          <a:rPr lang="en-US" altLang="zh-CN" sz="1600" b="0" i="1" smtClean="0">
                                            <a:latin typeface="Cambria Math" panose="02040503050406030204" pitchFamily="18" charset="0"/>
                                          </a:rPr>
                                        </m:ctrlPr>
                                      </m:dPr>
                                      <m:e>
                                        <m:acc>
                                          <m:accPr>
                                            <m:chr m:val="̃"/>
                                            <m:ctrlPr>
                                              <a:rPr lang="en-US" altLang="zh-CN" sz="1600" b="0" i="1" smtClean="0">
                                                <a:latin typeface="Cambria Math" panose="02040503050406030204" pitchFamily="18" charset="0"/>
                                              </a:rPr>
                                            </m:ctrlPr>
                                          </m:accPr>
                                          <m:e>
                                            <m:r>
                                              <a:rPr lang="en-US" altLang="zh-CN" sz="1600" b="0" i="1" smtClean="0">
                                                <a:latin typeface="Cambria Math" panose="02040503050406030204" pitchFamily="18" charset="0"/>
                                              </a:rPr>
                                              <m:t>𝑥</m:t>
                                            </m:r>
                                          </m:e>
                                        </m:acc>
                                      </m:e>
                                    </m:d>
                                    <m:r>
                                      <a:rPr lang="en-US" altLang="zh-CN" sz="1600" b="0" i="1" smtClean="0">
                                        <a:latin typeface="Cambria Math" panose="02040503050406030204" pitchFamily="18" charset="0"/>
                                      </a:rPr>
                                      <m:t>&lt;</m:t>
                                    </m:r>
                                    <m:sSub>
                                      <m:sSubPr>
                                        <m:ctrlPr>
                                          <a:rPr lang="en-US" altLang="zh-CN" sz="1600" b="0" i="1" smtClean="0">
                                            <a:solidFill>
                                              <a:srgbClr val="E53935"/>
                                            </a:solidFill>
                                            <a:latin typeface="Cambria Math" panose="02040503050406030204" pitchFamily="18" charset="0"/>
                                          </a:rPr>
                                        </m:ctrlPr>
                                      </m:sSubPr>
                                      <m:e>
                                        <m:r>
                                          <a:rPr lang="en-US" altLang="zh-CN" sz="1600" b="0" i="1" smtClean="0">
                                            <a:solidFill>
                                              <a:srgbClr val="E53935"/>
                                            </a:solidFill>
                                            <a:latin typeface="Cambria Math" panose="02040503050406030204" pitchFamily="18" charset="0"/>
                                          </a:rPr>
                                          <m:t>𝐶</m:t>
                                        </m:r>
                                      </m:e>
                                      <m:sub>
                                        <m:r>
                                          <a:rPr lang="en-US" altLang="zh-CN" sz="1600" b="0" i="1" smtClean="0">
                                            <a:solidFill>
                                              <a:srgbClr val="E53935"/>
                                            </a:solidFill>
                                            <a:latin typeface="Cambria Math" panose="02040503050406030204" pitchFamily="18" charset="0"/>
                                          </a:rPr>
                                          <m:t>𝑖</m:t>
                                        </m:r>
                                      </m:sub>
                                    </m:sSub>
                                    <m:d>
                                      <m:dPr>
                                        <m:ctrlPr>
                                          <a:rPr lang="en-US" altLang="zh-CN" sz="1600" b="0" i="1" smtClean="0">
                                            <a:solidFill>
                                              <a:srgbClr val="E53935"/>
                                            </a:solidFill>
                                            <a:latin typeface="Cambria Math" panose="02040503050406030204" pitchFamily="18" charset="0"/>
                                          </a:rPr>
                                        </m:ctrlPr>
                                      </m:dPr>
                                      <m:e>
                                        <m:r>
                                          <a:rPr lang="en-US" altLang="zh-CN" sz="1600" b="0" i="1" smtClean="0">
                                            <a:solidFill>
                                              <a:srgbClr val="E53935"/>
                                            </a:solidFill>
                                            <a:latin typeface="Cambria Math" panose="02040503050406030204" pitchFamily="18" charset="0"/>
                                          </a:rPr>
                                          <m:t>h</m:t>
                                        </m:r>
                                        <m:r>
                                          <a:rPr lang="en-US" altLang="zh-CN" sz="1600" b="0" i="1" smtClean="0">
                                            <a:solidFill>
                                              <a:srgbClr val="E53935"/>
                                            </a:solidFill>
                                            <a:latin typeface="Cambria Math" panose="02040503050406030204" pitchFamily="18" charset="0"/>
                                          </a:rPr>
                                          <m:t>,</m:t>
                                        </m:r>
                                        <m:r>
                                          <a:rPr lang="en-US" altLang="zh-CN" sz="1600" b="0" i="1" smtClean="0">
                                            <a:solidFill>
                                              <a:srgbClr val="E53935"/>
                                            </a:solidFill>
                                            <a:latin typeface="Cambria Math" panose="02040503050406030204" pitchFamily="18" charset="0"/>
                                          </a:rPr>
                                          <m:t>𝑤</m:t>
                                        </m:r>
                                      </m:e>
                                    </m:d>
                                  </m:e>
                                </m:d>
                              </m:e>
                            </m:func>
                            <m:r>
                              <a:rPr lang="en-US" altLang="zh-CN" sz="1600" b="0" i="1" smtClean="0">
                                <a:latin typeface="Cambria Math" panose="02040503050406030204" pitchFamily="18" charset="0"/>
                              </a:rPr>
                              <m:t>−</m:t>
                            </m:r>
                            <m:func>
                              <m:funcPr>
                                <m:ctrlPr>
                                  <a:rPr lang="en-US" altLang="zh-CN" sz="1600" b="0" i="1" smtClean="0">
                                    <a:latin typeface="Cambria Math" panose="02040503050406030204" pitchFamily="18" charset="0"/>
                                  </a:rPr>
                                </m:ctrlPr>
                              </m:funcPr>
                              <m:fName>
                                <m:r>
                                  <m:rPr>
                                    <m:sty m:val="p"/>
                                  </m:rPr>
                                  <a:rPr lang="en-US" altLang="zh-CN" sz="1600" b="0" i="0" smtClean="0">
                                    <a:latin typeface="Cambria Math" panose="02040503050406030204" pitchFamily="18" charset="0"/>
                                  </a:rPr>
                                  <m:t>log</m:t>
                                </m:r>
                              </m:fName>
                              <m:e>
                                <m:r>
                                  <a:rPr lang="en-US" altLang="zh-CN" sz="1600" b="0" i="1" smtClean="0">
                                    <a:latin typeface="Cambria Math" panose="02040503050406030204" pitchFamily="18" charset="0"/>
                                  </a:rPr>
                                  <m:t>𝐷</m:t>
                                </m:r>
                                <m:r>
                                  <a:rPr lang="en-US" altLang="zh-CN" sz="1600" b="0" i="1" smtClean="0">
                                    <a:latin typeface="Cambria Math" panose="02040503050406030204" pitchFamily="18" charset="0"/>
                                  </a:rPr>
                                  <m:t>(</m:t>
                                </m:r>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𝐹</m:t>
                                    </m:r>
                                  </m:e>
                                  <m:sub>
                                    <m:r>
                                      <a:rPr lang="en-US" altLang="zh-CN" sz="1600" b="0" i="1" smtClean="0">
                                        <a:latin typeface="Cambria Math" panose="02040503050406030204" pitchFamily="18" charset="0"/>
                                      </a:rPr>
                                      <m:t>𝑖</m:t>
                                    </m:r>
                                  </m:sub>
                                </m:sSub>
                                <m:r>
                                  <a:rPr lang="en-US" altLang="zh-CN" sz="1600" b="0" i="1" smtClean="0">
                                    <a:latin typeface="Cambria Math" panose="02040503050406030204" pitchFamily="18" charset="0"/>
                                  </a:rPr>
                                  <m:t>(</m:t>
                                </m:r>
                                <m:acc>
                                  <m:accPr>
                                    <m:chr m:val="̃"/>
                                    <m:ctrlPr>
                                      <a:rPr lang="en-US" altLang="zh-CN" sz="1600" b="0" i="1" smtClean="0">
                                        <a:latin typeface="Cambria Math" panose="02040503050406030204" pitchFamily="18" charset="0"/>
                                      </a:rPr>
                                    </m:ctrlPr>
                                  </m:accPr>
                                  <m:e>
                                    <m:r>
                                      <a:rPr lang="en-US" altLang="zh-CN" sz="1600" b="0" i="1" smtClean="0">
                                        <a:latin typeface="Cambria Math" panose="02040503050406030204" pitchFamily="18" charset="0"/>
                                      </a:rPr>
                                      <m:t>𝑥</m:t>
                                    </m:r>
                                  </m:e>
                                </m:acc>
                                <m:r>
                                  <a:rPr lang="en-US" altLang="zh-CN" sz="1600" b="0" i="1" smtClean="0">
                                    <a:latin typeface="Cambria Math" panose="02040503050406030204" pitchFamily="18" charset="0"/>
                                  </a:rPr>
                                  <m:t>)|</m:t>
                                </m:r>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𝐹</m:t>
                                    </m:r>
                                  </m:e>
                                  <m:sub>
                                    <m:r>
                                      <a:rPr lang="en-US" altLang="zh-CN" sz="1600" b="0" i="1" smtClean="0">
                                        <a:latin typeface="Cambria Math" panose="02040503050406030204" pitchFamily="18" charset="0"/>
                                      </a:rPr>
                                      <m:t>𝑖</m:t>
                                    </m:r>
                                  </m:sub>
                                </m:sSub>
                                <m:d>
                                  <m:dPr>
                                    <m:ctrlPr>
                                      <a:rPr lang="en-US" altLang="zh-CN" sz="1600" b="0" i="1" smtClean="0">
                                        <a:latin typeface="Cambria Math" panose="02040503050406030204" pitchFamily="18" charset="0"/>
                                      </a:rPr>
                                    </m:ctrlPr>
                                  </m:dPr>
                                  <m:e>
                                    <m:acc>
                                      <m:accPr>
                                        <m:chr m:val="̃"/>
                                        <m:ctrlPr>
                                          <a:rPr lang="en-US" altLang="zh-CN" sz="1600" b="0" i="1" smtClean="0">
                                            <a:latin typeface="Cambria Math" panose="02040503050406030204" pitchFamily="18" charset="0"/>
                                          </a:rPr>
                                        </m:ctrlPr>
                                      </m:accPr>
                                      <m:e>
                                        <m:r>
                                          <a:rPr lang="en-US" altLang="zh-CN" sz="1600" b="0" i="1" smtClean="0">
                                            <a:latin typeface="Cambria Math" panose="02040503050406030204" pitchFamily="18" charset="0"/>
                                          </a:rPr>
                                          <m:t>𝑥</m:t>
                                        </m:r>
                                      </m:e>
                                    </m:acc>
                                  </m:e>
                                </m:d>
                                <m:r>
                                  <a:rPr lang="en-US" altLang="zh-CN" sz="1600" b="0" i="1" smtClean="0">
                                    <a:latin typeface="Cambria Math" panose="02040503050406030204" pitchFamily="18" charset="0"/>
                                  </a:rPr>
                                  <m:t>&gt;</m:t>
                                </m:r>
                                <m:sSub>
                                  <m:sSubPr>
                                    <m:ctrlPr>
                                      <a:rPr lang="en-US" altLang="zh-CN" sz="1600" b="0" i="1" smtClean="0">
                                        <a:solidFill>
                                          <a:srgbClr val="E53935"/>
                                        </a:solidFill>
                                        <a:latin typeface="Cambria Math" panose="02040503050406030204" pitchFamily="18" charset="0"/>
                                      </a:rPr>
                                    </m:ctrlPr>
                                  </m:sSubPr>
                                  <m:e>
                                    <m:r>
                                      <a:rPr lang="en-US" altLang="zh-CN" sz="1600" b="0" i="1" smtClean="0">
                                        <a:solidFill>
                                          <a:srgbClr val="E53935"/>
                                        </a:solidFill>
                                        <a:latin typeface="Cambria Math" panose="02040503050406030204" pitchFamily="18" charset="0"/>
                                      </a:rPr>
                                      <m:t>𝐶</m:t>
                                    </m:r>
                                  </m:e>
                                  <m:sub>
                                    <m:r>
                                      <a:rPr lang="en-US" altLang="zh-CN" sz="1600" b="0" i="1" smtClean="0">
                                        <a:solidFill>
                                          <a:srgbClr val="E53935"/>
                                        </a:solidFill>
                                        <a:latin typeface="Cambria Math" panose="02040503050406030204" pitchFamily="18" charset="0"/>
                                      </a:rPr>
                                      <m:t>𝑖</m:t>
                                    </m:r>
                                  </m:sub>
                                </m:sSub>
                                <m:d>
                                  <m:dPr>
                                    <m:ctrlPr>
                                      <a:rPr lang="en-US" altLang="zh-CN" sz="1600" b="0" i="1" smtClean="0">
                                        <a:solidFill>
                                          <a:srgbClr val="E53935"/>
                                        </a:solidFill>
                                        <a:latin typeface="Cambria Math" panose="02040503050406030204" pitchFamily="18" charset="0"/>
                                      </a:rPr>
                                    </m:ctrlPr>
                                  </m:dPr>
                                  <m:e>
                                    <m:r>
                                      <a:rPr lang="en-US" altLang="zh-CN" sz="1600" b="0" i="1" smtClean="0">
                                        <a:solidFill>
                                          <a:srgbClr val="E53935"/>
                                        </a:solidFill>
                                        <a:latin typeface="Cambria Math" panose="02040503050406030204" pitchFamily="18" charset="0"/>
                                      </a:rPr>
                                      <m:t>h</m:t>
                                    </m:r>
                                    <m:r>
                                      <a:rPr lang="en-US" altLang="zh-CN" sz="1600" b="0" i="1" smtClean="0">
                                        <a:solidFill>
                                          <a:srgbClr val="E53935"/>
                                        </a:solidFill>
                                        <a:latin typeface="Cambria Math" panose="02040503050406030204" pitchFamily="18" charset="0"/>
                                      </a:rPr>
                                      <m:t>,</m:t>
                                    </m:r>
                                    <m:r>
                                      <a:rPr lang="en-US" altLang="zh-CN" sz="1600" b="0" i="1" smtClean="0">
                                        <a:solidFill>
                                          <a:srgbClr val="E53935"/>
                                        </a:solidFill>
                                        <a:latin typeface="Cambria Math" panose="02040503050406030204" pitchFamily="18" charset="0"/>
                                      </a:rPr>
                                      <m:t>𝑤</m:t>
                                    </m:r>
                                  </m:e>
                                </m:d>
                                <m:r>
                                  <a:rPr lang="en-US" altLang="zh-CN" sz="1600" b="0" i="1" smtClean="0">
                                    <a:latin typeface="Cambria Math" panose="02040503050406030204" pitchFamily="18" charset="0"/>
                                  </a:rPr>
                                  <m:t>)</m:t>
                                </m:r>
                              </m:e>
                            </m:func>
                            <m:r>
                              <a:rPr lang="en-US" altLang="zh-CN" sz="1600" b="0" i="1" smtClean="0">
                                <a:latin typeface="Cambria Math" panose="02040503050406030204" pitchFamily="18" charset="0"/>
                              </a:rPr>
                              <m:t>)</m:t>
                            </m:r>
                          </m:e>
                        </m:nary>
                      </m:oMath>
                    </m:oMathPara>
                  </a14:m>
                  <a:endParaRPr lang="zh-CN" altLang="en-US" sz="1600" dirty="0"/>
                </a:p>
              </p:txBody>
            </p:sp>
          </mc:Choice>
          <mc:Fallback xmlns="">
            <p:sp>
              <p:nvSpPr>
                <p:cNvPr id="10" name="文本框 9">
                  <a:extLst>
                    <a:ext uri="{FF2B5EF4-FFF2-40B4-BE49-F238E27FC236}">
                      <a16:creationId xmlns:a16="http://schemas.microsoft.com/office/drawing/2014/main" id="{47BC7FF5-C7FF-47EC-945C-53357766F238}"/>
                    </a:ext>
                  </a:extLst>
                </p:cNvPr>
                <p:cNvSpPr txBox="1">
                  <a:spLocks noRot="1" noChangeAspect="1" noMove="1" noResize="1" noEditPoints="1" noAdjustHandles="1" noChangeArrowheads="1" noChangeShapeType="1" noTextEdit="1"/>
                </p:cNvSpPr>
                <p:nvPr/>
              </p:nvSpPr>
              <p:spPr>
                <a:xfrm>
                  <a:off x="1124131" y="797306"/>
                  <a:ext cx="6741782" cy="786049"/>
                </a:xfrm>
                <a:prstGeom prst="rect">
                  <a:avLst/>
                </a:prstGeom>
                <a:blipFill>
                  <a:blip r:embed="rId4"/>
                  <a:stretch>
                    <a:fillRect/>
                  </a:stretch>
                </a:blipFill>
              </p:spPr>
              <p:txBody>
                <a:bodyPr/>
                <a:lstStyle/>
                <a:p>
                  <a:r>
                    <a:rPr lang="zh-CN" altLang="en-US">
                      <a:noFill/>
                    </a:rPr>
                    <a:t> </a:t>
                  </a:r>
                </a:p>
              </p:txBody>
            </p:sp>
          </mc:Fallback>
        </mc:AlternateContent>
        <p:sp>
          <p:nvSpPr>
            <p:cNvPr id="8" name="矩形 7">
              <a:extLst>
                <a:ext uri="{FF2B5EF4-FFF2-40B4-BE49-F238E27FC236}">
                  <a16:creationId xmlns:a16="http://schemas.microsoft.com/office/drawing/2014/main" id="{F513EDBC-F7CF-4BD3-8288-E6C6F6994F63}"/>
                </a:ext>
              </a:extLst>
            </p:cNvPr>
            <p:cNvSpPr/>
            <p:nvPr/>
          </p:nvSpPr>
          <p:spPr>
            <a:xfrm>
              <a:off x="6823874" y="1045730"/>
              <a:ext cx="733518" cy="312936"/>
            </a:xfrm>
            <a:prstGeom prst="rect">
              <a:avLst/>
            </a:prstGeom>
            <a:noFill/>
            <a:ln w="19050">
              <a:solidFill>
                <a:srgbClr val="E5393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53935"/>
                </a:solidFill>
              </a:endParaRPr>
            </a:p>
          </p:txBody>
        </p:sp>
        <p:cxnSp>
          <p:nvCxnSpPr>
            <p:cNvPr id="9" name="直接箭头连接符 8">
              <a:extLst>
                <a:ext uri="{FF2B5EF4-FFF2-40B4-BE49-F238E27FC236}">
                  <a16:creationId xmlns:a16="http://schemas.microsoft.com/office/drawing/2014/main" id="{F8AF3CD1-4FB1-4992-899A-D2C3FF8CDEDC}"/>
                </a:ext>
              </a:extLst>
            </p:cNvPr>
            <p:cNvCxnSpPr>
              <a:cxnSpLocks/>
              <a:endCxn id="12" idx="0"/>
            </p:cNvCxnSpPr>
            <p:nvPr/>
          </p:nvCxnSpPr>
          <p:spPr>
            <a:xfrm>
              <a:off x="7190633" y="1358666"/>
              <a:ext cx="0" cy="232510"/>
            </a:xfrm>
            <a:prstGeom prst="straightConnector1">
              <a:avLst/>
            </a:prstGeom>
            <a:ln w="19050">
              <a:solidFill>
                <a:srgbClr val="E53935"/>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731715EE-CAE3-4D8E-A9E3-A1F5DDCCCDC7}"/>
                </a:ext>
              </a:extLst>
            </p:cNvPr>
            <p:cNvSpPr txBox="1"/>
            <p:nvPr/>
          </p:nvSpPr>
          <p:spPr>
            <a:xfrm>
              <a:off x="5632583" y="1591176"/>
              <a:ext cx="3116099" cy="523220"/>
            </a:xfrm>
            <a:prstGeom prst="rect">
              <a:avLst/>
            </a:prstGeom>
            <a:noFill/>
          </p:spPr>
          <p:txBody>
            <a:bodyPr wrap="square">
              <a:spAutoFit/>
            </a:bodyPr>
            <a:lstStyle/>
            <a:p>
              <a:pPr algn="ctr" defTabSz="685800"/>
              <a:r>
                <a:rPr lang="en-US" altLang="zh-CN" sz="1400" dirty="0">
                  <a:solidFill>
                    <a:srgbClr val="E53935"/>
                  </a:solidFill>
                  <a:latin typeface="Times New Roman" panose="02020603050405020304" pitchFamily="18" charset="0"/>
                  <a:ea typeface="微软雅黑" panose="020B0503020204020204" pitchFamily="34" charset="-122"/>
                  <a:cs typeface="Times New Roman" panose="02020603050405020304" pitchFamily="18" charset="0"/>
                </a:rPr>
                <a:t>Fails on features w/ pos &amp; neg value, e.g., YOLOv3</a:t>
              </a:r>
            </a:p>
          </p:txBody>
        </p:sp>
        <p:sp>
          <p:nvSpPr>
            <p:cNvPr id="16" name="文本框 15">
              <a:extLst>
                <a:ext uri="{FF2B5EF4-FFF2-40B4-BE49-F238E27FC236}">
                  <a16:creationId xmlns:a16="http://schemas.microsoft.com/office/drawing/2014/main" id="{1A60B17D-E99D-4543-8562-5F6F03F1E21A}"/>
                </a:ext>
              </a:extLst>
            </p:cNvPr>
            <p:cNvSpPr txBox="1"/>
            <p:nvPr/>
          </p:nvSpPr>
          <p:spPr>
            <a:xfrm>
              <a:off x="5864253" y="730132"/>
              <a:ext cx="2652758" cy="307777"/>
            </a:xfrm>
            <a:prstGeom prst="rect">
              <a:avLst/>
            </a:prstGeom>
            <a:noFill/>
          </p:spPr>
          <p:txBody>
            <a:bodyPr wrap="square">
              <a:spAutoFit/>
            </a:bodyPr>
            <a:lstStyle/>
            <a:p>
              <a:pPr algn="ctr" defTabSz="685800"/>
              <a:r>
                <a:rPr lang="en-US" altLang="zh-CN" sz="1400" dirty="0">
                  <a:solidFill>
                    <a:srgbClr val="E53935"/>
                  </a:solidFill>
                  <a:latin typeface="Times New Roman" panose="02020603050405020304" pitchFamily="18" charset="0"/>
                  <a:ea typeface="微软雅黑" panose="020B0503020204020204" pitchFamily="34" charset="-122"/>
                  <a:cs typeface="Times New Roman" panose="02020603050405020304" pitchFamily="18" charset="0"/>
                </a:rPr>
                <a:t>Mean activations across channels</a:t>
              </a:r>
            </a:p>
          </p:txBody>
        </p:sp>
      </p:grpSp>
      <p:grpSp>
        <p:nvGrpSpPr>
          <p:cNvPr id="25" name="组合 24">
            <a:extLst>
              <a:ext uri="{FF2B5EF4-FFF2-40B4-BE49-F238E27FC236}">
                <a16:creationId xmlns:a16="http://schemas.microsoft.com/office/drawing/2014/main" id="{0FE888B3-E27C-48DD-8466-738B7E76B54E}"/>
              </a:ext>
            </a:extLst>
          </p:cNvPr>
          <p:cNvGrpSpPr/>
          <p:nvPr/>
        </p:nvGrpSpPr>
        <p:grpSpPr>
          <a:xfrm>
            <a:off x="4608978" y="2087491"/>
            <a:ext cx="3701373" cy="1349317"/>
            <a:chOff x="4736999" y="2289889"/>
            <a:chExt cx="3701373" cy="1349317"/>
          </a:xfrm>
        </p:grpSpPr>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4D0353DC-0798-45B8-B4CF-BD1FC2DADB10}"/>
                    </a:ext>
                  </a:extLst>
                </p:cNvPr>
                <p:cNvSpPr txBox="1"/>
                <p:nvPr/>
              </p:nvSpPr>
              <p:spPr>
                <a:xfrm>
                  <a:off x="5015577" y="2520831"/>
                  <a:ext cx="2614562" cy="7860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ℒ</m:t>
                            </m:r>
                          </m:e>
                          <m:sub>
                            <m:r>
                              <a:rPr lang="en-US" altLang="zh-CN" sz="1600" b="0" i="1" smtClean="0">
                                <a:latin typeface="Cambria Math" panose="02040503050406030204" pitchFamily="18" charset="0"/>
                              </a:rPr>
                              <m:t>𝑅𝑃𝐴</m:t>
                            </m:r>
                          </m:sub>
                        </m:sSub>
                        <m:r>
                          <a:rPr lang="en-US" altLang="zh-CN" sz="1600" b="0" i="1" smtClean="0">
                            <a:latin typeface="Cambria Math" panose="02040503050406030204" pitchFamily="18" charset="0"/>
                          </a:rPr>
                          <m:t>=</m:t>
                        </m:r>
                        <m:nary>
                          <m:naryPr>
                            <m:chr m:val="∑"/>
                            <m:ctrlPr>
                              <a:rPr lang="en-US" altLang="zh-CN" sz="1600" b="0" i="1" smtClean="0">
                                <a:latin typeface="Cambria Math" panose="02040503050406030204" pitchFamily="18" charset="0"/>
                              </a:rPr>
                            </m:ctrlPr>
                          </m:naryPr>
                          <m:sub>
                            <m:r>
                              <a:rPr lang="en-US" altLang="zh-CN" sz="1600" b="0" i="1" smtClean="0">
                                <a:latin typeface="Cambria Math" panose="02040503050406030204" pitchFamily="18" charset="0"/>
                              </a:rPr>
                              <m:t>𝑖</m:t>
                            </m:r>
                            <m:r>
                              <a:rPr lang="en-US" altLang="zh-CN" sz="1600" b="0" i="1" smtClean="0">
                                <a:latin typeface="Cambria Math" panose="02040503050406030204" pitchFamily="18" charset="0"/>
                              </a:rPr>
                              <m:t>=1</m:t>
                            </m:r>
                          </m:sub>
                          <m:sup>
                            <m:r>
                              <a:rPr lang="en-US" altLang="zh-CN" sz="1600" b="0" i="1" smtClean="0">
                                <a:latin typeface="Cambria Math" panose="02040503050406030204" pitchFamily="18" charset="0"/>
                              </a:rPr>
                              <m:t>𝑆</m:t>
                            </m:r>
                          </m:sup>
                          <m:e>
                            <m:nary>
                              <m:naryPr>
                                <m:chr m:val="∑"/>
                                <m:subHide m:val="on"/>
                                <m:supHide m:val="on"/>
                                <m:ctrlPr>
                                  <a:rPr lang="en-US" altLang="zh-CN" sz="1600" b="0" i="1" smtClean="0">
                                    <a:latin typeface="Cambria Math" panose="02040503050406030204" pitchFamily="18" charset="0"/>
                                  </a:rPr>
                                </m:ctrlPr>
                              </m:naryPr>
                              <m:sub/>
                              <m:sup/>
                              <m:e>
                                <m:r>
                                  <a:rPr lang="en-US" altLang="zh-CN" sz="1600" b="0" i="1" smtClean="0">
                                    <a:latin typeface="Cambria Math" panose="02040503050406030204" pitchFamily="18" charset="0"/>
                                  </a:rPr>
                                  <m:t>(</m:t>
                                </m:r>
                                <m:sSub>
                                  <m:sSubPr>
                                    <m:ctrlPr>
                                      <a:rPr lang="en-US" altLang="zh-CN" sz="1600" b="0" i="1" smtClean="0">
                                        <a:solidFill>
                                          <a:srgbClr val="E53935"/>
                                        </a:solidFill>
                                        <a:latin typeface="Cambria Math" panose="02040503050406030204" pitchFamily="18" charset="0"/>
                                      </a:rPr>
                                    </m:ctrlPr>
                                  </m:sSubPr>
                                  <m:e>
                                    <m:r>
                                      <m:rPr>
                                        <m:sty m:val="p"/>
                                      </m:rPr>
                                      <a:rPr lang="en-US" altLang="zh-CN" sz="1600" b="0" i="0" smtClean="0">
                                        <a:solidFill>
                                          <a:srgbClr val="E53935"/>
                                        </a:solidFill>
                                        <a:latin typeface="Cambria Math" panose="02040503050406030204" pitchFamily="18" charset="0"/>
                                      </a:rPr>
                                      <m:t>Δ</m:t>
                                    </m:r>
                                  </m:e>
                                  <m:sub>
                                    <m:r>
                                      <a:rPr lang="en-US" altLang="zh-CN" sz="1600" b="0" i="1" smtClean="0">
                                        <a:solidFill>
                                          <a:srgbClr val="E53935"/>
                                        </a:solidFill>
                                        <a:latin typeface="Cambria Math" panose="02040503050406030204" pitchFamily="18" charset="0"/>
                                      </a:rPr>
                                      <m:t>𝑖</m:t>
                                    </m:r>
                                  </m:sub>
                                </m:sSub>
                                <m:r>
                                  <a:rPr lang="en-US" altLang="zh-CN" sz="1600" b="0" i="1" smtClean="0">
                                    <a:latin typeface="Cambria Math" panose="02040503050406030204" pitchFamily="18" charset="0"/>
                                  </a:rPr>
                                  <m:t>⊙</m:t>
                                </m:r>
                                <m:sSub>
                                  <m:sSubPr>
                                    <m:ctrlPr>
                                      <a:rPr lang="en-US" altLang="zh-CN" sz="1600" b="0" i="1" smtClean="0">
                                        <a:latin typeface="Cambria Math" panose="02040503050406030204" pitchFamily="18" charset="0"/>
                                      </a:rPr>
                                    </m:ctrlPr>
                                  </m:sSubPr>
                                  <m:e>
                                    <m:r>
                                      <a:rPr lang="en-US" altLang="zh-CN" sz="1600" b="0" i="1" smtClean="0">
                                        <a:latin typeface="Cambria Math" panose="02040503050406030204" pitchFamily="18" charset="0"/>
                                      </a:rPr>
                                      <m:t>𝐹</m:t>
                                    </m:r>
                                  </m:e>
                                  <m:sub>
                                    <m:r>
                                      <a:rPr lang="en-US" altLang="zh-CN" sz="1600" b="0" i="1" smtClean="0">
                                        <a:latin typeface="Cambria Math" panose="02040503050406030204" pitchFamily="18" charset="0"/>
                                      </a:rPr>
                                      <m:t>𝑖</m:t>
                                    </m:r>
                                  </m:sub>
                                </m:sSub>
                                <m:r>
                                  <a:rPr lang="en-US" altLang="zh-CN" sz="1600" b="0" i="1" smtClean="0">
                                    <a:latin typeface="Cambria Math" panose="02040503050406030204" pitchFamily="18" charset="0"/>
                                  </a:rPr>
                                  <m:t>(</m:t>
                                </m:r>
                                <m:acc>
                                  <m:accPr>
                                    <m:chr m:val="̃"/>
                                    <m:ctrlPr>
                                      <a:rPr lang="en-US" altLang="zh-CN" sz="1600" b="0" i="1" smtClean="0">
                                        <a:latin typeface="Cambria Math" panose="02040503050406030204" pitchFamily="18" charset="0"/>
                                      </a:rPr>
                                    </m:ctrlPr>
                                  </m:accPr>
                                  <m:e>
                                    <m:r>
                                      <a:rPr lang="en-US" altLang="zh-CN" sz="1600" b="0" i="1" smtClean="0">
                                        <a:latin typeface="Cambria Math" panose="02040503050406030204" pitchFamily="18" charset="0"/>
                                      </a:rPr>
                                      <m:t>𝑥</m:t>
                                    </m:r>
                                  </m:e>
                                </m:acc>
                                <m:r>
                                  <a:rPr lang="en-US" altLang="zh-CN" sz="1600" b="0" i="1" smtClean="0">
                                    <a:latin typeface="Cambria Math" panose="02040503050406030204" pitchFamily="18" charset="0"/>
                                  </a:rPr>
                                  <m:t>))</m:t>
                                </m:r>
                              </m:e>
                            </m:nary>
                          </m:e>
                        </m:nary>
                      </m:oMath>
                    </m:oMathPara>
                  </a14:m>
                  <a:endParaRPr lang="zh-CN" altLang="en-US" sz="1600" dirty="0"/>
                </a:p>
              </p:txBody>
            </p:sp>
          </mc:Choice>
          <mc:Fallback xmlns="">
            <p:sp>
              <p:nvSpPr>
                <p:cNvPr id="11" name="文本框 10">
                  <a:extLst>
                    <a:ext uri="{FF2B5EF4-FFF2-40B4-BE49-F238E27FC236}">
                      <a16:creationId xmlns:a16="http://schemas.microsoft.com/office/drawing/2014/main" id="{4D0353DC-0798-45B8-B4CF-BD1FC2DADB10}"/>
                    </a:ext>
                  </a:extLst>
                </p:cNvPr>
                <p:cNvSpPr txBox="1">
                  <a:spLocks noRot="1" noChangeAspect="1" noMove="1" noResize="1" noEditPoints="1" noAdjustHandles="1" noChangeArrowheads="1" noChangeShapeType="1" noTextEdit="1"/>
                </p:cNvSpPr>
                <p:nvPr/>
              </p:nvSpPr>
              <p:spPr>
                <a:xfrm>
                  <a:off x="5015577" y="2520831"/>
                  <a:ext cx="2614562" cy="786049"/>
                </a:xfrm>
                <a:prstGeom prst="rect">
                  <a:avLst/>
                </a:prstGeom>
                <a:blipFill>
                  <a:blip r:embed="rId5"/>
                  <a:stretch>
                    <a:fillRect/>
                  </a:stretch>
                </a:blipFill>
              </p:spPr>
              <p:txBody>
                <a:bodyPr/>
                <a:lstStyle/>
                <a:p>
                  <a:r>
                    <a:rPr lang="zh-CN" altLang="en-US">
                      <a:noFill/>
                    </a:rPr>
                    <a:t> </a:t>
                  </a:r>
                </a:p>
              </p:txBody>
            </p:sp>
          </mc:Fallback>
        </mc:AlternateContent>
        <p:sp>
          <p:nvSpPr>
            <p:cNvPr id="14" name="矩形 13">
              <a:extLst>
                <a:ext uri="{FF2B5EF4-FFF2-40B4-BE49-F238E27FC236}">
                  <a16:creationId xmlns:a16="http://schemas.microsoft.com/office/drawing/2014/main" id="{801B60E7-2EA6-42CF-AFB2-DE59A4C87697}"/>
                </a:ext>
              </a:extLst>
            </p:cNvPr>
            <p:cNvSpPr/>
            <p:nvPr/>
          </p:nvSpPr>
          <p:spPr>
            <a:xfrm>
              <a:off x="6465055" y="2776104"/>
              <a:ext cx="247135" cy="312936"/>
            </a:xfrm>
            <a:prstGeom prst="rect">
              <a:avLst/>
            </a:prstGeom>
            <a:noFill/>
            <a:ln w="19050">
              <a:solidFill>
                <a:srgbClr val="E5393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E53935"/>
                </a:solidFill>
              </a:endParaRPr>
            </a:p>
          </p:txBody>
        </p:sp>
        <p:cxnSp>
          <p:nvCxnSpPr>
            <p:cNvPr id="17" name="直接箭头连接符 16">
              <a:extLst>
                <a:ext uri="{FF2B5EF4-FFF2-40B4-BE49-F238E27FC236}">
                  <a16:creationId xmlns:a16="http://schemas.microsoft.com/office/drawing/2014/main" id="{CAB499C2-0329-4C3D-9BCA-F2F2020F54FA}"/>
                </a:ext>
              </a:extLst>
            </p:cNvPr>
            <p:cNvCxnSpPr>
              <a:cxnSpLocks/>
              <a:stCxn id="14" idx="2"/>
              <a:endCxn id="20" idx="0"/>
            </p:cNvCxnSpPr>
            <p:nvPr/>
          </p:nvCxnSpPr>
          <p:spPr>
            <a:xfrm flipH="1">
              <a:off x="6587686" y="3089040"/>
              <a:ext cx="937" cy="242389"/>
            </a:xfrm>
            <a:prstGeom prst="straightConnector1">
              <a:avLst/>
            </a:prstGeom>
            <a:ln w="19050">
              <a:solidFill>
                <a:srgbClr val="E53935"/>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976AE16C-03AC-4371-AF32-422066008584}"/>
                </a:ext>
              </a:extLst>
            </p:cNvPr>
            <p:cNvSpPr txBox="1"/>
            <p:nvPr/>
          </p:nvSpPr>
          <p:spPr>
            <a:xfrm>
              <a:off x="5262243" y="2289889"/>
              <a:ext cx="2652758" cy="307777"/>
            </a:xfrm>
            <a:prstGeom prst="rect">
              <a:avLst/>
            </a:prstGeom>
            <a:noFill/>
          </p:spPr>
          <p:txBody>
            <a:bodyPr wrap="square">
              <a:spAutoFit/>
            </a:bodyPr>
            <a:lstStyle/>
            <a:p>
              <a:pPr algn="ctr" defTabSz="685800"/>
              <a:r>
                <a:rPr lang="en-US" altLang="zh-CN" sz="1400" dirty="0">
                  <a:solidFill>
                    <a:srgbClr val="E53935"/>
                  </a:solidFill>
                  <a:latin typeface="Times New Roman" panose="02020603050405020304" pitchFamily="18" charset="0"/>
                  <a:ea typeface="微软雅黑" panose="020B0503020204020204" pitchFamily="34" charset="-122"/>
                  <a:cs typeface="Times New Roman" panose="02020603050405020304" pitchFamily="18" charset="0"/>
                </a:rPr>
                <a:t>Aggregate Gradients</a:t>
              </a:r>
            </a:p>
          </p:txBody>
        </p:sp>
        <p:sp>
          <p:nvSpPr>
            <p:cNvPr id="20" name="文本框 19">
              <a:extLst>
                <a:ext uri="{FF2B5EF4-FFF2-40B4-BE49-F238E27FC236}">
                  <a16:creationId xmlns:a16="http://schemas.microsoft.com/office/drawing/2014/main" id="{4A779966-F9D1-49E9-9DAF-079BBF6478F4}"/>
                </a:ext>
              </a:extLst>
            </p:cNvPr>
            <p:cNvSpPr txBox="1"/>
            <p:nvPr/>
          </p:nvSpPr>
          <p:spPr>
            <a:xfrm>
              <a:off x="4736999" y="3331429"/>
              <a:ext cx="3701373" cy="307777"/>
            </a:xfrm>
            <a:prstGeom prst="rect">
              <a:avLst/>
            </a:prstGeom>
            <a:noFill/>
          </p:spPr>
          <p:txBody>
            <a:bodyPr wrap="square">
              <a:spAutoFit/>
            </a:bodyPr>
            <a:lstStyle/>
            <a:p>
              <a:pPr algn="ctr" defTabSz="685800"/>
              <a:r>
                <a:rPr lang="en-US" altLang="zh-CN" sz="1400" dirty="0">
                  <a:solidFill>
                    <a:srgbClr val="E53935"/>
                  </a:solidFill>
                  <a:latin typeface="Times New Roman" panose="02020603050405020304" pitchFamily="18" charset="0"/>
                  <a:ea typeface="微软雅黑" panose="020B0503020204020204" pitchFamily="34" charset="-122"/>
                  <a:cs typeface="Times New Roman" panose="02020603050405020304" pitchFamily="18" charset="0"/>
                </a:rPr>
                <a:t>Overfits to the detector's neck and head structure</a:t>
              </a:r>
            </a:p>
          </p:txBody>
        </p:sp>
      </p:grpSp>
    </p:spTree>
    <p:extLst>
      <p:ext uri="{BB962C8B-B14F-4D97-AF65-F5344CB8AC3E}">
        <p14:creationId xmlns:p14="http://schemas.microsoft.com/office/powerpoint/2010/main" val="3563494296"/>
      </p:ext>
    </p:extLst>
  </p:cSld>
  <p:clrMapOvr>
    <a:masterClrMapping/>
  </p:clrMapOvr>
  <mc:AlternateContent xmlns:mc="http://schemas.openxmlformats.org/markup-compatibility/2006" xmlns:p14="http://schemas.microsoft.com/office/powerpoint/2010/main">
    <mc:Choice Requires="p14">
      <p:transition p14:dur="10" advTm="44852"/>
    </mc:Choice>
    <mc:Fallback xmlns="">
      <p:transition advTm="44852"/>
    </mc:Fallback>
  </mc:AlternateContent>
  <p:extLst>
    <p:ext uri="{E180D4A7-C9FB-4DFB-919C-405C955672EB}">
      <p14:showEvtLst xmlns:p14="http://schemas.microsoft.com/office/powerpoint/2010/main">
        <p14:playEvt time="160" objId="7"/>
        <p14:stopEvt time="42409" objId="7"/>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0F87CE12-C8AD-CDF1-5749-9C2E6F983DAB}"/>
              </a:ext>
            </a:extLst>
          </p:cNvPr>
          <p:cNvSpPr>
            <a:spLocks noGrp="1"/>
          </p:cNvSpPr>
          <p:nvPr>
            <p:ph type="title"/>
          </p:nvPr>
        </p:nvSpPr>
        <p:spPr>
          <a:xfrm>
            <a:off x="567348" y="251289"/>
            <a:ext cx="7886700" cy="411956"/>
          </a:xfrm>
        </p:spPr>
        <p:txBody>
          <a:bodyPr>
            <a:noAutofit/>
          </a:bodyPr>
          <a:lstStyle/>
          <a:p>
            <a:r>
              <a:rPr lang="en-US" altLang="zh-CN" dirty="0"/>
              <a:t>Experiments</a:t>
            </a:r>
          </a:p>
        </p:txBody>
      </p:sp>
      <p:sp>
        <p:nvSpPr>
          <p:cNvPr id="6" name="灯片编号占位符 5">
            <a:extLst>
              <a:ext uri="{FF2B5EF4-FFF2-40B4-BE49-F238E27FC236}">
                <a16:creationId xmlns:a16="http://schemas.microsoft.com/office/drawing/2014/main" id="{DD28B370-138F-ACE9-9925-3DCABA31E15A}"/>
              </a:ext>
            </a:extLst>
          </p:cNvPr>
          <p:cNvSpPr>
            <a:spLocks noGrp="1"/>
          </p:cNvSpPr>
          <p:nvPr>
            <p:ph type="sldNum" sz="quarter" idx="12"/>
          </p:nvPr>
        </p:nvSpPr>
        <p:spPr/>
        <p:txBody>
          <a:bodyPr/>
          <a:lstStyle/>
          <a:p>
            <a:fld id="{0F185AAB-E8F4-4A98-A711-E7C44768F2FD}" type="slidenum">
              <a:rPr lang="zh-CN" altLang="en-US" smtClean="0"/>
              <a:pPr/>
              <a:t>8</a:t>
            </a:fld>
            <a:endParaRPr lang="zh-CN" altLang="en-US" dirty="0"/>
          </a:p>
        </p:txBody>
      </p:sp>
      <p:sp>
        <p:nvSpPr>
          <p:cNvPr id="8" name="文本框 7">
            <a:extLst>
              <a:ext uri="{FF2B5EF4-FFF2-40B4-BE49-F238E27FC236}">
                <a16:creationId xmlns:a16="http://schemas.microsoft.com/office/drawing/2014/main" id="{BEB459D7-A01F-364A-32B5-529085AAB51B}"/>
              </a:ext>
            </a:extLst>
          </p:cNvPr>
          <p:cNvSpPr txBox="1"/>
          <p:nvPr/>
        </p:nvSpPr>
        <p:spPr>
          <a:xfrm>
            <a:off x="6956371" y="3114288"/>
            <a:ext cx="1949450" cy="1464825"/>
          </a:xfrm>
          <a:prstGeom prst="rect">
            <a:avLst/>
          </a:prstGeom>
          <a:noFill/>
        </p:spPr>
        <p:txBody>
          <a:bodyPr wrap="square">
            <a:spAutoFit/>
          </a:bodyPr>
          <a:lstStyle/>
          <a:p>
            <a:pPr>
              <a:lnSpc>
                <a:spcPct val="130000"/>
              </a:lnSpc>
              <a:buClr>
                <a:schemeClr val="accent1"/>
              </a:buClr>
            </a:pPr>
            <a:r>
              <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rPr>
              <a:t>Surrogate Models</a:t>
            </a: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1400" dirty="0">
              <a:latin typeface="Times New Roman" panose="02020603050405020304" pitchFamily="18" charset="0"/>
              <a:ea typeface="微软雅黑" panose="020B0503020204020204" pitchFamily="34" charset="-122"/>
              <a:cs typeface="Times New Roman" panose="02020603050405020304" pitchFamily="18" charset="0"/>
            </a:endParaRPr>
          </a:p>
          <a:p>
            <a:pPr marL="432000" indent="-180000">
              <a:lnSpc>
                <a:spcPct val="130000"/>
              </a:lnSpc>
              <a:buClr>
                <a:schemeClr val="accent1"/>
              </a:buClr>
              <a:buFont typeface="Arial" panose="020B0604020202020204" pitchFamily="34" charset="0"/>
              <a:buChar char="•"/>
            </a:pP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YOLOv3 </a:t>
            </a:r>
          </a:p>
          <a:p>
            <a:pPr marL="432000" indent="-180000">
              <a:lnSpc>
                <a:spcPct val="130000"/>
              </a:lnSpc>
              <a:buClr>
                <a:schemeClr val="accent1"/>
              </a:buClr>
              <a:buFont typeface="Arial" panose="020B0604020202020204" pitchFamily="34" charset="0"/>
              <a:buChar char="•"/>
            </a:pPr>
            <a:r>
              <a:rPr lang="en-US" altLang="zh-CN" sz="1400" dirty="0" err="1">
                <a:latin typeface="Times New Roman" panose="02020603050405020304" pitchFamily="18" charset="0"/>
                <a:ea typeface="微软雅黑" panose="020B0503020204020204" pitchFamily="34" charset="-122"/>
                <a:cs typeface="Times New Roman" panose="02020603050405020304" pitchFamily="18" charset="0"/>
              </a:rPr>
              <a:t>VFNet</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 </a:t>
            </a:r>
          </a:p>
          <a:p>
            <a:pPr marL="432000" indent="-180000">
              <a:lnSpc>
                <a:spcPct val="130000"/>
              </a:lnSpc>
              <a:buClr>
                <a:schemeClr val="accent1"/>
              </a:buClr>
              <a:buFont typeface="Arial" panose="020B0604020202020204" pitchFamily="34" charset="0"/>
              <a:buChar char="•"/>
            </a:pPr>
            <a:r>
              <a:rPr lang="en-US" altLang="zh-CN" sz="1400" dirty="0" err="1">
                <a:latin typeface="Times New Roman" panose="02020603050405020304" pitchFamily="18" charset="0"/>
                <a:ea typeface="微软雅黑" panose="020B0503020204020204" pitchFamily="34" charset="-122"/>
                <a:cs typeface="Times New Roman" panose="02020603050405020304" pitchFamily="18" charset="0"/>
              </a:rPr>
              <a:t>FasterRCNN</a:t>
            </a:r>
            <a:endParaRPr lang="en-US" altLang="zh-CN" sz="1400" dirty="0">
              <a:latin typeface="Times New Roman" panose="02020603050405020304" pitchFamily="18" charset="0"/>
              <a:ea typeface="微软雅黑" panose="020B0503020204020204" pitchFamily="34" charset="-122"/>
              <a:cs typeface="Times New Roman" panose="02020603050405020304" pitchFamily="18" charset="0"/>
            </a:endParaRPr>
          </a:p>
          <a:p>
            <a:pPr marL="432000" indent="-180000">
              <a:lnSpc>
                <a:spcPct val="130000"/>
              </a:lnSpc>
              <a:buClr>
                <a:schemeClr val="accent1"/>
              </a:buClr>
              <a:buFont typeface="Arial" panose="020B0604020202020204" pitchFamily="34" charset="0"/>
              <a:buChar char="•"/>
            </a:pPr>
            <a:r>
              <a:rPr lang="en-US" altLang="zh-CN" sz="1400" dirty="0" err="1">
                <a:latin typeface="Times New Roman" panose="02020603050405020304" pitchFamily="18" charset="0"/>
                <a:ea typeface="微软雅黑" panose="020B0503020204020204" pitchFamily="34" charset="-122"/>
                <a:cs typeface="Times New Roman" panose="02020603050405020304" pitchFamily="18" charset="0"/>
              </a:rPr>
              <a:t>MaskRCNN</a:t>
            </a:r>
            <a:endParaRPr lang="en-US" altLang="zh-CN" sz="1400" dirty="0">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2" name="组合 1">
            <a:extLst>
              <a:ext uri="{FF2B5EF4-FFF2-40B4-BE49-F238E27FC236}">
                <a16:creationId xmlns:a16="http://schemas.microsoft.com/office/drawing/2014/main" id="{7C2C1E9A-4336-4F5D-B91B-B73DB040DE79}"/>
              </a:ext>
            </a:extLst>
          </p:cNvPr>
          <p:cNvGrpSpPr/>
          <p:nvPr/>
        </p:nvGrpSpPr>
        <p:grpSpPr>
          <a:xfrm>
            <a:off x="155312" y="702042"/>
            <a:ext cx="6773237" cy="4234411"/>
            <a:chOff x="155312" y="702042"/>
            <a:chExt cx="6773237" cy="4234411"/>
          </a:xfrm>
        </p:grpSpPr>
        <p:pic>
          <p:nvPicPr>
            <p:cNvPr id="11" name="图片 10">
              <a:extLst>
                <a:ext uri="{FF2B5EF4-FFF2-40B4-BE49-F238E27FC236}">
                  <a16:creationId xmlns:a16="http://schemas.microsoft.com/office/drawing/2014/main" id="{C45727C9-92BA-4E69-849C-19697DAD12A2}"/>
                </a:ext>
              </a:extLst>
            </p:cNvPr>
            <p:cNvPicPr>
              <a:picLocks noChangeAspect="1"/>
            </p:cNvPicPr>
            <p:nvPr/>
          </p:nvPicPr>
          <p:blipFill>
            <a:blip r:embed="rId3"/>
            <a:stretch>
              <a:fillRect/>
            </a:stretch>
          </p:blipFill>
          <p:spPr>
            <a:xfrm>
              <a:off x="155312" y="702042"/>
              <a:ext cx="6773237" cy="4234411"/>
            </a:xfrm>
            <a:prstGeom prst="rect">
              <a:avLst/>
            </a:prstGeom>
          </p:spPr>
        </p:pic>
        <p:sp>
          <p:nvSpPr>
            <p:cNvPr id="9" name="矩形 8">
              <a:extLst>
                <a:ext uri="{FF2B5EF4-FFF2-40B4-BE49-F238E27FC236}">
                  <a16:creationId xmlns:a16="http://schemas.microsoft.com/office/drawing/2014/main" id="{8474404D-DED3-4F77-BF7D-7DB79DD8C0BE}"/>
                </a:ext>
              </a:extLst>
            </p:cNvPr>
            <p:cNvSpPr/>
            <p:nvPr/>
          </p:nvSpPr>
          <p:spPr>
            <a:xfrm>
              <a:off x="6140451" y="1198543"/>
              <a:ext cx="666750" cy="3704043"/>
            </a:xfrm>
            <a:prstGeom prst="rect">
              <a:avLst/>
            </a:prstGeom>
            <a:noFill/>
            <a:ln w="19050">
              <a:solidFill>
                <a:srgbClr val="8E24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44F1EC46-AD1A-491F-B906-43617B432EA9}"/>
                  </a:ext>
                </a:extLst>
              </p:cNvPr>
              <p:cNvSpPr txBox="1"/>
              <p:nvPr/>
            </p:nvSpPr>
            <p:spPr>
              <a:xfrm>
                <a:off x="6956371" y="1667079"/>
                <a:ext cx="2083126" cy="1464825"/>
              </a:xfrm>
              <a:prstGeom prst="rect">
                <a:avLst/>
              </a:prstGeom>
              <a:noFill/>
            </p:spPr>
            <p:txBody>
              <a:bodyPr wrap="square">
                <a:spAutoFit/>
              </a:bodyPr>
              <a:lstStyle/>
              <a:p>
                <a:pPr>
                  <a:lnSpc>
                    <a:spcPct val="130000"/>
                  </a:lnSpc>
                  <a:buClr>
                    <a:schemeClr val="accent1"/>
                  </a:buClr>
                </a:pPr>
                <a:r>
                  <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rPr>
                  <a:t>Settings:</a:t>
                </a:r>
                <a:r>
                  <a:rPr lang="zh-CN" altLang="en-US" sz="1400" b="1" dirty="0">
                    <a:latin typeface="Times New Roman" panose="02020603050405020304" pitchFamily="18" charset="0"/>
                    <a:ea typeface="微软雅黑" panose="020B0503020204020204" pitchFamily="34" charset="-122"/>
                    <a:cs typeface="Times New Roman" panose="02020603050405020304" pitchFamily="18" charset="0"/>
                  </a:rPr>
                  <a:t> </a:t>
                </a:r>
                <a:endPar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endParaRPr>
              </a:p>
              <a:p>
                <a:pPr marL="432000" indent="-180000">
                  <a:lnSpc>
                    <a:spcPct val="130000"/>
                  </a:lnSpc>
                  <a:buClr>
                    <a:schemeClr val="accent1"/>
                  </a:buClr>
                  <a:buFont typeface="Arial" panose="020B0604020202020204" pitchFamily="34" charset="0"/>
                  <a:buChar char="•"/>
                </a:pPr>
                <a14:m>
                  <m:oMath xmlns:m="http://schemas.openxmlformats.org/officeDocument/2006/math">
                    <m:sSub>
                      <m:sSubPr>
                        <m:ctrlPr>
                          <a:rPr lang="en-US" altLang="zh-CN" sz="1400" b="0" i="1" smtClean="0">
                            <a:latin typeface="Cambria Math" panose="02040503050406030204" pitchFamily="18" charset="0"/>
                            <a:ea typeface="微软雅黑" panose="020B0503020204020204" pitchFamily="34" charset="-122"/>
                            <a:cs typeface="Times New Roman" panose="02020603050405020304" pitchFamily="18" charset="0"/>
                          </a:rPr>
                        </m:ctrlPr>
                      </m:sSubPr>
                      <m:e>
                        <m:r>
                          <a:rPr lang="en-US" altLang="zh-CN" sz="1400" b="0" i="1" smtClean="0">
                            <a:latin typeface="Cambria Math" panose="02040503050406030204" pitchFamily="18" charset="0"/>
                            <a:ea typeface="微软雅黑" panose="020B0503020204020204" pitchFamily="34" charset="-122"/>
                            <a:cs typeface="Times New Roman" panose="02020603050405020304" pitchFamily="18" charset="0"/>
                          </a:rPr>
                          <m:t>𝑙</m:t>
                        </m:r>
                      </m:e>
                      <m:sub>
                        <m:r>
                          <a:rPr lang="en-US" altLang="zh-CN" sz="1400" b="0" i="1" smtClean="0">
                            <a:latin typeface="Cambria Math" panose="02040503050406030204" pitchFamily="18" charset="0"/>
                            <a:ea typeface="微软雅黑" panose="020B0503020204020204" pitchFamily="34" charset="-122"/>
                            <a:cs typeface="Times New Roman" panose="02020603050405020304" pitchFamily="18" charset="0"/>
                          </a:rPr>
                          <m:t>∞</m:t>
                        </m:r>
                      </m:sub>
                    </m:sSub>
                    <m:r>
                      <a:rPr lang="en-US" altLang="zh-CN" sz="1400" b="0" i="1" smtClean="0">
                        <a:latin typeface="Cambria Math" panose="02040503050406030204" pitchFamily="18" charset="0"/>
                        <a:ea typeface="微软雅黑" panose="020B0503020204020204" pitchFamily="34" charset="-122"/>
                        <a:cs typeface="Times New Roman" panose="02020603050405020304" pitchFamily="18" charset="0"/>
                      </a:rPr>
                      <m:t>=5/255</m:t>
                    </m:r>
                  </m:oMath>
                </a14:m>
                <a:endParaRPr lang="en-US" altLang="zh-CN" sz="1400" dirty="0">
                  <a:latin typeface="Times New Roman" panose="02020603050405020304" pitchFamily="18" charset="0"/>
                  <a:ea typeface="微软雅黑" panose="020B0503020204020204" pitchFamily="34" charset="-122"/>
                  <a:cs typeface="Times New Roman" panose="02020603050405020304" pitchFamily="18" charset="0"/>
                </a:endParaRPr>
              </a:p>
              <a:p>
                <a:pPr marL="432000" indent="-180000">
                  <a:lnSpc>
                    <a:spcPct val="130000"/>
                  </a:lnSpc>
                  <a:buClr>
                    <a:schemeClr val="accent1"/>
                  </a:buClr>
                  <a:buFont typeface="Arial" panose="020B0604020202020204" pitchFamily="34" charset="0"/>
                  <a:buChar char="•"/>
                </a:pP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200 iterations</a:t>
                </a:r>
              </a:p>
              <a:p>
                <a:pPr marL="432000" indent="-180000">
                  <a:lnSpc>
                    <a:spcPct val="130000"/>
                  </a:lnSpc>
                  <a:buClr>
                    <a:schemeClr val="accent1"/>
                  </a:buClr>
                  <a:buFont typeface="Arial" panose="020B0604020202020204" pitchFamily="34" charset="0"/>
                  <a:buChar char="•"/>
                </a:pP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2000 images</a:t>
                </a:r>
              </a:p>
              <a:p>
                <a:pPr marL="432000" indent="-180000">
                  <a:lnSpc>
                    <a:spcPct val="130000"/>
                  </a:lnSpc>
                  <a:buClr>
                    <a:schemeClr val="accent1"/>
                  </a:buClr>
                  <a:buFont typeface="Arial" panose="020B0604020202020204" pitchFamily="34" charset="0"/>
                  <a:buChar char="•"/>
                </a:pP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VOC2012 datasets</a:t>
                </a:r>
              </a:p>
            </p:txBody>
          </p:sp>
        </mc:Choice>
        <mc:Fallback xmlns="">
          <p:sp>
            <p:nvSpPr>
              <p:cNvPr id="10" name="文本框 9">
                <a:extLst>
                  <a:ext uri="{FF2B5EF4-FFF2-40B4-BE49-F238E27FC236}">
                    <a16:creationId xmlns:a16="http://schemas.microsoft.com/office/drawing/2014/main" id="{44F1EC46-AD1A-491F-B906-43617B432EA9}"/>
                  </a:ext>
                </a:extLst>
              </p:cNvPr>
              <p:cNvSpPr txBox="1">
                <a:spLocks noRot="1" noChangeAspect="1" noMove="1" noResize="1" noEditPoints="1" noAdjustHandles="1" noChangeArrowheads="1" noChangeShapeType="1" noTextEdit="1"/>
              </p:cNvSpPr>
              <p:nvPr/>
            </p:nvSpPr>
            <p:spPr>
              <a:xfrm>
                <a:off x="6956371" y="1667079"/>
                <a:ext cx="2083126" cy="1464825"/>
              </a:xfrm>
              <a:prstGeom prst="rect">
                <a:avLst/>
              </a:prstGeom>
              <a:blipFill>
                <a:blip r:embed="rId4"/>
                <a:stretch>
                  <a:fillRect l="-877" b="-3320"/>
                </a:stretch>
              </a:blipFill>
            </p:spPr>
            <p:txBody>
              <a:bodyPr/>
              <a:lstStyle/>
              <a:p>
                <a:r>
                  <a:rPr lang="zh-CN" altLang="en-US">
                    <a:noFill/>
                  </a:rPr>
                  <a:t> </a:t>
                </a:r>
              </a:p>
            </p:txBody>
          </p:sp>
        </mc:Fallback>
      </mc:AlternateContent>
      <p:sp>
        <p:nvSpPr>
          <p:cNvPr id="13" name="文本框 12">
            <a:extLst>
              <a:ext uri="{FF2B5EF4-FFF2-40B4-BE49-F238E27FC236}">
                <a16:creationId xmlns:a16="http://schemas.microsoft.com/office/drawing/2014/main" id="{50960F23-BAD9-4789-8B6B-69E3E9BA4752}"/>
              </a:ext>
            </a:extLst>
          </p:cNvPr>
          <p:cNvSpPr txBox="1"/>
          <p:nvPr/>
        </p:nvSpPr>
        <p:spPr>
          <a:xfrm>
            <a:off x="7179566" y="961630"/>
            <a:ext cx="1636736" cy="629852"/>
          </a:xfrm>
          <a:prstGeom prst="rect">
            <a:avLst/>
          </a:prstGeom>
          <a:noFill/>
        </p:spPr>
        <p:txBody>
          <a:bodyPr wrap="square">
            <a:spAutoFit/>
          </a:bodyPr>
          <a:lstStyle/>
          <a:p>
            <a:pPr algn="ctr">
              <a:lnSpc>
                <a:spcPct val="130000"/>
              </a:lnSpc>
              <a:buClr>
                <a:schemeClr val="accent1"/>
              </a:buClr>
            </a:pPr>
            <a:r>
              <a:rPr lang="en-US" altLang="zh-CN" sz="1400" dirty="0">
                <a:solidFill>
                  <a:srgbClr val="8E24AA"/>
                </a:solidFill>
              </a:rPr>
              <a:t>A</a:t>
            </a:r>
            <a:r>
              <a:rPr lang="zh-CN" altLang="en-US" sz="1400" dirty="0">
                <a:solidFill>
                  <a:srgbClr val="8E24AA"/>
                </a:solidFill>
              </a:rPr>
              <a:t>verage mAP </a:t>
            </a:r>
            <a:r>
              <a:rPr lang="en-US" altLang="zh-CN" sz="1400" dirty="0">
                <a:solidFill>
                  <a:srgbClr val="8E24AA"/>
                </a:solidFill>
              </a:rPr>
              <a:t>of </a:t>
            </a:r>
            <a:r>
              <a:rPr lang="en-US" altLang="zh-CN" sz="1400" b="1" dirty="0" err="1">
                <a:solidFill>
                  <a:srgbClr val="8E24AA"/>
                </a:solidFill>
              </a:rPr>
              <a:t>B</a:t>
            </a:r>
            <a:r>
              <a:rPr lang="en-US" altLang="zh-CN" sz="1400" dirty="0" err="1">
                <a:solidFill>
                  <a:srgbClr val="8E24AA"/>
                </a:solidFill>
              </a:rPr>
              <a:t>lac</a:t>
            </a:r>
            <a:r>
              <a:rPr lang="en-US" altLang="zh-CN" sz="1400" b="1" dirty="0" err="1">
                <a:solidFill>
                  <a:srgbClr val="8E24AA"/>
                </a:solidFill>
              </a:rPr>
              <a:t>K</a:t>
            </a:r>
            <a:r>
              <a:rPr lang="en-US" altLang="zh-CN" sz="1400" dirty="0">
                <a:solidFill>
                  <a:srgbClr val="8E24AA"/>
                </a:solidFill>
              </a:rPr>
              <a:t>-box</a:t>
            </a:r>
            <a:r>
              <a:rPr lang="zh-CN" altLang="en-US" sz="1400" dirty="0">
                <a:solidFill>
                  <a:srgbClr val="8E24AA"/>
                </a:solidFill>
              </a:rPr>
              <a:t> models</a:t>
            </a:r>
            <a:r>
              <a:rPr lang="en-US" altLang="zh-CN" sz="1400" dirty="0">
                <a:solidFill>
                  <a:srgbClr val="8E24AA"/>
                </a:solidFill>
              </a:rPr>
              <a:t> </a:t>
            </a:r>
            <a:endParaRPr lang="zh-CN" altLang="en-US" sz="1400" dirty="0">
              <a:solidFill>
                <a:srgbClr val="8E24AA"/>
              </a:solidFill>
            </a:endParaRPr>
          </a:p>
        </p:txBody>
      </p:sp>
      <p:cxnSp>
        <p:nvCxnSpPr>
          <p:cNvPr id="14" name="直接箭头连接符 13">
            <a:extLst>
              <a:ext uri="{FF2B5EF4-FFF2-40B4-BE49-F238E27FC236}">
                <a16:creationId xmlns:a16="http://schemas.microsoft.com/office/drawing/2014/main" id="{639B3FE0-5B1B-4869-8977-AAD6B0285F95}"/>
              </a:ext>
            </a:extLst>
          </p:cNvPr>
          <p:cNvCxnSpPr>
            <a:cxnSpLocks/>
          </p:cNvCxnSpPr>
          <p:nvPr/>
        </p:nvCxnSpPr>
        <p:spPr>
          <a:xfrm flipV="1">
            <a:off x="6807201" y="1279980"/>
            <a:ext cx="511927" cy="232867"/>
          </a:xfrm>
          <a:prstGeom prst="straightConnector1">
            <a:avLst/>
          </a:prstGeom>
          <a:ln w="19050">
            <a:solidFill>
              <a:srgbClr val="8E24AA"/>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4872507"/>
      </p:ext>
    </p:extLst>
  </p:cSld>
  <p:clrMapOvr>
    <a:masterClrMapping/>
  </p:clrMapOvr>
  <mc:AlternateContent xmlns:mc="http://schemas.openxmlformats.org/markup-compatibility/2006" xmlns:p14="http://schemas.microsoft.com/office/powerpoint/2010/main">
    <mc:Choice Requires="p14">
      <p:transition p14:dur="10" advTm="41341"/>
    </mc:Choice>
    <mc:Fallback xmlns="">
      <p:transition advTm="41341"/>
    </mc:Fallback>
  </mc:AlternateContent>
  <p:extLst>
    <p:ext uri="{E180D4A7-C9FB-4DFB-919C-405C955672EB}">
      <p14:showEvtLst xmlns:p14="http://schemas.microsoft.com/office/powerpoint/2010/main">
        <p14:playEvt time="110" objId="7"/>
        <p14:stopEvt time="38327" objId="7"/>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0F87CE12-C8AD-CDF1-5749-9C2E6F983DAB}"/>
              </a:ext>
            </a:extLst>
          </p:cNvPr>
          <p:cNvSpPr>
            <a:spLocks noGrp="1"/>
          </p:cNvSpPr>
          <p:nvPr>
            <p:ph type="title"/>
          </p:nvPr>
        </p:nvSpPr>
        <p:spPr/>
        <p:txBody>
          <a:bodyPr>
            <a:noAutofit/>
          </a:bodyPr>
          <a:lstStyle/>
          <a:p>
            <a:r>
              <a:rPr lang="en-US" altLang="zh-CN" dirty="0"/>
              <a:t>Experiments</a:t>
            </a:r>
          </a:p>
        </p:txBody>
      </p:sp>
      <p:sp>
        <p:nvSpPr>
          <p:cNvPr id="6" name="灯片编号占位符 5">
            <a:extLst>
              <a:ext uri="{FF2B5EF4-FFF2-40B4-BE49-F238E27FC236}">
                <a16:creationId xmlns:a16="http://schemas.microsoft.com/office/drawing/2014/main" id="{DD28B370-138F-ACE9-9925-3DCABA31E15A}"/>
              </a:ext>
            </a:extLst>
          </p:cNvPr>
          <p:cNvSpPr>
            <a:spLocks noGrp="1"/>
          </p:cNvSpPr>
          <p:nvPr>
            <p:ph type="sldNum" sz="quarter" idx="12"/>
          </p:nvPr>
        </p:nvSpPr>
        <p:spPr/>
        <p:txBody>
          <a:bodyPr/>
          <a:lstStyle/>
          <a:p>
            <a:fld id="{0F185AAB-E8F4-4A98-A711-E7C44768F2FD}" type="slidenum">
              <a:rPr lang="zh-CN" altLang="en-US" smtClean="0"/>
              <a:pPr/>
              <a:t>9</a:t>
            </a:fld>
            <a:endParaRPr lang="zh-CN" altLang="en-US" dirty="0"/>
          </a:p>
        </p:txBody>
      </p:sp>
      <p:sp>
        <p:nvSpPr>
          <p:cNvPr id="9" name="标题 3">
            <a:extLst>
              <a:ext uri="{FF2B5EF4-FFF2-40B4-BE49-F238E27FC236}">
                <a16:creationId xmlns:a16="http://schemas.microsoft.com/office/drawing/2014/main" id="{2652F825-E34E-4A6B-8B03-D46D155414D8}"/>
              </a:ext>
            </a:extLst>
          </p:cNvPr>
          <p:cNvSpPr txBox="1">
            <a:spLocks/>
          </p:cNvSpPr>
          <p:nvPr/>
        </p:nvSpPr>
        <p:spPr>
          <a:xfrm>
            <a:off x="218382" y="769770"/>
            <a:ext cx="2601018" cy="41195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400" b="1" kern="1200">
                <a:solidFill>
                  <a:schemeClr val="accent5"/>
                </a:solidFill>
                <a:latin typeface="微软雅黑" panose="020B0503020204020204" pitchFamily="34" charset="-122"/>
                <a:ea typeface="微软雅黑" panose="020B0503020204020204" pitchFamily="34" charset="-122"/>
                <a:cs typeface="+mj-cs"/>
              </a:defRPr>
            </a:lvl1pPr>
          </a:lstStyle>
          <a:p>
            <a:pPr marL="342900" indent="-342900">
              <a:buFont typeface="Arial" panose="020B0604020202020204" pitchFamily="34" charset="0"/>
              <a:buChar char="•"/>
            </a:pPr>
            <a:r>
              <a:rPr lang="en-US" altLang="zh-CN" sz="1800" dirty="0"/>
              <a:t>Ablation Study</a:t>
            </a:r>
          </a:p>
        </p:txBody>
      </p:sp>
      <p:grpSp>
        <p:nvGrpSpPr>
          <p:cNvPr id="7" name="组合 6">
            <a:extLst>
              <a:ext uri="{FF2B5EF4-FFF2-40B4-BE49-F238E27FC236}">
                <a16:creationId xmlns:a16="http://schemas.microsoft.com/office/drawing/2014/main" id="{87C916FC-28A7-4EB8-B96C-6580244F0585}"/>
              </a:ext>
            </a:extLst>
          </p:cNvPr>
          <p:cNvGrpSpPr/>
          <p:nvPr/>
        </p:nvGrpSpPr>
        <p:grpSpPr>
          <a:xfrm>
            <a:off x="361142" y="1493730"/>
            <a:ext cx="4662515" cy="2880000"/>
            <a:chOff x="2240742" y="1351959"/>
            <a:chExt cx="4662515" cy="2880000"/>
          </a:xfrm>
        </p:grpSpPr>
        <p:pic>
          <p:nvPicPr>
            <p:cNvPr id="10" name="图片 9">
              <a:extLst>
                <a:ext uri="{FF2B5EF4-FFF2-40B4-BE49-F238E27FC236}">
                  <a16:creationId xmlns:a16="http://schemas.microsoft.com/office/drawing/2014/main" id="{C71B6BEB-8A50-4245-8664-3A455F36A7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0742" y="1351959"/>
              <a:ext cx="4662515" cy="2880000"/>
            </a:xfrm>
            <a:prstGeom prst="rect">
              <a:avLst/>
            </a:prstGeom>
          </p:spPr>
        </p:pic>
        <p:cxnSp>
          <p:nvCxnSpPr>
            <p:cNvPr id="5" name="直接连接符 4">
              <a:extLst>
                <a:ext uri="{FF2B5EF4-FFF2-40B4-BE49-F238E27FC236}">
                  <a16:creationId xmlns:a16="http://schemas.microsoft.com/office/drawing/2014/main" id="{AC70B270-0FD5-4A0C-888A-B95526F8D8FE}"/>
                </a:ext>
              </a:extLst>
            </p:cNvPr>
            <p:cNvCxnSpPr/>
            <p:nvPr/>
          </p:nvCxnSpPr>
          <p:spPr>
            <a:xfrm>
              <a:off x="3891806" y="1891959"/>
              <a:ext cx="0" cy="1800000"/>
            </a:xfrm>
            <a:prstGeom prst="line">
              <a:avLst/>
            </a:prstGeom>
            <a:ln w="25400" cap="rnd">
              <a:solidFill>
                <a:srgbClr val="00ACC1"/>
              </a:solidFill>
              <a:prstDash val="sysDot"/>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A3524C73-1FC2-4363-AFA5-A11140DFB36D}"/>
                  </a:ext>
                </a:extLst>
              </p:cNvPr>
              <p:cNvSpPr txBox="1"/>
              <p:nvPr/>
            </p:nvSpPr>
            <p:spPr>
              <a:xfrm>
                <a:off x="5353395" y="1902678"/>
                <a:ext cx="3429463" cy="2062103"/>
              </a:xfrm>
              <a:prstGeom prst="rect">
                <a:avLst/>
              </a:prstGeom>
              <a:noFill/>
            </p:spPr>
            <p:txBody>
              <a:bodyPr wrap="square">
                <a:spAutoFit/>
              </a:bodyPr>
              <a:lstStyle/>
              <a:p>
                <a:pPr indent="-180000" defTabSz="685800">
                  <a:buFont typeface="Arial" panose="020B0604020202020204" pitchFamily="34" charset="0"/>
                  <a:buChar char="•"/>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Small </a:t>
                </a:r>
                <a14:m>
                  <m:oMath xmlns:m="http://schemas.openxmlformats.org/officeDocument/2006/math">
                    <m:r>
                      <a:rPr lang="en-US" altLang="zh-CN" sz="1600" b="0" i="1" smtClean="0">
                        <a:latin typeface="Cambria Math" panose="02040503050406030204" pitchFamily="18" charset="0"/>
                        <a:ea typeface="微软雅黑" panose="020B0503020204020204" pitchFamily="34" charset="-122"/>
                        <a:cs typeface="Times New Roman" panose="02020603050405020304" pitchFamily="18" charset="0"/>
                      </a:rPr>
                      <m:t>𝑘</m:t>
                    </m:r>
                  </m:oMath>
                </a14:m>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 BFDA turns into NRDM, lacks suppression, weak transferability.  </a:t>
                </a:r>
              </a:p>
              <a:p>
                <a:pPr algn="just" defTabSz="685800"/>
                <a:endParaRPr lang="en-US" altLang="zh-CN" sz="1600" dirty="0">
                  <a:latin typeface="Times New Roman" panose="02020603050405020304" pitchFamily="18" charset="0"/>
                  <a:ea typeface="微软雅黑" panose="020B0503020204020204" pitchFamily="34" charset="-122"/>
                  <a:cs typeface="Times New Roman" panose="02020603050405020304" pitchFamily="18" charset="0"/>
                </a:endParaRPr>
              </a:p>
              <a:p>
                <a:pPr indent="-180000" defTabSz="685800">
                  <a:buFont typeface="Arial" panose="020B0604020202020204" pitchFamily="34" charset="0"/>
                  <a:buChar char="•"/>
                </a:pP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Large </a:t>
                </a:r>
                <a14:m>
                  <m:oMath xmlns:m="http://schemas.openxmlformats.org/officeDocument/2006/math">
                    <m:r>
                      <a:rPr lang="en-US" altLang="zh-CN" sz="1600" b="0" i="1" smtClean="0">
                        <a:latin typeface="Cambria Math" panose="02040503050406030204" pitchFamily="18" charset="0"/>
                        <a:ea typeface="微软雅黑" panose="020B0503020204020204" pitchFamily="34" charset="-122"/>
                        <a:cs typeface="Times New Roman" panose="02020603050405020304" pitchFamily="18" charset="0"/>
                      </a:rPr>
                      <m:t>𝑘</m:t>
                    </m:r>
                  </m:oMath>
                </a14:m>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 Over-suppression limits perturbations, reduces transferability.</a:t>
                </a:r>
              </a:p>
              <a:p>
                <a:pPr indent="-180000" defTabSz="685800">
                  <a:buFont typeface="Arial" panose="020B0604020202020204" pitchFamily="34" charset="0"/>
                  <a:buChar char="•"/>
                </a:pPr>
                <a:endParaRPr lang="en-US" altLang="zh-CN" sz="1600" dirty="0">
                  <a:latin typeface="Times New Roman" panose="02020603050405020304" pitchFamily="18" charset="0"/>
                  <a:ea typeface="微软雅黑" panose="020B0503020204020204" pitchFamily="34" charset="-122"/>
                  <a:cs typeface="Times New Roman" panose="02020603050405020304" pitchFamily="18" charset="0"/>
                </a:endParaRPr>
              </a:p>
              <a:p>
                <a:pPr indent="-180000" defTabSz="685800">
                  <a:buFont typeface="Arial" panose="020B0604020202020204" pitchFamily="34" charset="0"/>
                  <a:buChar char="•"/>
                </a:pPr>
                <a:r>
                  <a:rPr lang="en-US" altLang="zh-CN" sz="1600" dirty="0">
                    <a:ea typeface="微软雅黑" panose="020B0503020204020204" pitchFamily="34" charset="-122"/>
                    <a:cs typeface="Times New Roman" panose="02020603050405020304" pitchFamily="18" charset="0"/>
                  </a:rPr>
                  <a:t>In our work, </a:t>
                </a:r>
                <a14:m>
                  <m:oMath xmlns:m="http://schemas.openxmlformats.org/officeDocument/2006/math">
                    <m:r>
                      <a:rPr lang="en-US" altLang="zh-CN" sz="1600" b="0" i="1" smtClean="0">
                        <a:latin typeface="Cambria Math" panose="02040503050406030204" pitchFamily="18" charset="0"/>
                        <a:ea typeface="微软雅黑" panose="020B0503020204020204" pitchFamily="34" charset="-122"/>
                        <a:cs typeface="Times New Roman" panose="02020603050405020304" pitchFamily="18" charset="0"/>
                      </a:rPr>
                      <m:t>𝑘</m:t>
                    </m:r>
                    <m:r>
                      <a:rPr lang="en-US" altLang="zh-CN" sz="1600" b="0" i="1" smtClean="0">
                        <a:latin typeface="Cambria Math" panose="02040503050406030204" pitchFamily="18" charset="0"/>
                        <a:ea typeface="微软雅黑" panose="020B0503020204020204" pitchFamily="34" charset="-122"/>
                        <a:cs typeface="Times New Roman" panose="02020603050405020304" pitchFamily="18" charset="0"/>
                      </a:rPr>
                      <m:t>=3</m:t>
                    </m:r>
                  </m:oMath>
                </a14:m>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proves to be sufficiently effective.</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p:txBody>
          </p:sp>
        </mc:Choice>
        <mc:Fallback xmlns="">
          <p:sp>
            <p:nvSpPr>
              <p:cNvPr id="15" name="文本框 14">
                <a:extLst>
                  <a:ext uri="{FF2B5EF4-FFF2-40B4-BE49-F238E27FC236}">
                    <a16:creationId xmlns:a16="http://schemas.microsoft.com/office/drawing/2014/main" id="{A3524C73-1FC2-4363-AFA5-A11140DFB36D}"/>
                  </a:ext>
                </a:extLst>
              </p:cNvPr>
              <p:cNvSpPr txBox="1">
                <a:spLocks noRot="1" noChangeAspect="1" noMove="1" noResize="1" noEditPoints="1" noAdjustHandles="1" noChangeArrowheads="1" noChangeShapeType="1" noTextEdit="1"/>
              </p:cNvSpPr>
              <p:nvPr/>
            </p:nvSpPr>
            <p:spPr>
              <a:xfrm>
                <a:off x="5353395" y="1902678"/>
                <a:ext cx="3429463" cy="2062103"/>
              </a:xfrm>
              <a:prstGeom prst="rect">
                <a:avLst/>
              </a:prstGeom>
              <a:blipFill>
                <a:blip r:embed="rId4"/>
                <a:stretch>
                  <a:fillRect l="-888" t="-888" r="-2487" b="-295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174117373"/>
      </p:ext>
    </p:extLst>
  </p:cSld>
  <p:clrMapOvr>
    <a:masterClrMapping/>
  </p:clrMapOvr>
  <mc:AlternateContent xmlns:mc="http://schemas.openxmlformats.org/markup-compatibility/2006" xmlns:p14="http://schemas.microsoft.com/office/powerpoint/2010/main">
    <mc:Choice Requires="p14">
      <p:transition p14:dur="10" advTm="88946"/>
    </mc:Choice>
    <mc:Fallback xmlns="">
      <p:transition advTm="88946"/>
    </mc:Fallback>
  </mc:AlternateContent>
  <p:extLst>
    <p:ext uri="{E180D4A7-C9FB-4DFB-919C-405C955672EB}">
      <p14:showEvtLst xmlns:p14="http://schemas.microsoft.com/office/powerpoint/2010/main">
        <p14:playEvt time="114" objId="25"/>
        <p14:stopEvt time="85127" objId="25"/>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Theme">
  <a:themeElements>
    <a:clrScheme name="自定义 4">
      <a:dk1>
        <a:sysClr val="windowText" lastClr="000000"/>
      </a:dk1>
      <a:lt1>
        <a:sysClr val="window" lastClr="FFFFFF"/>
      </a:lt1>
      <a:dk2>
        <a:srgbClr val="335B74"/>
      </a:dk2>
      <a:lt2>
        <a:srgbClr val="DFE3E5"/>
      </a:lt2>
      <a:accent1>
        <a:srgbClr val="335B74"/>
      </a:accent1>
      <a:accent2>
        <a:srgbClr val="335B74"/>
      </a:accent2>
      <a:accent3>
        <a:srgbClr val="335B74"/>
      </a:accent3>
      <a:accent4>
        <a:srgbClr val="335B74"/>
      </a:accent4>
      <a:accent5>
        <a:srgbClr val="335B74"/>
      </a:accent5>
      <a:accent6>
        <a:srgbClr val="335B74"/>
      </a:accent6>
      <a:hlink>
        <a:srgbClr val="335B74"/>
      </a:hlink>
      <a:folHlink>
        <a:srgbClr val="335B74"/>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发光边缘">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18690</TotalTime>
  <Words>2278</Words>
  <Application>Microsoft Office PowerPoint</Application>
  <PresentationFormat>全屏显示(16:9)</PresentationFormat>
  <Paragraphs>261</Paragraphs>
  <Slides>12</Slides>
  <Notes>12</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12</vt:i4>
      </vt:variant>
    </vt:vector>
  </HeadingPairs>
  <TitlesOfParts>
    <vt:vector size="21" baseType="lpstr">
      <vt:lpstr>等线</vt:lpstr>
      <vt:lpstr>微软雅黑</vt:lpstr>
      <vt:lpstr>Arial</vt:lpstr>
      <vt:lpstr>Calibri</vt:lpstr>
      <vt:lpstr>Calibri Light</vt:lpstr>
      <vt:lpstr>Cambria Math</vt:lpstr>
      <vt:lpstr>Noto Sans</vt:lpstr>
      <vt:lpstr>Times New Roman</vt:lpstr>
      <vt:lpstr>Office Theme</vt:lpstr>
      <vt:lpstr>PowerPoint 演示文稿</vt:lpstr>
      <vt:lpstr>Outline</vt:lpstr>
      <vt:lpstr>Motivations</vt:lpstr>
      <vt:lpstr>Motivations</vt:lpstr>
      <vt:lpstr>Contributions</vt:lpstr>
      <vt:lpstr>Methods</vt:lpstr>
      <vt:lpstr>Comparative Methods</vt:lpstr>
      <vt:lpstr>Experiments</vt:lpstr>
      <vt:lpstr>Experiments</vt:lpstr>
      <vt:lpstr>Experiments</vt:lpstr>
      <vt:lpstr>Conclusions</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Xinlong Ding</cp:lastModifiedBy>
  <cp:revision>747</cp:revision>
  <dcterms:created xsi:type="dcterms:W3CDTF">2017-05-19T12:55:31Z</dcterms:created>
  <dcterms:modified xsi:type="dcterms:W3CDTF">2024-04-11T10:35:41Z</dcterms:modified>
</cp:coreProperties>
</file>