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5" r:id="rId15"/>
    <p:sldId id="276" r:id="rId16"/>
    <p:sldId id="269" r:id="rId17"/>
    <p:sldId id="270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0572" autoAdjust="0"/>
  </p:normalViewPr>
  <p:slideViewPr>
    <p:cSldViewPr snapToGrid="0">
      <p:cViewPr varScale="1">
        <p:scale>
          <a:sx n="45" d="100"/>
          <a:sy n="45" d="100"/>
        </p:scale>
        <p:origin x="71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22D058-4A98-4AC1-8071-5A6CDECE5BEB}" type="datetimeFigureOut">
              <a:rPr lang="en-US" smtClean="0"/>
              <a:t>12/12/2015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1CD355-8D00-4E8B-9EFF-B1CF7D789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CD355-8D00-4E8B-9EFF-B1CF7D7895A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336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CD355-8D00-4E8B-9EFF-B1CF7D7895A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580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CD355-8D00-4E8B-9EFF-B1CF7D7895A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7906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 </a:t>
            </a:r>
          </a:p>
          <a:p>
            <a:r>
              <a:rPr lang="en-US" baseline="0" dirty="0" smtClean="0"/>
              <a:t>P and Q are denoted i</a:t>
            </a:r>
            <a:r>
              <a:rPr lang="en-US" dirty="0" smtClean="0"/>
              <a:t>n the figures at</a:t>
            </a:r>
            <a:r>
              <a:rPr lang="en-US" baseline="0" dirty="0" smtClean="0"/>
              <a:t> page 4 and 11, </a:t>
            </a:r>
            <a:endParaRPr lang="en-US" dirty="0" smtClean="0"/>
          </a:p>
          <a:p>
            <a:r>
              <a:rPr lang="en-US" dirty="0" smtClean="0"/>
              <a:t>P is the number</a:t>
            </a:r>
            <a:r>
              <a:rPr lang="en-US" baseline="0" dirty="0" smtClean="0"/>
              <a:t> of main branch filters: H</a:t>
            </a:r>
            <a:r>
              <a:rPr lang="en-US" baseline="-25000" dirty="0" smtClean="0"/>
              <a:t>1 </a:t>
            </a:r>
            <a:r>
              <a:rPr lang="en-US" baseline="0" dirty="0" smtClean="0"/>
              <a:t>,</a:t>
            </a:r>
            <a:r>
              <a:rPr lang="en-US" baseline="-25000" dirty="0" smtClean="0"/>
              <a:t> </a:t>
            </a:r>
            <a:r>
              <a:rPr lang="en-US" altLang="zh-CN" baseline="0" dirty="0" smtClean="0"/>
              <a:t>H</a:t>
            </a:r>
            <a:r>
              <a:rPr lang="en-US" altLang="zh-CN" baseline="-25000" dirty="0" smtClean="0"/>
              <a:t>2</a:t>
            </a:r>
            <a:r>
              <a:rPr lang="en-US" altLang="zh-CN" baseline="0" dirty="0" smtClean="0"/>
              <a:t>, … H</a:t>
            </a:r>
            <a:r>
              <a:rPr lang="en-US" altLang="zh-CN" baseline="-25000" dirty="0" smtClean="0"/>
              <a:t>P</a:t>
            </a:r>
            <a:endParaRPr lang="en-US" baseline="0" dirty="0" smtClean="0"/>
          </a:p>
          <a:p>
            <a:r>
              <a:rPr lang="en-US" baseline="0" dirty="0" smtClean="0"/>
              <a:t>Q is the number of conjugate branch filters: H</a:t>
            </a:r>
            <a:r>
              <a:rPr lang="en-US" baseline="-25000" dirty="0" smtClean="0"/>
              <a:t>1 </a:t>
            </a:r>
            <a:r>
              <a:rPr lang="en-US" baseline="0" dirty="0" smtClean="0"/>
              <a:t>,</a:t>
            </a:r>
            <a:r>
              <a:rPr lang="en-US" baseline="-25000" dirty="0" smtClean="0"/>
              <a:t> </a:t>
            </a:r>
            <a:r>
              <a:rPr lang="en-US" altLang="zh-CN" baseline="0" dirty="0" smtClean="0"/>
              <a:t>H</a:t>
            </a:r>
            <a:r>
              <a:rPr lang="en-US" altLang="zh-CN" baseline="-25000" dirty="0" smtClean="0"/>
              <a:t>2</a:t>
            </a:r>
            <a:r>
              <a:rPr lang="en-US" altLang="zh-CN" baseline="0" dirty="0" smtClean="0"/>
              <a:t>, … H</a:t>
            </a:r>
            <a:r>
              <a:rPr lang="en-US" altLang="zh-CN" baseline="-25000" dirty="0" smtClean="0"/>
              <a:t>Q</a:t>
            </a:r>
          </a:p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CD355-8D00-4E8B-9EFF-B1CF7D7895A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7386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CD355-8D00-4E8B-9EFF-B1CF7D7895A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0397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CD355-8D00-4E8B-9EFF-B1CF7D7895A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0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1CD355-8D00-4E8B-9EFF-B1CF7D7895A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74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A9AA6-CE6D-45A4-9806-6C714721C1D7}" type="datetime1">
              <a:rPr lang="en-US" smtClean="0"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918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FC45EB-0BA6-47D5-859F-DCB1063F8AC3}" type="datetime1">
              <a:rPr lang="en-US" smtClean="0"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65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9EF19-3527-48D1-9CDC-5B08959AA564}" type="datetime1">
              <a:rPr lang="en-US" smtClean="0"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749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08A-5747-4CF3-AD3A-2BB163A300B0}" type="datetime1">
              <a:rPr lang="en-US" smtClean="0"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511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2662-5CB8-41EF-A6D4-A555B9C3E977}" type="datetime1">
              <a:rPr lang="en-US" smtClean="0"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12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1187A-B50B-4457-9337-3D6E08AC950A}" type="datetime1">
              <a:rPr lang="en-US" smtClean="0"/>
              <a:t>12/12/2015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342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76C0-2756-440E-A94E-D1FE2370077D}" type="datetime1">
              <a:rPr lang="en-US" smtClean="0"/>
              <a:t>12/12/2015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98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E4874-EBA7-4813-A974-CC7CE2BBAA1F}" type="datetime1">
              <a:rPr lang="en-US" smtClean="0"/>
              <a:t>12/12/2015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309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825F4-7ED3-4D94-B470-F7FE0CF326FD}" type="datetime1">
              <a:rPr lang="en-US" smtClean="0"/>
              <a:t>12/12/2015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306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DFA1D-7591-4835-B256-5654F3FA23A4}" type="datetime1">
              <a:rPr lang="en-US" smtClean="0"/>
              <a:t>12/12/2015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296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4A5B1-69D6-4245-86E1-5B3C7CF76D6B}" type="datetime1">
              <a:rPr lang="en-US" smtClean="0"/>
              <a:t>12/12/2015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788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6D039-32C4-4FBA-AF00-B079DE8819C9}" type="datetime1">
              <a:rPr lang="en-US" smtClean="0"/>
              <a:t>12/12/2015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5A9AF-DC9A-45D5-B482-54B0C730BD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589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Relationship Id="rId14" Type="http://schemas.openxmlformats.org/officeDocument/2006/relationships/image" Target="../media/image3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17" Type="http://schemas.openxmlformats.org/officeDocument/2006/relationships/image" Target="../media/image33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5" Type="http://schemas.openxmlformats.org/officeDocument/2006/relationships/image" Target="../media/image31.png"/><Relationship Id="rId10" Type="http://schemas.openxmlformats.org/officeDocument/2006/relationships/image" Target="../media/image26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Relationship Id="rId14" Type="http://schemas.openxmlformats.org/officeDocument/2006/relationships/image" Target="../media/image3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13" Type="http://schemas.openxmlformats.org/officeDocument/2006/relationships/image" Target="../media/image29.png"/><Relationship Id="rId18" Type="http://schemas.openxmlformats.org/officeDocument/2006/relationships/image" Target="../media/image3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12" Type="http://schemas.openxmlformats.org/officeDocument/2006/relationships/image" Target="../media/image28.png"/><Relationship Id="rId17" Type="http://schemas.openxmlformats.org/officeDocument/2006/relationships/image" Target="../media/image33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11" Type="http://schemas.openxmlformats.org/officeDocument/2006/relationships/image" Target="../media/image27.png"/><Relationship Id="rId5" Type="http://schemas.openxmlformats.org/officeDocument/2006/relationships/image" Target="../media/image21.png"/><Relationship Id="rId15" Type="http://schemas.openxmlformats.org/officeDocument/2006/relationships/image" Target="../media/image31.png"/><Relationship Id="rId10" Type="http://schemas.openxmlformats.org/officeDocument/2006/relationships/image" Target="../media/image26.png"/><Relationship Id="rId19" Type="http://schemas.openxmlformats.org/officeDocument/2006/relationships/image" Target="../media/image35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Relationship Id="rId14" Type="http://schemas.openxmlformats.org/officeDocument/2006/relationships/image" Target="../media/image3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Mobile GPU Accelerated 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Digital </a:t>
            </a:r>
            <a:r>
              <a:rPr lang="en-US" sz="4000" dirty="0" err="1"/>
              <a:t>Predistortion</a:t>
            </a:r>
            <a:r>
              <a:rPr lang="en-US" sz="4000" dirty="0"/>
              <a:t> on a</a:t>
            </a:r>
            <a:br>
              <a:rPr lang="en-US" sz="4000" dirty="0"/>
            </a:br>
            <a:r>
              <a:rPr lang="en-US" sz="4000" dirty="0"/>
              <a:t>Software-defined Mobile Transmitter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82980" y="3762058"/>
            <a:ext cx="7372350" cy="1655762"/>
          </a:xfrm>
        </p:spPr>
        <p:txBody>
          <a:bodyPr>
            <a:normAutofit/>
          </a:bodyPr>
          <a:lstStyle/>
          <a:p>
            <a:r>
              <a:rPr lang="en-US" sz="2000" dirty="0" err="1"/>
              <a:t>Kaipeng</a:t>
            </a:r>
            <a:r>
              <a:rPr lang="en-US" sz="2000" dirty="0"/>
              <a:t> Li, </a:t>
            </a:r>
            <a:r>
              <a:rPr lang="en-US" sz="2000" dirty="0" err="1"/>
              <a:t>Amanullah</a:t>
            </a:r>
            <a:r>
              <a:rPr lang="en-US" sz="2000" dirty="0"/>
              <a:t> Ghazi, </a:t>
            </a:r>
            <a:r>
              <a:rPr lang="en-US" sz="2000" dirty="0" err="1"/>
              <a:t>Jani</a:t>
            </a:r>
            <a:r>
              <a:rPr lang="en-US" sz="2000" dirty="0"/>
              <a:t> </a:t>
            </a:r>
            <a:r>
              <a:rPr lang="en-US" sz="2000" dirty="0" err="1"/>
              <a:t>Boutellier</a:t>
            </a:r>
            <a:r>
              <a:rPr lang="en-US" sz="2000" dirty="0"/>
              <a:t>, Mahmoud </a:t>
            </a:r>
            <a:r>
              <a:rPr lang="en-US" sz="2000" dirty="0" err="1"/>
              <a:t>Abdelaziz</a:t>
            </a:r>
            <a:r>
              <a:rPr lang="en-US" sz="2000" dirty="0"/>
              <a:t>, Lauri </a:t>
            </a:r>
            <a:r>
              <a:rPr lang="en-US" sz="2000" dirty="0" err="1" smtClean="0"/>
              <a:t>Anttila</a:t>
            </a:r>
            <a:r>
              <a:rPr lang="en-US" sz="2000" dirty="0" smtClean="0"/>
              <a:t>, </a:t>
            </a:r>
            <a:r>
              <a:rPr lang="en-US" sz="2000" dirty="0" err="1" smtClean="0"/>
              <a:t>Markku</a:t>
            </a:r>
            <a:r>
              <a:rPr lang="en-US" sz="2000" dirty="0" smtClean="0"/>
              <a:t> </a:t>
            </a:r>
            <a:r>
              <a:rPr lang="en-US" sz="2000" dirty="0" err="1"/>
              <a:t>Juntti</a:t>
            </a:r>
            <a:r>
              <a:rPr lang="en-US" sz="2000" dirty="0"/>
              <a:t>, </a:t>
            </a:r>
            <a:r>
              <a:rPr lang="en-US" sz="2000" dirty="0" err="1"/>
              <a:t>Mikko</a:t>
            </a:r>
            <a:r>
              <a:rPr lang="en-US" sz="2000" dirty="0"/>
              <a:t> </a:t>
            </a:r>
            <a:r>
              <a:rPr lang="en-US" sz="2000" dirty="0" err="1"/>
              <a:t>Valkama</a:t>
            </a:r>
            <a:r>
              <a:rPr lang="en-US" sz="2000" dirty="0"/>
              <a:t>, 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Joseph R. </a:t>
            </a:r>
            <a:r>
              <a:rPr lang="en-US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Cavallaro</a:t>
            </a:r>
            <a:endParaRPr lang="en-US" sz="2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 smtClean="0"/>
              <a:t>Dec. 15, 2015</a:t>
            </a:r>
            <a:endParaRPr lang="en-US" sz="2000" dirty="0"/>
          </a:p>
        </p:txBody>
      </p:sp>
      <p:pic>
        <p:nvPicPr>
          <p:cNvPr id="5" name="Picture 2" descr="http://www.ece.rice.edu/lasersci/images/Rice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881591"/>
            <a:ext cx="1833877" cy="721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985" y="146571"/>
            <a:ext cx="3176588" cy="642957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1</a:t>
            </a:fld>
            <a:endParaRPr lang="en-US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7585" y="5974909"/>
            <a:ext cx="3131839" cy="5352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8967" y="5785183"/>
            <a:ext cx="1966912" cy="914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1239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714203" y="1816146"/>
            <a:ext cx="2114550" cy="1323083"/>
          </a:xfrm>
          <a:prstGeom prst="round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>
            <a:endCxn id="19" idx="1"/>
          </p:cNvCxnSpPr>
          <p:nvPr/>
        </p:nvCxnSpPr>
        <p:spPr>
          <a:xfrm>
            <a:off x="363581" y="2129579"/>
            <a:ext cx="1631987" cy="7045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62890" y="1494919"/>
            <a:ext cx="14618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Finalized DPD</a:t>
            </a:r>
          </a:p>
          <a:p>
            <a:pPr algn="ctr"/>
            <a:r>
              <a:rPr lang="en-US" dirty="0" smtClean="0"/>
              <a:t>Parameters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18850" y="2248045"/>
            <a:ext cx="13051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Input</a:t>
            </a:r>
          </a:p>
          <a:p>
            <a:pPr algn="ctr"/>
            <a:r>
              <a:rPr lang="en-US" dirty="0" smtClean="0"/>
              <a:t>I/Q samples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802710" y="2590589"/>
            <a:ext cx="1381729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830416" y="1965749"/>
            <a:ext cx="13461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Predistorted</a:t>
            </a:r>
            <a:endParaRPr lang="en-US" dirty="0" smtClean="0"/>
          </a:p>
          <a:p>
            <a:pPr algn="ctr"/>
            <a:r>
              <a:rPr lang="en-US" dirty="0" smtClean="0"/>
              <a:t>samples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173009" y="1880002"/>
            <a:ext cx="1980368" cy="1033752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7588506" y="1880001"/>
            <a:ext cx="1234440" cy="1033753"/>
          </a:xfrm>
          <a:prstGeom prst="roundRect">
            <a:avLst/>
          </a:prstGeom>
          <a:noFill/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7615564" y="2954952"/>
            <a:ext cx="12073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Spectrum</a:t>
            </a:r>
          </a:p>
          <a:p>
            <a:pPr algn="ctr"/>
            <a:r>
              <a:rPr lang="en-US" sz="2000" b="1" dirty="0" smtClean="0"/>
              <a:t>analyzer</a:t>
            </a:r>
            <a:endParaRPr lang="en-US" sz="2000" b="1" dirty="0"/>
          </a:p>
        </p:txBody>
      </p:sp>
      <p:sp>
        <p:nvSpPr>
          <p:cNvPr id="13" name="Oval 12"/>
          <p:cNvSpPr/>
          <p:nvPr/>
        </p:nvSpPr>
        <p:spPr>
          <a:xfrm>
            <a:off x="8180426" y="2725044"/>
            <a:ext cx="146148" cy="146148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Curved Connector 13"/>
          <p:cNvCxnSpPr>
            <a:endCxn id="13" idx="2"/>
          </p:cNvCxnSpPr>
          <p:nvPr/>
        </p:nvCxnSpPr>
        <p:spPr>
          <a:xfrm>
            <a:off x="7153377" y="2590589"/>
            <a:ext cx="1027049" cy="207529"/>
          </a:xfrm>
          <a:prstGeom prst="curvedConnector3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3019" y="2009349"/>
            <a:ext cx="652472" cy="58829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6" name="Rectangle 15"/>
          <p:cNvSpPr/>
          <p:nvPr/>
        </p:nvSpPr>
        <p:spPr>
          <a:xfrm>
            <a:off x="5761904" y="2913754"/>
            <a:ext cx="7765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WARP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009128" y="2586214"/>
            <a:ext cx="1011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Ethernet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178637" y="3162938"/>
            <a:ext cx="12041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/>
              <a:t>Jetson TK1</a:t>
            </a: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1995568" y="2001191"/>
            <a:ext cx="1545410" cy="27086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CPU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996121" y="2409079"/>
            <a:ext cx="1545410" cy="62078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093600" y="2715628"/>
            <a:ext cx="1335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Mobile GPU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2144754" y="2399736"/>
            <a:ext cx="1269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DPD Comp.</a:t>
            </a: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363581" y="2885002"/>
            <a:ext cx="135062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1690475" y="2159484"/>
            <a:ext cx="270803" cy="734568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Down Arrow 24"/>
          <p:cNvSpPr/>
          <p:nvPr/>
        </p:nvSpPr>
        <p:spPr>
          <a:xfrm>
            <a:off x="2353652" y="2225193"/>
            <a:ext cx="194310" cy="22964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Up Arrow 25"/>
          <p:cNvSpPr/>
          <p:nvPr/>
        </p:nvSpPr>
        <p:spPr>
          <a:xfrm>
            <a:off x="3046520" y="2225193"/>
            <a:ext cx="207236" cy="229643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>
            <a:stCxn id="19" idx="3"/>
          </p:cNvCxnSpPr>
          <p:nvPr/>
        </p:nvCxnSpPr>
        <p:spPr>
          <a:xfrm>
            <a:off x="3540978" y="2136624"/>
            <a:ext cx="287775" cy="46102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itle 1"/>
          <p:cNvSpPr>
            <a:spLocks noGrp="1"/>
          </p:cNvSpPr>
          <p:nvPr>
            <p:ph type="title"/>
          </p:nvPr>
        </p:nvSpPr>
        <p:spPr>
          <a:xfrm>
            <a:off x="0" y="262915"/>
            <a:ext cx="9749790" cy="1325563"/>
          </a:xfrm>
        </p:spPr>
        <p:txBody>
          <a:bodyPr>
            <a:normAutofit/>
          </a:bodyPr>
          <a:lstStyle/>
          <a:p>
            <a:r>
              <a:rPr lang="en-US" dirty="0"/>
              <a:t>M</a:t>
            </a:r>
            <a:r>
              <a:rPr lang="en-US" dirty="0" smtClean="0"/>
              <a:t>obile GPU-based </a:t>
            </a:r>
            <a:r>
              <a:rPr lang="en-US" dirty="0" err="1" smtClean="0"/>
              <a:t>predistortion</a:t>
            </a:r>
            <a:r>
              <a:rPr lang="en-US" dirty="0" smtClean="0"/>
              <a:t> system</a:t>
            </a:r>
            <a:endParaRPr lang="en-US" dirty="0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10</a:t>
            </a:fld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62890" y="3713074"/>
            <a:ext cx="8672502" cy="27392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Key strategies to enhance system data-rate performance: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Improve computation efficiency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Multi-threaded DPD computations on mobile GPU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Memory access optimization on mobile GPU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b="1" dirty="0" smtClean="0">
                <a:solidFill>
                  <a:srgbClr val="FF0000"/>
                </a:solidFill>
              </a:rPr>
              <a:t>Reduce data transfer overhead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Reduce CPU-GPU memory copy overhead in Jetson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Reduce packet transfer overhead between Jetson and WARP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6374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570" y="154731"/>
            <a:ext cx="7886700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Improve computation efficiency</a:t>
            </a:r>
            <a:br>
              <a:rPr lang="en-US" dirty="0" smtClean="0"/>
            </a:br>
            <a:r>
              <a:rPr lang="en-US" dirty="0" smtClean="0"/>
              <a:t>			</a:t>
            </a:r>
            <a:r>
              <a:rPr lang="en-US" altLang="zh-CN" dirty="0" smtClean="0"/>
              <a:t>——Dataflow diagram 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31173" y="2523467"/>
            <a:ext cx="2114550" cy="1323083"/>
          </a:xfrm>
          <a:prstGeom prst="roundRect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612538" y="2708512"/>
            <a:ext cx="1545410" cy="270866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CPU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13091" y="3116400"/>
            <a:ext cx="1545410" cy="62078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10570" y="3422949"/>
            <a:ext cx="1335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Mobile GPU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761724" y="3107057"/>
            <a:ext cx="1269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DPD Comp.</a:t>
            </a:r>
            <a:endParaRPr lang="en-US" dirty="0"/>
          </a:p>
        </p:txBody>
      </p:sp>
      <p:sp>
        <p:nvSpPr>
          <p:cNvPr id="12" name="Down Arrow 11"/>
          <p:cNvSpPr/>
          <p:nvPr/>
        </p:nvSpPr>
        <p:spPr>
          <a:xfrm>
            <a:off x="970622" y="2932514"/>
            <a:ext cx="194310" cy="229642"/>
          </a:xfrm>
          <a:prstGeom prst="down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Up Arrow 12"/>
          <p:cNvSpPr/>
          <p:nvPr/>
        </p:nvSpPr>
        <p:spPr>
          <a:xfrm>
            <a:off x="1663490" y="2932514"/>
            <a:ext cx="207236" cy="229643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492" y="1607973"/>
            <a:ext cx="5402258" cy="5112481"/>
          </a:xfrm>
          <a:prstGeom prst="rect">
            <a:avLst/>
          </a:prstGeom>
        </p:spPr>
      </p:pic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11</a:t>
            </a:fld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457200" y="3846550"/>
            <a:ext cx="2628900" cy="278285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457200" y="1654837"/>
            <a:ext cx="2628900" cy="86863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990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12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79100" y="131871"/>
            <a:ext cx="8867770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Improve computation efficiency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altLang="zh-CN" dirty="0" smtClean="0"/>
              <a:t>——Multi-threaded kernel execution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2840" y="1764764"/>
            <a:ext cx="8639032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P</a:t>
            </a:r>
            <a:r>
              <a:rPr lang="en-US" sz="2800" b="1" dirty="0" smtClean="0"/>
              <a:t>arallelism analysis of DPD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DPD can perform on each of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 smtClean="0"/>
              <a:t> input symbols independently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 smtClean="0"/>
              <a:t> main branch +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400" dirty="0" smtClean="0"/>
              <a:t> conjugate branch filters can work in parallel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222840" y="3370064"/>
            <a:ext cx="64647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Parallelism </a:t>
            </a:r>
            <a:r>
              <a:rPr lang="en-US" sz="2800" b="1" dirty="0" smtClean="0"/>
              <a:t>degree </a:t>
            </a:r>
            <a:r>
              <a:rPr lang="en-US" sz="2800" b="1" dirty="0"/>
              <a:t>of </a:t>
            </a:r>
            <a:r>
              <a:rPr lang="en-US" sz="2800" b="1" dirty="0" smtClean="0"/>
              <a:t>kernel computations</a:t>
            </a:r>
            <a:endParaRPr lang="en-US" sz="2800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124283"/>
              </p:ext>
            </p:extLst>
          </p:nvPr>
        </p:nvGraphicFramePr>
        <p:xfrm>
          <a:off x="862922" y="3972084"/>
          <a:ext cx="7408588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4608"/>
                <a:gridCol w="1760220"/>
                <a:gridCol w="1737360"/>
                <a:gridCol w="16764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Polynomial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Filtering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Accumulation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Parallelism degree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N*(P+Q)</a:t>
                      </a:r>
                      <a:endParaRPr lang="en-US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/>
                        <a:t>Number of threads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N*(P+Q)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2000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35151" y="5239604"/>
            <a:ext cx="89088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400" dirty="0" smtClean="0"/>
              <a:t> and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400" dirty="0" smtClean="0"/>
              <a:t>: selected during training to ensure good suppression effect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dirty="0" smtClean="0"/>
              <a:t>: a large number (10</a:t>
            </a:r>
            <a:r>
              <a:rPr lang="en-US" sz="2400" baseline="30000" dirty="0" smtClean="0"/>
              <a:t>5</a:t>
            </a:r>
            <a:r>
              <a:rPr lang="en-US" sz="2400" dirty="0" smtClean="0"/>
              <a:t>-10</a:t>
            </a:r>
            <a:r>
              <a:rPr lang="en-US" sz="2400" baseline="30000" dirty="0" smtClean="0"/>
              <a:t>6</a:t>
            </a:r>
            <a:r>
              <a:rPr lang="en-US" sz="2400" dirty="0" smtClean="0"/>
              <a:t>) to keep GPU cores busy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92864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547170"/>
            <a:ext cx="2057400" cy="365125"/>
          </a:xfrm>
        </p:spPr>
        <p:txBody>
          <a:bodyPr/>
          <a:lstStyle/>
          <a:p>
            <a:fld id="{E045A9AF-DC9A-45D5-B482-54B0C730BD13}" type="slidenum">
              <a:rPr lang="en-US" smtClean="0"/>
              <a:t>13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3360" y="38860"/>
            <a:ext cx="8867770" cy="13255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Improve computation efficiency</a:t>
            </a:r>
            <a:br>
              <a:rPr lang="en-US" sz="4000" dirty="0" smtClean="0"/>
            </a:br>
            <a:r>
              <a:rPr lang="en-US" sz="4000" dirty="0" smtClean="0"/>
              <a:t>		</a:t>
            </a:r>
            <a:r>
              <a:rPr lang="en-US" altLang="zh-CN" sz="4000" dirty="0" smtClean="0"/>
              <a:t>——</a:t>
            </a:r>
            <a:r>
              <a:rPr lang="en-US" sz="4000" dirty="0"/>
              <a:t>Memory access optimization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699" y="1273800"/>
            <a:ext cx="774462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Memory utilization schemes on GPU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dirty="0" smtClean="0"/>
              <a:t>GPU global memory</a:t>
            </a:r>
            <a:r>
              <a:rPr lang="en-US" sz="2000" dirty="0" smtClean="0"/>
              <a:t>: share intermediate results between kernels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dirty="0" smtClean="0"/>
              <a:t>GPU constant memory</a:t>
            </a:r>
            <a:r>
              <a:rPr lang="en-US" sz="2000" dirty="0" smtClean="0"/>
              <a:t>: store DPD parameters for fast broadcasting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dirty="0" smtClean="0"/>
              <a:t>On-chip local registers</a:t>
            </a:r>
            <a:r>
              <a:rPr lang="en-US" sz="2000" dirty="0" smtClean="0"/>
              <a:t>: store local variables for kernel computations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172853" y="2691705"/>
            <a:ext cx="45357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Data alignment on global memory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3136429" y="3584745"/>
            <a:ext cx="731520" cy="56007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857523" y="3584745"/>
            <a:ext cx="731520" cy="56007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589043" y="3584745"/>
            <a:ext cx="731520" cy="56007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5320563" y="3580338"/>
            <a:ext cx="731520" cy="56007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184790" y="4369727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908690" y="4369727"/>
            <a:ext cx="731520" cy="5600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1640210" y="4369727"/>
            <a:ext cx="731520" cy="560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371730" y="4365922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3103250" y="4365922"/>
            <a:ext cx="731520" cy="5600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838580" y="4365922"/>
            <a:ext cx="731520" cy="560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570100" y="4365922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301620" y="4362117"/>
            <a:ext cx="731520" cy="5600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033140" y="4370036"/>
            <a:ext cx="731520" cy="560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6757040" y="4370036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7488560" y="4370036"/>
            <a:ext cx="731520" cy="5600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8208650" y="4365922"/>
            <a:ext cx="731520" cy="560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/>
              <p:cNvSpPr/>
              <p:nvPr/>
            </p:nvSpPr>
            <p:spPr>
              <a:xfrm>
                <a:off x="96424" y="4461291"/>
                <a:ext cx="9170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24" y="4461291"/>
                <a:ext cx="917046" cy="369332"/>
              </a:xfrm>
              <a:prstGeom prst="rect">
                <a:avLst/>
              </a:prstGeom>
              <a:blipFill rotWithShape="0"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Rectangle 80"/>
              <p:cNvSpPr/>
              <p:nvPr/>
            </p:nvSpPr>
            <p:spPr>
              <a:xfrm>
                <a:off x="827944" y="4461291"/>
                <a:ext cx="927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1" name="Rectangle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944" y="4461291"/>
                <a:ext cx="927690" cy="369332"/>
              </a:xfrm>
              <a:prstGeom prst="rect">
                <a:avLst/>
              </a:prstGeom>
              <a:blipFill rotWithShape="0">
                <a:blip r:embed="rId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/>
              <p:cNvSpPr/>
              <p:nvPr/>
            </p:nvSpPr>
            <p:spPr>
              <a:xfrm>
                <a:off x="6633642" y="4449067"/>
                <a:ext cx="9823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2" name="Rectangle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3642" y="4449067"/>
                <a:ext cx="982320" cy="369332"/>
              </a:xfrm>
              <a:prstGeom prst="rect">
                <a:avLst/>
              </a:prstGeom>
              <a:blipFill rotWithShape="0"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/>
              <p:cNvSpPr/>
              <p:nvPr/>
            </p:nvSpPr>
            <p:spPr>
              <a:xfrm>
                <a:off x="2314352" y="4456692"/>
                <a:ext cx="9223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3" name="Rectangle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4352" y="4456692"/>
                <a:ext cx="922367" cy="369332"/>
              </a:xfrm>
              <a:prstGeom prst="rect">
                <a:avLst/>
              </a:prstGeom>
              <a:blipFill rotWithShape="0">
                <a:blip r:embed="rId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3031637" y="4449067"/>
                <a:ext cx="9223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1637" y="4449067"/>
                <a:ext cx="922367" cy="369332"/>
              </a:xfrm>
              <a:prstGeom prst="rect">
                <a:avLst/>
              </a:prstGeom>
              <a:blipFill rotWithShape="0">
                <a:blip r:embed="rId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7370276" y="4441457"/>
                <a:ext cx="9876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0276" y="4441457"/>
                <a:ext cx="987643" cy="369332"/>
              </a:xfrm>
              <a:prstGeom prst="rect">
                <a:avLst/>
              </a:prstGeom>
              <a:blipFill rotWithShape="0">
                <a:blip r:embed="rId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Rectangle 85"/>
              <p:cNvSpPr/>
              <p:nvPr/>
            </p:nvSpPr>
            <p:spPr>
              <a:xfrm>
                <a:off x="1542806" y="4480633"/>
                <a:ext cx="956864" cy="3230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6" name="Rectangle 8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2806" y="4480633"/>
                <a:ext cx="956864" cy="323037"/>
              </a:xfrm>
              <a:prstGeom prst="rect">
                <a:avLst/>
              </a:prstGeom>
              <a:blipFill rotWithShape="0">
                <a:blip r:embed="rId9"/>
                <a:stretch>
                  <a:fillRect b="-3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Rectangle 86"/>
              <p:cNvSpPr/>
              <p:nvPr/>
            </p:nvSpPr>
            <p:spPr>
              <a:xfrm>
                <a:off x="3734972" y="4487463"/>
                <a:ext cx="961032" cy="3230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7" name="Rectangle 8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4972" y="4487463"/>
                <a:ext cx="961032" cy="323037"/>
              </a:xfrm>
              <a:prstGeom prst="rect">
                <a:avLst/>
              </a:prstGeom>
              <a:blipFill rotWithShape="0">
                <a:blip r:embed="rId10"/>
                <a:stretch>
                  <a:fillRect b="-3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8094176" y="4487464"/>
                <a:ext cx="1007648" cy="3230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4176" y="4487464"/>
                <a:ext cx="1007648" cy="323037"/>
              </a:xfrm>
              <a:prstGeom prst="rect">
                <a:avLst/>
              </a:prstGeom>
              <a:blipFill rotWithShape="0">
                <a:blip r:embed="rId11"/>
                <a:stretch>
                  <a:fillRect b="-3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9" name="Rectangle 88"/>
          <p:cNvSpPr/>
          <p:nvPr/>
        </p:nvSpPr>
        <p:spPr>
          <a:xfrm>
            <a:off x="184790" y="5547712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908690" y="5547712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1640210" y="5547712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2371730" y="5543907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Rectangle 100"/>
              <p:cNvSpPr/>
              <p:nvPr/>
            </p:nvSpPr>
            <p:spPr>
              <a:xfrm>
                <a:off x="96424" y="5639276"/>
                <a:ext cx="9170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1" name="Rectangle 10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24" y="5639276"/>
                <a:ext cx="917046" cy="369332"/>
              </a:xfrm>
              <a:prstGeom prst="rect">
                <a:avLst/>
              </a:prstGeom>
              <a:blipFill rotWithShape="0">
                <a:blip r:embed="rId1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Rectangle 101"/>
              <p:cNvSpPr/>
              <p:nvPr/>
            </p:nvSpPr>
            <p:spPr>
              <a:xfrm>
                <a:off x="827944" y="5639276"/>
                <a:ext cx="9170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2" name="Rectangle 10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944" y="5639276"/>
                <a:ext cx="917046" cy="369332"/>
              </a:xfrm>
              <a:prstGeom prst="rect">
                <a:avLst/>
              </a:prstGeom>
              <a:blipFill rotWithShape="0">
                <a:blip r:embed="rId13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2260504" y="5639276"/>
                <a:ext cx="9823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0504" y="5639276"/>
                <a:ext cx="982320" cy="369332"/>
              </a:xfrm>
              <a:prstGeom prst="rect">
                <a:avLst/>
              </a:prstGeom>
              <a:blipFill rotWithShape="0">
                <a:blip r:embed="rId1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1" name="Straight Arrow Connector 130"/>
          <p:cNvCxnSpPr>
            <a:stCxn id="68" idx="2"/>
            <a:endCxn id="89" idx="0"/>
          </p:cNvCxnSpPr>
          <p:nvPr/>
        </p:nvCxnSpPr>
        <p:spPr>
          <a:xfrm>
            <a:off x="550550" y="4929797"/>
            <a:ext cx="0" cy="617915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>
            <a:stCxn id="71" idx="2"/>
            <a:endCxn id="90" idx="0"/>
          </p:cNvCxnSpPr>
          <p:nvPr/>
        </p:nvCxnSpPr>
        <p:spPr>
          <a:xfrm flipH="1">
            <a:off x="1274450" y="4925992"/>
            <a:ext cx="1463040" cy="621720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>
            <a:stCxn id="74" idx="2"/>
            <a:endCxn id="91" idx="0"/>
          </p:cNvCxnSpPr>
          <p:nvPr/>
        </p:nvCxnSpPr>
        <p:spPr>
          <a:xfrm flipH="1">
            <a:off x="2005970" y="4925992"/>
            <a:ext cx="2929890" cy="621720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>
            <a:stCxn id="77" idx="2"/>
            <a:endCxn id="92" idx="0"/>
          </p:cNvCxnSpPr>
          <p:nvPr/>
        </p:nvCxnSpPr>
        <p:spPr>
          <a:xfrm flipH="1">
            <a:off x="2737490" y="4930106"/>
            <a:ext cx="4385310" cy="613801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Rectangle 139"/>
          <p:cNvSpPr/>
          <p:nvPr/>
        </p:nvSpPr>
        <p:spPr>
          <a:xfrm>
            <a:off x="173360" y="4362117"/>
            <a:ext cx="2198370" cy="5676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/>
          <p:cNvSpPr/>
          <p:nvPr/>
        </p:nvSpPr>
        <p:spPr>
          <a:xfrm>
            <a:off x="3140945" y="3575424"/>
            <a:ext cx="703554" cy="56768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3" name="Curved Connector 142"/>
          <p:cNvCxnSpPr>
            <a:stCxn id="8" idx="1"/>
            <a:endCxn id="69" idx="0"/>
          </p:cNvCxnSpPr>
          <p:nvPr/>
        </p:nvCxnSpPr>
        <p:spPr>
          <a:xfrm rot="10800000" flipV="1">
            <a:off x="1274451" y="3864779"/>
            <a:ext cx="1861979" cy="504947"/>
          </a:xfrm>
          <a:prstGeom prst="curvedConnector2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>
            <a:endCxn id="141" idx="0"/>
          </p:cNvCxnSpPr>
          <p:nvPr/>
        </p:nvCxnSpPr>
        <p:spPr>
          <a:xfrm>
            <a:off x="3492722" y="3257199"/>
            <a:ext cx="0" cy="318225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/>
          <p:nvPr/>
        </p:nvCxnSpPr>
        <p:spPr>
          <a:xfrm>
            <a:off x="4239283" y="3258620"/>
            <a:ext cx="0" cy="318225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/>
        </p:nvCxnSpPr>
        <p:spPr>
          <a:xfrm>
            <a:off x="4954803" y="3274145"/>
            <a:ext cx="0" cy="318225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/>
          <p:nvPr/>
        </p:nvCxnSpPr>
        <p:spPr>
          <a:xfrm>
            <a:off x="5681423" y="3274144"/>
            <a:ext cx="0" cy="318225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296313" y="3683247"/>
            <a:ext cx="16993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(1)Poly. comp.</a:t>
            </a:r>
          </a:p>
          <a:p>
            <a:endParaRPr lang="en-US" sz="1600" dirty="0"/>
          </a:p>
        </p:txBody>
      </p:sp>
      <p:sp>
        <p:nvSpPr>
          <p:cNvPr id="153" name="TextBox 152"/>
          <p:cNvSpPr txBox="1"/>
          <p:nvPr/>
        </p:nvSpPr>
        <p:spPr>
          <a:xfrm>
            <a:off x="6033139" y="3698633"/>
            <a:ext cx="1374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Global MEM</a:t>
            </a:r>
            <a:endParaRPr lang="en-US" dirty="0"/>
          </a:p>
        </p:txBody>
      </p:sp>
      <p:sp>
        <p:nvSpPr>
          <p:cNvPr id="154" name="TextBox 153"/>
          <p:cNvSpPr txBox="1"/>
          <p:nvPr/>
        </p:nvSpPr>
        <p:spPr>
          <a:xfrm>
            <a:off x="7744616" y="4888017"/>
            <a:ext cx="954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Register</a:t>
            </a:r>
            <a:endParaRPr lang="en-US" dirty="0"/>
          </a:p>
        </p:txBody>
      </p:sp>
      <p:sp>
        <p:nvSpPr>
          <p:cNvPr id="156" name="TextBox 155"/>
          <p:cNvSpPr txBox="1"/>
          <p:nvPr/>
        </p:nvSpPr>
        <p:spPr>
          <a:xfrm>
            <a:off x="5969948" y="3189787"/>
            <a:ext cx="1116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C000"/>
                </a:solidFill>
              </a:rPr>
              <a:t>N threads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157" name="TextBox 156"/>
          <p:cNvSpPr txBox="1"/>
          <p:nvPr/>
        </p:nvSpPr>
        <p:spPr>
          <a:xfrm>
            <a:off x="5102826" y="5226250"/>
            <a:ext cx="1116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C000"/>
                </a:solidFill>
              </a:rPr>
              <a:t>N threads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3469010" y="3133402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endParaRPr lang="en-US" dirty="0"/>
          </a:p>
        </p:txBody>
      </p:sp>
      <p:sp>
        <p:nvSpPr>
          <p:cNvPr id="159" name="TextBox 158"/>
          <p:cNvSpPr txBox="1"/>
          <p:nvPr/>
        </p:nvSpPr>
        <p:spPr>
          <a:xfrm>
            <a:off x="4204340" y="3124606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2</a:t>
            </a:r>
            <a:endParaRPr lang="en-US" dirty="0"/>
          </a:p>
        </p:txBody>
      </p:sp>
      <p:sp>
        <p:nvSpPr>
          <p:cNvPr id="160" name="TextBox 159"/>
          <p:cNvSpPr txBox="1"/>
          <p:nvPr/>
        </p:nvSpPr>
        <p:spPr>
          <a:xfrm>
            <a:off x="5623590" y="3125817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/>
              <a:t>N</a:t>
            </a:r>
            <a:endParaRPr lang="en-US" dirty="0"/>
          </a:p>
        </p:txBody>
      </p:sp>
      <p:sp>
        <p:nvSpPr>
          <p:cNvPr id="161" name="TextBox 160"/>
          <p:cNvSpPr txBox="1"/>
          <p:nvPr/>
        </p:nvSpPr>
        <p:spPr>
          <a:xfrm>
            <a:off x="2101124" y="3592452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endParaRPr lang="en-US" dirty="0"/>
          </a:p>
        </p:txBody>
      </p:sp>
      <p:sp>
        <p:nvSpPr>
          <p:cNvPr id="162" name="TextBox 161"/>
          <p:cNvSpPr txBox="1"/>
          <p:nvPr/>
        </p:nvSpPr>
        <p:spPr>
          <a:xfrm>
            <a:off x="490644" y="5095297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endParaRPr lang="en-US" dirty="0"/>
          </a:p>
        </p:txBody>
      </p:sp>
      <p:sp>
        <p:nvSpPr>
          <p:cNvPr id="163" name="TextBox 162"/>
          <p:cNvSpPr txBox="1"/>
          <p:nvPr/>
        </p:nvSpPr>
        <p:spPr>
          <a:xfrm>
            <a:off x="1337841" y="5079206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164" name="TextBox 163"/>
          <p:cNvSpPr txBox="1"/>
          <p:nvPr/>
        </p:nvSpPr>
        <p:spPr>
          <a:xfrm>
            <a:off x="4533370" y="5201851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/>
              <a:t>N</a:t>
            </a:r>
            <a:endParaRPr lang="en-US" dirty="0"/>
          </a:p>
        </p:txBody>
      </p:sp>
      <p:sp>
        <p:nvSpPr>
          <p:cNvPr id="165" name="TextBox 164"/>
          <p:cNvSpPr txBox="1"/>
          <p:nvPr/>
        </p:nvSpPr>
        <p:spPr>
          <a:xfrm>
            <a:off x="2335811" y="4894863"/>
            <a:ext cx="3976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(2)Write to Global MEM with alignment</a:t>
            </a:r>
            <a:endParaRPr lang="en-US" b="1" dirty="0"/>
          </a:p>
        </p:txBody>
      </p:sp>
      <p:sp>
        <p:nvSpPr>
          <p:cNvPr id="113" name="TextBox 112"/>
          <p:cNvSpPr txBox="1"/>
          <p:nvPr/>
        </p:nvSpPr>
        <p:spPr>
          <a:xfrm>
            <a:off x="2118725" y="6138544"/>
            <a:ext cx="1374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Global MEM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86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 animBg="1"/>
      <p:bldP spid="90" grpId="0" animBg="1"/>
      <p:bldP spid="91" grpId="0" animBg="1"/>
      <p:bldP spid="92" grpId="0" animBg="1"/>
      <p:bldP spid="101" grpId="0"/>
      <p:bldP spid="102" grpId="0"/>
      <p:bldP spid="103" grpId="0"/>
      <p:bldP spid="140" grpId="0" animBg="1"/>
      <p:bldP spid="141" grpId="0" animBg="1"/>
      <p:bldP spid="152" grpId="0"/>
      <p:bldP spid="153" grpId="0"/>
      <p:bldP spid="154" grpId="0"/>
      <p:bldP spid="156" grpId="0"/>
      <p:bldP spid="157" grpId="0"/>
      <p:bldP spid="158" grpId="0"/>
      <p:bldP spid="159" grpId="0"/>
      <p:bldP spid="160" grpId="0"/>
      <p:bldP spid="161" grpId="0"/>
      <p:bldP spid="162" grpId="0"/>
      <p:bldP spid="163" grpId="0"/>
      <p:bldP spid="164" grpId="0"/>
      <p:bldP spid="165" grpId="0"/>
      <p:bldP spid="1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547170"/>
            <a:ext cx="2057400" cy="365125"/>
          </a:xfrm>
        </p:spPr>
        <p:txBody>
          <a:bodyPr/>
          <a:lstStyle/>
          <a:p>
            <a:fld id="{E045A9AF-DC9A-45D5-B482-54B0C730BD13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3360" y="38860"/>
            <a:ext cx="8867770" cy="13255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Improve computation efficiency</a:t>
            </a:r>
            <a:br>
              <a:rPr lang="en-US" sz="4000" dirty="0" smtClean="0"/>
            </a:br>
            <a:r>
              <a:rPr lang="en-US" sz="4000" dirty="0" smtClean="0"/>
              <a:t>		</a:t>
            </a:r>
            <a:r>
              <a:rPr lang="en-US" altLang="zh-CN" sz="4000" dirty="0" smtClean="0"/>
              <a:t>——</a:t>
            </a:r>
            <a:r>
              <a:rPr lang="en-US" sz="4000" dirty="0"/>
              <a:t>Memory access optimization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699" y="1273800"/>
            <a:ext cx="774462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Memory utilization schemes on GPU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dirty="0" smtClean="0"/>
              <a:t>GPU global memory</a:t>
            </a:r>
            <a:r>
              <a:rPr lang="en-US" sz="2000" dirty="0" smtClean="0"/>
              <a:t>: share intermediate results between kernels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dirty="0" smtClean="0"/>
              <a:t>GPU constant memory</a:t>
            </a:r>
            <a:r>
              <a:rPr lang="en-US" sz="2000" dirty="0" smtClean="0"/>
              <a:t>: store DPD parameters for fast broadcasting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dirty="0" smtClean="0"/>
              <a:t>On-chip local registers</a:t>
            </a:r>
            <a:r>
              <a:rPr lang="en-US" sz="2000" dirty="0" smtClean="0"/>
              <a:t>: store local variables for kernel computations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172853" y="2691705"/>
            <a:ext cx="45357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Data alignment on global memory</a:t>
            </a:r>
            <a:endParaRPr lang="en-US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3122193" y="3584745"/>
            <a:ext cx="731520" cy="56007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857523" y="3584745"/>
            <a:ext cx="731520" cy="56007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589043" y="3584745"/>
            <a:ext cx="731520" cy="56007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5320563" y="3580338"/>
            <a:ext cx="731520" cy="56007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184790" y="4369727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908690" y="4369727"/>
            <a:ext cx="731520" cy="5600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1640210" y="4369727"/>
            <a:ext cx="731520" cy="560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371730" y="4365922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3103250" y="4365922"/>
            <a:ext cx="731520" cy="5600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838580" y="4365922"/>
            <a:ext cx="731520" cy="560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570100" y="4365922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301620" y="4362117"/>
            <a:ext cx="731520" cy="5600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033140" y="4370036"/>
            <a:ext cx="731520" cy="560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6757040" y="4370036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7488560" y="4370036"/>
            <a:ext cx="731520" cy="5600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8208650" y="4365922"/>
            <a:ext cx="731520" cy="560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/>
              <p:cNvSpPr/>
              <p:nvPr/>
            </p:nvSpPr>
            <p:spPr>
              <a:xfrm>
                <a:off x="96424" y="4461291"/>
                <a:ext cx="9170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24" y="4461291"/>
                <a:ext cx="917046" cy="369332"/>
              </a:xfrm>
              <a:prstGeom prst="rect">
                <a:avLst/>
              </a:prstGeom>
              <a:blipFill rotWithShape="0"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Rectangle 80"/>
              <p:cNvSpPr/>
              <p:nvPr/>
            </p:nvSpPr>
            <p:spPr>
              <a:xfrm>
                <a:off x="827944" y="4461291"/>
                <a:ext cx="927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1" name="Rectangle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944" y="4461291"/>
                <a:ext cx="927690" cy="369332"/>
              </a:xfrm>
              <a:prstGeom prst="rect">
                <a:avLst/>
              </a:prstGeom>
              <a:blipFill rotWithShape="0">
                <a:blip r:embed="rId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/>
              <p:cNvSpPr/>
              <p:nvPr/>
            </p:nvSpPr>
            <p:spPr>
              <a:xfrm>
                <a:off x="6633642" y="4449067"/>
                <a:ext cx="9823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2" name="Rectangle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3642" y="4449067"/>
                <a:ext cx="982320" cy="369332"/>
              </a:xfrm>
              <a:prstGeom prst="rect">
                <a:avLst/>
              </a:prstGeom>
              <a:blipFill rotWithShape="0"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/>
              <p:cNvSpPr/>
              <p:nvPr/>
            </p:nvSpPr>
            <p:spPr>
              <a:xfrm>
                <a:off x="2314352" y="4456692"/>
                <a:ext cx="9223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3" name="Rectangle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4352" y="4456692"/>
                <a:ext cx="922367" cy="369332"/>
              </a:xfrm>
              <a:prstGeom prst="rect">
                <a:avLst/>
              </a:prstGeom>
              <a:blipFill rotWithShape="0">
                <a:blip r:embed="rId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3031637" y="4449067"/>
                <a:ext cx="9223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1637" y="4449067"/>
                <a:ext cx="922367" cy="369332"/>
              </a:xfrm>
              <a:prstGeom prst="rect">
                <a:avLst/>
              </a:prstGeom>
              <a:blipFill rotWithShape="0">
                <a:blip r:embed="rId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7370276" y="4441457"/>
                <a:ext cx="9876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0276" y="4441457"/>
                <a:ext cx="987643" cy="369332"/>
              </a:xfrm>
              <a:prstGeom prst="rect">
                <a:avLst/>
              </a:prstGeom>
              <a:blipFill rotWithShape="0">
                <a:blip r:embed="rId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Rectangle 85"/>
              <p:cNvSpPr/>
              <p:nvPr/>
            </p:nvSpPr>
            <p:spPr>
              <a:xfrm>
                <a:off x="1542806" y="4480633"/>
                <a:ext cx="956864" cy="3230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6" name="Rectangle 8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2806" y="4480633"/>
                <a:ext cx="956864" cy="323037"/>
              </a:xfrm>
              <a:prstGeom prst="rect">
                <a:avLst/>
              </a:prstGeom>
              <a:blipFill rotWithShape="0">
                <a:blip r:embed="rId9"/>
                <a:stretch>
                  <a:fillRect b="-3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Rectangle 86"/>
              <p:cNvSpPr/>
              <p:nvPr/>
            </p:nvSpPr>
            <p:spPr>
              <a:xfrm>
                <a:off x="3734972" y="4487463"/>
                <a:ext cx="961032" cy="3230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7" name="Rectangle 8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4972" y="4487463"/>
                <a:ext cx="961032" cy="323037"/>
              </a:xfrm>
              <a:prstGeom prst="rect">
                <a:avLst/>
              </a:prstGeom>
              <a:blipFill rotWithShape="0">
                <a:blip r:embed="rId10"/>
                <a:stretch>
                  <a:fillRect b="-3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8094176" y="4487464"/>
                <a:ext cx="1007648" cy="3230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4176" y="4487464"/>
                <a:ext cx="1007648" cy="323037"/>
              </a:xfrm>
              <a:prstGeom prst="rect">
                <a:avLst/>
              </a:prstGeom>
              <a:blipFill rotWithShape="0">
                <a:blip r:embed="rId11"/>
                <a:stretch>
                  <a:fillRect b="-3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9" name="Rectangle 88"/>
          <p:cNvSpPr/>
          <p:nvPr/>
        </p:nvSpPr>
        <p:spPr>
          <a:xfrm>
            <a:off x="184790" y="5547712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908690" y="5547712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1640210" y="5547712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2371730" y="5543907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103250" y="5543907"/>
            <a:ext cx="731520" cy="5600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3838580" y="5543907"/>
            <a:ext cx="731520" cy="5600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4570100" y="5543907"/>
            <a:ext cx="731520" cy="5600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5301620" y="5540102"/>
            <a:ext cx="731520" cy="5676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Rectangle 100"/>
              <p:cNvSpPr/>
              <p:nvPr/>
            </p:nvSpPr>
            <p:spPr>
              <a:xfrm>
                <a:off x="96424" y="5639276"/>
                <a:ext cx="9170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1" name="Rectangle 10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24" y="5639276"/>
                <a:ext cx="917046" cy="369332"/>
              </a:xfrm>
              <a:prstGeom prst="rect">
                <a:avLst/>
              </a:prstGeom>
              <a:blipFill rotWithShape="0">
                <a:blip r:embed="rId1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Rectangle 101"/>
              <p:cNvSpPr/>
              <p:nvPr/>
            </p:nvSpPr>
            <p:spPr>
              <a:xfrm>
                <a:off x="827944" y="5639276"/>
                <a:ext cx="9170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2" name="Rectangle 10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944" y="5639276"/>
                <a:ext cx="917046" cy="369332"/>
              </a:xfrm>
              <a:prstGeom prst="rect">
                <a:avLst/>
              </a:prstGeom>
              <a:blipFill rotWithShape="0">
                <a:blip r:embed="rId13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2260504" y="5639276"/>
                <a:ext cx="9823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0504" y="5639276"/>
                <a:ext cx="982320" cy="369332"/>
              </a:xfrm>
              <a:prstGeom prst="rect">
                <a:avLst/>
              </a:prstGeom>
              <a:blipFill rotWithShape="0">
                <a:blip r:embed="rId1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3045868" y="5635471"/>
                <a:ext cx="9223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5868" y="5635471"/>
                <a:ext cx="922367" cy="369332"/>
              </a:xfrm>
              <a:prstGeom prst="rect">
                <a:avLst/>
              </a:prstGeom>
              <a:blipFill rotWithShape="0">
                <a:blip r:embed="rId15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Rectangle 104"/>
              <p:cNvSpPr/>
              <p:nvPr/>
            </p:nvSpPr>
            <p:spPr>
              <a:xfrm>
                <a:off x="3768215" y="5627846"/>
                <a:ext cx="9223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5" name="Rectangle 10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8215" y="5627846"/>
                <a:ext cx="922367" cy="369332"/>
              </a:xfrm>
              <a:prstGeom prst="rect">
                <a:avLst/>
              </a:prstGeom>
              <a:blipFill rotWithShape="0">
                <a:blip r:embed="rId1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Rectangle 105"/>
              <p:cNvSpPr/>
              <p:nvPr/>
            </p:nvSpPr>
            <p:spPr>
              <a:xfrm>
                <a:off x="5187602" y="5631651"/>
                <a:ext cx="9876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6" name="Rectangle 10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602" y="5631651"/>
                <a:ext cx="987643" cy="369332"/>
              </a:xfrm>
              <a:prstGeom prst="rect">
                <a:avLst/>
              </a:prstGeom>
              <a:blipFill rotWithShape="0">
                <a:blip r:embed="rId1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2" name="TextBox 151"/>
          <p:cNvSpPr txBox="1"/>
          <p:nvPr/>
        </p:nvSpPr>
        <p:spPr>
          <a:xfrm>
            <a:off x="296313" y="3683247"/>
            <a:ext cx="16993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(1)Poly. comp.</a:t>
            </a:r>
          </a:p>
          <a:p>
            <a:endParaRPr lang="en-US" sz="1600" dirty="0"/>
          </a:p>
        </p:txBody>
      </p:sp>
      <p:sp>
        <p:nvSpPr>
          <p:cNvPr id="153" name="TextBox 152"/>
          <p:cNvSpPr txBox="1"/>
          <p:nvPr/>
        </p:nvSpPr>
        <p:spPr>
          <a:xfrm>
            <a:off x="6033139" y="3698633"/>
            <a:ext cx="1374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Global MEM</a:t>
            </a:r>
            <a:endParaRPr lang="en-US" dirty="0"/>
          </a:p>
        </p:txBody>
      </p:sp>
      <p:sp>
        <p:nvSpPr>
          <p:cNvPr id="154" name="TextBox 153"/>
          <p:cNvSpPr txBox="1"/>
          <p:nvPr/>
        </p:nvSpPr>
        <p:spPr>
          <a:xfrm>
            <a:off x="7744616" y="4888017"/>
            <a:ext cx="954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Register</a:t>
            </a:r>
            <a:endParaRPr lang="en-US" dirty="0"/>
          </a:p>
        </p:txBody>
      </p:sp>
      <p:sp>
        <p:nvSpPr>
          <p:cNvPr id="157" name="TextBox 156"/>
          <p:cNvSpPr txBox="1"/>
          <p:nvPr/>
        </p:nvSpPr>
        <p:spPr>
          <a:xfrm>
            <a:off x="6906888" y="5230364"/>
            <a:ext cx="1116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C000"/>
                </a:solidFill>
              </a:rPr>
              <a:t>N threads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1942035" y="5130696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endParaRPr lang="en-US" dirty="0"/>
          </a:p>
        </p:txBody>
      </p:sp>
      <p:sp>
        <p:nvSpPr>
          <p:cNvPr id="163" name="TextBox 162"/>
          <p:cNvSpPr txBox="1"/>
          <p:nvPr/>
        </p:nvSpPr>
        <p:spPr>
          <a:xfrm>
            <a:off x="3954004" y="5121499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164" name="TextBox 163"/>
          <p:cNvSpPr txBox="1"/>
          <p:nvPr/>
        </p:nvSpPr>
        <p:spPr>
          <a:xfrm>
            <a:off x="6528274" y="5234182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/>
              <a:t>N</a:t>
            </a:r>
            <a:endParaRPr lang="en-US" dirty="0"/>
          </a:p>
        </p:txBody>
      </p:sp>
      <p:cxnSp>
        <p:nvCxnSpPr>
          <p:cNvPr id="3" name="Straight Arrow Connector 2"/>
          <p:cNvCxnSpPr>
            <a:endCxn id="93" idx="0"/>
          </p:cNvCxnSpPr>
          <p:nvPr/>
        </p:nvCxnSpPr>
        <p:spPr>
          <a:xfrm>
            <a:off x="1272545" y="4929797"/>
            <a:ext cx="2196465" cy="614110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endCxn id="94" idx="0"/>
          </p:cNvCxnSpPr>
          <p:nvPr/>
        </p:nvCxnSpPr>
        <p:spPr>
          <a:xfrm>
            <a:off x="3469010" y="4884799"/>
            <a:ext cx="735330" cy="659108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95" idx="0"/>
          </p:cNvCxnSpPr>
          <p:nvPr/>
        </p:nvCxnSpPr>
        <p:spPr>
          <a:xfrm flipH="1">
            <a:off x="4935860" y="4922187"/>
            <a:ext cx="740295" cy="621720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78" idx="2"/>
            <a:endCxn id="96" idx="0"/>
          </p:cNvCxnSpPr>
          <p:nvPr/>
        </p:nvCxnSpPr>
        <p:spPr>
          <a:xfrm flipH="1">
            <a:off x="5667380" y="4930106"/>
            <a:ext cx="2186940" cy="609996"/>
          </a:xfrm>
          <a:prstGeom prst="straightConnector1">
            <a:avLst/>
          </a:prstGeom>
          <a:ln w="28575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2335811" y="4894863"/>
            <a:ext cx="3976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(2)Write to Global MEM with alignment</a:t>
            </a:r>
            <a:endParaRPr lang="en-US" b="1" dirty="0"/>
          </a:p>
        </p:txBody>
      </p:sp>
      <p:sp>
        <p:nvSpPr>
          <p:cNvPr id="112" name="TextBox 111"/>
          <p:cNvSpPr txBox="1"/>
          <p:nvPr/>
        </p:nvSpPr>
        <p:spPr>
          <a:xfrm>
            <a:off x="4980332" y="6153304"/>
            <a:ext cx="13740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Global MEM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12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547170"/>
            <a:ext cx="2057400" cy="365125"/>
          </a:xfrm>
        </p:spPr>
        <p:txBody>
          <a:bodyPr/>
          <a:lstStyle/>
          <a:p>
            <a:fld id="{E045A9AF-DC9A-45D5-B482-54B0C730BD13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73360" y="38860"/>
            <a:ext cx="8867770" cy="13255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Improve computation efficiency</a:t>
            </a:r>
            <a:br>
              <a:rPr lang="en-US" sz="4000" dirty="0" smtClean="0"/>
            </a:br>
            <a:r>
              <a:rPr lang="en-US" sz="4000" dirty="0" smtClean="0"/>
              <a:t>		</a:t>
            </a:r>
            <a:r>
              <a:rPr lang="en-US" altLang="zh-CN" sz="4000" dirty="0" smtClean="0"/>
              <a:t>——</a:t>
            </a:r>
            <a:r>
              <a:rPr lang="en-US" sz="4000" dirty="0"/>
              <a:t>Memory access optimization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699" y="1273800"/>
            <a:ext cx="774462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Memory utilization schemes on GPU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dirty="0" smtClean="0"/>
              <a:t>GPU global memory</a:t>
            </a:r>
            <a:r>
              <a:rPr lang="en-US" sz="2000" dirty="0" smtClean="0"/>
              <a:t>: share intermediate results between kernels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dirty="0" smtClean="0"/>
              <a:t>GPU constant memory</a:t>
            </a:r>
            <a:r>
              <a:rPr lang="en-US" sz="2000" dirty="0" smtClean="0"/>
              <a:t>: store DPD parameters for fast broadcasting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dirty="0" smtClean="0"/>
              <a:t>On-chip local registers</a:t>
            </a:r>
            <a:r>
              <a:rPr lang="en-US" sz="2000" dirty="0" smtClean="0"/>
              <a:t>: store local variables for kernel computations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172853" y="2691705"/>
            <a:ext cx="45357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/>
              <a:t>Data alignment on global memory</a:t>
            </a:r>
            <a:endParaRPr lang="en-US" sz="2400" b="1" dirty="0"/>
          </a:p>
        </p:txBody>
      </p:sp>
      <p:sp>
        <p:nvSpPr>
          <p:cNvPr id="65" name="Rectangle 64"/>
          <p:cNvSpPr/>
          <p:nvPr/>
        </p:nvSpPr>
        <p:spPr>
          <a:xfrm>
            <a:off x="3857523" y="3584745"/>
            <a:ext cx="731520" cy="56007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4589043" y="3584745"/>
            <a:ext cx="731520" cy="56007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5320563" y="3580338"/>
            <a:ext cx="731520" cy="56007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184790" y="4369727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908690" y="4369727"/>
            <a:ext cx="731520" cy="5600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1640210" y="4369727"/>
            <a:ext cx="731520" cy="560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371730" y="4365922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3103250" y="4365922"/>
            <a:ext cx="731520" cy="5600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3838580" y="4365922"/>
            <a:ext cx="731520" cy="560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570100" y="4365922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5301620" y="4362117"/>
            <a:ext cx="731520" cy="5600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033140" y="4370036"/>
            <a:ext cx="731520" cy="560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6757040" y="4370036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7488560" y="4370036"/>
            <a:ext cx="731520" cy="5600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8208650" y="4365922"/>
            <a:ext cx="731520" cy="560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0" name="Rectangle 79"/>
              <p:cNvSpPr/>
              <p:nvPr/>
            </p:nvSpPr>
            <p:spPr>
              <a:xfrm>
                <a:off x="96424" y="4461291"/>
                <a:ext cx="9170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0" name="Rectangle 7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24" y="4461291"/>
                <a:ext cx="917046" cy="369332"/>
              </a:xfrm>
              <a:prstGeom prst="rect">
                <a:avLst/>
              </a:prstGeom>
              <a:blipFill rotWithShape="0">
                <a:blip r:embed="rId3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Rectangle 80"/>
              <p:cNvSpPr/>
              <p:nvPr/>
            </p:nvSpPr>
            <p:spPr>
              <a:xfrm>
                <a:off x="827944" y="4461291"/>
                <a:ext cx="92769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1" name="Rectangle 8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944" y="4461291"/>
                <a:ext cx="927690" cy="369332"/>
              </a:xfrm>
              <a:prstGeom prst="rect">
                <a:avLst/>
              </a:prstGeom>
              <a:blipFill rotWithShape="0">
                <a:blip r:embed="rId4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2" name="Rectangle 81"/>
              <p:cNvSpPr/>
              <p:nvPr/>
            </p:nvSpPr>
            <p:spPr>
              <a:xfrm>
                <a:off x="6633642" y="4449067"/>
                <a:ext cx="9823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2" name="Rectangle 8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3642" y="4449067"/>
                <a:ext cx="982320" cy="369332"/>
              </a:xfrm>
              <a:prstGeom prst="rect">
                <a:avLst/>
              </a:prstGeom>
              <a:blipFill rotWithShape="0">
                <a:blip r:embed="rId5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3" name="Rectangle 82"/>
              <p:cNvSpPr/>
              <p:nvPr/>
            </p:nvSpPr>
            <p:spPr>
              <a:xfrm>
                <a:off x="2314352" y="4456692"/>
                <a:ext cx="9223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3" name="Rectangle 8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4352" y="4456692"/>
                <a:ext cx="922367" cy="369332"/>
              </a:xfrm>
              <a:prstGeom prst="rect">
                <a:avLst/>
              </a:prstGeom>
              <a:blipFill rotWithShape="0">
                <a:blip r:embed="rId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4" name="Rectangle 83"/>
              <p:cNvSpPr/>
              <p:nvPr/>
            </p:nvSpPr>
            <p:spPr>
              <a:xfrm>
                <a:off x="3031637" y="4449067"/>
                <a:ext cx="9223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4" name="Rectangle 8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1637" y="4449067"/>
                <a:ext cx="922367" cy="369332"/>
              </a:xfrm>
              <a:prstGeom prst="rect">
                <a:avLst/>
              </a:prstGeom>
              <a:blipFill rotWithShape="0">
                <a:blip r:embed="rId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5" name="Rectangle 84"/>
              <p:cNvSpPr/>
              <p:nvPr/>
            </p:nvSpPr>
            <p:spPr>
              <a:xfrm>
                <a:off x="7370276" y="4441457"/>
                <a:ext cx="9876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5" name="Rectangle 8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0276" y="4441457"/>
                <a:ext cx="987643" cy="369332"/>
              </a:xfrm>
              <a:prstGeom prst="rect">
                <a:avLst/>
              </a:prstGeom>
              <a:blipFill rotWithShape="0">
                <a:blip r:embed="rId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6" name="Rectangle 85"/>
              <p:cNvSpPr/>
              <p:nvPr/>
            </p:nvSpPr>
            <p:spPr>
              <a:xfrm>
                <a:off x="1542806" y="4480633"/>
                <a:ext cx="956864" cy="3230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6" name="Rectangle 8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2806" y="4480633"/>
                <a:ext cx="956864" cy="323037"/>
              </a:xfrm>
              <a:prstGeom prst="rect">
                <a:avLst/>
              </a:prstGeom>
              <a:blipFill rotWithShape="0">
                <a:blip r:embed="rId9"/>
                <a:stretch>
                  <a:fillRect b="-3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Rectangle 86"/>
              <p:cNvSpPr/>
              <p:nvPr/>
            </p:nvSpPr>
            <p:spPr>
              <a:xfrm>
                <a:off x="3734972" y="4487463"/>
                <a:ext cx="961032" cy="3230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7" name="Rectangle 8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4972" y="4487463"/>
                <a:ext cx="961032" cy="323037"/>
              </a:xfrm>
              <a:prstGeom prst="rect">
                <a:avLst/>
              </a:prstGeom>
              <a:blipFill rotWithShape="0">
                <a:blip r:embed="rId10"/>
                <a:stretch>
                  <a:fillRect b="-3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8" name="Rectangle 87"/>
              <p:cNvSpPr/>
              <p:nvPr/>
            </p:nvSpPr>
            <p:spPr>
              <a:xfrm>
                <a:off x="8094176" y="4487464"/>
                <a:ext cx="1007648" cy="3230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8" name="Rectangle 8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4176" y="4487464"/>
                <a:ext cx="1007648" cy="323037"/>
              </a:xfrm>
              <a:prstGeom prst="rect">
                <a:avLst/>
              </a:prstGeom>
              <a:blipFill rotWithShape="0">
                <a:blip r:embed="rId11"/>
                <a:stretch>
                  <a:fillRect b="-3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9" name="Rectangle 88"/>
          <p:cNvSpPr/>
          <p:nvPr/>
        </p:nvSpPr>
        <p:spPr>
          <a:xfrm>
            <a:off x="184790" y="5547712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908690" y="5547712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1640210" y="5547712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2371730" y="5543907"/>
            <a:ext cx="731520" cy="56007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3103250" y="5543907"/>
            <a:ext cx="731520" cy="5600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3838580" y="5543907"/>
            <a:ext cx="731520" cy="5600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4570100" y="5543907"/>
            <a:ext cx="731520" cy="5600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5301620" y="5540102"/>
            <a:ext cx="731520" cy="5676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6033140" y="5547712"/>
            <a:ext cx="731520" cy="560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6757040" y="5547712"/>
            <a:ext cx="731520" cy="560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7488560" y="5547712"/>
            <a:ext cx="731520" cy="560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8208650" y="5543907"/>
            <a:ext cx="731520" cy="5600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1" name="Rectangle 100"/>
              <p:cNvSpPr/>
              <p:nvPr/>
            </p:nvSpPr>
            <p:spPr>
              <a:xfrm>
                <a:off x="96424" y="5639276"/>
                <a:ext cx="9170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1" name="Rectangle 10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24" y="5639276"/>
                <a:ext cx="917046" cy="369332"/>
              </a:xfrm>
              <a:prstGeom prst="rect">
                <a:avLst/>
              </a:prstGeom>
              <a:blipFill rotWithShape="0">
                <a:blip r:embed="rId1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Rectangle 101"/>
              <p:cNvSpPr/>
              <p:nvPr/>
            </p:nvSpPr>
            <p:spPr>
              <a:xfrm>
                <a:off x="827944" y="5639276"/>
                <a:ext cx="9170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2" name="Rectangle 10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944" y="5639276"/>
                <a:ext cx="917046" cy="369332"/>
              </a:xfrm>
              <a:prstGeom prst="rect">
                <a:avLst/>
              </a:prstGeom>
              <a:blipFill rotWithShape="0">
                <a:blip r:embed="rId13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" name="Rectangle 102"/>
              <p:cNvSpPr/>
              <p:nvPr/>
            </p:nvSpPr>
            <p:spPr>
              <a:xfrm>
                <a:off x="2260504" y="5639276"/>
                <a:ext cx="98232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3" name="Rectangle 10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0504" y="5639276"/>
                <a:ext cx="982320" cy="369332"/>
              </a:xfrm>
              <a:prstGeom prst="rect">
                <a:avLst/>
              </a:prstGeom>
              <a:blipFill rotWithShape="0">
                <a:blip r:embed="rId14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4" name="Rectangle 103"/>
              <p:cNvSpPr/>
              <p:nvPr/>
            </p:nvSpPr>
            <p:spPr>
              <a:xfrm>
                <a:off x="3045868" y="5635471"/>
                <a:ext cx="9223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4" name="Rectangle 10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5868" y="5635471"/>
                <a:ext cx="922367" cy="369332"/>
              </a:xfrm>
              <a:prstGeom prst="rect">
                <a:avLst/>
              </a:prstGeom>
              <a:blipFill rotWithShape="0">
                <a:blip r:embed="rId15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5" name="Rectangle 104"/>
              <p:cNvSpPr/>
              <p:nvPr/>
            </p:nvSpPr>
            <p:spPr>
              <a:xfrm>
                <a:off x="3768215" y="5627846"/>
                <a:ext cx="9223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5" name="Rectangle 10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8215" y="5627846"/>
                <a:ext cx="922367" cy="369332"/>
              </a:xfrm>
              <a:prstGeom prst="rect">
                <a:avLst/>
              </a:prstGeom>
              <a:blipFill rotWithShape="0">
                <a:blip r:embed="rId16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Rectangle 105"/>
              <p:cNvSpPr/>
              <p:nvPr/>
            </p:nvSpPr>
            <p:spPr>
              <a:xfrm>
                <a:off x="5187602" y="5631651"/>
                <a:ext cx="9876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6" name="Rectangle 10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7602" y="5631651"/>
                <a:ext cx="987643" cy="369332"/>
              </a:xfrm>
              <a:prstGeom prst="rect">
                <a:avLst/>
              </a:prstGeom>
              <a:blipFill rotWithShape="0">
                <a:blip r:embed="rId1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Rectangle 106"/>
              <p:cNvSpPr/>
              <p:nvPr/>
            </p:nvSpPr>
            <p:spPr>
              <a:xfrm>
                <a:off x="5920468" y="5658618"/>
                <a:ext cx="956864" cy="3230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07" name="Rectangle 1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0468" y="5658618"/>
                <a:ext cx="956864" cy="323037"/>
              </a:xfrm>
              <a:prstGeom prst="rect">
                <a:avLst/>
              </a:prstGeom>
              <a:blipFill rotWithShape="0">
                <a:blip r:embed="rId9"/>
                <a:stretch>
                  <a:fillRect b="-3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Rectangle 107"/>
              <p:cNvSpPr/>
              <p:nvPr/>
            </p:nvSpPr>
            <p:spPr>
              <a:xfrm>
                <a:off x="6656502" y="5666228"/>
                <a:ext cx="961032" cy="3230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08" name="Rectangle 10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56502" y="5666228"/>
                <a:ext cx="961032" cy="323037"/>
              </a:xfrm>
              <a:prstGeom prst="rect">
                <a:avLst/>
              </a:prstGeom>
              <a:blipFill rotWithShape="0">
                <a:blip r:embed="rId18"/>
                <a:stretch>
                  <a:fillRect b="-3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9" name="Rectangle 108"/>
              <p:cNvSpPr/>
              <p:nvPr/>
            </p:nvSpPr>
            <p:spPr>
              <a:xfrm>
                <a:off x="8073118" y="5660856"/>
                <a:ext cx="1007648" cy="3230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𝑃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𝑄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109" name="Rectangle 10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73118" y="5660856"/>
                <a:ext cx="1007648" cy="323037"/>
              </a:xfrm>
              <a:prstGeom prst="rect">
                <a:avLst/>
              </a:prstGeom>
              <a:blipFill rotWithShape="0">
                <a:blip r:embed="rId19"/>
                <a:stretch>
                  <a:fillRect b="-37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2" name="TextBox 151"/>
          <p:cNvSpPr txBox="1"/>
          <p:nvPr/>
        </p:nvSpPr>
        <p:spPr>
          <a:xfrm>
            <a:off x="296313" y="3683247"/>
            <a:ext cx="16993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(1)Poly. comp.</a:t>
            </a:r>
          </a:p>
          <a:p>
            <a:endParaRPr lang="en-US" sz="1600" dirty="0"/>
          </a:p>
        </p:txBody>
      </p:sp>
      <p:sp>
        <p:nvSpPr>
          <p:cNvPr id="153" name="TextBox 152"/>
          <p:cNvSpPr txBox="1"/>
          <p:nvPr/>
        </p:nvSpPr>
        <p:spPr>
          <a:xfrm>
            <a:off x="6033139" y="3698633"/>
            <a:ext cx="1374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Global MEM</a:t>
            </a:r>
            <a:endParaRPr lang="en-US" dirty="0"/>
          </a:p>
        </p:txBody>
      </p:sp>
      <p:sp>
        <p:nvSpPr>
          <p:cNvPr id="154" name="TextBox 153"/>
          <p:cNvSpPr txBox="1"/>
          <p:nvPr/>
        </p:nvSpPr>
        <p:spPr>
          <a:xfrm>
            <a:off x="7802767" y="4865617"/>
            <a:ext cx="9549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Register</a:t>
            </a:r>
            <a:endParaRPr lang="en-US" dirty="0"/>
          </a:p>
        </p:txBody>
      </p:sp>
      <p:sp>
        <p:nvSpPr>
          <p:cNvPr id="157" name="TextBox 156"/>
          <p:cNvSpPr txBox="1"/>
          <p:nvPr/>
        </p:nvSpPr>
        <p:spPr>
          <a:xfrm>
            <a:off x="7478421" y="5113007"/>
            <a:ext cx="1116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C000"/>
                </a:solidFill>
              </a:rPr>
              <a:t>N threads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3904439" y="5151715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endParaRPr lang="en-US" dirty="0"/>
          </a:p>
        </p:txBody>
      </p:sp>
      <p:sp>
        <p:nvSpPr>
          <p:cNvPr id="163" name="TextBox 162"/>
          <p:cNvSpPr txBox="1"/>
          <p:nvPr/>
        </p:nvSpPr>
        <p:spPr>
          <a:xfrm>
            <a:off x="6334384" y="5100864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/>
              <a:t>2</a:t>
            </a:r>
            <a:endParaRPr lang="en-US" dirty="0"/>
          </a:p>
        </p:txBody>
      </p:sp>
      <p:sp>
        <p:nvSpPr>
          <p:cNvPr id="164" name="TextBox 163"/>
          <p:cNvSpPr txBox="1"/>
          <p:nvPr/>
        </p:nvSpPr>
        <p:spPr>
          <a:xfrm>
            <a:off x="8501426" y="5118003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</a:t>
            </a:r>
            <a:r>
              <a:rPr lang="en-US" baseline="-25000" dirty="0"/>
              <a:t>N</a:t>
            </a:r>
            <a:endParaRPr lang="en-US" dirty="0"/>
          </a:p>
        </p:txBody>
      </p:sp>
      <p:cxnSp>
        <p:nvCxnSpPr>
          <p:cNvPr id="167" name="Straight Arrow Connector 166"/>
          <p:cNvCxnSpPr>
            <a:stCxn id="89" idx="2"/>
          </p:cNvCxnSpPr>
          <p:nvPr/>
        </p:nvCxnSpPr>
        <p:spPr>
          <a:xfrm>
            <a:off x="550550" y="6107782"/>
            <a:ext cx="0" cy="43938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/>
          <p:nvPr/>
        </p:nvCxnSpPr>
        <p:spPr>
          <a:xfrm>
            <a:off x="1286467" y="6100172"/>
            <a:ext cx="0" cy="43938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/>
          <p:nvPr/>
        </p:nvCxnSpPr>
        <p:spPr>
          <a:xfrm>
            <a:off x="2005970" y="6107782"/>
            <a:ext cx="0" cy="43938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/>
          <p:nvPr/>
        </p:nvCxnSpPr>
        <p:spPr>
          <a:xfrm>
            <a:off x="2746965" y="6107782"/>
            <a:ext cx="0" cy="43938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/>
          <p:nvPr/>
        </p:nvCxnSpPr>
        <p:spPr>
          <a:xfrm>
            <a:off x="3507051" y="6100172"/>
            <a:ext cx="0" cy="43938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/>
          <p:nvPr/>
        </p:nvCxnSpPr>
        <p:spPr>
          <a:xfrm>
            <a:off x="4221208" y="6100172"/>
            <a:ext cx="0" cy="43938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Arrow Connector 174"/>
          <p:cNvCxnSpPr/>
          <p:nvPr/>
        </p:nvCxnSpPr>
        <p:spPr>
          <a:xfrm>
            <a:off x="4954803" y="6107782"/>
            <a:ext cx="0" cy="43938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Straight Arrow Connector 175"/>
          <p:cNvCxnSpPr/>
          <p:nvPr/>
        </p:nvCxnSpPr>
        <p:spPr>
          <a:xfrm>
            <a:off x="5687143" y="6100172"/>
            <a:ext cx="0" cy="43938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Arrow Connector 176"/>
          <p:cNvCxnSpPr/>
          <p:nvPr/>
        </p:nvCxnSpPr>
        <p:spPr>
          <a:xfrm>
            <a:off x="6398900" y="6112115"/>
            <a:ext cx="0" cy="43938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Straight Arrow Connector 177"/>
          <p:cNvCxnSpPr/>
          <p:nvPr/>
        </p:nvCxnSpPr>
        <p:spPr>
          <a:xfrm>
            <a:off x="7122800" y="6107782"/>
            <a:ext cx="0" cy="43938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0" name="TextBox 179"/>
          <p:cNvSpPr txBox="1"/>
          <p:nvPr/>
        </p:nvSpPr>
        <p:spPr>
          <a:xfrm>
            <a:off x="4833555" y="6461678"/>
            <a:ext cx="1777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N*(P+Q) threads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1" name="TextBox 180"/>
          <p:cNvSpPr txBox="1"/>
          <p:nvPr/>
        </p:nvSpPr>
        <p:spPr>
          <a:xfrm>
            <a:off x="30650" y="6461678"/>
            <a:ext cx="4451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(3)Read from Global MEM for Filtering comp.</a:t>
            </a:r>
            <a:endParaRPr lang="en-US" b="1" dirty="0"/>
          </a:p>
        </p:txBody>
      </p:sp>
      <p:sp>
        <p:nvSpPr>
          <p:cNvPr id="110" name="Rectangle 109"/>
          <p:cNvSpPr/>
          <p:nvPr/>
        </p:nvSpPr>
        <p:spPr>
          <a:xfrm>
            <a:off x="3122193" y="3584745"/>
            <a:ext cx="731520" cy="56007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400" i="1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2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1" name="Straight Arrow Connector 110"/>
          <p:cNvCxnSpPr/>
          <p:nvPr/>
        </p:nvCxnSpPr>
        <p:spPr>
          <a:xfrm>
            <a:off x="7854320" y="6107782"/>
            <a:ext cx="0" cy="43938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>
            <a:off x="8598674" y="6107782"/>
            <a:ext cx="0" cy="439388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0" idx="2"/>
            <a:endCxn id="97" idx="0"/>
          </p:cNvCxnSpPr>
          <p:nvPr/>
        </p:nvCxnSpPr>
        <p:spPr>
          <a:xfrm>
            <a:off x="2005970" y="4929797"/>
            <a:ext cx="4392930" cy="617915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3" idx="2"/>
            <a:endCxn id="98" idx="0"/>
          </p:cNvCxnSpPr>
          <p:nvPr/>
        </p:nvCxnSpPr>
        <p:spPr>
          <a:xfrm>
            <a:off x="4204340" y="4925992"/>
            <a:ext cx="2918460" cy="621720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76" idx="2"/>
            <a:endCxn id="99" idx="0"/>
          </p:cNvCxnSpPr>
          <p:nvPr/>
        </p:nvCxnSpPr>
        <p:spPr>
          <a:xfrm>
            <a:off x="6398900" y="4930106"/>
            <a:ext cx="1455420" cy="617606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79" idx="2"/>
            <a:endCxn id="100" idx="0"/>
          </p:cNvCxnSpPr>
          <p:nvPr/>
        </p:nvCxnSpPr>
        <p:spPr>
          <a:xfrm>
            <a:off x="8574410" y="4925992"/>
            <a:ext cx="0" cy="617915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2335811" y="4894863"/>
            <a:ext cx="3976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(2)Write to Global MEM with alignment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23556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" grpId="0"/>
      <p:bldP spid="18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47956"/>
            <a:ext cx="8343900" cy="1325563"/>
          </a:xfrm>
        </p:spPr>
        <p:txBody>
          <a:bodyPr>
            <a:noAutofit/>
          </a:bodyPr>
          <a:lstStyle/>
          <a:p>
            <a:r>
              <a:rPr lang="en-US" dirty="0"/>
              <a:t>Reduce data transfer </a:t>
            </a:r>
            <a:r>
              <a:rPr lang="en-US" dirty="0" smtClean="0"/>
              <a:t>overhead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altLang="zh-CN" dirty="0" smtClean="0"/>
              <a:t>——CPU-GPU memory copy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16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475" y="3001678"/>
            <a:ext cx="8918525" cy="267363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0732" y="1822100"/>
            <a:ext cx="82046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Multi-stream workload scheduling </a:t>
            </a:r>
          </a:p>
          <a:p>
            <a:r>
              <a:rPr lang="en-US" sz="2400" dirty="0" smtClean="0"/>
              <a:t>Overlap CPU-GPU memory copy latency with kernel executions</a:t>
            </a:r>
          </a:p>
        </p:txBody>
      </p:sp>
    </p:spTree>
    <p:extLst>
      <p:ext uri="{BB962C8B-B14F-4D97-AF65-F5344CB8AC3E}">
        <p14:creationId xmlns:p14="http://schemas.microsoft.com/office/powerpoint/2010/main" val="161259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17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42900" y="170816"/>
            <a:ext cx="9224010" cy="1325563"/>
          </a:xfrm>
        </p:spPr>
        <p:txBody>
          <a:bodyPr>
            <a:normAutofit/>
          </a:bodyPr>
          <a:lstStyle/>
          <a:p>
            <a:r>
              <a:rPr lang="en-US" dirty="0"/>
              <a:t>Reduce data transfer </a:t>
            </a:r>
            <a:r>
              <a:rPr lang="en-US" dirty="0" smtClean="0"/>
              <a:t>overhead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altLang="zh-CN" dirty="0" smtClean="0"/>
              <a:t>——Jetson-WARP packet transfer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2392" y="1959260"/>
            <a:ext cx="89530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Packet transfer schemes</a:t>
            </a:r>
          </a:p>
          <a:p>
            <a:r>
              <a:rPr lang="en-US" sz="2400" dirty="0" smtClean="0"/>
              <a:t>Overlap Jetson-WARP packet transfer with on board DPD processing by</a:t>
            </a:r>
          </a:p>
          <a:p>
            <a:r>
              <a:rPr lang="en-US" sz="2400" dirty="0" smtClean="0"/>
              <a:t>producer-consumer model</a:t>
            </a:r>
          </a:p>
        </p:txBody>
      </p:sp>
      <p:sp>
        <p:nvSpPr>
          <p:cNvPr id="7" name="Rectangle 6"/>
          <p:cNvSpPr/>
          <p:nvPr/>
        </p:nvSpPr>
        <p:spPr>
          <a:xfrm>
            <a:off x="400050" y="3646170"/>
            <a:ext cx="1257300" cy="1485900"/>
          </a:xfrm>
          <a:prstGeom prst="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74761" y="4035177"/>
            <a:ext cx="90787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Jetson </a:t>
            </a:r>
          </a:p>
          <a:p>
            <a:pPr algn="ctr"/>
            <a:r>
              <a:rPr lang="en-US" sz="2000" dirty="0" smtClean="0"/>
              <a:t>CPU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1657348" y="3814136"/>
            <a:ext cx="960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hread1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657348" y="4743063"/>
            <a:ext cx="960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Thread2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1657349" y="4149090"/>
            <a:ext cx="103085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1657348" y="4788783"/>
            <a:ext cx="2415985" cy="0"/>
          </a:xfrm>
          <a:prstGeom prst="straightConnector1">
            <a:avLst/>
          </a:prstGeom>
          <a:ln w="57150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686640" y="3859856"/>
            <a:ext cx="1392306" cy="5749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DPD </a:t>
            </a:r>
          </a:p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processing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Oval 26"/>
          <p:cNvSpPr/>
          <p:nvPr/>
        </p:nvSpPr>
        <p:spPr>
          <a:xfrm>
            <a:off x="7040880" y="4147348"/>
            <a:ext cx="68580" cy="685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193280" y="4151158"/>
            <a:ext cx="68580" cy="685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330440" y="4151158"/>
            <a:ext cx="68580" cy="685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1640277" y="4278599"/>
            <a:ext cx="1027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OpenMP</a:t>
            </a:r>
            <a:endParaRPr lang="en-US" b="1" dirty="0"/>
          </a:p>
        </p:txBody>
      </p:sp>
      <p:sp>
        <p:nvSpPr>
          <p:cNvPr id="34" name="Rectangle 33"/>
          <p:cNvSpPr/>
          <p:nvPr/>
        </p:nvSpPr>
        <p:spPr>
          <a:xfrm>
            <a:off x="4082959" y="3858158"/>
            <a:ext cx="1392306" cy="5749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DPD </a:t>
            </a:r>
          </a:p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processing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469652" y="3858545"/>
            <a:ext cx="1392306" cy="5749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DPD </a:t>
            </a:r>
          </a:p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processing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073333" y="4537798"/>
            <a:ext cx="1392306" cy="5749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Packet</a:t>
            </a:r>
          </a:p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transfer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8427573" y="4825290"/>
            <a:ext cx="68580" cy="6858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8579973" y="4829100"/>
            <a:ext cx="68580" cy="6858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8717133" y="4829100"/>
            <a:ext cx="68580" cy="6858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5458222" y="4536100"/>
            <a:ext cx="1392306" cy="5749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Packet </a:t>
            </a:r>
          </a:p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transfer 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844915" y="4536487"/>
            <a:ext cx="1392306" cy="5749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Packet </a:t>
            </a:r>
          </a:p>
          <a:p>
            <a:pPr algn="ctr"/>
            <a:r>
              <a:rPr lang="en-US" altLang="zh-CN" dirty="0" smtClean="0">
                <a:solidFill>
                  <a:schemeClr val="tx1"/>
                </a:solidFill>
              </a:rPr>
              <a:t>transfer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193815" y="3401811"/>
            <a:ext cx="11513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Producer</a:t>
            </a:r>
            <a:endParaRPr lang="en-US" sz="2000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4176015" y="5156911"/>
            <a:ext cx="12666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Consumer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9253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18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en-US" dirty="0" smtClean="0"/>
              <a:t>Performance evaluation</a:t>
            </a:r>
            <a:br>
              <a:rPr lang="en-US" dirty="0" smtClean="0"/>
            </a:br>
            <a:r>
              <a:rPr lang="en-US" dirty="0" smtClean="0"/>
              <a:t>					</a:t>
            </a:r>
            <a:r>
              <a:rPr lang="en-US" altLang="zh-CN" dirty="0" smtClean="0"/>
              <a:t>——Data rate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365" y="2167061"/>
            <a:ext cx="7880985" cy="361181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28650" y="5831027"/>
            <a:ext cx="77534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Throughput improves with the increase of N or Clk. freq. until saturation </a:t>
            </a:r>
          </a:p>
          <a:p>
            <a:r>
              <a:rPr lang="en-US" sz="2000" dirty="0"/>
              <a:t>P</a:t>
            </a:r>
            <a:r>
              <a:rPr lang="en-US" sz="2000" dirty="0" smtClean="0"/>
              <a:t>eak: ~70 </a:t>
            </a:r>
            <a:r>
              <a:rPr lang="en-US" sz="2000" dirty="0" err="1" smtClean="0"/>
              <a:t>Msample</a:t>
            </a:r>
            <a:r>
              <a:rPr lang="en-US" sz="2000" dirty="0" smtClean="0"/>
              <a:t>/s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74970" y="1797729"/>
            <a:ext cx="2475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Throughput @ N=2x10</a:t>
            </a:r>
            <a:r>
              <a:rPr lang="en-US" b="1" baseline="30000" dirty="0" smtClean="0"/>
              <a:t>6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203960" y="1812847"/>
            <a:ext cx="2813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Throughput @ </a:t>
            </a:r>
            <a:r>
              <a:rPr lang="en-US" b="1" dirty="0" err="1" smtClean="0"/>
              <a:t>Clk</a:t>
            </a:r>
            <a:r>
              <a:rPr lang="en-US" b="1" dirty="0" smtClean="0"/>
              <a:t>=852MHz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9826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19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8595360" cy="1325563"/>
          </a:xfrm>
        </p:spPr>
        <p:txBody>
          <a:bodyPr>
            <a:noAutofit/>
          </a:bodyPr>
          <a:lstStyle/>
          <a:p>
            <a:r>
              <a:rPr lang="en-US" dirty="0" smtClean="0"/>
              <a:t>Performance evaluation</a:t>
            </a:r>
            <a:br>
              <a:rPr lang="en-US" dirty="0" smtClean="0"/>
            </a:br>
            <a:r>
              <a:rPr lang="en-US" dirty="0" smtClean="0"/>
              <a:t>			 </a:t>
            </a:r>
            <a:r>
              <a:rPr lang="en-US" altLang="zh-CN" dirty="0" smtClean="0"/>
              <a:t>——Suppression effect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419" y="3378255"/>
            <a:ext cx="8252460" cy="281442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5402" y="1936268"/>
            <a:ext cx="6209524" cy="111428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24419" y="1589676"/>
            <a:ext cx="3850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Parameter configurations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085850" y="3060628"/>
            <a:ext cx="3018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Single component carrier (CC)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997913" y="3089473"/>
            <a:ext cx="4018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Non-contiguous carrier aggregation (CA)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97480" y="3663889"/>
            <a:ext cx="8515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10MHz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227570" y="3633908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3MHz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090702" y="3633908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3MHz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58842" y="6243967"/>
            <a:ext cx="80626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~10dB DPD suppression on spurious spectrum emissions for both scenarios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7359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59386"/>
            <a:ext cx="7886700" cy="13255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Impairments in wireless transmitters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84949"/>
            <a:ext cx="876681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Imperfection of analog RF and digital baseband circuits</a:t>
            </a:r>
          </a:p>
          <a:p>
            <a:r>
              <a:rPr lang="en-US" dirty="0" smtClean="0"/>
              <a:t>Nonlinearity of power amplifier (PA)</a:t>
            </a:r>
          </a:p>
          <a:p>
            <a:r>
              <a:rPr lang="en-US" dirty="0" smtClean="0"/>
              <a:t>I/Q imbalance</a:t>
            </a:r>
          </a:p>
          <a:p>
            <a:r>
              <a:rPr lang="en-US" dirty="0" smtClean="0"/>
              <a:t>Local oscillator (LO) leakage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198" y="3959237"/>
            <a:ext cx="2324301" cy="209568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0159" y="3959237"/>
            <a:ext cx="2324301" cy="209568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68654" y="3774571"/>
            <a:ext cx="2491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Original signal spectrum</a:t>
            </a:r>
            <a:endParaRPr lang="en-US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766989" y="3764941"/>
            <a:ext cx="2570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Transmit signal spectrum</a:t>
            </a:r>
            <a:endParaRPr lang="en-US" b="1" dirty="0"/>
          </a:p>
        </p:txBody>
      </p:sp>
      <p:sp>
        <p:nvSpPr>
          <p:cNvPr id="8" name="Right Arrow 7"/>
          <p:cNvSpPr/>
          <p:nvPr/>
        </p:nvSpPr>
        <p:spPr>
          <a:xfrm>
            <a:off x="2550894" y="4852935"/>
            <a:ext cx="553816" cy="2743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3287976" y="4331970"/>
            <a:ext cx="1816707" cy="132588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411723" y="4499246"/>
            <a:ext cx="156921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Impairments</a:t>
            </a:r>
          </a:p>
          <a:p>
            <a:pPr algn="ctr"/>
            <a:r>
              <a:rPr lang="en-US" sz="2000" b="1" dirty="0" smtClean="0"/>
              <a:t>of</a:t>
            </a:r>
          </a:p>
          <a:p>
            <a:pPr algn="ctr"/>
            <a:r>
              <a:rPr lang="en-US" sz="2000" b="1" dirty="0"/>
              <a:t>t</a:t>
            </a:r>
            <a:r>
              <a:rPr lang="en-US" sz="2000" b="1" dirty="0" smtClean="0"/>
              <a:t>ransmitter</a:t>
            </a:r>
            <a:endParaRPr lang="en-US" sz="2000" b="1" dirty="0"/>
          </a:p>
        </p:txBody>
      </p:sp>
      <p:sp>
        <p:nvSpPr>
          <p:cNvPr id="12" name="Right Arrow 11"/>
          <p:cNvSpPr/>
          <p:nvPr/>
        </p:nvSpPr>
        <p:spPr>
          <a:xfrm>
            <a:off x="5336343" y="4848120"/>
            <a:ext cx="553816" cy="2743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777990" y="4720590"/>
            <a:ext cx="0" cy="112712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7223760" y="4720590"/>
            <a:ext cx="0" cy="1127127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366510" y="5847717"/>
            <a:ext cx="411480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223760" y="5836287"/>
            <a:ext cx="422910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7254872" y="5320479"/>
            <a:ext cx="238434" cy="28574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597806" y="4694326"/>
            <a:ext cx="112082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Spurious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spectrum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emissions</a:t>
            </a:r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H="1" flipV="1">
            <a:off x="6481397" y="5297618"/>
            <a:ext cx="239737" cy="30860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493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2910" y="403194"/>
            <a:ext cx="7886700" cy="1325563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20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22910" y="1540500"/>
            <a:ext cx="87210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Design of a mobile </a:t>
            </a:r>
            <a:r>
              <a:rPr lang="en-US" sz="2800" b="1" dirty="0"/>
              <a:t>GPU </a:t>
            </a:r>
            <a:r>
              <a:rPr lang="en-US" sz="2800" b="1" dirty="0" smtClean="0"/>
              <a:t>accelerated digital </a:t>
            </a:r>
            <a:r>
              <a:rPr lang="en-US" sz="2800" b="1" dirty="0" err="1" smtClean="0"/>
              <a:t>predistortion</a:t>
            </a:r>
            <a:r>
              <a:rPr lang="en-US" sz="2800" b="1" dirty="0" smtClean="0"/>
              <a:t> on a software-defined mobile transmitter</a:t>
            </a:r>
            <a:endParaRPr lang="en-US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22910" y="2731770"/>
            <a:ext cx="8678658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b="1" dirty="0" smtClean="0"/>
              <a:t>High mobility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Develop on a Jetson-WARP based mobile radio platform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b="1" dirty="0" smtClean="0"/>
              <a:t>High data rate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Efficient kernel execution and memory utilization on GPU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Low overhead memory copy and packet transfer schemes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b="1" dirty="0" smtClean="0"/>
              <a:t>High flexibility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Reconfigure with latest trained DPD parameters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Support various input signals (single CC &amp; non-contiguous CA)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9555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8229" y="2987687"/>
            <a:ext cx="2324301" cy="209568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5279" y="149946"/>
            <a:ext cx="7886700" cy="13255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Digital </a:t>
            </a:r>
            <a:r>
              <a:rPr lang="en-US" sz="4000" dirty="0" err="1" smtClean="0"/>
              <a:t>predistortion</a:t>
            </a:r>
            <a:r>
              <a:rPr lang="en-US" sz="4000" dirty="0" smtClean="0"/>
              <a:t> (DPD)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65046" y="1266003"/>
            <a:ext cx="924842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Preprocess </a:t>
            </a:r>
            <a:r>
              <a:rPr lang="en-US" sz="2800" dirty="0" smtClean="0"/>
              <a:t>the signal </a:t>
            </a:r>
            <a:r>
              <a:rPr lang="en-US" sz="2800" dirty="0"/>
              <a:t>at </a:t>
            </a:r>
            <a:r>
              <a:rPr lang="en-US" sz="2800" b="1" dirty="0"/>
              <a:t>digital baseband </a:t>
            </a:r>
            <a:r>
              <a:rPr lang="en-US" sz="2800" dirty="0" smtClean="0"/>
              <a:t>before transmission </a:t>
            </a:r>
          </a:p>
          <a:p>
            <a:r>
              <a:rPr lang="en-US" sz="2800" dirty="0" smtClean="0"/>
              <a:t>to </a:t>
            </a:r>
            <a:r>
              <a:rPr lang="en-US" sz="2800" b="1" dirty="0" smtClean="0">
                <a:solidFill>
                  <a:srgbClr val="00B050"/>
                </a:solidFill>
              </a:rPr>
              <a:t>suppress</a:t>
            </a:r>
            <a:r>
              <a:rPr lang="en-US" sz="2800" b="1" dirty="0" smtClean="0"/>
              <a:t> </a:t>
            </a:r>
            <a:r>
              <a:rPr lang="en-US" sz="2800" dirty="0" smtClean="0"/>
              <a:t>the unwanted spurious spectrum emissions 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90" y="2987687"/>
            <a:ext cx="2324301" cy="2095682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65046" y="2803021"/>
            <a:ext cx="2491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Original signal spectrum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365059" y="2803021"/>
            <a:ext cx="2570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Transmit signal spectrum</a:t>
            </a:r>
            <a:endParaRPr lang="en-US" b="1" dirty="0"/>
          </a:p>
        </p:txBody>
      </p:sp>
      <p:sp>
        <p:nvSpPr>
          <p:cNvPr id="23" name="Right Arrow 22"/>
          <p:cNvSpPr/>
          <p:nvPr/>
        </p:nvSpPr>
        <p:spPr>
          <a:xfrm>
            <a:off x="3963622" y="3850578"/>
            <a:ext cx="553816" cy="2743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4566540" y="3324798"/>
            <a:ext cx="1560091" cy="132588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4566540" y="3501702"/>
            <a:ext cx="156921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Impairments</a:t>
            </a:r>
          </a:p>
          <a:p>
            <a:pPr algn="ctr"/>
            <a:r>
              <a:rPr lang="en-US" sz="2000" b="1" dirty="0" smtClean="0"/>
              <a:t>of</a:t>
            </a:r>
          </a:p>
          <a:p>
            <a:pPr algn="ctr"/>
            <a:r>
              <a:rPr lang="en-US" sz="2000" b="1" dirty="0"/>
              <a:t>t</a:t>
            </a:r>
            <a:r>
              <a:rPr lang="en-US" sz="2000" b="1" dirty="0" smtClean="0"/>
              <a:t>ransmitter</a:t>
            </a:r>
            <a:endParaRPr lang="en-US" sz="2000" b="1" dirty="0"/>
          </a:p>
        </p:txBody>
      </p:sp>
      <p:sp>
        <p:nvSpPr>
          <p:cNvPr id="26" name="Right Arrow 25"/>
          <p:cNvSpPr/>
          <p:nvPr/>
        </p:nvSpPr>
        <p:spPr>
          <a:xfrm>
            <a:off x="6260024" y="3866455"/>
            <a:ext cx="553816" cy="2743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2610601" y="3324798"/>
            <a:ext cx="1268730" cy="132587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DPD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4" name="Right Arrow 33"/>
          <p:cNvSpPr/>
          <p:nvPr/>
        </p:nvSpPr>
        <p:spPr>
          <a:xfrm>
            <a:off x="1932513" y="3866455"/>
            <a:ext cx="553816" cy="2743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Arrow Connector 36"/>
          <p:cNvCxnSpPr/>
          <p:nvPr/>
        </p:nvCxnSpPr>
        <p:spPr>
          <a:xfrm flipH="1">
            <a:off x="7932420" y="4263390"/>
            <a:ext cx="137160" cy="253975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8111979" y="3549572"/>
            <a:ext cx="10974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Suppress</a:t>
            </a:r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spurious</a:t>
            </a:r>
          </a:p>
          <a:p>
            <a:pPr algn="ctr"/>
            <a:r>
              <a:rPr lang="en-US" b="1" dirty="0" smtClean="0">
                <a:solidFill>
                  <a:srgbClr val="00B050"/>
                </a:solidFill>
              </a:rPr>
              <a:t>spectrum</a:t>
            </a:r>
            <a:endParaRPr lang="en-US" b="1" dirty="0">
              <a:solidFill>
                <a:srgbClr val="00B050"/>
              </a:solidFill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7116177" y="4253217"/>
            <a:ext cx="146585" cy="253975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628650" y="5361999"/>
            <a:ext cx="732149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Pros: Better signal coverage and power efficiency</a:t>
            </a:r>
            <a:endParaRPr lang="en-US" sz="2000" dirty="0" smtClean="0"/>
          </a:p>
          <a:p>
            <a:r>
              <a:rPr lang="en-US" sz="2800" dirty="0" smtClean="0"/>
              <a:t>Cons: Extra baseband processing complexity    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19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4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958" y="1608192"/>
            <a:ext cx="4423324" cy="4315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" y="148621"/>
            <a:ext cx="930402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Internal structure of DPD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sz="3100" dirty="0"/>
              <a:t>A</a:t>
            </a:r>
            <a:r>
              <a:rPr lang="en-US" altLang="zh-CN" sz="3100" dirty="0" smtClean="0"/>
              <a:t>ugmented Parallel Hammerstein (APH) structure</a:t>
            </a:r>
            <a:r>
              <a:rPr lang="en-US" altLang="zh-CN" sz="3100" baseline="30000" dirty="0"/>
              <a:t>*</a:t>
            </a:r>
            <a:endParaRPr lang="en-US" sz="3100" dirty="0"/>
          </a:p>
        </p:txBody>
      </p:sp>
      <p:sp>
        <p:nvSpPr>
          <p:cNvPr id="18" name="TextBox 17"/>
          <p:cNvSpPr txBox="1"/>
          <p:nvPr/>
        </p:nvSpPr>
        <p:spPr>
          <a:xfrm>
            <a:off x="-80010" y="6581001"/>
            <a:ext cx="105270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L</a:t>
            </a:r>
            <a:r>
              <a:rPr lang="en-US" sz="1200" dirty="0"/>
              <a:t>. </a:t>
            </a:r>
            <a:r>
              <a:rPr lang="en-US" sz="1200" dirty="0" err="1" smtClean="0"/>
              <a:t>Anttila,et</a:t>
            </a:r>
            <a:r>
              <a:rPr lang="en-US" sz="1200" dirty="0" smtClean="0"/>
              <a:t>. </a:t>
            </a:r>
            <a:r>
              <a:rPr lang="en-US" sz="1200" dirty="0" err="1" smtClean="0"/>
              <a:t>al.“Joint</a:t>
            </a:r>
            <a:r>
              <a:rPr lang="en-US" sz="1200" dirty="0" smtClean="0"/>
              <a:t> </a:t>
            </a:r>
            <a:r>
              <a:rPr lang="en-US" sz="1200" dirty="0"/>
              <a:t>mitigation of </a:t>
            </a:r>
            <a:r>
              <a:rPr lang="en-US" sz="1200" dirty="0" smtClean="0"/>
              <a:t>power amplifier </a:t>
            </a:r>
            <a:r>
              <a:rPr lang="en-US" sz="1200" dirty="0"/>
              <a:t>and I/Q modulator impairments in broadband </a:t>
            </a:r>
            <a:r>
              <a:rPr lang="en-US" sz="1200" dirty="0" smtClean="0"/>
              <a:t>direct-conversion transmitters</a:t>
            </a:r>
            <a:r>
              <a:rPr lang="en-US" sz="1200" dirty="0"/>
              <a:t>,” IEEE </a:t>
            </a:r>
            <a:r>
              <a:rPr lang="en-US" sz="1200" dirty="0" smtClean="0"/>
              <a:t>TMTT,2010</a:t>
            </a:r>
            <a:endParaRPr lang="en-US" sz="1200" dirty="0"/>
          </a:p>
        </p:txBody>
      </p:sp>
      <p:sp>
        <p:nvSpPr>
          <p:cNvPr id="20" name="TextBox 19"/>
          <p:cNvSpPr txBox="1"/>
          <p:nvPr/>
        </p:nvSpPr>
        <p:spPr>
          <a:xfrm>
            <a:off x="5562515" y="1892916"/>
            <a:ext cx="13461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Predistorted</a:t>
            </a:r>
            <a:endParaRPr lang="en-US" dirty="0" smtClean="0"/>
          </a:p>
          <a:p>
            <a:pPr algn="ctr"/>
            <a:r>
              <a:rPr lang="en-US" dirty="0" smtClean="0"/>
              <a:t>I/Q symbols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-10077" y="1834577"/>
            <a:ext cx="13009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Original</a:t>
            </a:r>
          </a:p>
          <a:p>
            <a:pPr algn="ctr"/>
            <a:r>
              <a:rPr lang="en-US" dirty="0" smtClean="0"/>
              <a:t>I/Q symbols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354580" y="5954778"/>
            <a:ext cx="22047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APH DPD Structure</a:t>
            </a:r>
            <a:endParaRPr lang="en-US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562515" y="3301556"/>
                <a:ext cx="356873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𝝍</m:t>
                    </m:r>
                  </m:oMath>
                </a14:m>
                <a:r>
                  <a:rPr lang="en-US" b="1" dirty="0" smtClean="0"/>
                  <a:t>: Polynomials </a:t>
                </a:r>
                <a:r>
                  <a:rPr lang="en-US" dirty="0" smtClean="0"/>
                  <a:t>(</a:t>
                </a:r>
                <a:r>
                  <a:rPr lang="en-US" i="1" dirty="0" err="1" smtClean="0"/>
                  <a:t>p</a:t>
                </a:r>
                <a:r>
                  <a:rPr lang="en-US" i="1" baseline="30000" dirty="0" err="1" smtClean="0"/>
                  <a:t>th</a:t>
                </a:r>
                <a:r>
                  <a:rPr lang="en-US" dirty="0" smtClean="0"/>
                  <a:t> or </a:t>
                </a:r>
                <a:r>
                  <a:rPr lang="en-US" i="1" dirty="0" err="1" smtClean="0"/>
                  <a:t>q</a:t>
                </a:r>
                <a:r>
                  <a:rPr lang="en-US" i="1" baseline="30000" dirty="0" err="1" smtClean="0"/>
                  <a:t>th</a:t>
                </a:r>
                <a:r>
                  <a:rPr lang="en-US" dirty="0" smtClean="0"/>
                  <a:t> order):</a:t>
                </a:r>
                <a:endParaRPr lang="en-US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515" y="3301556"/>
                <a:ext cx="3568734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1024" t="-10000" r="-341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TextBox 43"/>
          <p:cNvSpPr txBox="1"/>
          <p:nvPr/>
        </p:nvSpPr>
        <p:spPr>
          <a:xfrm>
            <a:off x="5580933" y="4350386"/>
            <a:ext cx="31037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H: DPD filters </a:t>
            </a:r>
            <a:r>
              <a:rPr lang="en-US" dirty="0" smtClean="0"/>
              <a:t>(</a:t>
            </a:r>
            <a:r>
              <a:rPr lang="en-US" i="1" dirty="0" err="1" smtClean="0"/>
              <a:t>L</a:t>
            </a:r>
            <a:r>
              <a:rPr lang="en-US" i="1" baseline="-25000" dirty="0" err="1" smtClean="0"/>
              <a:t>p</a:t>
            </a:r>
            <a:r>
              <a:rPr lang="en-US" i="1" dirty="0" smtClean="0"/>
              <a:t> </a:t>
            </a:r>
            <a:r>
              <a:rPr lang="en-US" dirty="0"/>
              <a:t>or </a:t>
            </a:r>
            <a:r>
              <a:rPr lang="en-US" i="1" dirty="0" err="1"/>
              <a:t>L</a:t>
            </a:r>
            <a:r>
              <a:rPr lang="en-US" i="1" baseline="-25000" dirty="0" err="1"/>
              <a:t>q</a:t>
            </a:r>
            <a:r>
              <a:rPr lang="en-US" baseline="-25000" dirty="0"/>
              <a:t> </a:t>
            </a:r>
            <a:r>
              <a:rPr lang="en-US" dirty="0" smtClean="0"/>
              <a:t>taps):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603793" y="2650389"/>
            <a:ext cx="27703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Conjugate branch: </a:t>
            </a:r>
          </a:p>
          <a:p>
            <a:r>
              <a:rPr lang="en-US" dirty="0"/>
              <a:t> </a:t>
            </a:r>
            <a:r>
              <a:rPr lang="en-US" dirty="0" smtClean="0"/>
              <a:t>     Deal with I/Q imbalance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5849807" y="4623155"/>
            <a:ext cx="1856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Filter coefficients: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5580933" y="5669247"/>
            <a:ext cx="3529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</a:t>
            </a:r>
            <a:r>
              <a:rPr lang="en-US" b="1" dirty="0" smtClean="0"/>
              <a:t>: Compensation of LO leakage </a:t>
            </a:r>
            <a:endParaRPr lang="en-US" b="1" dirty="0"/>
          </a:p>
        </p:txBody>
      </p:sp>
      <p:sp>
        <p:nvSpPr>
          <p:cNvPr id="54" name="Rectangle 53"/>
          <p:cNvSpPr/>
          <p:nvPr/>
        </p:nvSpPr>
        <p:spPr>
          <a:xfrm>
            <a:off x="5562515" y="4350386"/>
            <a:ext cx="3432320" cy="1688193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5391105" y="6023298"/>
            <a:ext cx="3909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How to obtain those DPD parameters? </a:t>
            </a:r>
            <a:endParaRPr lang="en-US" b="1" dirty="0">
              <a:solidFill>
                <a:srgbClr val="00B05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900365" y="3669129"/>
                <a:ext cx="2028504" cy="3033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0365" y="3669129"/>
                <a:ext cx="2028504" cy="303353"/>
              </a:xfrm>
              <a:prstGeom prst="rect">
                <a:avLst/>
              </a:prstGeom>
              <a:blipFill rotWithShape="0">
                <a:blip r:embed="rId4"/>
                <a:stretch>
                  <a:fillRect l="-3604" t="-2000" b="-2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900365" y="3968766"/>
                <a:ext cx="2024913" cy="3076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𝜓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e>
                      </m:acc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</m:t>
                          </m:r>
                          <m:sSubSup>
                            <m:sSub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∗</m:t>
                              </m:r>
                            </m:sup>
                          </m:sSub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|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∗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0365" y="3968766"/>
                <a:ext cx="2024913" cy="307648"/>
              </a:xfrm>
              <a:prstGeom prst="rect">
                <a:avLst/>
              </a:prstGeom>
              <a:blipFill rotWithShape="0">
                <a:blip r:embed="rId5"/>
                <a:stretch>
                  <a:fillRect l="-3614" b="-235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894207" y="4948944"/>
                <a:ext cx="2632644" cy="3295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=[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4207" y="4948944"/>
                <a:ext cx="2632644" cy="329514"/>
              </a:xfrm>
              <a:prstGeom prst="rect">
                <a:avLst/>
              </a:prstGeom>
              <a:blipFill rotWithShape="0">
                <a:blip r:embed="rId6"/>
                <a:stretch>
                  <a:fillRect l="-1852" t="-1852" r="-2778" b="-185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5894207" y="5297930"/>
                <a:ext cx="2720040" cy="3419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</m:sub>
                          </m:sSub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=[</m:t>
                      </m:r>
                      <m:acc>
                        <m:accPr>
                          <m:chr m:val="̅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,0</m:t>
                              </m:r>
                            </m:sub>
                          </m:sSub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,</m:t>
                      </m:r>
                      <m:acc>
                        <m:accPr>
                          <m:chr m:val="̅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,1</m:t>
                              </m:r>
                            </m:sub>
                          </m:sSub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,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∙∙∙,</m:t>
                      </m:r>
                      <m:acc>
                        <m:accPr>
                          <m:chr m:val="̅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𝑞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𝑞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sub>
                          </m:sSub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4207" y="5297930"/>
                <a:ext cx="2720040" cy="341953"/>
              </a:xfrm>
              <a:prstGeom prst="rect">
                <a:avLst/>
              </a:prstGeom>
              <a:blipFill rotWithShape="0">
                <a:blip r:embed="rId7"/>
                <a:stretch>
                  <a:fillRect l="-1794" r="-2915" b="-17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42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293" y="133346"/>
            <a:ext cx="7886700" cy="1325563"/>
          </a:xfrm>
        </p:spPr>
        <p:txBody>
          <a:bodyPr/>
          <a:lstStyle/>
          <a:p>
            <a:r>
              <a:rPr lang="en-US" dirty="0" smtClean="0"/>
              <a:t>Parameter training of DPD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4385" y="2475049"/>
            <a:ext cx="4923809" cy="31523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31820" y="5661830"/>
            <a:ext cx="34085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Indirect learning architecture*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1669735" y="2312929"/>
            <a:ext cx="9492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Training</a:t>
            </a:r>
          </a:p>
          <a:p>
            <a:r>
              <a:rPr lang="en-US" dirty="0" smtClean="0"/>
              <a:t>samples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904485" y="3784722"/>
            <a:ext cx="11043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Inverse of</a:t>
            </a:r>
          </a:p>
          <a:p>
            <a:pPr algn="ctr"/>
            <a:r>
              <a:rPr lang="en-US" dirty="0" smtClean="0"/>
              <a:t>PA Gain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474720" y="4662195"/>
            <a:ext cx="79861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error</a:t>
            </a:r>
          </a:p>
          <a:p>
            <a:r>
              <a:rPr lang="en-US" sz="2000" b="1" dirty="0" smtClean="0">
                <a:solidFill>
                  <a:srgbClr val="FF0000"/>
                </a:solidFill>
              </a:rPr>
              <a:t>signal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58293" y="1267076"/>
            <a:ext cx="850598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Minimize the </a:t>
            </a:r>
            <a:r>
              <a:rPr lang="en-US" sz="2400" dirty="0" smtClean="0">
                <a:solidFill>
                  <a:srgbClr val="FF0000"/>
                </a:solidFill>
              </a:rPr>
              <a:t>error signal </a:t>
            </a:r>
            <a:r>
              <a:rPr lang="en-US" sz="2400" dirty="0" smtClean="0"/>
              <a:t>by least squares estimation </a:t>
            </a:r>
          </a:p>
          <a:p>
            <a:r>
              <a:rPr lang="en-US" sz="2400" dirty="0" smtClean="0"/>
              <a:t>in </a:t>
            </a:r>
            <a:r>
              <a:rPr lang="en-US" sz="2400" b="1" dirty="0" smtClean="0"/>
              <a:t>feedback loops </a:t>
            </a:r>
            <a:r>
              <a:rPr lang="en-US" sz="2400" dirty="0" smtClean="0"/>
              <a:t>until DPD parameters (filter &amp; LO </a:t>
            </a:r>
            <a:r>
              <a:rPr lang="en-US" sz="2400" dirty="0" err="1" smtClean="0"/>
              <a:t>coef</a:t>
            </a:r>
            <a:r>
              <a:rPr lang="en-US" sz="2400" dirty="0" smtClean="0"/>
              <a:t>.) </a:t>
            </a:r>
            <a:r>
              <a:rPr lang="en-US" sz="2400" b="1" dirty="0" smtClean="0"/>
              <a:t>converge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39824" y="5016138"/>
            <a:ext cx="2606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i: iteration number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80010" y="6541086"/>
            <a:ext cx="1054421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*C</a:t>
            </a:r>
            <a:r>
              <a:rPr lang="en-US" sz="1200" dirty="0"/>
              <a:t>. </a:t>
            </a:r>
            <a:r>
              <a:rPr lang="en-US" sz="1200" dirty="0" err="1"/>
              <a:t>Eun</a:t>
            </a:r>
            <a:r>
              <a:rPr lang="en-US" sz="1200" dirty="0"/>
              <a:t> and E. Powers, “A new </a:t>
            </a:r>
            <a:r>
              <a:rPr lang="en-US" sz="1200" dirty="0" err="1"/>
              <a:t>Volterra</a:t>
            </a:r>
            <a:r>
              <a:rPr lang="en-US" sz="1200" dirty="0"/>
              <a:t> </a:t>
            </a:r>
            <a:r>
              <a:rPr lang="en-US" sz="1200" dirty="0" err="1"/>
              <a:t>predistorter</a:t>
            </a:r>
            <a:r>
              <a:rPr lang="en-US" sz="1200" dirty="0"/>
              <a:t> based on </a:t>
            </a:r>
            <a:r>
              <a:rPr lang="en-US" sz="1200" dirty="0" smtClean="0"/>
              <a:t>the indirect learning </a:t>
            </a:r>
            <a:r>
              <a:rPr lang="en-US" sz="1200" dirty="0"/>
              <a:t>architecture,” IEEE </a:t>
            </a:r>
            <a:r>
              <a:rPr lang="en-US" sz="1200" dirty="0" smtClean="0"/>
              <a:t>TSP, 1997</a:t>
            </a:r>
            <a:r>
              <a:rPr lang="en-US" sz="1200" dirty="0"/>
              <a:t>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942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07976"/>
            <a:ext cx="899541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DPD system design flow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865590" y="2849880"/>
            <a:ext cx="1352843" cy="152019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864141" y="3102143"/>
            <a:ext cx="128458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DPD </a:t>
            </a:r>
          </a:p>
          <a:p>
            <a:pPr algn="ctr"/>
            <a:r>
              <a:rPr lang="en-US" sz="2000" dirty="0" smtClean="0"/>
              <a:t>parameter</a:t>
            </a:r>
          </a:p>
          <a:p>
            <a:pPr algn="ctr"/>
            <a:r>
              <a:rPr lang="en-US" sz="2000" dirty="0" smtClean="0"/>
              <a:t>training</a:t>
            </a:r>
            <a:endParaRPr lang="en-US" sz="2000" dirty="0"/>
          </a:p>
        </p:txBody>
      </p:sp>
      <p:sp>
        <p:nvSpPr>
          <p:cNvPr id="6" name="Rounded Rectangle 5"/>
          <p:cNvSpPr/>
          <p:nvPr/>
        </p:nvSpPr>
        <p:spPr>
          <a:xfrm>
            <a:off x="789137" y="2849880"/>
            <a:ext cx="1359586" cy="152019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865590" y="3102142"/>
            <a:ext cx="138121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Finalized </a:t>
            </a:r>
          </a:p>
          <a:p>
            <a:pPr algn="ctr"/>
            <a:r>
              <a:rPr lang="en-US" sz="2000" dirty="0" smtClean="0"/>
              <a:t>DPD</a:t>
            </a:r>
          </a:p>
          <a:p>
            <a:pPr algn="ctr"/>
            <a:r>
              <a:rPr lang="en-US" sz="2000" dirty="0" smtClean="0"/>
              <a:t>parameters</a:t>
            </a:r>
            <a:endParaRPr lang="en-US" sz="2000" dirty="0"/>
          </a:p>
        </p:txBody>
      </p:sp>
      <p:sp>
        <p:nvSpPr>
          <p:cNvPr id="8" name="Rounded Rectangle 7"/>
          <p:cNvSpPr/>
          <p:nvPr/>
        </p:nvSpPr>
        <p:spPr>
          <a:xfrm>
            <a:off x="4963669" y="2849880"/>
            <a:ext cx="1334261" cy="152019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907135" y="3102142"/>
            <a:ext cx="147142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Map trained</a:t>
            </a:r>
          </a:p>
          <a:p>
            <a:pPr algn="ctr"/>
            <a:r>
              <a:rPr lang="en-US" sz="2000" dirty="0" smtClean="0"/>
              <a:t>DPD on</a:t>
            </a:r>
          </a:p>
          <a:p>
            <a:pPr algn="ctr"/>
            <a:r>
              <a:rPr lang="en-US" sz="2000" dirty="0" smtClean="0"/>
              <a:t>hardware</a:t>
            </a:r>
            <a:endParaRPr lang="en-US" sz="2000" dirty="0"/>
          </a:p>
        </p:txBody>
      </p:sp>
      <p:sp>
        <p:nvSpPr>
          <p:cNvPr id="10" name="Rounded Rectangle 9"/>
          <p:cNvSpPr/>
          <p:nvPr/>
        </p:nvSpPr>
        <p:spPr>
          <a:xfrm>
            <a:off x="6981738" y="2849880"/>
            <a:ext cx="1454953" cy="152019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944870" y="3102142"/>
            <a:ext cx="152868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DPD</a:t>
            </a:r>
          </a:p>
          <a:p>
            <a:pPr algn="ctr"/>
            <a:r>
              <a:rPr lang="en-US" sz="2000" dirty="0" smtClean="0"/>
              <a:t>Performance</a:t>
            </a:r>
          </a:p>
          <a:p>
            <a:pPr algn="ctr"/>
            <a:r>
              <a:rPr lang="en-US" sz="2000" dirty="0" smtClean="0"/>
              <a:t>Evaluation</a:t>
            </a:r>
            <a:endParaRPr lang="en-US" sz="2000" dirty="0"/>
          </a:p>
        </p:txBody>
      </p:sp>
      <p:sp>
        <p:nvSpPr>
          <p:cNvPr id="12" name="Right Arrow 11"/>
          <p:cNvSpPr/>
          <p:nvPr/>
        </p:nvSpPr>
        <p:spPr>
          <a:xfrm>
            <a:off x="2285241" y="3486150"/>
            <a:ext cx="491490" cy="34290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4359490" y="3486150"/>
            <a:ext cx="491490" cy="34290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6427383" y="3486150"/>
            <a:ext cx="491490" cy="34290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U-Turn Arrow 14"/>
          <p:cNvSpPr/>
          <p:nvPr/>
        </p:nvSpPr>
        <p:spPr>
          <a:xfrm flipH="1">
            <a:off x="1308660" y="2036774"/>
            <a:ext cx="6486599" cy="667431"/>
          </a:xfrm>
          <a:prstGeom prst="uturnArrow">
            <a:avLst>
              <a:gd name="adj1" fmla="val 26226"/>
              <a:gd name="adj2" fmla="val 25000"/>
              <a:gd name="adj3" fmla="val 25000"/>
              <a:gd name="adj4" fmla="val 43750"/>
              <a:gd name="adj5" fmla="val 99525"/>
            </a:avLst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52579" y="2200795"/>
            <a:ext cx="46885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New radio hardware ? / Environment changes ? 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3483987" y="1905065"/>
            <a:ext cx="2135944" cy="3748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Retraining needed ?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1797" y="4698148"/>
            <a:ext cx="39573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Offline </a:t>
            </a:r>
            <a:r>
              <a:rPr lang="en-US" b="1" dirty="0" smtClean="0">
                <a:solidFill>
                  <a:srgbClr val="0070C0"/>
                </a:solidFill>
              </a:rPr>
              <a:t>training</a:t>
            </a:r>
            <a:r>
              <a:rPr lang="en-US" b="1" dirty="0" smtClean="0"/>
              <a:t> system:</a:t>
            </a:r>
          </a:p>
          <a:p>
            <a:pPr algn="ctr"/>
            <a:r>
              <a:rPr lang="en-US" dirty="0" smtClean="0"/>
              <a:t>Perform training whenever needed</a:t>
            </a:r>
          </a:p>
          <a:p>
            <a:pPr algn="ctr"/>
            <a:r>
              <a:rPr lang="en-US" dirty="0" smtClean="0"/>
              <a:t>Obtain and store latest DPD parameters </a:t>
            </a:r>
          </a:p>
          <a:p>
            <a:pPr algn="ctr"/>
            <a:r>
              <a:rPr lang="en-US" dirty="0" smtClean="0"/>
              <a:t>Do not need to be real-time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34646" y="4698566"/>
            <a:ext cx="433965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High performance </a:t>
            </a:r>
            <a:r>
              <a:rPr lang="en-US" b="1" dirty="0" err="1" smtClean="0">
                <a:solidFill>
                  <a:srgbClr val="0070C0"/>
                </a:solidFill>
              </a:rPr>
              <a:t>predistortion</a:t>
            </a:r>
            <a:r>
              <a:rPr lang="en-US" b="1" dirty="0" smtClean="0"/>
              <a:t> system:</a:t>
            </a:r>
          </a:p>
          <a:p>
            <a:pPr algn="ctr"/>
            <a:r>
              <a:rPr lang="en-US" dirty="0" smtClean="0"/>
              <a:t>Perform effective </a:t>
            </a:r>
            <a:r>
              <a:rPr lang="en-US" dirty="0" err="1" smtClean="0"/>
              <a:t>predistortion</a:t>
            </a:r>
            <a:r>
              <a:rPr lang="en-US" dirty="0" smtClean="0"/>
              <a:t> continuously</a:t>
            </a:r>
          </a:p>
          <a:p>
            <a:pPr algn="ctr"/>
            <a:r>
              <a:rPr lang="en-US" dirty="0" smtClean="0"/>
              <a:t>Easy to reconfigure with latest parameters</a:t>
            </a:r>
          </a:p>
          <a:p>
            <a:pPr algn="ctr"/>
            <a:r>
              <a:rPr lang="en-US" dirty="0" smtClean="0"/>
              <a:t>High data-rate performance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60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509" y="412885"/>
            <a:ext cx="7886700" cy="1325563"/>
          </a:xfrm>
        </p:spPr>
        <p:txBody>
          <a:bodyPr/>
          <a:lstStyle/>
          <a:p>
            <a:r>
              <a:rPr lang="en-US" dirty="0" smtClean="0"/>
              <a:t>Offline DPD training system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4310" y="6526530"/>
            <a:ext cx="280628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*Figure from http://warpproject.org/trac/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327827" y="3458023"/>
            <a:ext cx="3175000" cy="1657350"/>
          </a:xfrm>
          <a:prstGeom prst="rect">
            <a:avLst/>
          </a:prstGeom>
        </p:spPr>
      </p:pic>
      <p:sp>
        <p:nvSpPr>
          <p:cNvPr id="12" name="Freeform 11"/>
          <p:cNvSpPr/>
          <p:nvPr/>
        </p:nvSpPr>
        <p:spPr>
          <a:xfrm>
            <a:off x="7445677" y="4063813"/>
            <a:ext cx="679055" cy="571500"/>
          </a:xfrm>
          <a:custGeom>
            <a:avLst/>
            <a:gdLst>
              <a:gd name="connsiteX0" fmla="*/ 22860 w 679055"/>
              <a:gd name="connsiteY0" fmla="*/ 0 h 571500"/>
              <a:gd name="connsiteX1" fmla="*/ 571500 w 679055"/>
              <a:gd name="connsiteY1" fmla="*/ 171450 h 571500"/>
              <a:gd name="connsiteX2" fmla="*/ 628650 w 679055"/>
              <a:gd name="connsiteY2" fmla="*/ 468630 h 571500"/>
              <a:gd name="connsiteX3" fmla="*/ 0 w 679055"/>
              <a:gd name="connsiteY3" fmla="*/ 571500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9055" h="571500">
                <a:moveTo>
                  <a:pt x="22860" y="0"/>
                </a:moveTo>
                <a:cubicBezTo>
                  <a:pt x="246697" y="46672"/>
                  <a:pt x="470535" y="93345"/>
                  <a:pt x="571500" y="171450"/>
                </a:cubicBezTo>
                <a:cubicBezTo>
                  <a:pt x="672465" y="249555"/>
                  <a:pt x="723900" y="401955"/>
                  <a:pt x="628650" y="468630"/>
                </a:cubicBezTo>
                <a:cubicBezTo>
                  <a:pt x="533400" y="535305"/>
                  <a:pt x="266700" y="553402"/>
                  <a:pt x="0" y="571500"/>
                </a:cubicBezTo>
              </a:path>
            </a:pathLst>
          </a:custGeom>
          <a:noFill/>
          <a:ln w="571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222675" y="4668608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TX RF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225811" y="3661186"/>
            <a:ext cx="713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RX RF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8016960" y="3737343"/>
            <a:ext cx="112704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Feedback </a:t>
            </a:r>
          </a:p>
          <a:p>
            <a:pPr algn="ctr"/>
            <a:r>
              <a:rPr lang="en-US" dirty="0"/>
              <a:t>l</a:t>
            </a:r>
            <a:r>
              <a:rPr lang="en-US" dirty="0" smtClean="0"/>
              <a:t>oop by</a:t>
            </a:r>
          </a:p>
          <a:p>
            <a:pPr algn="ctr"/>
            <a:r>
              <a:rPr lang="en-US" dirty="0" smtClean="0"/>
              <a:t>coaxial </a:t>
            </a:r>
          </a:p>
          <a:p>
            <a:pPr algn="ctr"/>
            <a:r>
              <a:rPr lang="en-US" dirty="0" smtClean="0"/>
              <a:t>cable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679117" y="3458024"/>
            <a:ext cx="2183130" cy="138303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872357" y="3587792"/>
            <a:ext cx="175092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DPD training</a:t>
            </a:r>
          </a:p>
          <a:p>
            <a:pPr algn="ctr"/>
            <a:r>
              <a:rPr lang="en-US" sz="2400" dirty="0" smtClean="0"/>
              <a:t>algorithm</a:t>
            </a:r>
          </a:p>
          <a:p>
            <a:pPr algn="ctr"/>
            <a:r>
              <a:rPr lang="en-US" sz="2400" dirty="0" smtClean="0"/>
              <a:t>on </a:t>
            </a:r>
            <a:r>
              <a:rPr lang="en-US" sz="2400" dirty="0" err="1" smtClean="0"/>
              <a:t>Matlab</a:t>
            </a:r>
            <a:endParaRPr lang="en-US" sz="2400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976297" y="5047744"/>
            <a:ext cx="154305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6" idx="2"/>
          </p:cNvCxnSpPr>
          <p:nvPr/>
        </p:nvCxnSpPr>
        <p:spPr>
          <a:xfrm flipH="1">
            <a:off x="1456357" y="4841054"/>
            <a:ext cx="314325" cy="2066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6" idx="2"/>
          </p:cNvCxnSpPr>
          <p:nvPr/>
        </p:nvCxnSpPr>
        <p:spPr>
          <a:xfrm>
            <a:off x="1770682" y="4841054"/>
            <a:ext cx="291465" cy="2066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456357" y="5200499"/>
            <a:ext cx="5116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PC</a:t>
            </a:r>
            <a:endParaRPr lang="en-US" sz="24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4468904" y="5188297"/>
            <a:ext cx="3046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WARP v3 radio board*</a:t>
            </a:r>
            <a:endParaRPr lang="en-US" sz="2400" b="1" dirty="0"/>
          </a:p>
        </p:txBody>
      </p:sp>
      <p:cxnSp>
        <p:nvCxnSpPr>
          <p:cNvPr id="28" name="Straight Arrow Connector 27"/>
          <p:cNvCxnSpPr>
            <a:stCxn id="16" idx="3"/>
          </p:cNvCxnSpPr>
          <p:nvPr/>
        </p:nvCxnSpPr>
        <p:spPr>
          <a:xfrm>
            <a:off x="2862247" y="4149539"/>
            <a:ext cx="1465579" cy="375939"/>
          </a:xfrm>
          <a:prstGeom prst="straightConnector1">
            <a:avLst/>
          </a:prstGeom>
          <a:ln w="57150">
            <a:solidFill>
              <a:schemeClr val="bg1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Isosceles Triangle 32"/>
          <p:cNvSpPr/>
          <p:nvPr/>
        </p:nvSpPr>
        <p:spPr>
          <a:xfrm rot="16717319">
            <a:off x="7468803" y="4006738"/>
            <a:ext cx="214264" cy="181454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888354" y="4517888"/>
            <a:ext cx="14062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Data transfer</a:t>
            </a:r>
          </a:p>
          <a:p>
            <a:pPr algn="ctr"/>
            <a:r>
              <a:rPr lang="en-US" dirty="0" smtClean="0"/>
              <a:t>by Ethernet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527509" y="1746231"/>
            <a:ext cx="83878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Incorporate iterative DPD parameter training process with </a:t>
            </a:r>
            <a:r>
              <a:rPr lang="en-US" sz="2400" b="1" dirty="0" err="1" smtClean="0"/>
              <a:t>WARPLab</a:t>
            </a:r>
            <a:r>
              <a:rPr lang="en-US" sz="2400" dirty="0" smtClean="0"/>
              <a:t> framework (rapid PHY prototyping in </a:t>
            </a:r>
            <a:r>
              <a:rPr lang="en-US" sz="2400" dirty="0" err="1" smtClean="0"/>
              <a:t>Matlab</a:t>
            </a:r>
            <a:r>
              <a:rPr lang="en-US" sz="2400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When DPD parameters converge, extract and store them in PC</a:t>
            </a:r>
            <a:endParaRPr lang="en-US" sz="2400" dirty="0"/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83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" y="330836"/>
            <a:ext cx="9521190" cy="1325563"/>
          </a:xfrm>
        </p:spPr>
        <p:txBody>
          <a:bodyPr>
            <a:normAutofit/>
          </a:bodyPr>
          <a:lstStyle/>
          <a:p>
            <a:r>
              <a:rPr lang="en-US" dirty="0"/>
              <a:t>High performance </a:t>
            </a:r>
            <a:r>
              <a:rPr lang="en-US" dirty="0" err="1"/>
              <a:t>predistortion</a:t>
            </a:r>
            <a:r>
              <a:rPr lang="en-US" dirty="0"/>
              <a:t> system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683967" y="1908810"/>
            <a:ext cx="2114550" cy="214884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58087" y="2526030"/>
            <a:ext cx="1325880" cy="0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358087" y="3535680"/>
            <a:ext cx="1325880" cy="0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84193" y="1879699"/>
            <a:ext cx="14618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Finalized DPD</a:t>
            </a:r>
          </a:p>
          <a:p>
            <a:pPr algn="ctr"/>
            <a:r>
              <a:rPr lang="en-US" dirty="0" smtClean="0"/>
              <a:t>parameters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62547" y="2889349"/>
            <a:ext cx="13051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Input</a:t>
            </a:r>
          </a:p>
          <a:p>
            <a:pPr algn="ctr"/>
            <a:r>
              <a:rPr lang="en-US" dirty="0" smtClean="0"/>
              <a:t>I/Q samples</a:t>
            </a:r>
            <a:endParaRPr lang="en-US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785786" y="2987040"/>
            <a:ext cx="1381729" cy="0"/>
          </a:xfrm>
          <a:prstGeom prst="straightConnector1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791539" y="2357706"/>
            <a:ext cx="13461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 smtClean="0"/>
              <a:t>Predistorted</a:t>
            </a:r>
            <a:endParaRPr lang="en-US" dirty="0" smtClean="0"/>
          </a:p>
          <a:p>
            <a:pPr algn="ctr"/>
            <a:r>
              <a:rPr lang="en-US" dirty="0" smtClean="0"/>
              <a:t>samples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167515" y="2276453"/>
            <a:ext cx="1980368" cy="1033752"/>
          </a:xfrm>
          <a:prstGeom prst="rect">
            <a:avLst/>
          </a:prstGeom>
        </p:spPr>
      </p:pic>
      <p:sp>
        <p:nvSpPr>
          <p:cNvPr id="19" name="Rounded Rectangle 18"/>
          <p:cNvSpPr/>
          <p:nvPr/>
        </p:nvSpPr>
        <p:spPr>
          <a:xfrm>
            <a:off x="7583012" y="2276452"/>
            <a:ext cx="1234440" cy="1033753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7610070" y="3351403"/>
            <a:ext cx="12073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Spectrum</a:t>
            </a:r>
          </a:p>
          <a:p>
            <a:pPr algn="ctr"/>
            <a:r>
              <a:rPr lang="en-US" sz="2000" b="1" dirty="0" smtClean="0"/>
              <a:t>analyzer</a:t>
            </a:r>
            <a:endParaRPr lang="en-US" sz="2000" b="1" dirty="0"/>
          </a:p>
        </p:txBody>
      </p:sp>
      <p:sp>
        <p:nvSpPr>
          <p:cNvPr id="21" name="Oval 20"/>
          <p:cNvSpPr/>
          <p:nvPr/>
        </p:nvSpPr>
        <p:spPr>
          <a:xfrm>
            <a:off x="8174932" y="3121495"/>
            <a:ext cx="146148" cy="146148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Curved Connector 22"/>
          <p:cNvCxnSpPr>
            <a:endCxn id="21" idx="2"/>
          </p:cNvCxnSpPr>
          <p:nvPr/>
        </p:nvCxnSpPr>
        <p:spPr>
          <a:xfrm>
            <a:off x="7147883" y="2987040"/>
            <a:ext cx="1027049" cy="207529"/>
          </a:xfrm>
          <a:prstGeom prst="curvedConnector3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2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7525" y="2405800"/>
            <a:ext cx="652472" cy="58829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30" name="Rectangle 29"/>
          <p:cNvSpPr/>
          <p:nvPr/>
        </p:nvSpPr>
        <p:spPr>
          <a:xfrm>
            <a:off x="5769419" y="3328809"/>
            <a:ext cx="7765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WARP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343926" y="4351677"/>
            <a:ext cx="973219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Targets:</a:t>
            </a:r>
            <a:r>
              <a:rPr lang="en-US" sz="2400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 smtClean="0"/>
              <a:t>High mobility</a:t>
            </a:r>
            <a:r>
              <a:rPr lang="en-US" sz="2000" dirty="0" smtClean="0"/>
              <a:t>: designed for mobile transmitter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 smtClean="0"/>
              <a:t>High flexibility</a:t>
            </a:r>
            <a:r>
              <a:rPr lang="en-US" sz="2000" dirty="0" smtClean="0"/>
              <a:t>: configure new parameters easily; </a:t>
            </a:r>
            <a:r>
              <a:rPr lang="en-US" sz="2000" dirty="0" err="1" smtClean="0"/>
              <a:t>predistort</a:t>
            </a:r>
            <a:r>
              <a:rPr lang="en-US" sz="2000" dirty="0" smtClean="0"/>
              <a:t> various input signals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 smtClean="0"/>
              <a:t>High data rate</a:t>
            </a:r>
            <a:r>
              <a:rPr lang="en-US" sz="2000" dirty="0" smtClean="0"/>
              <a:t>: perform </a:t>
            </a:r>
            <a:r>
              <a:rPr lang="en-US" sz="2000" dirty="0" err="1" smtClean="0"/>
              <a:t>predistortion</a:t>
            </a:r>
            <a:r>
              <a:rPr lang="en-US" sz="2000" dirty="0" smtClean="0"/>
              <a:t> efficiently and transmit continuously</a:t>
            </a:r>
            <a:endParaRPr lang="en-US" sz="2000" dirty="0"/>
          </a:p>
        </p:txBody>
      </p:sp>
      <p:sp>
        <p:nvSpPr>
          <p:cNvPr id="33" name="TextBox 32"/>
          <p:cNvSpPr txBox="1"/>
          <p:nvPr/>
        </p:nvSpPr>
        <p:spPr>
          <a:xfrm>
            <a:off x="1810698" y="2419797"/>
            <a:ext cx="18610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 err="1" smtClean="0"/>
              <a:t>Predistortion</a:t>
            </a:r>
            <a:endParaRPr lang="en-US" sz="2400" b="1" dirty="0"/>
          </a:p>
          <a:p>
            <a:pPr algn="ctr"/>
            <a:r>
              <a:rPr lang="en-US" sz="2400" b="1" dirty="0" smtClean="0"/>
              <a:t>design on </a:t>
            </a:r>
          </a:p>
          <a:p>
            <a:pPr algn="ctr"/>
            <a:r>
              <a:rPr lang="en-US" sz="2400" b="1" dirty="0" smtClean="0"/>
              <a:t>hardware</a:t>
            </a:r>
            <a:endParaRPr lang="en-US" sz="2400" b="1" dirty="0"/>
          </a:p>
        </p:txBody>
      </p:sp>
      <p:sp>
        <p:nvSpPr>
          <p:cNvPr id="34" name="Rectangle 33"/>
          <p:cNvSpPr/>
          <p:nvPr/>
        </p:nvSpPr>
        <p:spPr>
          <a:xfrm>
            <a:off x="2590258" y="6005483"/>
            <a:ext cx="41059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Decision: </a:t>
            </a:r>
            <a:r>
              <a:rPr lang="en-US" sz="2400" dirty="0" smtClean="0"/>
              <a:t>Mobile GPU (CUDA)</a:t>
            </a:r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33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262256"/>
            <a:ext cx="9201150" cy="1325563"/>
          </a:xfrm>
        </p:spPr>
        <p:txBody>
          <a:bodyPr/>
          <a:lstStyle/>
          <a:p>
            <a:r>
              <a:rPr lang="en-US" dirty="0" smtClean="0"/>
              <a:t>A mobile GPU development platform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" y="1756462"/>
            <a:ext cx="3680265" cy="36014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89603" y="2741554"/>
            <a:ext cx="5054397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Nvidia</a:t>
            </a:r>
            <a:r>
              <a:rPr lang="en-US" sz="2000" dirty="0" smtClean="0"/>
              <a:t> </a:t>
            </a:r>
            <a:r>
              <a:rPr lang="en-US" sz="2000" b="1" dirty="0" smtClean="0"/>
              <a:t>Jetson TK1 </a:t>
            </a:r>
            <a:r>
              <a:rPr lang="en-US" sz="2000" dirty="0" smtClean="0"/>
              <a:t>mobile development board*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Integrated with </a:t>
            </a:r>
            <a:r>
              <a:rPr lang="en-US" sz="2000" dirty="0" err="1" smtClean="0"/>
              <a:t>Tegra</a:t>
            </a:r>
            <a:r>
              <a:rPr lang="en-US" sz="2000" dirty="0" smtClean="0"/>
              <a:t> K1 28nm SOC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192 core Kepler GK20A </a:t>
            </a:r>
            <a:r>
              <a:rPr lang="en-US" sz="2000" dirty="0"/>
              <a:t>mobile GPU </a:t>
            </a:r>
            <a:endParaRPr lang="en-US" sz="2000" dirty="0" smtClean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Quad core ARM Cortex A15 CPU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dirty="0" smtClean="0"/>
              <a:t>Linux for </a:t>
            </a:r>
            <a:r>
              <a:rPr lang="en-US" sz="2000" dirty="0" err="1" smtClean="0"/>
              <a:t>Tegra</a:t>
            </a:r>
            <a:r>
              <a:rPr lang="en-US" sz="2000" dirty="0" smtClean="0"/>
              <a:t> (L4T) </a:t>
            </a:r>
            <a:r>
              <a:rPr lang="en-US" sz="2000" dirty="0"/>
              <a:t>o</a:t>
            </a:r>
            <a:r>
              <a:rPr lang="en-US" sz="2000" dirty="0" smtClean="0"/>
              <a:t>perating system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6614545"/>
            <a:ext cx="63207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*Figure from http</a:t>
            </a:r>
            <a:r>
              <a:rPr lang="en-US" sz="1200" dirty="0"/>
              <a:t>://</a:t>
            </a:r>
            <a:r>
              <a:rPr lang="en-US" sz="1200" dirty="0" smtClean="0"/>
              <a:t>diydrones.com/group/volta/forum/topics</a:t>
            </a:r>
            <a:r>
              <a:rPr lang="en-US" sz="1200" dirty="0"/>
              <a:t>/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176873" y="62709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6" name="Slide Number Placeholder 4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5A9AF-DC9A-45D5-B482-54B0C730BD1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29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1300</TotalTime>
  <Words>1138</Words>
  <Application>Microsoft Office PowerPoint</Application>
  <PresentationFormat>On-screen Show (4:3)</PresentationFormat>
  <Paragraphs>372</Paragraphs>
  <Slides>20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宋体</vt:lpstr>
      <vt:lpstr>Arial</vt:lpstr>
      <vt:lpstr>Calibri</vt:lpstr>
      <vt:lpstr>Calibri Light</vt:lpstr>
      <vt:lpstr>Cambria Math</vt:lpstr>
      <vt:lpstr>Times New Roman</vt:lpstr>
      <vt:lpstr>Wingdings</vt:lpstr>
      <vt:lpstr>Office Theme</vt:lpstr>
      <vt:lpstr>Mobile GPU Accelerated  Digital Predistortion on a Software-defined Mobile Transmitter</vt:lpstr>
      <vt:lpstr>Impairments in wireless transmitters</vt:lpstr>
      <vt:lpstr>Digital predistortion (DPD)</vt:lpstr>
      <vt:lpstr>Internal structure of DPD  Augmented Parallel Hammerstein (APH) structure*</vt:lpstr>
      <vt:lpstr>Parameter training of DPD</vt:lpstr>
      <vt:lpstr>DPD system design flow</vt:lpstr>
      <vt:lpstr>Offline DPD training system</vt:lpstr>
      <vt:lpstr>High performance predistortion system</vt:lpstr>
      <vt:lpstr>A mobile GPU development platform</vt:lpstr>
      <vt:lpstr>Mobile GPU-based predistortion system</vt:lpstr>
      <vt:lpstr>Improve computation efficiency    ——Dataflow diagram </vt:lpstr>
      <vt:lpstr>Improve computation efficiency  ——Multi-threaded kernel execution</vt:lpstr>
      <vt:lpstr>Improve computation efficiency   ——Memory access optimization </vt:lpstr>
      <vt:lpstr>Improve computation efficiency   ——Memory access optimization </vt:lpstr>
      <vt:lpstr>Improve computation efficiency   ——Memory access optimization </vt:lpstr>
      <vt:lpstr>Reduce data transfer overhead   ——CPU-GPU memory copy</vt:lpstr>
      <vt:lpstr>Reduce data transfer overhead  ——Jetson-WARP packet transfer</vt:lpstr>
      <vt:lpstr>Performance evaluation      ——Data rate</vt:lpstr>
      <vt:lpstr>Performance evaluation     ——Suppression effect</vt:lpstr>
      <vt:lpstr>Conclusion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tenoyart</dc:creator>
  <cp:lastModifiedBy>tenoyart</cp:lastModifiedBy>
  <cp:revision>287</cp:revision>
  <dcterms:created xsi:type="dcterms:W3CDTF">2015-12-11T19:02:51Z</dcterms:created>
  <dcterms:modified xsi:type="dcterms:W3CDTF">2015-12-13T01:23:30Z</dcterms:modified>
</cp:coreProperties>
</file>