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50909538" cy="36004500"/>
  <p:notesSz cx="36626800" cy="51955700"/>
  <p:defaultTextStyle>
    <a:defPPr>
      <a:defRPr lang="zh-TW"/>
    </a:defPPr>
    <a:lvl1pPr marL="0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1pPr>
    <a:lvl2pPr marL="2482011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2pPr>
    <a:lvl3pPr marL="4964024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3pPr>
    <a:lvl4pPr marL="7446036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4pPr>
    <a:lvl5pPr marL="9928048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5pPr>
    <a:lvl6pPr marL="12410058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6pPr>
    <a:lvl7pPr marL="14892073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7pPr>
    <a:lvl8pPr marL="17374084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8pPr>
    <a:lvl9pPr marL="19856096" algn="l" defTabSz="4964024" rtl="0" eaLnBrk="1" latinLnBrk="0" hangingPunct="1">
      <a:defRPr sz="9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FE1"/>
    <a:srgbClr val="0000FF"/>
    <a:srgbClr val="DCFFDC"/>
    <a:srgbClr val="C8FFC8"/>
    <a:srgbClr val="EBFFEB"/>
    <a:srgbClr val="F0FFF0"/>
    <a:srgbClr val="DDF8D4"/>
    <a:srgbClr val="FFFFCC"/>
    <a:srgbClr val="CC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1951" autoAdjust="0"/>
    <p:restoredTop sz="97627" autoAdjust="0"/>
  </p:normalViewPr>
  <p:slideViewPr>
    <p:cSldViewPr>
      <p:cViewPr>
        <p:scale>
          <a:sx n="25" d="100"/>
          <a:sy n="25" d="100"/>
        </p:scale>
        <p:origin x="1572" y="96"/>
      </p:cViewPr>
      <p:guideLst>
        <p:guide orient="horz" pos="11340"/>
        <p:guide pos="160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23" cy="180023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3" y="24"/>
            <a:ext cx="15871612" cy="2597787"/>
          </a:xfrm>
          <a:prstGeom prst="rect">
            <a:avLst/>
          </a:prstGeom>
        </p:spPr>
        <p:txBody>
          <a:bodyPr vert="horz" lIns="505557" tIns="252775" rIns="505557" bIns="252775" rtlCol="0"/>
          <a:lstStyle>
            <a:lvl1pPr algn="l">
              <a:defRPr sz="66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20746735" y="24"/>
            <a:ext cx="15871612" cy="2597787"/>
          </a:xfrm>
          <a:prstGeom prst="rect">
            <a:avLst/>
          </a:prstGeom>
        </p:spPr>
        <p:txBody>
          <a:bodyPr vert="horz" lIns="505557" tIns="252775" rIns="505557" bIns="252775" rtlCol="0"/>
          <a:lstStyle>
            <a:lvl1pPr algn="r">
              <a:defRPr sz="6600"/>
            </a:lvl1pPr>
          </a:lstStyle>
          <a:p>
            <a:fld id="{567D021B-CE88-48C8-B6E0-AE0BD432620C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541838" y="3900488"/>
            <a:ext cx="27543125" cy="19478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05557" tIns="252775" rIns="505557" bIns="25277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3662685" y="24678978"/>
            <a:ext cx="29301440" cy="23380066"/>
          </a:xfrm>
          <a:prstGeom prst="rect">
            <a:avLst/>
          </a:prstGeom>
        </p:spPr>
        <p:txBody>
          <a:bodyPr vert="horz" lIns="505557" tIns="252775" rIns="505557" bIns="252775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3" y="49348920"/>
            <a:ext cx="15871612" cy="2597787"/>
          </a:xfrm>
          <a:prstGeom prst="rect">
            <a:avLst/>
          </a:prstGeom>
        </p:spPr>
        <p:txBody>
          <a:bodyPr vert="horz" lIns="505557" tIns="252775" rIns="505557" bIns="252775" rtlCol="0" anchor="b"/>
          <a:lstStyle>
            <a:lvl1pPr algn="l">
              <a:defRPr sz="66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20746735" y="49348920"/>
            <a:ext cx="15871612" cy="2597787"/>
          </a:xfrm>
          <a:prstGeom prst="rect">
            <a:avLst/>
          </a:prstGeom>
        </p:spPr>
        <p:txBody>
          <a:bodyPr vert="horz" lIns="505557" tIns="252775" rIns="505557" bIns="252775" rtlCol="0" anchor="b"/>
          <a:lstStyle>
            <a:lvl1pPr algn="r">
              <a:defRPr sz="6600"/>
            </a:lvl1pPr>
          </a:lstStyle>
          <a:p>
            <a:fld id="{32E26E9E-0B30-434B-8D8A-BFAB1E71BD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47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3671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7338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1005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4673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18341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2012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5679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9349" algn="l" defTabSz="1087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26E9E-0B30-434B-8D8A-BFAB1E71BDE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87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818219" y="11184741"/>
            <a:ext cx="43273108" cy="771763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636436" y="20402555"/>
            <a:ext cx="35636677" cy="92011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8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6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46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28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41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92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74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56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76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713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6909419" y="1441858"/>
            <a:ext cx="11454646" cy="3072050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45479" y="1441858"/>
            <a:ext cx="33515446" cy="307205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288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1015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21503" y="23136227"/>
            <a:ext cx="43273108" cy="7150894"/>
          </a:xfrm>
        </p:spPr>
        <p:txBody>
          <a:bodyPr anchor="t"/>
          <a:lstStyle>
            <a:lvl1pPr algn="l">
              <a:defRPr sz="218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021503" y="15260251"/>
            <a:ext cx="43273108" cy="7875982"/>
          </a:xfrm>
        </p:spPr>
        <p:txBody>
          <a:bodyPr anchor="b"/>
          <a:lstStyle>
            <a:lvl1pPr marL="0" indent="0">
              <a:buNone/>
              <a:defRPr sz="10800">
                <a:solidFill>
                  <a:schemeClr val="tx1">
                    <a:tint val="75000"/>
                  </a:schemeClr>
                </a:solidFill>
              </a:defRPr>
            </a:lvl1pPr>
            <a:lvl2pPr marL="2482011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964024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3pPr>
            <a:lvl4pPr marL="7446036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4pPr>
            <a:lvl5pPr marL="9928048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5pPr>
            <a:lvl6pPr marL="12410058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6pPr>
            <a:lvl7pPr marL="14892073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7pPr>
            <a:lvl8pPr marL="17374084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8pPr>
            <a:lvl9pPr marL="19856096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770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45484" y="8401060"/>
            <a:ext cx="22485045" cy="23761305"/>
          </a:xfrm>
        </p:spPr>
        <p:txBody>
          <a:bodyPr/>
          <a:lstStyle>
            <a:lvl1pPr>
              <a:defRPr sz="15200"/>
            </a:lvl1pPr>
            <a:lvl2pPr>
              <a:defRPr sz="13100"/>
            </a:lvl2pPr>
            <a:lvl3pPr>
              <a:defRPr sz="10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5879022" y="8401060"/>
            <a:ext cx="22485045" cy="23761305"/>
          </a:xfrm>
        </p:spPr>
        <p:txBody>
          <a:bodyPr/>
          <a:lstStyle>
            <a:lvl1pPr>
              <a:defRPr sz="15200"/>
            </a:lvl1pPr>
            <a:lvl2pPr>
              <a:defRPr sz="13100"/>
            </a:lvl2pPr>
            <a:lvl3pPr>
              <a:defRPr sz="10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39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45483" y="8059349"/>
            <a:ext cx="22493887" cy="3358751"/>
          </a:xfrm>
        </p:spPr>
        <p:txBody>
          <a:bodyPr anchor="b"/>
          <a:lstStyle>
            <a:lvl1pPr marL="0" indent="0">
              <a:buNone/>
              <a:defRPr sz="13100" b="1"/>
            </a:lvl1pPr>
            <a:lvl2pPr marL="2482011" indent="0">
              <a:buNone/>
              <a:defRPr sz="10800" b="1"/>
            </a:lvl2pPr>
            <a:lvl3pPr marL="4964024" indent="0">
              <a:buNone/>
              <a:defRPr sz="9800" b="1"/>
            </a:lvl3pPr>
            <a:lvl4pPr marL="7446036" indent="0">
              <a:buNone/>
              <a:defRPr sz="8700" b="1"/>
            </a:lvl4pPr>
            <a:lvl5pPr marL="9928048" indent="0">
              <a:buNone/>
              <a:defRPr sz="8700" b="1"/>
            </a:lvl5pPr>
            <a:lvl6pPr marL="12410058" indent="0">
              <a:buNone/>
              <a:defRPr sz="8700" b="1"/>
            </a:lvl6pPr>
            <a:lvl7pPr marL="14892073" indent="0">
              <a:buNone/>
              <a:defRPr sz="8700" b="1"/>
            </a:lvl7pPr>
            <a:lvl8pPr marL="17374084" indent="0">
              <a:buNone/>
              <a:defRPr sz="8700" b="1"/>
            </a:lvl8pPr>
            <a:lvl9pPr marL="19856096" indent="0">
              <a:buNone/>
              <a:defRPr sz="87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545483" y="11418095"/>
            <a:ext cx="22493887" cy="20744262"/>
          </a:xfrm>
        </p:spPr>
        <p:txBody>
          <a:bodyPr/>
          <a:lstStyle>
            <a:lvl1pPr>
              <a:defRPr sz="13100"/>
            </a:lvl1pPr>
            <a:lvl2pPr>
              <a:defRPr sz="10800"/>
            </a:lvl2pPr>
            <a:lvl3pPr>
              <a:defRPr sz="98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25861346" y="8059349"/>
            <a:ext cx="22502723" cy="3358751"/>
          </a:xfrm>
        </p:spPr>
        <p:txBody>
          <a:bodyPr anchor="b"/>
          <a:lstStyle>
            <a:lvl1pPr marL="0" indent="0">
              <a:buNone/>
              <a:defRPr sz="13100" b="1"/>
            </a:lvl1pPr>
            <a:lvl2pPr marL="2482011" indent="0">
              <a:buNone/>
              <a:defRPr sz="10800" b="1"/>
            </a:lvl2pPr>
            <a:lvl3pPr marL="4964024" indent="0">
              <a:buNone/>
              <a:defRPr sz="9800" b="1"/>
            </a:lvl3pPr>
            <a:lvl4pPr marL="7446036" indent="0">
              <a:buNone/>
              <a:defRPr sz="8700" b="1"/>
            </a:lvl4pPr>
            <a:lvl5pPr marL="9928048" indent="0">
              <a:buNone/>
              <a:defRPr sz="8700" b="1"/>
            </a:lvl5pPr>
            <a:lvl6pPr marL="12410058" indent="0">
              <a:buNone/>
              <a:defRPr sz="8700" b="1"/>
            </a:lvl6pPr>
            <a:lvl7pPr marL="14892073" indent="0">
              <a:buNone/>
              <a:defRPr sz="8700" b="1"/>
            </a:lvl7pPr>
            <a:lvl8pPr marL="17374084" indent="0">
              <a:buNone/>
              <a:defRPr sz="8700" b="1"/>
            </a:lvl8pPr>
            <a:lvl9pPr marL="19856096" indent="0">
              <a:buNone/>
              <a:defRPr sz="87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25861346" y="11418095"/>
            <a:ext cx="22502723" cy="20744262"/>
          </a:xfrm>
        </p:spPr>
        <p:txBody>
          <a:bodyPr/>
          <a:lstStyle>
            <a:lvl1pPr>
              <a:defRPr sz="13100"/>
            </a:lvl1pPr>
            <a:lvl2pPr>
              <a:defRPr sz="10800"/>
            </a:lvl2pPr>
            <a:lvl3pPr>
              <a:defRPr sz="98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37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01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01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5487" y="1433513"/>
            <a:ext cx="16748888" cy="6100763"/>
          </a:xfrm>
        </p:spPr>
        <p:txBody>
          <a:bodyPr anchor="b"/>
          <a:lstStyle>
            <a:lvl1pPr algn="l">
              <a:defRPr sz="10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904217" y="1433522"/>
            <a:ext cx="28459845" cy="30728843"/>
          </a:xfrm>
        </p:spPr>
        <p:txBody>
          <a:bodyPr/>
          <a:lstStyle>
            <a:lvl1pPr>
              <a:defRPr sz="17400"/>
            </a:lvl1pPr>
            <a:lvl2pPr>
              <a:defRPr sz="15200"/>
            </a:lvl2pPr>
            <a:lvl3pPr>
              <a:defRPr sz="13100"/>
            </a:lvl3pPr>
            <a:lvl4pPr>
              <a:defRPr sz="10800"/>
            </a:lvl4pPr>
            <a:lvl5pPr>
              <a:defRPr sz="10800"/>
            </a:lvl5pPr>
            <a:lvl6pPr>
              <a:defRPr sz="10800"/>
            </a:lvl6pPr>
            <a:lvl7pPr>
              <a:defRPr sz="10800"/>
            </a:lvl7pPr>
            <a:lvl8pPr>
              <a:defRPr sz="10800"/>
            </a:lvl8pPr>
            <a:lvl9pPr>
              <a:defRPr sz="10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5487" y="7534282"/>
            <a:ext cx="16748888" cy="24628081"/>
          </a:xfrm>
        </p:spPr>
        <p:txBody>
          <a:bodyPr/>
          <a:lstStyle>
            <a:lvl1pPr marL="0" indent="0">
              <a:buNone/>
              <a:defRPr sz="7600"/>
            </a:lvl1pPr>
            <a:lvl2pPr marL="2482011" indent="0">
              <a:buNone/>
              <a:defRPr sz="6500"/>
            </a:lvl2pPr>
            <a:lvl3pPr marL="4964024" indent="0">
              <a:buNone/>
              <a:defRPr sz="5500"/>
            </a:lvl3pPr>
            <a:lvl4pPr marL="7446036" indent="0">
              <a:buNone/>
              <a:defRPr sz="4900"/>
            </a:lvl4pPr>
            <a:lvl5pPr marL="9928048" indent="0">
              <a:buNone/>
              <a:defRPr sz="4900"/>
            </a:lvl5pPr>
            <a:lvl6pPr marL="12410058" indent="0">
              <a:buNone/>
              <a:defRPr sz="4900"/>
            </a:lvl6pPr>
            <a:lvl7pPr marL="14892073" indent="0">
              <a:buNone/>
              <a:defRPr sz="4900"/>
            </a:lvl7pPr>
            <a:lvl8pPr marL="17374084" indent="0">
              <a:buNone/>
              <a:defRPr sz="4900"/>
            </a:lvl8pPr>
            <a:lvl9pPr marL="19856096" indent="0">
              <a:buNone/>
              <a:defRPr sz="4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623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78631" y="25203153"/>
            <a:ext cx="30545723" cy="2975374"/>
          </a:xfrm>
        </p:spPr>
        <p:txBody>
          <a:bodyPr anchor="b"/>
          <a:lstStyle>
            <a:lvl1pPr algn="l">
              <a:defRPr sz="10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978631" y="3217070"/>
            <a:ext cx="30545723" cy="21602700"/>
          </a:xfrm>
        </p:spPr>
        <p:txBody>
          <a:bodyPr/>
          <a:lstStyle>
            <a:lvl1pPr marL="0" indent="0">
              <a:buNone/>
              <a:defRPr sz="17400"/>
            </a:lvl1pPr>
            <a:lvl2pPr marL="2482011" indent="0">
              <a:buNone/>
              <a:defRPr sz="15200"/>
            </a:lvl2pPr>
            <a:lvl3pPr marL="4964024" indent="0">
              <a:buNone/>
              <a:defRPr sz="13100"/>
            </a:lvl3pPr>
            <a:lvl4pPr marL="7446036" indent="0">
              <a:buNone/>
              <a:defRPr sz="10800"/>
            </a:lvl4pPr>
            <a:lvl5pPr marL="9928048" indent="0">
              <a:buNone/>
              <a:defRPr sz="10800"/>
            </a:lvl5pPr>
            <a:lvl6pPr marL="12410058" indent="0">
              <a:buNone/>
              <a:defRPr sz="10800"/>
            </a:lvl6pPr>
            <a:lvl7pPr marL="14892073" indent="0">
              <a:buNone/>
              <a:defRPr sz="10800"/>
            </a:lvl7pPr>
            <a:lvl8pPr marL="17374084" indent="0">
              <a:buNone/>
              <a:defRPr sz="10800"/>
            </a:lvl8pPr>
            <a:lvl9pPr marL="19856096" indent="0">
              <a:buNone/>
              <a:defRPr sz="108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978631" y="28178527"/>
            <a:ext cx="30545723" cy="4225526"/>
          </a:xfrm>
        </p:spPr>
        <p:txBody>
          <a:bodyPr/>
          <a:lstStyle>
            <a:lvl1pPr marL="0" indent="0">
              <a:buNone/>
              <a:defRPr sz="7600"/>
            </a:lvl1pPr>
            <a:lvl2pPr marL="2482011" indent="0">
              <a:buNone/>
              <a:defRPr sz="6500"/>
            </a:lvl2pPr>
            <a:lvl3pPr marL="4964024" indent="0">
              <a:buNone/>
              <a:defRPr sz="5500"/>
            </a:lvl3pPr>
            <a:lvl4pPr marL="7446036" indent="0">
              <a:buNone/>
              <a:defRPr sz="4900"/>
            </a:lvl4pPr>
            <a:lvl5pPr marL="9928048" indent="0">
              <a:buNone/>
              <a:defRPr sz="4900"/>
            </a:lvl5pPr>
            <a:lvl6pPr marL="12410058" indent="0">
              <a:buNone/>
              <a:defRPr sz="4900"/>
            </a:lvl6pPr>
            <a:lvl7pPr marL="14892073" indent="0">
              <a:buNone/>
              <a:defRPr sz="4900"/>
            </a:lvl7pPr>
            <a:lvl8pPr marL="17374084" indent="0">
              <a:buNone/>
              <a:defRPr sz="4900"/>
            </a:lvl8pPr>
            <a:lvl9pPr marL="19856096" indent="0">
              <a:buNone/>
              <a:defRPr sz="4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59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545477" y="1441850"/>
            <a:ext cx="45818585" cy="6000750"/>
          </a:xfrm>
          <a:prstGeom prst="rect">
            <a:avLst/>
          </a:prstGeom>
        </p:spPr>
        <p:txBody>
          <a:bodyPr vert="horz" lIns="496398" tIns="248203" rIns="496398" bIns="24820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45477" y="8401060"/>
            <a:ext cx="45818585" cy="23761305"/>
          </a:xfrm>
          <a:prstGeom prst="rect">
            <a:avLst/>
          </a:prstGeom>
        </p:spPr>
        <p:txBody>
          <a:bodyPr vert="horz" lIns="496398" tIns="248203" rIns="496398" bIns="24820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5483" y="33370841"/>
            <a:ext cx="11878893" cy="1916907"/>
          </a:xfrm>
          <a:prstGeom prst="rect">
            <a:avLst/>
          </a:prstGeom>
        </p:spPr>
        <p:txBody>
          <a:bodyPr vert="horz" lIns="496398" tIns="248203" rIns="496398" bIns="248203" rtlCol="0" anchor="ctr"/>
          <a:lstStyle>
            <a:lvl1pPr algn="l">
              <a:defRPr sz="6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49BE-1694-4790-8587-D3AF98D5FA16}" type="datetimeFigureOut">
              <a:rPr lang="zh-TW" altLang="en-US" smtClean="0"/>
              <a:t>2016/2/28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7394094" y="33370841"/>
            <a:ext cx="16121354" cy="1916907"/>
          </a:xfrm>
          <a:prstGeom prst="rect">
            <a:avLst/>
          </a:prstGeom>
        </p:spPr>
        <p:txBody>
          <a:bodyPr vert="horz" lIns="496398" tIns="248203" rIns="496398" bIns="248203" rtlCol="0" anchor="ctr"/>
          <a:lstStyle>
            <a:lvl1pPr algn="ctr">
              <a:defRPr sz="6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36485174" y="33370841"/>
            <a:ext cx="11878893" cy="1916907"/>
          </a:xfrm>
          <a:prstGeom prst="rect">
            <a:avLst/>
          </a:prstGeom>
        </p:spPr>
        <p:txBody>
          <a:bodyPr vert="horz" lIns="496398" tIns="248203" rIns="496398" bIns="248203" rtlCol="0" anchor="ctr"/>
          <a:lstStyle>
            <a:lvl1pPr algn="r">
              <a:defRPr sz="6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CB04-728D-47BF-AEBA-4FA1523724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6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64024" rtl="0" eaLnBrk="1" latinLnBrk="0" hangingPunct="1">
        <a:spcBef>
          <a:spcPct val="0"/>
        </a:spcBef>
        <a:buNone/>
        <a:defRPr sz="2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1511" indent="-1861511" algn="l" defTabSz="4964024" rtl="0" eaLnBrk="1" latinLnBrk="0" hangingPunct="1">
        <a:spcBef>
          <a:spcPct val="20000"/>
        </a:spcBef>
        <a:buFont typeface="Arial" pitchFamily="34" charset="0"/>
        <a:buChar char="•"/>
        <a:defRPr sz="17400" kern="1200">
          <a:solidFill>
            <a:schemeClr val="tx1"/>
          </a:solidFill>
          <a:latin typeface="+mn-lt"/>
          <a:ea typeface="+mn-ea"/>
          <a:cs typeface="+mn-cs"/>
        </a:defRPr>
      </a:lvl1pPr>
      <a:lvl2pPr marL="4033271" indent="-1551254" algn="l" defTabSz="4964024" rtl="0" eaLnBrk="1" latinLnBrk="0" hangingPunct="1">
        <a:spcBef>
          <a:spcPct val="20000"/>
        </a:spcBef>
        <a:buFont typeface="Arial" pitchFamily="34" charset="0"/>
        <a:buChar char="–"/>
        <a:defRPr sz="15200" kern="1200">
          <a:solidFill>
            <a:schemeClr val="tx1"/>
          </a:solidFill>
          <a:latin typeface="+mn-lt"/>
          <a:ea typeface="+mn-ea"/>
          <a:cs typeface="+mn-cs"/>
        </a:defRPr>
      </a:lvl2pPr>
      <a:lvl3pPr marL="6205034" indent="-1241006" algn="l" defTabSz="4964024" rtl="0" eaLnBrk="1" latinLnBrk="0" hangingPunct="1">
        <a:spcBef>
          <a:spcPct val="20000"/>
        </a:spcBef>
        <a:buFont typeface="Arial" pitchFamily="34" charset="0"/>
        <a:buChar char="•"/>
        <a:defRPr sz="13100" kern="1200">
          <a:solidFill>
            <a:schemeClr val="tx1"/>
          </a:solidFill>
          <a:latin typeface="+mn-lt"/>
          <a:ea typeface="+mn-ea"/>
          <a:cs typeface="+mn-cs"/>
        </a:defRPr>
      </a:lvl3pPr>
      <a:lvl4pPr marL="8687042" indent="-1241006" algn="l" defTabSz="4964024" rtl="0" eaLnBrk="1" latinLnBrk="0" hangingPunct="1">
        <a:spcBef>
          <a:spcPct val="20000"/>
        </a:spcBef>
        <a:buFont typeface="Arial" pitchFamily="34" charset="0"/>
        <a:buChar char="–"/>
        <a:defRPr sz="108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9054" indent="-1241006" algn="l" defTabSz="4964024" rtl="0" eaLnBrk="1" latinLnBrk="0" hangingPunct="1">
        <a:spcBef>
          <a:spcPct val="20000"/>
        </a:spcBef>
        <a:buFont typeface="Arial" pitchFamily="34" charset="0"/>
        <a:buChar char="»"/>
        <a:defRPr sz="10800" kern="1200">
          <a:solidFill>
            <a:schemeClr val="tx1"/>
          </a:solidFill>
          <a:latin typeface="+mn-lt"/>
          <a:ea typeface="+mn-ea"/>
          <a:cs typeface="+mn-cs"/>
        </a:defRPr>
      </a:lvl5pPr>
      <a:lvl6pPr marL="13651061" indent="-1241006" algn="l" defTabSz="4964024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6pPr>
      <a:lvl7pPr marL="16133079" indent="-1241006" algn="l" defTabSz="4964024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7pPr>
      <a:lvl8pPr marL="18615089" indent="-1241006" algn="l" defTabSz="4964024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8pPr>
      <a:lvl9pPr marL="21097099" indent="-1241006" algn="l" defTabSz="4964024" rtl="0" eaLnBrk="1" latinLnBrk="0" hangingPunct="1">
        <a:spcBef>
          <a:spcPct val="20000"/>
        </a:spcBef>
        <a:buFont typeface="Arial" pitchFamily="34" charset="0"/>
        <a:buChar char="•"/>
        <a:defRPr sz="10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1pPr>
      <a:lvl2pPr marL="2482011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2pPr>
      <a:lvl3pPr marL="4964024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446036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4pPr>
      <a:lvl5pPr marL="9928048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5pPr>
      <a:lvl6pPr marL="12410058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6pPr>
      <a:lvl7pPr marL="14892073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4084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8pPr>
      <a:lvl9pPr marL="19856096" algn="l" defTabSz="4964024" rtl="0" eaLnBrk="1" latinLnBrk="0" hangingPunct="1">
        <a:defRPr sz="9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4" y="-1"/>
            <a:ext cx="50904000" cy="4320503"/>
          </a:xfrm>
          <a:prstGeom prst="rect">
            <a:avLst/>
          </a:prstGeom>
          <a:gradFill rotWithShape="0">
            <a:gsLst>
              <a:gs pos="0">
                <a:srgbClr val="0070C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lIns="0" tIns="1800000" rIns="0" bIns="360000" anchor="ctr"/>
          <a:lstStyle/>
          <a:p>
            <a:pPr algn="ctr">
              <a:spcBef>
                <a:spcPts val="600"/>
              </a:spcBef>
              <a:tabLst>
                <a:tab pos="13639800" algn="l"/>
              </a:tabLst>
            </a:pPr>
            <a:r>
              <a:rPr lang="en-US" altLang="zh-TW" sz="9900" b="1" dirty="0">
                <a:solidFill>
                  <a:schemeClr val="bg1"/>
                </a:solidFill>
                <a:latin typeface="Calibri" panose="020F0502020204030204" pitchFamily="34" charset="0"/>
                <a:ea typeface="GungsuhChe" panose="02030609000101010101" pitchFamily="49" charset="-127"/>
              </a:rPr>
              <a:t>COMMUTING OPERATOR OF OFFSET LINEAR CANONICAL TRANSFORM AND ITS APPLICATIONS</a:t>
            </a:r>
            <a:endParaRPr lang="en-US" sz="9900" b="1" dirty="0">
              <a:solidFill>
                <a:schemeClr val="bg1"/>
              </a:solidFill>
              <a:latin typeface="Calibri" panose="020F0502020204030204" pitchFamily="34" charset="0"/>
              <a:ea typeface="GungsuhChe" panose="02030609000101010101" pitchFamily="49" charset="-127"/>
              <a:cs typeface="Times New Roman" panose="02020603050405020304" pitchFamily="18" charset="0"/>
            </a:endParaRPr>
          </a:p>
          <a:p>
            <a:pPr algn="ctr" defTabSz="5219977">
              <a:spcBef>
                <a:spcPts val="600"/>
              </a:spcBef>
              <a:tabLst>
                <a:tab pos="13639800" algn="l"/>
              </a:tabLst>
            </a:pPr>
            <a:r>
              <a:rPr lang="en-US" altLang="zh-TW" sz="7200" b="1" i="1" dirty="0">
                <a:solidFill>
                  <a:schemeClr val="bg1"/>
                </a:solidFill>
                <a:latin typeface="+mj-lt"/>
              </a:rPr>
              <a:t>Soo-Chang Pei,     Shih-</a:t>
            </a:r>
            <a:r>
              <a:rPr lang="en-US" altLang="zh-TW" sz="7200" b="1" i="1" dirty="0" err="1">
                <a:solidFill>
                  <a:schemeClr val="bg1"/>
                </a:solidFill>
                <a:latin typeface="+mj-lt"/>
              </a:rPr>
              <a:t>Gu</a:t>
            </a:r>
            <a:r>
              <a:rPr lang="en-US" altLang="zh-TW" sz="72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7200" b="1" i="1" dirty="0" smtClean="0">
                <a:solidFill>
                  <a:schemeClr val="bg1"/>
                </a:solidFill>
                <a:latin typeface="+mj-lt"/>
              </a:rPr>
              <a:t>Huang</a:t>
            </a:r>
          </a:p>
          <a:p>
            <a:pPr algn="ctr">
              <a:spcBef>
                <a:spcPts val="600"/>
              </a:spcBef>
              <a:tabLst>
                <a:tab pos="13639800" algn="l"/>
                <a:tab pos="45300900" algn="l"/>
              </a:tabLst>
            </a:pPr>
            <a:r>
              <a:rPr lang="en-US" altLang="zh-TW" sz="6600" b="1" i="1" dirty="0" smtClean="0">
                <a:solidFill>
                  <a:schemeClr val="bg1"/>
                </a:solidFill>
                <a:latin typeface="+mj-lt"/>
              </a:rPr>
              <a:t>Graduate Institute of Communication Engineering, National Taiwan University, Taipei, Taiwan</a:t>
            </a:r>
          </a:p>
          <a:p>
            <a:pPr algn="ctr">
              <a:spcBef>
                <a:spcPts val="2854"/>
              </a:spcBef>
              <a:tabLst>
                <a:tab pos="13639800" algn="l"/>
                <a:tab pos="45300900" algn="l"/>
              </a:tabLst>
            </a:pPr>
            <a:endParaRPr lang="en-US" altLang="zh-TW" sz="6600" spc="357" dirty="0">
              <a:solidFill>
                <a:schemeClr val="bg1"/>
              </a:solidFill>
              <a:latin typeface="+mj-lt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" name="Text Box 242"/>
          <p:cNvSpPr txBox="1">
            <a:spLocks noChangeArrowheads="1"/>
          </p:cNvSpPr>
          <p:nvPr/>
        </p:nvSpPr>
        <p:spPr bwMode="auto">
          <a:xfrm>
            <a:off x="611593" y="6120732"/>
            <a:ext cx="13284000" cy="10341293"/>
          </a:xfrm>
          <a:prstGeom prst="rect">
            <a:avLst/>
          </a:prstGeom>
          <a:solidFill>
            <a:srgbClr val="E1FFE1"/>
          </a:solidFill>
          <a:ln w="57150" cmpd="thinThick">
            <a:noFill/>
            <a:miter lim="800000"/>
            <a:headEnd/>
            <a:tailEnd/>
          </a:ln>
          <a:effectLst/>
          <a:extLst/>
        </p:spPr>
        <p:txBody>
          <a:bodyPr wrap="square" lIns="324000" tIns="91440" rIns="324000" bIns="182880">
            <a:spAutoFit/>
          </a:bodyPr>
          <a:lstStyle>
            <a:lvl1pPr marL="2286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5400" dirty="0">
                <a:latin typeface="+mn-lt"/>
              </a:rPr>
              <a:t>Linear canonical transform (LCT)</a:t>
            </a:r>
            <a:r>
              <a:rPr lang="en-US" altLang="zh-TW" sz="5400" dirty="0">
                <a:latin typeface="+mn-lt"/>
                <a:cs typeface="Arial" panose="020B0604020202020204" pitchFamily="34" charset="0"/>
              </a:rPr>
              <a:t> can be </a:t>
            </a:r>
            <a:r>
              <a:rPr lang="en-US" altLang="zh-TW" sz="5400" dirty="0">
                <a:latin typeface="+mn-lt"/>
              </a:rPr>
              <a:t>generalized by introducing two extra parameters, called offset LCT (OLCT</a:t>
            </a:r>
            <a:r>
              <a:rPr lang="en-US" altLang="zh-TW" sz="5400" dirty="0" smtClean="0">
                <a:latin typeface="+mn-lt"/>
              </a:rPr>
              <a:t>).</a:t>
            </a:r>
            <a:endParaRPr lang="en-US" altLang="zh-TW" sz="5400" dirty="0">
              <a:latin typeface="+mn-lt"/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5400" dirty="0">
                <a:latin typeface="+mn-lt"/>
              </a:rPr>
              <a:t>A new definition of OLCT is </a:t>
            </a:r>
            <a:r>
              <a:rPr lang="en-US" altLang="zh-TW" sz="5400" dirty="0" smtClean="0">
                <a:latin typeface="+mn-lt"/>
              </a:rPr>
              <a:t>proposed with a </a:t>
            </a:r>
            <a:r>
              <a:rPr lang="en-US" altLang="zh-TW" sz="5400" dirty="0">
                <a:latin typeface="+mn-lt"/>
              </a:rPr>
              <a:t>more concise </a:t>
            </a:r>
            <a:r>
              <a:rPr lang="en-US" altLang="zh-TW" sz="5400" dirty="0" smtClean="0">
                <a:latin typeface="+mn-lt"/>
              </a:rPr>
              <a:t>inverse </a:t>
            </a:r>
            <a:r>
              <a:rPr lang="en-US" altLang="zh-TW" sz="5400" dirty="0">
                <a:latin typeface="+mn-lt"/>
              </a:rPr>
              <a:t>transform.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5400" dirty="0">
                <a:latin typeface="+mn-lt"/>
              </a:rPr>
              <a:t>We find the commuting operator of the proposed OLCT.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5400" dirty="0" smtClean="0">
                <a:latin typeface="+mn-lt"/>
              </a:rPr>
              <a:t>The discrete </a:t>
            </a:r>
            <a:r>
              <a:rPr lang="en-US" altLang="zh-TW" sz="5400" dirty="0">
                <a:latin typeface="+mn-lt"/>
              </a:rPr>
              <a:t>version of </a:t>
            </a:r>
            <a:r>
              <a:rPr lang="en-US" altLang="zh-TW" sz="5400" dirty="0" smtClean="0">
                <a:latin typeface="+mn-lt"/>
              </a:rPr>
              <a:t>the commuting </a:t>
            </a:r>
            <a:r>
              <a:rPr lang="en-US" altLang="zh-TW" sz="5400" dirty="0">
                <a:latin typeface="+mn-lt"/>
              </a:rPr>
              <a:t>operator is </a:t>
            </a:r>
            <a:r>
              <a:rPr lang="en-US" altLang="zh-TW" sz="5400" dirty="0" smtClean="0">
                <a:latin typeface="+mn-lt"/>
              </a:rPr>
              <a:t>derived.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5400" dirty="0" smtClean="0">
                <a:latin typeface="+mn-lt"/>
              </a:rPr>
              <a:t>We develop </a:t>
            </a:r>
            <a:r>
              <a:rPr lang="en-US" altLang="zh-TW" sz="5400" dirty="0">
                <a:latin typeface="+mn-lt"/>
              </a:rPr>
              <a:t>a discrete </a:t>
            </a:r>
            <a:r>
              <a:rPr lang="en-US" altLang="zh-TW" sz="5400" dirty="0" smtClean="0">
                <a:latin typeface="+mn-lt"/>
              </a:rPr>
              <a:t>OLCT with perfect </a:t>
            </a:r>
            <a:r>
              <a:rPr lang="en-US" altLang="zh-TW" sz="5400" dirty="0">
                <a:latin typeface="+mn-lt"/>
              </a:rPr>
              <a:t>reversibility property.</a:t>
            </a:r>
          </a:p>
        </p:txBody>
      </p:sp>
      <p:grpSp>
        <p:nvGrpSpPr>
          <p:cNvPr id="36" name="Group 41"/>
          <p:cNvGrpSpPr/>
          <p:nvPr/>
        </p:nvGrpSpPr>
        <p:grpSpPr>
          <a:xfrm>
            <a:off x="611594" y="4680548"/>
            <a:ext cx="13284000" cy="1289608"/>
            <a:chOff x="1066797" y="5958160"/>
            <a:chExt cx="11281476" cy="1277336"/>
          </a:xfrm>
        </p:grpSpPr>
        <p:sp>
          <p:nvSpPr>
            <p:cNvPr id="37" name="Text Box 248"/>
            <p:cNvSpPr txBox="1">
              <a:spLocks noChangeArrowheads="1"/>
            </p:cNvSpPr>
            <p:nvPr/>
          </p:nvSpPr>
          <p:spPr bwMode="auto">
            <a:xfrm>
              <a:off x="1066797" y="5958160"/>
              <a:ext cx="11281476" cy="1188907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43000">
                  <a:srgbClr val="33CC33"/>
                </a:gs>
                <a:gs pos="67000">
                  <a:srgbClr val="003300"/>
                </a:gs>
                <a:gs pos="83000">
                  <a:srgbClr val="349C39"/>
                </a:gs>
                <a:gs pos="100000">
                  <a:srgbClr val="99FF99"/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7200" b="1" dirty="0" smtClean="0">
                  <a:effectLst/>
                  <a:latin typeface="+mj-lt"/>
                  <a:ea typeface="SimSun" pitchFamily="2" charset="-122"/>
                  <a:cs typeface="Lucida Sans" pitchFamily="34" charset="0"/>
                </a:rPr>
                <a:t> </a:t>
              </a:r>
              <a:endParaRPr lang="en-US" altLang="zh-CN" sz="7200" b="1" dirty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38" name="Text Box 248"/>
            <p:cNvSpPr txBox="1">
              <a:spLocks noChangeArrowheads="1"/>
            </p:cNvSpPr>
            <p:nvPr/>
          </p:nvSpPr>
          <p:spPr bwMode="auto">
            <a:xfrm>
              <a:off x="1157509" y="6046588"/>
              <a:ext cx="11189756" cy="1188908"/>
            </a:xfrm>
            <a:prstGeom prst="rect">
              <a:avLst/>
            </a:prstGeom>
            <a:gradFill>
              <a:gsLst>
                <a:gs pos="56000">
                  <a:srgbClr val="349C3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36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7200" b="1" dirty="0" smtClean="0">
                  <a:solidFill>
                    <a:schemeClr val="bg1"/>
                  </a:solidFill>
                  <a:latin typeface="+mj-lt"/>
                  <a:ea typeface="SimSun" pitchFamily="2" charset="-122"/>
                  <a:cs typeface="Lucida Sans" pitchFamily="34" charset="0"/>
                </a:rPr>
                <a:t>INTRODUCTION</a:t>
              </a:r>
              <a:endParaRPr lang="en-US" altLang="zh-CN" sz="7200" b="1" dirty="0">
                <a:solidFill>
                  <a:schemeClr val="bg1"/>
                </a:solidFill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42"/>
              <p:cNvSpPr txBox="1">
                <a:spLocks noChangeArrowheads="1"/>
              </p:cNvSpPr>
              <p:nvPr/>
            </p:nvSpPr>
            <p:spPr bwMode="auto">
              <a:xfrm>
                <a:off x="611595" y="19442434"/>
                <a:ext cx="13284000" cy="16164000"/>
              </a:xfrm>
              <a:prstGeom prst="rect">
                <a:avLst/>
              </a:prstGeom>
              <a:solidFill>
                <a:srgbClr val="E1FFE1"/>
              </a:solidFill>
              <a:ln w="57150" cmpd="thinThick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lIns="324000" tIns="91440" rIns="324000" bIns="182880">
                <a:spAutoFit/>
              </a:bodyPr>
              <a:lstStyle>
                <a:lvl1pPr marL="2286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457200" indent="-4572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LCT </a:t>
                </a: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is </a:t>
                </a:r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useful in optics, filter design, radar system analysis, signal synthesis, time-frequency analysis, </a:t>
                </a: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etc.</a:t>
                </a:r>
              </a:p>
              <a:p>
                <a:pPr marL="457200" indent="-4572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Fourier transform, Fresnel transform and fractional Fourier transform are all </a:t>
                </a: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the </a:t>
                </a:r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special </a:t>
                </a: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cases of the LCT.</a:t>
                </a:r>
              </a:p>
              <a:p>
                <a:pPr marL="457200" indent="-4572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The </a:t>
                </a:r>
                <a:r>
                  <a:rPr lang="en-US" altLang="zh-TW" sz="5400" dirty="0">
                    <a:latin typeface="+mn-lt"/>
                  </a:rPr>
                  <a:t>LCT </a:t>
                </a:r>
                <a:r>
                  <a:rPr lang="en-US" altLang="zh-TW" sz="5400" dirty="0" smtClean="0">
                    <a:latin typeface="+mn-lt"/>
                  </a:rPr>
                  <a:t>with parameters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]"/>
                        <m:ctrlPr>
                          <a:rPr lang="zh-TW" altLang="en-US" sz="54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  <m:r>
                          <a:rPr lang="zh-TW" altLang="en-US" sz="5400">
                            <a:latin typeface="Cambria Math"/>
                          </a:rPr>
                          <m:t>=[</m:t>
                        </m:r>
                        <m:r>
                          <a:rPr lang="zh-TW" altLang="en-US" sz="5400" i="1">
                            <a:latin typeface="Cambria Math"/>
                          </a:rPr>
                          <m:t>𝑎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𝑏</m:t>
                        </m:r>
                        <m:r>
                          <a:rPr lang="zh-TW" altLang="en-US" sz="5400">
                            <a:latin typeface="Cambria Math"/>
                          </a:rPr>
                          <m:t>;</m:t>
                        </m:r>
                        <m:r>
                          <a:rPr lang="zh-TW" altLang="en-US" sz="5400" i="1">
                            <a:latin typeface="Cambria Math"/>
                          </a:rPr>
                          <m:t>𝑐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5400" dirty="0" smtClean="0">
                    <a:latin typeface="+mn-lt"/>
                  </a:rPr>
                  <a:t> can produce affine transformation</a:t>
                </a:r>
              </a:p>
              <a:p>
                <a:pPr marL="0" indent="0"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zh-TW" altLang="en-US" sz="5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5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𝜈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sz="540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zh-TW" altLang="en-US" sz="5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5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zh-TW" altLang="en-US" sz="54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TW" altLang="en-US" sz="5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𝜔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5400" dirty="0">
                  <a:latin typeface="+mn-lt"/>
                </a:endParaRPr>
              </a:p>
              <a:p>
                <a:pPr marL="454025" indent="3175">
                  <a:spcBef>
                    <a:spcPts val="1800"/>
                  </a:spcBef>
                </a:pPr>
                <a:r>
                  <a:rPr lang="en-US" altLang="zh-TW" sz="5400" dirty="0">
                    <a:latin typeface="+mn-lt"/>
                  </a:rPr>
                  <a:t>in time-frequency </a:t>
                </a:r>
                <a:r>
                  <a:rPr lang="en-US" altLang="zh-TW" sz="5400" dirty="0" smtClean="0">
                    <a:latin typeface="+mn-lt"/>
                  </a:rPr>
                  <a:t>plane.</a:t>
                </a:r>
                <a:endParaRPr lang="en-US" altLang="zh-TW" sz="5400" dirty="0">
                  <a:latin typeface="+mn-lt"/>
                </a:endParaRPr>
              </a:p>
              <a:p>
                <a:pPr marL="457200" indent="-4572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>
                    <a:latin typeface="+mn-lt"/>
                  </a:rPr>
                  <a:t>If a linear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</m:oMath>
                </a14:m>
                <a:r>
                  <a:rPr lang="en-US" altLang="zh-TW" sz="5400" dirty="0">
                    <a:latin typeface="+mn-lt"/>
                  </a:rPr>
                  <a:t> commutes with the LCT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</m:oMath>
                </a14:m>
                <a:r>
                  <a:rPr lang="en-US" altLang="zh-TW" sz="5400" dirty="0">
                    <a:latin typeface="+mn-lt"/>
                  </a:rPr>
                  <a:t>, then</a:t>
                </a:r>
              </a:p>
              <a:p>
                <a:pPr marL="0" indent="0" algn="ctr">
                  <a:spcBef>
                    <a:spcPts val="18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  <m:sSub>
                      <m:sSubPr>
                        <m:ctrlPr>
                          <a:rPr lang="zh-TW" altLang="en-US" sz="5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  <m:r>
                      <a:rPr lang="zh-TW" altLang="en-US" sz="540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  <m:sSub>
                      <m:sSub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</m:oMath>
                </a14:m>
                <a:r>
                  <a:rPr lang="en-US" altLang="zh-TW" sz="5400" dirty="0" smtClean="0">
                    <a:latin typeface="+mn-lt"/>
                  </a:rPr>
                  <a:t>.</a:t>
                </a:r>
                <a:endParaRPr lang="en-US" altLang="zh-TW" sz="5400" dirty="0">
                  <a:latin typeface="+mn-lt"/>
                </a:endParaRPr>
              </a:p>
              <a:p>
                <a:pPr marL="457200" indent="-457200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>
                    <a:latin typeface="+mn-lt"/>
                  </a:rPr>
                  <a:t>The commuting </a:t>
                </a:r>
                <a:r>
                  <a:rPr lang="en-US" altLang="zh-TW" sz="5400" dirty="0" smtClean="0">
                    <a:latin typeface="+mn-lt"/>
                  </a:rPr>
                  <a:t>operator of the LCT </a:t>
                </a:r>
                <a:r>
                  <a:rPr lang="en-US" altLang="zh-TW" sz="5400" dirty="0">
                    <a:latin typeface="+mn-lt"/>
                  </a:rPr>
                  <a:t>is </a:t>
                </a:r>
              </a:p>
              <a:p>
                <a:pPr marL="0" indent="0" algn="ctr">
                  <a:spcBef>
                    <a:spcPts val="18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sz="5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</m:sSub>
                    <m:r>
                      <a:rPr lang="zh-TW" altLang="en-US" sz="5400">
                        <a:latin typeface="Cambria Math"/>
                      </a:rPr>
                      <m:t>=</m:t>
                    </m:r>
                    <m:r>
                      <a:rPr lang="zh-TW" altLang="en-US" sz="5400" i="1">
                        <a:latin typeface="Cambria Math"/>
                      </a:rPr>
                      <m:t>𝑏</m:t>
                    </m:r>
                    <m:f>
                      <m:fPr>
                        <m:ctrlPr>
                          <a:rPr lang="zh-TW" altLang="en-US" sz="54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zh-TW" altLang="en-US" sz="5400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i="1">
                                <a:latin typeface="Cambria Math"/>
                              </a:rPr>
                              <m:t>𝑡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zh-TW" altLang="en-US" sz="5400">
                        <a:latin typeface="Cambria Math"/>
                      </a:rPr>
                      <m:t>+</m:t>
                    </m:r>
                    <m:r>
                      <a:rPr lang="zh-TW" altLang="en-US" sz="5400" i="1">
                        <a:latin typeface="Cambria Math"/>
                      </a:rPr>
                      <m:t>𝑗</m:t>
                    </m:r>
                    <m:f>
                      <m:fPr>
                        <m:ctrlPr>
                          <a:rPr lang="zh-TW" altLang="en-US" sz="5400" i="1">
                            <a:latin typeface="Cambria Math"/>
                          </a:rPr>
                        </m:ctrlPr>
                      </m:fPr>
                      <m:num>
                        <m:r>
                          <a:rPr lang="zh-TW" altLang="en-US" sz="5400" i="1">
                            <a:latin typeface="Cambria Math"/>
                          </a:rPr>
                          <m:t>𝑎</m:t>
                        </m:r>
                        <m:r>
                          <a:rPr lang="zh-TW" altLang="en-US" sz="5400">
                            <a:latin typeface="Cambria Math"/>
                          </a:rPr>
                          <m:t>−</m:t>
                        </m:r>
                        <m:r>
                          <a:rPr lang="zh-TW" altLang="en-US" sz="5400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zh-TW" altLang="en-US" sz="5400">
                            <a:latin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r>
                          <a:rPr lang="zh-TW" altLang="en-US" sz="5400" i="1">
                            <a:latin typeface="Cambria Math"/>
                          </a:rPr>
                          <m:t>𝑡</m:t>
                        </m:r>
                        <m:f>
                          <m:fPr>
                            <m:ctrlPr>
                              <a:rPr lang="zh-TW" altLang="en-US" sz="54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zh-TW" altLang="en-US" sz="5400" i="1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zh-TW" altLang="en-US" sz="54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zh-TW" altLang="en-US" sz="5400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zh-TW" altLang="en-US" sz="5400" i="1">
                                <a:latin typeface="Cambria Math"/>
                              </a:rPr>
                              <m:t>𝑑</m:t>
                            </m:r>
                          </m:num>
                          <m:den>
                            <m:r>
                              <a:rPr lang="zh-TW" altLang="en-US" sz="5400" i="1">
                                <a:latin typeface="Cambria Math"/>
                              </a:rPr>
                              <m:t>𝑑𝑡</m:t>
                            </m:r>
                          </m:den>
                        </m:f>
                        <m:r>
                          <a:rPr lang="zh-TW" altLang="en-US" sz="5400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zh-TW" altLang="en-US" sz="5400">
                        <a:latin typeface="Cambria Math"/>
                      </a:rPr>
                      <m:t>+</m:t>
                    </m:r>
                    <m:r>
                      <a:rPr lang="zh-TW" altLang="en-US" sz="5400" i="1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pPr>
                      <m:e>
                        <m:r>
                          <a:rPr lang="zh-TW" altLang="en-US" sz="5400" i="1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zh-TW" altLang="en-US" sz="54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5400" dirty="0" smtClean="0">
                    <a:latin typeface="+mn-lt"/>
                  </a:rPr>
                  <a:t>.</a:t>
                </a:r>
                <a:endParaRPr lang="en-US" altLang="zh-TW" sz="5400" dirty="0">
                  <a:latin typeface="+mn-lt"/>
                </a:endParaRPr>
              </a:p>
            </p:txBody>
          </p:sp>
        </mc:Choice>
        <mc:Fallback xmlns="">
          <p:sp>
            <p:nvSpPr>
              <p:cNvPr id="39" name="Text 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95" y="19442434"/>
                <a:ext cx="13284000" cy="16164000"/>
              </a:xfrm>
              <a:prstGeom prst="rect">
                <a:avLst/>
              </a:prstGeom>
              <a:blipFill rotWithShape="1">
                <a:blip r:embed="rId3"/>
                <a:stretch>
                  <a:fillRect l="-459" t="-754" r="-1101"/>
                </a:stretch>
              </a:blipFill>
              <a:ln w="57150" cmpd="thinThick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41"/>
          <p:cNvGrpSpPr/>
          <p:nvPr/>
        </p:nvGrpSpPr>
        <p:grpSpPr>
          <a:xfrm>
            <a:off x="611593" y="16922112"/>
            <a:ext cx="13284000" cy="2397605"/>
            <a:chOff x="1066797" y="5958160"/>
            <a:chExt cx="11603810" cy="2374790"/>
          </a:xfrm>
        </p:grpSpPr>
        <p:sp>
          <p:nvSpPr>
            <p:cNvPr id="41" name="Text Box 248"/>
            <p:cNvSpPr txBox="1">
              <a:spLocks noChangeArrowheads="1"/>
            </p:cNvSpPr>
            <p:nvPr/>
          </p:nvSpPr>
          <p:spPr bwMode="auto">
            <a:xfrm>
              <a:off x="1066797" y="5958160"/>
              <a:ext cx="11603810" cy="2286359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43000">
                  <a:srgbClr val="33CC33"/>
                </a:gs>
                <a:gs pos="67000">
                  <a:srgbClr val="003300"/>
                </a:gs>
                <a:gs pos="83000">
                  <a:srgbClr val="349C39"/>
                </a:gs>
                <a:gs pos="100000">
                  <a:srgbClr val="99FF99"/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zh-CN" sz="7200" b="1" dirty="0" smtClean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  <a:p>
              <a:endParaRPr lang="en-US" altLang="zh-CN" sz="7200" b="1" dirty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42" name="Text Box 248"/>
            <p:cNvSpPr txBox="1">
              <a:spLocks noChangeArrowheads="1"/>
            </p:cNvSpPr>
            <p:nvPr/>
          </p:nvSpPr>
          <p:spPr bwMode="auto">
            <a:xfrm>
              <a:off x="1157506" y="6046591"/>
              <a:ext cx="11509470" cy="2286359"/>
            </a:xfrm>
            <a:prstGeom prst="rect">
              <a:avLst/>
            </a:prstGeom>
            <a:gradFill>
              <a:gsLst>
                <a:gs pos="56000">
                  <a:srgbClr val="349C3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36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7200" b="1" dirty="0" smtClean="0">
                  <a:solidFill>
                    <a:schemeClr val="bg1"/>
                  </a:solidFill>
                  <a:latin typeface="+mj-lt"/>
                </a:rPr>
                <a:t>LCT AND ITS COMMUTING OPERATOR</a:t>
              </a:r>
              <a:endParaRPr lang="en-US" altLang="zh-TW" sz="7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7" name="Text Box 242"/>
          <p:cNvSpPr txBox="1">
            <a:spLocks noChangeArrowheads="1"/>
          </p:cNvSpPr>
          <p:nvPr/>
        </p:nvSpPr>
        <p:spPr bwMode="auto">
          <a:xfrm>
            <a:off x="32655689" y="6120732"/>
            <a:ext cx="17568000" cy="29484000"/>
          </a:xfrm>
          <a:prstGeom prst="rect">
            <a:avLst/>
          </a:prstGeom>
          <a:solidFill>
            <a:srgbClr val="E1FFE1"/>
          </a:solidFill>
          <a:ln w="57150" cmpd="thinThick">
            <a:noFill/>
            <a:miter lim="800000"/>
            <a:headEnd/>
            <a:tailEnd/>
          </a:ln>
          <a:effectLst/>
          <a:extLst/>
        </p:spPr>
        <p:txBody>
          <a:bodyPr wrap="square" lIns="360000" tIns="91440" rIns="360000" bIns="182880">
            <a:spAutoFit/>
          </a:bodyPr>
          <a:lstStyle>
            <a:lvl1pPr marL="2286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>
              <a:spcBef>
                <a:spcPts val="600"/>
              </a:spcBef>
            </a:pPr>
            <a:r>
              <a:rPr lang="en-US" altLang="zh-TW" sz="54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zh-TW" sz="5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Eigenfunctions </a:t>
            </a:r>
            <a:r>
              <a:rPr lang="en-US" altLang="zh-TW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Commuting Operator of OLCT</a:t>
            </a:r>
            <a:endParaRPr lang="en-US" altLang="zh-TW" sz="54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eigenfunctions obtained from the commuting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operator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are unique and orthogonal.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also the eigenfunctions of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OLCT, because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the commuting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operator and OLCT commute.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discrete </a:t>
            </a:r>
            <a:r>
              <a:rPr lang="en-US" altLang="zh-TW" sz="5400" b="1" dirty="0">
                <a:latin typeface="Arial" panose="020B0604020202020204" pitchFamily="34" charset="0"/>
                <a:cs typeface="Arial" panose="020B0604020202020204" pitchFamily="34" charset="0"/>
              </a:rPr>
              <a:t>version of </a:t>
            </a:r>
            <a:r>
              <a:rPr lang="en-US" altLang="zh-TW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commuting operator is proposed,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and some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eigenvectors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are shown below.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6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r>
              <a:rPr lang="en-US" altLang="zh-TW" sz="5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TW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Self-Imaging Phenomena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Many optical systems can be modeled by the OLCT, such as the system shown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below.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eigenfunctions of the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OLCT can be used to analyze the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self-imaging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phenomena of the system.</a:t>
            </a: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r>
              <a:rPr lang="en-US" altLang="zh-TW" sz="5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Discrete OLCT</a:t>
            </a:r>
            <a:endParaRPr lang="en-US" altLang="zh-TW" sz="5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develop </a:t>
            </a:r>
            <a:r>
              <a:rPr lang="en-US" altLang="zh-TW" sz="5400" b="1" dirty="0">
                <a:latin typeface="Arial" panose="020B0604020202020204" pitchFamily="34" charset="0"/>
                <a:cs typeface="Arial" panose="020B0604020202020204" pitchFamily="34" charset="0"/>
              </a:rPr>
              <a:t>a discrete OLCT </a:t>
            </a:r>
            <a:r>
              <a:rPr lang="en-US" altLang="zh-TW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5400" b="1" dirty="0">
                <a:latin typeface="Arial" panose="020B0604020202020204" pitchFamily="34" charset="0"/>
                <a:cs typeface="Arial" panose="020B0604020202020204" pitchFamily="34" charset="0"/>
              </a:rPr>
              <a:t>perfect reconstruction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altLang="zh-TW" sz="5400" dirty="0"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altLang="zh-TW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eigenvectors.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TW" sz="5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600"/>
              </a:spcBef>
            </a:pPr>
            <a:endParaRPr lang="en-US" altLang="zh-TW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1"/>
          <p:cNvGrpSpPr/>
          <p:nvPr/>
        </p:nvGrpSpPr>
        <p:grpSpPr>
          <a:xfrm>
            <a:off x="32655679" y="4680548"/>
            <a:ext cx="17568000" cy="1289608"/>
            <a:chOff x="1066794" y="5958160"/>
            <a:chExt cx="11168719" cy="1277336"/>
          </a:xfrm>
        </p:grpSpPr>
        <p:sp>
          <p:nvSpPr>
            <p:cNvPr id="49" name="Text Box 248"/>
            <p:cNvSpPr txBox="1">
              <a:spLocks noChangeArrowheads="1"/>
            </p:cNvSpPr>
            <p:nvPr/>
          </p:nvSpPr>
          <p:spPr bwMode="auto">
            <a:xfrm>
              <a:off x="1066794" y="5958160"/>
              <a:ext cx="11168719" cy="1188907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43000">
                  <a:srgbClr val="33CC33"/>
                </a:gs>
                <a:gs pos="67000">
                  <a:srgbClr val="003300"/>
                </a:gs>
                <a:gs pos="83000">
                  <a:srgbClr val="349C39"/>
                </a:gs>
                <a:gs pos="100000">
                  <a:srgbClr val="99FF99"/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7200" b="1" dirty="0" smtClean="0">
                  <a:effectLst/>
                  <a:latin typeface="+mj-lt"/>
                  <a:ea typeface="SimSun" pitchFamily="2" charset="-122"/>
                  <a:cs typeface="Lucida Sans" pitchFamily="34" charset="0"/>
                </a:rPr>
                <a:t> </a:t>
              </a:r>
              <a:endParaRPr lang="en-US" altLang="zh-CN" sz="7200" b="1" dirty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50" name="Text Box 248"/>
            <p:cNvSpPr txBox="1">
              <a:spLocks noChangeArrowheads="1"/>
            </p:cNvSpPr>
            <p:nvPr/>
          </p:nvSpPr>
          <p:spPr bwMode="auto">
            <a:xfrm>
              <a:off x="1157509" y="6046588"/>
              <a:ext cx="11077173" cy="1188908"/>
            </a:xfrm>
            <a:prstGeom prst="rect">
              <a:avLst/>
            </a:prstGeom>
            <a:gradFill>
              <a:gsLst>
                <a:gs pos="56000">
                  <a:srgbClr val="349C3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36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CN" sz="7200" b="1" dirty="0" smtClean="0">
                  <a:solidFill>
                    <a:schemeClr val="bg1"/>
                  </a:solidFill>
                  <a:latin typeface="+mj-lt"/>
                  <a:ea typeface="SimSun" pitchFamily="2" charset="-122"/>
                  <a:cs typeface="Lucida Sans" pitchFamily="34" charset="0"/>
                </a:rPr>
                <a:t>APPLICATIONS</a:t>
              </a:r>
              <a:endParaRPr lang="en-US" altLang="zh-CN" sz="7200" b="1" dirty="0">
                <a:solidFill>
                  <a:schemeClr val="bg1"/>
                </a:solidFill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</p:grp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103" y="20342549"/>
            <a:ext cx="1174311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 Box 242"/>
              <p:cNvSpPr txBox="1">
                <a:spLocks noChangeArrowheads="1"/>
              </p:cNvSpPr>
              <p:nvPr/>
            </p:nvSpPr>
            <p:spPr bwMode="auto">
              <a:xfrm>
                <a:off x="14505926" y="7240504"/>
                <a:ext cx="17532000" cy="28368000"/>
              </a:xfrm>
              <a:prstGeom prst="rect">
                <a:avLst/>
              </a:prstGeom>
              <a:solidFill>
                <a:srgbClr val="E1FFE1"/>
              </a:solidFill>
              <a:ln w="57150" cmpd="thinThick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square" lIns="360000" tIns="91440" rIns="360000" bIns="0">
                <a:spAutoFit/>
              </a:bodyPr>
              <a:lstStyle>
                <a:lvl1pPr marL="2286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61277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6127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indent="0" algn="just">
                  <a:spcBef>
                    <a:spcPts val="600"/>
                  </a:spcBef>
                </a:pPr>
                <a:r>
                  <a:rPr lang="en-US" altLang="zh-TW" sz="5400" b="1" dirty="0" smtClean="0">
                    <a:solidFill>
                      <a:srgbClr val="0000FF"/>
                    </a:solidFill>
                    <a:latin typeface="+mn-lt"/>
                    <a:cs typeface="Arial" panose="020B0604020202020204" pitchFamily="34" charset="0"/>
                  </a:rPr>
                  <a:t>1. Conventional </a:t>
                </a:r>
                <a:r>
                  <a:rPr lang="en-US" altLang="zh-TW" sz="5400" b="1" dirty="0" smtClean="0">
                    <a:solidFill>
                      <a:srgbClr val="0000FF"/>
                    </a:solidFill>
                    <a:latin typeface="+mn-lt"/>
                  </a:rPr>
                  <a:t>OLCT</a:t>
                </a:r>
                <a:endParaRPr lang="en-US" altLang="zh-TW" sz="5400" dirty="0" smtClean="0">
                  <a:latin typeface="+mn-lt"/>
                  <a:cs typeface="Arial" panose="020B060402020202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In </a:t>
                </a:r>
                <a:r>
                  <a:rPr lang="en-US" altLang="zh-TW" sz="5400" dirty="0">
                    <a:latin typeface="+mn-lt"/>
                  </a:rPr>
                  <a:t>time-frequency plane, conventional OLCT </a:t>
                </a:r>
                <a:r>
                  <a:rPr lang="en-US" altLang="zh-TW" sz="5400" dirty="0" smtClean="0">
                    <a:latin typeface="+mn-lt"/>
                  </a:rPr>
                  <a:t>results </a:t>
                </a:r>
                <a:r>
                  <a:rPr lang="en-US" altLang="zh-TW" sz="5400" dirty="0">
                    <a:latin typeface="+mn-lt"/>
                  </a:rPr>
                  <a:t>in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𝜈</m:t>
                              </m:r>
                            </m:e>
                          </m:mr>
                        </m:m>
                      </m:e>
                    </m:d>
                    <m:r>
                      <a:rPr lang="zh-TW" altLang="en-US" sz="540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𝜔</m:t>
                              </m:r>
                            </m:e>
                          </m:mr>
                        </m:m>
                      </m:e>
                    </m:d>
                    <m:r>
                      <a:rPr lang="zh-TW" altLang="en-US" sz="5400">
                        <a:latin typeface="Cambria Math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𝜏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𝜂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5400" dirty="0"/>
                  <a:t>.</a:t>
                </a:r>
                <a:endParaRPr lang="en-US" altLang="zh-TW" sz="5400" dirty="0" smtClean="0">
                  <a:latin typeface="+mn-lt"/>
                </a:endParaRP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The </a:t>
                </a:r>
                <a:r>
                  <a:rPr lang="en-US" altLang="zh-TW" sz="5400" dirty="0">
                    <a:latin typeface="+mn-lt"/>
                  </a:rPr>
                  <a:t>Inverse transform of the conventional OLCT is 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TW" altLang="en-US" sz="5400" b="1" i="1" smtClean="0">
                                    <a:latin typeface="Cambria Math"/>
                                  </a:rPr>
                                  <m:t>𝐌</m:t>
                                </m:r>
                              </m:sub>
                              <m:sup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𝜏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𝜂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zh-TW" altLang="en-US" sz="540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zh-TW" altLang="en-US" sz="54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pPr>
                      <m:e>
                        <m:r>
                          <a:rPr lang="zh-TW" altLang="en-US" sz="54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zh-TW" altLang="en-US" sz="5400" i="1">
                            <a:latin typeface="Cambria Math"/>
                          </a:rPr>
                          <m:t>𝑗</m:t>
                        </m:r>
                        <m:f>
                          <m:f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zh-TW" altLang="en-US" sz="5400" i="1">
                                <a:latin typeface="Cambria Math"/>
                              </a:rPr>
                              <m:t>𝑐𝑑</m:t>
                            </m:r>
                          </m:num>
                          <m:den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i="1">
                                <a:latin typeface="Cambria Math"/>
                              </a:rPr>
                              <m:t>𝜏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zh-TW" altLang="en-US" sz="5400">
                            <a:latin typeface="Cambria Math"/>
                          </a:rPr>
                          <m:t>−</m:t>
                        </m:r>
                        <m:r>
                          <a:rPr lang="zh-TW" altLang="en-US" sz="5400" i="1">
                            <a:latin typeface="Cambria Math"/>
                          </a:rPr>
                          <m:t>𝑗𝑎𝑑</m:t>
                        </m:r>
                        <m:r>
                          <a:rPr lang="zh-TW" altLang="en-US" sz="5400" i="1">
                            <a:latin typeface="Cambria Math"/>
                          </a:rPr>
                          <m:t>𝜏𝜂</m:t>
                        </m:r>
                        <m:r>
                          <a:rPr lang="zh-TW" altLang="en-US" sz="5400">
                            <a:latin typeface="Cambria Math"/>
                          </a:rPr>
                          <m:t>+</m:t>
                        </m:r>
                        <m:r>
                          <a:rPr lang="zh-TW" altLang="en-US" sz="5400" i="1">
                            <a:latin typeface="Cambria Math"/>
                          </a:rPr>
                          <m:t>𝑗</m:t>
                        </m:r>
                        <m:f>
                          <m:f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zh-TW" altLang="en-US" sz="5400" i="1">
                                <a:latin typeface="Cambria Math"/>
                              </a:rPr>
                              <m:t>𝑎𝑏</m:t>
                            </m:r>
                          </m:num>
                          <m:den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i="1">
                                <a:latin typeface="Cambria Math"/>
                              </a:rPr>
                              <m:t>𝜂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sup>
                    </m:sSup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altLang="zh-TW" sz="5400" b="0" i="1" smtClean="0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zh-TW" altLang="en-US" sz="5400">
                                <a:latin typeface="Cambria Math"/>
                              </a:rPr>
                              <m:t>ℒ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b="1" i="1" smtClean="0">
                                <a:latin typeface="Cambria Math"/>
                              </a:rPr>
                              <m:t>𝐌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sub>
                      <m:sup>
                        <m:r>
                          <a:rPr lang="zh-TW" altLang="en-US" sz="5400">
                            <a:latin typeface="Cambria Math"/>
                          </a:rPr>
                          <m:t>−</m:t>
                        </m:r>
                        <m:r>
                          <a:rPr lang="zh-TW" altLang="en-US" sz="5400" i="1">
                            <a:latin typeface="Cambria Math"/>
                          </a:rPr>
                          <m:t>𝑑</m:t>
                        </m:r>
                        <m:r>
                          <a:rPr lang="zh-TW" altLang="en-US" sz="5400" i="1">
                            <a:latin typeface="Cambria Math"/>
                          </a:rPr>
                          <m:t>𝜏</m:t>
                        </m:r>
                        <m:r>
                          <a:rPr lang="zh-TW" altLang="en-US" sz="5400">
                            <a:latin typeface="Cambria Math"/>
                          </a:rPr>
                          <m:t>+</m:t>
                        </m:r>
                        <m:r>
                          <a:rPr lang="zh-TW" altLang="en-US" sz="5400" i="1">
                            <a:latin typeface="Cambria Math"/>
                          </a:rPr>
                          <m:t>𝑏</m:t>
                        </m:r>
                        <m:r>
                          <a:rPr lang="zh-TW" altLang="en-US" sz="5400" i="1">
                            <a:latin typeface="Cambria Math"/>
                          </a:rPr>
                          <m:t>𝜂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zh-TW" altLang="en-US" sz="5400" i="1">
                            <a:latin typeface="+mn-lt"/>
                          </a:rPr>
                          <m:t> </m:t>
                        </m:r>
                        <m:r>
                          <a:rPr lang="zh-TW" altLang="en-US" sz="5400" i="1">
                            <a:latin typeface="Cambria Math"/>
                          </a:rPr>
                          <m:t>𝑐</m:t>
                        </m:r>
                        <m:r>
                          <a:rPr lang="zh-TW" altLang="en-US" sz="5400" i="1">
                            <a:latin typeface="Cambria Math"/>
                          </a:rPr>
                          <m:t>𝜏</m:t>
                        </m:r>
                        <m:r>
                          <a:rPr lang="zh-TW" altLang="en-US" sz="5400">
                            <a:latin typeface="Cambria Math"/>
                          </a:rPr>
                          <m:t>−</m:t>
                        </m:r>
                        <m:r>
                          <a:rPr lang="zh-TW" altLang="en-US" sz="5400" i="1">
                            <a:latin typeface="Cambria Math"/>
                          </a:rPr>
                          <m:t>𝑎</m:t>
                        </m:r>
                        <m:r>
                          <a:rPr lang="zh-TW" altLang="en-US" sz="5400" i="1">
                            <a:latin typeface="Cambria Math"/>
                          </a:rPr>
                          <m:t>𝜂</m:t>
                        </m:r>
                      </m:sup>
                    </m:sSubSup>
                  </m:oMath>
                </a14:m>
                <a:r>
                  <a:rPr lang="en-US" altLang="zh-TW" sz="5400" dirty="0" smtClean="0">
                    <a:latin typeface="+mn-lt"/>
                  </a:rPr>
                  <a:t>.</a:t>
                </a:r>
                <a:endParaRPr lang="en-US" altLang="zh-TW" sz="5400" dirty="0">
                  <a:latin typeface="+mn-lt"/>
                </a:endParaRPr>
              </a:p>
              <a:p>
                <a:pPr marL="457200" indent="-4572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We want to </a:t>
                </a:r>
                <a:r>
                  <a:rPr lang="en-US" altLang="zh-TW" sz="5400" b="1" dirty="0" smtClean="0">
                    <a:latin typeface="+mn-lt"/>
                  </a:rPr>
                  <a:t>develop a new definition of OLCT with a more concise inverse transform</a:t>
                </a:r>
                <a:r>
                  <a:rPr lang="en-US" altLang="zh-TW" sz="5400" dirty="0" smtClean="0">
                    <a:latin typeface="+mn-lt"/>
                  </a:rPr>
                  <a:t>. </a:t>
                </a:r>
              </a:p>
              <a:p>
                <a:pPr marL="0" indent="0" algn="just">
                  <a:spcBef>
                    <a:spcPts val="600"/>
                  </a:spcBef>
                </a:pPr>
                <a:endParaRPr lang="en-US" altLang="zh-TW" sz="2000" dirty="0" smtClean="0">
                  <a:latin typeface="+mn-lt"/>
                  <a:cs typeface="Arial" panose="020B0604020202020204" pitchFamily="34" charset="0"/>
                </a:endParaRPr>
              </a:p>
              <a:p>
                <a:pPr marL="0" indent="0" algn="just">
                  <a:spcBef>
                    <a:spcPts val="600"/>
                  </a:spcBef>
                </a:pPr>
                <a:r>
                  <a:rPr lang="en-US" altLang="zh-TW" sz="5400" b="1" dirty="0" smtClean="0">
                    <a:solidFill>
                      <a:srgbClr val="0000FF"/>
                    </a:solidFill>
                    <a:latin typeface="+mn-lt"/>
                    <a:cs typeface="Arial" panose="020B0604020202020204" pitchFamily="34" charset="0"/>
                  </a:rPr>
                  <a:t>2. Proposed </a:t>
                </a:r>
                <a:r>
                  <a:rPr lang="en-US" altLang="zh-TW" sz="5400" b="1" dirty="0" smtClean="0">
                    <a:solidFill>
                      <a:srgbClr val="0000FF"/>
                    </a:solidFill>
                    <a:latin typeface="+mn-lt"/>
                  </a:rPr>
                  <a:t>OLCT</a:t>
                </a:r>
                <a:endParaRPr lang="en-US" altLang="zh-TW" sz="5400" dirty="0" smtClean="0">
                  <a:latin typeface="+mn-lt"/>
                  <a:cs typeface="Arial" panose="020B060402020202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</a:rPr>
                  <a:t>Consider </a:t>
                </a:r>
                <a:r>
                  <a:rPr lang="en-US" altLang="zh-TW" sz="5400" dirty="0">
                    <a:latin typeface="+mn-lt"/>
                  </a:rPr>
                  <a:t>another </a:t>
                </a:r>
                <a:r>
                  <a:rPr lang="en-US" altLang="zh-TW" sz="5400" dirty="0" smtClean="0">
                    <a:latin typeface="+mn-lt"/>
                  </a:rPr>
                  <a:t>time-frequency </a:t>
                </a:r>
                <a:r>
                  <a:rPr lang="en-US" altLang="zh-TW" sz="5400" dirty="0">
                    <a:latin typeface="+mn-lt"/>
                  </a:rPr>
                  <a:t>transformation</a:t>
                </a:r>
              </a:p>
              <a:p>
                <a:pPr marL="0" indent="0" algn="ctr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𝜈</m:t>
                              </m:r>
                            </m:e>
                          </m:mr>
                        </m:m>
                      </m:e>
                    </m:d>
                    <m:r>
                      <a:rPr lang="zh-TW" altLang="en-US" sz="5400">
                        <a:latin typeface="Cambria Math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𝛽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𝛾</m:t>
                              </m:r>
                            </m:e>
                          </m:mr>
                        </m:m>
                      </m:e>
                    </m:d>
                    <m:r>
                      <a:rPr lang="zh-TW" altLang="en-US" sz="540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zh-TW" altLang="en-US" sz="5400" i="1">
                                  <a:latin typeface="Cambria Math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zh-TW" altLang="en-US" sz="54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zh-TW" altLang="en-US" sz="54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TW" altLang="en-US" sz="5400" i="1">
                                      <a:latin typeface="Cambria Math"/>
                                    </a:rPr>
                                    <m:t>𝜔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zh-TW" altLang="en-US" sz="5400">
                            <a:latin typeface="Cambria Math"/>
                          </a:rPr>
                          <m:t>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zh-TW" altLang="en-US" sz="5400" i="1"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zh-TW" altLang="en-US" sz="5400" i="1"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altLang="zh-TW" sz="5400" dirty="0"/>
                  <a:t>.</a:t>
                </a:r>
                <a:endParaRPr lang="en-US" altLang="zh-TW" sz="5400" dirty="0">
                  <a:latin typeface="+mn-lt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Based on this </a:t>
                </a:r>
                <a:r>
                  <a:rPr lang="en-US" altLang="zh-TW" sz="5400" dirty="0" smtClean="0">
                    <a:latin typeface="+mn-lt"/>
                  </a:rPr>
                  <a:t>transformation, </a:t>
                </a: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a new OLCT is derived:</a:t>
                </a:r>
                <a:endParaRPr lang="en-US" altLang="zh-TW" sz="5400" dirty="0">
                  <a:latin typeface="+mn-lt"/>
                  <a:cs typeface="Arial" panose="020B0604020202020204" pitchFamily="34" charset="0"/>
                </a:endParaRPr>
              </a:p>
              <a:p>
                <a:pPr marL="0" indent="0" algn="just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TW" altLang="en-US" sz="5400" i="1">
                              <a:latin typeface="Cambria Math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zh-TW" altLang="en-US" sz="5400">
                                    <a:latin typeface="Cambria Math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zh-TW" altLang="en-US" sz="5400" b="1">
                                    <a:latin typeface="Cambria Math"/>
                                  </a:rPr>
                                  <m:t>𝐌</m:t>
                                </m:r>
                              </m:sub>
                              <m:sup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𝛾</m:t>
                                </m:r>
                              </m:sup>
                            </m:sSubSup>
                            <m:d>
                              <m:dPr>
                                <m:begChr m:val="{"/>
                                <m:endChr m:val="}"/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  <m:r>
                              <a:rPr lang="zh-TW" altLang="en-US" sz="5400">
                                <a:latin typeface="Cambria Math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𝜋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rad>
                            <m:r>
                              <m:rPr>
                                <m:nor/>
                              </m:rPr>
                              <a:rPr lang="zh-TW" altLang="en-US" sz="5400" i="1">
                                <a:latin typeface="+mn-lt"/>
                              </a:rPr>
                              <m:t>​</m:t>
                            </m:r>
                            <m:nary>
                              <m:naryPr>
                                <m:limLoc m:val="undOvr"/>
                                <m:grow m:val="on"/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zh-TW" altLang="en-US" sz="5400">
                                    <a:latin typeface="Cambria Math"/>
                                  </a:rPr>
                                  <m:t>−∞</m:t>
                                </m:r>
                              </m:sub>
                              <m:sup>
                                <m:r>
                                  <a:rPr lang="zh-TW" altLang="en-US" sz="5400">
                                    <a:latin typeface="Cambria Math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m:rPr>
                                    <m:nor/>
                                  </m:rPr>
                                  <a:rPr lang="zh-TW" altLang="en-US" sz="5400" i="1">
                                    <a:latin typeface="+mn-lt"/>
                                  </a:rPr>
                                  <m:t>​</m:t>
                                </m:r>
                              </m:e>
                            </m:nary>
                            <m:r>
                              <m:rPr>
                                <m:nor/>
                              </m:rPr>
                              <a:rPr lang="zh-TW" altLang="en-US" sz="5400" i="1">
                                <a:latin typeface="+mn-lt"/>
                              </a:rPr>
                              <m:t>​</m:t>
                            </m:r>
                            <m:sSup>
                              <m:s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d>
                                  <m:dPr>
                                    <m:begChr m:val=""/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𝛾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𝑢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𝛽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)+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  <m:t>𝑢</m:t>
                                            </m:r>
                                            <m:r>
                                              <a:rPr lang="zh-TW" altLang="en-US" sz="5400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zh-TW" altLang="en-US" sz="540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𝑢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𝛽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)(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d>
                              </m:sup>
                            </m:sSup>
                          </m:e>
                        </m:mr>
                        <m:mr>
                          <m:e>
                            <m:sSup>
                              <m:s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zh-TW" altLang="en-US" sz="5400" i="1">
                                    <a:latin typeface="+mn-lt"/>
                                  </a:rPr>
                                  <m:t>                      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5400" b="0" i="1" smtClean="0">
                                    <a:latin typeface="+mn-lt"/>
                                  </a:rPr>
                                  <m:t>    </m:t>
                                </m:r>
                                <m:r>
                                  <m:rPr>
                                    <m:nor/>
                                  </m:rPr>
                                  <a:rPr lang="zh-TW" altLang="en-US" sz="5400" i="1">
                                    <a:latin typeface="+mn-lt"/>
                                  </a:rPr>
                                  <m:t> </m:t>
                                </m:r>
                                <m:r>
                                  <a:rPr lang="en-US" altLang="zh-TW" sz="5400" b="0" i="1" smtClean="0">
                                    <a:latin typeface="Cambria Math"/>
                                  </a:rPr>
                                  <m:t>          </m:t>
                                </m:r>
                              </m:e>
                              <m:sup>
                                <m:d>
                                  <m:dPr>
                                    <m:begChr m:val=""/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𝑏</m:t>
                                        </m:r>
                                      </m:den>
                                    </m:f>
                                    <m:sSup>
                                      <m:sSup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zh-TW" altLang="en-US" sz="5400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zh-TW" altLang="en-US" sz="54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zh-TW" altLang="en-US" sz="540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𝛾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(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𝑡</m:t>
                                    </m:r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𝛽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zh-TW" altLang="en-US" sz="5400" i="1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zh-TW" altLang="en-US" sz="5400" i="1">
                                <a:latin typeface="Cambria Math"/>
                              </a:rPr>
                              <m:t>𝑑𝑡</m:t>
                            </m:r>
                            <m:r>
                              <a:rPr lang="en-US" altLang="zh-TW" sz="5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altLang="zh-TW" sz="5400" b="0" i="0" smtClean="0">
                                <a:latin typeface="+mn-lt"/>
                              </a:rPr>
                              <m:t> </m:t>
                            </m:r>
                            <m:r>
                              <a:rPr lang="zh-TW" altLang="en-US" sz="5400" i="1">
                                <a:latin typeface="Cambria Math"/>
                              </a:rPr>
                              <m:t>𝑏</m:t>
                            </m:r>
                            <m:r>
                              <a:rPr lang="zh-TW" altLang="en-US" sz="5400">
                                <a:latin typeface="Cambria Math"/>
                              </a:rPr>
                              <m:t>≠0</m:t>
                            </m:r>
                            <m:r>
                              <a:rPr lang="en-US" altLang="zh-TW" sz="5400" b="0" i="0" smtClean="0">
                                <a:latin typeface="Cambria Math"/>
                              </a:rPr>
                              <m:t>.</m:t>
                            </m:r>
                          </m:e>
                        </m:mr>
                      </m:m>
                    </m:oMath>
                  </m:oMathPara>
                </a14:m>
                <a:endParaRPr lang="en-US" altLang="zh-TW" sz="5400" dirty="0" smtClean="0">
                  <a:latin typeface="+mn-lt"/>
                  <a:cs typeface="Arial" panose="020B060402020202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>
                    <a:latin typeface="+mn-lt"/>
                  </a:rPr>
                  <a:t>The Inverse transform of the proposed OLCT is</a:t>
                </a:r>
              </a:p>
              <a:p>
                <a:pPr marL="0" indent="0"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zh-TW" altLang="en-US" sz="5400">
                                    <a:latin typeface="Cambria Math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zh-TW" altLang="en-US" sz="5400" b="1">
                                    <a:latin typeface="Cambria Math"/>
                                  </a:rPr>
                                  <m:t>𝐌</m:t>
                                </m:r>
                              </m:sub>
                              <m:sup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𝛾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zh-TW" altLang="en-US" sz="540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zh-TW" altLang="en-US" sz="540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b="1">
                                <a:latin typeface="Cambria Math"/>
                              </a:rPr>
                              <m:t>𝐌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spcBef>
                    <a:spcPts val="600"/>
                  </a:spcBef>
                </a:pPr>
                <a:endParaRPr lang="en-US" altLang="zh-TW" sz="2000" dirty="0" smtClean="0">
                  <a:latin typeface="+mn-lt"/>
                  <a:cs typeface="Arial" panose="020B0604020202020204" pitchFamily="34" charset="0"/>
                </a:endParaRPr>
              </a:p>
              <a:p>
                <a:pPr marL="0" indent="0" algn="just">
                  <a:spcBef>
                    <a:spcPts val="600"/>
                  </a:spcBef>
                </a:pPr>
                <a:r>
                  <a:rPr lang="en-US" altLang="zh-TW" sz="5400" b="1" dirty="0" smtClean="0">
                    <a:solidFill>
                      <a:srgbClr val="0000FF"/>
                    </a:solidFill>
                    <a:latin typeface="+mn-lt"/>
                    <a:cs typeface="Arial" panose="020B0604020202020204" pitchFamily="34" charset="0"/>
                  </a:rPr>
                  <a:t>3. Commuting Operator of the Proposed OLCT</a:t>
                </a:r>
                <a:endParaRPr lang="en-US" altLang="zh-TW" sz="5400" dirty="0" smtClean="0">
                  <a:latin typeface="+mn-lt"/>
                  <a:cs typeface="Arial" panose="020B0604020202020204" pitchFamily="34" charset="0"/>
                </a:endParaRP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The </a:t>
                </a:r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goal is to </a:t>
                </a:r>
                <a:r>
                  <a:rPr lang="en-US" altLang="zh-TW" sz="5400" b="1" dirty="0">
                    <a:latin typeface="+mn-lt"/>
                    <a:cs typeface="Arial" panose="020B0604020202020204" pitchFamily="34" charset="0"/>
                  </a:rPr>
                  <a:t>find </a:t>
                </a:r>
                <a:r>
                  <a:rPr lang="en-US" altLang="zh-TW" sz="5400" b="1" dirty="0">
                    <a:latin typeface="+mn-lt"/>
                  </a:rPr>
                  <a:t>a linear </a:t>
                </a:r>
                <a:r>
                  <a:rPr lang="en-US" altLang="zh-TW" sz="5400" b="1" dirty="0" smtClean="0">
                    <a:latin typeface="+mn-lt"/>
                  </a:rPr>
                  <a:t>operator commuting </a:t>
                </a:r>
                <a:r>
                  <a:rPr lang="en-US" altLang="zh-TW" sz="5400" b="1" dirty="0">
                    <a:latin typeface="+mn-lt"/>
                  </a:rPr>
                  <a:t>with the proposed OLCT </a:t>
                </a:r>
                <a:r>
                  <a:rPr lang="en-US" altLang="zh-TW" sz="5400" b="1" dirty="0" smtClean="0">
                    <a:latin typeface="+mn-lt"/>
                  </a:rPr>
                  <a:t>operator</a:t>
                </a:r>
                <a:r>
                  <a:rPr lang="en-US" altLang="zh-TW" sz="5400" dirty="0" smtClean="0">
                    <a:latin typeface="+mn-lt"/>
                  </a:rPr>
                  <a:t>, </a:t>
                </a:r>
                <a:r>
                  <a:rPr lang="en-US" altLang="zh-TW" sz="5400" dirty="0">
                    <a:latin typeface="+mn-lt"/>
                  </a:rPr>
                  <a:t>i.e. </a:t>
                </a:r>
                <a:endParaRPr lang="en-US" altLang="zh-TW" sz="5400" dirty="0" smtClean="0">
                  <a:latin typeface="+mn-lt"/>
                  <a:cs typeface="Arial" panose="020B0604020202020204" pitchFamily="34" charset="0"/>
                </a:endParaRPr>
              </a:p>
              <a:p>
                <a:pPr marL="0" indent="0" algn="ctr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  <m:r>
                      <a:rPr lang="en-US" altLang="zh-TW" sz="5400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𝒞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.</a:t>
                </a:r>
              </a:p>
              <a:p>
                <a:pPr marL="457200" indent="-457200" algn="just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From </a:t>
                </a:r>
                <a:r>
                  <a:rPr lang="en-US" altLang="zh-TW" sz="5400" dirty="0">
                    <a:latin typeface="+mn-lt"/>
                    <a:cs typeface="Arial" panose="020B0604020202020204" pitchFamily="34" charset="0"/>
                  </a:rPr>
                  <a:t>the first derivative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a:rPr lang="zh-TW" altLang="en-US" sz="5400" b="1">
                            <a:latin typeface="Cambria Math"/>
                          </a:rPr>
                          <m:t>𝐌</m:t>
                        </m:r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zh-TW" altLang="en-US" sz="5400">
                                    <a:latin typeface="Cambria Math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zh-TW" altLang="en-US" sz="5400" b="1">
                                    <a:latin typeface="Cambria Math"/>
                                  </a:rPr>
                                  <m:t>𝐌</m:t>
                                </m:r>
                              </m:sub>
                              <m:sup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𝛾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zh-TW" altLang="en-US" sz="540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zh-TW" altLang="en-US" sz="540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zh-TW" altLang="en-US" sz="5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zh-TW" altLang="en-US" sz="5400">
                            <a:latin typeface="Cambria Math"/>
                          </a:rPr>
                          <m:t>ℒ</m:t>
                        </m:r>
                      </m:e>
                      <m:sub>
                        <m:sSup>
                          <m:sSupPr>
                            <m:ctrlPr>
                              <a:rPr lang="zh-TW" altLang="en-US" sz="5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zh-TW" altLang="en-US" sz="5400" b="1">
                                <a:latin typeface="Cambria Math"/>
                              </a:rPr>
                              <m:t>𝐌</m:t>
                            </m:r>
                          </m:e>
                          <m:sup>
                            <m:r>
                              <a:rPr lang="zh-TW" altLang="en-US" sz="540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sub>
                      <m:sup>
                        <m:r>
                          <a:rPr lang="zh-TW" altLang="en-US" sz="5400" i="1">
                            <a:latin typeface="Cambria Math"/>
                          </a:rPr>
                          <m:t>𝛽</m:t>
                        </m:r>
                        <m:r>
                          <a:rPr lang="zh-TW" altLang="en-US" sz="5400">
                            <a:latin typeface="Cambria Math"/>
                          </a:rPr>
                          <m:t>,</m:t>
                        </m:r>
                        <m:r>
                          <a:rPr lang="zh-TW" altLang="en-US" sz="5400" i="1">
                            <a:latin typeface="Cambria Math"/>
                          </a:rPr>
                          <m:t>𝛾</m:t>
                        </m:r>
                      </m:sup>
                    </m:sSubSup>
                  </m:oMath>
                </a14:m>
                <a:r>
                  <a:rPr lang="en-US" altLang="zh-TW" sz="5400" dirty="0" smtClean="0">
                    <a:latin typeface="+mn-lt"/>
                    <a:cs typeface="Arial" panose="020B0604020202020204" pitchFamily="34" charset="0"/>
                  </a:rPr>
                  <a:t>,</a:t>
                </a:r>
                <a:endParaRPr lang="en-US" altLang="zh-TW" sz="5400" dirty="0">
                  <a:latin typeface="+mn-lt"/>
                  <a:cs typeface="Arial" panose="020B0604020202020204" pitchFamily="34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TW" altLang="en-US" sz="5400" i="1">
                              <a:latin typeface="Cambria Math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zh-TW" altLang="en-US" sz="5400">
                                    <a:latin typeface="Cambria Math"/>
                                  </a:rPr>
                                  <m:t>𝒞</m:t>
                                </m:r>
                              </m:e>
                              <m:sub>
                                <m:r>
                                  <a:rPr lang="zh-TW" altLang="en-US" sz="5400" b="1">
                                    <a:latin typeface="Cambria Math"/>
                                  </a:rPr>
                                  <m:t>𝐌</m:t>
                                </m:r>
                              </m:sub>
                              <m:sup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𝛾</m:t>
                                </m:r>
                              </m:sup>
                            </m:sSubSup>
                            <m:r>
                              <a:rPr lang="zh-TW" altLang="en-US" sz="5400">
                                <a:latin typeface="Cambria Math"/>
                              </a:rPr>
                              <m:t>=</m:t>
                            </m:r>
                            <m:r>
                              <a:rPr lang="zh-TW" altLang="en-US" sz="5400" i="1">
                                <a:latin typeface="Cambria Math"/>
                              </a:rPr>
                              <m:t>𝑏</m:t>
                            </m:r>
                            <m:sSup>
                              <m:s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zh-TW" altLang="en-US" sz="540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zh-TW" altLang="en-US" sz="5400">
                                <a:latin typeface="Cambria Math"/>
                              </a:rPr>
                              <m:t>+</m:t>
                            </m:r>
                            <m:r>
                              <a:rPr lang="zh-TW" altLang="en-US" sz="5400" i="1">
                                <a:latin typeface="Cambria Math"/>
                              </a:rPr>
                              <m:t>𝑗</m:t>
                            </m:r>
                            <m:f>
                              <m:f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zh-TW" altLang="en-US" sz="540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TW" sz="5400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)</m:t>
                                </m:r>
                                <m:d>
                                  <m:dPr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d>
                              </m:e>
                            </m:d>
                            <m:r>
                              <m:rPr>
                                <m:nor/>
                              </m:rPr>
                              <a:rPr lang="zh-TW" altLang="en-US" sz="5400" i="1">
                                <a:latin typeface="+mn-lt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en-US" altLang="zh-TW" sz="5400" i="1">
                                <a:latin typeface="+mn-lt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zh-TW" altLang="en-US" sz="5400" i="1">
                                <a:latin typeface="+mn-lt"/>
                              </a:rPr>
                              <m:t>  </m:t>
                            </m:r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]"/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zh-TW" altLang="en-US" sz="5400" b="0" i="1" smtClean="0">
                                    <a:latin typeface="Cambria Math"/>
                                  </a:rPr>
                                  <m:t>                                               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zh-TW" altLang="en-US" sz="54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TW" altLang="en-US" sz="5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</m:t>
                                        </m:r>
                                      </m:num>
                                      <m:den>
                                        <m:r>
                                          <a:rPr lang="zh-TW" altLang="en-US" sz="5400" i="1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  <m:r>
                                      <a:rPr lang="zh-TW" altLang="en-US" sz="540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zh-TW" altLang="en-US" sz="5400" i="1"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</m:d>
                                <m:r>
                                  <a:rPr lang="zh-TW" altLang="en-US" sz="540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en-US" altLang="zh-TW" sz="54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zh-TW" altLang="en-US" sz="5400">
                                <a:latin typeface="Cambria Math"/>
                              </a:rPr>
                              <m:t>+</m:t>
                            </m:r>
                            <m:r>
                              <a:rPr lang="zh-TW" altLang="en-US" sz="5400" i="1">
                                <a:latin typeface="Cambria Math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zh-TW" altLang="en-US" sz="54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540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zh-TW" altLang="en-US" sz="5400" i="1">
                                    <a:latin typeface="Cambria Math"/>
                                  </a:rPr>
                                  <m:t>𝛽</m:t>
                                </m:r>
                                <m:r>
                                  <a:rPr lang="zh-TW" altLang="en-US" sz="5400">
                                    <a:latin typeface="Cambria Math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zh-TW" altLang="en-US" sz="540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zh-TW" altLang="en-US" sz="5400">
                                <a:latin typeface="Cambria Math"/>
                              </a:rPr>
                              <m:t>.</m:t>
                            </m:r>
                          </m:e>
                        </m:mr>
                      </m:m>
                    </m:oMath>
                  </m:oMathPara>
                </a14:m>
                <a:endParaRPr lang="en-US" altLang="zh-TW" sz="5400" dirty="0"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6" name="Text 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05926" y="7240504"/>
                <a:ext cx="17532000" cy="28368000"/>
              </a:xfrm>
              <a:prstGeom prst="rect">
                <a:avLst/>
              </a:prstGeom>
              <a:blipFill rotWithShape="1">
                <a:blip r:embed="rId5"/>
                <a:stretch>
                  <a:fillRect l="-348" t="-451" r="-313"/>
                </a:stretch>
              </a:blipFill>
              <a:ln w="57150" cmpd="thinThick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41"/>
          <p:cNvGrpSpPr/>
          <p:nvPr/>
        </p:nvGrpSpPr>
        <p:grpSpPr>
          <a:xfrm>
            <a:off x="14473366" y="4680550"/>
            <a:ext cx="17567023" cy="2397601"/>
            <a:chOff x="1066798" y="5958162"/>
            <a:chExt cx="11142262" cy="2374784"/>
          </a:xfrm>
        </p:grpSpPr>
        <p:sp>
          <p:nvSpPr>
            <p:cNvPr id="78" name="Text Box 248"/>
            <p:cNvSpPr txBox="1">
              <a:spLocks noChangeArrowheads="1"/>
            </p:cNvSpPr>
            <p:nvPr/>
          </p:nvSpPr>
          <p:spPr bwMode="auto">
            <a:xfrm>
              <a:off x="1066798" y="5958162"/>
              <a:ext cx="11120048" cy="2286357"/>
            </a:xfrm>
            <a:prstGeom prst="rect">
              <a:avLst/>
            </a:prstGeom>
            <a:gradFill rotWithShape="0">
              <a:gsLst>
                <a:gs pos="0">
                  <a:srgbClr val="00FF00"/>
                </a:gs>
                <a:gs pos="43000">
                  <a:srgbClr val="33CC33"/>
                </a:gs>
                <a:gs pos="67000">
                  <a:srgbClr val="003300"/>
                </a:gs>
                <a:gs pos="83000">
                  <a:srgbClr val="349C39"/>
                </a:gs>
                <a:gs pos="100000">
                  <a:srgbClr val="99FF99"/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zh-CN" sz="7200" b="1" dirty="0" smtClean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  <a:p>
              <a:endParaRPr lang="en-US" altLang="zh-CN" sz="7200" b="1" dirty="0"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  <p:sp>
          <p:nvSpPr>
            <p:cNvPr id="79" name="Text Box 248"/>
            <p:cNvSpPr txBox="1">
              <a:spLocks noChangeArrowheads="1"/>
            </p:cNvSpPr>
            <p:nvPr/>
          </p:nvSpPr>
          <p:spPr bwMode="auto">
            <a:xfrm>
              <a:off x="1157513" y="6046589"/>
              <a:ext cx="11051547" cy="2286357"/>
            </a:xfrm>
            <a:prstGeom prst="rect">
              <a:avLst/>
            </a:prstGeom>
            <a:gradFill>
              <a:gsLst>
                <a:gs pos="56000">
                  <a:srgbClr val="349C39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 w="19050">
              <a:noFill/>
              <a:miter lim="800000"/>
              <a:headEnd/>
              <a:tailEnd/>
            </a:ln>
            <a:effectLst/>
          </p:spPr>
          <p:txBody>
            <a:bodyPr wrap="square" lIns="3600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zh-TW" sz="7200" b="1" dirty="0" smtClean="0">
                  <a:solidFill>
                    <a:schemeClr val="bg1"/>
                  </a:solidFill>
                  <a:latin typeface="+mj-lt"/>
                </a:rPr>
                <a:t>PROPOSED OFFSET LCT AND ITS </a:t>
              </a:r>
              <a:r>
                <a:rPr lang="en-US" altLang="zh-TW" sz="7200" b="1" dirty="0">
                  <a:solidFill>
                    <a:schemeClr val="bg1"/>
                  </a:solidFill>
                  <a:latin typeface="+mj-lt"/>
                </a:rPr>
                <a:t>COMMUTING OPERATOR </a:t>
              </a:r>
              <a:endParaRPr lang="en-US" altLang="zh-CN" sz="7200" b="1" dirty="0">
                <a:solidFill>
                  <a:schemeClr val="bg1"/>
                </a:solidFill>
                <a:effectLst/>
                <a:latin typeface="+mj-lt"/>
                <a:ea typeface="SimSun" pitchFamily="2" charset="-122"/>
                <a:cs typeface="Lucida Sans" pitchFamily="34" charset="0"/>
              </a:endParaRPr>
            </a:p>
          </p:txBody>
        </p:sp>
      </p:grpSp>
      <p:pic>
        <p:nvPicPr>
          <p:cNvPr id="1049" name="Picture 25" descr="D:\Users\R516\Desktop\[ICASSP2016] Offset LCT\[Poster] Offset LCT (ICASSP 2016)\fig3_300_2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1230" r="8529" b="54414"/>
          <a:stretch/>
        </p:blipFill>
        <p:spPr bwMode="auto">
          <a:xfrm>
            <a:off x="33015735" y="30747337"/>
            <a:ext cx="8280000" cy="449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:\Users\R516\Desktop\[ICASSP2016] Offset LCT\[Poster] Offset LCT (ICASSP 2016)\fig2_300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16780" r="8723" b="21413"/>
          <a:stretch/>
        </p:blipFill>
        <p:spPr bwMode="auto">
          <a:xfrm>
            <a:off x="34275896" y="12422204"/>
            <a:ext cx="14484104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D:\Users\R516\Desktop\[ICASSP2016] Offset LCT\[Poster] Offset LCT (ICASSP 2016)\fig3_300_2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48140" r="8421" b="5318"/>
          <a:stretch/>
        </p:blipFill>
        <p:spPr bwMode="auto">
          <a:xfrm>
            <a:off x="41476816" y="30567314"/>
            <a:ext cx="8280000" cy="471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6120</TotalTime>
  <Words>527</Words>
  <Application>Microsoft Office PowerPoint</Application>
  <PresentationFormat>自訂</PresentationFormat>
  <Paragraphs>69</Paragraphs>
  <Slides>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2" baseType="lpstr">
      <vt:lpstr>Office 佈景主題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R516</dc:creator>
  <cp:lastModifiedBy>R516</cp:lastModifiedBy>
  <cp:revision>323</cp:revision>
  <cp:lastPrinted>2016-02-28T11:03:01Z</cp:lastPrinted>
  <dcterms:created xsi:type="dcterms:W3CDTF">2014-08-10T18:32:23Z</dcterms:created>
  <dcterms:modified xsi:type="dcterms:W3CDTF">2016-02-28T11:04:47Z</dcterms:modified>
</cp:coreProperties>
</file>