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avi" ContentType="video/avi"/>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2" r:id="rId1"/>
    <p:sldMasterId id="2147485326" r:id="rId2"/>
  </p:sldMasterIdLst>
  <p:notesMasterIdLst>
    <p:notesMasterId r:id="rId19"/>
  </p:notesMasterIdLst>
  <p:handoutMasterIdLst>
    <p:handoutMasterId r:id="rId20"/>
  </p:handoutMasterIdLst>
  <p:sldIdLst>
    <p:sldId id="882" r:id="rId3"/>
    <p:sldId id="1393" r:id="rId4"/>
    <p:sldId id="1376" r:id="rId5"/>
    <p:sldId id="1401" r:id="rId6"/>
    <p:sldId id="1389" r:id="rId7"/>
    <p:sldId id="1396" r:id="rId8"/>
    <p:sldId id="1370" r:id="rId9"/>
    <p:sldId id="1368" r:id="rId10"/>
    <p:sldId id="1391" r:id="rId11"/>
    <p:sldId id="1371" r:id="rId12"/>
    <p:sldId id="1399" r:id="rId13"/>
    <p:sldId id="1374" r:id="rId14"/>
    <p:sldId id="1397" r:id="rId15"/>
    <p:sldId id="1375" r:id="rId16"/>
    <p:sldId id="1378" r:id="rId17"/>
    <p:sldId id="1394" r:id="rId18"/>
  </p:sldIdLst>
  <p:sldSz cx="9144000" cy="6858000" type="screen4x3"/>
  <p:notesSz cx="10234613" cy="7099300"/>
  <p:defaultTextStyle>
    <a:defPPr>
      <a:defRPr lang="en-US"/>
    </a:defPPr>
    <a:lvl1pPr algn="l" rtl="0" eaLnBrk="0" fontAlgn="base" hangingPunct="0">
      <a:lnSpc>
        <a:spcPct val="95000"/>
      </a:lnSpc>
      <a:spcBef>
        <a:spcPct val="25000"/>
      </a:spcBef>
      <a:spcAft>
        <a:spcPct val="15000"/>
      </a:spcAft>
      <a:buClr>
        <a:schemeClr val="tx2"/>
      </a:buClr>
      <a:buSzPct val="75000"/>
      <a:buFont typeface="Wingdings" pitchFamily="2" charset="2"/>
      <a:buChar char="l"/>
      <a:defRPr sz="2400" kern="1200">
        <a:solidFill>
          <a:srgbClr val="0000CC"/>
        </a:solidFill>
        <a:latin typeface="Times New Roman" pitchFamily="18" charset="0"/>
        <a:ea typeface="+mn-ea"/>
        <a:cs typeface="+mn-cs"/>
      </a:defRPr>
    </a:lvl1pPr>
    <a:lvl2pPr marL="457200" algn="l" rtl="0" eaLnBrk="0" fontAlgn="base" hangingPunct="0">
      <a:lnSpc>
        <a:spcPct val="95000"/>
      </a:lnSpc>
      <a:spcBef>
        <a:spcPct val="25000"/>
      </a:spcBef>
      <a:spcAft>
        <a:spcPct val="15000"/>
      </a:spcAft>
      <a:buClr>
        <a:schemeClr val="tx2"/>
      </a:buClr>
      <a:buSzPct val="75000"/>
      <a:buFont typeface="Wingdings" pitchFamily="2" charset="2"/>
      <a:buChar char="l"/>
      <a:defRPr sz="2400" kern="1200">
        <a:solidFill>
          <a:srgbClr val="0000CC"/>
        </a:solidFill>
        <a:latin typeface="Times New Roman" pitchFamily="18" charset="0"/>
        <a:ea typeface="+mn-ea"/>
        <a:cs typeface="+mn-cs"/>
      </a:defRPr>
    </a:lvl2pPr>
    <a:lvl3pPr marL="914400" algn="l" rtl="0" eaLnBrk="0" fontAlgn="base" hangingPunct="0">
      <a:lnSpc>
        <a:spcPct val="95000"/>
      </a:lnSpc>
      <a:spcBef>
        <a:spcPct val="25000"/>
      </a:spcBef>
      <a:spcAft>
        <a:spcPct val="15000"/>
      </a:spcAft>
      <a:buClr>
        <a:schemeClr val="tx2"/>
      </a:buClr>
      <a:buSzPct val="75000"/>
      <a:buFont typeface="Wingdings" pitchFamily="2" charset="2"/>
      <a:buChar char="l"/>
      <a:defRPr sz="2400" kern="1200">
        <a:solidFill>
          <a:srgbClr val="0000CC"/>
        </a:solidFill>
        <a:latin typeface="Times New Roman" pitchFamily="18" charset="0"/>
        <a:ea typeface="+mn-ea"/>
        <a:cs typeface="+mn-cs"/>
      </a:defRPr>
    </a:lvl3pPr>
    <a:lvl4pPr marL="1371600" algn="l" rtl="0" eaLnBrk="0" fontAlgn="base" hangingPunct="0">
      <a:lnSpc>
        <a:spcPct val="95000"/>
      </a:lnSpc>
      <a:spcBef>
        <a:spcPct val="25000"/>
      </a:spcBef>
      <a:spcAft>
        <a:spcPct val="15000"/>
      </a:spcAft>
      <a:buClr>
        <a:schemeClr val="tx2"/>
      </a:buClr>
      <a:buSzPct val="75000"/>
      <a:buFont typeface="Wingdings" pitchFamily="2" charset="2"/>
      <a:buChar char="l"/>
      <a:defRPr sz="2400" kern="1200">
        <a:solidFill>
          <a:srgbClr val="0000CC"/>
        </a:solidFill>
        <a:latin typeface="Times New Roman" pitchFamily="18" charset="0"/>
        <a:ea typeface="+mn-ea"/>
        <a:cs typeface="+mn-cs"/>
      </a:defRPr>
    </a:lvl4pPr>
    <a:lvl5pPr marL="1828800" algn="l" rtl="0" eaLnBrk="0" fontAlgn="base" hangingPunct="0">
      <a:lnSpc>
        <a:spcPct val="95000"/>
      </a:lnSpc>
      <a:spcBef>
        <a:spcPct val="25000"/>
      </a:spcBef>
      <a:spcAft>
        <a:spcPct val="15000"/>
      </a:spcAft>
      <a:buClr>
        <a:schemeClr val="tx2"/>
      </a:buClr>
      <a:buSzPct val="75000"/>
      <a:buFont typeface="Wingdings" pitchFamily="2" charset="2"/>
      <a:buChar char="l"/>
      <a:defRPr sz="2400" kern="1200">
        <a:solidFill>
          <a:srgbClr val="0000CC"/>
        </a:solidFill>
        <a:latin typeface="Times New Roman" pitchFamily="18" charset="0"/>
        <a:ea typeface="+mn-ea"/>
        <a:cs typeface="+mn-cs"/>
      </a:defRPr>
    </a:lvl5pPr>
    <a:lvl6pPr marL="2286000" algn="l" defTabSz="914400" rtl="0" eaLnBrk="1" latinLnBrk="0" hangingPunct="1">
      <a:defRPr sz="2400" kern="1200">
        <a:solidFill>
          <a:srgbClr val="0000CC"/>
        </a:solidFill>
        <a:latin typeface="Times New Roman" pitchFamily="18" charset="0"/>
        <a:ea typeface="+mn-ea"/>
        <a:cs typeface="+mn-cs"/>
      </a:defRPr>
    </a:lvl6pPr>
    <a:lvl7pPr marL="2743200" algn="l" defTabSz="914400" rtl="0" eaLnBrk="1" latinLnBrk="0" hangingPunct="1">
      <a:defRPr sz="2400" kern="1200">
        <a:solidFill>
          <a:srgbClr val="0000CC"/>
        </a:solidFill>
        <a:latin typeface="Times New Roman" pitchFamily="18" charset="0"/>
        <a:ea typeface="+mn-ea"/>
        <a:cs typeface="+mn-cs"/>
      </a:defRPr>
    </a:lvl7pPr>
    <a:lvl8pPr marL="3200400" algn="l" defTabSz="914400" rtl="0" eaLnBrk="1" latinLnBrk="0" hangingPunct="1">
      <a:defRPr sz="2400" kern="1200">
        <a:solidFill>
          <a:srgbClr val="0000CC"/>
        </a:solidFill>
        <a:latin typeface="Times New Roman" pitchFamily="18" charset="0"/>
        <a:ea typeface="+mn-ea"/>
        <a:cs typeface="+mn-cs"/>
      </a:defRPr>
    </a:lvl8pPr>
    <a:lvl9pPr marL="3657600" algn="l" defTabSz="914400" rtl="0" eaLnBrk="1" latinLnBrk="0" hangingPunct="1">
      <a:defRPr sz="2400" kern="1200">
        <a:solidFill>
          <a:srgbClr val="0000CC"/>
        </a:solidFill>
        <a:latin typeface="Times New Roman" pitchFamily="18" charset="0"/>
        <a:ea typeface="+mn-ea"/>
        <a:cs typeface="+mn-cs"/>
      </a:defRPr>
    </a:lvl9pPr>
  </p:defaultTextStyle>
  <p:extLst>
    <p:ext uri="{EFAFB233-063F-42B5-8137-9DF3F51BA10A}">
      <p15:sldGuideLst xmlns="" xmlns:p15="http://schemas.microsoft.com/office/powerpoint/2012/main">
        <p15:guide id="1" orient="horz" pos="4319">
          <p15:clr>
            <a:srgbClr val="A4A3A4"/>
          </p15:clr>
        </p15:guide>
        <p15:guide id="2" pos="5759">
          <p15:clr>
            <a:srgbClr val="A4A3A4"/>
          </p15:clr>
        </p15:guide>
      </p15:sldGuideLst>
    </p:ext>
    <p:ext uri="{2D200454-40CA-4A62-9FC3-DE9A4176ACB9}">
      <p15:notesGuideLst xmlns="" xmlns:p15="http://schemas.microsoft.com/office/powerpoint/2012/main">
        <p15:guide id="1" orient="horz" pos="2304">
          <p15:clr>
            <a:srgbClr val="A4A3A4"/>
          </p15:clr>
        </p15:guide>
        <p15:guide id="2" pos="302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6666FF"/>
    <a:srgbClr val="FF9999"/>
    <a:srgbClr val="FF9933"/>
    <a:srgbClr val="FF9966"/>
    <a:srgbClr val="FFFF99"/>
    <a:srgbClr val="E3F30D"/>
    <a:srgbClr val="FFCCCC"/>
    <a:srgbClr val="FFFF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06" autoAdjust="0"/>
    <p:restoredTop sz="92821" autoAdjust="0"/>
  </p:normalViewPr>
  <p:slideViewPr>
    <p:cSldViewPr>
      <p:cViewPr varScale="1">
        <p:scale>
          <a:sx n="121" d="100"/>
          <a:sy n="121" d="100"/>
        </p:scale>
        <p:origin x="-1512" y="-102"/>
      </p:cViewPr>
      <p:guideLst>
        <p:guide orient="horz" pos="4319"/>
        <p:guide pos="5759"/>
      </p:guideLst>
    </p:cSldViewPr>
  </p:slideViewPr>
  <p:outlineViewPr>
    <p:cViewPr>
      <p:scale>
        <a:sx n="33" d="100"/>
        <a:sy n="33" d="100"/>
      </p:scale>
      <p:origin x="38"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75" d="100"/>
          <a:sy n="75" d="100"/>
        </p:scale>
        <p:origin x="-2294" y="-278"/>
      </p:cViewPr>
      <p:guideLst>
        <p:guide orient="horz" pos="2236"/>
        <p:guide pos="322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hdr" sz="quarter"/>
          </p:nvPr>
        </p:nvSpPr>
        <p:spPr bwMode="auto">
          <a:xfrm>
            <a:off x="0" y="0"/>
            <a:ext cx="4435338" cy="354349"/>
          </a:xfrm>
          <a:prstGeom prst="rect">
            <a:avLst/>
          </a:prstGeom>
          <a:noFill/>
          <a:ln w="12700">
            <a:noFill/>
            <a:miter lim="800000"/>
            <a:headEnd type="none" w="sm" len="sm"/>
            <a:tailEnd type="none" w="sm" len="sm"/>
          </a:ln>
          <a:effectLst/>
        </p:spPr>
        <p:txBody>
          <a:bodyPr vert="horz" wrap="square" lIns="96605" tIns="48303" rIns="96605" bIns="48303" numCol="1" anchor="t" anchorCtr="0" compatLnSpc="1">
            <a:prstTxWarp prst="textNoShape">
              <a:avLst/>
            </a:prstTxWarp>
          </a:bodyPr>
          <a:lstStyle>
            <a:lvl1pPr defTabSz="966788">
              <a:lnSpc>
                <a:spcPct val="100000"/>
              </a:lnSpc>
              <a:spcBef>
                <a:spcPct val="0"/>
              </a:spcBef>
              <a:spcAft>
                <a:spcPct val="0"/>
              </a:spcAft>
              <a:buClrTx/>
              <a:buSzTx/>
              <a:buFontTx/>
              <a:buNone/>
              <a:defRPr sz="1300">
                <a:solidFill>
                  <a:schemeClr val="tx1"/>
                </a:solidFill>
              </a:defRPr>
            </a:lvl1pPr>
          </a:lstStyle>
          <a:p>
            <a:pPr>
              <a:defRPr/>
            </a:pPr>
            <a:endParaRPr lang="en-US"/>
          </a:p>
        </p:txBody>
      </p:sp>
      <p:sp>
        <p:nvSpPr>
          <p:cNvPr id="238595" name="Rectangle 3"/>
          <p:cNvSpPr>
            <a:spLocks noGrp="1" noChangeArrowheads="1"/>
          </p:cNvSpPr>
          <p:nvPr>
            <p:ph type="dt" sz="quarter" idx="1"/>
          </p:nvPr>
        </p:nvSpPr>
        <p:spPr bwMode="auto">
          <a:xfrm>
            <a:off x="5799277" y="0"/>
            <a:ext cx="4435337" cy="354349"/>
          </a:xfrm>
          <a:prstGeom prst="rect">
            <a:avLst/>
          </a:prstGeom>
          <a:noFill/>
          <a:ln w="12700">
            <a:noFill/>
            <a:miter lim="800000"/>
            <a:headEnd type="none" w="sm" len="sm"/>
            <a:tailEnd type="none" w="sm" len="sm"/>
          </a:ln>
          <a:effectLst/>
        </p:spPr>
        <p:txBody>
          <a:bodyPr vert="horz" wrap="square" lIns="96605" tIns="48303" rIns="96605" bIns="48303" numCol="1" anchor="t" anchorCtr="0" compatLnSpc="1">
            <a:prstTxWarp prst="textNoShape">
              <a:avLst/>
            </a:prstTxWarp>
          </a:bodyPr>
          <a:lstStyle>
            <a:lvl1pPr algn="r" defTabSz="966788">
              <a:lnSpc>
                <a:spcPct val="100000"/>
              </a:lnSpc>
              <a:spcBef>
                <a:spcPct val="0"/>
              </a:spcBef>
              <a:spcAft>
                <a:spcPct val="0"/>
              </a:spcAft>
              <a:buClrTx/>
              <a:buSzTx/>
              <a:buFontTx/>
              <a:buNone/>
              <a:defRPr sz="1300">
                <a:solidFill>
                  <a:schemeClr val="tx1"/>
                </a:solidFill>
              </a:defRPr>
            </a:lvl1pPr>
          </a:lstStyle>
          <a:p>
            <a:pPr>
              <a:defRPr/>
            </a:pPr>
            <a:endParaRPr lang="en-US"/>
          </a:p>
        </p:txBody>
      </p:sp>
      <p:sp>
        <p:nvSpPr>
          <p:cNvPr id="238596" name="Rectangle 4"/>
          <p:cNvSpPr>
            <a:spLocks noGrp="1" noChangeArrowheads="1"/>
          </p:cNvSpPr>
          <p:nvPr>
            <p:ph type="ftr" sz="quarter" idx="2"/>
          </p:nvPr>
        </p:nvSpPr>
        <p:spPr bwMode="auto">
          <a:xfrm>
            <a:off x="0" y="6744952"/>
            <a:ext cx="4435338" cy="354349"/>
          </a:xfrm>
          <a:prstGeom prst="rect">
            <a:avLst/>
          </a:prstGeom>
          <a:noFill/>
          <a:ln w="12700">
            <a:noFill/>
            <a:miter lim="800000"/>
            <a:headEnd type="none" w="sm" len="sm"/>
            <a:tailEnd type="none" w="sm" len="sm"/>
          </a:ln>
          <a:effectLst/>
        </p:spPr>
        <p:txBody>
          <a:bodyPr vert="horz" wrap="square" lIns="96605" tIns="48303" rIns="96605" bIns="48303" numCol="1" anchor="b" anchorCtr="0" compatLnSpc="1">
            <a:prstTxWarp prst="textNoShape">
              <a:avLst/>
            </a:prstTxWarp>
          </a:bodyPr>
          <a:lstStyle>
            <a:lvl1pPr defTabSz="966788">
              <a:lnSpc>
                <a:spcPct val="100000"/>
              </a:lnSpc>
              <a:spcBef>
                <a:spcPct val="0"/>
              </a:spcBef>
              <a:spcAft>
                <a:spcPct val="0"/>
              </a:spcAft>
              <a:buClrTx/>
              <a:buSzTx/>
              <a:buFontTx/>
              <a:buNone/>
              <a:defRPr sz="1300">
                <a:solidFill>
                  <a:schemeClr val="tx1"/>
                </a:solidFill>
              </a:defRPr>
            </a:lvl1pPr>
          </a:lstStyle>
          <a:p>
            <a:pPr>
              <a:defRPr/>
            </a:pPr>
            <a:endParaRPr lang="en-US"/>
          </a:p>
        </p:txBody>
      </p:sp>
      <p:sp>
        <p:nvSpPr>
          <p:cNvPr id="238597" name="Rectangle 5"/>
          <p:cNvSpPr>
            <a:spLocks noGrp="1" noChangeArrowheads="1"/>
          </p:cNvSpPr>
          <p:nvPr>
            <p:ph type="sldNum" sz="quarter" idx="3"/>
          </p:nvPr>
        </p:nvSpPr>
        <p:spPr bwMode="auto">
          <a:xfrm>
            <a:off x="5393141" y="6523098"/>
            <a:ext cx="4435337" cy="206447"/>
          </a:xfrm>
          <a:prstGeom prst="rect">
            <a:avLst/>
          </a:prstGeom>
          <a:noFill/>
          <a:ln w="12700">
            <a:noFill/>
            <a:miter lim="800000"/>
            <a:headEnd type="none" w="sm" len="sm"/>
            <a:tailEnd type="none" w="sm" len="sm"/>
          </a:ln>
          <a:effectLst/>
        </p:spPr>
        <p:txBody>
          <a:bodyPr vert="horz" wrap="square" lIns="96605" tIns="48303" rIns="96605" bIns="48303" numCol="1" anchor="b" anchorCtr="0" compatLnSpc="1">
            <a:prstTxWarp prst="textNoShape">
              <a:avLst/>
            </a:prstTxWarp>
          </a:bodyPr>
          <a:lstStyle>
            <a:lvl1pPr algn="r" defTabSz="966788">
              <a:lnSpc>
                <a:spcPct val="100000"/>
              </a:lnSpc>
              <a:spcBef>
                <a:spcPct val="0"/>
              </a:spcBef>
              <a:spcAft>
                <a:spcPct val="0"/>
              </a:spcAft>
              <a:buClrTx/>
              <a:buSzTx/>
              <a:buFontTx/>
              <a:buNone/>
              <a:defRPr sz="1000">
                <a:solidFill>
                  <a:schemeClr val="tx1"/>
                </a:solidFill>
              </a:defRPr>
            </a:lvl1pPr>
          </a:lstStyle>
          <a:p>
            <a:pPr>
              <a:defRPr/>
            </a:pPr>
            <a:fld id="{758BA4F8-1DBA-4FFB-AC47-63BEBEB80134}" type="slidenum">
              <a:rPr lang="en-US"/>
              <a:pPr>
                <a:defRPr/>
              </a:pPr>
              <a:t>‹#›</a:t>
            </a:fld>
            <a:endParaRPr lang="en-US"/>
          </a:p>
        </p:txBody>
      </p:sp>
    </p:spTree>
    <p:extLst>
      <p:ext uri="{BB962C8B-B14F-4D97-AF65-F5344CB8AC3E}">
        <p14:creationId xmlns:p14="http://schemas.microsoft.com/office/powerpoint/2010/main" val="17250412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hdr" sz="quarter"/>
          </p:nvPr>
        </p:nvSpPr>
        <p:spPr bwMode="auto">
          <a:xfrm>
            <a:off x="1" y="0"/>
            <a:ext cx="4477643" cy="338942"/>
          </a:xfrm>
          <a:prstGeom prst="rect">
            <a:avLst/>
          </a:prstGeom>
          <a:noFill/>
          <a:ln w="12700">
            <a:noFill/>
            <a:miter lim="800000"/>
            <a:headEnd type="none" w="sm" len="sm"/>
            <a:tailEnd type="none" w="sm" len="sm"/>
          </a:ln>
          <a:effectLst/>
        </p:spPr>
        <p:txBody>
          <a:bodyPr vert="horz" wrap="square" lIns="91378" tIns="45689" rIns="91378" bIns="45689" numCol="1" anchor="t" anchorCtr="0" compatLnSpc="1">
            <a:prstTxWarp prst="textNoShape">
              <a:avLst/>
            </a:prstTxWarp>
          </a:bodyPr>
          <a:lstStyle>
            <a:lvl1pPr>
              <a:lnSpc>
                <a:spcPct val="100000"/>
              </a:lnSpc>
              <a:spcBef>
                <a:spcPct val="0"/>
              </a:spcBef>
              <a:spcAft>
                <a:spcPct val="0"/>
              </a:spcAft>
              <a:buClrTx/>
              <a:buSzTx/>
              <a:buFontTx/>
              <a:buNone/>
              <a:defRPr sz="1200">
                <a:solidFill>
                  <a:schemeClr val="tx1"/>
                </a:solidFill>
              </a:defRPr>
            </a:lvl1pPr>
          </a:lstStyle>
          <a:p>
            <a:pPr>
              <a:defRPr/>
            </a:pPr>
            <a:endParaRPr lang="en-US"/>
          </a:p>
        </p:txBody>
      </p:sp>
      <p:sp>
        <p:nvSpPr>
          <p:cNvPr id="93187" name="Rectangle 3"/>
          <p:cNvSpPr>
            <a:spLocks noGrp="1" noChangeArrowheads="1"/>
          </p:cNvSpPr>
          <p:nvPr>
            <p:ph type="dt" idx="1"/>
          </p:nvPr>
        </p:nvSpPr>
        <p:spPr bwMode="auto">
          <a:xfrm>
            <a:off x="5756970" y="0"/>
            <a:ext cx="4477643" cy="338942"/>
          </a:xfrm>
          <a:prstGeom prst="rect">
            <a:avLst/>
          </a:prstGeom>
          <a:noFill/>
          <a:ln w="12700">
            <a:noFill/>
            <a:miter lim="800000"/>
            <a:headEnd type="none" w="sm" len="sm"/>
            <a:tailEnd type="none" w="sm" len="sm"/>
          </a:ln>
          <a:effectLst/>
        </p:spPr>
        <p:txBody>
          <a:bodyPr vert="horz" wrap="square" lIns="91378" tIns="45689" rIns="91378" bIns="45689" numCol="1" anchor="t" anchorCtr="0" compatLnSpc="1">
            <a:prstTxWarp prst="textNoShape">
              <a:avLst/>
            </a:prstTxWarp>
          </a:bodyPr>
          <a:lstStyle>
            <a:lvl1pPr algn="r">
              <a:lnSpc>
                <a:spcPct val="100000"/>
              </a:lnSpc>
              <a:spcBef>
                <a:spcPct val="0"/>
              </a:spcBef>
              <a:spcAft>
                <a:spcPct val="0"/>
              </a:spcAft>
              <a:buClrTx/>
              <a:buSzTx/>
              <a:buFontTx/>
              <a:buNone/>
              <a:defRPr sz="1200">
                <a:solidFill>
                  <a:schemeClr val="tx1"/>
                </a:solidFill>
              </a:defRPr>
            </a:lvl1pPr>
          </a:lstStyle>
          <a:p>
            <a:pPr>
              <a:defRPr/>
            </a:pPr>
            <a:endParaRPr lang="en-US"/>
          </a:p>
        </p:txBody>
      </p:sp>
      <p:sp>
        <p:nvSpPr>
          <p:cNvPr id="165892" name="Rectangle 4"/>
          <p:cNvSpPr>
            <a:spLocks noGrp="1" noRot="1" noChangeAspect="1" noChangeArrowheads="1" noTextEdit="1"/>
          </p:cNvSpPr>
          <p:nvPr>
            <p:ph type="sldImg" idx="2"/>
          </p:nvPr>
        </p:nvSpPr>
        <p:spPr bwMode="auto">
          <a:xfrm>
            <a:off x="3313113" y="506413"/>
            <a:ext cx="3606800" cy="2705100"/>
          </a:xfrm>
          <a:prstGeom prst="rect">
            <a:avLst/>
          </a:prstGeom>
          <a:noFill/>
          <a:ln w="9525">
            <a:solidFill>
              <a:srgbClr val="000000"/>
            </a:solidFill>
            <a:miter lim="800000"/>
            <a:headEnd/>
            <a:tailEnd/>
          </a:ln>
        </p:spPr>
      </p:sp>
      <p:sp>
        <p:nvSpPr>
          <p:cNvPr id="93189" name="Rectangle 5"/>
          <p:cNvSpPr>
            <a:spLocks noGrp="1" noChangeArrowheads="1"/>
          </p:cNvSpPr>
          <p:nvPr>
            <p:ph type="body" sz="quarter" idx="3"/>
          </p:nvPr>
        </p:nvSpPr>
        <p:spPr bwMode="auto">
          <a:xfrm>
            <a:off x="1385938" y="3380179"/>
            <a:ext cx="7462739" cy="3212249"/>
          </a:xfrm>
          <a:prstGeom prst="rect">
            <a:avLst/>
          </a:prstGeom>
          <a:noFill/>
          <a:ln w="12700">
            <a:noFill/>
            <a:miter lim="800000"/>
            <a:headEnd type="none" w="sm" len="sm"/>
            <a:tailEnd type="none" w="sm" len="sm"/>
          </a:ln>
          <a:effectLst/>
        </p:spPr>
        <p:txBody>
          <a:bodyPr vert="horz" wrap="square" lIns="91378" tIns="45689" rIns="91378" bIns="456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3190" name="Rectangle 6"/>
          <p:cNvSpPr>
            <a:spLocks noGrp="1" noChangeArrowheads="1"/>
          </p:cNvSpPr>
          <p:nvPr>
            <p:ph type="ftr" sz="quarter" idx="4"/>
          </p:nvPr>
        </p:nvSpPr>
        <p:spPr bwMode="auto">
          <a:xfrm>
            <a:off x="1" y="6761899"/>
            <a:ext cx="4477643" cy="337401"/>
          </a:xfrm>
          <a:prstGeom prst="rect">
            <a:avLst/>
          </a:prstGeom>
          <a:noFill/>
          <a:ln w="12700">
            <a:noFill/>
            <a:miter lim="800000"/>
            <a:headEnd type="none" w="sm" len="sm"/>
            <a:tailEnd type="none" w="sm" len="sm"/>
          </a:ln>
          <a:effectLst/>
        </p:spPr>
        <p:txBody>
          <a:bodyPr vert="horz" wrap="square" lIns="91378" tIns="45689" rIns="91378" bIns="45689" numCol="1" anchor="b" anchorCtr="0" compatLnSpc="1">
            <a:prstTxWarp prst="textNoShape">
              <a:avLst/>
            </a:prstTxWarp>
          </a:bodyPr>
          <a:lstStyle>
            <a:lvl1pPr>
              <a:lnSpc>
                <a:spcPct val="100000"/>
              </a:lnSpc>
              <a:spcBef>
                <a:spcPct val="0"/>
              </a:spcBef>
              <a:spcAft>
                <a:spcPct val="0"/>
              </a:spcAft>
              <a:buClrTx/>
              <a:buSzTx/>
              <a:buFontTx/>
              <a:buNone/>
              <a:defRPr sz="1200">
                <a:solidFill>
                  <a:schemeClr val="tx1"/>
                </a:solidFill>
              </a:defRPr>
            </a:lvl1pPr>
          </a:lstStyle>
          <a:p>
            <a:pPr>
              <a:defRPr/>
            </a:pPr>
            <a:endParaRPr lang="en-US"/>
          </a:p>
        </p:txBody>
      </p:sp>
      <p:sp>
        <p:nvSpPr>
          <p:cNvPr id="93191" name="Rectangle 7"/>
          <p:cNvSpPr>
            <a:spLocks noGrp="1" noChangeArrowheads="1"/>
          </p:cNvSpPr>
          <p:nvPr>
            <p:ph type="sldNum" sz="quarter" idx="5"/>
          </p:nvPr>
        </p:nvSpPr>
        <p:spPr bwMode="auto">
          <a:xfrm>
            <a:off x="5756970" y="6761899"/>
            <a:ext cx="4477643" cy="337401"/>
          </a:xfrm>
          <a:prstGeom prst="rect">
            <a:avLst/>
          </a:prstGeom>
          <a:noFill/>
          <a:ln w="12700">
            <a:noFill/>
            <a:miter lim="800000"/>
            <a:headEnd type="none" w="sm" len="sm"/>
            <a:tailEnd type="none" w="sm" len="sm"/>
          </a:ln>
          <a:effectLst/>
        </p:spPr>
        <p:txBody>
          <a:bodyPr vert="horz" wrap="square" lIns="91378" tIns="45689" rIns="91378" bIns="45689" numCol="1" anchor="b" anchorCtr="0" compatLnSpc="1">
            <a:prstTxWarp prst="textNoShape">
              <a:avLst/>
            </a:prstTxWarp>
          </a:bodyPr>
          <a:lstStyle>
            <a:lvl1pPr algn="r">
              <a:lnSpc>
                <a:spcPct val="100000"/>
              </a:lnSpc>
              <a:spcBef>
                <a:spcPct val="0"/>
              </a:spcBef>
              <a:spcAft>
                <a:spcPct val="0"/>
              </a:spcAft>
              <a:buClrTx/>
              <a:buSzTx/>
              <a:buFontTx/>
              <a:buNone/>
              <a:defRPr sz="1200">
                <a:solidFill>
                  <a:schemeClr val="tx1"/>
                </a:solidFill>
              </a:defRPr>
            </a:lvl1pPr>
          </a:lstStyle>
          <a:p>
            <a:pPr>
              <a:defRPr/>
            </a:pPr>
            <a:fld id="{0F6E7EF5-1102-453A-B0C1-A42045FFDBC0}" type="slidenum">
              <a:rPr lang="en-US"/>
              <a:pPr>
                <a:defRPr/>
              </a:pPr>
              <a:t>‹#›</a:t>
            </a:fld>
            <a:endParaRPr lang="en-US"/>
          </a:p>
        </p:txBody>
      </p:sp>
    </p:spTree>
    <p:extLst>
      <p:ext uri="{BB962C8B-B14F-4D97-AF65-F5344CB8AC3E}">
        <p14:creationId xmlns:p14="http://schemas.microsoft.com/office/powerpoint/2010/main" val="278456118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8EECA1C5-6F30-4A6A-9CC5-B6DA2F1A1F00}" type="slidenum">
              <a:rPr lang="en-US" smtClean="0"/>
              <a:pPr/>
              <a:t>1</a:t>
            </a:fld>
            <a:endParaRPr lang="en-US" smtClean="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w="9525"/>
        </p:spPr>
        <p:txBody>
          <a:bodyPr/>
          <a:lstStyle/>
          <a:p>
            <a:endParaRPr lang="en-US" dirty="0" smtClean="0"/>
          </a:p>
        </p:txBody>
      </p:sp>
    </p:spTree>
    <p:extLst>
      <p:ext uri="{BB962C8B-B14F-4D97-AF65-F5344CB8AC3E}">
        <p14:creationId xmlns:p14="http://schemas.microsoft.com/office/powerpoint/2010/main" val="2127809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a:t>
            </a:r>
          </a:p>
          <a:p>
            <a:pPr marL="171450" indent="-171450">
              <a:buFont typeface="Arial" panose="020B0604020202020204" pitchFamily="34" charset="0"/>
              <a:buChar char="•"/>
            </a:pPr>
            <a:r>
              <a:rPr lang="en-US" dirty="0" smtClean="0"/>
              <a:t>Before feeding our signal into time-frequency</a:t>
            </a:r>
            <a:r>
              <a:rPr lang="en-US" baseline="0" dirty="0" smtClean="0"/>
              <a:t> analysis module to estimate heart rate, we first </a:t>
            </a:r>
            <a:r>
              <a:rPr lang="en-US" baseline="0" dirty="0" err="1" smtClean="0"/>
              <a:t>detrend</a:t>
            </a:r>
            <a:r>
              <a:rPr lang="en-US" baseline="0" dirty="0" smtClean="0"/>
              <a:t> it to exclude out possible environmental illumination trend, “caused by passerby or day light change”. </a:t>
            </a:r>
          </a:p>
          <a:p>
            <a:pPr marL="171450" indent="-171450">
              <a:buFont typeface="Arial" panose="020B0604020202020204" pitchFamily="34" charset="0"/>
              <a:buChar char="•"/>
            </a:pPr>
            <a:r>
              <a:rPr lang="en-US" baseline="0" dirty="0" smtClean="0"/>
              <a:t>This problematic trend becomes estimable with two proper assumptions: We first assumes that the difference between face color signal and the trend to be estimated is small in L2 sense. Next, we assume smoothness of the trend by forcing the accumulated absolute value of the second order derivative to become small. </a:t>
            </a:r>
          </a:p>
          <a:p>
            <a:pPr marL="171450" indent="-171450">
              <a:buFont typeface="Arial" panose="020B0604020202020204" pitchFamily="34" charset="0"/>
              <a:buChar char="•"/>
            </a:pPr>
            <a:r>
              <a:rPr lang="en-US" baseline="0" dirty="0" smtClean="0"/>
              <a:t>Those two assumptions of trend characteristics lead to a least square optimization problems regularized by a constrain term applied on 2</a:t>
            </a:r>
            <a:r>
              <a:rPr lang="en-US" baseline="30000" dirty="0" smtClean="0"/>
              <a:t>nd</a:t>
            </a:r>
            <a:r>
              <a:rPr lang="en-US" baseline="0" dirty="0" smtClean="0"/>
              <a:t> order difference of trend. The first square term corresponds to the first small difference assumption while the regularization refers to second smoothness assumption.</a:t>
            </a:r>
          </a:p>
          <a:p>
            <a:pPr marL="171450" indent="-171450">
              <a:buFont typeface="Arial" panose="020B0604020202020204" pitchFamily="34" charset="0"/>
              <a:buChar char="•"/>
            </a:pPr>
            <a:r>
              <a:rPr lang="en-US" baseline="0" dirty="0" smtClean="0"/>
              <a:t>The solution we derived by taking the derivative of the cost function is … And the final preprocessed temporal signal is the residue of original signal and  estimated trend.</a:t>
            </a:r>
            <a:endParaRPr lang="en-US" dirty="0"/>
          </a:p>
        </p:txBody>
      </p:sp>
      <p:sp>
        <p:nvSpPr>
          <p:cNvPr id="4" name="Slide Number Placeholder 3"/>
          <p:cNvSpPr>
            <a:spLocks noGrp="1"/>
          </p:cNvSpPr>
          <p:nvPr>
            <p:ph type="sldNum" sz="quarter" idx="10"/>
          </p:nvPr>
        </p:nvSpPr>
        <p:spPr/>
        <p:txBody>
          <a:bodyPr/>
          <a:lstStyle/>
          <a:p>
            <a:pPr>
              <a:defRPr/>
            </a:pPr>
            <a:fld id="{0F6E7EF5-1102-453A-B0C1-A42045FFDBC0}" type="slidenum">
              <a:rPr lang="en-US" smtClean="0"/>
              <a:pPr>
                <a:defRPr/>
              </a:pPr>
              <a:t>10</a:t>
            </a:fld>
            <a:endParaRPr lang="en-US"/>
          </a:p>
        </p:txBody>
      </p:sp>
    </p:spTree>
    <p:extLst>
      <p:ext uri="{BB962C8B-B14F-4D97-AF65-F5344CB8AC3E}">
        <p14:creationId xmlns:p14="http://schemas.microsoft.com/office/powerpoint/2010/main" val="1896631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a:t>
            </a:r>
          </a:p>
          <a:p>
            <a:pPr marL="171450" indent="-171450">
              <a:buFont typeface="Arial" panose="020B0604020202020204" pitchFamily="34" charset="0"/>
              <a:buChar char="•"/>
            </a:pPr>
            <a:r>
              <a:rPr lang="en-US" dirty="0" smtClean="0"/>
              <a:t>Even</a:t>
            </a:r>
            <a:r>
              <a:rPr lang="en-US" baseline="0" dirty="0" smtClean="0"/>
              <a:t> though the face color signal is processed through color combination and </a:t>
            </a:r>
            <a:r>
              <a:rPr lang="en-US" baseline="0" dirty="0" err="1" smtClean="0"/>
              <a:t>detrending</a:t>
            </a:r>
            <a:r>
              <a:rPr lang="en-US" baseline="0" dirty="0" smtClean="0"/>
              <a:t> to exclude out the influence from sources other than heart beat, we can still see dominant frequency traces caused by subject motion in estimated spectrogram. </a:t>
            </a:r>
          </a:p>
          <a:p>
            <a:pPr marL="171450" indent="-171450">
              <a:buFont typeface="Arial" panose="020B0604020202020204" pitchFamily="34" charset="0"/>
              <a:buChar char="•"/>
            </a:pPr>
            <a:r>
              <a:rPr lang="en-US" baseline="0" dirty="0" smtClean="0"/>
              <a:t>We therefore notched those unwanted traces with frequency traces from estimated subject motion in both horizontal and vertical directions (, which is achieved from face tracker).</a:t>
            </a:r>
          </a:p>
          <a:p>
            <a:pPr marL="171450" indent="-171450">
              <a:buFont typeface="Arial" panose="020B0604020202020204" pitchFamily="34" charset="0"/>
              <a:buChar char="•"/>
            </a:pPr>
            <a:r>
              <a:rPr lang="en-US" baseline="0" dirty="0" smtClean="0"/>
              <a:t>After notching process, we can see much clean heart rate frequency trace in spectrogram.</a:t>
            </a:r>
          </a:p>
          <a:p>
            <a:pPr marL="0" indent="0">
              <a:buFont typeface="Arial" panose="020B0604020202020204" pitchFamily="34" charset="0"/>
              <a:buNone/>
            </a:pPr>
            <a:endParaRPr lang="en-US" baseline="0" dirty="0" smtClean="0"/>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Note</a:t>
            </a:r>
          </a:p>
          <a:p>
            <a:pPr marL="171450" indent="-171450">
              <a:buFont typeface="Arial" panose="020B0604020202020204" pitchFamily="34" charset="0"/>
              <a:buChar char="•"/>
            </a:pPr>
            <a:r>
              <a:rPr lang="en-US" baseline="0" dirty="0" smtClean="0"/>
              <a:t>Problem: Why not processing in time domain rather than notching in frequency domain. Answer: Hard to build the connection from fitness motion to motion modulated component in face color signal.</a:t>
            </a:r>
          </a:p>
        </p:txBody>
      </p:sp>
      <p:sp>
        <p:nvSpPr>
          <p:cNvPr id="4" name="Slide Number Placeholder 3"/>
          <p:cNvSpPr>
            <a:spLocks noGrp="1"/>
          </p:cNvSpPr>
          <p:nvPr>
            <p:ph type="sldNum" sz="quarter" idx="10"/>
          </p:nvPr>
        </p:nvSpPr>
        <p:spPr/>
        <p:txBody>
          <a:bodyPr/>
          <a:lstStyle/>
          <a:p>
            <a:pPr>
              <a:defRPr/>
            </a:pPr>
            <a:fld id="{0F6E7EF5-1102-453A-B0C1-A42045FFDBC0}" type="slidenum">
              <a:rPr lang="en-US" smtClean="0"/>
              <a:pPr>
                <a:defRPr/>
              </a:pPr>
              <a:t>11</a:t>
            </a:fld>
            <a:endParaRPr lang="en-US"/>
          </a:p>
        </p:txBody>
      </p:sp>
    </p:spTree>
    <p:extLst>
      <p:ext uri="{BB962C8B-B14F-4D97-AF65-F5344CB8AC3E}">
        <p14:creationId xmlns:p14="http://schemas.microsoft.com/office/powerpoint/2010/main" val="1163793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a:t>
            </a:r>
          </a:p>
          <a:p>
            <a:pPr marL="171450" indent="-171450">
              <a:buFont typeface="Arial" panose="020B0604020202020204" pitchFamily="34" charset="0"/>
              <a:buChar char="•"/>
            </a:pPr>
            <a:r>
              <a:rPr lang="en-US" dirty="0" smtClean="0"/>
              <a:t>This</a:t>
            </a:r>
            <a:r>
              <a:rPr lang="en-US" baseline="0" dirty="0" smtClean="0"/>
              <a:t> is the last step of our system. We provide a robust solution to estimate heart rate directly from the notched spectrogram.</a:t>
            </a:r>
          </a:p>
          <a:p>
            <a:pPr marL="171450" indent="-171450">
              <a:buFont typeface="Arial" panose="020B0604020202020204" pitchFamily="34" charset="0"/>
              <a:buChar char="•"/>
            </a:pPr>
            <a:r>
              <a:rPr lang="en-US" baseline="0" dirty="0" smtClean="0"/>
              <a:t>We first find a single most probable strap form the notched spectrogram. We </a:t>
            </a:r>
            <a:r>
              <a:rPr lang="en-US" baseline="0" dirty="0" err="1" smtClean="0"/>
              <a:t>binarized</a:t>
            </a:r>
            <a:r>
              <a:rPr lang="en-US" baseline="0" dirty="0" smtClean="0"/>
              <a:t> each time bin of the spectrogram image per the 95</a:t>
            </a:r>
            <a:r>
              <a:rPr lang="en-US" baseline="30000" dirty="0" smtClean="0"/>
              <a:t>th</a:t>
            </a:r>
            <a:r>
              <a:rPr lang="en-US" baseline="0" dirty="0" smtClean="0"/>
              <a:t> percentile of the power spectrum of that bin. We then dilate and erode the image in order to connect the broken strap. We find the largest connected region and consider it as heart rate strap.</a:t>
            </a:r>
          </a:p>
          <a:p>
            <a:pPr marL="171450" indent="-171450">
              <a:buFont typeface="Arial" panose="020B0604020202020204" pitchFamily="34" charset="0"/>
              <a:buChar char="•"/>
            </a:pPr>
            <a:r>
              <a:rPr lang="en-US" baseline="0" dirty="0" smtClean="0"/>
              <a:t>The heart rate is then estimated by weighted averaging over the frequency range specified by the strap (with weights specified by the power spectrum).</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0F6E7EF5-1102-453A-B0C1-A42045FFDBC0}" type="slidenum">
              <a:rPr lang="en-US" smtClean="0"/>
              <a:pPr>
                <a:defRPr/>
              </a:pPr>
              <a:t>12</a:t>
            </a:fld>
            <a:endParaRPr lang="en-US"/>
          </a:p>
        </p:txBody>
      </p:sp>
    </p:spTree>
    <p:extLst>
      <p:ext uri="{BB962C8B-B14F-4D97-AF65-F5344CB8AC3E}">
        <p14:creationId xmlns:p14="http://schemas.microsoft.com/office/powerpoint/2010/main" val="3407040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Script:</a:t>
            </a:r>
          </a:p>
          <a:p>
            <a:pPr marL="171450" indent="-171450">
              <a:buFont typeface="Arial" panose="020B0604020202020204" pitchFamily="34" charset="0"/>
              <a:buChar char="•"/>
            </a:pPr>
            <a:r>
              <a:rPr lang="en-US" dirty="0" smtClean="0"/>
              <a:t>This</a:t>
            </a:r>
            <a:r>
              <a:rPr lang="en-US" baseline="0" dirty="0" smtClean="0"/>
              <a:t> is a flow chart of our proposed system. As can be seen from the slide, the system consists of two main stages. The first stage extracts raw face color signal from input exercise video by precise face registration and robust selection of region of interest (Pointing to sample image on upper right). The raw signal is achieved by spatial averaging process. Next stage performs heart rate estimation from extracted face color signal. Temporal </a:t>
            </a:r>
            <a:r>
              <a:rPr lang="en-US" baseline="0" dirty="0" err="1" smtClean="0"/>
              <a:t>detrending</a:t>
            </a:r>
            <a:r>
              <a:rPr lang="en-US" baseline="0" dirty="0" smtClean="0"/>
              <a:t> and filtering is applied afterward to separate heart rate signal out from other unwanted sources and heart rate is estimated by time-frequency analysis on pre-processed signal.</a:t>
            </a:r>
            <a:endParaRPr lang="en-US" dirty="0" smtClean="0"/>
          </a:p>
          <a:p>
            <a:pPr marL="171450" indent="-171450">
              <a:buFont typeface="Arial" panose="020B0604020202020204" pitchFamily="34" charset="0"/>
              <a:buChar char="•"/>
            </a:pPr>
            <a:endParaRPr lang="en-US" dirty="0" smtClean="0"/>
          </a:p>
          <a:p>
            <a:pPr marL="0" indent="0">
              <a:buFont typeface="Arial" panose="020B0604020202020204" pitchFamily="34" charset="0"/>
              <a:buNone/>
            </a:pPr>
            <a:r>
              <a:rPr lang="en-US" dirty="0" smtClean="0"/>
              <a:t>Notes:</a:t>
            </a:r>
          </a:p>
          <a:p>
            <a:pPr marL="171450" indent="-171450">
              <a:buFont typeface="Arial" panose="020B0604020202020204" pitchFamily="34" charset="0"/>
              <a:buChar char="•"/>
            </a:pPr>
            <a:r>
              <a:rPr lang="en-US" dirty="0" smtClean="0"/>
              <a:t>Later</a:t>
            </a:r>
            <a:r>
              <a:rPr lang="en-US" baseline="0" dirty="0" smtClean="0"/>
              <a:t> change to color addressing importance</a:t>
            </a:r>
          </a:p>
          <a:p>
            <a:pPr marL="171450" indent="-171450">
              <a:buFont typeface="Arial" panose="020B0604020202020204" pitchFamily="34" charset="0"/>
              <a:buChar char="•"/>
            </a:pPr>
            <a:r>
              <a:rPr lang="en-US" baseline="0" dirty="0" smtClean="0"/>
              <a:t>Region Of Interest (ROI) spell out when talking</a:t>
            </a:r>
          </a:p>
          <a:p>
            <a:pPr marL="171450" indent="-171450">
              <a:buFont typeface="Arial" panose="020B0604020202020204" pitchFamily="34" charset="0"/>
              <a:buChar char="•"/>
            </a:pPr>
            <a:r>
              <a:rPr lang="en-US" baseline="0" dirty="0" smtClean="0"/>
              <a:t>(Stage 1)Traditionally ROI is selected directly </a:t>
            </a:r>
            <a:r>
              <a:rPr lang="en-US" baseline="0" dirty="0" err="1" smtClean="0"/>
              <a:t>framewise</a:t>
            </a:r>
            <a:r>
              <a:rPr lang="en-US" baseline="0" dirty="0" smtClean="0"/>
              <a:t> without performing face registration as less motion is involved </a:t>
            </a:r>
          </a:p>
          <a:p>
            <a:pPr marL="171450" indent="-171450">
              <a:buFont typeface="Arial" panose="020B0604020202020204" pitchFamily="34" charset="0"/>
              <a:buChar char="•"/>
            </a:pPr>
            <a:r>
              <a:rPr lang="en-US" baseline="0" dirty="0" smtClean="0"/>
              <a:t>(Stage 2)Traditionally no motion frequency notching</a:t>
            </a:r>
            <a:endParaRPr lang="en-US" dirty="0"/>
          </a:p>
        </p:txBody>
      </p:sp>
      <p:sp>
        <p:nvSpPr>
          <p:cNvPr id="4" name="Slide Number Placeholder 3"/>
          <p:cNvSpPr>
            <a:spLocks noGrp="1"/>
          </p:cNvSpPr>
          <p:nvPr>
            <p:ph type="sldNum" sz="quarter" idx="10"/>
          </p:nvPr>
        </p:nvSpPr>
        <p:spPr/>
        <p:txBody>
          <a:bodyPr/>
          <a:lstStyle/>
          <a:p>
            <a:pPr>
              <a:defRPr/>
            </a:pPr>
            <a:fld id="{0F6E7EF5-1102-453A-B0C1-A42045FFDBC0}" type="slidenum">
              <a:rPr lang="en-US" smtClean="0"/>
              <a:pPr>
                <a:defRPr/>
              </a:pPr>
              <a:t>13</a:t>
            </a:fld>
            <a:endParaRPr lang="en-US"/>
          </a:p>
        </p:txBody>
      </p:sp>
    </p:spTree>
    <p:extLst>
      <p:ext uri="{BB962C8B-B14F-4D97-AF65-F5344CB8AC3E}">
        <p14:creationId xmlns:p14="http://schemas.microsoft.com/office/powerpoint/2010/main" val="2742809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a:t>
            </a:r>
          </a:p>
          <a:p>
            <a:pPr marL="171450" indent="-171450">
              <a:buFont typeface="Arial" panose="020B0604020202020204" pitchFamily="34" charset="0"/>
              <a:buChar char="•"/>
            </a:pPr>
            <a:r>
              <a:rPr lang="en-US" dirty="0" smtClean="0"/>
              <a:t>Our proposed method was</a:t>
            </a:r>
            <a:r>
              <a:rPr lang="en-US" baseline="0" dirty="0" smtClean="0"/>
              <a:t> evaluated on a self-collected fitness exercise database to demonstrate the efficacy.</a:t>
            </a:r>
          </a:p>
          <a:p>
            <a:pPr marL="171450" indent="-171450">
              <a:buFont typeface="Arial" panose="020B0604020202020204" pitchFamily="34" charset="0"/>
              <a:buChar char="•"/>
            </a:pPr>
            <a:r>
              <a:rPr lang="en-US" baseline="0" dirty="0" smtClean="0"/>
              <a:t>This page shows the experiment setting of the database. All videos were captured by rear camera of </a:t>
            </a:r>
            <a:r>
              <a:rPr lang="en-US" baseline="0" dirty="0" err="1" smtClean="0"/>
              <a:t>iphone</a:t>
            </a:r>
            <a:r>
              <a:rPr lang="en-US" baseline="0" dirty="0" smtClean="0"/>
              <a:t> 6s. The video length of each video is about 3mins, and the frame rate is 30Hz. The lighting condition in gym is well-lit with several over the top florescent lights and diffused daylight passed through glass window.</a:t>
            </a:r>
          </a:p>
          <a:p>
            <a:pPr marL="171450" indent="-171450">
              <a:buFont typeface="Arial" panose="020B0604020202020204" pitchFamily="34" charset="0"/>
              <a:buChar char="•"/>
            </a:pPr>
            <a:r>
              <a:rPr lang="en-US" baseline="0" dirty="0" smtClean="0"/>
              <a:t>The reference measurement is achieved by Polar H7 chest belt. (Need to mention that chest belt is a gold standard for heart rate monitoring in athletic and fitness training)</a:t>
            </a:r>
          </a:p>
          <a:p>
            <a:pPr marL="171450"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pPr>
              <a:defRPr/>
            </a:pPr>
            <a:fld id="{0F6E7EF5-1102-453A-B0C1-A42045FFDBC0}" type="slidenum">
              <a:rPr lang="en-US" smtClean="0"/>
              <a:pPr>
                <a:defRPr/>
              </a:pPr>
              <a:t>14</a:t>
            </a:fld>
            <a:endParaRPr lang="en-US"/>
          </a:p>
        </p:txBody>
      </p:sp>
    </p:spTree>
    <p:extLst>
      <p:ext uri="{BB962C8B-B14F-4D97-AF65-F5344CB8AC3E}">
        <p14:creationId xmlns:p14="http://schemas.microsoft.com/office/powerpoint/2010/main" val="3496429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a:t>
            </a:r>
          </a:p>
          <a:p>
            <a:pPr marL="171450" indent="-171450">
              <a:buFont typeface="Arial" panose="020B0604020202020204" pitchFamily="34" charset="0"/>
              <a:buChar char="•"/>
            </a:pPr>
            <a:r>
              <a:rPr lang="en-US" dirty="0" smtClean="0"/>
              <a:t>We evaluated</a:t>
            </a:r>
            <a:r>
              <a:rPr lang="en-US" baseline="0" dirty="0" smtClean="0"/>
              <a:t> the performance of proposed method and cases when some modules were otherwise replaced or turned off.</a:t>
            </a:r>
          </a:p>
          <a:p>
            <a:pPr marL="171450" indent="-171450">
              <a:buFont typeface="Arial" panose="020B0604020202020204" pitchFamily="34" charset="0"/>
              <a:buChar char="•"/>
            </a:pPr>
            <a:r>
              <a:rPr lang="en-US" baseline="0" dirty="0" smtClean="0"/>
              <a:t>The last row shows our proposed method, which consists of face tracking, optical flow based motion compensation and fixed weight color combination.</a:t>
            </a:r>
          </a:p>
          <a:p>
            <a:pPr marL="171450" indent="-171450">
              <a:buFont typeface="Arial" panose="020B0604020202020204" pitchFamily="34" charset="0"/>
              <a:buChar char="•"/>
            </a:pPr>
            <a:r>
              <a:rPr lang="en-US" baseline="0" dirty="0" smtClean="0"/>
              <a:t>The first two rows turned off the module of optical flow motion compensation, while the first and third row replace fixed weight color combination with Joint blind source separation method.</a:t>
            </a:r>
          </a:p>
          <a:p>
            <a:pPr marL="171450" indent="-171450">
              <a:buFont typeface="Arial" panose="020B0604020202020204" pitchFamily="34" charset="0"/>
              <a:buChar char="•"/>
            </a:pPr>
            <a:r>
              <a:rPr lang="en-US" baseline="0" dirty="0" smtClean="0"/>
              <a:t>The evaluation is based on two well-adopted metrics. The first one is root mean squared error and second one is relative error. We summarized the mean and </a:t>
            </a:r>
            <a:r>
              <a:rPr lang="en-US" baseline="0" dirty="0" err="1" smtClean="0"/>
              <a:t>std</a:t>
            </a:r>
            <a:r>
              <a:rPr lang="en-US" baseline="0" dirty="0" smtClean="0"/>
              <a:t> of the error measures for all of our videos and the results are listed in the table.</a:t>
            </a:r>
          </a:p>
          <a:p>
            <a:pPr marL="171450" indent="-171450">
              <a:buFont typeface="Arial" panose="020B0604020202020204" pitchFamily="34" charset="0"/>
              <a:buChar char="•"/>
            </a:pPr>
            <a:r>
              <a:rPr lang="en-US" baseline="0" dirty="0" smtClean="0"/>
              <a:t>These statistics suggest 1. importance of the optical flow motion compensation module  and 2. Fixed method did a better job in source separation than JBSS method.</a:t>
            </a:r>
          </a:p>
          <a:p>
            <a:pPr marL="0" indent="0">
              <a:buFont typeface="Arial" panose="020B0604020202020204" pitchFamily="34" charset="0"/>
              <a:buNone/>
            </a:pPr>
            <a:endParaRPr lang="en-US" baseline="0" dirty="0" smtClean="0"/>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The method for first row consists of face tracking and direct Joint blind source separation by color channel combination.</a:t>
            </a:r>
          </a:p>
          <a:p>
            <a:pPr marL="171450" indent="-171450">
              <a:buFont typeface="Arial" panose="020B0604020202020204" pitchFamily="34" charset="0"/>
              <a:buChar char="•"/>
            </a:pPr>
            <a:r>
              <a:rPr lang="en-US" baseline="0" dirty="0" smtClean="0"/>
              <a:t>Second row involves face tracking and source separation by fixed weight color combination. Third row has face tracking, optical flow motion compensation, and then JBSS, and our proposed system has face tracking and clipping, optical flow motion compensation and fixed weight color combination.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0F6E7EF5-1102-453A-B0C1-A42045FFDBC0}" type="slidenum">
              <a:rPr lang="en-US" smtClean="0"/>
              <a:pPr>
                <a:defRPr/>
              </a:pPr>
              <a:t>15</a:t>
            </a:fld>
            <a:endParaRPr lang="en-US"/>
          </a:p>
        </p:txBody>
      </p:sp>
    </p:spTree>
    <p:extLst>
      <p:ext uri="{BB962C8B-B14F-4D97-AF65-F5344CB8AC3E}">
        <p14:creationId xmlns:p14="http://schemas.microsoft.com/office/powerpoint/2010/main" val="3526647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a:t>
            </a:r>
          </a:p>
          <a:p>
            <a:pPr marL="171450" indent="-171450">
              <a:buFont typeface="Arial" panose="020B0604020202020204" pitchFamily="34" charset="0"/>
              <a:buChar char="•"/>
            </a:pPr>
            <a:r>
              <a:rPr lang="en-US" dirty="0" smtClean="0"/>
              <a:t>…</a:t>
            </a:r>
          </a:p>
        </p:txBody>
      </p:sp>
      <p:sp>
        <p:nvSpPr>
          <p:cNvPr id="4" name="Slide Number Placeholder 3"/>
          <p:cNvSpPr>
            <a:spLocks noGrp="1"/>
          </p:cNvSpPr>
          <p:nvPr>
            <p:ph type="sldNum" sz="quarter" idx="10"/>
          </p:nvPr>
        </p:nvSpPr>
        <p:spPr/>
        <p:txBody>
          <a:bodyPr/>
          <a:lstStyle/>
          <a:p>
            <a:pPr>
              <a:defRPr/>
            </a:pPr>
            <a:fld id="{0F6E7EF5-1102-453A-B0C1-A42045FFDBC0}" type="slidenum">
              <a:rPr lang="en-US" smtClean="0"/>
              <a:pPr>
                <a:defRPr/>
              </a:pPr>
              <a:t>16</a:t>
            </a:fld>
            <a:endParaRPr lang="en-US"/>
          </a:p>
        </p:txBody>
      </p:sp>
    </p:spTree>
    <p:extLst>
      <p:ext uri="{BB962C8B-B14F-4D97-AF65-F5344CB8AC3E}">
        <p14:creationId xmlns:p14="http://schemas.microsoft.com/office/powerpoint/2010/main" val="1694983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Script:</a:t>
            </a:r>
          </a:p>
          <a:p>
            <a:pPr marL="171450" indent="-171450">
              <a:buFont typeface="Arial" panose="020B0604020202020204" pitchFamily="34" charset="0"/>
              <a:buChar char="•"/>
            </a:pPr>
            <a:r>
              <a:rPr lang="en-US" dirty="0" smtClean="0"/>
              <a:t>When we</a:t>
            </a:r>
            <a:r>
              <a:rPr lang="en-US" baseline="0" dirty="0" smtClean="0"/>
              <a:t> talk about heart rate monitoring, the first thing we will think may be the contact-based approaches: such as chest belt and wrist band and even ECG for health care in hospitals. Obviously, these approaches could not fit all situations and it require user’s co-operations. Chest belt is not convenient and not comfortable, some don’t like the feel of wrist with sweat, ECG is not suitable when subjects with motion. Child/baby/patient may not cooperate when using these. </a:t>
            </a:r>
          </a:p>
          <a:p>
            <a:pPr marL="171450" indent="-171450">
              <a:buFont typeface="Arial" panose="020B0604020202020204" pitchFamily="34" charset="0"/>
              <a:buChar char="•"/>
            </a:pPr>
            <a:r>
              <a:rPr lang="en-US" baseline="0" dirty="0" smtClean="0"/>
              <a:t>Recent research has discovered another possibility: the contact free monitoring using videos. </a:t>
            </a:r>
          </a:p>
          <a:p>
            <a:pPr marL="171450" indent="-171450">
              <a:buFont typeface="Arial" panose="020B0604020202020204" pitchFamily="34" charset="0"/>
              <a:buChar char="•"/>
            </a:pPr>
            <a:r>
              <a:rPr lang="en-US" baseline="0" dirty="0" smtClean="0"/>
              <a:t>Most of previous work focused on rest/still case where subject is not allowed to have significant motions.</a:t>
            </a:r>
          </a:p>
          <a:p>
            <a:pPr marL="171450" indent="-171450">
              <a:buFont typeface="Arial" panose="020B0604020202020204" pitchFamily="34" charset="0"/>
              <a:buChar char="•"/>
            </a:pPr>
            <a:r>
              <a:rPr lang="en-US" baseline="0" dirty="0" smtClean="0"/>
              <a:t>We are addressing Challenges under significant subject motion:</a:t>
            </a:r>
          </a:p>
          <a:p>
            <a:pPr marL="171450" indent="-171450">
              <a:buFont typeface="Arial" panose="020B0604020202020204" pitchFamily="34" charset="0"/>
              <a:buChar char="•"/>
            </a:pPr>
            <a:r>
              <a:rPr lang="en-US" baseline="0" dirty="0" smtClean="0"/>
              <a:t>First, Strong motion will make face registration or spatial alignment difficult, we need to reduce face registration error…</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Second,  </a:t>
            </a:r>
            <a:r>
              <a:rPr lang="en-US" altLang="zh-CN" baseline="0" dirty="0" smtClean="0"/>
              <a:t>Since this heart beat signal is very small in magnitude, we can call “micro signal” , </a:t>
            </a:r>
            <a:r>
              <a:rPr lang="en-US" baseline="0" dirty="0" smtClean="0"/>
              <a:t>Separate this micro signal from the dominant motion modulated components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Third one, when there are some </a:t>
            </a:r>
            <a:r>
              <a:rPr lang="en-US" altLang="zh-CN" baseline="0" dirty="0" smtClean="0"/>
              <a:t>environmental illumination changes, it will affect the color pixels values on face, we need to e</a:t>
            </a:r>
            <a:r>
              <a:rPr lang="en-US" baseline="0" dirty="0" smtClean="0"/>
              <a:t>liminate possible environmental illumination variation on face.</a:t>
            </a:r>
          </a:p>
        </p:txBody>
      </p:sp>
      <p:sp>
        <p:nvSpPr>
          <p:cNvPr id="4" name="Slide Number Placeholder 3"/>
          <p:cNvSpPr>
            <a:spLocks noGrp="1"/>
          </p:cNvSpPr>
          <p:nvPr>
            <p:ph type="sldNum" sz="quarter" idx="10"/>
          </p:nvPr>
        </p:nvSpPr>
        <p:spPr/>
        <p:txBody>
          <a:bodyPr/>
          <a:lstStyle/>
          <a:p>
            <a:pPr>
              <a:defRPr/>
            </a:pPr>
            <a:fld id="{0F6E7EF5-1102-453A-B0C1-A42045FFDBC0}" type="slidenum">
              <a:rPr lang="en-US" smtClean="0"/>
              <a:pPr>
                <a:defRPr/>
              </a:pPr>
              <a:t>2</a:t>
            </a:fld>
            <a:endParaRPr lang="en-US"/>
          </a:p>
        </p:txBody>
      </p:sp>
    </p:spTree>
    <p:extLst>
      <p:ext uri="{BB962C8B-B14F-4D97-AF65-F5344CB8AC3E}">
        <p14:creationId xmlns:p14="http://schemas.microsoft.com/office/powerpoint/2010/main" val="3328667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Script:</a:t>
            </a:r>
          </a:p>
          <a:p>
            <a:pPr marL="171450" indent="-171450">
              <a:buFont typeface="Arial" panose="020B0604020202020204" pitchFamily="34" charset="0"/>
              <a:buChar char="•"/>
            </a:pPr>
            <a:r>
              <a:rPr lang="en-US" dirty="0" smtClean="0"/>
              <a:t>Before</a:t>
            </a:r>
            <a:r>
              <a:rPr lang="en-US" baseline="0" dirty="0" smtClean="0"/>
              <a:t> going to the details of our system, I would like to show you the overall picture. Let’s look at the example how it works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(Play) </a:t>
            </a:r>
            <a:r>
              <a:rPr lang="en-US" baseline="0" dirty="0" smtClean="0">
                <a:solidFill>
                  <a:srgbClr val="FF0000"/>
                </a:solidFill>
              </a:rPr>
              <a:t>The first upper </a:t>
            </a:r>
            <a:r>
              <a:rPr lang="en-US" baseline="0" dirty="0" err="1" smtClean="0">
                <a:solidFill>
                  <a:srgbClr val="FF0000"/>
                </a:solidFill>
              </a:rPr>
              <a:t>subvideo</a:t>
            </a:r>
            <a:r>
              <a:rPr lang="en-US" baseline="0" dirty="0" smtClean="0">
                <a:solidFill>
                  <a:srgbClr val="C00000"/>
                </a:solidFill>
              </a:rPr>
              <a:t> </a:t>
            </a:r>
            <a:r>
              <a:rPr lang="en-US" baseline="0" dirty="0" smtClean="0"/>
              <a:t>is the original video clip where subject exercises on a elliptical machine. The third </a:t>
            </a:r>
            <a:r>
              <a:rPr lang="en-US" baseline="0" dirty="0" err="1" smtClean="0"/>
              <a:t>subvideo</a:t>
            </a:r>
            <a:r>
              <a:rPr lang="en-US" baseline="0" dirty="0" smtClean="0"/>
              <a:t> magnifies the face tracking result in yellow rectangle in first </a:t>
            </a:r>
            <a:r>
              <a:rPr lang="en-US" baseline="0" dirty="0" err="1" smtClean="0"/>
              <a:t>subvideo</a:t>
            </a:r>
            <a:r>
              <a:rPr lang="en-US" baseline="0" dirty="0" smtClean="0"/>
              <a:t>. The face is thus aligned by a reference face (point to second upper </a:t>
            </a:r>
            <a:r>
              <a:rPr lang="en-US" baseline="0" dirty="0" err="1" smtClean="0"/>
              <a:t>subvideo</a:t>
            </a:r>
            <a:r>
              <a:rPr lang="en-US" baseline="0" dirty="0" smtClean="0"/>
              <a:t>) and heart rate estimation is achieved from temporal signals extracted in ROI on face. The estimation result is shown in the first lower </a:t>
            </a:r>
            <a:r>
              <a:rPr lang="en-US" baseline="0" dirty="0" err="1" smtClean="0"/>
              <a:t>subvideo</a:t>
            </a:r>
            <a:r>
              <a:rPr lang="en-US" baseline="0" dirty="0" smtClean="0"/>
              <a:t> as blue curve. To compare, we also plot heart reference measurement by Polar H7 chest belt, which is the gold standard way for HR monitoring during fitness exercise. We can see from the plot that, our system gives almost the same estimation comparing with reference.</a:t>
            </a:r>
            <a:endParaRPr lang="en-US" dirty="0" smtClean="0"/>
          </a:p>
          <a:p>
            <a:pPr marL="171450" indent="-171450">
              <a:buFont typeface="Arial" panose="020B0604020202020204" pitchFamily="34" charset="0"/>
              <a:buChar char="•"/>
            </a:pPr>
            <a:endParaRPr lang="en-US" dirty="0" smtClean="0"/>
          </a:p>
          <a:p>
            <a:pPr marL="0" indent="0">
              <a:buFont typeface="Arial" panose="020B0604020202020204" pitchFamily="34" charset="0"/>
              <a:buNone/>
            </a:pPr>
            <a:r>
              <a:rPr lang="en-US" dirty="0" smtClean="0"/>
              <a:t>Notes:</a:t>
            </a:r>
          </a:p>
          <a:p>
            <a:pPr marL="171450" indent="-171450">
              <a:buFont typeface="Arial" panose="020B0604020202020204" pitchFamily="34" charset="0"/>
              <a:buChar char="•"/>
            </a:pPr>
            <a:r>
              <a:rPr lang="en-US" dirty="0" smtClean="0"/>
              <a:t>Answer</a:t>
            </a:r>
            <a:r>
              <a:rPr lang="en-US" baseline="0" dirty="0" smtClean="0"/>
              <a:t> for why our HR estimate appear late than reference: Window length for Fourier analysis is chosen as 10s, therefore HR est. has 5s delay.</a:t>
            </a:r>
            <a:endParaRPr lang="en-US" dirty="0"/>
          </a:p>
        </p:txBody>
      </p:sp>
      <p:sp>
        <p:nvSpPr>
          <p:cNvPr id="4" name="Slide Number Placeholder 3"/>
          <p:cNvSpPr>
            <a:spLocks noGrp="1"/>
          </p:cNvSpPr>
          <p:nvPr>
            <p:ph type="sldNum" sz="quarter" idx="10"/>
          </p:nvPr>
        </p:nvSpPr>
        <p:spPr/>
        <p:txBody>
          <a:bodyPr/>
          <a:lstStyle/>
          <a:p>
            <a:pPr>
              <a:defRPr/>
            </a:pPr>
            <a:fld id="{0F6E7EF5-1102-453A-B0C1-A42045FFDBC0}" type="slidenum">
              <a:rPr lang="en-US" smtClean="0"/>
              <a:pPr>
                <a:defRPr/>
              </a:pPr>
              <a:t>3</a:t>
            </a:fld>
            <a:endParaRPr lang="en-US"/>
          </a:p>
        </p:txBody>
      </p:sp>
    </p:spTree>
    <p:extLst>
      <p:ext uri="{BB962C8B-B14F-4D97-AF65-F5344CB8AC3E}">
        <p14:creationId xmlns:p14="http://schemas.microsoft.com/office/powerpoint/2010/main" val="484910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Script: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zh-CN" dirty="0" smtClean="0"/>
              <a:t>Before</a:t>
            </a:r>
            <a:r>
              <a:rPr lang="en-US" altLang="zh-CN" baseline="0" dirty="0" smtClean="0"/>
              <a:t> going to the details of our system, I would like to show you the overall picture. Let’s look at the example how it works </a:t>
            </a:r>
            <a:r>
              <a:rPr lang="en-US" baseline="0" dirty="0" smtClean="0"/>
              <a:t>(Play)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baseline="0" dirty="0" smtClean="0">
              <a:solidFill>
                <a:srgbClr val="FF0000"/>
              </a:solidFill>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solidFill>
                  <a:srgbClr val="FF0000"/>
                </a:solidFill>
              </a:rPr>
              <a:t>This is </a:t>
            </a:r>
            <a:r>
              <a:rPr lang="en-US" baseline="0" dirty="0" smtClean="0"/>
              <a:t>the original video clip where subject is in exercises. We track the face and make the spatial alignment, then ROI,</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baseline="0" dirty="0" smtClean="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The Reference comes from the result of chest belt, which is …..</a:t>
            </a:r>
          </a:p>
          <a:p>
            <a:pPr marL="171450" indent="-171450">
              <a:buFont typeface="Arial" panose="020B0604020202020204" pitchFamily="34" charset="0"/>
              <a:buChar char="•"/>
            </a:pPr>
            <a:endParaRPr lang="en-US" dirty="0" smtClean="0"/>
          </a:p>
          <a:p>
            <a:pPr marL="0" indent="0">
              <a:buFont typeface="Arial" panose="020B0604020202020204" pitchFamily="34" charset="0"/>
              <a:buNone/>
            </a:pPr>
            <a:r>
              <a:rPr lang="en-US" dirty="0" smtClean="0"/>
              <a:t>Notes:</a:t>
            </a:r>
          </a:p>
          <a:p>
            <a:pPr marL="171450" indent="-171450">
              <a:buFont typeface="Arial" panose="020B0604020202020204" pitchFamily="34" charset="0"/>
              <a:buChar char="•"/>
            </a:pPr>
            <a:r>
              <a:rPr lang="en-US" dirty="0" smtClean="0"/>
              <a:t>Answer</a:t>
            </a:r>
            <a:r>
              <a:rPr lang="en-US" baseline="0" dirty="0" smtClean="0"/>
              <a:t> for why our HR estimate appear late than reference: Window length for Fourier analysis is chosen as 10s, therefore HR est. has 5s delay.</a:t>
            </a:r>
            <a:endParaRPr lang="en-US" dirty="0"/>
          </a:p>
        </p:txBody>
      </p:sp>
      <p:sp>
        <p:nvSpPr>
          <p:cNvPr id="4" name="Slide Number Placeholder 3"/>
          <p:cNvSpPr>
            <a:spLocks noGrp="1"/>
          </p:cNvSpPr>
          <p:nvPr>
            <p:ph type="sldNum" sz="quarter" idx="10"/>
          </p:nvPr>
        </p:nvSpPr>
        <p:spPr/>
        <p:txBody>
          <a:bodyPr/>
          <a:lstStyle/>
          <a:p>
            <a:pPr>
              <a:defRPr/>
            </a:pPr>
            <a:fld id="{0F6E7EF5-1102-453A-B0C1-A42045FFDBC0}" type="slidenum">
              <a:rPr lang="en-US" smtClean="0"/>
              <a:pPr>
                <a:defRPr/>
              </a:pPr>
              <a:t>4</a:t>
            </a:fld>
            <a:endParaRPr lang="en-US"/>
          </a:p>
        </p:txBody>
      </p:sp>
    </p:spTree>
    <p:extLst>
      <p:ext uri="{BB962C8B-B14F-4D97-AF65-F5344CB8AC3E}">
        <p14:creationId xmlns:p14="http://schemas.microsoft.com/office/powerpoint/2010/main" val="1564624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a:t>
            </a:r>
          </a:p>
          <a:p>
            <a:pPr marL="171450" indent="-171450">
              <a:buFont typeface="Arial" panose="020B0604020202020204" pitchFamily="34" charset="0"/>
              <a:buChar char="•"/>
            </a:pPr>
            <a:r>
              <a:rPr lang="en-US" dirty="0" smtClean="0"/>
              <a:t>A highly</a:t>
            </a:r>
            <a:r>
              <a:rPr lang="en-US" baseline="0" dirty="0" smtClean="0"/>
              <a:t> precise pixel-level motion compensation is a crucial step toward generating a clean face color signal. To address this, we use an optical flow algorithm to find correspondences of all points on face between two frames. One direct solution is to use a single frame as reference to register entire video.</a:t>
            </a:r>
          </a:p>
          <a:p>
            <a:pPr marL="171450" indent="-171450">
              <a:buFont typeface="Arial" panose="020B0604020202020204" pitchFamily="34" charset="0"/>
              <a:buChar char="•"/>
            </a:pPr>
            <a:r>
              <a:rPr lang="en-US" baseline="0" dirty="0" smtClean="0"/>
              <a:t>As an example, we use five frames to represent an entire video. The face region is first tracked and clipped to get a </a:t>
            </a:r>
            <a:r>
              <a:rPr lang="en-US" baseline="0" dirty="0" err="1" smtClean="0"/>
              <a:t>prealignment</a:t>
            </a:r>
            <a:r>
              <a:rPr lang="en-US" baseline="0" dirty="0" smtClean="0"/>
              <a:t>. The reference face is selected from one of those clipped frames and a further precise optical flow based motion compensation is applied to get a fine-grain face alignment with respect to the reference face we selected.</a:t>
            </a:r>
            <a:endParaRPr lang="en-US" dirty="0"/>
          </a:p>
        </p:txBody>
      </p:sp>
      <p:sp>
        <p:nvSpPr>
          <p:cNvPr id="4" name="Slide Number Placeholder 3"/>
          <p:cNvSpPr>
            <a:spLocks noGrp="1"/>
          </p:cNvSpPr>
          <p:nvPr>
            <p:ph type="sldNum" sz="quarter" idx="10"/>
          </p:nvPr>
        </p:nvSpPr>
        <p:spPr/>
        <p:txBody>
          <a:bodyPr/>
          <a:lstStyle/>
          <a:p>
            <a:pPr>
              <a:defRPr/>
            </a:pPr>
            <a:fld id="{0F6E7EF5-1102-453A-B0C1-A42045FFDBC0}" type="slidenum">
              <a:rPr lang="en-US" smtClean="0"/>
              <a:pPr>
                <a:defRPr/>
              </a:pPr>
              <a:t>5</a:t>
            </a:fld>
            <a:endParaRPr lang="en-US"/>
          </a:p>
        </p:txBody>
      </p:sp>
    </p:spTree>
    <p:extLst>
      <p:ext uri="{BB962C8B-B14F-4D97-AF65-F5344CB8AC3E}">
        <p14:creationId xmlns:p14="http://schemas.microsoft.com/office/powerpoint/2010/main" val="3894748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Script:</a:t>
            </a:r>
          </a:p>
          <a:p>
            <a:pPr marL="171450" indent="-171450">
              <a:buFont typeface="Arial" panose="020B0604020202020204" pitchFamily="34" charset="0"/>
              <a:buChar char="•"/>
            </a:pPr>
            <a:r>
              <a:rPr lang="en-US" dirty="0" smtClean="0"/>
              <a:t>The</a:t>
            </a:r>
            <a:r>
              <a:rPr lang="en-US" baseline="0" dirty="0" smtClean="0"/>
              <a:t> next step after face alignment is to spatially select a region of interest where face color signal can be extracted. The first step of this procedure is to locate facial landmarks. 3 of those landmarks are then used to find the center of ROI. And the vertices of ROI is found on the lines connected by 10 other landmarks and center point.</a:t>
            </a:r>
            <a:endParaRPr lang="en-US" dirty="0" smtClean="0"/>
          </a:p>
          <a:p>
            <a:pPr marL="0" indent="0">
              <a:buFont typeface="Arial" panose="020B0604020202020204" pitchFamily="34" charset="0"/>
              <a:buNone/>
            </a:pPr>
            <a:endParaRPr lang="en-US" dirty="0" smtClean="0"/>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Notes:</a:t>
            </a:r>
          </a:p>
          <a:p>
            <a:pPr marL="171450" indent="-171450">
              <a:buFont typeface="Arial" panose="020B0604020202020204" pitchFamily="34" charset="0"/>
              <a:buChar char="•"/>
            </a:pPr>
            <a:r>
              <a:rPr lang="en-US" dirty="0" smtClean="0"/>
              <a:t>(Min)</a:t>
            </a:r>
            <a:endParaRPr lang="en-US" dirty="0"/>
          </a:p>
        </p:txBody>
      </p:sp>
      <p:sp>
        <p:nvSpPr>
          <p:cNvPr id="4" name="Slide Number Placeholder 3"/>
          <p:cNvSpPr>
            <a:spLocks noGrp="1"/>
          </p:cNvSpPr>
          <p:nvPr>
            <p:ph type="sldNum" sz="quarter" idx="10"/>
          </p:nvPr>
        </p:nvSpPr>
        <p:spPr/>
        <p:txBody>
          <a:bodyPr/>
          <a:lstStyle/>
          <a:p>
            <a:pPr>
              <a:defRPr/>
            </a:pPr>
            <a:fld id="{0F6E7EF5-1102-453A-B0C1-A42045FFDBC0}" type="slidenum">
              <a:rPr lang="en-US" smtClean="0"/>
              <a:pPr>
                <a:defRPr/>
              </a:pPr>
              <a:t>6</a:t>
            </a:fld>
            <a:endParaRPr lang="en-US"/>
          </a:p>
        </p:txBody>
      </p:sp>
    </p:spTree>
    <p:extLst>
      <p:ext uri="{BB962C8B-B14F-4D97-AF65-F5344CB8AC3E}">
        <p14:creationId xmlns:p14="http://schemas.microsoft.com/office/powerpoint/2010/main" val="1797473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a:t>
            </a:r>
          </a:p>
          <a:p>
            <a:pPr marL="171450" indent="-171450">
              <a:buFont typeface="Arial" panose="020B0604020202020204" pitchFamily="34" charset="0"/>
              <a:buChar char="•"/>
            </a:pPr>
            <a:r>
              <a:rPr lang="en-US" dirty="0" smtClean="0"/>
              <a:t>After</a:t>
            </a:r>
            <a:r>
              <a:rPr lang="en-US" baseline="0" dirty="0" smtClean="0"/>
              <a:t> ROI localization, we can now mapped the 3D face video signal to a 1D estimated physiological signal. We first calculate the face color signal by spatial averaging over ROI on RBG channels. And preprocessed by linearly combining three color channels with a fixed weight.</a:t>
            </a:r>
          </a:p>
          <a:p>
            <a:pPr marL="171450" indent="-171450">
              <a:buFont typeface="Arial" panose="020B0604020202020204" pitchFamily="34" charset="0"/>
              <a:buChar char="•"/>
            </a:pPr>
            <a:r>
              <a:rPr lang="en-US" baseline="0" dirty="0" smtClean="0"/>
              <a:t>(If ask why this fixed method) The luminance variation in green channel best coincide with heartbeat  (or “The green channel corresponds to the absorption peak of (oxy-) hemoglobin that change periodically as the heartbeat”), while all three channel experience similar variations from other source.</a:t>
            </a:r>
            <a:endParaRPr lang="en-US" dirty="0"/>
          </a:p>
        </p:txBody>
      </p:sp>
      <p:sp>
        <p:nvSpPr>
          <p:cNvPr id="4" name="Slide Number Placeholder 3"/>
          <p:cNvSpPr>
            <a:spLocks noGrp="1"/>
          </p:cNvSpPr>
          <p:nvPr>
            <p:ph type="sldNum" sz="quarter" idx="10"/>
          </p:nvPr>
        </p:nvSpPr>
        <p:spPr/>
        <p:txBody>
          <a:bodyPr/>
          <a:lstStyle/>
          <a:p>
            <a:pPr>
              <a:defRPr/>
            </a:pPr>
            <a:fld id="{0F6E7EF5-1102-453A-B0C1-A42045FFDBC0}" type="slidenum">
              <a:rPr lang="en-US" smtClean="0"/>
              <a:pPr>
                <a:defRPr/>
              </a:pPr>
              <a:t>7</a:t>
            </a:fld>
            <a:endParaRPr lang="en-US"/>
          </a:p>
        </p:txBody>
      </p:sp>
    </p:spTree>
    <p:extLst>
      <p:ext uri="{BB962C8B-B14F-4D97-AF65-F5344CB8AC3E}">
        <p14:creationId xmlns:p14="http://schemas.microsoft.com/office/powerpoint/2010/main" val="3090192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a:t>
            </a:r>
          </a:p>
          <a:p>
            <a:pPr marL="171450" indent="-171450">
              <a:buFont typeface="Arial" panose="020B0604020202020204" pitchFamily="34" charset="0"/>
              <a:buChar char="•"/>
            </a:pPr>
            <a:r>
              <a:rPr lang="en-US" dirty="0" smtClean="0"/>
              <a:t>One</a:t>
            </a:r>
            <a:r>
              <a:rPr lang="en-US" baseline="0" dirty="0" smtClean="0"/>
              <a:t> major problem using single reference solution for entire video is that two frames may have significant occlusion due to long separation of time, which violates basic assumption of optical flow method.</a:t>
            </a:r>
            <a:endParaRPr lang="en-US" dirty="0" smtClean="0"/>
          </a:p>
          <a:p>
            <a:pPr marL="171450" indent="-171450">
              <a:buFont typeface="Arial" panose="020B0604020202020204" pitchFamily="34" charset="0"/>
              <a:buChar char="•"/>
            </a:pPr>
            <a:r>
              <a:rPr lang="en-US" dirty="0" smtClean="0"/>
              <a:t>We solve this problem by introducing</a:t>
            </a:r>
            <a:r>
              <a:rPr lang="en-US" baseline="0" dirty="0" smtClean="0"/>
              <a:t> improved segment-based solution. We first partition the whole video uniformly into segments and select one reference frame per segment. Motion compensation is performed on each segment guided by reference within. There is also one overlapped frame in between each segment, where forward and backward motion analysis is applied corresponding to two adjacent reference frames.</a:t>
            </a:r>
          </a:p>
        </p:txBody>
      </p:sp>
      <p:sp>
        <p:nvSpPr>
          <p:cNvPr id="4" name="Slide Number Placeholder 3"/>
          <p:cNvSpPr>
            <a:spLocks noGrp="1"/>
          </p:cNvSpPr>
          <p:nvPr>
            <p:ph type="sldNum" sz="quarter" idx="10"/>
          </p:nvPr>
        </p:nvSpPr>
        <p:spPr/>
        <p:txBody>
          <a:bodyPr/>
          <a:lstStyle/>
          <a:p>
            <a:pPr>
              <a:defRPr/>
            </a:pPr>
            <a:fld id="{0F6E7EF5-1102-453A-B0C1-A42045FFDBC0}" type="slidenum">
              <a:rPr lang="en-US" smtClean="0"/>
              <a:pPr>
                <a:defRPr/>
              </a:pPr>
              <a:t>8</a:t>
            </a:fld>
            <a:endParaRPr lang="en-US"/>
          </a:p>
        </p:txBody>
      </p:sp>
    </p:spTree>
    <p:extLst>
      <p:ext uri="{BB962C8B-B14F-4D97-AF65-F5344CB8AC3E}">
        <p14:creationId xmlns:p14="http://schemas.microsoft.com/office/powerpoint/2010/main" val="2872586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a:t>
            </a:r>
          </a:p>
          <a:p>
            <a:pPr marL="171450" indent="-171450">
              <a:buFont typeface="Arial" panose="020B0604020202020204" pitchFamily="34" charset="0"/>
              <a:buChar char="•"/>
            </a:pPr>
            <a:r>
              <a:rPr lang="en-US" dirty="0" smtClean="0"/>
              <a:t>One problem emerges when</a:t>
            </a:r>
            <a:r>
              <a:rPr lang="en-US" baseline="0" dirty="0" smtClean="0"/>
              <a:t> we use this multiple reference scheme, as same frame may contribute different intensities when corrected by different reference.</a:t>
            </a:r>
          </a:p>
          <a:p>
            <a:pPr marL="171450" indent="-171450">
              <a:buFont typeface="Arial" panose="020B0604020202020204" pitchFamily="34" charset="0"/>
              <a:buChar char="•"/>
            </a:pPr>
            <a:r>
              <a:rPr lang="en-US" baseline="0" dirty="0" smtClean="0"/>
              <a:t>We use the overlapped frame to measure this discontinuity between each segment and aligned accordingly. </a:t>
            </a:r>
            <a:endParaRPr lang="en-US" dirty="0"/>
          </a:p>
        </p:txBody>
      </p:sp>
      <p:sp>
        <p:nvSpPr>
          <p:cNvPr id="4" name="Slide Number Placeholder 3"/>
          <p:cNvSpPr>
            <a:spLocks noGrp="1"/>
          </p:cNvSpPr>
          <p:nvPr>
            <p:ph type="sldNum" sz="quarter" idx="10"/>
          </p:nvPr>
        </p:nvSpPr>
        <p:spPr/>
        <p:txBody>
          <a:bodyPr/>
          <a:lstStyle/>
          <a:p>
            <a:pPr>
              <a:defRPr/>
            </a:pPr>
            <a:fld id="{0F6E7EF5-1102-453A-B0C1-A42045FFDBC0}" type="slidenum">
              <a:rPr lang="en-US" smtClean="0"/>
              <a:pPr>
                <a:defRPr/>
              </a:pPr>
              <a:t>9</a:t>
            </a:fld>
            <a:endParaRPr lang="en-US"/>
          </a:p>
        </p:txBody>
      </p:sp>
    </p:spTree>
    <p:extLst>
      <p:ext uri="{BB962C8B-B14F-4D97-AF65-F5344CB8AC3E}">
        <p14:creationId xmlns:p14="http://schemas.microsoft.com/office/powerpoint/2010/main" val="31505883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bg_postcard2"/>
          <p:cNvPicPr>
            <a:picLocks noChangeAspect="1" noChangeArrowheads="1"/>
          </p:cNvPicPr>
          <p:nvPr userDrawn="1"/>
        </p:nvPicPr>
        <p:blipFill>
          <a:blip r:embed="rId2" cstate="print"/>
          <a:srcRect/>
          <a:stretch>
            <a:fillRect/>
          </a:stretch>
        </p:blipFill>
        <p:spPr bwMode="auto">
          <a:xfrm>
            <a:off x="0" y="0"/>
            <a:ext cx="9172575" cy="6883400"/>
          </a:xfrm>
          <a:prstGeom prst="rect">
            <a:avLst/>
          </a:prstGeom>
          <a:noFill/>
          <a:ln w="9525">
            <a:noFill/>
            <a:miter lim="800000"/>
            <a:headEnd/>
            <a:tailEnd/>
          </a:ln>
        </p:spPr>
      </p:pic>
      <p:sp>
        <p:nvSpPr>
          <p:cNvPr id="5" name="Line 6"/>
          <p:cNvSpPr>
            <a:spLocks noChangeShapeType="1"/>
          </p:cNvSpPr>
          <p:nvPr/>
        </p:nvSpPr>
        <p:spPr bwMode="auto">
          <a:xfrm>
            <a:off x="762000" y="6324600"/>
            <a:ext cx="8228013" cy="0"/>
          </a:xfrm>
          <a:prstGeom prst="line">
            <a:avLst/>
          </a:prstGeom>
          <a:noFill/>
          <a:ln w="28575">
            <a:solidFill>
              <a:schemeClr val="accent2"/>
            </a:solidFill>
            <a:round/>
            <a:headEnd type="none" w="sm" len="sm"/>
            <a:tailEnd type="none" w="sm" len="sm"/>
          </a:ln>
          <a:effectLst/>
        </p:spPr>
        <p:txBody>
          <a:bodyPr/>
          <a:lstStyle/>
          <a:p>
            <a:pPr>
              <a:defRPr/>
            </a:pPr>
            <a:endParaRPr lang="en-US"/>
          </a:p>
        </p:txBody>
      </p:sp>
      <p:sp>
        <p:nvSpPr>
          <p:cNvPr id="6" name="Rectangle 11"/>
          <p:cNvSpPr>
            <a:spLocks noChangeArrowheads="1"/>
          </p:cNvSpPr>
          <p:nvPr userDrawn="1"/>
        </p:nvSpPr>
        <p:spPr bwMode="auto">
          <a:xfrm>
            <a:off x="6096000" y="304800"/>
            <a:ext cx="3124200" cy="1066800"/>
          </a:xfrm>
          <a:prstGeom prst="rect">
            <a:avLst/>
          </a:prstGeom>
          <a:solidFill>
            <a:schemeClr val="bg1"/>
          </a:solidFill>
          <a:ln w="9525">
            <a:noFill/>
            <a:miter lim="800000"/>
            <a:headEnd/>
            <a:tailEnd/>
          </a:ln>
          <a:effectLst/>
        </p:spPr>
        <p:txBody>
          <a:bodyPr wrap="none" lIns="92075" tIns="46038" rIns="92075" bIns="46038" anchor="ctr"/>
          <a:lstStyle/>
          <a:p>
            <a:pPr>
              <a:defRPr/>
            </a:pPr>
            <a:endParaRPr lang="en-US"/>
          </a:p>
        </p:txBody>
      </p:sp>
      <p:sp>
        <p:nvSpPr>
          <p:cNvPr id="41986" name="Rectangle 2"/>
          <p:cNvSpPr>
            <a:spLocks noGrp="1" noChangeArrowheads="1"/>
          </p:cNvSpPr>
          <p:nvPr>
            <p:ph type="ctrTitle" sz="quarter"/>
          </p:nvPr>
        </p:nvSpPr>
        <p:spPr>
          <a:xfrm>
            <a:off x="762000" y="1600200"/>
            <a:ext cx="7772400" cy="990600"/>
          </a:xfrm>
        </p:spPr>
        <p:txBody>
          <a:bodyPr/>
          <a:lstStyle>
            <a:lvl1pPr algn="ctr">
              <a:defRPr sz="3400">
                <a:solidFill>
                  <a:schemeClr val="tx1"/>
                </a:solidFill>
              </a:defRPr>
            </a:lvl1pPr>
          </a:lstStyle>
          <a:p>
            <a:r>
              <a:rPr lang="en-US"/>
              <a:t>Click to edit Master title style</a:t>
            </a:r>
          </a:p>
        </p:txBody>
      </p:sp>
      <p:sp>
        <p:nvSpPr>
          <p:cNvPr id="41987" name="Rectangle 3"/>
          <p:cNvSpPr>
            <a:spLocks noGrp="1" noChangeArrowheads="1"/>
          </p:cNvSpPr>
          <p:nvPr>
            <p:ph type="subTitle" sz="quarter" idx="1"/>
          </p:nvPr>
        </p:nvSpPr>
        <p:spPr>
          <a:xfrm>
            <a:off x="1905000" y="4800600"/>
            <a:ext cx="5605463" cy="990600"/>
          </a:xfrm>
        </p:spPr>
        <p:txBody>
          <a:bodyPr/>
          <a:lstStyle>
            <a:lvl1pPr marL="0" indent="0" algn="ctr">
              <a:buFont typeface="Wingdings" pitchFamily="2" charset="2"/>
              <a:buNone/>
              <a:defRPr sz="2000" b="1" i="1"/>
            </a:lvl1pPr>
          </a:lstStyle>
          <a:p>
            <a:endParaRPr lang="en-US"/>
          </a:p>
        </p:txBody>
      </p:sp>
    </p:spTree>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r>
              <a:rPr lang="en-US" smtClean="0"/>
              <a:t>Min Wu (UMD): ENF for Media Information Forensics</a:t>
            </a:r>
            <a:endParaRPr lang="en-US"/>
          </a:p>
        </p:txBody>
      </p:sp>
      <p:sp>
        <p:nvSpPr>
          <p:cNvPr id="5" name="Rectangle 8"/>
          <p:cNvSpPr>
            <a:spLocks noGrp="1" noChangeArrowheads="1"/>
          </p:cNvSpPr>
          <p:nvPr>
            <p:ph type="sldNum" sz="quarter" idx="11"/>
          </p:nvPr>
        </p:nvSpPr>
        <p:spPr>
          <a:ln/>
        </p:spPr>
        <p:txBody>
          <a:bodyPr/>
          <a:lstStyle>
            <a:lvl1pPr>
              <a:defRPr/>
            </a:lvl1pPr>
          </a:lstStyle>
          <a:p>
            <a:pPr>
              <a:defRPr/>
            </a:pPr>
            <a:fld id="{B65E21D2-F8D8-4EF5-9E05-FAB2990CB2C0}" type="slidenum">
              <a:rPr lang="en-US"/>
              <a:pPr>
                <a:defRPr/>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6388" y="304800"/>
            <a:ext cx="2106612"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36550" y="304800"/>
            <a:ext cx="6167438"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r>
              <a:rPr lang="en-US" smtClean="0"/>
              <a:t>Min Wu (UMD): ENF for Media Information Forensics</a:t>
            </a:r>
            <a:endParaRPr lang="en-US"/>
          </a:p>
        </p:txBody>
      </p:sp>
      <p:sp>
        <p:nvSpPr>
          <p:cNvPr id="5" name="Rectangle 8"/>
          <p:cNvSpPr>
            <a:spLocks noGrp="1" noChangeArrowheads="1"/>
          </p:cNvSpPr>
          <p:nvPr>
            <p:ph type="sldNum" sz="quarter" idx="11"/>
          </p:nvPr>
        </p:nvSpPr>
        <p:spPr>
          <a:ln/>
        </p:spPr>
        <p:txBody>
          <a:bodyPr/>
          <a:lstStyle>
            <a:lvl1pPr>
              <a:defRPr/>
            </a:lvl1pPr>
          </a:lstStyle>
          <a:p>
            <a:pPr>
              <a:defRPr/>
            </a:pPr>
            <a:fld id="{8F744C3D-60EC-422A-A45F-D3D11E695180}" type="slidenum">
              <a:rPr lang="en-US"/>
              <a:pPr>
                <a:defRPr/>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05800" cy="5810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36550" y="1122363"/>
            <a:ext cx="8426450" cy="5126037"/>
          </a:xfrm>
        </p:spPr>
        <p:txBody>
          <a:bodyPr/>
          <a:lstStyle/>
          <a:p>
            <a:pPr lvl="0"/>
            <a:endParaRPr lang="en-US" noProof="0" smtClean="0"/>
          </a:p>
        </p:txBody>
      </p:sp>
      <p:sp>
        <p:nvSpPr>
          <p:cNvPr id="4" name="Rectangle 7"/>
          <p:cNvSpPr>
            <a:spLocks noGrp="1" noChangeArrowheads="1"/>
          </p:cNvSpPr>
          <p:nvPr>
            <p:ph type="ftr" sz="quarter" idx="10"/>
          </p:nvPr>
        </p:nvSpPr>
        <p:spPr>
          <a:ln/>
        </p:spPr>
        <p:txBody>
          <a:bodyPr/>
          <a:lstStyle>
            <a:lvl1pPr>
              <a:defRPr/>
            </a:lvl1pPr>
          </a:lstStyle>
          <a:p>
            <a:pPr>
              <a:defRPr/>
            </a:pPr>
            <a:r>
              <a:rPr lang="en-US" smtClean="0"/>
              <a:t>Min Wu (UMD): ENF for Media Information Forensics</a:t>
            </a:r>
            <a:endParaRPr lang="en-US"/>
          </a:p>
        </p:txBody>
      </p:sp>
      <p:sp>
        <p:nvSpPr>
          <p:cNvPr id="5" name="Rectangle 8"/>
          <p:cNvSpPr>
            <a:spLocks noGrp="1" noChangeArrowheads="1"/>
          </p:cNvSpPr>
          <p:nvPr>
            <p:ph type="sldNum" sz="quarter" idx="11"/>
          </p:nvPr>
        </p:nvSpPr>
        <p:spPr>
          <a:ln/>
        </p:spPr>
        <p:txBody>
          <a:bodyPr/>
          <a:lstStyle>
            <a:lvl1pPr>
              <a:defRPr/>
            </a:lvl1pPr>
          </a:lstStyle>
          <a:p>
            <a:pPr>
              <a:defRPr/>
            </a:pPr>
            <a:fld id="{D5466A16-B38E-4D7F-9DCF-B1F2A2D2E750}" type="slidenum">
              <a:rPr lang="en-US"/>
              <a:pPr>
                <a:defRPr/>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05800" cy="5810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36550" y="1122363"/>
            <a:ext cx="4137025" cy="51260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975" y="1122363"/>
            <a:ext cx="4137025" cy="51260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ftr" sz="quarter" idx="10"/>
          </p:nvPr>
        </p:nvSpPr>
        <p:spPr>
          <a:ln/>
        </p:spPr>
        <p:txBody>
          <a:bodyPr/>
          <a:lstStyle>
            <a:lvl1pPr>
              <a:defRPr/>
            </a:lvl1pPr>
          </a:lstStyle>
          <a:p>
            <a:pPr>
              <a:defRPr/>
            </a:pPr>
            <a:r>
              <a:rPr lang="en-US" smtClean="0"/>
              <a:t>Min Wu (UMD): ENF for Media Information Forensics</a:t>
            </a:r>
            <a:endParaRPr lang="en-US"/>
          </a:p>
        </p:txBody>
      </p:sp>
      <p:sp>
        <p:nvSpPr>
          <p:cNvPr id="6" name="Rectangle 8"/>
          <p:cNvSpPr>
            <a:spLocks noGrp="1" noChangeArrowheads="1"/>
          </p:cNvSpPr>
          <p:nvPr>
            <p:ph type="sldNum" sz="quarter" idx="11"/>
          </p:nvPr>
        </p:nvSpPr>
        <p:spPr>
          <a:ln/>
        </p:spPr>
        <p:txBody>
          <a:bodyPr/>
          <a:lstStyle>
            <a:lvl1pPr>
              <a:defRPr/>
            </a:lvl1pPr>
          </a:lstStyle>
          <a:p>
            <a:pPr>
              <a:defRPr/>
            </a:pPr>
            <a:fld id="{E1C7BD0D-C0C7-4B7D-A868-6E615778D5E1}" type="slidenum">
              <a:rPr lang="en-US"/>
              <a:pPr>
                <a:defRPr/>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05800" cy="5810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36550" y="1122363"/>
            <a:ext cx="4137025" cy="51260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25975" y="1122363"/>
            <a:ext cx="4137025" cy="2486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25975" y="3760788"/>
            <a:ext cx="4137025" cy="24876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
          <p:cNvSpPr>
            <a:spLocks noGrp="1" noChangeArrowheads="1"/>
          </p:cNvSpPr>
          <p:nvPr>
            <p:ph type="ftr" sz="quarter" idx="10"/>
          </p:nvPr>
        </p:nvSpPr>
        <p:spPr>
          <a:ln/>
        </p:spPr>
        <p:txBody>
          <a:bodyPr/>
          <a:lstStyle>
            <a:lvl1pPr>
              <a:defRPr/>
            </a:lvl1pPr>
          </a:lstStyle>
          <a:p>
            <a:pPr>
              <a:defRPr/>
            </a:pPr>
            <a:r>
              <a:rPr lang="en-US" smtClean="0"/>
              <a:t>Min Wu (UMD): ENF for Media Information Forensics</a:t>
            </a:r>
            <a:endParaRPr lang="en-US"/>
          </a:p>
        </p:txBody>
      </p:sp>
      <p:sp>
        <p:nvSpPr>
          <p:cNvPr id="7" name="Rectangle 8"/>
          <p:cNvSpPr>
            <a:spLocks noGrp="1" noChangeArrowheads="1"/>
          </p:cNvSpPr>
          <p:nvPr>
            <p:ph type="sldNum" sz="quarter" idx="11"/>
          </p:nvPr>
        </p:nvSpPr>
        <p:spPr>
          <a:ln/>
        </p:spPr>
        <p:txBody>
          <a:bodyPr/>
          <a:lstStyle>
            <a:lvl1pPr>
              <a:defRPr/>
            </a:lvl1pPr>
          </a:lstStyle>
          <a:p>
            <a:pPr>
              <a:defRPr/>
            </a:pPr>
            <a:fld id="{094C8690-01E3-48D1-B039-4F0CAA4877B8}" type="slidenum">
              <a:rPr lang="en-US"/>
              <a:pPr>
                <a:defRPr/>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05800" cy="5810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36550" y="1122363"/>
            <a:ext cx="4137025" cy="2486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25975" y="1122363"/>
            <a:ext cx="4137025" cy="2486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336550" y="3760788"/>
            <a:ext cx="8426450" cy="24876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
          <p:cNvSpPr>
            <a:spLocks noGrp="1" noChangeArrowheads="1"/>
          </p:cNvSpPr>
          <p:nvPr>
            <p:ph type="ftr" sz="quarter" idx="10"/>
          </p:nvPr>
        </p:nvSpPr>
        <p:spPr>
          <a:ln/>
        </p:spPr>
        <p:txBody>
          <a:bodyPr/>
          <a:lstStyle>
            <a:lvl1pPr>
              <a:defRPr/>
            </a:lvl1pPr>
          </a:lstStyle>
          <a:p>
            <a:pPr>
              <a:defRPr/>
            </a:pPr>
            <a:r>
              <a:rPr lang="en-US" smtClean="0"/>
              <a:t>Min Wu (UMD): ENF for Media Information Forensics</a:t>
            </a:r>
            <a:endParaRPr lang="en-US"/>
          </a:p>
        </p:txBody>
      </p:sp>
      <p:sp>
        <p:nvSpPr>
          <p:cNvPr id="7" name="Rectangle 8"/>
          <p:cNvSpPr>
            <a:spLocks noGrp="1" noChangeArrowheads="1"/>
          </p:cNvSpPr>
          <p:nvPr>
            <p:ph type="sldNum" sz="quarter" idx="11"/>
          </p:nvPr>
        </p:nvSpPr>
        <p:spPr>
          <a:ln/>
        </p:spPr>
        <p:txBody>
          <a:bodyPr/>
          <a:lstStyle>
            <a:lvl1pPr>
              <a:defRPr/>
            </a:lvl1pPr>
          </a:lstStyle>
          <a:p>
            <a:pPr>
              <a:defRPr/>
            </a:pPr>
            <a:fld id="{21FF748B-A7BB-40E1-BF94-2BDBCABF2835}" type="slidenum">
              <a:rPr lang="en-US"/>
              <a:pPr>
                <a:defRPr/>
              </a:pPr>
              <a:t>‹#›</a:t>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05800" cy="5810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36550" y="1122363"/>
            <a:ext cx="4137025" cy="51260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25975" y="1122363"/>
            <a:ext cx="4137025" cy="2486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25975" y="3760788"/>
            <a:ext cx="4137025" cy="24876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
          <p:cNvSpPr>
            <a:spLocks noGrp="1" noChangeArrowheads="1"/>
          </p:cNvSpPr>
          <p:nvPr>
            <p:ph type="ftr" sz="quarter" idx="10"/>
          </p:nvPr>
        </p:nvSpPr>
        <p:spPr>
          <a:ln/>
        </p:spPr>
        <p:txBody>
          <a:bodyPr/>
          <a:lstStyle>
            <a:lvl1pPr>
              <a:defRPr/>
            </a:lvl1pPr>
          </a:lstStyle>
          <a:p>
            <a:pPr>
              <a:defRPr/>
            </a:pPr>
            <a:r>
              <a:rPr lang="en-US" smtClean="0"/>
              <a:t>Min Wu (UMD): ENF for Media Information Forensics</a:t>
            </a:r>
            <a:endParaRPr lang="en-US"/>
          </a:p>
        </p:txBody>
      </p:sp>
      <p:sp>
        <p:nvSpPr>
          <p:cNvPr id="7" name="Rectangle 8"/>
          <p:cNvSpPr>
            <a:spLocks noGrp="1" noChangeArrowheads="1"/>
          </p:cNvSpPr>
          <p:nvPr>
            <p:ph type="sldNum" sz="quarter" idx="11"/>
          </p:nvPr>
        </p:nvSpPr>
        <p:spPr>
          <a:ln/>
        </p:spPr>
        <p:txBody>
          <a:bodyPr/>
          <a:lstStyle>
            <a:lvl1pPr>
              <a:defRPr/>
            </a:lvl1pPr>
          </a:lstStyle>
          <a:p>
            <a:pPr>
              <a:defRPr/>
            </a:pPr>
            <a:fld id="{5E887090-2EEA-425E-B92E-272DB268E944}" type="slidenum">
              <a:rPr lang="en-US"/>
              <a:pPr>
                <a:defRPr/>
              </a:pPr>
              <a:t>‹#›</a:t>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bg_postcard2"/>
          <p:cNvPicPr>
            <a:picLocks noChangeAspect="1" noChangeArrowheads="1"/>
          </p:cNvPicPr>
          <p:nvPr userDrawn="1"/>
        </p:nvPicPr>
        <p:blipFill>
          <a:blip r:embed="rId2" cstate="print"/>
          <a:srcRect/>
          <a:stretch>
            <a:fillRect/>
          </a:stretch>
        </p:blipFill>
        <p:spPr bwMode="auto">
          <a:xfrm>
            <a:off x="0" y="0"/>
            <a:ext cx="9172575" cy="6883400"/>
          </a:xfrm>
          <a:prstGeom prst="rect">
            <a:avLst/>
          </a:prstGeom>
          <a:noFill/>
          <a:ln w="9525">
            <a:noFill/>
            <a:miter lim="800000"/>
            <a:headEnd/>
            <a:tailEnd/>
          </a:ln>
        </p:spPr>
      </p:pic>
      <p:sp>
        <p:nvSpPr>
          <p:cNvPr id="5" name="Line 6"/>
          <p:cNvSpPr>
            <a:spLocks noChangeShapeType="1"/>
          </p:cNvSpPr>
          <p:nvPr/>
        </p:nvSpPr>
        <p:spPr bwMode="auto">
          <a:xfrm>
            <a:off x="762000" y="6324600"/>
            <a:ext cx="8228013" cy="0"/>
          </a:xfrm>
          <a:prstGeom prst="line">
            <a:avLst/>
          </a:prstGeom>
          <a:noFill/>
          <a:ln w="28575">
            <a:solidFill>
              <a:schemeClr val="accent2"/>
            </a:solidFill>
            <a:round/>
            <a:headEnd type="none" w="sm" len="sm"/>
            <a:tailEnd type="none" w="sm" len="sm"/>
          </a:ln>
          <a:effectLst/>
        </p:spPr>
        <p:txBody>
          <a:bodyPr/>
          <a:lstStyle/>
          <a:p>
            <a:pPr>
              <a:buClr>
                <a:srgbClr val="000000"/>
              </a:buClr>
              <a:defRPr/>
            </a:pPr>
            <a:endParaRPr lang="en-US"/>
          </a:p>
        </p:txBody>
      </p:sp>
      <p:sp>
        <p:nvSpPr>
          <p:cNvPr id="6" name="Rectangle 11"/>
          <p:cNvSpPr>
            <a:spLocks noChangeArrowheads="1"/>
          </p:cNvSpPr>
          <p:nvPr userDrawn="1"/>
        </p:nvSpPr>
        <p:spPr bwMode="auto">
          <a:xfrm>
            <a:off x="6096000" y="304800"/>
            <a:ext cx="3124200" cy="1066800"/>
          </a:xfrm>
          <a:prstGeom prst="rect">
            <a:avLst/>
          </a:prstGeom>
          <a:solidFill>
            <a:schemeClr val="bg1"/>
          </a:solidFill>
          <a:ln w="9525">
            <a:noFill/>
            <a:miter lim="800000"/>
            <a:headEnd/>
            <a:tailEnd/>
          </a:ln>
          <a:effectLst/>
        </p:spPr>
        <p:txBody>
          <a:bodyPr wrap="none" lIns="92075" tIns="46038" rIns="92075" bIns="46038" anchor="ctr"/>
          <a:lstStyle/>
          <a:p>
            <a:pPr>
              <a:buClr>
                <a:srgbClr val="000000"/>
              </a:buClr>
              <a:defRPr/>
            </a:pPr>
            <a:endParaRPr lang="en-US"/>
          </a:p>
        </p:txBody>
      </p:sp>
      <p:sp>
        <p:nvSpPr>
          <p:cNvPr id="41986" name="Rectangle 2"/>
          <p:cNvSpPr>
            <a:spLocks noGrp="1" noChangeArrowheads="1"/>
          </p:cNvSpPr>
          <p:nvPr>
            <p:ph type="ctrTitle" sz="quarter"/>
          </p:nvPr>
        </p:nvSpPr>
        <p:spPr>
          <a:xfrm>
            <a:off x="762000" y="1600200"/>
            <a:ext cx="7772400" cy="990600"/>
          </a:xfrm>
        </p:spPr>
        <p:txBody>
          <a:bodyPr/>
          <a:lstStyle>
            <a:lvl1pPr algn="ctr">
              <a:defRPr sz="3400">
                <a:solidFill>
                  <a:schemeClr val="tx1"/>
                </a:solidFill>
              </a:defRPr>
            </a:lvl1pPr>
          </a:lstStyle>
          <a:p>
            <a:r>
              <a:rPr lang="en-US"/>
              <a:t>Click to edit Master title style</a:t>
            </a:r>
          </a:p>
        </p:txBody>
      </p:sp>
      <p:sp>
        <p:nvSpPr>
          <p:cNvPr id="41987" name="Rectangle 3"/>
          <p:cNvSpPr>
            <a:spLocks noGrp="1" noChangeArrowheads="1"/>
          </p:cNvSpPr>
          <p:nvPr>
            <p:ph type="subTitle" sz="quarter" idx="1"/>
          </p:nvPr>
        </p:nvSpPr>
        <p:spPr>
          <a:xfrm>
            <a:off x="1905000" y="4800600"/>
            <a:ext cx="5605463" cy="990600"/>
          </a:xfrm>
        </p:spPr>
        <p:txBody>
          <a:bodyPr/>
          <a:lstStyle>
            <a:lvl1pPr marL="0" indent="0" algn="ctr">
              <a:buFont typeface="Wingdings" pitchFamily="2" charset="2"/>
              <a:buNone/>
              <a:defRPr sz="2000" b="1" i="1"/>
            </a:lvl1pPr>
          </a:lstStyle>
          <a:p>
            <a:endParaRPr lang="en-US"/>
          </a:p>
        </p:txBody>
      </p:sp>
    </p:spTree>
  </p:cSld>
  <p:clrMapOvr>
    <a:masterClrMapping/>
  </p:clrMapOvr>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r>
              <a:rPr lang="en-US" smtClean="0"/>
              <a:t>Min Wu (UMD): ENF for Media Information Forensics</a:t>
            </a:r>
            <a:endParaRPr lang="en-US"/>
          </a:p>
        </p:txBody>
      </p:sp>
      <p:sp>
        <p:nvSpPr>
          <p:cNvPr id="5" name="Rectangle 8"/>
          <p:cNvSpPr>
            <a:spLocks noGrp="1" noChangeArrowheads="1"/>
          </p:cNvSpPr>
          <p:nvPr>
            <p:ph type="sldNum" sz="quarter" idx="11"/>
          </p:nvPr>
        </p:nvSpPr>
        <p:spPr>
          <a:ln/>
        </p:spPr>
        <p:txBody>
          <a:bodyPr/>
          <a:lstStyle>
            <a:lvl1pPr>
              <a:defRPr/>
            </a:lvl1pPr>
          </a:lstStyle>
          <a:p>
            <a:pPr>
              <a:defRPr/>
            </a:pPr>
            <a:fld id="{05FEEBE2-62A8-446B-91D9-4051A3DBAAC7}" type="slidenum">
              <a:rPr lang="en-US"/>
              <a:pPr>
                <a:defRPr/>
              </a:pPr>
              <a:t>‹#›</a:t>
            </a:fld>
            <a:endParaRPr lang="en-US"/>
          </a:p>
        </p:txBody>
      </p:sp>
    </p:spTree>
  </p:cSld>
  <p:clrMapOvr>
    <a:masterClrMapping/>
  </p:clrMapOvr>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ftr" sz="quarter" idx="10"/>
          </p:nvPr>
        </p:nvSpPr>
        <p:spPr>
          <a:ln/>
        </p:spPr>
        <p:txBody>
          <a:bodyPr/>
          <a:lstStyle>
            <a:lvl1pPr>
              <a:defRPr/>
            </a:lvl1pPr>
          </a:lstStyle>
          <a:p>
            <a:pPr>
              <a:defRPr/>
            </a:pPr>
            <a:r>
              <a:rPr lang="en-US" smtClean="0"/>
              <a:t>Min Wu (UMD): ENF for Media Information Forensics</a:t>
            </a:r>
            <a:endParaRPr lang="en-US"/>
          </a:p>
        </p:txBody>
      </p:sp>
      <p:sp>
        <p:nvSpPr>
          <p:cNvPr id="5" name="Rectangle 8"/>
          <p:cNvSpPr>
            <a:spLocks noGrp="1" noChangeArrowheads="1"/>
          </p:cNvSpPr>
          <p:nvPr>
            <p:ph type="sldNum" sz="quarter" idx="11"/>
          </p:nvPr>
        </p:nvSpPr>
        <p:spPr>
          <a:ln/>
        </p:spPr>
        <p:txBody>
          <a:bodyPr/>
          <a:lstStyle>
            <a:lvl1pPr>
              <a:defRPr/>
            </a:lvl1pPr>
          </a:lstStyle>
          <a:p>
            <a:pPr>
              <a:defRPr/>
            </a:pPr>
            <a:fld id="{D8A80CC8-8227-4F0C-94E4-1F40FD6F35CA}" type="slidenum">
              <a:rPr lang="en-US"/>
              <a:pPr>
                <a:defRPr/>
              </a:pPr>
              <a:t>‹#›</a:t>
            </a:fld>
            <a:endParaRPr lang="en-US"/>
          </a:p>
        </p:txBody>
      </p:sp>
    </p:spTree>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r>
              <a:rPr lang="en-US" smtClean="0"/>
              <a:t>Min Wu (UMD): ENF for Media Information Forensics</a:t>
            </a:r>
            <a:endParaRPr lang="en-US"/>
          </a:p>
        </p:txBody>
      </p:sp>
      <p:sp>
        <p:nvSpPr>
          <p:cNvPr id="5" name="Rectangle 8"/>
          <p:cNvSpPr>
            <a:spLocks noGrp="1" noChangeArrowheads="1"/>
          </p:cNvSpPr>
          <p:nvPr>
            <p:ph type="sldNum" sz="quarter" idx="11"/>
          </p:nvPr>
        </p:nvSpPr>
        <p:spPr>
          <a:ln/>
        </p:spPr>
        <p:txBody>
          <a:bodyPr/>
          <a:lstStyle>
            <a:lvl1pPr>
              <a:defRPr/>
            </a:lvl1pPr>
          </a:lstStyle>
          <a:p>
            <a:pPr>
              <a:defRPr/>
            </a:pPr>
            <a:fld id="{945ACFCF-608D-478E-A64C-65840B840F07}" type="slidenum">
              <a:rPr lang="en-US"/>
              <a:pPr>
                <a:defRPr/>
              </a:pPr>
              <a:t>‹#›</a:t>
            </a:fld>
            <a:endParaRPr lang="en-US"/>
          </a:p>
        </p:txBody>
      </p:sp>
    </p:spTree>
  </p:cSld>
  <p:clrMapOvr>
    <a:masterClrMapping/>
  </p:clrMapOv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36550" y="1122363"/>
            <a:ext cx="4137025" cy="5126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975" y="1122363"/>
            <a:ext cx="4137025" cy="5126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ftr" sz="quarter" idx="10"/>
          </p:nvPr>
        </p:nvSpPr>
        <p:spPr>
          <a:ln/>
        </p:spPr>
        <p:txBody>
          <a:bodyPr/>
          <a:lstStyle>
            <a:lvl1pPr>
              <a:defRPr/>
            </a:lvl1pPr>
          </a:lstStyle>
          <a:p>
            <a:pPr>
              <a:defRPr/>
            </a:pPr>
            <a:r>
              <a:rPr lang="en-US" smtClean="0"/>
              <a:t>Min Wu (UMD): ENF for Media Information Forensics</a:t>
            </a:r>
            <a:endParaRPr lang="en-US"/>
          </a:p>
        </p:txBody>
      </p:sp>
      <p:sp>
        <p:nvSpPr>
          <p:cNvPr id="6" name="Rectangle 8"/>
          <p:cNvSpPr>
            <a:spLocks noGrp="1" noChangeArrowheads="1"/>
          </p:cNvSpPr>
          <p:nvPr>
            <p:ph type="sldNum" sz="quarter" idx="11"/>
          </p:nvPr>
        </p:nvSpPr>
        <p:spPr>
          <a:ln/>
        </p:spPr>
        <p:txBody>
          <a:bodyPr/>
          <a:lstStyle>
            <a:lvl1pPr>
              <a:defRPr/>
            </a:lvl1pPr>
          </a:lstStyle>
          <a:p>
            <a:pPr>
              <a:defRPr/>
            </a:pPr>
            <a:fld id="{A776C02B-F566-4861-B458-D3D4C0C17035}" type="slidenum">
              <a:rPr lang="en-US"/>
              <a:pPr>
                <a:defRPr/>
              </a:pPr>
              <a:t>‹#›</a:t>
            </a:fld>
            <a:endParaRPr lang="en-US"/>
          </a:p>
        </p:txBody>
      </p:sp>
    </p:spTree>
  </p:cSld>
  <p:clrMapOvr>
    <a:masterClrMapping/>
  </p:clrMapOvr>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ftr" sz="quarter" idx="10"/>
          </p:nvPr>
        </p:nvSpPr>
        <p:spPr>
          <a:ln/>
        </p:spPr>
        <p:txBody>
          <a:bodyPr/>
          <a:lstStyle>
            <a:lvl1pPr>
              <a:defRPr/>
            </a:lvl1pPr>
          </a:lstStyle>
          <a:p>
            <a:pPr>
              <a:defRPr/>
            </a:pPr>
            <a:r>
              <a:rPr lang="en-US" smtClean="0"/>
              <a:t>Min Wu (UMD): ENF for Media Information Forensics</a:t>
            </a:r>
            <a:endParaRPr lang="en-US"/>
          </a:p>
        </p:txBody>
      </p:sp>
      <p:sp>
        <p:nvSpPr>
          <p:cNvPr id="8" name="Rectangle 8"/>
          <p:cNvSpPr>
            <a:spLocks noGrp="1" noChangeArrowheads="1"/>
          </p:cNvSpPr>
          <p:nvPr>
            <p:ph type="sldNum" sz="quarter" idx="11"/>
          </p:nvPr>
        </p:nvSpPr>
        <p:spPr>
          <a:ln/>
        </p:spPr>
        <p:txBody>
          <a:bodyPr/>
          <a:lstStyle>
            <a:lvl1pPr>
              <a:defRPr/>
            </a:lvl1pPr>
          </a:lstStyle>
          <a:p>
            <a:pPr>
              <a:defRPr/>
            </a:pPr>
            <a:fld id="{EC501AFC-F491-4AB5-B230-471956C31011}" type="slidenum">
              <a:rPr lang="en-US"/>
              <a:pPr>
                <a:defRPr/>
              </a:pPr>
              <a:t>‹#›</a:t>
            </a:fld>
            <a:endParaRPr lang="en-US"/>
          </a:p>
        </p:txBody>
      </p:sp>
    </p:spTree>
  </p:cSld>
  <p:clrMapOvr>
    <a:masterClrMapping/>
  </p:clrMapOvr>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ftr" sz="quarter" idx="10"/>
          </p:nvPr>
        </p:nvSpPr>
        <p:spPr>
          <a:ln/>
        </p:spPr>
        <p:txBody>
          <a:bodyPr/>
          <a:lstStyle>
            <a:lvl1pPr>
              <a:defRPr/>
            </a:lvl1pPr>
          </a:lstStyle>
          <a:p>
            <a:pPr>
              <a:defRPr/>
            </a:pPr>
            <a:r>
              <a:rPr lang="en-US" smtClean="0"/>
              <a:t>Min Wu (UMD): ENF for Media Information Forensics</a:t>
            </a:r>
            <a:endParaRPr lang="en-US"/>
          </a:p>
        </p:txBody>
      </p:sp>
      <p:sp>
        <p:nvSpPr>
          <p:cNvPr id="4" name="Rectangle 8"/>
          <p:cNvSpPr>
            <a:spLocks noGrp="1" noChangeArrowheads="1"/>
          </p:cNvSpPr>
          <p:nvPr>
            <p:ph type="sldNum" sz="quarter" idx="11"/>
          </p:nvPr>
        </p:nvSpPr>
        <p:spPr>
          <a:ln/>
        </p:spPr>
        <p:txBody>
          <a:bodyPr/>
          <a:lstStyle>
            <a:lvl1pPr>
              <a:defRPr/>
            </a:lvl1pPr>
          </a:lstStyle>
          <a:p>
            <a:pPr>
              <a:defRPr/>
            </a:pPr>
            <a:fld id="{38360644-55DA-48D4-8D1C-71C7EE362BAA}" type="slidenum">
              <a:rPr lang="en-US"/>
              <a:pPr>
                <a:defRPr/>
              </a:pPr>
              <a:t>‹#›</a:t>
            </a:fld>
            <a:endParaRPr lang="en-US"/>
          </a:p>
        </p:txBody>
      </p:sp>
    </p:spTree>
  </p:cSld>
  <p:clrMapOvr>
    <a:masterClrMapping/>
  </p:clrMapOvr>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ftr" sz="quarter" idx="10"/>
          </p:nvPr>
        </p:nvSpPr>
        <p:spPr>
          <a:ln/>
        </p:spPr>
        <p:txBody>
          <a:bodyPr/>
          <a:lstStyle>
            <a:lvl1pPr>
              <a:defRPr/>
            </a:lvl1pPr>
          </a:lstStyle>
          <a:p>
            <a:pPr>
              <a:defRPr/>
            </a:pPr>
            <a:r>
              <a:rPr lang="en-US" smtClean="0"/>
              <a:t>Min Wu (UMD): ENF for Media Information Forensics</a:t>
            </a:r>
            <a:endParaRPr lang="en-US"/>
          </a:p>
        </p:txBody>
      </p:sp>
      <p:sp>
        <p:nvSpPr>
          <p:cNvPr id="3" name="Rectangle 8"/>
          <p:cNvSpPr>
            <a:spLocks noGrp="1" noChangeArrowheads="1"/>
          </p:cNvSpPr>
          <p:nvPr>
            <p:ph type="sldNum" sz="quarter" idx="11"/>
          </p:nvPr>
        </p:nvSpPr>
        <p:spPr>
          <a:ln/>
        </p:spPr>
        <p:txBody>
          <a:bodyPr/>
          <a:lstStyle>
            <a:lvl1pPr>
              <a:defRPr/>
            </a:lvl1pPr>
          </a:lstStyle>
          <a:p>
            <a:pPr>
              <a:defRPr/>
            </a:pPr>
            <a:fld id="{D01AB4E1-0DFD-4686-AD9A-F7D21E436963}" type="slidenum">
              <a:rPr lang="en-US"/>
              <a:pPr>
                <a:defRPr/>
              </a:pPr>
              <a:t>‹#›</a:t>
            </a:fld>
            <a:endParaRPr lang="en-US"/>
          </a:p>
        </p:txBody>
      </p:sp>
    </p:spTree>
  </p:cSld>
  <p:clrMapOvr>
    <a:masterClrMapping/>
  </p:clrMapOvr>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r>
              <a:rPr lang="en-US" smtClean="0"/>
              <a:t>Min Wu (UMD): ENF for Media Information Forensics</a:t>
            </a:r>
            <a:endParaRPr lang="en-US"/>
          </a:p>
        </p:txBody>
      </p:sp>
      <p:sp>
        <p:nvSpPr>
          <p:cNvPr id="6" name="Rectangle 8"/>
          <p:cNvSpPr>
            <a:spLocks noGrp="1" noChangeArrowheads="1"/>
          </p:cNvSpPr>
          <p:nvPr>
            <p:ph type="sldNum" sz="quarter" idx="11"/>
          </p:nvPr>
        </p:nvSpPr>
        <p:spPr>
          <a:ln/>
        </p:spPr>
        <p:txBody>
          <a:bodyPr/>
          <a:lstStyle>
            <a:lvl1pPr>
              <a:defRPr/>
            </a:lvl1pPr>
          </a:lstStyle>
          <a:p>
            <a:pPr>
              <a:defRPr/>
            </a:pPr>
            <a:fld id="{F0EC6591-A105-4B59-8691-EF5AEBA09618}" type="slidenum">
              <a:rPr lang="en-US"/>
              <a:pPr>
                <a:defRPr/>
              </a:pPr>
              <a:t>‹#›</a:t>
            </a:fld>
            <a:endParaRPr lang="en-US"/>
          </a:p>
        </p:txBody>
      </p:sp>
    </p:spTree>
  </p:cSld>
  <p:clrMapOvr>
    <a:masterClrMapping/>
  </p:clrMapOvr>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r>
              <a:rPr lang="en-US" smtClean="0"/>
              <a:t>Min Wu (UMD): ENF for Media Information Forensics</a:t>
            </a:r>
            <a:endParaRPr lang="en-US"/>
          </a:p>
        </p:txBody>
      </p:sp>
      <p:sp>
        <p:nvSpPr>
          <p:cNvPr id="6" name="Rectangle 8"/>
          <p:cNvSpPr>
            <a:spLocks noGrp="1" noChangeArrowheads="1"/>
          </p:cNvSpPr>
          <p:nvPr>
            <p:ph type="sldNum" sz="quarter" idx="11"/>
          </p:nvPr>
        </p:nvSpPr>
        <p:spPr>
          <a:ln/>
        </p:spPr>
        <p:txBody>
          <a:bodyPr/>
          <a:lstStyle>
            <a:lvl1pPr>
              <a:defRPr/>
            </a:lvl1pPr>
          </a:lstStyle>
          <a:p>
            <a:pPr>
              <a:defRPr/>
            </a:pPr>
            <a:fld id="{6B294645-CF58-4EA9-95A0-0426D84B960B}" type="slidenum">
              <a:rPr lang="en-US"/>
              <a:pPr>
                <a:defRPr/>
              </a:pPr>
              <a:t>‹#›</a:t>
            </a:fld>
            <a:endParaRPr 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defRPr/>
            </a:lvl1pPr>
          </a:lstStyle>
          <a:p>
            <a:pPr>
              <a:defRPr/>
            </a:pPr>
            <a:r>
              <a:rPr lang="en-US" smtClean="0"/>
              <a:t>Min Wu (UMD): ENF for Media Information Forensics</a:t>
            </a:r>
            <a:endParaRPr lang="en-US"/>
          </a:p>
        </p:txBody>
      </p:sp>
      <p:sp>
        <p:nvSpPr>
          <p:cNvPr id="5" name="Rectangle 4"/>
          <p:cNvSpPr>
            <a:spLocks noGrp="1" noChangeArrowheads="1"/>
          </p:cNvSpPr>
          <p:nvPr>
            <p:ph type="sldNum" sz="quarter" idx="11"/>
          </p:nvPr>
        </p:nvSpPr>
        <p:spPr/>
        <p:txBody>
          <a:bodyPr/>
          <a:lstStyle>
            <a:lvl1pPr>
              <a:defRPr/>
            </a:lvl1pPr>
          </a:lstStyle>
          <a:p>
            <a:pPr>
              <a:defRPr/>
            </a:pPr>
            <a:fld id="{F82885F9-BB20-41EE-9E05-B936330B32A7}" type="slidenum">
              <a:rPr lang="en-US"/>
              <a:pPr>
                <a:defRPr/>
              </a:pPr>
              <a:t>‹#›</a:t>
            </a:fld>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6388" y="304800"/>
            <a:ext cx="2106612"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36550" y="304800"/>
            <a:ext cx="6167438"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defRPr/>
            </a:lvl1pPr>
          </a:lstStyle>
          <a:p>
            <a:pPr>
              <a:defRPr/>
            </a:pPr>
            <a:r>
              <a:rPr lang="en-US" smtClean="0"/>
              <a:t>Min Wu (UMD): ENF for Media Information Forensics</a:t>
            </a:r>
            <a:endParaRPr lang="en-US"/>
          </a:p>
        </p:txBody>
      </p:sp>
      <p:sp>
        <p:nvSpPr>
          <p:cNvPr id="5" name="Rectangle 4"/>
          <p:cNvSpPr>
            <a:spLocks noGrp="1" noChangeArrowheads="1"/>
          </p:cNvSpPr>
          <p:nvPr>
            <p:ph type="sldNum" sz="quarter" idx="11"/>
          </p:nvPr>
        </p:nvSpPr>
        <p:spPr/>
        <p:txBody>
          <a:bodyPr/>
          <a:lstStyle>
            <a:lvl1pPr>
              <a:defRPr/>
            </a:lvl1pPr>
          </a:lstStyle>
          <a:p>
            <a:pPr>
              <a:defRPr/>
            </a:pPr>
            <a:fld id="{031CAF4A-3567-427C-969A-70A9BE71A656}" type="slidenum">
              <a:rPr lang="en-US"/>
              <a:pPr>
                <a:defRPr/>
              </a:pPr>
              <a:t>‹#›</a:t>
            </a:fld>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05800" cy="5810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36550" y="1122363"/>
            <a:ext cx="8426450" cy="5126037"/>
          </a:xfrm>
        </p:spPr>
        <p:txBody>
          <a:bodyPr/>
          <a:lstStyle/>
          <a:p>
            <a:pPr lvl="0"/>
            <a:endParaRPr lang="en-US" noProof="0" smtClean="0"/>
          </a:p>
        </p:txBody>
      </p:sp>
      <p:sp>
        <p:nvSpPr>
          <p:cNvPr id="4" name="Rectangle 7"/>
          <p:cNvSpPr>
            <a:spLocks noGrp="1" noChangeArrowheads="1"/>
          </p:cNvSpPr>
          <p:nvPr>
            <p:ph type="ftr" sz="quarter" idx="10"/>
          </p:nvPr>
        </p:nvSpPr>
        <p:spPr>
          <a:ln/>
        </p:spPr>
        <p:txBody>
          <a:bodyPr/>
          <a:lstStyle>
            <a:lvl1pPr>
              <a:defRPr/>
            </a:lvl1pPr>
          </a:lstStyle>
          <a:p>
            <a:pPr>
              <a:defRPr/>
            </a:pPr>
            <a:r>
              <a:rPr lang="en-US" smtClean="0"/>
              <a:t>Min Wu (UMD): ENF for Media Information Forensics</a:t>
            </a:r>
            <a:endParaRPr lang="en-US"/>
          </a:p>
        </p:txBody>
      </p:sp>
      <p:sp>
        <p:nvSpPr>
          <p:cNvPr id="5" name="Rectangle 8"/>
          <p:cNvSpPr>
            <a:spLocks noGrp="1" noChangeArrowheads="1"/>
          </p:cNvSpPr>
          <p:nvPr>
            <p:ph type="sldNum" sz="quarter" idx="11"/>
          </p:nvPr>
        </p:nvSpPr>
        <p:spPr>
          <a:ln/>
        </p:spPr>
        <p:txBody>
          <a:bodyPr/>
          <a:lstStyle>
            <a:lvl1pPr>
              <a:defRPr/>
            </a:lvl1pPr>
          </a:lstStyle>
          <a:p>
            <a:pPr>
              <a:defRPr/>
            </a:pPr>
            <a:fld id="{7DAE74C0-FE1D-4383-B0BD-48BDD587D3C6}" type="slidenum">
              <a:rPr lang="en-US"/>
              <a:pPr>
                <a:defRPr/>
              </a:pPr>
              <a:t>‹#›</a:t>
            </a:fld>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05800" cy="5810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36550" y="1122363"/>
            <a:ext cx="4137025" cy="51260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975" y="1122363"/>
            <a:ext cx="4137025" cy="51260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p:txBody>
          <a:bodyPr/>
          <a:lstStyle>
            <a:lvl1pPr>
              <a:defRPr/>
            </a:lvl1pPr>
          </a:lstStyle>
          <a:p>
            <a:pPr>
              <a:defRPr/>
            </a:pPr>
            <a:r>
              <a:rPr lang="en-US" smtClean="0"/>
              <a:t>Min Wu (UMD): ENF for Media Information Forensics</a:t>
            </a:r>
            <a:endParaRPr lang="en-US"/>
          </a:p>
        </p:txBody>
      </p:sp>
      <p:sp>
        <p:nvSpPr>
          <p:cNvPr id="6" name="Rectangle 5"/>
          <p:cNvSpPr>
            <a:spLocks noGrp="1" noChangeArrowheads="1"/>
          </p:cNvSpPr>
          <p:nvPr>
            <p:ph type="sldNum" sz="quarter" idx="11"/>
          </p:nvPr>
        </p:nvSpPr>
        <p:spPr/>
        <p:txBody>
          <a:bodyPr/>
          <a:lstStyle>
            <a:lvl1pPr>
              <a:defRPr/>
            </a:lvl1pPr>
          </a:lstStyle>
          <a:p>
            <a:pPr>
              <a:defRPr/>
            </a:pPr>
            <a:fld id="{6B27C596-AC95-4B4E-99E6-7291748F24F3}" type="slidenum">
              <a:rPr lang="en-US"/>
              <a:pPr>
                <a:defRPr/>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ftr" sz="quarter" idx="10"/>
          </p:nvPr>
        </p:nvSpPr>
        <p:spPr>
          <a:ln/>
        </p:spPr>
        <p:txBody>
          <a:bodyPr/>
          <a:lstStyle>
            <a:lvl1pPr>
              <a:defRPr/>
            </a:lvl1pPr>
          </a:lstStyle>
          <a:p>
            <a:pPr>
              <a:defRPr/>
            </a:pPr>
            <a:r>
              <a:rPr lang="en-US" smtClean="0"/>
              <a:t>Min Wu (UMD): ENF for Media Information Forensics</a:t>
            </a:r>
            <a:endParaRPr lang="en-US"/>
          </a:p>
        </p:txBody>
      </p:sp>
      <p:sp>
        <p:nvSpPr>
          <p:cNvPr id="5" name="Rectangle 8"/>
          <p:cNvSpPr>
            <a:spLocks noGrp="1" noChangeArrowheads="1"/>
          </p:cNvSpPr>
          <p:nvPr>
            <p:ph type="sldNum" sz="quarter" idx="11"/>
          </p:nvPr>
        </p:nvSpPr>
        <p:spPr>
          <a:ln/>
        </p:spPr>
        <p:txBody>
          <a:bodyPr/>
          <a:lstStyle>
            <a:lvl1pPr>
              <a:defRPr/>
            </a:lvl1pPr>
          </a:lstStyle>
          <a:p>
            <a:pPr>
              <a:defRPr/>
            </a:pPr>
            <a:fld id="{A6481472-62F9-4A59-BE23-960630311C7C}" type="slidenum">
              <a:rPr lang="en-US"/>
              <a:pPr>
                <a:defRPr/>
              </a:pPr>
              <a:t>‹#›</a:t>
            </a:fld>
            <a:endParaRPr lang="en-US"/>
          </a:p>
        </p:txBody>
      </p:sp>
    </p:spTree>
  </p:cSld>
  <p:clrMapOvr>
    <a:masterClrMapping/>
  </p:clrMapOvr>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05800" cy="5810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36550" y="1122363"/>
            <a:ext cx="4137025" cy="51260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25975" y="1122363"/>
            <a:ext cx="4137025" cy="2486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25975" y="3760788"/>
            <a:ext cx="4137025" cy="24876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ftr" sz="quarter" idx="10"/>
          </p:nvPr>
        </p:nvSpPr>
        <p:spPr/>
        <p:txBody>
          <a:bodyPr/>
          <a:lstStyle>
            <a:lvl1pPr>
              <a:defRPr/>
            </a:lvl1pPr>
          </a:lstStyle>
          <a:p>
            <a:pPr>
              <a:defRPr/>
            </a:pPr>
            <a:r>
              <a:rPr lang="en-US" smtClean="0"/>
              <a:t>Min Wu (UMD): ENF for Media Information Forensics</a:t>
            </a:r>
            <a:endParaRPr lang="en-US"/>
          </a:p>
        </p:txBody>
      </p:sp>
      <p:sp>
        <p:nvSpPr>
          <p:cNvPr id="7" name="Rectangle 6"/>
          <p:cNvSpPr>
            <a:spLocks noGrp="1" noChangeArrowheads="1"/>
          </p:cNvSpPr>
          <p:nvPr>
            <p:ph type="sldNum" sz="quarter" idx="11"/>
          </p:nvPr>
        </p:nvSpPr>
        <p:spPr/>
        <p:txBody>
          <a:bodyPr/>
          <a:lstStyle>
            <a:lvl1pPr>
              <a:defRPr/>
            </a:lvl1pPr>
          </a:lstStyle>
          <a:p>
            <a:pPr>
              <a:defRPr/>
            </a:pPr>
            <a:fld id="{0FF555A2-6950-45C0-9336-D2E8F11C6801}" type="slidenum">
              <a:rPr lang="en-US"/>
              <a:pPr>
                <a:defRPr/>
              </a:pPr>
              <a:t>‹#›</a:t>
            </a:fld>
            <a:endParaRPr 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05800" cy="5810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36550" y="1122363"/>
            <a:ext cx="4137025" cy="2486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25975" y="1122363"/>
            <a:ext cx="4137025" cy="2486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336550" y="3760788"/>
            <a:ext cx="8426450" cy="24876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ftr" sz="quarter" idx="10"/>
          </p:nvPr>
        </p:nvSpPr>
        <p:spPr/>
        <p:txBody>
          <a:bodyPr/>
          <a:lstStyle>
            <a:lvl1pPr>
              <a:defRPr/>
            </a:lvl1pPr>
          </a:lstStyle>
          <a:p>
            <a:pPr>
              <a:defRPr/>
            </a:pPr>
            <a:r>
              <a:rPr lang="en-US" smtClean="0"/>
              <a:t>Min Wu (UMD): ENF for Media Information Forensics</a:t>
            </a:r>
            <a:endParaRPr lang="en-US"/>
          </a:p>
        </p:txBody>
      </p:sp>
      <p:sp>
        <p:nvSpPr>
          <p:cNvPr id="7" name="Rectangle 6"/>
          <p:cNvSpPr>
            <a:spLocks noGrp="1" noChangeArrowheads="1"/>
          </p:cNvSpPr>
          <p:nvPr>
            <p:ph type="sldNum" sz="quarter" idx="11"/>
          </p:nvPr>
        </p:nvSpPr>
        <p:spPr/>
        <p:txBody>
          <a:bodyPr/>
          <a:lstStyle>
            <a:lvl1pPr>
              <a:defRPr/>
            </a:lvl1pPr>
          </a:lstStyle>
          <a:p>
            <a:pPr>
              <a:defRPr/>
            </a:pPr>
            <a:fld id="{5269A374-B6DC-4B3A-94D0-67AB6550C70A}" type="slidenum">
              <a:rPr lang="en-US"/>
              <a:pPr>
                <a:defRPr/>
              </a:pPr>
              <a:t>‹#›</a:t>
            </a:fld>
            <a:endParaRPr lang="en-US"/>
          </a:p>
        </p:txBody>
      </p:sp>
    </p:spTree>
  </p:cSld>
  <p:clrMapOvr>
    <a:masterClrMapping/>
  </p:clrMapOvr>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05800" cy="5810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36550" y="1122363"/>
            <a:ext cx="4137025" cy="51260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25975" y="1122363"/>
            <a:ext cx="4137025" cy="2486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25975" y="3760788"/>
            <a:ext cx="4137025" cy="24876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ftr" sz="quarter" idx="10"/>
          </p:nvPr>
        </p:nvSpPr>
        <p:spPr/>
        <p:txBody>
          <a:bodyPr/>
          <a:lstStyle>
            <a:lvl1pPr>
              <a:defRPr/>
            </a:lvl1pPr>
          </a:lstStyle>
          <a:p>
            <a:pPr>
              <a:defRPr/>
            </a:pPr>
            <a:r>
              <a:rPr lang="en-US" smtClean="0"/>
              <a:t>Min Wu (UMD): ENF for Media Information Forensics</a:t>
            </a:r>
            <a:endParaRPr lang="en-US"/>
          </a:p>
        </p:txBody>
      </p:sp>
      <p:sp>
        <p:nvSpPr>
          <p:cNvPr id="7" name="Rectangle 6"/>
          <p:cNvSpPr>
            <a:spLocks noGrp="1" noChangeArrowheads="1"/>
          </p:cNvSpPr>
          <p:nvPr>
            <p:ph type="sldNum" sz="quarter" idx="11"/>
          </p:nvPr>
        </p:nvSpPr>
        <p:spPr/>
        <p:txBody>
          <a:bodyPr/>
          <a:lstStyle>
            <a:lvl1pPr>
              <a:defRPr/>
            </a:lvl1pPr>
          </a:lstStyle>
          <a:p>
            <a:pPr>
              <a:defRPr/>
            </a:pPr>
            <a:fld id="{82DE67D5-C39A-419F-9806-4850BD8043BF}" type="slidenum">
              <a:rPr lang="en-US"/>
              <a:pPr>
                <a:defRPr/>
              </a:pPr>
              <a:t>‹#›</a:t>
            </a:fld>
            <a:endParaRPr lang="en-US"/>
          </a:p>
        </p:txBody>
      </p:sp>
    </p:spTree>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36550" y="1122363"/>
            <a:ext cx="4137025" cy="5126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975" y="1122363"/>
            <a:ext cx="4137025" cy="5126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ftr" sz="quarter" idx="10"/>
          </p:nvPr>
        </p:nvSpPr>
        <p:spPr>
          <a:ln/>
        </p:spPr>
        <p:txBody>
          <a:bodyPr/>
          <a:lstStyle>
            <a:lvl1pPr>
              <a:defRPr/>
            </a:lvl1pPr>
          </a:lstStyle>
          <a:p>
            <a:pPr>
              <a:defRPr/>
            </a:pPr>
            <a:r>
              <a:rPr lang="en-US" smtClean="0"/>
              <a:t>Min Wu (UMD): ENF for Media Information Forensics</a:t>
            </a:r>
            <a:endParaRPr lang="en-US"/>
          </a:p>
        </p:txBody>
      </p:sp>
      <p:sp>
        <p:nvSpPr>
          <p:cNvPr id="6" name="Rectangle 8"/>
          <p:cNvSpPr>
            <a:spLocks noGrp="1" noChangeArrowheads="1"/>
          </p:cNvSpPr>
          <p:nvPr>
            <p:ph type="sldNum" sz="quarter" idx="11"/>
          </p:nvPr>
        </p:nvSpPr>
        <p:spPr>
          <a:ln/>
        </p:spPr>
        <p:txBody>
          <a:bodyPr/>
          <a:lstStyle>
            <a:lvl1pPr>
              <a:defRPr/>
            </a:lvl1pPr>
          </a:lstStyle>
          <a:p>
            <a:pPr>
              <a:defRPr/>
            </a:pPr>
            <a:fld id="{E6E8CD0F-BCA0-48B3-9628-8E7675CCB118}" type="slidenum">
              <a:rPr lang="en-US"/>
              <a:pPr>
                <a:defRPr/>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ftr" sz="quarter" idx="10"/>
          </p:nvPr>
        </p:nvSpPr>
        <p:spPr>
          <a:ln/>
        </p:spPr>
        <p:txBody>
          <a:bodyPr/>
          <a:lstStyle>
            <a:lvl1pPr>
              <a:defRPr/>
            </a:lvl1pPr>
          </a:lstStyle>
          <a:p>
            <a:pPr>
              <a:defRPr/>
            </a:pPr>
            <a:r>
              <a:rPr lang="en-US" smtClean="0"/>
              <a:t>Min Wu (UMD): ENF for Media Information Forensics</a:t>
            </a:r>
            <a:endParaRPr lang="en-US"/>
          </a:p>
        </p:txBody>
      </p:sp>
      <p:sp>
        <p:nvSpPr>
          <p:cNvPr id="8" name="Rectangle 8"/>
          <p:cNvSpPr>
            <a:spLocks noGrp="1" noChangeArrowheads="1"/>
          </p:cNvSpPr>
          <p:nvPr>
            <p:ph type="sldNum" sz="quarter" idx="11"/>
          </p:nvPr>
        </p:nvSpPr>
        <p:spPr>
          <a:ln/>
        </p:spPr>
        <p:txBody>
          <a:bodyPr/>
          <a:lstStyle>
            <a:lvl1pPr>
              <a:defRPr/>
            </a:lvl1pPr>
          </a:lstStyle>
          <a:p>
            <a:pPr>
              <a:defRPr/>
            </a:pPr>
            <a:fld id="{1A420AD3-DBD1-4C48-8487-C2C0A66A3556}" type="slidenum">
              <a:rPr lang="en-US"/>
              <a:pPr>
                <a:defRPr/>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ftr" sz="quarter" idx="10"/>
          </p:nvPr>
        </p:nvSpPr>
        <p:spPr>
          <a:ln/>
        </p:spPr>
        <p:txBody>
          <a:bodyPr/>
          <a:lstStyle>
            <a:lvl1pPr>
              <a:defRPr/>
            </a:lvl1pPr>
          </a:lstStyle>
          <a:p>
            <a:pPr>
              <a:defRPr/>
            </a:pPr>
            <a:r>
              <a:rPr lang="en-US" smtClean="0"/>
              <a:t>Min Wu (UMD): ENF for Media Information Forensics</a:t>
            </a:r>
            <a:endParaRPr lang="en-US"/>
          </a:p>
        </p:txBody>
      </p:sp>
      <p:sp>
        <p:nvSpPr>
          <p:cNvPr id="4" name="Rectangle 8"/>
          <p:cNvSpPr>
            <a:spLocks noGrp="1" noChangeArrowheads="1"/>
          </p:cNvSpPr>
          <p:nvPr>
            <p:ph type="sldNum" sz="quarter" idx="11"/>
          </p:nvPr>
        </p:nvSpPr>
        <p:spPr>
          <a:ln/>
        </p:spPr>
        <p:txBody>
          <a:bodyPr/>
          <a:lstStyle>
            <a:lvl1pPr>
              <a:defRPr/>
            </a:lvl1pPr>
          </a:lstStyle>
          <a:p>
            <a:pPr>
              <a:defRPr/>
            </a:pPr>
            <a:fld id="{45065104-EDFC-4A3D-BAA5-708C6351A63B}" type="slidenum">
              <a:rPr lang="en-US"/>
              <a:pPr>
                <a:defRPr/>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ftr" sz="quarter" idx="10"/>
          </p:nvPr>
        </p:nvSpPr>
        <p:spPr>
          <a:ln/>
        </p:spPr>
        <p:txBody>
          <a:bodyPr/>
          <a:lstStyle>
            <a:lvl1pPr>
              <a:defRPr/>
            </a:lvl1pPr>
          </a:lstStyle>
          <a:p>
            <a:pPr>
              <a:defRPr/>
            </a:pPr>
            <a:r>
              <a:rPr lang="en-US" smtClean="0"/>
              <a:t>Min Wu (UMD): ENF for Media Information Forensics</a:t>
            </a:r>
            <a:endParaRPr lang="en-US"/>
          </a:p>
        </p:txBody>
      </p:sp>
      <p:sp>
        <p:nvSpPr>
          <p:cNvPr id="3" name="Rectangle 8"/>
          <p:cNvSpPr>
            <a:spLocks noGrp="1" noChangeArrowheads="1"/>
          </p:cNvSpPr>
          <p:nvPr>
            <p:ph type="sldNum" sz="quarter" idx="11"/>
          </p:nvPr>
        </p:nvSpPr>
        <p:spPr>
          <a:ln/>
        </p:spPr>
        <p:txBody>
          <a:bodyPr/>
          <a:lstStyle>
            <a:lvl1pPr>
              <a:defRPr/>
            </a:lvl1pPr>
          </a:lstStyle>
          <a:p>
            <a:pPr>
              <a:defRPr/>
            </a:pPr>
            <a:fld id="{2F346E9C-B1E7-4033-8D02-70E79BE9386E}" type="slidenum">
              <a:rPr lang="en-US"/>
              <a:pPr>
                <a:defRPr/>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r>
              <a:rPr lang="en-US" smtClean="0"/>
              <a:t>Min Wu (UMD): ENF for Media Information Forensics</a:t>
            </a:r>
            <a:endParaRPr lang="en-US"/>
          </a:p>
        </p:txBody>
      </p:sp>
      <p:sp>
        <p:nvSpPr>
          <p:cNvPr id="6" name="Rectangle 8"/>
          <p:cNvSpPr>
            <a:spLocks noGrp="1" noChangeArrowheads="1"/>
          </p:cNvSpPr>
          <p:nvPr>
            <p:ph type="sldNum" sz="quarter" idx="11"/>
          </p:nvPr>
        </p:nvSpPr>
        <p:spPr>
          <a:ln/>
        </p:spPr>
        <p:txBody>
          <a:bodyPr/>
          <a:lstStyle>
            <a:lvl1pPr>
              <a:defRPr/>
            </a:lvl1pPr>
          </a:lstStyle>
          <a:p>
            <a:pPr>
              <a:defRPr/>
            </a:pPr>
            <a:fld id="{40E8E852-7DA0-4871-AEF1-FBB1F3AF696E}" type="slidenum">
              <a:rPr lang="en-US"/>
              <a:pPr>
                <a:defRPr/>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r>
              <a:rPr lang="en-US" smtClean="0"/>
              <a:t>Min Wu (UMD): ENF for Media Information Forensics</a:t>
            </a:r>
            <a:endParaRPr lang="en-US"/>
          </a:p>
        </p:txBody>
      </p:sp>
      <p:sp>
        <p:nvSpPr>
          <p:cNvPr id="6" name="Rectangle 8"/>
          <p:cNvSpPr>
            <a:spLocks noGrp="1" noChangeArrowheads="1"/>
          </p:cNvSpPr>
          <p:nvPr>
            <p:ph type="sldNum" sz="quarter" idx="11"/>
          </p:nvPr>
        </p:nvSpPr>
        <p:spPr>
          <a:ln/>
        </p:spPr>
        <p:txBody>
          <a:bodyPr/>
          <a:lstStyle>
            <a:lvl1pPr>
              <a:defRPr/>
            </a:lvl1pPr>
          </a:lstStyle>
          <a:p>
            <a:pPr>
              <a:defRPr/>
            </a:pPr>
            <a:fld id="{E15DABA0-6CE7-4B45-A12C-E8538E083ECF}" type="slidenum">
              <a:rPr lang="en-US"/>
              <a:pPr>
                <a:defRPr/>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bwMode="auto">
          <a:xfrm>
            <a:off x="336550" y="1122363"/>
            <a:ext cx="8426450" cy="51260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963" name="Rectangle 3"/>
          <p:cNvSpPr>
            <a:spLocks noGrp="1" noChangeArrowheads="1"/>
          </p:cNvSpPr>
          <p:nvPr>
            <p:ph type="title"/>
          </p:nvPr>
        </p:nvSpPr>
        <p:spPr bwMode="auto">
          <a:xfrm>
            <a:off x="381000" y="304800"/>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40967" name="Rectangle 7"/>
          <p:cNvSpPr>
            <a:spLocks noGrp="1" noChangeArrowheads="1"/>
          </p:cNvSpPr>
          <p:nvPr>
            <p:ph type="ftr" sz="quarter" idx="3"/>
          </p:nvPr>
        </p:nvSpPr>
        <p:spPr bwMode="auto">
          <a:xfrm>
            <a:off x="914400" y="6477000"/>
            <a:ext cx="5562600" cy="304800"/>
          </a:xfrm>
          <a:prstGeom prst="rect">
            <a:avLst/>
          </a:prstGeom>
          <a:noFill/>
          <a:ln w="9525">
            <a:noFill/>
            <a:miter lim="800000"/>
            <a:headEnd/>
            <a:tailEnd/>
          </a:ln>
          <a:effectLst/>
        </p:spPr>
        <p:txBody>
          <a:bodyPr vert="horz" wrap="none" lIns="92075" tIns="46038" rIns="92075" bIns="46038" numCol="1" anchor="b" anchorCtr="0" compatLnSpc="1">
            <a:prstTxWarp prst="textNoShape">
              <a:avLst/>
            </a:prstTxWarp>
          </a:bodyPr>
          <a:lstStyle>
            <a:lvl1pPr>
              <a:lnSpc>
                <a:spcPct val="100000"/>
              </a:lnSpc>
              <a:spcBef>
                <a:spcPct val="0"/>
              </a:spcBef>
              <a:spcAft>
                <a:spcPct val="0"/>
              </a:spcAft>
              <a:buClrTx/>
              <a:buSzTx/>
              <a:buFontTx/>
              <a:buNone/>
              <a:defRPr sz="1200">
                <a:solidFill>
                  <a:schemeClr val="tx1"/>
                </a:solidFill>
                <a:latin typeface="+mn-lt"/>
              </a:defRPr>
            </a:lvl1pPr>
          </a:lstStyle>
          <a:p>
            <a:pPr>
              <a:defRPr/>
            </a:pPr>
            <a:r>
              <a:rPr lang="en-US" smtClean="0"/>
              <a:t>Min Wu (UMD): ENF for Media Information Forensics</a:t>
            </a:r>
            <a:endParaRPr lang="en-US"/>
          </a:p>
        </p:txBody>
      </p:sp>
      <p:sp>
        <p:nvSpPr>
          <p:cNvPr id="40970" name="Line 10"/>
          <p:cNvSpPr>
            <a:spLocks noChangeShapeType="1"/>
          </p:cNvSpPr>
          <p:nvPr/>
        </p:nvSpPr>
        <p:spPr bwMode="auto">
          <a:xfrm>
            <a:off x="839788" y="6421438"/>
            <a:ext cx="8228012" cy="0"/>
          </a:xfrm>
          <a:prstGeom prst="line">
            <a:avLst/>
          </a:prstGeom>
          <a:noFill/>
          <a:ln w="28575">
            <a:solidFill>
              <a:schemeClr val="accent2"/>
            </a:solidFill>
            <a:round/>
            <a:headEnd type="none" w="sm" len="sm"/>
            <a:tailEnd type="none" w="sm" len="sm"/>
          </a:ln>
          <a:effectLst/>
        </p:spPr>
        <p:txBody>
          <a:bodyPr/>
          <a:lstStyle/>
          <a:p>
            <a:pPr>
              <a:defRPr/>
            </a:pPr>
            <a:endParaRPr lang="en-US"/>
          </a:p>
        </p:txBody>
      </p:sp>
      <p:sp>
        <p:nvSpPr>
          <p:cNvPr id="40968" name="Rectangle 8"/>
          <p:cNvSpPr>
            <a:spLocks noGrp="1" noChangeArrowheads="1"/>
          </p:cNvSpPr>
          <p:nvPr>
            <p:ph type="sldNum" sz="quarter" idx="4"/>
          </p:nvPr>
        </p:nvSpPr>
        <p:spPr bwMode="auto">
          <a:xfrm>
            <a:off x="6553200" y="6400800"/>
            <a:ext cx="2436813" cy="379413"/>
          </a:xfrm>
          <a:prstGeom prst="rect">
            <a:avLst/>
          </a:prstGeom>
          <a:noFill/>
          <a:ln w="9525">
            <a:noFill/>
            <a:miter lim="800000"/>
            <a:headEnd/>
            <a:tailEnd/>
          </a:ln>
          <a:effectLst/>
        </p:spPr>
        <p:txBody>
          <a:bodyPr vert="horz" wrap="none" lIns="92075" tIns="46038" rIns="92075" bIns="46038" numCol="1" anchor="b" anchorCtr="0" compatLnSpc="1">
            <a:prstTxWarp prst="textNoShape">
              <a:avLst/>
            </a:prstTxWarp>
          </a:bodyPr>
          <a:lstStyle>
            <a:lvl1pPr algn="r">
              <a:lnSpc>
                <a:spcPct val="100000"/>
              </a:lnSpc>
              <a:spcBef>
                <a:spcPct val="0"/>
              </a:spcBef>
              <a:spcAft>
                <a:spcPct val="0"/>
              </a:spcAft>
              <a:buClrTx/>
              <a:buSzTx/>
              <a:buFontTx/>
              <a:buNone/>
              <a:defRPr sz="1200">
                <a:solidFill>
                  <a:schemeClr val="accent1"/>
                </a:solidFill>
                <a:latin typeface="Arial" charset="0"/>
              </a:defRPr>
            </a:lvl1pPr>
          </a:lstStyle>
          <a:p>
            <a:pPr>
              <a:defRPr/>
            </a:pPr>
            <a:fld id="{FEE44694-0637-4335-9678-A1AB437A7A49}" type="slidenum">
              <a:rPr lang="en-US"/>
              <a:pPr>
                <a:defRPr/>
              </a:pPr>
              <a:t>‹#›</a:t>
            </a:fld>
            <a:endParaRPr lang="en-US"/>
          </a:p>
        </p:txBody>
      </p:sp>
      <p:pic>
        <p:nvPicPr>
          <p:cNvPr id="3079" name="Picture 11" descr="UMD_logo_web"/>
          <p:cNvPicPr>
            <a:picLocks noChangeAspect="1" noChangeArrowheads="1"/>
          </p:cNvPicPr>
          <p:nvPr userDrawn="1"/>
        </p:nvPicPr>
        <p:blipFill>
          <a:blip r:embed="rId18" cstate="print"/>
          <a:srcRect/>
          <a:stretch>
            <a:fillRect/>
          </a:stretch>
        </p:blipFill>
        <p:spPr bwMode="auto">
          <a:xfrm>
            <a:off x="49213" y="6080125"/>
            <a:ext cx="712787" cy="701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527"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 id="2147485422" r:id="rId12"/>
    <p:sldLayoutId id="2147485423" r:id="rId13"/>
    <p:sldLayoutId id="2147485424" r:id="rId14"/>
    <p:sldLayoutId id="2147485425" r:id="rId15"/>
    <p:sldLayoutId id="2147485426" r:id="rId16"/>
  </p:sldLayoutIdLst>
  <p:transition/>
  <p:timing>
    <p:tnLst>
      <p:par>
        <p:cTn id="1" dur="indefinite" restart="never" nodeType="tmRoot"/>
      </p:par>
    </p:tnLst>
  </p:timing>
  <p:hf hdr="0" dt="0"/>
  <p:txStyles>
    <p:titleStyle>
      <a:lvl1pPr algn="l" rtl="0" eaLnBrk="0" fontAlgn="base" hangingPunct="0">
        <a:lnSpc>
          <a:spcPct val="85000"/>
        </a:lnSpc>
        <a:spcBef>
          <a:spcPct val="0"/>
        </a:spcBef>
        <a:spcAft>
          <a:spcPct val="0"/>
        </a:spcAft>
        <a:defRPr sz="3000" b="1" i="1" u="sng">
          <a:solidFill>
            <a:schemeClr val="tx2"/>
          </a:solidFill>
          <a:effectLst>
            <a:outerShdw blurRad="38100" dist="38100" dir="2700000" algn="tl">
              <a:srgbClr val="C0C0C0"/>
            </a:outerShdw>
          </a:effectLst>
          <a:latin typeface="+mj-lt"/>
          <a:ea typeface="+mj-ea"/>
          <a:cs typeface="+mj-cs"/>
        </a:defRPr>
      </a:lvl1pPr>
      <a:lvl2pPr algn="l" rtl="0" eaLnBrk="0" fontAlgn="base" hangingPunct="0">
        <a:lnSpc>
          <a:spcPct val="85000"/>
        </a:lnSpc>
        <a:spcBef>
          <a:spcPct val="0"/>
        </a:spcBef>
        <a:spcAft>
          <a:spcPct val="0"/>
        </a:spcAft>
        <a:defRPr sz="3000" b="1" i="1" u="sng">
          <a:solidFill>
            <a:schemeClr val="tx2"/>
          </a:solidFill>
          <a:effectLst>
            <a:outerShdw blurRad="38100" dist="38100" dir="2700000" algn="tl">
              <a:srgbClr val="C0C0C0"/>
            </a:outerShdw>
          </a:effectLst>
          <a:latin typeface="Arial" charset="0"/>
        </a:defRPr>
      </a:lvl2pPr>
      <a:lvl3pPr algn="l" rtl="0" eaLnBrk="0" fontAlgn="base" hangingPunct="0">
        <a:lnSpc>
          <a:spcPct val="85000"/>
        </a:lnSpc>
        <a:spcBef>
          <a:spcPct val="0"/>
        </a:spcBef>
        <a:spcAft>
          <a:spcPct val="0"/>
        </a:spcAft>
        <a:defRPr sz="3000" b="1" i="1" u="sng">
          <a:solidFill>
            <a:schemeClr val="tx2"/>
          </a:solidFill>
          <a:effectLst>
            <a:outerShdw blurRad="38100" dist="38100" dir="2700000" algn="tl">
              <a:srgbClr val="C0C0C0"/>
            </a:outerShdw>
          </a:effectLst>
          <a:latin typeface="Arial" charset="0"/>
        </a:defRPr>
      </a:lvl3pPr>
      <a:lvl4pPr algn="l" rtl="0" eaLnBrk="0" fontAlgn="base" hangingPunct="0">
        <a:lnSpc>
          <a:spcPct val="85000"/>
        </a:lnSpc>
        <a:spcBef>
          <a:spcPct val="0"/>
        </a:spcBef>
        <a:spcAft>
          <a:spcPct val="0"/>
        </a:spcAft>
        <a:defRPr sz="3000" b="1" i="1" u="sng">
          <a:solidFill>
            <a:schemeClr val="tx2"/>
          </a:solidFill>
          <a:effectLst>
            <a:outerShdw blurRad="38100" dist="38100" dir="2700000" algn="tl">
              <a:srgbClr val="C0C0C0"/>
            </a:outerShdw>
          </a:effectLst>
          <a:latin typeface="Arial" charset="0"/>
        </a:defRPr>
      </a:lvl4pPr>
      <a:lvl5pPr algn="l" rtl="0" eaLnBrk="0" fontAlgn="base" hangingPunct="0">
        <a:lnSpc>
          <a:spcPct val="85000"/>
        </a:lnSpc>
        <a:spcBef>
          <a:spcPct val="0"/>
        </a:spcBef>
        <a:spcAft>
          <a:spcPct val="0"/>
        </a:spcAft>
        <a:defRPr sz="3000" b="1" i="1" u="sng">
          <a:solidFill>
            <a:schemeClr val="tx2"/>
          </a:solidFill>
          <a:effectLst>
            <a:outerShdw blurRad="38100" dist="38100" dir="2700000" algn="tl">
              <a:srgbClr val="C0C0C0"/>
            </a:outerShdw>
          </a:effectLst>
          <a:latin typeface="Arial" charset="0"/>
        </a:defRPr>
      </a:lvl5pPr>
      <a:lvl6pPr marL="457200" algn="l" rtl="0" eaLnBrk="0" fontAlgn="base" hangingPunct="0">
        <a:lnSpc>
          <a:spcPct val="85000"/>
        </a:lnSpc>
        <a:spcBef>
          <a:spcPct val="0"/>
        </a:spcBef>
        <a:spcAft>
          <a:spcPct val="0"/>
        </a:spcAft>
        <a:defRPr sz="3000" b="1" i="1" u="sng">
          <a:solidFill>
            <a:schemeClr val="tx2"/>
          </a:solidFill>
          <a:effectLst>
            <a:outerShdw blurRad="38100" dist="38100" dir="2700000" algn="tl">
              <a:srgbClr val="C0C0C0"/>
            </a:outerShdw>
          </a:effectLst>
          <a:latin typeface="Arial" charset="0"/>
        </a:defRPr>
      </a:lvl6pPr>
      <a:lvl7pPr marL="914400" algn="l" rtl="0" eaLnBrk="0" fontAlgn="base" hangingPunct="0">
        <a:lnSpc>
          <a:spcPct val="85000"/>
        </a:lnSpc>
        <a:spcBef>
          <a:spcPct val="0"/>
        </a:spcBef>
        <a:spcAft>
          <a:spcPct val="0"/>
        </a:spcAft>
        <a:defRPr sz="3000" b="1" i="1" u="sng">
          <a:solidFill>
            <a:schemeClr val="tx2"/>
          </a:solidFill>
          <a:effectLst>
            <a:outerShdw blurRad="38100" dist="38100" dir="2700000" algn="tl">
              <a:srgbClr val="C0C0C0"/>
            </a:outerShdw>
          </a:effectLst>
          <a:latin typeface="Arial" charset="0"/>
        </a:defRPr>
      </a:lvl7pPr>
      <a:lvl8pPr marL="1371600" algn="l" rtl="0" eaLnBrk="0" fontAlgn="base" hangingPunct="0">
        <a:lnSpc>
          <a:spcPct val="85000"/>
        </a:lnSpc>
        <a:spcBef>
          <a:spcPct val="0"/>
        </a:spcBef>
        <a:spcAft>
          <a:spcPct val="0"/>
        </a:spcAft>
        <a:defRPr sz="3000" b="1" i="1" u="sng">
          <a:solidFill>
            <a:schemeClr val="tx2"/>
          </a:solidFill>
          <a:effectLst>
            <a:outerShdw blurRad="38100" dist="38100" dir="2700000" algn="tl">
              <a:srgbClr val="C0C0C0"/>
            </a:outerShdw>
          </a:effectLst>
          <a:latin typeface="Arial" charset="0"/>
        </a:defRPr>
      </a:lvl8pPr>
      <a:lvl9pPr marL="1828800" algn="l" rtl="0" eaLnBrk="0" fontAlgn="base" hangingPunct="0">
        <a:lnSpc>
          <a:spcPct val="85000"/>
        </a:lnSpc>
        <a:spcBef>
          <a:spcPct val="0"/>
        </a:spcBef>
        <a:spcAft>
          <a:spcPct val="0"/>
        </a:spcAft>
        <a:defRPr sz="3000" b="1" i="1" u="sng">
          <a:solidFill>
            <a:schemeClr val="tx2"/>
          </a:solidFill>
          <a:effectLst>
            <a:outerShdw blurRad="38100" dist="38100" dir="2700000" algn="tl">
              <a:srgbClr val="C0C0C0"/>
            </a:outerShdw>
          </a:effectLst>
          <a:latin typeface="Arial" charset="0"/>
        </a:defRPr>
      </a:lvl9pPr>
    </p:titleStyle>
    <p:bodyStyle>
      <a:lvl1pPr marL="342900" indent="-342900" algn="l" rtl="0" eaLnBrk="0" fontAlgn="base" hangingPunct="0">
        <a:lnSpc>
          <a:spcPct val="95000"/>
        </a:lnSpc>
        <a:spcBef>
          <a:spcPct val="25000"/>
        </a:spcBef>
        <a:spcAft>
          <a:spcPct val="15000"/>
        </a:spcAft>
        <a:buClr>
          <a:schemeClr val="tx2"/>
        </a:buClr>
        <a:buSzPct val="75000"/>
        <a:buFont typeface="Wingdings" pitchFamily="2" charset="2"/>
        <a:buChar char="l"/>
        <a:defRPr sz="2400">
          <a:solidFill>
            <a:srgbClr val="0000CC"/>
          </a:solidFill>
          <a:latin typeface="+mn-lt"/>
          <a:ea typeface="+mn-ea"/>
          <a:cs typeface="+mn-cs"/>
        </a:defRPr>
      </a:lvl1pPr>
      <a:lvl2pPr marL="742950" indent="-285750" algn="l" rtl="0" eaLnBrk="0" fontAlgn="base" hangingPunct="0">
        <a:spcBef>
          <a:spcPct val="0"/>
        </a:spcBef>
        <a:spcAft>
          <a:spcPct val="25000"/>
        </a:spcAft>
        <a:buClr>
          <a:schemeClr val="tx2"/>
        </a:buClr>
        <a:buChar char="–"/>
        <a:defRPr sz="2000">
          <a:solidFill>
            <a:schemeClr val="tx1"/>
          </a:solidFill>
          <a:latin typeface="+mn-lt"/>
        </a:defRPr>
      </a:lvl2pPr>
      <a:lvl3pPr marL="1085850" indent="-228600" algn="l" rtl="0" eaLnBrk="0" fontAlgn="base" hangingPunct="0">
        <a:spcBef>
          <a:spcPct val="5000"/>
        </a:spcBef>
        <a:spcAft>
          <a:spcPct val="10000"/>
        </a:spcAft>
        <a:buClr>
          <a:schemeClr val="tx2"/>
        </a:buClr>
        <a:buSzPct val="55000"/>
        <a:buFont typeface="Monotype Sorts" pitchFamily="2" charset="2"/>
        <a:buChar char="u"/>
        <a:defRPr i="1">
          <a:solidFill>
            <a:schemeClr val="tx1"/>
          </a:solidFill>
          <a:latin typeface="Georgia" pitchFamily="18" charset="0"/>
        </a:defRPr>
      </a:lvl3pPr>
      <a:lvl4pPr marL="1428750" indent="-228600" algn="l" rtl="0" eaLnBrk="0" fontAlgn="base" hangingPunct="0">
        <a:spcBef>
          <a:spcPct val="10000"/>
        </a:spcBef>
        <a:spcAft>
          <a:spcPct val="0"/>
        </a:spcAft>
        <a:buClr>
          <a:schemeClr val="tx2"/>
        </a:buClr>
        <a:buSzPct val="50000"/>
        <a:buFont typeface="Monotype Sorts" pitchFamily="2" charset="2"/>
        <a:buChar char="l"/>
        <a:defRPr sz="1600">
          <a:solidFill>
            <a:schemeClr val="tx1"/>
          </a:solidFill>
          <a:latin typeface="+mn-lt"/>
        </a:defRPr>
      </a:lvl4pPr>
      <a:lvl5pPr marL="1771650" indent="-228600" algn="l" rtl="0" eaLnBrk="0" fontAlgn="base" hangingPunct="0">
        <a:spcBef>
          <a:spcPct val="10000"/>
        </a:spcBef>
        <a:spcAft>
          <a:spcPct val="0"/>
        </a:spcAft>
        <a:buClr>
          <a:schemeClr val="tx2"/>
        </a:buClr>
        <a:buChar char="–"/>
        <a:defRPr sz="1600">
          <a:solidFill>
            <a:schemeClr val="tx1"/>
          </a:solidFill>
          <a:latin typeface="+mn-lt"/>
        </a:defRPr>
      </a:lvl5pPr>
      <a:lvl6pPr marL="2228850" indent="-228600" algn="l" rtl="0" eaLnBrk="0" fontAlgn="base" hangingPunct="0">
        <a:spcBef>
          <a:spcPct val="10000"/>
        </a:spcBef>
        <a:spcAft>
          <a:spcPct val="0"/>
        </a:spcAft>
        <a:buClr>
          <a:schemeClr val="tx2"/>
        </a:buClr>
        <a:buChar char="–"/>
        <a:defRPr sz="1600">
          <a:solidFill>
            <a:schemeClr val="tx1"/>
          </a:solidFill>
          <a:latin typeface="+mn-lt"/>
        </a:defRPr>
      </a:lvl6pPr>
      <a:lvl7pPr marL="2686050" indent="-228600" algn="l" rtl="0" eaLnBrk="0" fontAlgn="base" hangingPunct="0">
        <a:spcBef>
          <a:spcPct val="10000"/>
        </a:spcBef>
        <a:spcAft>
          <a:spcPct val="0"/>
        </a:spcAft>
        <a:buClr>
          <a:schemeClr val="tx2"/>
        </a:buClr>
        <a:buChar char="–"/>
        <a:defRPr sz="1600">
          <a:solidFill>
            <a:schemeClr val="tx1"/>
          </a:solidFill>
          <a:latin typeface="+mn-lt"/>
        </a:defRPr>
      </a:lvl7pPr>
      <a:lvl8pPr marL="3143250" indent="-228600" algn="l" rtl="0" eaLnBrk="0" fontAlgn="base" hangingPunct="0">
        <a:spcBef>
          <a:spcPct val="10000"/>
        </a:spcBef>
        <a:spcAft>
          <a:spcPct val="0"/>
        </a:spcAft>
        <a:buClr>
          <a:schemeClr val="tx2"/>
        </a:buClr>
        <a:buChar char="–"/>
        <a:defRPr sz="1600">
          <a:solidFill>
            <a:schemeClr val="tx1"/>
          </a:solidFill>
          <a:latin typeface="+mn-lt"/>
        </a:defRPr>
      </a:lvl8pPr>
      <a:lvl9pPr marL="3600450" indent="-228600" algn="l" rtl="0" eaLnBrk="0" fontAlgn="base" hangingPunct="0">
        <a:spcBef>
          <a:spcPct val="10000"/>
        </a:spcBef>
        <a:spcAft>
          <a:spcPct val="0"/>
        </a:spcAft>
        <a:buClr>
          <a:schemeClr val="tx2"/>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bwMode="auto">
          <a:xfrm>
            <a:off x="336550" y="1122363"/>
            <a:ext cx="8426450" cy="51260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963" name="Rectangle 3"/>
          <p:cNvSpPr>
            <a:spLocks noGrp="1" noChangeArrowheads="1"/>
          </p:cNvSpPr>
          <p:nvPr>
            <p:ph type="title"/>
          </p:nvPr>
        </p:nvSpPr>
        <p:spPr bwMode="auto">
          <a:xfrm>
            <a:off x="381000" y="304800"/>
            <a:ext cx="8305800" cy="581025"/>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40967" name="Rectangle 7"/>
          <p:cNvSpPr>
            <a:spLocks noGrp="1" noChangeArrowheads="1"/>
          </p:cNvSpPr>
          <p:nvPr>
            <p:ph type="ftr" sz="quarter" idx="3"/>
          </p:nvPr>
        </p:nvSpPr>
        <p:spPr bwMode="auto">
          <a:xfrm>
            <a:off x="914400" y="6477000"/>
            <a:ext cx="5562600" cy="304800"/>
          </a:xfrm>
          <a:prstGeom prst="rect">
            <a:avLst/>
          </a:prstGeom>
          <a:noFill/>
          <a:ln w="9525">
            <a:noFill/>
            <a:miter lim="800000"/>
            <a:headEnd/>
            <a:tailEnd/>
          </a:ln>
          <a:effectLst/>
        </p:spPr>
        <p:txBody>
          <a:bodyPr vert="horz" wrap="none" lIns="92075" tIns="46038" rIns="92075" bIns="46038" numCol="1" anchor="b" anchorCtr="0" compatLnSpc="1">
            <a:prstTxWarp prst="textNoShape">
              <a:avLst/>
            </a:prstTxWarp>
          </a:bodyPr>
          <a:lstStyle>
            <a:lvl1pPr>
              <a:lnSpc>
                <a:spcPct val="100000"/>
              </a:lnSpc>
              <a:spcBef>
                <a:spcPct val="0"/>
              </a:spcBef>
              <a:spcAft>
                <a:spcPct val="0"/>
              </a:spcAft>
              <a:buClrTx/>
              <a:buSzTx/>
              <a:buFontTx/>
              <a:buNone/>
              <a:defRPr sz="1200" dirty="0" smtClean="0">
                <a:solidFill>
                  <a:srgbClr val="000000"/>
                </a:solidFill>
                <a:latin typeface="+mn-lt"/>
              </a:defRPr>
            </a:lvl1pPr>
          </a:lstStyle>
          <a:p>
            <a:pPr>
              <a:defRPr/>
            </a:pPr>
            <a:r>
              <a:rPr lang="en-US" smtClean="0"/>
              <a:t>Min Wu (UMD): ENF for Media Information Forensics</a:t>
            </a:r>
            <a:endParaRPr lang="en-US"/>
          </a:p>
        </p:txBody>
      </p:sp>
      <p:sp>
        <p:nvSpPr>
          <p:cNvPr id="40970" name="Line 10"/>
          <p:cNvSpPr>
            <a:spLocks noChangeShapeType="1"/>
          </p:cNvSpPr>
          <p:nvPr/>
        </p:nvSpPr>
        <p:spPr bwMode="auto">
          <a:xfrm>
            <a:off x="839788" y="6421438"/>
            <a:ext cx="8228012" cy="0"/>
          </a:xfrm>
          <a:prstGeom prst="line">
            <a:avLst/>
          </a:prstGeom>
          <a:noFill/>
          <a:ln w="28575">
            <a:solidFill>
              <a:schemeClr val="accent2"/>
            </a:solidFill>
            <a:round/>
            <a:headEnd type="none" w="sm" len="sm"/>
            <a:tailEnd type="none" w="sm" len="sm"/>
          </a:ln>
          <a:effectLst/>
        </p:spPr>
        <p:txBody>
          <a:bodyPr/>
          <a:lstStyle/>
          <a:p>
            <a:pPr>
              <a:buClr>
                <a:srgbClr val="000000"/>
              </a:buClr>
              <a:defRPr/>
            </a:pPr>
            <a:endParaRPr lang="en-US"/>
          </a:p>
        </p:txBody>
      </p:sp>
      <p:sp>
        <p:nvSpPr>
          <p:cNvPr id="40968" name="Rectangle 8"/>
          <p:cNvSpPr>
            <a:spLocks noGrp="1" noChangeArrowheads="1"/>
          </p:cNvSpPr>
          <p:nvPr>
            <p:ph type="sldNum" sz="quarter" idx="4"/>
          </p:nvPr>
        </p:nvSpPr>
        <p:spPr bwMode="auto">
          <a:xfrm>
            <a:off x="6553200" y="6400800"/>
            <a:ext cx="2436813" cy="379413"/>
          </a:xfrm>
          <a:prstGeom prst="rect">
            <a:avLst/>
          </a:prstGeom>
          <a:noFill/>
          <a:ln w="9525">
            <a:noFill/>
            <a:miter lim="800000"/>
            <a:headEnd/>
            <a:tailEnd/>
          </a:ln>
          <a:effectLst/>
        </p:spPr>
        <p:txBody>
          <a:bodyPr vert="horz" wrap="none" lIns="92075" tIns="46038" rIns="92075" bIns="46038" numCol="1" anchor="b" anchorCtr="0" compatLnSpc="1">
            <a:prstTxWarp prst="textNoShape">
              <a:avLst/>
            </a:prstTxWarp>
          </a:bodyPr>
          <a:lstStyle>
            <a:lvl1pPr algn="r">
              <a:lnSpc>
                <a:spcPct val="100000"/>
              </a:lnSpc>
              <a:spcBef>
                <a:spcPct val="0"/>
              </a:spcBef>
              <a:spcAft>
                <a:spcPct val="0"/>
              </a:spcAft>
              <a:buClrTx/>
              <a:buSzTx/>
              <a:buFontTx/>
              <a:buNone/>
              <a:defRPr sz="1200">
                <a:solidFill>
                  <a:srgbClr val="B2B2B2"/>
                </a:solidFill>
                <a:latin typeface="Arial" charset="0"/>
              </a:defRPr>
            </a:lvl1pPr>
          </a:lstStyle>
          <a:p>
            <a:pPr>
              <a:defRPr/>
            </a:pPr>
            <a:fld id="{D41A86A6-A58F-4405-A03C-A8AF90F7744E}" type="slidenum">
              <a:rPr lang="en-US"/>
              <a:pPr>
                <a:defRPr/>
              </a:pPr>
              <a:t>‹#›</a:t>
            </a:fld>
            <a:endParaRPr lang="en-US"/>
          </a:p>
        </p:txBody>
      </p:sp>
      <p:pic>
        <p:nvPicPr>
          <p:cNvPr id="16391" name="Picture 11" descr="UMD_logo_web"/>
          <p:cNvPicPr>
            <a:picLocks noChangeAspect="1" noChangeArrowheads="1"/>
          </p:cNvPicPr>
          <p:nvPr userDrawn="1"/>
        </p:nvPicPr>
        <p:blipFill>
          <a:blip r:embed="rId18" cstate="print"/>
          <a:srcRect/>
          <a:stretch>
            <a:fillRect/>
          </a:stretch>
        </p:blipFill>
        <p:spPr bwMode="auto">
          <a:xfrm>
            <a:off x="49213" y="6080125"/>
            <a:ext cx="712787" cy="701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589" r:id="rId1"/>
    <p:sldLayoutId id="2147485518" r:id="rId2"/>
    <p:sldLayoutId id="2147485519" r:id="rId3"/>
    <p:sldLayoutId id="2147485520" r:id="rId4"/>
    <p:sldLayoutId id="2147485521" r:id="rId5"/>
    <p:sldLayoutId id="2147485522" r:id="rId6"/>
    <p:sldLayoutId id="2147485523" r:id="rId7"/>
    <p:sldLayoutId id="2147485524" r:id="rId8"/>
    <p:sldLayoutId id="2147485525" r:id="rId9"/>
    <p:sldLayoutId id="2147485590" r:id="rId10"/>
    <p:sldLayoutId id="2147485591" r:id="rId11"/>
    <p:sldLayoutId id="2147485526" r:id="rId12"/>
    <p:sldLayoutId id="2147485592" r:id="rId13"/>
    <p:sldLayoutId id="2147485593" r:id="rId14"/>
    <p:sldLayoutId id="2147485594" r:id="rId15"/>
    <p:sldLayoutId id="2147485595" r:id="rId16"/>
  </p:sldLayoutIdLst>
  <p:transition/>
  <p:timing>
    <p:tnLst>
      <p:par>
        <p:cTn id="1" dur="indefinite" restart="never" nodeType="tmRoot"/>
      </p:par>
    </p:tnLst>
  </p:timing>
  <p:hf hdr="0" dt="0"/>
  <p:txStyles>
    <p:titleStyle>
      <a:lvl1pPr algn="l" rtl="0" eaLnBrk="0" fontAlgn="base" hangingPunct="0">
        <a:lnSpc>
          <a:spcPct val="85000"/>
        </a:lnSpc>
        <a:spcBef>
          <a:spcPct val="0"/>
        </a:spcBef>
        <a:spcAft>
          <a:spcPct val="0"/>
        </a:spcAft>
        <a:defRPr sz="3000" b="1" i="1" u="sng">
          <a:solidFill>
            <a:schemeClr val="tx2"/>
          </a:solidFill>
          <a:effectLst>
            <a:outerShdw blurRad="38100" dist="38100" dir="2700000" algn="tl">
              <a:srgbClr val="C0C0C0"/>
            </a:outerShdw>
          </a:effectLst>
          <a:latin typeface="+mj-lt"/>
          <a:ea typeface="+mj-ea"/>
          <a:cs typeface="+mj-cs"/>
        </a:defRPr>
      </a:lvl1pPr>
      <a:lvl2pPr algn="l" rtl="0" eaLnBrk="0" fontAlgn="base" hangingPunct="0">
        <a:lnSpc>
          <a:spcPct val="85000"/>
        </a:lnSpc>
        <a:spcBef>
          <a:spcPct val="0"/>
        </a:spcBef>
        <a:spcAft>
          <a:spcPct val="0"/>
        </a:spcAft>
        <a:defRPr sz="3000" b="1" i="1" u="sng">
          <a:solidFill>
            <a:schemeClr val="tx2"/>
          </a:solidFill>
          <a:effectLst>
            <a:outerShdw blurRad="38100" dist="38100" dir="2700000" algn="tl">
              <a:srgbClr val="C0C0C0"/>
            </a:outerShdw>
          </a:effectLst>
          <a:latin typeface="Arial" charset="0"/>
        </a:defRPr>
      </a:lvl2pPr>
      <a:lvl3pPr algn="l" rtl="0" eaLnBrk="0" fontAlgn="base" hangingPunct="0">
        <a:lnSpc>
          <a:spcPct val="85000"/>
        </a:lnSpc>
        <a:spcBef>
          <a:spcPct val="0"/>
        </a:spcBef>
        <a:spcAft>
          <a:spcPct val="0"/>
        </a:spcAft>
        <a:defRPr sz="3000" b="1" i="1" u="sng">
          <a:solidFill>
            <a:schemeClr val="tx2"/>
          </a:solidFill>
          <a:effectLst>
            <a:outerShdw blurRad="38100" dist="38100" dir="2700000" algn="tl">
              <a:srgbClr val="C0C0C0"/>
            </a:outerShdw>
          </a:effectLst>
          <a:latin typeface="Arial" charset="0"/>
        </a:defRPr>
      </a:lvl3pPr>
      <a:lvl4pPr algn="l" rtl="0" eaLnBrk="0" fontAlgn="base" hangingPunct="0">
        <a:lnSpc>
          <a:spcPct val="85000"/>
        </a:lnSpc>
        <a:spcBef>
          <a:spcPct val="0"/>
        </a:spcBef>
        <a:spcAft>
          <a:spcPct val="0"/>
        </a:spcAft>
        <a:defRPr sz="3000" b="1" i="1" u="sng">
          <a:solidFill>
            <a:schemeClr val="tx2"/>
          </a:solidFill>
          <a:effectLst>
            <a:outerShdw blurRad="38100" dist="38100" dir="2700000" algn="tl">
              <a:srgbClr val="C0C0C0"/>
            </a:outerShdw>
          </a:effectLst>
          <a:latin typeface="Arial" charset="0"/>
        </a:defRPr>
      </a:lvl4pPr>
      <a:lvl5pPr algn="l" rtl="0" eaLnBrk="0" fontAlgn="base" hangingPunct="0">
        <a:lnSpc>
          <a:spcPct val="85000"/>
        </a:lnSpc>
        <a:spcBef>
          <a:spcPct val="0"/>
        </a:spcBef>
        <a:spcAft>
          <a:spcPct val="0"/>
        </a:spcAft>
        <a:defRPr sz="3000" b="1" i="1" u="sng">
          <a:solidFill>
            <a:schemeClr val="tx2"/>
          </a:solidFill>
          <a:effectLst>
            <a:outerShdw blurRad="38100" dist="38100" dir="2700000" algn="tl">
              <a:srgbClr val="C0C0C0"/>
            </a:outerShdw>
          </a:effectLst>
          <a:latin typeface="Arial" charset="0"/>
        </a:defRPr>
      </a:lvl5pPr>
      <a:lvl6pPr marL="457200" algn="l" rtl="0" eaLnBrk="0" fontAlgn="base" hangingPunct="0">
        <a:lnSpc>
          <a:spcPct val="85000"/>
        </a:lnSpc>
        <a:spcBef>
          <a:spcPct val="0"/>
        </a:spcBef>
        <a:spcAft>
          <a:spcPct val="0"/>
        </a:spcAft>
        <a:defRPr sz="3000" b="1" i="1" u="sng">
          <a:solidFill>
            <a:schemeClr val="tx2"/>
          </a:solidFill>
          <a:effectLst>
            <a:outerShdw blurRad="38100" dist="38100" dir="2700000" algn="tl">
              <a:srgbClr val="C0C0C0"/>
            </a:outerShdw>
          </a:effectLst>
          <a:latin typeface="Arial" charset="0"/>
        </a:defRPr>
      </a:lvl6pPr>
      <a:lvl7pPr marL="914400" algn="l" rtl="0" eaLnBrk="0" fontAlgn="base" hangingPunct="0">
        <a:lnSpc>
          <a:spcPct val="85000"/>
        </a:lnSpc>
        <a:spcBef>
          <a:spcPct val="0"/>
        </a:spcBef>
        <a:spcAft>
          <a:spcPct val="0"/>
        </a:spcAft>
        <a:defRPr sz="3000" b="1" i="1" u="sng">
          <a:solidFill>
            <a:schemeClr val="tx2"/>
          </a:solidFill>
          <a:effectLst>
            <a:outerShdw blurRad="38100" dist="38100" dir="2700000" algn="tl">
              <a:srgbClr val="C0C0C0"/>
            </a:outerShdw>
          </a:effectLst>
          <a:latin typeface="Arial" charset="0"/>
        </a:defRPr>
      </a:lvl7pPr>
      <a:lvl8pPr marL="1371600" algn="l" rtl="0" eaLnBrk="0" fontAlgn="base" hangingPunct="0">
        <a:lnSpc>
          <a:spcPct val="85000"/>
        </a:lnSpc>
        <a:spcBef>
          <a:spcPct val="0"/>
        </a:spcBef>
        <a:spcAft>
          <a:spcPct val="0"/>
        </a:spcAft>
        <a:defRPr sz="3000" b="1" i="1" u="sng">
          <a:solidFill>
            <a:schemeClr val="tx2"/>
          </a:solidFill>
          <a:effectLst>
            <a:outerShdw blurRad="38100" dist="38100" dir="2700000" algn="tl">
              <a:srgbClr val="C0C0C0"/>
            </a:outerShdw>
          </a:effectLst>
          <a:latin typeface="Arial" charset="0"/>
        </a:defRPr>
      </a:lvl8pPr>
      <a:lvl9pPr marL="1828800" algn="l" rtl="0" eaLnBrk="0" fontAlgn="base" hangingPunct="0">
        <a:lnSpc>
          <a:spcPct val="85000"/>
        </a:lnSpc>
        <a:spcBef>
          <a:spcPct val="0"/>
        </a:spcBef>
        <a:spcAft>
          <a:spcPct val="0"/>
        </a:spcAft>
        <a:defRPr sz="3000" b="1" i="1" u="sng">
          <a:solidFill>
            <a:schemeClr val="tx2"/>
          </a:solidFill>
          <a:effectLst>
            <a:outerShdw blurRad="38100" dist="38100" dir="2700000" algn="tl">
              <a:srgbClr val="C0C0C0"/>
            </a:outerShdw>
          </a:effectLst>
          <a:latin typeface="Arial" charset="0"/>
        </a:defRPr>
      </a:lvl9pPr>
    </p:titleStyle>
    <p:bodyStyle>
      <a:lvl1pPr marL="342900" indent="-342900" algn="l" rtl="0" eaLnBrk="0" fontAlgn="base" hangingPunct="0">
        <a:lnSpc>
          <a:spcPct val="95000"/>
        </a:lnSpc>
        <a:spcBef>
          <a:spcPct val="25000"/>
        </a:spcBef>
        <a:spcAft>
          <a:spcPct val="15000"/>
        </a:spcAft>
        <a:buClr>
          <a:schemeClr val="tx2"/>
        </a:buClr>
        <a:buSzPct val="75000"/>
        <a:buFont typeface="Wingdings" pitchFamily="2" charset="2"/>
        <a:buChar char="l"/>
        <a:defRPr sz="2400">
          <a:solidFill>
            <a:srgbClr val="0000CC"/>
          </a:solidFill>
          <a:latin typeface="+mn-lt"/>
          <a:ea typeface="+mn-ea"/>
          <a:cs typeface="+mn-cs"/>
        </a:defRPr>
      </a:lvl1pPr>
      <a:lvl2pPr marL="742950" indent="-285750" algn="l" rtl="0" eaLnBrk="0" fontAlgn="base" hangingPunct="0">
        <a:spcBef>
          <a:spcPct val="0"/>
        </a:spcBef>
        <a:spcAft>
          <a:spcPct val="25000"/>
        </a:spcAft>
        <a:buClr>
          <a:schemeClr val="tx2"/>
        </a:buClr>
        <a:buChar char="–"/>
        <a:defRPr sz="2000">
          <a:solidFill>
            <a:schemeClr val="tx1"/>
          </a:solidFill>
          <a:latin typeface="+mn-lt"/>
        </a:defRPr>
      </a:lvl2pPr>
      <a:lvl3pPr marL="1085850" indent="-228600" algn="l" rtl="0" eaLnBrk="0" fontAlgn="base" hangingPunct="0">
        <a:spcBef>
          <a:spcPct val="5000"/>
        </a:spcBef>
        <a:spcAft>
          <a:spcPct val="10000"/>
        </a:spcAft>
        <a:buClr>
          <a:schemeClr val="tx2"/>
        </a:buClr>
        <a:buSzPct val="55000"/>
        <a:buFont typeface="Monotype Sorts" pitchFamily="2" charset="2"/>
        <a:buChar char="u"/>
        <a:defRPr i="1">
          <a:solidFill>
            <a:schemeClr val="tx1"/>
          </a:solidFill>
          <a:latin typeface="Georgia" pitchFamily="18" charset="0"/>
        </a:defRPr>
      </a:lvl3pPr>
      <a:lvl4pPr marL="1428750" indent="-228600" algn="l" rtl="0" eaLnBrk="0" fontAlgn="base" hangingPunct="0">
        <a:spcBef>
          <a:spcPct val="10000"/>
        </a:spcBef>
        <a:spcAft>
          <a:spcPct val="0"/>
        </a:spcAft>
        <a:buClr>
          <a:schemeClr val="tx2"/>
        </a:buClr>
        <a:buSzPct val="50000"/>
        <a:buFont typeface="Monotype Sorts" pitchFamily="2" charset="2"/>
        <a:buChar char="l"/>
        <a:defRPr sz="1600">
          <a:solidFill>
            <a:schemeClr val="tx1"/>
          </a:solidFill>
          <a:latin typeface="+mn-lt"/>
        </a:defRPr>
      </a:lvl4pPr>
      <a:lvl5pPr marL="1771650" indent="-228600" algn="l" rtl="0" eaLnBrk="0" fontAlgn="base" hangingPunct="0">
        <a:spcBef>
          <a:spcPct val="10000"/>
        </a:spcBef>
        <a:spcAft>
          <a:spcPct val="0"/>
        </a:spcAft>
        <a:buClr>
          <a:schemeClr val="tx2"/>
        </a:buClr>
        <a:buChar char="–"/>
        <a:defRPr sz="1600">
          <a:solidFill>
            <a:schemeClr val="tx1"/>
          </a:solidFill>
          <a:latin typeface="+mn-lt"/>
        </a:defRPr>
      </a:lvl5pPr>
      <a:lvl6pPr marL="2228850" indent="-228600" algn="l" rtl="0" eaLnBrk="0" fontAlgn="base" hangingPunct="0">
        <a:spcBef>
          <a:spcPct val="10000"/>
        </a:spcBef>
        <a:spcAft>
          <a:spcPct val="0"/>
        </a:spcAft>
        <a:buClr>
          <a:schemeClr val="tx2"/>
        </a:buClr>
        <a:buChar char="–"/>
        <a:defRPr sz="1600">
          <a:solidFill>
            <a:schemeClr val="tx1"/>
          </a:solidFill>
          <a:latin typeface="+mn-lt"/>
        </a:defRPr>
      </a:lvl6pPr>
      <a:lvl7pPr marL="2686050" indent="-228600" algn="l" rtl="0" eaLnBrk="0" fontAlgn="base" hangingPunct="0">
        <a:spcBef>
          <a:spcPct val="10000"/>
        </a:spcBef>
        <a:spcAft>
          <a:spcPct val="0"/>
        </a:spcAft>
        <a:buClr>
          <a:schemeClr val="tx2"/>
        </a:buClr>
        <a:buChar char="–"/>
        <a:defRPr sz="1600">
          <a:solidFill>
            <a:schemeClr val="tx1"/>
          </a:solidFill>
          <a:latin typeface="+mn-lt"/>
        </a:defRPr>
      </a:lvl7pPr>
      <a:lvl8pPr marL="3143250" indent="-228600" algn="l" rtl="0" eaLnBrk="0" fontAlgn="base" hangingPunct="0">
        <a:spcBef>
          <a:spcPct val="10000"/>
        </a:spcBef>
        <a:spcAft>
          <a:spcPct val="0"/>
        </a:spcAft>
        <a:buClr>
          <a:schemeClr val="tx2"/>
        </a:buClr>
        <a:buChar char="–"/>
        <a:defRPr sz="1600">
          <a:solidFill>
            <a:schemeClr val="tx1"/>
          </a:solidFill>
          <a:latin typeface="+mn-lt"/>
        </a:defRPr>
      </a:lvl8pPr>
      <a:lvl9pPr marL="3600450" indent="-228600" algn="l" rtl="0" eaLnBrk="0" fontAlgn="base" hangingPunct="0">
        <a:spcBef>
          <a:spcPct val="10000"/>
        </a:spcBef>
        <a:spcAft>
          <a:spcPct val="0"/>
        </a:spcAft>
        <a:buClr>
          <a:schemeClr val="tx2"/>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54.png"/><Relationship Id="rId4" Type="http://schemas.openxmlformats.org/officeDocument/2006/relationships/image" Target="../media/image50.emf"/></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61.png"/><Relationship Id="rId4" Type="http://schemas.openxmlformats.org/officeDocument/2006/relationships/image" Target="../media/image590.png"/></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microsoft.com/office/2007/relationships/media" Target="../media/media2.avi"/><Relationship Id="rId7" Type="http://schemas.openxmlformats.org/officeDocument/2006/relationships/image" Target="../media/image3.jpeg"/><Relationship Id="rId12" Type="http://schemas.openxmlformats.org/officeDocument/2006/relationships/image" Target="../media/image8.jpe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notesSlide" Target="../notesSlides/notesSlide2.xml"/><Relationship Id="rId11" Type="http://schemas.openxmlformats.org/officeDocument/2006/relationships/image" Target="../media/image7.jpeg"/><Relationship Id="rId5" Type="http://schemas.openxmlformats.org/officeDocument/2006/relationships/slideLayout" Target="../slideLayouts/slideLayout18.xml"/><Relationship Id="rId10" Type="http://schemas.openxmlformats.org/officeDocument/2006/relationships/image" Target="../media/image6.png"/><Relationship Id="rId4" Type="http://schemas.openxmlformats.org/officeDocument/2006/relationships/video" Target="../media/media2.avi"/><Relationship Id="rId9" Type="http://schemas.openxmlformats.org/officeDocument/2006/relationships/image" Target="../media/image5.png"/><Relationship Id="rId1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4.avi"/><Relationship Id="rId1" Type="http://schemas.microsoft.com/office/2007/relationships/media" Target="../media/media4.avi"/><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3" Type="http://schemas.openxmlformats.org/officeDocument/2006/relationships/image" Target="../media/image13.jpeg"/><Relationship Id="rId7" Type="http://schemas.openxmlformats.org/officeDocument/2006/relationships/image" Target="../media/image17.jpeg"/><Relationship Id="rId12" Type="http://schemas.openxmlformats.org/officeDocument/2006/relationships/image" Target="../media/image22.jpeg"/><Relationship Id="rId17" Type="http://schemas.openxmlformats.org/officeDocument/2006/relationships/image" Target="../media/image27.jpeg"/><Relationship Id="rId2" Type="http://schemas.openxmlformats.org/officeDocument/2006/relationships/notesSlide" Target="../notesSlides/notesSlide5.xml"/><Relationship Id="rId16" Type="http://schemas.openxmlformats.org/officeDocument/2006/relationships/image" Target="../media/image26.jpeg"/><Relationship Id="rId1" Type="http://schemas.openxmlformats.org/officeDocument/2006/relationships/slideLayout" Target="../slideLayouts/slideLayout18.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5" Type="http://schemas.openxmlformats.org/officeDocument/2006/relationships/image" Target="../media/image2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 Id="rId14" Type="http://schemas.openxmlformats.org/officeDocument/2006/relationships/image" Target="../media/image24.jpe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9891" name="Rectangle 3"/>
          <p:cNvSpPr>
            <a:spLocks noGrp="1" noChangeArrowheads="1"/>
          </p:cNvSpPr>
          <p:nvPr>
            <p:ph type="ctrTitle"/>
          </p:nvPr>
        </p:nvSpPr>
        <p:spPr>
          <a:xfrm>
            <a:off x="0" y="1371600"/>
            <a:ext cx="9448800" cy="1447800"/>
          </a:xfrm>
        </p:spPr>
        <p:txBody>
          <a:bodyPr/>
          <a:lstStyle/>
          <a:p>
            <a:pPr>
              <a:lnSpc>
                <a:spcPct val="140000"/>
              </a:lnSpc>
              <a:defRPr/>
            </a:pPr>
            <a:r>
              <a:rPr lang="en-US" sz="3600" u="none" dirty="0" smtClean="0"/>
              <a:t>Fitness Heart Rate Measurement </a:t>
            </a:r>
            <a:br>
              <a:rPr lang="en-US" sz="3600" u="none" dirty="0" smtClean="0"/>
            </a:br>
            <a:r>
              <a:rPr lang="en-US" sz="3600" u="none" dirty="0" smtClean="0"/>
              <a:t>using Face Videos</a:t>
            </a:r>
          </a:p>
        </p:txBody>
      </p:sp>
      <p:sp>
        <p:nvSpPr>
          <p:cNvPr id="88067" name="Rectangle 4"/>
          <p:cNvSpPr>
            <a:spLocks noChangeArrowheads="1"/>
          </p:cNvSpPr>
          <p:nvPr/>
        </p:nvSpPr>
        <p:spPr bwMode="auto">
          <a:xfrm>
            <a:off x="762000" y="5715000"/>
            <a:ext cx="8382000" cy="762000"/>
          </a:xfrm>
          <a:prstGeom prst="rect">
            <a:avLst/>
          </a:prstGeom>
          <a:noFill/>
          <a:ln w="9525">
            <a:noFill/>
            <a:miter lim="800000"/>
            <a:headEnd/>
            <a:tailEnd/>
          </a:ln>
        </p:spPr>
        <p:txBody>
          <a:bodyPr lIns="92075" tIns="46038" rIns="92075" bIns="46038"/>
          <a:lstStyle/>
          <a:p>
            <a:pPr>
              <a:buSzTx/>
              <a:buNone/>
            </a:pPr>
            <a:endParaRPr lang="en-US" sz="1600" dirty="0">
              <a:solidFill>
                <a:schemeClr val="tx1"/>
              </a:solidFill>
            </a:endParaRPr>
          </a:p>
        </p:txBody>
      </p:sp>
      <mc:AlternateContent xmlns:mc="http://schemas.openxmlformats.org/markup-compatibility/2006" xmlns:a14="http://schemas.microsoft.com/office/drawing/2010/main">
        <mc:Choice Requires="a14">
          <p:sp>
            <p:nvSpPr>
              <p:cNvPr id="88068" name="Rectangle 5"/>
              <p:cNvSpPr>
                <a:spLocks noGrp="1" noChangeArrowheads="1"/>
              </p:cNvSpPr>
              <p:nvPr>
                <p:ph type="subTitle" idx="1"/>
              </p:nvPr>
            </p:nvSpPr>
            <p:spPr>
              <a:xfrm>
                <a:off x="751114" y="4114800"/>
                <a:ext cx="8153400" cy="1905000"/>
              </a:xfrm>
              <a:noFill/>
            </p:spPr>
            <p:txBody>
              <a:bodyPr/>
              <a:lstStyle/>
              <a:p>
                <a:pPr>
                  <a:spcAft>
                    <a:spcPct val="40000"/>
                  </a:spcAft>
                </a:pPr>
                <a:r>
                  <a:rPr lang="en-US" i="0" dirty="0" smtClean="0">
                    <a:solidFill>
                      <a:schemeClr val="tx1"/>
                    </a:solidFill>
                    <a:effectLst>
                      <a:outerShdw blurRad="38100" dist="38100" dir="2700000" algn="tl">
                        <a:srgbClr val="000000">
                          <a:alpha val="43137"/>
                        </a:srgbClr>
                      </a:outerShdw>
                    </a:effectLst>
                    <a:latin typeface="Lucida Calligraphy" pitchFamily="66" charset="0"/>
                  </a:rPr>
                  <a:t>Qiang</a:t>
                </a:r>
                <a:r>
                  <a:rPr lang="en-US" i="0" dirty="0">
                    <a:solidFill>
                      <a:schemeClr val="tx1"/>
                    </a:solidFill>
                    <a:effectLst>
                      <a:outerShdw blurRad="38100" dist="38100" dir="2700000" algn="tl">
                        <a:srgbClr val="000000">
                          <a:alpha val="43137"/>
                        </a:srgbClr>
                      </a:outerShdw>
                    </a:effectLst>
                    <a:latin typeface="Lucida Calligraphy" pitchFamily="66" charset="0"/>
                  </a:rPr>
                  <a:t> </a:t>
                </a:r>
                <a:r>
                  <a:rPr lang="en-US" i="0" dirty="0" err="1" smtClean="0">
                    <a:solidFill>
                      <a:schemeClr val="tx1"/>
                    </a:solidFill>
                    <a:effectLst>
                      <a:outerShdw blurRad="38100" dist="38100" dir="2700000" algn="tl">
                        <a:srgbClr val="000000">
                          <a:alpha val="43137"/>
                        </a:srgbClr>
                      </a:outerShdw>
                    </a:effectLst>
                    <a:latin typeface="Lucida Calligraphy" pitchFamily="66" charset="0"/>
                  </a:rPr>
                  <a:t>Zh</a:t>
                </a:r>
                <a14:m>
                  <m:oMath xmlns:m="http://schemas.openxmlformats.org/officeDocument/2006/math">
                    <m:sSup>
                      <m:sSupPr>
                        <m:ctrlPr>
                          <a:rPr lang="en-US" i="1" smtClean="0">
                            <a:solidFill>
                              <a:schemeClr val="tx1"/>
                            </a:solidFill>
                            <a:effectLst>
                              <a:outerShdw blurRad="38100" dist="38100" dir="2700000" algn="tl">
                                <a:srgbClr val="000000">
                                  <a:alpha val="43137"/>
                                </a:srgbClr>
                              </a:outerShdw>
                            </a:effectLst>
                            <a:latin typeface="Cambria Math"/>
                          </a:rPr>
                        </m:ctrlPr>
                      </m:sSupPr>
                      <m:e>
                        <m:r>
                          <a:rPr lang="en-US" b="1" i="1" smtClean="0">
                            <a:solidFill>
                              <a:schemeClr val="tx1"/>
                            </a:solidFill>
                            <a:effectLst>
                              <a:outerShdw blurRad="38100" dist="38100" dir="2700000" algn="tl">
                                <a:srgbClr val="000000">
                                  <a:alpha val="43137"/>
                                </a:srgbClr>
                              </a:outerShdw>
                            </a:effectLst>
                            <a:latin typeface="Cambria Math"/>
                          </a:rPr>
                          <m:t>𝒖</m:t>
                        </m:r>
                      </m:e>
                      <m:sup>
                        <m:r>
                          <a:rPr lang="en-US" smtClean="0">
                            <a:solidFill>
                              <a:schemeClr val="tx1"/>
                            </a:solidFill>
                            <a:effectLst>
                              <a:outerShdw blurRad="38100" dist="38100" dir="2700000" algn="tl">
                                <a:srgbClr val="000000">
                                  <a:alpha val="43137"/>
                                </a:srgbClr>
                              </a:outerShdw>
                            </a:effectLst>
                            <a:latin typeface="Cambria Math"/>
                            <a:ea typeface="Cambria Math"/>
                          </a:rPr>
                          <m:t>∗</m:t>
                        </m:r>
                      </m:sup>
                    </m:sSup>
                  </m:oMath>
                </a14:m>
                <a:r>
                  <a:rPr lang="en-US" i="0" dirty="0" smtClean="0">
                    <a:solidFill>
                      <a:schemeClr val="tx1"/>
                    </a:solidFill>
                    <a:effectLst>
                      <a:outerShdw blurRad="38100" dist="38100" dir="2700000" algn="tl">
                        <a:srgbClr val="000000">
                          <a:alpha val="43137"/>
                        </a:srgbClr>
                      </a:outerShdw>
                    </a:effectLst>
                    <a:latin typeface="Lucida Calligraphy" pitchFamily="66" charset="0"/>
                  </a:rPr>
                  <a:t>, Chau-Wai Won</a:t>
                </a:r>
                <a14:m>
                  <m:oMath xmlns:m="http://schemas.openxmlformats.org/officeDocument/2006/math">
                    <m:sSup>
                      <m:sSupPr>
                        <m:ctrlPr>
                          <a:rPr lang="en-US" i="1" smtClean="0">
                            <a:solidFill>
                              <a:schemeClr val="tx1"/>
                            </a:solidFill>
                            <a:effectLst>
                              <a:outerShdw blurRad="38100" dist="38100" dir="2700000" algn="tl">
                                <a:srgbClr val="000000">
                                  <a:alpha val="43137"/>
                                </a:srgbClr>
                              </a:outerShdw>
                            </a:effectLst>
                            <a:latin typeface="Cambria Math"/>
                          </a:rPr>
                        </m:ctrlPr>
                      </m:sSupPr>
                      <m:e>
                        <m:r>
                          <a:rPr lang="en-US" b="1" i="1" smtClean="0">
                            <a:solidFill>
                              <a:schemeClr val="tx1"/>
                            </a:solidFill>
                            <a:effectLst>
                              <a:outerShdw blurRad="38100" dist="38100" dir="2700000" algn="tl">
                                <a:srgbClr val="000000">
                                  <a:alpha val="43137"/>
                                </a:srgbClr>
                              </a:outerShdw>
                            </a:effectLst>
                            <a:latin typeface="Cambria Math"/>
                          </a:rPr>
                          <m:t>𝒈</m:t>
                        </m:r>
                      </m:e>
                      <m:sup>
                        <m:r>
                          <a:rPr lang="en-US" i="1" smtClean="0">
                            <a:solidFill>
                              <a:schemeClr val="tx1"/>
                            </a:solidFill>
                            <a:effectLst>
                              <a:outerShdw blurRad="38100" dist="38100" dir="2700000" algn="tl">
                                <a:srgbClr val="000000">
                                  <a:alpha val="43137"/>
                                </a:srgbClr>
                              </a:outerShdw>
                            </a:effectLst>
                            <a:latin typeface="Cambria Math"/>
                            <a:ea typeface="Cambria Math"/>
                          </a:rPr>
                          <m:t>∗</m:t>
                        </m:r>
                      </m:sup>
                    </m:sSup>
                  </m:oMath>
                </a14:m>
                <a:r>
                  <a:rPr lang="en-US" i="0" dirty="0" smtClean="0">
                    <a:solidFill>
                      <a:schemeClr val="tx1"/>
                    </a:solidFill>
                    <a:effectLst>
                      <a:outerShdw blurRad="38100" dist="38100" dir="2700000" algn="tl">
                        <a:srgbClr val="000000">
                          <a:alpha val="43137"/>
                        </a:srgbClr>
                      </a:outerShdw>
                    </a:effectLst>
                    <a:latin typeface="Lucida Calligraphy" pitchFamily="66" charset="0"/>
                  </a:rPr>
                  <a:t>, Chang-Hong F</a:t>
                </a:r>
                <a14:m>
                  <m:oMath xmlns:m="http://schemas.openxmlformats.org/officeDocument/2006/math">
                    <m:sSup>
                      <m:sSupPr>
                        <m:ctrlPr>
                          <a:rPr lang="en-US" i="1" smtClean="0">
                            <a:solidFill>
                              <a:schemeClr val="tx1"/>
                            </a:solidFill>
                            <a:effectLst>
                              <a:outerShdw blurRad="38100" dist="38100" dir="2700000" algn="tl">
                                <a:srgbClr val="000000">
                                  <a:alpha val="43137"/>
                                </a:srgbClr>
                              </a:outerShdw>
                            </a:effectLst>
                            <a:latin typeface="Cambria Math"/>
                            <a:ea typeface="Cambria Math"/>
                          </a:rPr>
                        </m:ctrlPr>
                      </m:sSupPr>
                      <m:e>
                        <m:r>
                          <a:rPr lang="en-US" b="1" i="1" smtClean="0">
                            <a:solidFill>
                              <a:schemeClr val="tx1"/>
                            </a:solidFill>
                            <a:effectLst>
                              <a:outerShdw blurRad="38100" dist="38100" dir="2700000" algn="tl">
                                <a:srgbClr val="000000">
                                  <a:alpha val="43137"/>
                                </a:srgbClr>
                              </a:outerShdw>
                            </a:effectLst>
                            <a:latin typeface="Cambria Math"/>
                            <a:ea typeface="Cambria Math"/>
                          </a:rPr>
                          <m:t>𝒖</m:t>
                        </m:r>
                      </m:e>
                      <m:sup>
                        <m:r>
                          <a:rPr lang="en-US">
                            <a:solidFill>
                              <a:schemeClr val="tx1"/>
                            </a:solidFill>
                            <a:effectLst>
                              <a:outerShdw blurRad="38100" dist="38100" dir="2700000" algn="tl">
                                <a:srgbClr val="000000">
                                  <a:alpha val="43137"/>
                                </a:srgbClr>
                              </a:outerShdw>
                            </a:effectLst>
                            <a:latin typeface="Cambria Math"/>
                            <a:ea typeface="Cambria Math"/>
                          </a:rPr>
                          <m:t>†</m:t>
                        </m:r>
                      </m:sup>
                    </m:sSup>
                  </m:oMath>
                </a14:m>
                <a:r>
                  <a:rPr lang="en-US" i="0" dirty="0" smtClean="0">
                    <a:solidFill>
                      <a:schemeClr val="tx1"/>
                    </a:solidFill>
                    <a:effectLst>
                      <a:outerShdw blurRad="38100" dist="38100" dir="2700000" algn="tl">
                        <a:srgbClr val="000000">
                          <a:alpha val="43137"/>
                        </a:srgbClr>
                      </a:outerShdw>
                    </a:effectLst>
                    <a:latin typeface="Lucida Calligraphy" pitchFamily="66" charset="0"/>
                  </a:rPr>
                  <a:t>, Min W</a:t>
                </a:r>
                <a14:m>
                  <m:oMath xmlns:m="http://schemas.openxmlformats.org/officeDocument/2006/math">
                    <m:sSup>
                      <m:sSupPr>
                        <m:ctrlPr>
                          <a:rPr lang="en-US" i="1" smtClean="0">
                            <a:solidFill>
                              <a:schemeClr val="tx1"/>
                            </a:solidFill>
                            <a:effectLst>
                              <a:outerShdw blurRad="38100" dist="38100" dir="2700000" algn="tl">
                                <a:srgbClr val="000000">
                                  <a:alpha val="43137"/>
                                </a:srgbClr>
                              </a:outerShdw>
                            </a:effectLst>
                            <a:latin typeface="Cambria Math"/>
                          </a:rPr>
                        </m:ctrlPr>
                      </m:sSupPr>
                      <m:e>
                        <m:r>
                          <a:rPr lang="en-US" b="1" i="1" smtClean="0">
                            <a:solidFill>
                              <a:schemeClr val="tx1"/>
                            </a:solidFill>
                            <a:effectLst>
                              <a:outerShdw blurRad="38100" dist="38100" dir="2700000" algn="tl">
                                <a:srgbClr val="000000">
                                  <a:alpha val="43137"/>
                                </a:srgbClr>
                              </a:outerShdw>
                            </a:effectLst>
                            <a:latin typeface="Cambria Math"/>
                          </a:rPr>
                          <m:t>𝒖</m:t>
                        </m:r>
                      </m:e>
                      <m:sup>
                        <m:r>
                          <a:rPr lang="en-US" i="1" smtClean="0">
                            <a:solidFill>
                              <a:schemeClr val="tx1"/>
                            </a:solidFill>
                            <a:effectLst>
                              <a:outerShdw blurRad="38100" dist="38100" dir="2700000" algn="tl">
                                <a:srgbClr val="000000">
                                  <a:alpha val="43137"/>
                                </a:srgbClr>
                              </a:outerShdw>
                            </a:effectLst>
                            <a:latin typeface="Cambria Math"/>
                            <a:ea typeface="Cambria Math"/>
                          </a:rPr>
                          <m:t>∗</m:t>
                        </m:r>
                      </m:sup>
                    </m:sSup>
                  </m:oMath>
                </a14:m>
                <a:endParaRPr lang="en-US" i="0" dirty="0" smtClean="0">
                  <a:solidFill>
                    <a:schemeClr val="tx1"/>
                  </a:solidFill>
                  <a:effectLst>
                    <a:outerShdw blurRad="38100" dist="38100" dir="2700000" algn="tl">
                      <a:srgbClr val="000000">
                        <a:alpha val="43137"/>
                      </a:srgbClr>
                    </a:outerShdw>
                  </a:effectLst>
                  <a:latin typeface="Lucida Calligraphy" pitchFamily="66" charset="0"/>
                </a:endParaRPr>
              </a:p>
              <a:p>
                <a:pPr>
                  <a:spcAft>
                    <a:spcPct val="40000"/>
                  </a:spcAft>
                </a:pPr>
                <a14:m>
                  <m:oMath xmlns:m="http://schemas.openxmlformats.org/officeDocument/2006/math">
                    <m:r>
                      <a:rPr lang="en-US" sz="1800" b="0" i="1" smtClean="0">
                        <a:solidFill>
                          <a:schemeClr val="tx1"/>
                        </a:solidFill>
                        <a:latin typeface="Cambria Math"/>
                        <a:ea typeface="Cambria Math"/>
                      </a:rPr>
                      <m:t>∗</m:t>
                    </m:r>
                  </m:oMath>
                </a14:m>
                <a:r>
                  <a:rPr lang="en-US" sz="1800" b="0" i="0" dirty="0" smtClean="0">
                    <a:solidFill>
                      <a:schemeClr val="tx1"/>
                    </a:solidFill>
                  </a:rPr>
                  <a:t> University of Maryland, College Park, USA</a:t>
                </a:r>
              </a:p>
              <a:p>
                <a:pPr>
                  <a:spcAft>
                    <a:spcPct val="40000"/>
                  </a:spcAft>
                </a:pPr>
                <a14:m>
                  <m:oMath xmlns:m="http://schemas.openxmlformats.org/officeDocument/2006/math">
                    <m:r>
                      <a:rPr lang="en-US" sz="1800" b="0" i="1" smtClean="0">
                        <a:solidFill>
                          <a:schemeClr val="tx1"/>
                        </a:solidFill>
                        <a:latin typeface="Cambria Math"/>
                        <a:ea typeface="Cambria Math"/>
                      </a:rPr>
                      <m:t>†</m:t>
                    </m:r>
                  </m:oMath>
                </a14:m>
                <a:r>
                  <a:rPr lang="en-US" sz="1800" b="0" i="0" dirty="0" smtClean="0">
                    <a:solidFill>
                      <a:schemeClr val="tx1"/>
                    </a:solidFill>
                  </a:rPr>
                  <a:t> Nanjing University of Science and Technology, Nanjing, China</a:t>
                </a:r>
              </a:p>
              <a:p>
                <a:pPr>
                  <a:spcAft>
                    <a:spcPct val="40000"/>
                  </a:spcAft>
                </a:pPr>
                <a:endParaRPr lang="en-US" sz="1800" b="0" i="0" dirty="0" smtClean="0">
                  <a:solidFill>
                    <a:schemeClr val="tx1"/>
                  </a:solidFill>
                </a:endParaRPr>
              </a:p>
            </p:txBody>
          </p:sp>
        </mc:Choice>
        <mc:Fallback xmlns="">
          <p:sp>
            <p:nvSpPr>
              <p:cNvPr id="88068" name="Rectangle 5"/>
              <p:cNvSpPr>
                <a:spLocks noGrp="1" noRot="1" noChangeAspect="1" noMove="1" noResize="1" noEditPoints="1" noAdjustHandles="1" noChangeArrowheads="1" noChangeShapeType="1" noTextEdit="1"/>
              </p:cNvSpPr>
              <p:nvPr>
                <p:ph type="subTitle" idx="1"/>
              </p:nvPr>
            </p:nvSpPr>
            <p:spPr>
              <a:xfrm>
                <a:off x="751114" y="4114800"/>
                <a:ext cx="8153400" cy="1905000"/>
              </a:xfrm>
              <a:blipFill rotWithShape="1">
                <a:blip r:embed="rId3"/>
                <a:stretch>
                  <a:fillRect t="-1917"/>
                </a:stretch>
              </a:blipFill>
            </p:spPr>
            <p:txBody>
              <a:bodyPr/>
              <a:lstStyle/>
              <a:p>
                <a:r>
                  <a:rPr lang="en-US">
                    <a:noFill/>
                  </a:rPr>
                  <a:t> </a:t>
                </a:r>
              </a:p>
            </p:txBody>
          </p:sp>
        </mc:Fallback>
      </mc:AlternateContent>
      <p:sp>
        <p:nvSpPr>
          <p:cNvPr id="5" name="Footer Placeholder 7"/>
          <p:cNvSpPr txBox="1">
            <a:spLocks/>
          </p:cNvSpPr>
          <p:nvPr/>
        </p:nvSpPr>
        <p:spPr>
          <a:xfrm>
            <a:off x="914400" y="6934200"/>
            <a:ext cx="7620000" cy="381000"/>
          </a:xfrm>
          <a:prstGeom prst="rect">
            <a:avLst/>
          </a:prstGeom>
        </p:spPr>
        <p:txBody>
          <a:bodyPr/>
          <a:lstStyle/>
          <a:p>
            <a:pPr lvl="0">
              <a:buNone/>
              <a:defRPr/>
            </a:pPr>
            <a:r>
              <a:rPr lang="en-US" sz="1400" dirty="0"/>
              <a:t>Q. Zhu, C. Wong, C. Fu, M. Wu (</a:t>
            </a:r>
            <a:r>
              <a:rPr lang="en-US" sz="1400" dirty="0" smtClean="0"/>
              <a:t>ICIP2017)</a:t>
            </a:r>
            <a:r>
              <a:rPr kumimoji="0" lang="en-US" sz="1400" b="0" i="0" u="none" strike="noStrike" kern="1200" cap="none" spc="0" normalizeH="0" baseline="0" noProof="0" dirty="0" smtClean="0">
                <a:ln>
                  <a:noFill/>
                </a:ln>
                <a:solidFill>
                  <a:schemeClr val="tx1"/>
                </a:solidFill>
                <a:effectLst/>
                <a:uLnTx/>
                <a:uFillTx/>
                <a:latin typeface="Times New Roman" pitchFamily="18" charset="0"/>
                <a:ea typeface="+mn-ea"/>
                <a:cs typeface="+mn-cs"/>
              </a:rPr>
              <a:t>: </a:t>
            </a:r>
            <a:r>
              <a:rPr lang="en-US" sz="1400" noProof="0" dirty="0" smtClean="0">
                <a:solidFill>
                  <a:schemeClr val="tx1"/>
                </a:solidFill>
              </a:rPr>
              <a:t>HR from fitness video </a:t>
            </a:r>
            <a:r>
              <a:rPr kumimoji="0" lang="en-US" sz="1400" b="0" i="0" u="none" strike="noStrike" kern="1200" cap="none" spc="0" normalizeH="0" baseline="0" noProof="0" dirty="0" smtClean="0">
                <a:ln>
                  <a:noFill/>
                </a:ln>
                <a:solidFill>
                  <a:schemeClr val="tx1"/>
                </a:solidFill>
                <a:effectLst/>
                <a:uLnTx/>
                <a:uFillTx/>
                <a:latin typeface="Times New Roman" pitchFamily="18" charset="0"/>
                <a:ea typeface="+mn-ea"/>
                <a:cs typeface="+mn-cs"/>
              </a:rPr>
              <a:t>(updated:</a:t>
            </a:r>
            <a:r>
              <a:rPr kumimoji="0" lang="en-US" sz="1400" b="0" i="0" u="none" strike="noStrike" kern="1200" cap="none" spc="0" normalizeH="0" noProof="0" dirty="0" smtClean="0">
                <a:ln>
                  <a:noFill/>
                </a:ln>
                <a:solidFill>
                  <a:schemeClr val="tx1"/>
                </a:solidFill>
                <a:effectLst/>
                <a:uLnTx/>
                <a:uFillTx/>
                <a:latin typeface="Times New Roman" pitchFamily="18" charset="0"/>
                <a:ea typeface="+mn-ea"/>
                <a:cs typeface="+mn-cs"/>
              </a:rPr>
              <a:t> Sept. </a:t>
            </a:r>
            <a:r>
              <a:rPr lang="en-US" sz="1400" noProof="0" dirty="0" smtClean="0">
                <a:solidFill>
                  <a:schemeClr val="tx1"/>
                </a:solidFill>
              </a:rPr>
              <a:t>19</a:t>
            </a:r>
            <a:r>
              <a:rPr lang="en-US" sz="1400" baseline="30000" dirty="0" err="1" smtClean="0">
                <a:solidFill>
                  <a:schemeClr val="tx1"/>
                </a:solidFill>
              </a:rPr>
              <a:t>th</a:t>
            </a:r>
            <a:r>
              <a:rPr lang="en-US" sz="1400" dirty="0" smtClean="0">
                <a:solidFill>
                  <a:schemeClr val="tx1"/>
                </a:solidFill>
              </a:rPr>
              <a:t> , 2017–ICIP 2017)</a:t>
            </a:r>
            <a:endParaRPr lang="en-US" sz="1400" dirty="0">
              <a:solidFill>
                <a:schemeClr val="tx1"/>
              </a:solidFill>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Slide Number Placeholder 4"/>
          <p:cNvSpPr>
            <a:spLocks noGrp="1"/>
          </p:cNvSpPr>
          <p:nvPr>
            <p:ph type="sldNum" sz="quarter" idx="11"/>
          </p:nvPr>
        </p:nvSpPr>
        <p:spPr>
          <a:xfrm>
            <a:off x="6565900" y="6438900"/>
            <a:ext cx="2436813" cy="379413"/>
          </a:xfrm>
          <a:noFill/>
        </p:spPr>
        <p:txBody>
          <a:bodyPr/>
          <a:lstStyle/>
          <a:p>
            <a:fld id="{CA339E14-DA11-49BB-813F-D0A3166E72A6}" type="slidenum">
              <a:rPr lang="en-US" smtClean="0"/>
              <a:pPr/>
              <a:t>10</a:t>
            </a:fld>
            <a:endParaRPr lang="en-US" smtClean="0"/>
          </a:p>
        </p:txBody>
      </p:sp>
      <p:sp>
        <p:nvSpPr>
          <p:cNvPr id="1540098" name="Rectangle 2"/>
          <p:cNvSpPr>
            <a:spLocks noGrp="1" noChangeArrowheads="1"/>
          </p:cNvSpPr>
          <p:nvPr>
            <p:ph type="title"/>
          </p:nvPr>
        </p:nvSpPr>
        <p:spPr>
          <a:xfrm>
            <a:off x="393700" y="342900"/>
            <a:ext cx="8305800" cy="581025"/>
          </a:xfrm>
        </p:spPr>
        <p:txBody>
          <a:bodyPr/>
          <a:lstStyle/>
          <a:p>
            <a:pPr lvl="1"/>
            <a:r>
              <a:rPr lang="en-US" dirty="0" err="1" smtClean="0">
                <a:solidFill>
                  <a:schemeClr val="tx1"/>
                </a:solidFill>
              </a:rPr>
              <a:t>Detrending</a:t>
            </a:r>
            <a:endParaRPr lang="en-US" dirty="0">
              <a:solidFill>
                <a:schemeClr val="tx1"/>
              </a:solidFill>
            </a:endParaRPr>
          </a:p>
        </p:txBody>
      </p:sp>
      <mc:AlternateContent xmlns:mc="http://schemas.openxmlformats.org/markup-compatibility/2006" xmlns:a14="http://schemas.microsoft.com/office/drawing/2010/main">
        <mc:Choice Requires="a14">
          <p:sp>
            <p:nvSpPr>
              <p:cNvPr id="139269" name="Rectangle 3"/>
              <p:cNvSpPr>
                <a:spLocks noGrp="1" noChangeArrowheads="1"/>
              </p:cNvSpPr>
              <p:nvPr>
                <p:ph type="body" idx="1"/>
              </p:nvPr>
            </p:nvSpPr>
            <p:spPr>
              <a:xfrm>
                <a:off x="333375" y="1157779"/>
                <a:ext cx="8426450" cy="3871421"/>
              </a:xfrm>
            </p:spPr>
            <p:txBody>
              <a:bodyPr/>
              <a:lstStyle/>
              <a:p>
                <a:r>
                  <a:rPr lang="en-US" dirty="0" smtClean="0">
                    <a:solidFill>
                      <a:schemeClr val="tx1"/>
                    </a:solidFill>
                  </a:rPr>
                  <a:t>Slowly varying illumination trend is problematic</a:t>
                </a:r>
              </a:p>
              <a:p>
                <a:r>
                  <a:rPr lang="en-US" dirty="0" smtClean="0">
                    <a:solidFill>
                      <a:schemeClr val="tx1"/>
                    </a:solidFill>
                  </a:rPr>
                  <a:t>Estimable with two assumptions:</a:t>
                </a:r>
              </a:p>
              <a:p>
                <a:pPr lvl="1"/>
                <a:r>
                  <a:rPr lang="en-US" i="1" dirty="0" smtClean="0">
                    <a:solidFill>
                      <a:srgbClr val="0000CC"/>
                    </a:solidFill>
                  </a:rPr>
                  <a:t>Assumption of Small Difference</a:t>
                </a:r>
                <a:r>
                  <a:rPr lang="en-US" dirty="0" smtClean="0"/>
                  <a:t>:</a:t>
                </a:r>
              </a:p>
              <a:p>
                <a:pPr marL="457200" lvl="1" indent="0">
                  <a:buNone/>
                </a:pPr>
                <a:r>
                  <a:rPr lang="en-US" dirty="0" smtClean="0"/>
                  <a:t> </a:t>
                </a:r>
                <a14:m>
                  <m:oMath xmlns:m="http://schemas.openxmlformats.org/officeDocument/2006/math">
                    <m:sSub>
                      <m:sSubPr>
                        <m:ctrlPr>
                          <a:rPr lang="en-US" i="1">
                            <a:latin typeface="Cambria Math"/>
                          </a:rPr>
                        </m:ctrlPr>
                      </m:sSubPr>
                      <m:e>
                        <m:r>
                          <a:rPr lang="en-US" b="1" i="1">
                            <a:latin typeface="Cambria Math" charset="0"/>
                          </a:rPr>
                          <m:t>𝑳</m:t>
                        </m:r>
                      </m:e>
                      <m:sub>
                        <m:r>
                          <a:rPr lang="en-US" i="1">
                            <a:latin typeface="Cambria Math" charset="0"/>
                          </a:rPr>
                          <m:t>2</m:t>
                        </m:r>
                      </m:sub>
                    </m:sSub>
                    <m:r>
                      <a:rPr lang="en-US" i="1">
                        <a:latin typeface="Cambria Math"/>
                      </a:rPr>
                      <m:t> </m:t>
                    </m:r>
                  </m:oMath>
                </a14:m>
                <a:r>
                  <a:rPr lang="en-US" dirty="0" smtClean="0"/>
                  <a:t>distance between </a:t>
                </a:r>
                <a:r>
                  <a:rPr lang="en-US" dirty="0" smtClean="0">
                    <a:solidFill>
                      <a:srgbClr val="00B050"/>
                    </a:solidFill>
                  </a:rPr>
                  <a:t>face color signal</a:t>
                </a:r>
                <a14:m>
                  <m:oMath xmlns:m="http://schemas.openxmlformats.org/officeDocument/2006/math">
                    <m:sSub>
                      <m:sSubPr>
                        <m:ctrlPr>
                          <a:rPr lang="en-US" i="1">
                            <a:latin typeface="Cambria Math"/>
                          </a:rPr>
                        </m:ctrlPr>
                      </m:sSubPr>
                      <m:e>
                        <m:r>
                          <a:rPr lang="en-US" b="1" i="1" smtClean="0">
                            <a:latin typeface="Cambria Math" charset="0"/>
                          </a:rPr>
                          <m:t> </m:t>
                        </m:r>
                        <m:r>
                          <a:rPr lang="en-US" b="1" i="1">
                            <a:latin typeface="Cambria Math" charset="0"/>
                          </a:rPr>
                          <m:t>𝒙</m:t>
                        </m:r>
                      </m:e>
                      <m:sub>
                        <m:r>
                          <a:rPr lang="en-US" i="1">
                            <a:latin typeface="Cambria Math" charset="0"/>
                          </a:rPr>
                          <m:t>𝑟𝑎𝑤</m:t>
                        </m:r>
                      </m:sub>
                    </m:sSub>
                  </m:oMath>
                </a14:m>
                <a:r>
                  <a:rPr lang="en-US" dirty="0" smtClean="0"/>
                  <a:t> and </a:t>
                </a:r>
                <a:r>
                  <a:rPr lang="en-US" dirty="0" smtClean="0">
                    <a:solidFill>
                      <a:srgbClr val="00B050"/>
                    </a:solidFill>
                  </a:rPr>
                  <a:t>trend </a:t>
                </a:r>
                <a14:m>
                  <m:oMath xmlns:m="http://schemas.openxmlformats.org/officeDocument/2006/math">
                    <m:sSub>
                      <m:sSubPr>
                        <m:ctrlPr>
                          <a:rPr lang="en-US" i="1">
                            <a:latin typeface="Cambria Math"/>
                          </a:rPr>
                        </m:ctrlPr>
                      </m:sSubPr>
                      <m:e>
                        <m:r>
                          <a:rPr lang="en-US" b="1" i="1">
                            <a:latin typeface="Cambria Math" charset="0"/>
                          </a:rPr>
                          <m:t> </m:t>
                        </m:r>
                        <m:r>
                          <a:rPr lang="en-US" b="1" i="1">
                            <a:latin typeface="Cambria Math" charset="0"/>
                          </a:rPr>
                          <m:t>𝒙</m:t>
                        </m:r>
                      </m:e>
                      <m:sub>
                        <m:r>
                          <a:rPr lang="en-US" b="0" i="1" smtClean="0">
                            <a:latin typeface="Cambria Math" charset="0"/>
                          </a:rPr>
                          <m:t>𝑡𝑟𝑒𝑛𝑑</m:t>
                        </m:r>
                      </m:sub>
                    </m:sSub>
                  </m:oMath>
                </a14:m>
                <a:r>
                  <a:rPr lang="en-US" dirty="0" smtClean="0"/>
                  <a:t> of length </a:t>
                </a:r>
                <a14:m>
                  <m:oMath xmlns:m="http://schemas.openxmlformats.org/officeDocument/2006/math">
                    <m:r>
                      <a:rPr lang="en-US" b="0" i="1" smtClean="0">
                        <a:latin typeface="Cambria Math"/>
                      </a:rPr>
                      <m:t>𝐿</m:t>
                    </m:r>
                    <m:r>
                      <a:rPr lang="en-US" b="0" i="1" smtClean="0">
                        <a:latin typeface="Cambria Math"/>
                      </a:rPr>
                      <m:t> </m:t>
                    </m:r>
                  </m:oMath>
                </a14:m>
                <a:r>
                  <a:rPr lang="en-US" dirty="0" smtClean="0">
                    <a:solidFill>
                      <a:srgbClr val="00B050"/>
                    </a:solidFill>
                  </a:rPr>
                  <a:t>is small</a:t>
                </a:r>
                <a:r>
                  <a:rPr lang="en-US" dirty="0"/>
                  <a:t>.</a:t>
                </a:r>
                <a:endParaRPr lang="en-US" dirty="0" smtClean="0"/>
              </a:p>
              <a:p>
                <a:pPr lvl="1"/>
                <a:r>
                  <a:rPr lang="en-US" i="1" dirty="0" smtClean="0">
                    <a:solidFill>
                      <a:srgbClr val="0000CC"/>
                    </a:solidFill>
                  </a:rPr>
                  <a:t>Smoothness Assumption</a:t>
                </a:r>
                <a:r>
                  <a:rPr lang="en-US" dirty="0" smtClean="0"/>
                  <a:t>: </a:t>
                </a:r>
              </a:p>
              <a:p>
                <a:pPr marL="457200" lvl="1" indent="0">
                  <a:buNone/>
                </a:pPr>
                <a:r>
                  <a:rPr lang="en-US" dirty="0" smtClean="0"/>
                  <a:t>the </a:t>
                </a:r>
                <a:r>
                  <a:rPr lang="en-US" dirty="0" smtClean="0">
                    <a:solidFill>
                      <a:srgbClr val="FF0000"/>
                    </a:solidFill>
                  </a:rPr>
                  <a:t>accumulated convexity </a:t>
                </a:r>
                <a:r>
                  <a:rPr lang="en-US" dirty="0" smtClean="0"/>
                  <a:t>of the trend </a:t>
                </a:r>
                <a:r>
                  <a:rPr lang="en-US" dirty="0" smtClean="0">
                    <a:solidFill>
                      <a:srgbClr val="FF0000"/>
                    </a:solidFill>
                  </a:rPr>
                  <a:t>is small</a:t>
                </a:r>
                <a:r>
                  <a:rPr lang="en-US" dirty="0"/>
                  <a:t> </a:t>
                </a:r>
                <a:r>
                  <a:rPr lang="en-US" dirty="0" smtClean="0"/>
                  <a:t>------ensure smoothness of estimated trend signal.</a:t>
                </a:r>
              </a:p>
              <a:p>
                <a:pPr marL="457200" lvl="1" indent="0">
                  <a:buNone/>
                </a:pPr>
                <a:endParaRPr lang="en-US" dirty="0" smtClean="0"/>
              </a:p>
            </p:txBody>
          </p:sp>
        </mc:Choice>
        <mc:Fallback xmlns="">
          <p:sp>
            <p:nvSpPr>
              <p:cNvPr id="139269" name="Rectangle 3"/>
              <p:cNvSpPr>
                <a:spLocks noGrp="1" noRot="1" noChangeAspect="1" noMove="1" noResize="1" noEditPoints="1" noAdjustHandles="1" noChangeArrowheads="1" noChangeShapeType="1" noTextEdit="1"/>
              </p:cNvSpPr>
              <p:nvPr>
                <p:ph type="body" idx="1"/>
              </p:nvPr>
            </p:nvSpPr>
            <p:spPr>
              <a:xfrm>
                <a:off x="333375" y="1157779"/>
                <a:ext cx="8426450" cy="3871421"/>
              </a:xfrm>
              <a:blipFill rotWithShape="1">
                <a:blip r:embed="rId3"/>
                <a:stretch>
                  <a:fillRect l="-507" t="-15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1311104" y="4539248"/>
                <a:ext cx="6705600" cy="703013"/>
              </a:xfrm>
              <a:prstGeom prst="rect">
                <a:avLst/>
              </a:prstGeom>
            </p:spPr>
            <p:txBody>
              <a:bodyPr wrap="square">
                <a:spAutoFit/>
              </a:bodyPr>
              <a:lstStyle/>
              <a:p>
                <a:pPr>
                  <a:buNone/>
                </a:pPr>
                <a14:m>
                  <m:oMathPara xmlns:m="http://schemas.openxmlformats.org/officeDocument/2006/math">
                    <m:oMathParaPr>
                      <m:jc m:val="centerGroup"/>
                    </m:oMathParaPr>
                    <m:oMath xmlns:m="http://schemas.openxmlformats.org/officeDocument/2006/math">
                      <m:sSub>
                        <m:sSubPr>
                          <m:ctrlPr>
                            <a:rPr lang="en-US" i="1" smtClean="0">
                              <a:solidFill>
                                <a:schemeClr val="tx1"/>
                              </a:solidFill>
                              <a:latin typeface="Cambria Math"/>
                            </a:rPr>
                          </m:ctrlPr>
                        </m:sSubPr>
                        <m:e>
                          <m:acc>
                            <m:accPr>
                              <m:chr m:val="̂"/>
                              <m:ctrlPr>
                                <a:rPr lang="en-US" i="1">
                                  <a:solidFill>
                                    <a:schemeClr val="tx1"/>
                                  </a:solidFill>
                                  <a:latin typeface="Cambria Math"/>
                                </a:rPr>
                              </m:ctrlPr>
                            </m:accPr>
                            <m:e>
                              <m:r>
                                <a:rPr lang="en-US" b="1" i="1">
                                  <a:solidFill>
                                    <a:schemeClr val="tx1"/>
                                  </a:solidFill>
                                  <a:latin typeface="Cambria Math" charset="0"/>
                                </a:rPr>
                                <m:t>𝒙</m:t>
                              </m:r>
                            </m:e>
                          </m:acc>
                        </m:e>
                        <m:sub>
                          <m:r>
                            <a:rPr lang="en-US" i="1">
                              <a:solidFill>
                                <a:schemeClr val="tx1"/>
                              </a:solidFill>
                              <a:latin typeface="Cambria Math" charset="0"/>
                            </a:rPr>
                            <m:t>𝑡𝑟𝑒𝑛𝑑</m:t>
                          </m:r>
                        </m:sub>
                      </m:sSub>
                      <m:r>
                        <a:rPr lang="en-US" i="1">
                          <a:solidFill>
                            <a:schemeClr val="tx1"/>
                          </a:solidFill>
                          <a:latin typeface="Cambria Math" charset="0"/>
                        </a:rPr>
                        <m:t>=</m:t>
                      </m:r>
                      <m:func>
                        <m:funcPr>
                          <m:ctrlPr>
                            <a:rPr lang="mr-IN" i="1">
                              <a:solidFill>
                                <a:schemeClr val="tx1"/>
                              </a:solidFill>
                              <a:latin typeface="Cambria Math"/>
                            </a:rPr>
                          </m:ctrlPr>
                        </m:funcPr>
                        <m:fName>
                          <m:limLow>
                            <m:limLowPr>
                              <m:ctrlPr>
                                <a:rPr lang="mr-IN" i="1">
                                  <a:solidFill>
                                    <a:schemeClr val="tx1"/>
                                  </a:solidFill>
                                  <a:latin typeface="Cambria Math"/>
                                </a:rPr>
                              </m:ctrlPr>
                            </m:limLowPr>
                            <m:e>
                              <m:r>
                                <m:rPr>
                                  <m:sty m:val="p"/>
                                </m:rPr>
                                <a:rPr lang="en-US">
                                  <a:solidFill>
                                    <a:schemeClr val="tx1"/>
                                  </a:solidFill>
                                  <a:latin typeface="Cambria Math" charset="0"/>
                                </a:rPr>
                                <m:t>arg</m:t>
                              </m:r>
                              <m:r>
                                <m:rPr>
                                  <m:sty m:val="p"/>
                                </m:rPr>
                                <a:rPr lang="mr-IN">
                                  <a:solidFill>
                                    <a:schemeClr val="tx1"/>
                                  </a:solidFill>
                                  <a:latin typeface="Cambria Math" charset="0"/>
                                </a:rPr>
                                <m:t>min</m:t>
                              </m:r>
                            </m:e>
                            <m:lim>
                              <m:r>
                                <a:rPr lang="en-US" b="1" i="1">
                                  <a:solidFill>
                                    <a:schemeClr val="tx1"/>
                                  </a:solidFill>
                                  <a:latin typeface="Cambria Math" charset="0"/>
                                </a:rPr>
                                <m:t>𝒙</m:t>
                              </m:r>
                            </m:lim>
                          </m:limLow>
                        </m:fName>
                        <m:e>
                          <m:sSup>
                            <m:sSupPr>
                              <m:ctrlPr>
                                <a:rPr lang="mr-IN" i="1">
                                  <a:solidFill>
                                    <a:schemeClr val="tx1"/>
                                  </a:solidFill>
                                  <a:latin typeface="Cambria Math"/>
                                </a:rPr>
                              </m:ctrlPr>
                            </m:sSupPr>
                            <m:e>
                              <m:r>
                                <a:rPr lang="en-US" i="1">
                                  <a:solidFill>
                                    <a:schemeClr val="tx1"/>
                                  </a:solidFill>
                                  <a:latin typeface="Cambria Math" charset="0"/>
                                </a:rPr>
                                <m:t>||</m:t>
                              </m:r>
                              <m:sSub>
                                <m:sSubPr>
                                  <m:ctrlPr>
                                    <a:rPr lang="en-US" i="1" smtClean="0">
                                      <a:solidFill>
                                        <a:schemeClr val="tx1"/>
                                      </a:solidFill>
                                      <a:latin typeface="Cambria Math"/>
                                    </a:rPr>
                                  </m:ctrlPr>
                                </m:sSubPr>
                                <m:e>
                                  <m:r>
                                    <a:rPr lang="en-US" b="1" i="1">
                                      <a:solidFill>
                                        <a:schemeClr val="tx1"/>
                                      </a:solidFill>
                                      <a:latin typeface="Cambria Math" charset="0"/>
                                    </a:rPr>
                                    <m:t>𝒙</m:t>
                                  </m:r>
                                </m:e>
                                <m:sub>
                                  <m:r>
                                    <a:rPr lang="en-US" i="1">
                                      <a:solidFill>
                                        <a:schemeClr val="tx1"/>
                                      </a:solidFill>
                                      <a:latin typeface="Cambria Math" charset="0"/>
                                    </a:rPr>
                                    <m:t>𝑟𝑎𝑤</m:t>
                                  </m:r>
                                </m:sub>
                              </m:sSub>
                              <m:r>
                                <a:rPr lang="en-US" i="1">
                                  <a:solidFill>
                                    <a:schemeClr val="tx1"/>
                                  </a:solidFill>
                                  <a:latin typeface="Cambria Math" charset="0"/>
                                </a:rPr>
                                <m:t>−</m:t>
                              </m:r>
                              <m:r>
                                <a:rPr lang="en-US" b="1" i="1">
                                  <a:solidFill>
                                    <a:schemeClr val="tx1"/>
                                  </a:solidFill>
                                  <a:latin typeface="Cambria Math" charset="0"/>
                                </a:rPr>
                                <m:t>𝒙</m:t>
                              </m:r>
                              <m:r>
                                <a:rPr lang="en-US" i="1">
                                  <a:solidFill>
                                    <a:schemeClr val="tx1"/>
                                  </a:solidFill>
                                  <a:latin typeface="Cambria Math" charset="0"/>
                                </a:rPr>
                                <m:t>||</m:t>
                              </m:r>
                            </m:e>
                            <m:sup>
                              <m:r>
                                <a:rPr lang="en-US" i="1">
                                  <a:solidFill>
                                    <a:schemeClr val="tx1"/>
                                  </a:solidFill>
                                  <a:latin typeface="Cambria Math" charset="0"/>
                                </a:rPr>
                                <m:t>2</m:t>
                              </m:r>
                            </m:sup>
                          </m:sSup>
                          <m:r>
                            <a:rPr lang="en-US" i="1">
                              <a:solidFill>
                                <a:schemeClr val="tx1"/>
                              </a:solidFill>
                              <a:latin typeface="Cambria Math" charset="0"/>
                            </a:rPr>
                            <m:t>+</m:t>
                          </m:r>
                          <m:r>
                            <a:rPr lang="en-US" i="1">
                              <a:solidFill>
                                <a:schemeClr val="tx1"/>
                              </a:solidFill>
                              <a:latin typeface="Cambria Math" charset="0"/>
                              <a:ea typeface="Cambria Math" charset="0"/>
                              <a:cs typeface="Cambria Math" charset="0"/>
                            </a:rPr>
                            <m:t>𝜆</m:t>
                          </m:r>
                          <m:sSup>
                            <m:sSupPr>
                              <m:ctrlPr>
                                <a:rPr lang="en-US" i="1">
                                  <a:solidFill>
                                    <a:schemeClr val="tx1"/>
                                  </a:solidFill>
                                  <a:latin typeface="Cambria Math"/>
                                  <a:ea typeface="Cambria Math" charset="0"/>
                                  <a:cs typeface="Cambria Math" charset="0"/>
                                </a:rPr>
                              </m:ctrlPr>
                            </m:sSupPr>
                            <m:e>
                              <m:r>
                                <a:rPr lang="en-US" i="1">
                                  <a:solidFill>
                                    <a:schemeClr val="tx1"/>
                                  </a:solidFill>
                                  <a:latin typeface="Cambria Math" charset="0"/>
                                  <a:ea typeface="Cambria Math" charset="0"/>
                                  <a:cs typeface="Cambria Math" charset="0"/>
                                </a:rPr>
                                <m:t>||</m:t>
                              </m:r>
                              <m:sSub>
                                <m:sSubPr>
                                  <m:ctrlPr>
                                    <a:rPr lang="en-US" b="1" i="1">
                                      <a:solidFill>
                                        <a:schemeClr val="tx1"/>
                                      </a:solidFill>
                                      <a:latin typeface="Cambria Math"/>
                                      <a:ea typeface="Cambria Math" charset="0"/>
                                      <a:cs typeface="Cambria Math" charset="0"/>
                                    </a:rPr>
                                  </m:ctrlPr>
                                </m:sSubPr>
                                <m:e>
                                  <m:r>
                                    <a:rPr lang="en-US" b="1" i="1">
                                      <a:solidFill>
                                        <a:schemeClr val="tx1"/>
                                      </a:solidFill>
                                      <a:latin typeface="Cambria Math" charset="0"/>
                                      <a:ea typeface="Cambria Math" charset="0"/>
                                      <a:cs typeface="Cambria Math" charset="0"/>
                                    </a:rPr>
                                    <m:t>𝑫</m:t>
                                  </m:r>
                                </m:e>
                                <m:sub>
                                  <m:r>
                                    <a:rPr lang="en-US" i="1">
                                      <a:solidFill>
                                        <a:schemeClr val="tx1"/>
                                      </a:solidFill>
                                      <a:latin typeface="Cambria Math" charset="0"/>
                                      <a:ea typeface="Cambria Math" charset="0"/>
                                      <a:cs typeface="Cambria Math" charset="0"/>
                                    </a:rPr>
                                    <m:t>2</m:t>
                                  </m:r>
                                </m:sub>
                              </m:sSub>
                              <m:r>
                                <a:rPr lang="en-US" b="1" i="1">
                                  <a:solidFill>
                                    <a:schemeClr val="tx1"/>
                                  </a:solidFill>
                                  <a:latin typeface="Cambria Math" charset="0"/>
                                  <a:ea typeface="Cambria Math" charset="0"/>
                                  <a:cs typeface="Cambria Math" charset="0"/>
                                </a:rPr>
                                <m:t>𝒙</m:t>
                              </m:r>
                              <m:r>
                                <a:rPr lang="en-US" i="1">
                                  <a:solidFill>
                                    <a:schemeClr val="tx1"/>
                                  </a:solidFill>
                                  <a:latin typeface="Cambria Math" charset="0"/>
                                  <a:ea typeface="Cambria Math" charset="0"/>
                                  <a:cs typeface="Cambria Math" charset="0"/>
                                </a:rPr>
                                <m:t>||</m:t>
                              </m:r>
                            </m:e>
                            <m:sup>
                              <m:r>
                                <a:rPr lang="en-US" i="1">
                                  <a:solidFill>
                                    <a:schemeClr val="tx1"/>
                                  </a:solidFill>
                                  <a:latin typeface="Cambria Math" charset="0"/>
                                  <a:ea typeface="Cambria Math" charset="0"/>
                                  <a:cs typeface="Cambria Math" charset="0"/>
                                </a:rPr>
                                <m:t>2</m:t>
                              </m:r>
                            </m:sup>
                          </m:sSup>
                        </m:e>
                      </m:func>
                    </m:oMath>
                  </m:oMathPara>
                </a14:m>
                <a:endParaRPr lang="en-US" dirty="0">
                  <a:solidFill>
                    <a:schemeClr val="tx1"/>
                  </a:solidFill>
                </a:endParaRPr>
              </a:p>
            </p:txBody>
          </p:sp>
        </mc:Choice>
        <mc:Fallback xmlns="">
          <p:sp>
            <p:nvSpPr>
              <p:cNvPr id="2" name="Rectangle 1"/>
              <p:cNvSpPr>
                <a:spLocks noRot="1" noChangeAspect="1" noMove="1" noResize="1" noEditPoints="1" noAdjustHandles="1" noChangeArrowheads="1" noChangeShapeType="1" noTextEdit="1"/>
              </p:cNvSpPr>
              <p:nvPr/>
            </p:nvSpPr>
            <p:spPr>
              <a:xfrm>
                <a:off x="1311104" y="4539248"/>
                <a:ext cx="6705600" cy="703013"/>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5660226" y="4216057"/>
                <a:ext cx="3483774" cy="34297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sz="1600" b="1" i="1" smtClean="0">
                            <a:solidFill>
                              <a:schemeClr val="tx1"/>
                            </a:solidFill>
                            <a:latin typeface="Cambria Math"/>
                            <a:ea typeface="Cambria Math" charset="0"/>
                            <a:cs typeface="Cambria Math" charset="0"/>
                          </a:rPr>
                        </m:ctrlPr>
                      </m:sSubPr>
                      <m:e>
                        <m:r>
                          <a:rPr lang="en-US" sz="1600" b="1" i="1">
                            <a:solidFill>
                              <a:schemeClr val="tx1"/>
                            </a:solidFill>
                            <a:latin typeface="Cambria Math" charset="0"/>
                            <a:ea typeface="Cambria Math" charset="0"/>
                            <a:cs typeface="Cambria Math" charset="0"/>
                          </a:rPr>
                          <m:t>𝑫</m:t>
                        </m:r>
                      </m:e>
                      <m:sub>
                        <m:r>
                          <a:rPr lang="en-US" sz="1600" i="1">
                            <a:solidFill>
                              <a:schemeClr val="tx1"/>
                            </a:solidFill>
                            <a:latin typeface="Cambria Math" charset="0"/>
                            <a:ea typeface="Cambria Math" charset="0"/>
                            <a:cs typeface="Cambria Math" charset="0"/>
                          </a:rPr>
                          <m:t>2</m:t>
                        </m:r>
                      </m:sub>
                    </m:sSub>
                    <m:r>
                      <a:rPr lang="en-US" sz="1600" b="1" i="1" smtClean="0">
                        <a:solidFill>
                          <a:schemeClr val="tx1"/>
                        </a:solidFill>
                        <a:latin typeface="Cambria Math" charset="0"/>
                        <a:ea typeface="Cambria Math" charset="0"/>
                        <a:cs typeface="Cambria Math" charset="0"/>
                      </a:rPr>
                      <m:t>∈</m:t>
                    </m:r>
                    <m:sSup>
                      <m:sSupPr>
                        <m:ctrlPr>
                          <a:rPr lang="en-US" sz="1600" i="1">
                            <a:solidFill>
                              <a:schemeClr val="tx1"/>
                            </a:solidFill>
                            <a:latin typeface="Cambria Math"/>
                            <a:ea typeface="Cambria Math" charset="0"/>
                            <a:cs typeface="Cambria Math" charset="0"/>
                          </a:rPr>
                        </m:ctrlPr>
                      </m:sSupPr>
                      <m:e>
                        <m:r>
                          <a:rPr lang="en-US" sz="1600" i="1">
                            <a:solidFill>
                              <a:schemeClr val="tx1"/>
                            </a:solidFill>
                            <a:latin typeface="Cambria Math" charset="0"/>
                            <a:ea typeface="Cambria Math" charset="0"/>
                            <a:cs typeface="Cambria Math" charset="0"/>
                          </a:rPr>
                          <m:t>ℝ</m:t>
                        </m:r>
                      </m:e>
                      <m:sup>
                        <m:r>
                          <a:rPr lang="en-US" sz="1600" i="1">
                            <a:solidFill>
                              <a:schemeClr val="tx1"/>
                            </a:solidFill>
                            <a:latin typeface="Cambria Math" charset="0"/>
                            <a:ea typeface="Cambria Math" charset="0"/>
                            <a:cs typeface="Cambria Math" charset="0"/>
                          </a:rPr>
                          <m:t>𝐿</m:t>
                        </m:r>
                        <m:r>
                          <a:rPr lang="en-US" sz="1600" i="1" smtClean="0">
                            <a:solidFill>
                              <a:schemeClr val="tx1"/>
                            </a:solidFill>
                            <a:latin typeface="Cambria Math" charset="0"/>
                            <a:ea typeface="Cambria Math" charset="0"/>
                            <a:cs typeface="Cambria Math" charset="0"/>
                          </a:rPr>
                          <m:t>×</m:t>
                        </m:r>
                        <m:r>
                          <a:rPr lang="en-US" sz="1600" b="0" i="1" smtClean="0">
                            <a:solidFill>
                              <a:schemeClr val="tx1"/>
                            </a:solidFill>
                            <a:latin typeface="Cambria Math" charset="0"/>
                            <a:ea typeface="Cambria Math" charset="0"/>
                            <a:cs typeface="Cambria Math" charset="0"/>
                          </a:rPr>
                          <m:t>𝐿</m:t>
                        </m:r>
                      </m:sup>
                    </m:sSup>
                    <m:r>
                      <a:rPr lang="en-US" sz="1600" b="0" i="1" smtClean="0">
                        <a:solidFill>
                          <a:schemeClr val="tx1"/>
                        </a:solidFill>
                        <a:latin typeface="Cambria Math" charset="0"/>
                        <a:ea typeface="Cambria Math" charset="0"/>
                        <a:cs typeface="Cambria Math" charset="0"/>
                      </a:rPr>
                      <m:t>:</m:t>
                    </m:r>
                    <m:sSup>
                      <m:sSupPr>
                        <m:ctrlPr>
                          <a:rPr lang="en-US" sz="1600" b="0" i="1" smtClean="0">
                            <a:solidFill>
                              <a:schemeClr val="tx1"/>
                            </a:solidFill>
                            <a:latin typeface="Cambria Math"/>
                            <a:ea typeface="Cambria Math" charset="0"/>
                            <a:cs typeface="Cambria Math" charset="0"/>
                          </a:rPr>
                        </m:ctrlPr>
                      </m:sSupPr>
                      <m:e>
                        <m:r>
                          <a:rPr lang="en-US" sz="1600" b="0" i="1" smtClean="0">
                            <a:solidFill>
                              <a:schemeClr val="tx1"/>
                            </a:solidFill>
                            <a:latin typeface="Cambria Math" charset="0"/>
                            <a:ea typeface="Cambria Math" charset="0"/>
                            <a:cs typeface="Cambria Math" charset="0"/>
                          </a:rPr>
                          <m:t>2</m:t>
                        </m:r>
                      </m:e>
                      <m:sup>
                        <m:r>
                          <a:rPr lang="en-US" sz="1600" b="0" i="1" smtClean="0">
                            <a:solidFill>
                              <a:schemeClr val="tx1"/>
                            </a:solidFill>
                            <a:latin typeface="Cambria Math" charset="0"/>
                            <a:ea typeface="Cambria Math" charset="0"/>
                            <a:cs typeface="Cambria Math" charset="0"/>
                          </a:rPr>
                          <m:t>𝑛𝑑</m:t>
                        </m:r>
                      </m:sup>
                    </m:sSup>
                  </m:oMath>
                </a14:m>
                <a:r>
                  <a:rPr lang="en-US" sz="1600" dirty="0" smtClean="0">
                    <a:solidFill>
                      <a:schemeClr val="tx1"/>
                    </a:solidFill>
                  </a:rPr>
                  <a:t> order difference matrix</a:t>
                </a:r>
                <a:endParaRPr lang="en-US" sz="1600" dirty="0">
                  <a:solidFill>
                    <a:schemeClr val="tx1"/>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5660226" y="4216057"/>
                <a:ext cx="3483774" cy="342979"/>
              </a:xfrm>
              <a:prstGeom prst="rect">
                <a:avLst/>
              </a:prstGeom>
              <a:blipFill rotWithShape="1">
                <a:blip r:embed="rId5"/>
                <a:stretch>
                  <a:fillRect t="-3571" b="-23214"/>
                </a:stretch>
              </a:blipFill>
            </p:spPr>
            <p:txBody>
              <a:bodyPr/>
              <a:lstStyle/>
              <a:p>
                <a:r>
                  <a:rPr lang="en-US">
                    <a:noFill/>
                  </a:rPr>
                  <a:t> </a:t>
                </a:r>
              </a:p>
            </p:txBody>
          </p:sp>
        </mc:Fallback>
      </mc:AlternateContent>
      <p:cxnSp>
        <p:nvCxnSpPr>
          <p:cNvPr id="5" name="Straight Connector 4"/>
          <p:cNvCxnSpPr/>
          <p:nvPr/>
        </p:nvCxnSpPr>
        <p:spPr bwMode="auto">
          <a:xfrm>
            <a:off x="4152205" y="4956127"/>
            <a:ext cx="1371600"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2968088" y="5140438"/>
            <a:ext cx="2786725"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i="1" dirty="0"/>
              <a:t>Assumption of Small Difference</a:t>
            </a:r>
          </a:p>
        </p:txBody>
      </p:sp>
      <p:sp>
        <p:nvSpPr>
          <p:cNvPr id="12" name="TextBox 11"/>
          <p:cNvSpPr txBox="1"/>
          <p:nvPr/>
        </p:nvSpPr>
        <p:spPr>
          <a:xfrm>
            <a:off x="6284535" y="5142819"/>
            <a:ext cx="2160656"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i="1" dirty="0" smtClean="0"/>
              <a:t>Smoothness Assumption</a:t>
            </a:r>
            <a:endParaRPr lang="en-US" sz="1600" i="1" dirty="0"/>
          </a:p>
        </p:txBody>
      </p:sp>
      <p:cxnSp>
        <p:nvCxnSpPr>
          <p:cNvPr id="13" name="Straight Connector 12"/>
          <p:cNvCxnSpPr/>
          <p:nvPr/>
        </p:nvCxnSpPr>
        <p:spPr bwMode="auto">
          <a:xfrm>
            <a:off x="6374263" y="4956127"/>
            <a:ext cx="990600"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bwMode="auto">
          <a:xfrm flipV="1">
            <a:off x="4605871" y="4969980"/>
            <a:ext cx="116067" cy="16081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p:cNvCxnSpPr/>
          <p:nvPr/>
        </p:nvCxnSpPr>
        <p:spPr bwMode="auto">
          <a:xfrm flipH="1" flipV="1">
            <a:off x="6816254" y="4984484"/>
            <a:ext cx="229484" cy="229799"/>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 name="Rectangle 3"/>
              <p:cNvSpPr/>
              <p:nvPr/>
            </p:nvSpPr>
            <p:spPr>
              <a:xfrm>
                <a:off x="2630494" y="5414824"/>
                <a:ext cx="4066819" cy="504305"/>
              </a:xfrm>
              <a:prstGeom prst="rect">
                <a:avLst/>
              </a:prstGeom>
            </p:spPr>
            <p:txBody>
              <a:bodyPr wrap="none">
                <a:spAutoFit/>
              </a:bodyPr>
              <a:lstStyle/>
              <a:p>
                <a:pPr>
                  <a:buNone/>
                </a:pPr>
                <a14:m>
                  <m:oMathPara xmlns:m="http://schemas.openxmlformats.org/officeDocument/2006/math">
                    <m:oMathParaPr>
                      <m:jc m:val="centerGroup"/>
                    </m:oMathParaPr>
                    <m:oMath xmlns:m="http://schemas.openxmlformats.org/officeDocument/2006/math">
                      <m:sSub>
                        <m:sSubPr>
                          <m:ctrlPr>
                            <a:rPr lang="en-US" i="1" smtClean="0">
                              <a:solidFill>
                                <a:schemeClr val="tx1"/>
                              </a:solidFill>
                              <a:latin typeface="Cambria Math"/>
                            </a:rPr>
                          </m:ctrlPr>
                        </m:sSubPr>
                        <m:e>
                          <m:acc>
                            <m:accPr>
                              <m:chr m:val="̂"/>
                              <m:ctrlPr>
                                <a:rPr lang="en-US" i="1">
                                  <a:solidFill>
                                    <a:schemeClr val="tx1"/>
                                  </a:solidFill>
                                  <a:latin typeface="Cambria Math"/>
                                </a:rPr>
                              </m:ctrlPr>
                            </m:accPr>
                            <m:e>
                              <m:r>
                                <a:rPr lang="en-US" b="1" i="1">
                                  <a:solidFill>
                                    <a:schemeClr val="tx1"/>
                                  </a:solidFill>
                                  <a:latin typeface="Cambria Math" charset="0"/>
                                </a:rPr>
                                <m:t>𝒙</m:t>
                              </m:r>
                            </m:e>
                          </m:acc>
                        </m:e>
                        <m:sub>
                          <m:r>
                            <a:rPr lang="en-US" i="1">
                              <a:solidFill>
                                <a:schemeClr val="tx1"/>
                              </a:solidFill>
                              <a:latin typeface="Cambria Math" charset="0"/>
                            </a:rPr>
                            <m:t>𝑡𝑟𝑒𝑛𝑑</m:t>
                          </m:r>
                        </m:sub>
                      </m:sSub>
                      <m:r>
                        <a:rPr lang="en-US" b="0" i="1" smtClean="0">
                          <a:solidFill>
                            <a:schemeClr val="tx1"/>
                          </a:solidFill>
                          <a:latin typeface="Cambria Math"/>
                        </a:rPr>
                        <m:t>=</m:t>
                      </m:r>
                      <m:sSup>
                        <m:sSupPr>
                          <m:ctrlPr>
                            <a:rPr lang="en-US" b="0" i="1" smtClean="0">
                              <a:solidFill>
                                <a:schemeClr val="tx1"/>
                              </a:solidFill>
                              <a:latin typeface="Cambria Math"/>
                            </a:rPr>
                          </m:ctrlPr>
                        </m:sSupPr>
                        <m:e>
                          <m:r>
                            <a:rPr lang="en-US" i="1">
                              <a:solidFill>
                                <a:schemeClr val="tx1"/>
                              </a:solidFill>
                              <a:latin typeface="Cambria Math"/>
                            </a:rPr>
                            <m:t>(</m:t>
                          </m:r>
                          <m:r>
                            <a:rPr lang="en-US" i="1">
                              <a:solidFill>
                                <a:schemeClr val="tx1"/>
                              </a:solidFill>
                              <a:latin typeface="Cambria Math"/>
                            </a:rPr>
                            <m:t>𝐼</m:t>
                          </m:r>
                          <m:r>
                            <a:rPr lang="en-US" i="1">
                              <a:solidFill>
                                <a:schemeClr val="tx1"/>
                              </a:solidFill>
                              <a:latin typeface="Cambria Math"/>
                            </a:rPr>
                            <m:t>+</m:t>
                          </m:r>
                          <m:r>
                            <a:rPr lang="en-US" i="1">
                              <a:solidFill>
                                <a:schemeClr val="tx1"/>
                              </a:solidFill>
                              <a:latin typeface="Cambria Math" charset="0"/>
                              <a:ea typeface="Cambria Math" charset="0"/>
                              <a:cs typeface="Cambria Math" charset="0"/>
                            </a:rPr>
                            <m:t>𝜆</m:t>
                          </m:r>
                          <m:sSubSup>
                            <m:sSubSupPr>
                              <m:ctrlPr>
                                <a:rPr lang="en-US" i="1">
                                  <a:solidFill>
                                    <a:schemeClr val="tx1"/>
                                  </a:solidFill>
                                  <a:latin typeface="Cambria Math"/>
                                  <a:ea typeface="Cambria Math" charset="0"/>
                                </a:rPr>
                              </m:ctrlPr>
                            </m:sSubSupPr>
                            <m:e>
                              <m:r>
                                <a:rPr lang="en-US" i="1">
                                  <a:solidFill>
                                    <a:schemeClr val="tx1"/>
                                  </a:solidFill>
                                  <a:latin typeface="Cambria Math"/>
                                  <a:ea typeface="Cambria Math" charset="0"/>
                                </a:rPr>
                                <m:t>𝐷</m:t>
                              </m:r>
                            </m:e>
                            <m:sub>
                              <m:r>
                                <a:rPr lang="en-US" i="1">
                                  <a:solidFill>
                                    <a:schemeClr val="tx1"/>
                                  </a:solidFill>
                                  <a:latin typeface="Cambria Math"/>
                                  <a:ea typeface="Cambria Math" charset="0"/>
                                </a:rPr>
                                <m:t>2</m:t>
                              </m:r>
                            </m:sub>
                            <m:sup>
                              <m:r>
                                <a:rPr lang="en-US" i="1">
                                  <a:solidFill>
                                    <a:schemeClr val="tx1"/>
                                  </a:solidFill>
                                  <a:latin typeface="Cambria Math"/>
                                  <a:ea typeface="Cambria Math" charset="0"/>
                                </a:rPr>
                                <m:t>𝑇</m:t>
                              </m:r>
                            </m:sup>
                          </m:sSubSup>
                          <m:sSub>
                            <m:sSubPr>
                              <m:ctrlPr>
                                <a:rPr lang="en-US" i="1">
                                  <a:solidFill>
                                    <a:schemeClr val="tx1"/>
                                  </a:solidFill>
                                  <a:latin typeface="Cambria Math"/>
                                  <a:ea typeface="Cambria Math" charset="0"/>
                                </a:rPr>
                              </m:ctrlPr>
                            </m:sSubPr>
                            <m:e>
                              <m:r>
                                <a:rPr lang="en-US" i="1">
                                  <a:solidFill>
                                    <a:schemeClr val="tx1"/>
                                  </a:solidFill>
                                  <a:latin typeface="Cambria Math"/>
                                  <a:ea typeface="Cambria Math" charset="0"/>
                                </a:rPr>
                                <m:t>𝐷</m:t>
                              </m:r>
                            </m:e>
                            <m:sub>
                              <m:r>
                                <a:rPr lang="en-US" i="1">
                                  <a:solidFill>
                                    <a:schemeClr val="tx1"/>
                                  </a:solidFill>
                                  <a:latin typeface="Cambria Math"/>
                                  <a:ea typeface="Cambria Math" charset="0"/>
                                </a:rPr>
                                <m:t>2</m:t>
                              </m:r>
                            </m:sub>
                          </m:sSub>
                          <m:r>
                            <a:rPr lang="en-US" i="1">
                              <a:solidFill>
                                <a:schemeClr val="tx1"/>
                              </a:solidFill>
                              <a:latin typeface="Cambria Math"/>
                            </a:rPr>
                            <m:t>)</m:t>
                          </m:r>
                        </m:e>
                        <m:sup>
                          <m:r>
                            <a:rPr lang="en-US" b="0" i="1" smtClean="0">
                              <a:solidFill>
                                <a:schemeClr val="tx1"/>
                              </a:solidFill>
                              <a:latin typeface="Cambria Math"/>
                            </a:rPr>
                            <m:t>−1</m:t>
                          </m:r>
                        </m:sup>
                      </m:sSup>
                      <m:sSub>
                        <m:sSubPr>
                          <m:ctrlPr>
                            <a:rPr lang="en-US" i="1">
                              <a:solidFill>
                                <a:schemeClr val="tx1"/>
                              </a:solidFill>
                              <a:latin typeface="Cambria Math"/>
                            </a:rPr>
                          </m:ctrlPr>
                        </m:sSubPr>
                        <m:e>
                          <m:r>
                            <a:rPr lang="en-US" b="1" i="1">
                              <a:solidFill>
                                <a:schemeClr val="tx1"/>
                              </a:solidFill>
                              <a:latin typeface="Cambria Math" charset="0"/>
                            </a:rPr>
                            <m:t>𝒙</m:t>
                          </m:r>
                        </m:e>
                        <m:sub>
                          <m:r>
                            <a:rPr lang="en-US" i="1">
                              <a:solidFill>
                                <a:schemeClr val="tx1"/>
                              </a:solidFill>
                              <a:latin typeface="Cambria Math" charset="0"/>
                            </a:rPr>
                            <m:t>𝑟𝑎𝑤</m:t>
                          </m:r>
                        </m:sub>
                      </m:sSub>
                    </m:oMath>
                  </m:oMathPara>
                </a14:m>
                <a:endParaRPr lang="en-US" dirty="0">
                  <a:solidFill>
                    <a:schemeClr val="tx1"/>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2630494" y="5414824"/>
                <a:ext cx="4066819" cy="504305"/>
              </a:xfrm>
              <a:prstGeom prst="rect">
                <a:avLst/>
              </a:prstGeom>
              <a:blipFill rotWithShape="1">
                <a:blip r:embed="rId6"/>
                <a:stretch>
                  <a:fillRect/>
                </a:stretch>
              </a:blipFill>
            </p:spPr>
            <p:txBody>
              <a:bodyPr/>
              <a:lstStyle/>
              <a:p>
                <a:r>
                  <a:rPr lang="en-US">
                    <a:noFill/>
                  </a:rPr>
                  <a:t> </a:t>
                </a:r>
              </a:p>
            </p:txBody>
          </p:sp>
        </mc:Fallback>
      </mc:AlternateContent>
      <p:sp>
        <p:nvSpPr>
          <p:cNvPr id="6" name="Right Arrow 5"/>
          <p:cNvSpPr/>
          <p:nvPr/>
        </p:nvSpPr>
        <p:spPr bwMode="auto">
          <a:xfrm>
            <a:off x="2209800" y="5580990"/>
            <a:ext cx="228600" cy="171971"/>
          </a:xfrm>
          <a:prstGeom prst="rightArrow">
            <a:avLst/>
          </a:prstGeom>
          <a:noFill/>
          <a:ln w="3175">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2075" tIns="46038" rIns="92075" bIns="46038" numCol="1" rtlCol="0" anchor="t" anchorCtr="0" compatLnSpc="1">
            <a:prstTxWarp prst="textNoShape">
              <a:avLst/>
            </a:prstTxWarp>
          </a:bodyPr>
          <a:lstStyle/>
          <a:p>
            <a:pPr marL="342900" marR="0" indent="-342900" algn="l" defTabSz="914400" rtl="0" eaLnBrk="0" fontAlgn="base" latinLnBrk="0" hangingPunct="0">
              <a:lnSpc>
                <a:spcPct val="95000"/>
              </a:lnSpc>
              <a:spcBef>
                <a:spcPct val="25000"/>
              </a:spcBef>
              <a:spcAft>
                <a:spcPct val="15000"/>
              </a:spcAft>
              <a:buClr>
                <a:schemeClr val="tx2"/>
              </a:buClr>
              <a:buSzPct val="75000"/>
              <a:buFont typeface="Wingdings" pitchFamily="2" charset="2"/>
              <a:buChar char="l"/>
              <a:tabLst/>
            </a:pPr>
            <a:endParaRPr kumimoji="0" lang="en-US" sz="2400" b="0" i="0" u="none" strike="noStrike" cap="none" normalizeH="0" baseline="0" smtClean="0">
              <a:ln>
                <a:noFill/>
              </a:ln>
              <a:solidFill>
                <a:srgbClr val="0000CC"/>
              </a:solidFill>
              <a:effectLst/>
              <a:latin typeface="Times New Roman" pitchFamily="18" charset="0"/>
            </a:endParaRPr>
          </a:p>
        </p:txBody>
      </p:sp>
      <p:sp>
        <p:nvSpPr>
          <p:cNvPr id="16" name="Footer Placeholder 3"/>
          <p:cNvSpPr>
            <a:spLocks noGrp="1"/>
          </p:cNvSpPr>
          <p:nvPr>
            <p:ph type="ftr" sz="quarter" idx="10"/>
          </p:nvPr>
        </p:nvSpPr>
        <p:spPr>
          <a:xfrm>
            <a:off x="914400" y="6477000"/>
            <a:ext cx="5562600" cy="304800"/>
          </a:xfrm>
        </p:spPr>
        <p:txBody>
          <a:bodyPr/>
          <a:lstStyle/>
          <a:p>
            <a:pPr>
              <a:defRPr/>
            </a:pPr>
            <a:r>
              <a:rPr lang="en-US" dirty="0" smtClean="0"/>
              <a:t>Q. Zhu, C. Wong, C. Fu, M. Wu (ICIP2017): HR from fitness video</a:t>
            </a:r>
            <a:endParaRPr lang="en-US" dirty="0"/>
          </a:p>
        </p:txBody>
      </p:sp>
    </p:spTree>
    <p:extLst>
      <p:ext uri="{BB962C8B-B14F-4D97-AF65-F5344CB8AC3E}">
        <p14:creationId xmlns:p14="http://schemas.microsoft.com/office/powerpoint/2010/main" val="9274488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26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926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926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926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926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926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12" grpId="0"/>
      <p:bldP spid="4"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Slide Number Placeholder 4"/>
          <p:cNvSpPr>
            <a:spLocks noGrp="1"/>
          </p:cNvSpPr>
          <p:nvPr>
            <p:ph type="sldNum" sz="quarter" idx="11"/>
          </p:nvPr>
        </p:nvSpPr>
        <p:spPr>
          <a:noFill/>
        </p:spPr>
        <p:txBody>
          <a:bodyPr/>
          <a:lstStyle/>
          <a:p>
            <a:fld id="{CA339E14-DA11-49BB-813F-D0A3166E72A6}" type="slidenum">
              <a:rPr lang="en-US" smtClean="0"/>
              <a:pPr/>
              <a:t>11</a:t>
            </a:fld>
            <a:endParaRPr lang="en-US" smtClean="0"/>
          </a:p>
        </p:txBody>
      </p:sp>
      <p:sp>
        <p:nvSpPr>
          <p:cNvPr id="1540098" name="Rectangle 2"/>
          <p:cNvSpPr>
            <a:spLocks noGrp="1" noChangeArrowheads="1"/>
          </p:cNvSpPr>
          <p:nvPr>
            <p:ph type="title"/>
          </p:nvPr>
        </p:nvSpPr>
        <p:spPr/>
        <p:txBody>
          <a:bodyPr/>
          <a:lstStyle/>
          <a:p>
            <a:pPr>
              <a:defRPr/>
            </a:pPr>
            <a:r>
              <a:rPr lang="en-US" dirty="0" smtClean="0">
                <a:solidFill>
                  <a:schemeClr val="tx1"/>
                </a:solidFill>
              </a:rPr>
              <a:t>Motion Frequency Notching</a:t>
            </a:r>
          </a:p>
        </p:txBody>
      </p:sp>
      <p:sp>
        <p:nvSpPr>
          <p:cNvPr id="139269" name="Rectangle 3"/>
          <p:cNvSpPr>
            <a:spLocks noGrp="1" noChangeArrowheads="1"/>
          </p:cNvSpPr>
          <p:nvPr>
            <p:ph type="body" idx="1"/>
          </p:nvPr>
        </p:nvSpPr>
        <p:spPr/>
        <p:txBody>
          <a:bodyPr/>
          <a:lstStyle/>
          <a:p>
            <a:r>
              <a:rPr lang="en-US" dirty="0" smtClean="0">
                <a:solidFill>
                  <a:schemeClr val="tx1"/>
                </a:solidFill>
              </a:rPr>
              <a:t>Dominant frequency is notched </a:t>
            </a:r>
            <a:r>
              <a:rPr lang="en-US" dirty="0" err="1" smtClean="0">
                <a:solidFill>
                  <a:schemeClr val="tx1"/>
                </a:solidFill>
              </a:rPr>
              <a:t>s.t.</a:t>
            </a:r>
            <a:r>
              <a:rPr lang="en-US" dirty="0" smtClean="0">
                <a:solidFill>
                  <a:schemeClr val="tx1"/>
                </a:solidFill>
              </a:rPr>
              <a:t> the residue signal can have SNR </a:t>
            </a:r>
            <a:r>
              <a:rPr lang="en-US" altLang="zh-CN" dirty="0">
                <a:solidFill>
                  <a:schemeClr val="tx1"/>
                </a:solidFill>
              </a:rPr>
              <a:t>improved </a:t>
            </a:r>
            <a:r>
              <a:rPr lang="en-US" dirty="0" smtClean="0">
                <a:solidFill>
                  <a:schemeClr val="tx1"/>
                </a:solidFill>
              </a:rPr>
              <a:t>w.r.t. heart rate to be estimated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3419475"/>
            <a:ext cx="4423537" cy="290512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0463" y="3419475"/>
            <a:ext cx="4423537" cy="2905125"/>
          </a:xfrm>
          <a:prstGeom prst="rect">
            <a:avLst/>
          </a:prstGeom>
        </p:spPr>
      </p:pic>
      <p:pic>
        <p:nvPicPr>
          <p:cNvPr id="9218" name="Picture 2" descr="C:\QZ\ppt\ICIP2017_QZ\img\motion_notch.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842" t="7347" r="9182" b="10585"/>
          <a:stretch/>
        </p:blipFill>
        <p:spPr bwMode="auto">
          <a:xfrm>
            <a:off x="3657600" y="2019203"/>
            <a:ext cx="1785565" cy="14097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1514" y="2286310"/>
            <a:ext cx="3102131" cy="297004"/>
          </a:xfrm>
          <a:prstGeom prst="rect">
            <a:avLst/>
          </a:prstGeom>
          <a:noFill/>
        </p:spPr>
        <p:txBody>
          <a:bodyPr wrap="none" rtlCol="0">
            <a:spAutoFit/>
          </a:bodyPr>
          <a:lstStyle/>
          <a:p>
            <a:pPr>
              <a:buNone/>
            </a:pPr>
            <a:r>
              <a:rPr lang="en-US" sz="1400" dirty="0" smtClean="0"/>
              <a:t>Estimated frequency trace on </a:t>
            </a:r>
            <a:r>
              <a:rPr lang="en-US" sz="1400" dirty="0" smtClean="0">
                <a:solidFill>
                  <a:srgbClr val="FF0000"/>
                </a:solidFill>
              </a:rPr>
              <a:t>x direction</a:t>
            </a:r>
            <a:endParaRPr lang="en-US" sz="1400" dirty="0">
              <a:solidFill>
                <a:srgbClr val="FF0000"/>
              </a:solidFill>
            </a:endParaRPr>
          </a:p>
        </p:txBody>
      </p:sp>
      <p:sp>
        <p:nvSpPr>
          <p:cNvPr id="11" name="TextBox 10"/>
          <p:cNvSpPr txBox="1"/>
          <p:nvPr/>
        </p:nvSpPr>
        <p:spPr>
          <a:xfrm>
            <a:off x="141514" y="2976697"/>
            <a:ext cx="3102131" cy="297004"/>
          </a:xfrm>
          <a:prstGeom prst="rect">
            <a:avLst/>
          </a:prstGeom>
          <a:noFill/>
        </p:spPr>
        <p:txBody>
          <a:bodyPr wrap="none" rtlCol="0">
            <a:spAutoFit/>
          </a:bodyPr>
          <a:lstStyle/>
          <a:p>
            <a:pPr>
              <a:buNone/>
            </a:pPr>
            <a:r>
              <a:rPr lang="en-US" sz="1400" dirty="0" smtClean="0"/>
              <a:t>Estimated frequency trace on </a:t>
            </a:r>
            <a:r>
              <a:rPr lang="en-US" sz="1400" dirty="0" smtClean="0">
                <a:solidFill>
                  <a:srgbClr val="FF0000"/>
                </a:solidFill>
              </a:rPr>
              <a:t>y direction</a:t>
            </a:r>
            <a:endParaRPr lang="en-US" sz="1400" dirty="0">
              <a:solidFill>
                <a:srgbClr val="FF0000"/>
              </a:solidFill>
            </a:endParaRPr>
          </a:p>
        </p:txBody>
      </p:sp>
      <p:cxnSp>
        <p:nvCxnSpPr>
          <p:cNvPr id="7" name="Straight Arrow Connector 6"/>
          <p:cNvCxnSpPr/>
          <p:nvPr/>
        </p:nvCxnSpPr>
        <p:spPr bwMode="auto">
          <a:xfrm>
            <a:off x="3221575" y="2434812"/>
            <a:ext cx="436025" cy="0"/>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bwMode="auto">
          <a:xfrm>
            <a:off x="3221575" y="3125199"/>
            <a:ext cx="403069" cy="37126"/>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sp>
        <p:nvSpPr>
          <p:cNvPr id="14" name="Footer Placeholder 3"/>
          <p:cNvSpPr>
            <a:spLocks noGrp="1"/>
          </p:cNvSpPr>
          <p:nvPr>
            <p:ph type="ftr" sz="quarter" idx="10"/>
          </p:nvPr>
        </p:nvSpPr>
        <p:spPr>
          <a:xfrm>
            <a:off x="914400" y="6477000"/>
            <a:ext cx="5562600" cy="304800"/>
          </a:xfrm>
        </p:spPr>
        <p:txBody>
          <a:bodyPr/>
          <a:lstStyle/>
          <a:p>
            <a:pPr>
              <a:defRPr/>
            </a:pPr>
            <a:r>
              <a:rPr lang="en-US" dirty="0" smtClean="0"/>
              <a:t>Q. Zhu, C. Wong, C. Fu, M. Wu (ICIP2017): HR from fitness video</a:t>
            </a:r>
            <a:endParaRPr lang="en-US" dirty="0"/>
          </a:p>
        </p:txBody>
      </p:sp>
    </p:spTree>
    <p:extLst>
      <p:ext uri="{BB962C8B-B14F-4D97-AF65-F5344CB8AC3E}">
        <p14:creationId xmlns:p14="http://schemas.microsoft.com/office/powerpoint/2010/main" val="25513861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Slide Number Placeholder 4"/>
          <p:cNvSpPr>
            <a:spLocks noGrp="1"/>
          </p:cNvSpPr>
          <p:nvPr>
            <p:ph type="sldNum" sz="quarter" idx="11"/>
          </p:nvPr>
        </p:nvSpPr>
        <p:spPr>
          <a:noFill/>
        </p:spPr>
        <p:txBody>
          <a:bodyPr/>
          <a:lstStyle/>
          <a:p>
            <a:fld id="{CA339E14-DA11-49BB-813F-D0A3166E72A6}" type="slidenum">
              <a:rPr lang="en-US" smtClean="0"/>
              <a:pPr/>
              <a:t>12</a:t>
            </a:fld>
            <a:endParaRPr lang="en-US" smtClean="0"/>
          </a:p>
        </p:txBody>
      </p:sp>
      <p:sp>
        <p:nvSpPr>
          <p:cNvPr id="1540098" name="Rectangle 2"/>
          <p:cNvSpPr>
            <a:spLocks noGrp="1" noChangeArrowheads="1"/>
          </p:cNvSpPr>
          <p:nvPr>
            <p:ph type="title"/>
          </p:nvPr>
        </p:nvSpPr>
        <p:spPr/>
        <p:txBody>
          <a:bodyPr/>
          <a:lstStyle/>
          <a:p>
            <a:pPr lvl="2"/>
            <a:r>
              <a:rPr lang="en-US" dirty="0">
                <a:solidFill>
                  <a:schemeClr val="tx1"/>
                </a:solidFill>
              </a:rPr>
              <a:t>Robust Frequency Estimation</a:t>
            </a:r>
          </a:p>
        </p:txBody>
      </p:sp>
      <p:sp>
        <p:nvSpPr>
          <p:cNvPr id="139269" name="Rectangle 3"/>
          <p:cNvSpPr>
            <a:spLocks noGrp="1" noChangeArrowheads="1"/>
          </p:cNvSpPr>
          <p:nvPr>
            <p:ph type="body" idx="1"/>
          </p:nvPr>
        </p:nvSpPr>
        <p:spPr/>
        <p:txBody>
          <a:bodyPr/>
          <a:lstStyle/>
          <a:p>
            <a:r>
              <a:rPr lang="en-US" dirty="0" smtClean="0">
                <a:solidFill>
                  <a:schemeClr val="tx1"/>
                </a:solidFill>
              </a:rPr>
              <a:t>First </a:t>
            </a:r>
            <a:r>
              <a:rPr lang="en-US" dirty="0" smtClean="0">
                <a:solidFill>
                  <a:srgbClr val="6666FF"/>
                </a:solidFill>
              </a:rPr>
              <a:t>find the strap </a:t>
            </a:r>
            <a:r>
              <a:rPr lang="en-US" dirty="0" smtClean="0">
                <a:solidFill>
                  <a:schemeClr val="tx1"/>
                </a:solidFill>
              </a:rPr>
              <a:t>in spectrogram which corresponds to heart rate frequency component</a:t>
            </a:r>
            <a:endParaRPr lang="en-US" dirty="0">
              <a:solidFill>
                <a:schemeClr val="tx1"/>
              </a:solidFill>
            </a:endParaRPr>
          </a:p>
          <a:p>
            <a:r>
              <a:rPr lang="en-US" dirty="0" smtClean="0">
                <a:solidFill>
                  <a:schemeClr val="tx1"/>
                </a:solidFill>
                <a:ea typeface="Cambria Math" charset="0"/>
                <a:cs typeface="Cambria Math" charset="0"/>
              </a:rPr>
              <a:t>The heart rate is estimated by </a:t>
            </a:r>
            <a:r>
              <a:rPr lang="en-US" dirty="0" smtClean="0">
                <a:solidFill>
                  <a:srgbClr val="6666FF"/>
                </a:solidFill>
                <a:ea typeface="Cambria Math" charset="0"/>
                <a:cs typeface="Cambria Math" charset="0"/>
              </a:rPr>
              <a:t>weighted averaging </a:t>
            </a:r>
            <a:r>
              <a:rPr lang="en-US" dirty="0" smtClean="0">
                <a:solidFill>
                  <a:schemeClr val="tx1"/>
                </a:solidFill>
                <a:ea typeface="Cambria Math" charset="0"/>
                <a:cs typeface="Cambria Math" charset="0"/>
              </a:rPr>
              <a:t>within the frequency range specified by the strap</a:t>
            </a:r>
            <a:endParaRPr lang="en-US" dirty="0" smtClean="0">
              <a:solidFill>
                <a:schemeClr val="tx1"/>
              </a:solidFill>
            </a:endParaRPr>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p:txBody>
      </p:sp>
      <p:sp>
        <p:nvSpPr>
          <p:cNvPr id="7" name="Footer Placeholder 3"/>
          <p:cNvSpPr>
            <a:spLocks noGrp="1"/>
          </p:cNvSpPr>
          <p:nvPr>
            <p:ph type="ftr" sz="quarter" idx="10"/>
          </p:nvPr>
        </p:nvSpPr>
        <p:spPr>
          <a:xfrm>
            <a:off x="914400" y="6477000"/>
            <a:ext cx="5562600" cy="304800"/>
          </a:xfrm>
        </p:spPr>
        <p:txBody>
          <a:bodyPr/>
          <a:lstStyle/>
          <a:p>
            <a:pPr>
              <a:defRPr/>
            </a:pPr>
            <a:r>
              <a:rPr lang="en-US" dirty="0" smtClean="0"/>
              <a:t>Q. Zhu, C. Wong, C. Fu, M. Wu (ICIP2017): HR from fitness video</a:t>
            </a:r>
            <a:endParaRPr lang="en-US" dirty="0"/>
          </a:p>
        </p:txBody>
      </p:sp>
      <p:pic>
        <p:nvPicPr>
          <p:cNvPr id="4" name="图片 3"/>
          <p:cNvPicPr>
            <a:picLocks noChangeAspect="1"/>
          </p:cNvPicPr>
          <p:nvPr/>
        </p:nvPicPr>
        <p:blipFill>
          <a:blip r:embed="rId3"/>
          <a:stretch>
            <a:fillRect/>
          </a:stretch>
        </p:blipFill>
        <p:spPr>
          <a:xfrm>
            <a:off x="533400" y="2703945"/>
            <a:ext cx="3714750" cy="3495675"/>
          </a:xfrm>
          <a:prstGeom prst="rect">
            <a:avLst/>
          </a:prstGeom>
        </p:spPr>
      </p:pic>
      <p:pic>
        <p:nvPicPr>
          <p:cNvPr id="5" name="图片 4"/>
          <p:cNvPicPr>
            <a:picLocks noChangeAspect="1"/>
          </p:cNvPicPr>
          <p:nvPr/>
        </p:nvPicPr>
        <p:blipFill>
          <a:blip r:embed="rId4"/>
          <a:stretch>
            <a:fillRect/>
          </a:stretch>
        </p:blipFill>
        <p:spPr>
          <a:xfrm>
            <a:off x="4533900" y="2895600"/>
            <a:ext cx="3476625" cy="1104900"/>
          </a:xfrm>
          <a:prstGeom prst="rect">
            <a:avLst/>
          </a:prstGeom>
        </p:spPr>
      </p:pic>
      <p:pic>
        <p:nvPicPr>
          <p:cNvPr id="6" name="图片 5"/>
          <p:cNvPicPr>
            <a:picLocks noChangeAspect="1"/>
          </p:cNvPicPr>
          <p:nvPr/>
        </p:nvPicPr>
        <p:blipFill>
          <a:blip r:embed="rId5"/>
          <a:stretch>
            <a:fillRect/>
          </a:stretch>
        </p:blipFill>
        <p:spPr>
          <a:xfrm>
            <a:off x="4552949" y="3949481"/>
            <a:ext cx="3457575" cy="1232119"/>
          </a:xfrm>
          <a:prstGeom prst="rect">
            <a:avLst/>
          </a:prstGeom>
        </p:spPr>
      </p:pic>
      <p:pic>
        <p:nvPicPr>
          <p:cNvPr id="10" name="图片 9"/>
          <p:cNvPicPr>
            <a:picLocks noChangeAspect="1"/>
          </p:cNvPicPr>
          <p:nvPr/>
        </p:nvPicPr>
        <p:blipFill>
          <a:blip r:embed="rId6"/>
          <a:stretch>
            <a:fillRect/>
          </a:stretch>
        </p:blipFill>
        <p:spPr>
          <a:xfrm>
            <a:off x="4533900" y="5105400"/>
            <a:ext cx="3467100" cy="1276350"/>
          </a:xfrm>
          <a:prstGeom prst="rect">
            <a:avLst/>
          </a:prstGeom>
        </p:spPr>
      </p:pic>
    </p:spTree>
    <p:extLst>
      <p:ext uri="{BB962C8B-B14F-4D97-AF65-F5344CB8AC3E}">
        <p14:creationId xmlns:p14="http://schemas.microsoft.com/office/powerpoint/2010/main" val="14115302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926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Slide Number Placeholder 4"/>
          <p:cNvSpPr>
            <a:spLocks noGrp="1"/>
          </p:cNvSpPr>
          <p:nvPr>
            <p:ph type="sldNum" sz="quarter" idx="11"/>
          </p:nvPr>
        </p:nvSpPr>
        <p:spPr>
          <a:noFill/>
        </p:spPr>
        <p:txBody>
          <a:bodyPr/>
          <a:lstStyle/>
          <a:p>
            <a:fld id="{CA339E14-DA11-49BB-813F-D0A3166E72A6}" type="slidenum">
              <a:rPr lang="en-US" smtClean="0"/>
              <a:pPr/>
              <a:t>13</a:t>
            </a:fld>
            <a:endParaRPr lang="en-US" smtClean="0"/>
          </a:p>
        </p:txBody>
      </p:sp>
      <p:sp>
        <p:nvSpPr>
          <p:cNvPr id="1540098" name="Rectangle 2"/>
          <p:cNvSpPr>
            <a:spLocks noGrp="1" noChangeArrowheads="1"/>
          </p:cNvSpPr>
          <p:nvPr>
            <p:ph type="title"/>
          </p:nvPr>
        </p:nvSpPr>
        <p:spPr/>
        <p:txBody>
          <a:bodyPr/>
          <a:lstStyle/>
          <a:p>
            <a:pPr>
              <a:defRPr/>
            </a:pPr>
            <a:r>
              <a:rPr lang="en-US" dirty="0" smtClean="0">
                <a:solidFill>
                  <a:schemeClr val="tx1"/>
                </a:solidFill>
              </a:rPr>
              <a:t>Flow Chart of Proposed Method</a:t>
            </a:r>
          </a:p>
        </p:txBody>
      </p:sp>
      <p:sp>
        <p:nvSpPr>
          <p:cNvPr id="7" name="Footer Placeholder 3"/>
          <p:cNvSpPr>
            <a:spLocks noGrp="1"/>
          </p:cNvSpPr>
          <p:nvPr>
            <p:ph type="ftr" sz="quarter" idx="10"/>
          </p:nvPr>
        </p:nvSpPr>
        <p:spPr>
          <a:xfrm>
            <a:off x="914400" y="6477000"/>
            <a:ext cx="5562600" cy="304800"/>
          </a:xfrm>
        </p:spPr>
        <p:txBody>
          <a:bodyPr/>
          <a:lstStyle/>
          <a:p>
            <a:pPr>
              <a:defRPr/>
            </a:pPr>
            <a:r>
              <a:rPr lang="en-US" dirty="0" smtClean="0"/>
              <a:t>Q. Zhu, C. Wong, C. Fu, M. Wu (ICIP2017): HR from fitness video</a:t>
            </a:r>
            <a:endParaRPr lang="en-US" dirty="0"/>
          </a:p>
        </p:txBody>
      </p:sp>
      <p:pic>
        <p:nvPicPr>
          <p:cNvPr id="1026" name="Picture 2" descr="https://documents.lucidchart.com/documents/26db2b86-05ff-4d33-999e-41cf9bd16824/pages/aoCuerx8hgrp?a=4268&amp;x=-76&amp;y=-45&amp;w=1119&amp;h=634&amp;store=1&amp;accept=image%2F*&amp;auth=LCA%20ac150c778f160dd7cb8a41f30f740dd9485c8d9f-ts%3D1504876922"/>
          <p:cNvPicPr>
            <a:picLocks noChangeAspect="1" noChangeArrowheads="1"/>
          </p:cNvPicPr>
          <p:nvPr/>
        </p:nvPicPr>
        <p:blipFill rotWithShape="1">
          <a:blip r:embed="rId3">
            <a:extLst>
              <a:ext uri="{28A0092B-C50C-407E-A947-70E740481C1C}">
                <a14:useLocalDpi xmlns:a14="http://schemas.microsoft.com/office/drawing/2010/main" val="0"/>
              </a:ext>
            </a:extLst>
          </a:blip>
          <a:srcRect l="7217" b="2527"/>
          <a:stretch/>
        </p:blipFill>
        <p:spPr bwMode="auto">
          <a:xfrm>
            <a:off x="478971" y="1191985"/>
            <a:ext cx="8117192" cy="4827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739122"/>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Slide Number Placeholder 4"/>
          <p:cNvSpPr>
            <a:spLocks noGrp="1"/>
          </p:cNvSpPr>
          <p:nvPr>
            <p:ph type="sldNum" sz="quarter" idx="11"/>
          </p:nvPr>
        </p:nvSpPr>
        <p:spPr>
          <a:noFill/>
        </p:spPr>
        <p:txBody>
          <a:bodyPr/>
          <a:lstStyle/>
          <a:p>
            <a:fld id="{CA339E14-DA11-49BB-813F-D0A3166E72A6}" type="slidenum">
              <a:rPr lang="en-US" smtClean="0"/>
              <a:pPr/>
              <a:t>14</a:t>
            </a:fld>
            <a:endParaRPr lang="en-US" smtClean="0"/>
          </a:p>
        </p:txBody>
      </p:sp>
      <p:sp>
        <p:nvSpPr>
          <p:cNvPr id="1540098" name="Rectangle 2"/>
          <p:cNvSpPr>
            <a:spLocks noGrp="1" noChangeArrowheads="1"/>
          </p:cNvSpPr>
          <p:nvPr>
            <p:ph type="title"/>
          </p:nvPr>
        </p:nvSpPr>
        <p:spPr/>
        <p:txBody>
          <a:bodyPr/>
          <a:lstStyle/>
          <a:p>
            <a:pPr>
              <a:defRPr/>
            </a:pPr>
            <a:r>
              <a:rPr lang="en-US" dirty="0" smtClean="0">
                <a:solidFill>
                  <a:schemeClr val="tx1"/>
                </a:solidFill>
              </a:rPr>
              <a:t>Experiment Setting</a:t>
            </a:r>
          </a:p>
        </p:txBody>
      </p:sp>
      <p:sp>
        <p:nvSpPr>
          <p:cNvPr id="6" name="Footer Placeholder 3"/>
          <p:cNvSpPr>
            <a:spLocks noGrp="1"/>
          </p:cNvSpPr>
          <p:nvPr>
            <p:ph type="ftr" sz="quarter" idx="10"/>
          </p:nvPr>
        </p:nvSpPr>
        <p:spPr>
          <a:xfrm>
            <a:off x="914400" y="6477000"/>
            <a:ext cx="5562600" cy="304800"/>
          </a:xfrm>
        </p:spPr>
        <p:txBody>
          <a:bodyPr/>
          <a:lstStyle/>
          <a:p>
            <a:pPr>
              <a:defRPr/>
            </a:pPr>
            <a:r>
              <a:rPr lang="en-US" dirty="0" smtClean="0"/>
              <a:t>Q. Zhu, C. Wong, C. Fu, M. Wu (ICIP2017): HR from fitness video</a:t>
            </a:r>
            <a:endParaRPr lang="en-US"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599" y="1524154"/>
            <a:ext cx="1072923" cy="1785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72276535"/>
                  </p:ext>
                </p:extLst>
              </p:nvPr>
            </p:nvGraphicFramePr>
            <p:xfrm>
              <a:off x="609600" y="1352948"/>
              <a:ext cx="6172200" cy="4408714"/>
            </p:xfrm>
            <a:graphic>
              <a:graphicData uri="http://schemas.openxmlformats.org/drawingml/2006/table">
                <a:tbl>
                  <a:tblPr firstRow="1" bandRow="1">
                    <a:tableStyleId>{5C22544A-7EE6-4342-B048-85BDC9FD1C3A}</a:tableStyleId>
                  </a:tblPr>
                  <a:tblGrid>
                    <a:gridCol w="2392052"/>
                    <a:gridCol w="3780148"/>
                  </a:tblGrid>
                  <a:tr h="777516">
                    <a:tc>
                      <a:txBody>
                        <a:bodyPr/>
                        <a:lstStyle/>
                        <a:p>
                          <a:r>
                            <a:rPr lang="en-US" dirty="0" smtClean="0"/>
                            <a:t>Experiment setting</a:t>
                          </a:r>
                          <a:endParaRPr lang="en-US" dirty="0"/>
                        </a:p>
                      </a:txBody>
                      <a:tcPr/>
                    </a:tc>
                    <a:tc>
                      <a:txBody>
                        <a:bodyPr/>
                        <a:lstStyle/>
                        <a:p>
                          <a:r>
                            <a:rPr lang="en-US" dirty="0" smtClean="0"/>
                            <a:t>Details</a:t>
                          </a:r>
                          <a:endParaRPr lang="en-US" dirty="0"/>
                        </a:p>
                      </a:txBody>
                      <a:tcPr/>
                    </a:tc>
                  </a:tr>
                  <a:tr h="610309">
                    <a:tc>
                      <a:txBody>
                        <a:bodyPr/>
                        <a:lstStyle/>
                        <a:p>
                          <a:r>
                            <a:rPr lang="en-US" b="1" dirty="0" smtClean="0"/>
                            <a:t>Camera</a:t>
                          </a:r>
                          <a:endParaRPr lang="en-US" b="1" dirty="0"/>
                        </a:p>
                      </a:txBody>
                      <a:tcPr/>
                    </a:tc>
                    <a:tc>
                      <a:txBody>
                        <a:bodyPr/>
                        <a:lstStyle/>
                        <a:p>
                          <a:r>
                            <a:rPr lang="en-US" dirty="0" smtClean="0">
                              <a:solidFill>
                                <a:srgbClr val="0000CC"/>
                              </a:solidFill>
                            </a:rPr>
                            <a:t>IPhone</a:t>
                          </a:r>
                          <a:r>
                            <a:rPr lang="en-US" baseline="0" dirty="0" smtClean="0">
                              <a:solidFill>
                                <a:srgbClr val="0000CC"/>
                              </a:solidFill>
                            </a:rPr>
                            <a:t>6s</a:t>
                          </a:r>
                          <a:r>
                            <a:rPr lang="en-US" baseline="0" dirty="0" smtClean="0"/>
                            <a:t> rear camera</a:t>
                          </a:r>
                          <a:endParaRPr lang="en-US" dirty="0"/>
                        </a:p>
                      </a:txBody>
                      <a:tcPr/>
                    </a:tc>
                  </a:tr>
                  <a:tr h="610309">
                    <a:tc>
                      <a:txBody>
                        <a:bodyPr/>
                        <a:lstStyle/>
                        <a:p>
                          <a:r>
                            <a:rPr lang="en-US" b="1" dirty="0" smtClean="0">
                              <a:solidFill>
                                <a:schemeClr val="tx1"/>
                              </a:solidFill>
                            </a:rPr>
                            <a:t>Video</a:t>
                          </a:r>
                          <a:r>
                            <a:rPr lang="en-US" b="1" baseline="0" dirty="0" smtClean="0">
                              <a:solidFill>
                                <a:schemeClr val="tx1"/>
                              </a:solidFill>
                            </a:rPr>
                            <a:t> Length</a:t>
                          </a:r>
                          <a:endParaRPr lang="en-US" b="1" dirty="0">
                            <a:solidFill>
                              <a:schemeClr val="tx1"/>
                            </a:solidFill>
                          </a:endParaRPr>
                        </a:p>
                      </a:txBody>
                      <a:tcPr/>
                    </a:tc>
                    <a:tc>
                      <a:txBody>
                        <a:bodyPr/>
                        <a:lstStyle/>
                        <a:p>
                          <a14:m>
                            <m:oMath xmlns:m="http://schemas.openxmlformats.org/officeDocument/2006/math">
                              <m:r>
                                <a:rPr lang="en-US" i="1" smtClean="0">
                                  <a:latin typeface="Cambria Math"/>
                                  <a:ea typeface="Cambria Math"/>
                                </a:rPr>
                                <m:t>≈</m:t>
                              </m:r>
                            </m:oMath>
                          </a14:m>
                          <a:r>
                            <a:rPr lang="en-US" dirty="0" smtClean="0">
                              <a:solidFill>
                                <a:srgbClr val="0000CC"/>
                              </a:solidFill>
                            </a:rPr>
                            <a:t>3 mins </a:t>
                          </a:r>
                          <a:endParaRPr lang="en-US" dirty="0">
                            <a:solidFill>
                              <a:srgbClr val="0000CC"/>
                            </a:solidFill>
                          </a:endParaRPr>
                        </a:p>
                      </a:txBody>
                      <a:tcPr/>
                    </a:tc>
                  </a:tr>
                  <a:tr h="610309">
                    <a:tc>
                      <a:txBody>
                        <a:bodyPr/>
                        <a:lstStyle/>
                        <a:p>
                          <a:r>
                            <a:rPr lang="en-US" b="1" dirty="0" smtClean="0"/>
                            <a:t>Frame</a:t>
                          </a:r>
                          <a:r>
                            <a:rPr lang="en-US" b="1" baseline="0" dirty="0" smtClean="0"/>
                            <a:t> Rate</a:t>
                          </a:r>
                          <a:endParaRPr lang="en-US" b="1" dirty="0"/>
                        </a:p>
                      </a:txBody>
                      <a:tcPr/>
                    </a:tc>
                    <a:tc>
                      <a:txBody>
                        <a:bodyPr/>
                        <a:lstStyle/>
                        <a:p>
                          <a:r>
                            <a:rPr lang="en-US" dirty="0" smtClean="0">
                              <a:solidFill>
                                <a:srgbClr val="0000CC"/>
                              </a:solidFill>
                            </a:rPr>
                            <a:t>30Hz</a:t>
                          </a:r>
                          <a:endParaRPr lang="en-US" dirty="0">
                            <a:solidFill>
                              <a:srgbClr val="0000CC"/>
                            </a:solidFill>
                          </a:endParaRPr>
                        </a:p>
                      </a:txBody>
                      <a:tcPr/>
                    </a:tc>
                  </a:tr>
                  <a:tr h="1065485">
                    <a:tc>
                      <a:txBody>
                        <a:bodyPr/>
                        <a:lstStyle/>
                        <a:p>
                          <a:r>
                            <a:rPr lang="en-US" b="1" dirty="0" smtClean="0"/>
                            <a:t>Lighting Condition</a:t>
                          </a:r>
                          <a:endParaRPr lang="en-US" b="1" dirty="0"/>
                        </a:p>
                      </a:txBody>
                      <a:tcPr/>
                    </a:tc>
                    <a:tc>
                      <a:txBody>
                        <a:bodyPr/>
                        <a:lstStyle/>
                        <a:p>
                          <a:pPr marL="285750" indent="-285750">
                            <a:buFont typeface="Arial" panose="020B0604020202020204" pitchFamily="34" charset="0"/>
                            <a:buChar char="•"/>
                          </a:pPr>
                          <a:r>
                            <a:rPr lang="en-US" dirty="0" smtClean="0">
                              <a:solidFill>
                                <a:srgbClr val="0000CC"/>
                              </a:solidFill>
                            </a:rPr>
                            <a:t>Well lit</a:t>
                          </a:r>
                        </a:p>
                        <a:p>
                          <a:pPr marL="285750" indent="-285750">
                            <a:buFont typeface="Arial" panose="020B0604020202020204" pitchFamily="34" charset="0"/>
                            <a:buChar char="•"/>
                          </a:pPr>
                          <a:r>
                            <a:rPr lang="en-US" dirty="0" smtClean="0"/>
                            <a:t>Over-the-top</a:t>
                          </a:r>
                          <a:r>
                            <a:rPr lang="en-US" baseline="0" dirty="0" smtClean="0"/>
                            <a:t> florescent lights</a:t>
                          </a:r>
                        </a:p>
                        <a:p>
                          <a:pPr marL="285750" indent="-285750">
                            <a:buFont typeface="Arial" panose="020B0604020202020204" pitchFamily="34" charset="0"/>
                            <a:buChar char="•"/>
                          </a:pPr>
                          <a:r>
                            <a:rPr lang="en-US" dirty="0" smtClean="0"/>
                            <a:t>Diffused</a:t>
                          </a:r>
                          <a:r>
                            <a:rPr lang="en-US" baseline="0" dirty="0" smtClean="0"/>
                            <a:t> Daylight</a:t>
                          </a:r>
                          <a:endParaRPr lang="en-US" dirty="0"/>
                        </a:p>
                      </a:txBody>
                      <a:tcPr/>
                    </a:tc>
                  </a:tr>
                  <a:tr h="734786">
                    <a:tc>
                      <a:txBody>
                        <a:bodyPr/>
                        <a:lstStyle/>
                        <a:p>
                          <a:r>
                            <a:rPr lang="en-US" b="1" dirty="0" smtClean="0"/>
                            <a:t>Ref. HR measurement</a:t>
                          </a:r>
                          <a:endParaRPr lang="en-US" b="1" dirty="0"/>
                        </a:p>
                      </a:txBody>
                      <a:tcPr/>
                    </a:tc>
                    <a:tc>
                      <a:txBody>
                        <a:bodyPr/>
                        <a:lstStyle/>
                        <a:p>
                          <a:pPr marL="0" indent="0">
                            <a:buFont typeface="Arial" panose="020B0604020202020204" pitchFamily="34" charset="0"/>
                            <a:buNone/>
                          </a:pPr>
                          <a:r>
                            <a:rPr lang="en-US" dirty="0" smtClean="0"/>
                            <a:t>Polar H7 </a:t>
                          </a:r>
                          <a:r>
                            <a:rPr lang="en-US" dirty="0" smtClean="0">
                              <a:solidFill>
                                <a:srgbClr val="0000CC"/>
                              </a:solidFill>
                            </a:rPr>
                            <a:t>chest belt</a:t>
                          </a:r>
                        </a:p>
                      </a:txBody>
                      <a:tcPr/>
                    </a:tc>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72276535"/>
                  </p:ext>
                </p:extLst>
              </p:nvPr>
            </p:nvGraphicFramePr>
            <p:xfrm>
              <a:off x="609600" y="1352948"/>
              <a:ext cx="6172200" cy="4408714"/>
            </p:xfrm>
            <a:graphic>
              <a:graphicData uri="http://schemas.openxmlformats.org/drawingml/2006/table">
                <a:tbl>
                  <a:tblPr firstRow="1" bandRow="1">
                    <a:tableStyleId>{5C22544A-7EE6-4342-B048-85BDC9FD1C3A}</a:tableStyleId>
                  </a:tblPr>
                  <a:tblGrid>
                    <a:gridCol w="2392052"/>
                    <a:gridCol w="3780148"/>
                  </a:tblGrid>
                  <a:tr h="777516">
                    <a:tc>
                      <a:txBody>
                        <a:bodyPr/>
                        <a:lstStyle/>
                        <a:p>
                          <a:r>
                            <a:rPr lang="en-US" dirty="0" smtClean="0"/>
                            <a:t>Experiment setting</a:t>
                          </a:r>
                          <a:endParaRPr lang="en-US" dirty="0"/>
                        </a:p>
                      </a:txBody>
                      <a:tcPr/>
                    </a:tc>
                    <a:tc>
                      <a:txBody>
                        <a:bodyPr/>
                        <a:lstStyle/>
                        <a:p>
                          <a:r>
                            <a:rPr lang="en-US" dirty="0" smtClean="0"/>
                            <a:t>Details</a:t>
                          </a:r>
                          <a:endParaRPr lang="en-US" dirty="0"/>
                        </a:p>
                      </a:txBody>
                      <a:tcPr/>
                    </a:tc>
                  </a:tr>
                  <a:tr h="610309">
                    <a:tc>
                      <a:txBody>
                        <a:bodyPr/>
                        <a:lstStyle/>
                        <a:p>
                          <a:r>
                            <a:rPr lang="en-US" b="1" dirty="0" smtClean="0"/>
                            <a:t>Camera</a:t>
                          </a:r>
                          <a:endParaRPr lang="en-US" b="1" dirty="0"/>
                        </a:p>
                      </a:txBody>
                      <a:tcPr/>
                    </a:tc>
                    <a:tc>
                      <a:txBody>
                        <a:bodyPr/>
                        <a:lstStyle/>
                        <a:p>
                          <a:r>
                            <a:rPr lang="en-US" dirty="0" smtClean="0">
                              <a:solidFill>
                                <a:srgbClr val="0000CC"/>
                              </a:solidFill>
                            </a:rPr>
                            <a:t>IPhone</a:t>
                          </a:r>
                          <a:r>
                            <a:rPr lang="en-US" baseline="0" dirty="0" smtClean="0">
                              <a:solidFill>
                                <a:srgbClr val="0000CC"/>
                              </a:solidFill>
                            </a:rPr>
                            <a:t>6s</a:t>
                          </a:r>
                          <a:r>
                            <a:rPr lang="en-US" baseline="0" dirty="0" smtClean="0"/>
                            <a:t> rear camera</a:t>
                          </a:r>
                          <a:endParaRPr lang="en-US" dirty="0"/>
                        </a:p>
                      </a:txBody>
                      <a:tcPr/>
                    </a:tc>
                  </a:tr>
                  <a:tr h="610309">
                    <a:tc>
                      <a:txBody>
                        <a:bodyPr/>
                        <a:lstStyle/>
                        <a:p>
                          <a:r>
                            <a:rPr lang="en-US" b="1" dirty="0" smtClean="0">
                              <a:solidFill>
                                <a:schemeClr val="tx1"/>
                              </a:solidFill>
                            </a:rPr>
                            <a:t>Video</a:t>
                          </a:r>
                          <a:r>
                            <a:rPr lang="en-US" b="1" baseline="0" dirty="0" smtClean="0">
                              <a:solidFill>
                                <a:schemeClr val="tx1"/>
                              </a:solidFill>
                            </a:rPr>
                            <a:t> Length</a:t>
                          </a:r>
                          <a:endParaRPr lang="en-US" b="1" dirty="0">
                            <a:solidFill>
                              <a:schemeClr val="tx1"/>
                            </a:solidFill>
                          </a:endParaRPr>
                        </a:p>
                      </a:txBody>
                      <a:tcPr/>
                    </a:tc>
                    <a:tc>
                      <a:txBody>
                        <a:bodyPr/>
                        <a:lstStyle/>
                        <a:p>
                          <a:endParaRPr lang="en-US"/>
                        </a:p>
                      </a:txBody>
                      <a:tcPr>
                        <a:blipFill rotWithShape="1">
                          <a:blip r:embed="rId4"/>
                          <a:stretch>
                            <a:fillRect l="-63387" t="-233000" b="-396000"/>
                          </a:stretch>
                        </a:blipFill>
                      </a:tcPr>
                    </a:tc>
                  </a:tr>
                  <a:tr h="610309">
                    <a:tc>
                      <a:txBody>
                        <a:bodyPr/>
                        <a:lstStyle/>
                        <a:p>
                          <a:r>
                            <a:rPr lang="en-US" b="1" dirty="0" smtClean="0"/>
                            <a:t>Frame</a:t>
                          </a:r>
                          <a:r>
                            <a:rPr lang="en-US" b="1" baseline="0" dirty="0" smtClean="0"/>
                            <a:t> Rate</a:t>
                          </a:r>
                          <a:endParaRPr lang="en-US" b="1" dirty="0"/>
                        </a:p>
                      </a:txBody>
                      <a:tcPr/>
                    </a:tc>
                    <a:tc>
                      <a:txBody>
                        <a:bodyPr/>
                        <a:lstStyle/>
                        <a:p>
                          <a:r>
                            <a:rPr lang="en-US" dirty="0" smtClean="0">
                              <a:solidFill>
                                <a:srgbClr val="0000CC"/>
                              </a:solidFill>
                            </a:rPr>
                            <a:t>30Hz</a:t>
                          </a:r>
                          <a:endParaRPr lang="en-US" dirty="0">
                            <a:solidFill>
                              <a:srgbClr val="0000CC"/>
                            </a:solidFill>
                          </a:endParaRPr>
                        </a:p>
                      </a:txBody>
                      <a:tcPr/>
                    </a:tc>
                  </a:tr>
                  <a:tr h="1065485">
                    <a:tc>
                      <a:txBody>
                        <a:bodyPr/>
                        <a:lstStyle/>
                        <a:p>
                          <a:r>
                            <a:rPr lang="en-US" b="1" dirty="0" smtClean="0"/>
                            <a:t>Lighting Condition</a:t>
                          </a:r>
                          <a:endParaRPr lang="en-US" b="1" dirty="0"/>
                        </a:p>
                      </a:txBody>
                      <a:tcPr/>
                    </a:tc>
                    <a:tc>
                      <a:txBody>
                        <a:bodyPr/>
                        <a:lstStyle/>
                        <a:p>
                          <a:pPr marL="285750" indent="-285750">
                            <a:buFont typeface="Arial" panose="020B0604020202020204" pitchFamily="34" charset="0"/>
                            <a:buChar char="•"/>
                          </a:pPr>
                          <a:r>
                            <a:rPr lang="en-US" dirty="0" smtClean="0">
                              <a:solidFill>
                                <a:srgbClr val="0000CC"/>
                              </a:solidFill>
                            </a:rPr>
                            <a:t>Well lit</a:t>
                          </a:r>
                        </a:p>
                        <a:p>
                          <a:pPr marL="285750" indent="-285750">
                            <a:buFont typeface="Arial" panose="020B0604020202020204" pitchFamily="34" charset="0"/>
                            <a:buChar char="•"/>
                          </a:pPr>
                          <a:r>
                            <a:rPr lang="en-US" dirty="0" smtClean="0"/>
                            <a:t>Over-the-top</a:t>
                          </a:r>
                          <a:r>
                            <a:rPr lang="en-US" baseline="0" dirty="0" smtClean="0"/>
                            <a:t> florescent lights</a:t>
                          </a:r>
                        </a:p>
                        <a:p>
                          <a:pPr marL="285750" indent="-285750">
                            <a:buFont typeface="Arial" panose="020B0604020202020204" pitchFamily="34" charset="0"/>
                            <a:buChar char="•"/>
                          </a:pPr>
                          <a:r>
                            <a:rPr lang="en-US" dirty="0" smtClean="0"/>
                            <a:t>Diffused</a:t>
                          </a:r>
                          <a:r>
                            <a:rPr lang="en-US" baseline="0" dirty="0" smtClean="0"/>
                            <a:t> Daylight</a:t>
                          </a:r>
                          <a:endParaRPr lang="en-US" dirty="0"/>
                        </a:p>
                      </a:txBody>
                      <a:tcPr/>
                    </a:tc>
                  </a:tr>
                  <a:tr h="734786">
                    <a:tc>
                      <a:txBody>
                        <a:bodyPr/>
                        <a:lstStyle/>
                        <a:p>
                          <a:r>
                            <a:rPr lang="en-US" b="1" dirty="0" smtClean="0"/>
                            <a:t>Ref. HR measurement</a:t>
                          </a:r>
                          <a:endParaRPr lang="en-US" b="1" dirty="0"/>
                        </a:p>
                      </a:txBody>
                      <a:tcPr/>
                    </a:tc>
                    <a:tc>
                      <a:txBody>
                        <a:bodyPr/>
                        <a:lstStyle/>
                        <a:p>
                          <a:pPr marL="0" indent="0">
                            <a:buFont typeface="Arial" panose="020B0604020202020204" pitchFamily="34" charset="0"/>
                            <a:buNone/>
                          </a:pPr>
                          <a:r>
                            <a:rPr lang="en-US" dirty="0" smtClean="0"/>
                            <a:t>Polar H7 </a:t>
                          </a:r>
                          <a:r>
                            <a:rPr lang="en-US" dirty="0" smtClean="0">
                              <a:solidFill>
                                <a:srgbClr val="0000CC"/>
                              </a:solidFill>
                            </a:rPr>
                            <a:t>chest belt</a:t>
                          </a:r>
                        </a:p>
                      </a:txBody>
                      <a:tcPr/>
                    </a:tc>
                  </a:tr>
                </a:tbl>
              </a:graphicData>
            </a:graphic>
          </p:graphicFrame>
        </mc:Fallback>
      </mc:AlternateContent>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9000" y="4772680"/>
            <a:ext cx="1530123" cy="988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048000" y="5415673"/>
            <a:ext cx="4572000" cy="297004"/>
          </a:xfrm>
          <a:prstGeom prst="rect">
            <a:avLst/>
          </a:prstGeom>
        </p:spPr>
        <p:txBody>
          <a:bodyPr>
            <a:spAutoFit/>
          </a:bodyPr>
          <a:lstStyle/>
          <a:p>
            <a:pPr>
              <a:buNone/>
            </a:pPr>
            <a:r>
              <a:rPr lang="en-US" sz="1400" dirty="0" smtClean="0">
                <a:solidFill>
                  <a:schemeClr val="tx1"/>
                </a:solidFill>
              </a:rPr>
              <a:t>(gold </a:t>
            </a:r>
            <a:r>
              <a:rPr lang="en-US" sz="1400" dirty="0">
                <a:solidFill>
                  <a:schemeClr val="tx1"/>
                </a:solidFill>
              </a:rPr>
              <a:t>standard </a:t>
            </a:r>
            <a:r>
              <a:rPr lang="en-US" sz="1400" dirty="0" smtClean="0">
                <a:solidFill>
                  <a:schemeClr val="tx1"/>
                </a:solidFill>
              </a:rPr>
              <a:t>in athletic and fitness training)</a:t>
            </a:r>
            <a:endParaRPr lang="en-US" sz="1400" dirty="0">
              <a:solidFill>
                <a:schemeClr val="tx1"/>
              </a:solidFill>
            </a:endParaRPr>
          </a:p>
        </p:txBody>
      </p:sp>
    </p:spTree>
    <p:extLst>
      <p:ext uri="{BB962C8B-B14F-4D97-AF65-F5344CB8AC3E}">
        <p14:creationId xmlns:p14="http://schemas.microsoft.com/office/powerpoint/2010/main" val="33640786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Slide Number Placeholder 4"/>
          <p:cNvSpPr>
            <a:spLocks noGrp="1"/>
          </p:cNvSpPr>
          <p:nvPr>
            <p:ph type="sldNum" sz="quarter" idx="11"/>
          </p:nvPr>
        </p:nvSpPr>
        <p:spPr>
          <a:noFill/>
        </p:spPr>
        <p:txBody>
          <a:bodyPr/>
          <a:lstStyle/>
          <a:p>
            <a:fld id="{CA339E14-DA11-49BB-813F-D0A3166E72A6}" type="slidenum">
              <a:rPr lang="en-US" smtClean="0"/>
              <a:pPr/>
              <a:t>15</a:t>
            </a:fld>
            <a:endParaRPr lang="en-US" smtClean="0"/>
          </a:p>
        </p:txBody>
      </p:sp>
      <p:sp>
        <p:nvSpPr>
          <p:cNvPr id="1540098" name="Rectangle 2"/>
          <p:cNvSpPr>
            <a:spLocks noGrp="1" noChangeArrowheads="1"/>
          </p:cNvSpPr>
          <p:nvPr>
            <p:ph type="title"/>
          </p:nvPr>
        </p:nvSpPr>
        <p:spPr/>
        <p:txBody>
          <a:bodyPr/>
          <a:lstStyle/>
          <a:p>
            <a:pPr>
              <a:defRPr/>
            </a:pPr>
            <a:r>
              <a:rPr lang="en-US" dirty="0" smtClean="0">
                <a:solidFill>
                  <a:schemeClr val="tx1"/>
                </a:solidFill>
              </a:rPr>
              <a:t>System Performance</a:t>
            </a:r>
          </a:p>
        </p:txBody>
      </p:sp>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371666996"/>
                  </p:ext>
                </p:extLst>
              </p:nvPr>
            </p:nvGraphicFramePr>
            <p:xfrm>
              <a:off x="1077683" y="1322966"/>
              <a:ext cx="7380517" cy="3555760"/>
            </p:xfrm>
            <a:graphic>
              <a:graphicData uri="http://schemas.openxmlformats.org/drawingml/2006/table">
                <a:tbl>
                  <a:tblPr firstRow="1" bandRow="1">
                    <a:tableStyleId>{08FB837D-C827-4EFA-A057-4D05807E0F7C}</a:tableStyleId>
                  </a:tblPr>
                  <a:tblGrid>
                    <a:gridCol w="2532530"/>
                    <a:gridCol w="2315457"/>
                    <a:gridCol w="2532530"/>
                  </a:tblGrid>
                  <a:tr h="711152">
                    <a:tc>
                      <a:txBody>
                        <a:bodyPr/>
                        <a:lstStyle/>
                        <a:p>
                          <a:pPr algn="ctr"/>
                          <a:r>
                            <a:rPr lang="en-US" dirty="0" smtClean="0"/>
                            <a:t>Module</a:t>
                          </a:r>
                          <a:r>
                            <a:rPr lang="en-US" baseline="0" dirty="0" smtClean="0"/>
                            <a:t> combination</a:t>
                          </a:r>
                          <a:endParaRPr lang="en-US" dirty="0"/>
                        </a:p>
                      </a:txBody>
                      <a:tcPr/>
                    </a:tc>
                    <a:tc>
                      <a:txBody>
                        <a:bodyPr/>
                        <a:lstStyle/>
                        <a:p>
                          <a:pPr algn="ctr"/>
                          <a:r>
                            <a:rPr lang="en-US" dirty="0" smtClean="0"/>
                            <a:t>RMSE in </a:t>
                          </a:r>
                          <a:r>
                            <a:rPr lang="en-US" dirty="0" smtClean="0">
                              <a:solidFill>
                                <a:srgbClr val="0000CC"/>
                              </a:solidFill>
                            </a:rPr>
                            <a:t>bpm</a:t>
                          </a:r>
                          <a:r>
                            <a:rPr lang="en-US" dirty="0" smtClean="0"/>
                            <a:t> (</a:t>
                          </a:r>
                          <a:r>
                            <a:rPr lang="en-US" dirty="0" err="1" smtClean="0"/>
                            <a:t>std</a:t>
                          </a:r>
                          <a:r>
                            <a:rPr lang="en-US" dirty="0" smtClean="0"/>
                            <a:t>)</a:t>
                          </a:r>
                          <a:endParaRPr lang="en-US" dirty="0"/>
                        </a:p>
                      </a:txBody>
                      <a:tcPr/>
                    </a:tc>
                    <a:tc>
                      <a:txBody>
                        <a:bodyPr/>
                        <a:lstStyle/>
                        <a:p>
                          <a:pPr algn="ctr"/>
                          <a14:m>
                            <m:oMath xmlns:m="http://schemas.openxmlformats.org/officeDocument/2006/math">
                              <m:sSub>
                                <m:sSubPr>
                                  <m:ctrlPr>
                                    <a:rPr lang="en-US" i="1" smtClean="0">
                                      <a:latin typeface="Cambria Math"/>
                                    </a:rPr>
                                  </m:ctrlPr>
                                </m:sSubPr>
                                <m:e>
                                  <m:r>
                                    <a:rPr lang="en-US" smtClean="0">
                                      <a:latin typeface="Cambria Math"/>
                                    </a:rPr>
                                    <m:t>𝑴</m:t>
                                  </m:r>
                                </m:e>
                                <m:sub>
                                  <m:r>
                                    <a:rPr lang="en-US" smtClean="0">
                                      <a:latin typeface="Cambria Math"/>
                                    </a:rPr>
                                    <m:t>𝒆𝑹𝒂𝒕𝒆</m:t>
                                  </m:r>
                                </m:sub>
                              </m:sSub>
                            </m:oMath>
                          </a14:m>
                          <a:r>
                            <a:rPr lang="en-US" dirty="0" smtClean="0"/>
                            <a:t> (</a:t>
                          </a:r>
                          <a:r>
                            <a:rPr lang="en-US" dirty="0" err="1" smtClean="0"/>
                            <a:t>std</a:t>
                          </a:r>
                          <a:r>
                            <a:rPr lang="en-US" dirty="0" smtClean="0"/>
                            <a:t>)</a:t>
                          </a:r>
                          <a:endParaRPr lang="en-US" dirty="0"/>
                        </a:p>
                      </a:txBody>
                      <a:tcPr/>
                    </a:tc>
                  </a:tr>
                  <a:tr h="711152">
                    <a:tc>
                      <a:txBody>
                        <a:bodyPr/>
                        <a:lstStyle/>
                        <a:p>
                          <a:pPr algn="ctr"/>
                          <a:r>
                            <a:rPr lang="en-US" dirty="0" err="1" smtClean="0"/>
                            <a:t>tracker+JBSS</a:t>
                          </a:r>
                          <a:r>
                            <a:rPr lang="en-US" dirty="0" smtClean="0"/>
                            <a:t> (no opt)</a:t>
                          </a:r>
                          <a:endParaRPr lang="en-US" dirty="0"/>
                        </a:p>
                      </a:txBody>
                      <a:tcPr/>
                    </a:tc>
                    <a:tc>
                      <a:txBody>
                        <a:bodyPr/>
                        <a:lstStyle/>
                        <a:p>
                          <a:pPr algn="ctr"/>
                          <a:r>
                            <a:rPr lang="en-US" sz="2400" dirty="0" smtClean="0"/>
                            <a:t>7.6 (5.7)</a:t>
                          </a:r>
                          <a:endParaRPr lang="en-US" sz="2400" dirty="0"/>
                        </a:p>
                      </a:txBody>
                      <a:tcPr/>
                    </a:tc>
                    <a:tc>
                      <a:txBody>
                        <a:bodyPr/>
                        <a:lstStyle/>
                        <a:p>
                          <a:pPr algn="ctr"/>
                          <a:r>
                            <a:rPr lang="en-US" sz="2400" dirty="0" smtClean="0"/>
                            <a:t>3.60% (2.87%)</a:t>
                          </a:r>
                          <a:endParaRPr lang="en-US" sz="2400" dirty="0"/>
                        </a:p>
                      </a:txBody>
                      <a:tcPr/>
                    </a:tc>
                  </a:tr>
                  <a:tr h="711152">
                    <a:tc>
                      <a:txBody>
                        <a:bodyPr/>
                        <a:lstStyle/>
                        <a:p>
                          <a:pPr algn="ctr"/>
                          <a:r>
                            <a:rPr lang="en-US" dirty="0" err="1" smtClean="0"/>
                            <a:t>tracker+fixed</a:t>
                          </a:r>
                          <a:r>
                            <a:rPr lang="en-US" dirty="0" smtClean="0"/>
                            <a:t> (no opt)</a:t>
                          </a:r>
                          <a:endParaRPr lang="en-US" dirty="0"/>
                        </a:p>
                      </a:txBody>
                      <a:tcPr/>
                    </a:tc>
                    <a:tc>
                      <a:txBody>
                        <a:bodyPr/>
                        <a:lstStyle/>
                        <a:p>
                          <a:pPr algn="ctr"/>
                          <a:r>
                            <a:rPr lang="en-US" sz="2400" dirty="0" smtClean="0"/>
                            <a:t>5.6 (3.4)</a:t>
                          </a:r>
                          <a:endParaRPr lang="en-US" sz="2400" dirty="0"/>
                        </a:p>
                      </a:txBody>
                      <a:tcPr/>
                    </a:tc>
                    <a:tc>
                      <a:txBody>
                        <a:bodyPr/>
                        <a:lstStyle/>
                        <a:p>
                          <a:pPr algn="ctr"/>
                          <a:r>
                            <a:rPr lang="en-US" sz="2400" dirty="0" smtClean="0"/>
                            <a:t>2.61% (1.45%)</a:t>
                          </a:r>
                          <a:endParaRPr lang="en-US" sz="2400" dirty="0"/>
                        </a:p>
                      </a:txBody>
                      <a:tcPr/>
                    </a:tc>
                  </a:tr>
                  <a:tr h="711152">
                    <a:tc>
                      <a:txBody>
                        <a:bodyPr/>
                        <a:lstStyle/>
                        <a:p>
                          <a:pPr algn="ctr"/>
                          <a:r>
                            <a:rPr lang="en-US" dirty="0" err="1" smtClean="0"/>
                            <a:t>tracker+op+JBSS</a:t>
                          </a:r>
                          <a:endParaRPr lang="en-US" dirty="0"/>
                        </a:p>
                      </a:txBody>
                      <a:tcPr/>
                    </a:tc>
                    <a:tc>
                      <a:txBody>
                        <a:bodyPr/>
                        <a:lstStyle/>
                        <a:p>
                          <a:pPr algn="ctr"/>
                          <a:r>
                            <a:rPr lang="en-US" sz="2400" dirty="0" smtClean="0"/>
                            <a:t>1.3 (0.7)</a:t>
                          </a:r>
                          <a:endParaRPr lang="en-US" sz="2400" dirty="0"/>
                        </a:p>
                      </a:txBody>
                      <a:tcPr/>
                    </a:tc>
                    <a:tc>
                      <a:txBody>
                        <a:bodyPr/>
                        <a:lstStyle/>
                        <a:p>
                          <a:pPr algn="ctr"/>
                          <a:r>
                            <a:rPr lang="en-US" sz="2400" dirty="0" smtClean="0"/>
                            <a:t>0.65% (0.30%)</a:t>
                          </a:r>
                          <a:endParaRPr lang="en-US" sz="2400" dirty="0"/>
                        </a:p>
                      </a:txBody>
                      <a:tcPr/>
                    </a:tc>
                  </a:tr>
                  <a:tr h="711152">
                    <a:tc>
                      <a:txBody>
                        <a:bodyPr/>
                        <a:lstStyle/>
                        <a:p>
                          <a:pPr algn="ctr"/>
                          <a:r>
                            <a:rPr lang="en-US" b="1" i="1" dirty="0" err="1" smtClean="0">
                              <a:solidFill>
                                <a:srgbClr val="C00000"/>
                              </a:solidFill>
                            </a:rPr>
                            <a:t>tracker+op+fixed</a:t>
                          </a:r>
                          <a:r>
                            <a:rPr lang="en-US" b="1" i="1" baseline="0" dirty="0" smtClean="0">
                              <a:solidFill>
                                <a:srgbClr val="C00000"/>
                              </a:solidFill>
                            </a:rPr>
                            <a:t> (proposed)</a:t>
                          </a:r>
                          <a:endParaRPr lang="en-US" b="1" i="1" dirty="0">
                            <a:solidFill>
                              <a:srgbClr val="C00000"/>
                            </a:solidFill>
                          </a:endParaRPr>
                        </a:p>
                      </a:txBody>
                      <a:tcPr/>
                    </a:tc>
                    <a:tc>
                      <a:txBody>
                        <a:bodyPr/>
                        <a:lstStyle/>
                        <a:p>
                          <a:pPr algn="ctr"/>
                          <a:r>
                            <a:rPr lang="en-US" sz="2400" dirty="0" smtClean="0">
                              <a:solidFill>
                                <a:srgbClr val="C00000"/>
                              </a:solidFill>
                            </a:rPr>
                            <a:t>1.1 (0.6)</a:t>
                          </a:r>
                          <a:endParaRPr lang="en-US" sz="2400" b="1" i="1" dirty="0">
                            <a:solidFill>
                              <a:srgbClr val="C00000"/>
                            </a:solidFill>
                          </a:endParaRPr>
                        </a:p>
                      </a:txBody>
                      <a:tcPr/>
                    </a:tc>
                    <a:tc>
                      <a:txBody>
                        <a:bodyPr/>
                        <a:lstStyle/>
                        <a:p>
                          <a:pPr algn="ctr"/>
                          <a:r>
                            <a:rPr lang="en-US" sz="2400" dirty="0" smtClean="0">
                              <a:solidFill>
                                <a:srgbClr val="C00000"/>
                              </a:solidFill>
                            </a:rPr>
                            <a:t>0.58% (0.33%)</a:t>
                          </a:r>
                          <a:endParaRPr lang="en-US" sz="2400" b="1" i="1" dirty="0">
                            <a:solidFill>
                              <a:srgbClr val="C00000"/>
                            </a:solidFill>
                          </a:endParaRPr>
                        </a:p>
                      </a:txBody>
                      <a:tcPr/>
                    </a:tc>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371666996"/>
                  </p:ext>
                </p:extLst>
              </p:nvPr>
            </p:nvGraphicFramePr>
            <p:xfrm>
              <a:off x="1077683" y="1322966"/>
              <a:ext cx="7380517" cy="3555760"/>
            </p:xfrm>
            <a:graphic>
              <a:graphicData uri="http://schemas.openxmlformats.org/drawingml/2006/table">
                <a:tbl>
                  <a:tblPr firstRow="1" bandRow="1">
                    <a:tableStyleId>{08FB837D-C827-4EFA-A057-4D05807E0F7C}</a:tableStyleId>
                  </a:tblPr>
                  <a:tblGrid>
                    <a:gridCol w="2532530"/>
                    <a:gridCol w="2315457"/>
                    <a:gridCol w="2532530"/>
                  </a:tblGrid>
                  <a:tr h="711152">
                    <a:tc>
                      <a:txBody>
                        <a:bodyPr/>
                        <a:lstStyle/>
                        <a:p>
                          <a:pPr algn="ctr"/>
                          <a:r>
                            <a:rPr lang="en-US" dirty="0" smtClean="0"/>
                            <a:t>Module</a:t>
                          </a:r>
                          <a:r>
                            <a:rPr lang="en-US" baseline="0" dirty="0" smtClean="0"/>
                            <a:t> combination</a:t>
                          </a:r>
                          <a:endParaRPr lang="en-US" dirty="0"/>
                        </a:p>
                      </a:txBody>
                      <a:tcPr/>
                    </a:tc>
                    <a:tc>
                      <a:txBody>
                        <a:bodyPr/>
                        <a:lstStyle/>
                        <a:p>
                          <a:pPr algn="ctr"/>
                          <a:r>
                            <a:rPr lang="en-US" dirty="0" smtClean="0"/>
                            <a:t>RMSE in </a:t>
                          </a:r>
                          <a:r>
                            <a:rPr lang="en-US" dirty="0" smtClean="0">
                              <a:solidFill>
                                <a:srgbClr val="0000CC"/>
                              </a:solidFill>
                            </a:rPr>
                            <a:t>bpm</a:t>
                          </a:r>
                          <a:r>
                            <a:rPr lang="en-US" dirty="0" smtClean="0"/>
                            <a:t> (</a:t>
                          </a:r>
                          <a:r>
                            <a:rPr lang="en-US" dirty="0" err="1" smtClean="0"/>
                            <a:t>std</a:t>
                          </a:r>
                          <a:r>
                            <a:rPr lang="en-US" dirty="0" smtClean="0"/>
                            <a:t>)</a:t>
                          </a:r>
                          <a:endParaRPr lang="en-US" dirty="0"/>
                        </a:p>
                      </a:txBody>
                      <a:tcPr/>
                    </a:tc>
                    <a:tc>
                      <a:txBody>
                        <a:bodyPr/>
                        <a:lstStyle/>
                        <a:p>
                          <a:endParaRPr lang="zh-CN"/>
                        </a:p>
                      </a:txBody>
                      <a:tcPr>
                        <a:blipFill rotWithShape="0">
                          <a:blip r:embed="rId3"/>
                          <a:stretch>
                            <a:fillRect l="-193029" t="-4274" r="-2163" b="-408547"/>
                          </a:stretch>
                        </a:blipFill>
                      </a:tcPr>
                    </a:tc>
                  </a:tr>
                  <a:tr h="711152">
                    <a:tc>
                      <a:txBody>
                        <a:bodyPr/>
                        <a:lstStyle/>
                        <a:p>
                          <a:pPr algn="ctr"/>
                          <a:r>
                            <a:rPr lang="en-US" dirty="0" err="1" smtClean="0"/>
                            <a:t>tracker+JBSS</a:t>
                          </a:r>
                          <a:r>
                            <a:rPr lang="en-US" dirty="0" smtClean="0"/>
                            <a:t> (no opt)</a:t>
                          </a:r>
                          <a:endParaRPr lang="en-US" dirty="0"/>
                        </a:p>
                      </a:txBody>
                      <a:tcPr/>
                    </a:tc>
                    <a:tc>
                      <a:txBody>
                        <a:bodyPr/>
                        <a:lstStyle/>
                        <a:p>
                          <a:pPr algn="ctr"/>
                          <a:r>
                            <a:rPr lang="en-US" sz="2400" dirty="0" smtClean="0"/>
                            <a:t>7.6 (5.7)</a:t>
                          </a:r>
                          <a:endParaRPr lang="en-US" sz="2400" dirty="0"/>
                        </a:p>
                      </a:txBody>
                      <a:tcPr/>
                    </a:tc>
                    <a:tc>
                      <a:txBody>
                        <a:bodyPr/>
                        <a:lstStyle/>
                        <a:p>
                          <a:pPr algn="ctr"/>
                          <a:r>
                            <a:rPr lang="en-US" sz="2400" dirty="0" smtClean="0"/>
                            <a:t>3.60% (2.87%)</a:t>
                          </a:r>
                          <a:endParaRPr lang="en-US" sz="2400" dirty="0"/>
                        </a:p>
                      </a:txBody>
                      <a:tcPr/>
                    </a:tc>
                  </a:tr>
                  <a:tr h="711152">
                    <a:tc>
                      <a:txBody>
                        <a:bodyPr/>
                        <a:lstStyle/>
                        <a:p>
                          <a:pPr algn="ctr"/>
                          <a:r>
                            <a:rPr lang="en-US" dirty="0" err="1" smtClean="0"/>
                            <a:t>tracker+fixed</a:t>
                          </a:r>
                          <a:r>
                            <a:rPr lang="en-US" dirty="0" smtClean="0"/>
                            <a:t> (no opt)</a:t>
                          </a:r>
                          <a:endParaRPr lang="en-US" dirty="0"/>
                        </a:p>
                      </a:txBody>
                      <a:tcPr/>
                    </a:tc>
                    <a:tc>
                      <a:txBody>
                        <a:bodyPr/>
                        <a:lstStyle/>
                        <a:p>
                          <a:pPr algn="ctr"/>
                          <a:r>
                            <a:rPr lang="en-US" sz="2400" dirty="0" smtClean="0"/>
                            <a:t>5.6 (3.4)</a:t>
                          </a:r>
                          <a:endParaRPr lang="en-US" sz="2400" dirty="0"/>
                        </a:p>
                      </a:txBody>
                      <a:tcPr/>
                    </a:tc>
                    <a:tc>
                      <a:txBody>
                        <a:bodyPr/>
                        <a:lstStyle/>
                        <a:p>
                          <a:pPr algn="ctr"/>
                          <a:r>
                            <a:rPr lang="en-US" sz="2400" dirty="0" smtClean="0"/>
                            <a:t>2.61% (1.45%)</a:t>
                          </a:r>
                          <a:endParaRPr lang="en-US" sz="2400" dirty="0"/>
                        </a:p>
                      </a:txBody>
                      <a:tcPr/>
                    </a:tc>
                  </a:tr>
                  <a:tr h="711152">
                    <a:tc>
                      <a:txBody>
                        <a:bodyPr/>
                        <a:lstStyle/>
                        <a:p>
                          <a:pPr algn="ctr"/>
                          <a:r>
                            <a:rPr lang="en-US" dirty="0" err="1" smtClean="0"/>
                            <a:t>tracker+op+JBSS</a:t>
                          </a:r>
                          <a:endParaRPr lang="en-US" dirty="0"/>
                        </a:p>
                      </a:txBody>
                      <a:tcPr/>
                    </a:tc>
                    <a:tc>
                      <a:txBody>
                        <a:bodyPr/>
                        <a:lstStyle/>
                        <a:p>
                          <a:pPr algn="ctr"/>
                          <a:r>
                            <a:rPr lang="en-US" sz="2400" dirty="0" smtClean="0"/>
                            <a:t>1.3 (0.7)</a:t>
                          </a:r>
                          <a:endParaRPr lang="en-US" sz="2400" dirty="0"/>
                        </a:p>
                      </a:txBody>
                      <a:tcPr/>
                    </a:tc>
                    <a:tc>
                      <a:txBody>
                        <a:bodyPr/>
                        <a:lstStyle/>
                        <a:p>
                          <a:pPr algn="ctr"/>
                          <a:r>
                            <a:rPr lang="en-US" sz="2400" dirty="0" smtClean="0"/>
                            <a:t>0.65% (0.30%)</a:t>
                          </a:r>
                          <a:endParaRPr lang="en-US" sz="2400" dirty="0"/>
                        </a:p>
                      </a:txBody>
                      <a:tcPr/>
                    </a:tc>
                  </a:tr>
                  <a:tr h="711152">
                    <a:tc>
                      <a:txBody>
                        <a:bodyPr/>
                        <a:lstStyle/>
                        <a:p>
                          <a:pPr algn="ctr"/>
                          <a:r>
                            <a:rPr lang="en-US" b="1" i="1" dirty="0" err="1" smtClean="0">
                              <a:solidFill>
                                <a:srgbClr val="C00000"/>
                              </a:solidFill>
                            </a:rPr>
                            <a:t>tracker+op+fixed</a:t>
                          </a:r>
                          <a:r>
                            <a:rPr lang="en-US" b="1" i="1" baseline="0" dirty="0" smtClean="0">
                              <a:solidFill>
                                <a:srgbClr val="C00000"/>
                              </a:solidFill>
                            </a:rPr>
                            <a:t> (proposed)</a:t>
                          </a:r>
                          <a:endParaRPr lang="en-US" b="1" i="1" dirty="0">
                            <a:solidFill>
                              <a:srgbClr val="C00000"/>
                            </a:solidFill>
                          </a:endParaRPr>
                        </a:p>
                      </a:txBody>
                      <a:tcPr/>
                    </a:tc>
                    <a:tc>
                      <a:txBody>
                        <a:bodyPr/>
                        <a:lstStyle/>
                        <a:p>
                          <a:pPr algn="ctr"/>
                          <a:r>
                            <a:rPr lang="en-US" sz="2400" dirty="0" smtClean="0">
                              <a:solidFill>
                                <a:srgbClr val="C00000"/>
                              </a:solidFill>
                            </a:rPr>
                            <a:t>1.1 (0.6)</a:t>
                          </a:r>
                          <a:endParaRPr lang="en-US" sz="2400" b="1" i="1" dirty="0">
                            <a:solidFill>
                              <a:srgbClr val="C00000"/>
                            </a:solidFill>
                          </a:endParaRPr>
                        </a:p>
                      </a:txBody>
                      <a:tcPr/>
                    </a:tc>
                    <a:tc>
                      <a:txBody>
                        <a:bodyPr/>
                        <a:lstStyle/>
                        <a:p>
                          <a:pPr algn="ctr"/>
                          <a:r>
                            <a:rPr lang="en-US" sz="2400" dirty="0" smtClean="0">
                              <a:solidFill>
                                <a:srgbClr val="C00000"/>
                              </a:solidFill>
                            </a:rPr>
                            <a:t>0.58% (0.33%)</a:t>
                          </a:r>
                          <a:endParaRPr lang="en-US" sz="2400" b="1" i="1" dirty="0">
                            <a:solidFill>
                              <a:srgbClr val="C00000"/>
                            </a:solidFill>
                          </a:endParaRPr>
                        </a:p>
                      </a:txBody>
                      <a:tcPr/>
                    </a:tc>
                  </a:tr>
                </a:tbl>
              </a:graphicData>
            </a:graphic>
          </p:graphicFrame>
        </mc:Fallback>
      </mc:AlternateContent>
      <p:sp>
        <p:nvSpPr>
          <p:cNvPr id="6" name="Footer Placeholder 3"/>
          <p:cNvSpPr>
            <a:spLocks noGrp="1"/>
          </p:cNvSpPr>
          <p:nvPr>
            <p:ph type="ftr" sz="quarter" idx="10"/>
          </p:nvPr>
        </p:nvSpPr>
        <p:spPr>
          <a:xfrm>
            <a:off x="914400" y="6477000"/>
            <a:ext cx="5562600" cy="304800"/>
          </a:xfrm>
        </p:spPr>
        <p:txBody>
          <a:bodyPr/>
          <a:lstStyle/>
          <a:p>
            <a:pPr>
              <a:defRPr/>
            </a:pPr>
            <a:r>
              <a:rPr lang="en-US" dirty="0" smtClean="0"/>
              <a:t>Q. Zhu, C. Wong, C. Fu, M. Wu (ICIP2017): HR from fitness video</a:t>
            </a:r>
            <a:endParaRPr lang="en-US" dirty="0"/>
          </a:p>
        </p:txBody>
      </p:sp>
      <p:sp>
        <p:nvSpPr>
          <p:cNvPr id="4" name="Left Brace 3"/>
          <p:cNvSpPr/>
          <p:nvPr/>
        </p:nvSpPr>
        <p:spPr bwMode="auto">
          <a:xfrm>
            <a:off x="560615" y="2013857"/>
            <a:ext cx="304800" cy="979714"/>
          </a:xfrm>
          <a:prstGeom prst="leftBrace">
            <a:avLst/>
          </a:prstGeom>
          <a:ln w="38100">
            <a:solidFill>
              <a:srgbClr val="0000CC"/>
            </a:solidFill>
            <a:headEnd type="none" w="med" len="med"/>
            <a:tailEnd type="none" w="med" len="med"/>
          </a:ln>
        </p:spPr>
        <p:style>
          <a:lnRef idx="1">
            <a:schemeClr val="dk1"/>
          </a:lnRef>
          <a:fillRef idx="0">
            <a:schemeClr val="dk1"/>
          </a:fillRef>
          <a:effectRef idx="0">
            <a:schemeClr val="dk1"/>
          </a:effectRef>
          <a:fontRef idx="minor">
            <a:schemeClr val="tx1"/>
          </a:fontRef>
        </p:style>
        <p:txBody>
          <a:bodyPr vert="horz" wrap="square" lIns="92075" tIns="46038" rIns="92075" bIns="46038" numCol="1" rtlCol="0" anchor="t" anchorCtr="0" compatLnSpc="1">
            <a:prstTxWarp prst="textNoShape">
              <a:avLst/>
            </a:prstTxWarp>
          </a:bodyPr>
          <a:lstStyle/>
          <a:p>
            <a:pPr marL="342900" marR="0" indent="-342900" algn="l" defTabSz="914400" rtl="0" eaLnBrk="0" fontAlgn="base" latinLnBrk="0" hangingPunct="0">
              <a:lnSpc>
                <a:spcPct val="95000"/>
              </a:lnSpc>
              <a:spcBef>
                <a:spcPct val="25000"/>
              </a:spcBef>
              <a:spcAft>
                <a:spcPct val="15000"/>
              </a:spcAft>
              <a:buClr>
                <a:schemeClr val="tx2"/>
              </a:buClr>
              <a:buSzPct val="75000"/>
              <a:buFont typeface="Wingdings" pitchFamily="2" charset="2"/>
              <a:buChar char="l"/>
              <a:tabLst/>
            </a:pPr>
            <a:endParaRPr kumimoji="0" lang="en-US" sz="2400" b="0" i="0" u="none" strike="noStrike" cap="none" normalizeH="0" baseline="0" smtClean="0">
              <a:ln>
                <a:noFill/>
              </a:ln>
              <a:solidFill>
                <a:srgbClr val="6666FF"/>
              </a:solidFill>
              <a:effectLst/>
              <a:latin typeface="Times New Roman" pitchFamily="18" charset="0"/>
            </a:endParaRPr>
          </a:p>
        </p:txBody>
      </p:sp>
      <p:sp>
        <p:nvSpPr>
          <p:cNvPr id="10" name="Left Brace 9"/>
          <p:cNvSpPr/>
          <p:nvPr/>
        </p:nvSpPr>
        <p:spPr bwMode="auto">
          <a:xfrm>
            <a:off x="560615" y="3791483"/>
            <a:ext cx="304800" cy="1066800"/>
          </a:xfrm>
          <a:prstGeom prst="leftBrace">
            <a:avLst/>
          </a:prstGeom>
          <a:ln w="38100">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txBody>
          <a:bodyPr vert="horz" wrap="square" lIns="92075" tIns="46038" rIns="92075" bIns="46038" numCol="1" rtlCol="0" anchor="t" anchorCtr="0" compatLnSpc="1">
            <a:prstTxWarp prst="textNoShape">
              <a:avLst/>
            </a:prstTxWarp>
          </a:bodyPr>
          <a:lstStyle/>
          <a:p>
            <a:pPr marL="342900" marR="0" indent="-342900" algn="l" defTabSz="914400" rtl="0" eaLnBrk="0" fontAlgn="base" latinLnBrk="0" hangingPunct="0">
              <a:lnSpc>
                <a:spcPct val="95000"/>
              </a:lnSpc>
              <a:spcBef>
                <a:spcPct val="25000"/>
              </a:spcBef>
              <a:spcAft>
                <a:spcPct val="15000"/>
              </a:spcAft>
              <a:buClr>
                <a:schemeClr val="tx2"/>
              </a:buClr>
              <a:buSzPct val="75000"/>
              <a:buFont typeface="Wingdings" pitchFamily="2" charset="2"/>
              <a:buChar char="l"/>
              <a:tabLst/>
            </a:pPr>
            <a:endParaRPr kumimoji="0" lang="en-US" sz="2400" b="0" i="0" u="none" strike="noStrike" cap="none" normalizeH="0" baseline="0" smtClean="0">
              <a:ln>
                <a:noFill/>
              </a:ln>
              <a:solidFill>
                <a:srgbClr val="0000CC"/>
              </a:solidFill>
              <a:effectLst/>
              <a:latin typeface="Times New Roman" pitchFamily="18" charset="0"/>
            </a:endParaRPr>
          </a:p>
        </p:txBody>
      </p:sp>
      <p:sp>
        <p:nvSpPr>
          <p:cNvPr id="5" name="TextBox 4"/>
          <p:cNvSpPr txBox="1"/>
          <p:nvPr/>
        </p:nvSpPr>
        <p:spPr>
          <a:xfrm>
            <a:off x="-76200" y="2133600"/>
            <a:ext cx="729687" cy="355482"/>
          </a:xfrm>
          <a:prstGeom prst="rect">
            <a:avLst/>
          </a:prstGeom>
          <a:noFill/>
        </p:spPr>
        <p:txBody>
          <a:bodyPr wrap="none" rtlCol="0">
            <a:spAutoFit/>
          </a:bodyPr>
          <a:lstStyle/>
          <a:p>
            <a:pPr>
              <a:buNone/>
            </a:pPr>
            <a:r>
              <a:rPr lang="en-US" sz="1800" b="1" dirty="0" smtClean="0"/>
              <a:t>no op</a:t>
            </a:r>
            <a:endParaRPr lang="en-US" sz="1800" b="1" dirty="0"/>
          </a:p>
        </p:txBody>
      </p:sp>
      <p:sp>
        <p:nvSpPr>
          <p:cNvPr id="11" name="TextBox 10"/>
          <p:cNvSpPr txBox="1"/>
          <p:nvPr/>
        </p:nvSpPr>
        <p:spPr>
          <a:xfrm>
            <a:off x="83356" y="4191000"/>
            <a:ext cx="428322" cy="355482"/>
          </a:xfrm>
          <a:prstGeom prst="rect">
            <a:avLst/>
          </a:prstGeom>
          <a:noFill/>
        </p:spPr>
        <p:txBody>
          <a:bodyPr wrap="none" rtlCol="0">
            <a:spAutoFit/>
          </a:bodyPr>
          <a:lstStyle/>
          <a:p>
            <a:pPr>
              <a:buNone/>
            </a:pPr>
            <a:r>
              <a:rPr lang="en-US" sz="1800" b="1" dirty="0" smtClean="0">
                <a:solidFill>
                  <a:srgbClr val="FF0000"/>
                </a:solidFill>
              </a:rPr>
              <a:t>op</a:t>
            </a:r>
            <a:endParaRPr lang="en-US" sz="1800" b="1" dirty="0">
              <a:solidFill>
                <a:srgbClr val="FF0000"/>
              </a:solidFill>
            </a:endParaRPr>
          </a:p>
        </p:txBody>
      </p:sp>
      <p:sp>
        <p:nvSpPr>
          <p:cNvPr id="12" name="TextBox 11"/>
          <p:cNvSpPr txBox="1"/>
          <p:nvPr/>
        </p:nvSpPr>
        <p:spPr>
          <a:xfrm>
            <a:off x="74538" y="3285092"/>
            <a:ext cx="497252" cy="326243"/>
          </a:xfrm>
          <a:prstGeom prst="rect">
            <a:avLst/>
          </a:prstGeom>
          <a:noFill/>
        </p:spPr>
        <p:txBody>
          <a:bodyPr wrap="none" rtlCol="0">
            <a:spAutoFit/>
          </a:bodyPr>
          <a:lstStyle/>
          <a:p>
            <a:pPr>
              <a:buNone/>
            </a:pPr>
            <a:r>
              <a:rPr lang="en-US" sz="1600" dirty="0" smtClean="0">
                <a:solidFill>
                  <a:schemeClr val="tx1"/>
                </a:solidFill>
              </a:rPr>
              <a:t>VS.</a:t>
            </a:r>
            <a:endParaRPr lang="en-US" sz="1600" dirty="0">
              <a:solidFill>
                <a:schemeClr val="tx1"/>
              </a:solidFill>
            </a:endParaRPr>
          </a:p>
        </p:txBody>
      </p:sp>
      <p:sp>
        <p:nvSpPr>
          <p:cNvPr id="13" name="TextBox 12"/>
          <p:cNvSpPr txBox="1"/>
          <p:nvPr/>
        </p:nvSpPr>
        <p:spPr>
          <a:xfrm>
            <a:off x="-76200" y="2667000"/>
            <a:ext cx="710451" cy="355482"/>
          </a:xfrm>
          <a:prstGeom prst="rect">
            <a:avLst/>
          </a:prstGeom>
          <a:noFill/>
        </p:spPr>
        <p:txBody>
          <a:bodyPr wrap="none" rtlCol="0">
            <a:spAutoFit/>
          </a:bodyPr>
          <a:lstStyle/>
          <a:p>
            <a:pPr>
              <a:buNone/>
            </a:pPr>
            <a:r>
              <a:rPr lang="en-US" sz="1800" b="1" dirty="0" smtClean="0"/>
              <a:t>JBSS</a:t>
            </a:r>
            <a:endParaRPr lang="en-US" sz="1400" b="1" dirty="0"/>
          </a:p>
        </p:txBody>
      </p:sp>
      <p:sp>
        <p:nvSpPr>
          <p:cNvPr id="14" name="TextBox 13"/>
          <p:cNvSpPr txBox="1"/>
          <p:nvPr/>
        </p:nvSpPr>
        <p:spPr>
          <a:xfrm>
            <a:off x="-76200" y="3810000"/>
            <a:ext cx="671979" cy="355482"/>
          </a:xfrm>
          <a:prstGeom prst="rect">
            <a:avLst/>
          </a:prstGeom>
          <a:noFill/>
        </p:spPr>
        <p:txBody>
          <a:bodyPr wrap="none" rtlCol="0">
            <a:spAutoFit/>
          </a:bodyPr>
          <a:lstStyle/>
          <a:p>
            <a:pPr>
              <a:buNone/>
            </a:pPr>
            <a:r>
              <a:rPr lang="en-US" sz="1800" b="1" dirty="0" smtClean="0">
                <a:solidFill>
                  <a:srgbClr val="FF0000"/>
                </a:solidFill>
              </a:rPr>
              <a:t>fixed</a:t>
            </a:r>
            <a:endParaRPr lang="en-US" sz="1800" b="1" dirty="0">
              <a:solidFill>
                <a:srgbClr val="FF0000"/>
              </a:solidFill>
            </a:endParaRPr>
          </a:p>
        </p:txBody>
      </p:sp>
      <p:cxnSp>
        <p:nvCxnSpPr>
          <p:cNvPr id="8" name="Straight Connector 7"/>
          <p:cNvCxnSpPr/>
          <p:nvPr/>
        </p:nvCxnSpPr>
        <p:spPr bwMode="auto">
          <a:xfrm flipH="1">
            <a:off x="560615" y="2401201"/>
            <a:ext cx="370114" cy="391886"/>
          </a:xfrm>
          <a:prstGeom prst="line">
            <a:avLst/>
          </a:prstGeom>
          <a:ln w="38100">
            <a:solidFill>
              <a:srgbClr val="0000CC"/>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bwMode="auto">
          <a:xfrm flipH="1" flipV="1">
            <a:off x="576942" y="2870575"/>
            <a:ext cx="484414" cy="1052659"/>
          </a:xfrm>
          <a:prstGeom prst="line">
            <a:avLst/>
          </a:prstGeom>
          <a:ln w="38100">
            <a:solidFill>
              <a:srgbClr val="0000CC"/>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bwMode="auto">
          <a:xfrm flipH="1">
            <a:off x="560615" y="3165554"/>
            <a:ext cx="429985" cy="891563"/>
          </a:xfrm>
          <a:prstGeom prst="line">
            <a:avLst/>
          </a:prstGeom>
          <a:ln w="38100">
            <a:solidFill>
              <a:srgbClr val="FF0000"/>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bwMode="auto">
          <a:xfrm flipH="1" flipV="1">
            <a:off x="576942" y="4057117"/>
            <a:ext cx="413658" cy="591083"/>
          </a:xfrm>
          <a:prstGeom prst="line">
            <a:avLst/>
          </a:prstGeom>
          <a:ln w="38100">
            <a:solidFill>
              <a:srgbClr val="FF0000"/>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31" name="Group 30"/>
          <p:cNvGrpSpPr/>
          <p:nvPr/>
        </p:nvGrpSpPr>
        <p:grpSpPr>
          <a:xfrm>
            <a:off x="259789" y="5119853"/>
            <a:ext cx="8826121" cy="1293647"/>
            <a:chOff x="1082305" y="4987510"/>
            <a:chExt cx="8108305" cy="1293647"/>
          </a:xfrm>
        </p:grpSpPr>
        <p:sp>
          <p:nvSpPr>
            <p:cNvPr id="3" name="TextBox 2"/>
            <p:cNvSpPr txBox="1"/>
            <p:nvPr/>
          </p:nvSpPr>
          <p:spPr>
            <a:xfrm>
              <a:off x="1082305" y="4987510"/>
              <a:ext cx="4092742" cy="998222"/>
            </a:xfrm>
            <a:prstGeom prst="rect">
              <a:avLst/>
            </a:prstGeom>
            <a:noFill/>
          </p:spPr>
          <p:txBody>
            <a:bodyPr wrap="none" rtlCol="0">
              <a:spAutoFit/>
            </a:bodyPr>
            <a:lstStyle/>
            <a:p>
              <a:pPr>
                <a:buNone/>
              </a:pPr>
              <a:r>
                <a:rPr lang="en-US" sz="1800" dirty="0" smtClean="0"/>
                <a:t>Module Name:</a:t>
              </a:r>
            </a:p>
            <a:p>
              <a:pPr marL="171450" indent="-171450"/>
              <a:r>
                <a:rPr lang="en-US" sz="1800" dirty="0" smtClean="0">
                  <a:solidFill>
                    <a:srgbClr val="C00000"/>
                  </a:solidFill>
                </a:rPr>
                <a:t>tracker</a:t>
              </a:r>
              <a:r>
                <a:rPr lang="en-US" sz="1800" dirty="0" smtClean="0"/>
                <a:t>: </a:t>
              </a:r>
              <a:r>
                <a:rPr lang="en-US" sz="1800" dirty="0" smtClean="0">
                  <a:solidFill>
                    <a:schemeClr val="tx1"/>
                  </a:solidFill>
                </a:rPr>
                <a:t>face tracker and face clipping</a:t>
              </a:r>
            </a:p>
            <a:p>
              <a:pPr marL="171450" indent="-171450">
                <a:lnSpc>
                  <a:spcPct val="50000"/>
                </a:lnSpc>
              </a:pPr>
              <a:r>
                <a:rPr lang="en-US" sz="1800" dirty="0">
                  <a:solidFill>
                    <a:srgbClr val="C00000"/>
                  </a:solidFill>
                </a:rPr>
                <a:t>o</a:t>
              </a:r>
              <a:r>
                <a:rPr lang="en-US" sz="1800" dirty="0" smtClean="0">
                  <a:solidFill>
                    <a:srgbClr val="C00000"/>
                  </a:solidFill>
                </a:rPr>
                <a:t>p</a:t>
              </a:r>
              <a:r>
                <a:rPr lang="en-US" sz="1800" dirty="0" smtClean="0">
                  <a:solidFill>
                    <a:schemeClr val="tx1"/>
                  </a:solidFill>
                </a:rPr>
                <a:t>: optical flow based motion compensation</a:t>
              </a:r>
            </a:p>
          </p:txBody>
        </p:sp>
        <p:sp>
          <p:nvSpPr>
            <p:cNvPr id="30" name="Rectangle 29"/>
            <p:cNvSpPr/>
            <p:nvPr/>
          </p:nvSpPr>
          <p:spPr>
            <a:xfrm>
              <a:off x="5212148" y="5154695"/>
              <a:ext cx="3978462" cy="1126462"/>
            </a:xfrm>
            <a:prstGeom prst="rect">
              <a:avLst/>
            </a:prstGeom>
          </p:spPr>
          <p:txBody>
            <a:bodyPr wrap="square">
              <a:spAutoFit/>
            </a:bodyPr>
            <a:lstStyle/>
            <a:p>
              <a:pPr marL="171450" indent="-171450"/>
              <a:r>
                <a:rPr lang="en-US" sz="1600" dirty="0">
                  <a:solidFill>
                    <a:srgbClr val="C00000"/>
                  </a:solidFill>
                </a:rPr>
                <a:t>JBSS</a:t>
              </a:r>
              <a:r>
                <a:rPr lang="en-US" sz="1600" dirty="0">
                  <a:solidFill>
                    <a:schemeClr val="tx1"/>
                  </a:solidFill>
                </a:rPr>
                <a:t>: Joint Blind Source Separation by optimized </a:t>
              </a:r>
              <a:r>
                <a:rPr lang="en-US" sz="1600" dirty="0" smtClean="0">
                  <a:solidFill>
                    <a:schemeClr val="tx1"/>
                  </a:solidFill>
                </a:rPr>
                <a:t>color combination</a:t>
              </a:r>
              <a:endParaRPr lang="en-US" sz="1600" dirty="0">
                <a:solidFill>
                  <a:schemeClr val="tx1"/>
                </a:solidFill>
              </a:endParaRPr>
            </a:p>
            <a:p>
              <a:pPr marL="171450" indent="-171450"/>
              <a:r>
                <a:rPr lang="en-US" sz="1600" dirty="0">
                  <a:solidFill>
                    <a:srgbClr val="C00000"/>
                  </a:solidFill>
                </a:rPr>
                <a:t>fixed</a:t>
              </a:r>
              <a:r>
                <a:rPr lang="en-US" sz="1600" dirty="0">
                  <a:solidFill>
                    <a:schemeClr val="tx1"/>
                  </a:solidFill>
                </a:rPr>
                <a:t>: Source Separation by fixed weight color combination</a:t>
              </a:r>
            </a:p>
          </p:txBody>
        </p:sp>
      </p:grpSp>
    </p:spTree>
    <p:extLst>
      <p:ext uri="{BB962C8B-B14F-4D97-AF65-F5344CB8AC3E}">
        <p14:creationId xmlns:p14="http://schemas.microsoft.com/office/powerpoint/2010/main" val="10503003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5"/>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1"/>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0" grpId="0" animBg="1"/>
      <p:bldP spid="10" grpId="1" animBg="1"/>
      <p:bldP spid="5" grpId="0"/>
      <p:bldP spid="5" grpId="1"/>
      <p:bldP spid="11" grpId="0"/>
      <p:bldP spid="11" grpId="1"/>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Slide Number Placeholder 4"/>
          <p:cNvSpPr>
            <a:spLocks noGrp="1"/>
          </p:cNvSpPr>
          <p:nvPr>
            <p:ph type="sldNum" sz="quarter" idx="11"/>
          </p:nvPr>
        </p:nvSpPr>
        <p:spPr>
          <a:noFill/>
        </p:spPr>
        <p:txBody>
          <a:bodyPr/>
          <a:lstStyle/>
          <a:p>
            <a:fld id="{CA339E14-DA11-49BB-813F-D0A3166E72A6}" type="slidenum">
              <a:rPr lang="en-US" smtClean="0"/>
              <a:pPr/>
              <a:t>16</a:t>
            </a:fld>
            <a:endParaRPr lang="en-US" smtClean="0"/>
          </a:p>
        </p:txBody>
      </p:sp>
      <p:sp>
        <p:nvSpPr>
          <p:cNvPr id="1540098" name="Rectangle 2"/>
          <p:cNvSpPr>
            <a:spLocks noGrp="1" noChangeArrowheads="1"/>
          </p:cNvSpPr>
          <p:nvPr>
            <p:ph type="title"/>
          </p:nvPr>
        </p:nvSpPr>
        <p:spPr/>
        <p:txBody>
          <a:bodyPr/>
          <a:lstStyle/>
          <a:p>
            <a:pPr>
              <a:defRPr/>
            </a:pPr>
            <a:r>
              <a:rPr lang="en-US" dirty="0" smtClean="0">
                <a:solidFill>
                  <a:schemeClr val="tx1"/>
                </a:solidFill>
              </a:rPr>
              <a:t>Summary</a:t>
            </a:r>
          </a:p>
        </p:txBody>
      </p:sp>
      <p:sp>
        <p:nvSpPr>
          <p:cNvPr id="6" name="Footer Placeholder 3"/>
          <p:cNvSpPr>
            <a:spLocks noGrp="1"/>
          </p:cNvSpPr>
          <p:nvPr>
            <p:ph type="ftr" sz="quarter" idx="10"/>
          </p:nvPr>
        </p:nvSpPr>
        <p:spPr>
          <a:xfrm>
            <a:off x="914400" y="6477000"/>
            <a:ext cx="5562600" cy="304800"/>
          </a:xfrm>
        </p:spPr>
        <p:txBody>
          <a:bodyPr/>
          <a:lstStyle/>
          <a:p>
            <a:pPr>
              <a:defRPr/>
            </a:pPr>
            <a:r>
              <a:rPr lang="en-US" dirty="0" smtClean="0"/>
              <a:t>Q. Zhu, C. Wong, C. Fu, M. Wu (ICIP2017): HR from fitness video</a:t>
            </a:r>
            <a:endParaRPr lang="en-US" dirty="0"/>
          </a:p>
        </p:txBody>
      </p:sp>
      <p:sp>
        <p:nvSpPr>
          <p:cNvPr id="7" name="Rectangle 3"/>
          <p:cNvSpPr txBox="1">
            <a:spLocks noChangeArrowheads="1"/>
          </p:cNvSpPr>
          <p:nvPr/>
        </p:nvSpPr>
        <p:spPr bwMode="auto">
          <a:xfrm>
            <a:off x="336550" y="1122363"/>
            <a:ext cx="8426450" cy="51260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lnSpc>
                <a:spcPct val="95000"/>
              </a:lnSpc>
              <a:spcBef>
                <a:spcPct val="25000"/>
              </a:spcBef>
              <a:spcAft>
                <a:spcPct val="15000"/>
              </a:spcAft>
              <a:buClr>
                <a:schemeClr val="tx2"/>
              </a:buClr>
              <a:buSzPct val="75000"/>
              <a:buFont typeface="Wingdings" pitchFamily="2" charset="2"/>
              <a:buChar char="l"/>
              <a:defRPr sz="2400">
                <a:solidFill>
                  <a:srgbClr val="0000CC"/>
                </a:solidFill>
                <a:latin typeface="+mn-lt"/>
                <a:ea typeface="+mn-ea"/>
                <a:cs typeface="+mn-cs"/>
              </a:defRPr>
            </a:lvl1pPr>
            <a:lvl2pPr marL="742950" indent="-285750" algn="l" rtl="0" eaLnBrk="0" fontAlgn="base" hangingPunct="0">
              <a:spcBef>
                <a:spcPct val="0"/>
              </a:spcBef>
              <a:spcAft>
                <a:spcPct val="25000"/>
              </a:spcAft>
              <a:buClr>
                <a:schemeClr val="tx2"/>
              </a:buClr>
              <a:buChar char="–"/>
              <a:defRPr sz="2000">
                <a:solidFill>
                  <a:schemeClr val="tx1"/>
                </a:solidFill>
                <a:latin typeface="+mn-lt"/>
              </a:defRPr>
            </a:lvl2pPr>
            <a:lvl3pPr marL="1085850" indent="-228600" algn="l" rtl="0" eaLnBrk="0" fontAlgn="base" hangingPunct="0">
              <a:spcBef>
                <a:spcPct val="5000"/>
              </a:spcBef>
              <a:spcAft>
                <a:spcPct val="10000"/>
              </a:spcAft>
              <a:buClr>
                <a:schemeClr val="tx2"/>
              </a:buClr>
              <a:buSzPct val="55000"/>
              <a:buFont typeface="Monotype Sorts" pitchFamily="2" charset="2"/>
              <a:buChar char="u"/>
              <a:defRPr i="1">
                <a:solidFill>
                  <a:schemeClr val="tx1"/>
                </a:solidFill>
                <a:latin typeface="Georgia" pitchFamily="18" charset="0"/>
              </a:defRPr>
            </a:lvl3pPr>
            <a:lvl4pPr marL="1428750" indent="-228600" algn="l" rtl="0" eaLnBrk="0" fontAlgn="base" hangingPunct="0">
              <a:spcBef>
                <a:spcPct val="10000"/>
              </a:spcBef>
              <a:spcAft>
                <a:spcPct val="0"/>
              </a:spcAft>
              <a:buClr>
                <a:schemeClr val="tx2"/>
              </a:buClr>
              <a:buSzPct val="50000"/>
              <a:buFont typeface="Monotype Sorts" pitchFamily="2" charset="2"/>
              <a:buChar char="l"/>
              <a:defRPr sz="1600">
                <a:solidFill>
                  <a:schemeClr val="tx1"/>
                </a:solidFill>
                <a:latin typeface="+mn-lt"/>
              </a:defRPr>
            </a:lvl4pPr>
            <a:lvl5pPr marL="1771650" indent="-228600" algn="l" rtl="0" eaLnBrk="0" fontAlgn="base" hangingPunct="0">
              <a:spcBef>
                <a:spcPct val="10000"/>
              </a:spcBef>
              <a:spcAft>
                <a:spcPct val="0"/>
              </a:spcAft>
              <a:buClr>
                <a:schemeClr val="tx2"/>
              </a:buClr>
              <a:buChar char="–"/>
              <a:defRPr sz="1600">
                <a:solidFill>
                  <a:schemeClr val="tx1"/>
                </a:solidFill>
                <a:latin typeface="+mn-lt"/>
              </a:defRPr>
            </a:lvl5pPr>
            <a:lvl6pPr marL="2228850" indent="-228600" algn="l" rtl="0" eaLnBrk="0" fontAlgn="base" hangingPunct="0">
              <a:spcBef>
                <a:spcPct val="10000"/>
              </a:spcBef>
              <a:spcAft>
                <a:spcPct val="0"/>
              </a:spcAft>
              <a:buClr>
                <a:schemeClr val="tx2"/>
              </a:buClr>
              <a:buChar char="–"/>
              <a:defRPr sz="1600">
                <a:solidFill>
                  <a:schemeClr val="tx1"/>
                </a:solidFill>
                <a:latin typeface="+mn-lt"/>
              </a:defRPr>
            </a:lvl6pPr>
            <a:lvl7pPr marL="2686050" indent="-228600" algn="l" rtl="0" eaLnBrk="0" fontAlgn="base" hangingPunct="0">
              <a:spcBef>
                <a:spcPct val="10000"/>
              </a:spcBef>
              <a:spcAft>
                <a:spcPct val="0"/>
              </a:spcAft>
              <a:buClr>
                <a:schemeClr val="tx2"/>
              </a:buClr>
              <a:buChar char="–"/>
              <a:defRPr sz="1600">
                <a:solidFill>
                  <a:schemeClr val="tx1"/>
                </a:solidFill>
                <a:latin typeface="+mn-lt"/>
              </a:defRPr>
            </a:lvl7pPr>
            <a:lvl8pPr marL="3143250" indent="-228600" algn="l" rtl="0" eaLnBrk="0" fontAlgn="base" hangingPunct="0">
              <a:spcBef>
                <a:spcPct val="10000"/>
              </a:spcBef>
              <a:spcAft>
                <a:spcPct val="0"/>
              </a:spcAft>
              <a:buClr>
                <a:schemeClr val="tx2"/>
              </a:buClr>
              <a:buChar char="–"/>
              <a:defRPr sz="1600">
                <a:solidFill>
                  <a:schemeClr val="tx1"/>
                </a:solidFill>
                <a:latin typeface="+mn-lt"/>
              </a:defRPr>
            </a:lvl8pPr>
            <a:lvl9pPr marL="3600450" indent="-228600" algn="l" rtl="0" eaLnBrk="0" fontAlgn="base" hangingPunct="0">
              <a:spcBef>
                <a:spcPct val="10000"/>
              </a:spcBef>
              <a:spcAft>
                <a:spcPct val="0"/>
              </a:spcAft>
              <a:buClr>
                <a:schemeClr val="tx2"/>
              </a:buClr>
              <a:buChar char="–"/>
              <a:defRPr sz="1600">
                <a:solidFill>
                  <a:schemeClr val="tx1"/>
                </a:solidFill>
                <a:latin typeface="+mn-lt"/>
              </a:defRPr>
            </a:lvl9pPr>
          </a:lstStyle>
          <a:p>
            <a:pPr>
              <a:spcBef>
                <a:spcPts val="1200"/>
              </a:spcBef>
              <a:spcAft>
                <a:spcPts val="600"/>
              </a:spcAft>
            </a:pPr>
            <a:r>
              <a:rPr lang="en-US" b="1" kern="0" dirty="0" smtClean="0"/>
              <a:t>Our </a:t>
            </a:r>
            <a:r>
              <a:rPr lang="en-US" b="1" kern="0" dirty="0"/>
              <a:t>proposed system </a:t>
            </a:r>
            <a:r>
              <a:rPr lang="en-US" kern="0" dirty="0">
                <a:solidFill>
                  <a:schemeClr val="tx1"/>
                </a:solidFill>
              </a:rPr>
              <a:t>can give </a:t>
            </a:r>
            <a:r>
              <a:rPr lang="en-US" kern="0" dirty="0"/>
              <a:t>accurate and robust heart rate estimation </a:t>
            </a:r>
            <a:r>
              <a:rPr lang="en-US" kern="0" dirty="0">
                <a:solidFill>
                  <a:schemeClr val="tx1"/>
                </a:solidFill>
              </a:rPr>
              <a:t>from </a:t>
            </a:r>
            <a:r>
              <a:rPr lang="en-US" kern="0" dirty="0" smtClean="0">
                <a:solidFill>
                  <a:schemeClr val="tx1"/>
                </a:solidFill>
              </a:rPr>
              <a:t>videos </a:t>
            </a:r>
            <a:r>
              <a:rPr lang="en-US" kern="0" dirty="0">
                <a:solidFill>
                  <a:schemeClr val="tx1"/>
                </a:solidFill>
              </a:rPr>
              <a:t>with large subject </a:t>
            </a:r>
            <a:r>
              <a:rPr lang="en-US" kern="0" dirty="0" smtClean="0">
                <a:solidFill>
                  <a:schemeClr val="tx1"/>
                </a:solidFill>
              </a:rPr>
              <a:t>motion</a:t>
            </a:r>
            <a:endParaRPr lang="en-US" b="1" kern="0" dirty="0" smtClean="0"/>
          </a:p>
          <a:p>
            <a:pPr>
              <a:spcBef>
                <a:spcPts val="1200"/>
              </a:spcBef>
              <a:spcAft>
                <a:spcPts val="600"/>
              </a:spcAft>
            </a:pPr>
            <a:r>
              <a:rPr lang="en-US" b="1" kern="0" dirty="0" smtClean="0"/>
              <a:t>Face registration error </a:t>
            </a:r>
            <a:r>
              <a:rPr lang="en-US" kern="0" dirty="0" smtClean="0">
                <a:solidFill>
                  <a:schemeClr val="tx1"/>
                </a:solidFill>
              </a:rPr>
              <a:t>is minimized by performing </a:t>
            </a:r>
            <a:r>
              <a:rPr lang="en-US" kern="0" dirty="0" smtClean="0"/>
              <a:t>optical flow</a:t>
            </a:r>
            <a:r>
              <a:rPr lang="en-US" kern="0" dirty="0" smtClean="0">
                <a:solidFill>
                  <a:schemeClr val="tx1"/>
                </a:solidFill>
              </a:rPr>
              <a:t> based motion compensation</a:t>
            </a:r>
          </a:p>
          <a:p>
            <a:pPr>
              <a:spcBef>
                <a:spcPts val="1200"/>
              </a:spcBef>
              <a:spcAft>
                <a:spcPts val="600"/>
              </a:spcAft>
            </a:pPr>
            <a:r>
              <a:rPr lang="en-US" b="1" kern="0" dirty="0" smtClean="0"/>
              <a:t>Micro signal containing heart rate </a:t>
            </a:r>
            <a:r>
              <a:rPr lang="en-US" kern="0" dirty="0" smtClean="0">
                <a:solidFill>
                  <a:schemeClr val="tx1"/>
                </a:solidFill>
              </a:rPr>
              <a:t>is well separated from dominant large motion components by </a:t>
            </a:r>
            <a:r>
              <a:rPr lang="en-US" kern="0" dirty="0"/>
              <a:t>color</a:t>
            </a:r>
            <a:r>
              <a:rPr lang="en-US" kern="0" dirty="0">
                <a:solidFill>
                  <a:schemeClr val="tx1"/>
                </a:solidFill>
              </a:rPr>
              <a:t> </a:t>
            </a:r>
            <a:r>
              <a:rPr lang="en-US" kern="0" dirty="0"/>
              <a:t>combination</a:t>
            </a:r>
            <a:r>
              <a:rPr lang="en-US" kern="0" dirty="0" smtClean="0"/>
              <a:t> </a:t>
            </a:r>
            <a:r>
              <a:rPr lang="en-US" kern="0" dirty="0" smtClean="0">
                <a:solidFill>
                  <a:schemeClr val="tx1"/>
                </a:solidFill>
              </a:rPr>
              <a:t>and</a:t>
            </a:r>
            <a:r>
              <a:rPr lang="en-US" kern="0" dirty="0" smtClean="0"/>
              <a:t> frequency </a:t>
            </a:r>
            <a:r>
              <a:rPr lang="en-US" kern="0" dirty="0"/>
              <a:t>notching</a:t>
            </a:r>
            <a:r>
              <a:rPr lang="en-US" kern="0" dirty="0">
                <a:solidFill>
                  <a:schemeClr val="tx1"/>
                </a:solidFill>
              </a:rPr>
              <a:t> </a:t>
            </a:r>
            <a:r>
              <a:rPr lang="en-US" kern="0" dirty="0" smtClean="0">
                <a:solidFill>
                  <a:schemeClr val="tx1"/>
                </a:solidFill>
              </a:rPr>
              <a:t>procedure</a:t>
            </a:r>
          </a:p>
          <a:p>
            <a:pPr>
              <a:spcBef>
                <a:spcPts val="1200"/>
              </a:spcBef>
              <a:spcAft>
                <a:spcPts val="600"/>
              </a:spcAft>
            </a:pPr>
            <a:r>
              <a:rPr lang="en-US" b="1" kern="0" dirty="0" smtClean="0"/>
              <a:t>Illumination variation </a:t>
            </a:r>
            <a:r>
              <a:rPr lang="en-US" kern="0" dirty="0" smtClean="0">
                <a:solidFill>
                  <a:schemeClr val="tx1"/>
                </a:solidFill>
              </a:rPr>
              <a:t>is eliminated by temporal </a:t>
            </a:r>
            <a:r>
              <a:rPr lang="en-US" kern="0" dirty="0" err="1" smtClean="0"/>
              <a:t>detrending</a:t>
            </a:r>
            <a:r>
              <a:rPr lang="en-US" kern="0" dirty="0" smtClean="0"/>
              <a:t> </a:t>
            </a:r>
            <a:r>
              <a:rPr lang="en-US" kern="0" dirty="0" smtClean="0">
                <a:solidFill>
                  <a:schemeClr val="tx1"/>
                </a:solidFill>
              </a:rPr>
              <a:t>operation</a:t>
            </a:r>
          </a:p>
          <a:p>
            <a:pPr marL="0" indent="0">
              <a:spcBef>
                <a:spcPts val="1200"/>
              </a:spcBef>
              <a:spcAft>
                <a:spcPts val="600"/>
              </a:spcAft>
              <a:buNone/>
            </a:pPr>
            <a:endParaRPr lang="en-US" kern="0" dirty="0" smtClean="0"/>
          </a:p>
          <a:p>
            <a:pPr>
              <a:spcBef>
                <a:spcPts val="1200"/>
              </a:spcBef>
              <a:spcAft>
                <a:spcPts val="600"/>
              </a:spcAft>
            </a:pPr>
            <a:endParaRPr lang="en-US" kern="0" dirty="0" smtClean="0"/>
          </a:p>
        </p:txBody>
      </p:sp>
    </p:spTree>
    <p:extLst>
      <p:ext uri="{BB962C8B-B14F-4D97-AF65-F5344CB8AC3E}">
        <p14:creationId xmlns:p14="http://schemas.microsoft.com/office/powerpoint/2010/main" val="30803845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Slide Number Placeholder 4"/>
          <p:cNvSpPr>
            <a:spLocks noGrp="1"/>
          </p:cNvSpPr>
          <p:nvPr>
            <p:ph type="sldNum" sz="quarter" idx="11"/>
          </p:nvPr>
        </p:nvSpPr>
        <p:spPr>
          <a:noFill/>
        </p:spPr>
        <p:txBody>
          <a:bodyPr/>
          <a:lstStyle/>
          <a:p>
            <a:fld id="{CA339E14-DA11-49BB-813F-D0A3166E72A6}" type="slidenum">
              <a:rPr lang="en-US" smtClean="0"/>
              <a:pPr/>
              <a:t>2</a:t>
            </a:fld>
            <a:endParaRPr lang="en-US" dirty="0" smtClean="0"/>
          </a:p>
        </p:txBody>
      </p:sp>
      <p:sp>
        <p:nvSpPr>
          <p:cNvPr id="1540098" name="Rectangle 2"/>
          <p:cNvSpPr>
            <a:spLocks noGrp="1" noChangeArrowheads="1"/>
          </p:cNvSpPr>
          <p:nvPr>
            <p:ph type="title"/>
          </p:nvPr>
        </p:nvSpPr>
        <p:spPr/>
        <p:txBody>
          <a:bodyPr/>
          <a:lstStyle/>
          <a:p>
            <a:pPr>
              <a:defRPr/>
            </a:pPr>
            <a:r>
              <a:rPr lang="en-US" dirty="0" smtClean="0">
                <a:solidFill>
                  <a:schemeClr val="tx1"/>
                </a:solidFill>
              </a:rPr>
              <a:t>Introduction</a:t>
            </a:r>
          </a:p>
        </p:txBody>
      </p:sp>
      <p:sp>
        <p:nvSpPr>
          <p:cNvPr id="139269" name="Rectangle 3"/>
          <p:cNvSpPr>
            <a:spLocks noGrp="1" noChangeArrowheads="1"/>
          </p:cNvSpPr>
          <p:nvPr>
            <p:ph type="body" idx="1"/>
          </p:nvPr>
        </p:nvSpPr>
        <p:spPr>
          <a:xfrm>
            <a:off x="380999" y="1020667"/>
            <a:ext cx="5254245" cy="5380133"/>
          </a:xfrm>
        </p:spPr>
        <p:txBody>
          <a:bodyPr/>
          <a:lstStyle/>
          <a:p>
            <a:r>
              <a:rPr lang="en-US" altLang="zh-CN" sz="2200" dirty="0" smtClean="0">
                <a:solidFill>
                  <a:schemeClr val="tx1"/>
                </a:solidFill>
                <a:cs typeface="Times New Roman" panose="02020603050405020304" pitchFamily="18" charset="0"/>
              </a:rPr>
              <a:t>Heart rate monitoring</a:t>
            </a:r>
          </a:p>
          <a:p>
            <a:pPr lvl="1"/>
            <a:r>
              <a:rPr lang="en-US" altLang="zh-CN" sz="1800" dirty="0" smtClean="0">
                <a:solidFill>
                  <a:srgbClr val="C00000"/>
                </a:solidFill>
                <a:cs typeface="Times New Roman" panose="02020603050405020304" pitchFamily="18" charset="0"/>
              </a:rPr>
              <a:t>Contact-based</a:t>
            </a:r>
            <a:r>
              <a:rPr lang="en-US" altLang="zh-CN" sz="1800" dirty="0" smtClean="0">
                <a:cs typeface="Times New Roman" panose="02020603050405020304" pitchFamily="18" charset="0"/>
              </a:rPr>
              <a:t>:  chest belt, wrist band, ECG</a:t>
            </a:r>
          </a:p>
          <a:p>
            <a:pPr lvl="1"/>
            <a:r>
              <a:rPr lang="en-US" altLang="zh-CN" sz="1800" dirty="0" smtClean="0">
                <a:solidFill>
                  <a:srgbClr val="0000CC"/>
                </a:solidFill>
                <a:cs typeface="Times New Roman" panose="02020603050405020304" pitchFamily="18" charset="0"/>
              </a:rPr>
              <a:t>Contact-free</a:t>
            </a:r>
            <a:r>
              <a:rPr lang="en-US" altLang="zh-CN" sz="1800" dirty="0" smtClean="0">
                <a:solidFill>
                  <a:schemeClr val="tx1"/>
                </a:solidFill>
                <a:cs typeface="Times New Roman" panose="02020603050405020304" pitchFamily="18" charset="0"/>
              </a:rPr>
              <a:t> monitoring using video</a:t>
            </a:r>
          </a:p>
          <a:p>
            <a:pPr marL="457200" lvl="1" indent="0">
              <a:buNone/>
            </a:pPr>
            <a:r>
              <a:rPr lang="en-US" altLang="zh-CN" sz="1600" dirty="0">
                <a:cs typeface="Times New Roman" panose="02020603050405020304" pitchFamily="18" charset="0"/>
              </a:rPr>
              <a:t>	</a:t>
            </a:r>
            <a:r>
              <a:rPr lang="en-US" altLang="zh-CN" sz="1600" dirty="0" smtClean="0">
                <a:cs typeface="Times New Roman" panose="02020603050405020304" pitchFamily="18" charset="0"/>
              </a:rPr>
              <a:t>~ Common </a:t>
            </a:r>
            <a:r>
              <a:rPr lang="en-US" altLang="zh-CN" sz="1600" dirty="0">
                <a:cs typeface="Times New Roman" panose="02020603050405020304" pitchFamily="18" charset="0"/>
              </a:rPr>
              <a:t>in fitness exercise &amp; care for special-needs</a:t>
            </a:r>
            <a:endParaRPr lang="en-US" sz="1600" dirty="0">
              <a:cs typeface="Times New Roman" panose="02020603050405020304" pitchFamily="18" charset="0"/>
            </a:endParaRPr>
          </a:p>
          <a:p>
            <a:pPr>
              <a:lnSpc>
                <a:spcPct val="150000"/>
              </a:lnSpc>
            </a:pPr>
            <a:r>
              <a:rPr lang="en-US" sz="2000" dirty="0" smtClean="0">
                <a:solidFill>
                  <a:schemeClr val="tx1"/>
                </a:solidFill>
                <a:cs typeface="Times New Roman" panose="02020603050405020304" pitchFamily="18" charset="0"/>
              </a:rPr>
              <a:t>Most works focused </a:t>
            </a:r>
            <a:r>
              <a:rPr lang="en-US" sz="2000" dirty="0">
                <a:solidFill>
                  <a:schemeClr val="tx1"/>
                </a:solidFill>
                <a:cs typeface="Times New Roman" panose="02020603050405020304" pitchFamily="18" charset="0"/>
              </a:rPr>
              <a:t>on </a:t>
            </a:r>
            <a:r>
              <a:rPr lang="en-US" sz="2000" dirty="0">
                <a:solidFill>
                  <a:srgbClr val="FF0000"/>
                </a:solidFill>
                <a:cs typeface="Times New Roman" panose="02020603050405020304" pitchFamily="18" charset="0"/>
              </a:rPr>
              <a:t>rest/still </a:t>
            </a:r>
            <a:r>
              <a:rPr lang="en-US" sz="2000" dirty="0" smtClean="0">
                <a:solidFill>
                  <a:srgbClr val="FF0000"/>
                </a:solidFill>
                <a:cs typeface="Times New Roman" panose="02020603050405020304" pitchFamily="18" charset="0"/>
              </a:rPr>
              <a:t>case</a:t>
            </a:r>
            <a:endParaRPr lang="en-US" altLang="zh-CN" sz="2000" dirty="0" smtClean="0">
              <a:solidFill>
                <a:schemeClr val="tx1"/>
              </a:solidFill>
              <a:cs typeface="Times New Roman" panose="02020603050405020304" pitchFamily="18" charset="0"/>
            </a:endParaRPr>
          </a:p>
          <a:p>
            <a:pPr>
              <a:lnSpc>
                <a:spcPct val="100000"/>
              </a:lnSpc>
            </a:pPr>
            <a:r>
              <a:rPr lang="en-US" altLang="zh-CN" sz="2000" dirty="0" smtClean="0">
                <a:solidFill>
                  <a:schemeClr val="tx1"/>
                </a:solidFill>
                <a:cs typeface="Times New Roman" panose="02020603050405020304" pitchFamily="18" charset="0"/>
              </a:rPr>
              <a:t>Addressing </a:t>
            </a:r>
            <a:r>
              <a:rPr lang="en-US" altLang="zh-CN" sz="2000" dirty="0" smtClean="0">
                <a:solidFill>
                  <a:srgbClr val="C00000"/>
                </a:solidFill>
                <a:cs typeface="Times New Roman" panose="02020603050405020304" pitchFamily="18" charset="0"/>
              </a:rPr>
              <a:t>Challenges</a:t>
            </a:r>
            <a:r>
              <a:rPr lang="en-US" altLang="zh-CN" sz="2000" dirty="0" smtClean="0">
                <a:solidFill>
                  <a:schemeClr val="tx1"/>
                </a:solidFill>
                <a:cs typeface="Times New Roman" panose="02020603050405020304" pitchFamily="18" charset="0"/>
              </a:rPr>
              <a:t> under </a:t>
            </a:r>
            <a:r>
              <a:rPr lang="en-US" altLang="zh-CN" sz="2000" dirty="0" smtClean="0">
                <a:cs typeface="Times New Roman" panose="02020603050405020304" pitchFamily="18" charset="0"/>
              </a:rPr>
              <a:t>significant</a:t>
            </a:r>
            <a:r>
              <a:rPr lang="en-US" altLang="zh-CN" sz="2000" dirty="0" smtClean="0">
                <a:solidFill>
                  <a:schemeClr val="tx1"/>
                </a:solidFill>
                <a:cs typeface="Times New Roman" panose="02020603050405020304" pitchFamily="18" charset="0"/>
              </a:rPr>
              <a:t> subject </a:t>
            </a:r>
            <a:r>
              <a:rPr lang="en-US" altLang="zh-CN" sz="2000" dirty="0" smtClean="0">
                <a:cs typeface="Times New Roman" panose="02020603050405020304" pitchFamily="18" charset="0"/>
              </a:rPr>
              <a:t>motion</a:t>
            </a:r>
            <a:r>
              <a:rPr lang="en-US" altLang="zh-CN" sz="2000" dirty="0" smtClean="0">
                <a:solidFill>
                  <a:schemeClr val="tx1"/>
                </a:solidFill>
                <a:cs typeface="Times New Roman" panose="02020603050405020304" pitchFamily="18" charset="0"/>
              </a:rPr>
              <a:t>:</a:t>
            </a:r>
          </a:p>
          <a:p>
            <a:pPr marL="800100" lvl="1" indent="-342900">
              <a:buFont typeface="+mj-lt"/>
              <a:buAutoNum type="arabicPeriod"/>
            </a:pPr>
            <a:r>
              <a:rPr lang="en-US" sz="1800" dirty="0" smtClean="0">
                <a:cs typeface="Times New Roman" panose="02020603050405020304" pitchFamily="18" charset="0"/>
              </a:rPr>
              <a:t>Reduce </a:t>
            </a:r>
            <a:r>
              <a:rPr lang="en-US" sz="1800" dirty="0">
                <a:solidFill>
                  <a:srgbClr val="FF0000"/>
                </a:solidFill>
                <a:cs typeface="Times New Roman" panose="02020603050405020304" pitchFamily="18" charset="0"/>
              </a:rPr>
              <a:t>face registration error </a:t>
            </a:r>
            <a:r>
              <a:rPr lang="en-US" sz="1800" dirty="0">
                <a:cs typeface="Times New Roman" panose="02020603050405020304" pitchFamily="18" charset="0"/>
              </a:rPr>
              <a:t>caused by fitness motion</a:t>
            </a:r>
          </a:p>
          <a:p>
            <a:pPr marL="800100" lvl="1" indent="-342900">
              <a:buFont typeface="+mj-lt"/>
              <a:buAutoNum type="arabicPeriod"/>
            </a:pPr>
            <a:r>
              <a:rPr lang="en-US" sz="1800" dirty="0" smtClean="0">
                <a:cs typeface="Times New Roman" panose="02020603050405020304" pitchFamily="18" charset="0"/>
              </a:rPr>
              <a:t>Separate heart beat </a:t>
            </a:r>
            <a:r>
              <a:rPr lang="en-US" sz="1800" dirty="0" smtClean="0">
                <a:solidFill>
                  <a:srgbClr val="C00000"/>
                </a:solidFill>
                <a:cs typeface="Times New Roman" panose="02020603050405020304" pitchFamily="18" charset="0"/>
              </a:rPr>
              <a:t>micro signal </a:t>
            </a:r>
            <a:r>
              <a:rPr lang="en-US" sz="1800" dirty="0" smtClean="0">
                <a:cs typeface="Times New Roman" panose="02020603050405020304" pitchFamily="18" charset="0"/>
              </a:rPr>
              <a:t>from dominated </a:t>
            </a:r>
            <a:r>
              <a:rPr lang="en-US" sz="1800" dirty="0" smtClean="0">
                <a:solidFill>
                  <a:srgbClr val="0000CC"/>
                </a:solidFill>
                <a:cs typeface="Times New Roman" panose="02020603050405020304" pitchFamily="18" charset="0"/>
              </a:rPr>
              <a:t>motion </a:t>
            </a:r>
            <a:r>
              <a:rPr lang="en-US" sz="1800" dirty="0">
                <a:solidFill>
                  <a:srgbClr val="0000CC"/>
                </a:solidFill>
                <a:cs typeface="Times New Roman" panose="02020603050405020304" pitchFamily="18" charset="0"/>
              </a:rPr>
              <a:t>modulated </a:t>
            </a:r>
            <a:r>
              <a:rPr lang="en-US" sz="1800" dirty="0" smtClean="0">
                <a:solidFill>
                  <a:srgbClr val="0000CC"/>
                </a:solidFill>
                <a:cs typeface="Times New Roman" panose="02020603050405020304" pitchFamily="18" charset="0"/>
              </a:rPr>
              <a:t>components</a:t>
            </a:r>
            <a:endParaRPr lang="en-US" sz="1800" dirty="0">
              <a:solidFill>
                <a:srgbClr val="0000CC"/>
              </a:solidFill>
              <a:cs typeface="Times New Roman" panose="02020603050405020304" pitchFamily="18" charset="0"/>
            </a:endParaRPr>
          </a:p>
          <a:p>
            <a:pPr marL="800100" lvl="1" indent="-342900">
              <a:buFont typeface="+mj-lt"/>
              <a:buAutoNum type="arabicPeriod"/>
            </a:pPr>
            <a:r>
              <a:rPr lang="en-US" sz="1800" dirty="0" smtClean="0">
                <a:cs typeface="Times New Roman" panose="02020603050405020304" pitchFamily="18" charset="0"/>
              </a:rPr>
              <a:t>Eliminate possible environmental </a:t>
            </a:r>
            <a:r>
              <a:rPr lang="en-US" sz="1800" dirty="0">
                <a:solidFill>
                  <a:srgbClr val="FF0000"/>
                </a:solidFill>
                <a:cs typeface="Times New Roman" panose="02020603050405020304" pitchFamily="18" charset="0"/>
              </a:rPr>
              <a:t>illumination variation </a:t>
            </a:r>
            <a:r>
              <a:rPr lang="en-US" sz="1800" dirty="0">
                <a:cs typeface="Times New Roman" panose="02020603050405020304" pitchFamily="18" charset="0"/>
              </a:rPr>
              <a:t>on </a:t>
            </a:r>
            <a:r>
              <a:rPr lang="en-US" sz="1800" dirty="0" smtClean="0">
                <a:cs typeface="Times New Roman" panose="02020603050405020304" pitchFamily="18" charset="0"/>
              </a:rPr>
              <a:t>face</a:t>
            </a:r>
          </a:p>
          <a:p>
            <a:pPr lvl="1"/>
            <a:endParaRPr lang="en-US" sz="1600" dirty="0" smtClean="0">
              <a:cs typeface="Times New Roman" panose="02020603050405020304" pitchFamily="18" charset="0"/>
            </a:endParaRPr>
          </a:p>
          <a:p>
            <a:pPr lvl="1"/>
            <a:endParaRPr lang="en-US" sz="1600" dirty="0">
              <a:cs typeface="Times New Roman" panose="02020603050405020304" pitchFamily="18" charset="0"/>
            </a:endParaRPr>
          </a:p>
          <a:p>
            <a:endParaRPr lang="en-US" altLang="zh-CN" sz="2000" dirty="0">
              <a:latin typeface="Times New Roman" panose="02020603050405020304" pitchFamily="18" charset="0"/>
              <a:cs typeface="Times New Roman" panose="02020603050405020304" pitchFamily="18" charset="0"/>
            </a:endParaRPr>
          </a:p>
        </p:txBody>
      </p:sp>
      <p:sp>
        <p:nvSpPr>
          <p:cNvPr id="9" name="Footer Placeholder 3"/>
          <p:cNvSpPr>
            <a:spLocks noGrp="1"/>
          </p:cNvSpPr>
          <p:nvPr>
            <p:ph type="ftr" sz="quarter" idx="10"/>
          </p:nvPr>
        </p:nvSpPr>
        <p:spPr>
          <a:xfrm>
            <a:off x="914400" y="6477000"/>
            <a:ext cx="5562600" cy="304800"/>
          </a:xfrm>
        </p:spPr>
        <p:txBody>
          <a:bodyPr/>
          <a:lstStyle/>
          <a:p>
            <a:pPr>
              <a:defRPr/>
            </a:pPr>
            <a:r>
              <a:rPr lang="en-US" dirty="0" smtClean="0"/>
              <a:t>Q. Zhu, C. Wong, C. Fu, M. Wu (ICIP2017): HR from fitness video</a:t>
            </a:r>
            <a:endParaRPr lang="en-US" dirty="0"/>
          </a:p>
        </p:txBody>
      </p:sp>
      <p:pic>
        <p:nvPicPr>
          <p:cNvPr id="4098" name="Picture 2" descr="C:\QZ\ppt\ICIP2017_QZ\img\intro_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09087" y="-152400"/>
            <a:ext cx="2991762" cy="246380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QZ\ppt\ICIP2017_QZ\img\intro_02_2.png"/>
          <p:cNvPicPr>
            <a:picLocks noChangeAspect="1" noChangeArrowheads="1"/>
          </p:cNvPicPr>
          <p:nvPr/>
        </p:nvPicPr>
        <p:blipFill rotWithShape="1">
          <a:blip r:embed="rId8">
            <a:extLst>
              <a:ext uri="{28A0092B-C50C-407E-A947-70E740481C1C}">
                <a14:useLocalDpi xmlns:a14="http://schemas.microsoft.com/office/drawing/2010/main" val="0"/>
              </a:ext>
            </a:extLst>
          </a:blip>
          <a:srcRect l="42029" t="7458" r="19944" b="36124"/>
          <a:stretch/>
        </p:blipFill>
        <p:spPr bwMode="auto">
          <a:xfrm flipH="1">
            <a:off x="10666339" y="760212"/>
            <a:ext cx="1853061" cy="1477154"/>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bwMode="auto">
          <a:xfrm flipV="1">
            <a:off x="9880590" y="768575"/>
            <a:ext cx="2072650" cy="335222"/>
          </a:xfrm>
          <a:prstGeom prst="line">
            <a:avLst/>
          </a:prstGeom>
          <a:ln>
            <a:prstDash val="lg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bwMode="auto">
          <a:xfrm>
            <a:off x="9880590" y="1296509"/>
            <a:ext cx="1907569" cy="313929"/>
          </a:xfrm>
          <a:prstGeom prst="line">
            <a:avLst/>
          </a:prstGeom>
          <a:ln>
            <a:prstDash val="lg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12024529" y="527493"/>
            <a:ext cx="661411" cy="253146"/>
          </a:xfrm>
          <a:prstGeom prst="rect">
            <a:avLst/>
          </a:prstGeom>
          <a:noFill/>
        </p:spPr>
        <p:txBody>
          <a:bodyPr wrap="square" rtlCol="0">
            <a:spAutoFit/>
          </a:bodyPr>
          <a:lstStyle/>
          <a:p>
            <a:pPr>
              <a:buNone/>
            </a:pPr>
            <a:r>
              <a:rPr lang="en-US" sz="1100" dirty="0" smtClean="0">
                <a:solidFill>
                  <a:schemeClr val="tx1"/>
                </a:solidFill>
              </a:rPr>
              <a:t>subject</a:t>
            </a:r>
            <a:endParaRPr lang="en-US" sz="1100" dirty="0">
              <a:solidFill>
                <a:schemeClr val="tx1"/>
              </a:solidFill>
            </a:endParaRPr>
          </a:p>
        </p:txBody>
      </p:sp>
      <p:cxnSp>
        <p:nvCxnSpPr>
          <p:cNvPr id="16" name="Straight Arrow Connector 15"/>
          <p:cNvCxnSpPr/>
          <p:nvPr/>
        </p:nvCxnSpPr>
        <p:spPr bwMode="auto">
          <a:xfrm flipH="1">
            <a:off x="12300297" y="704705"/>
            <a:ext cx="109874" cy="127740"/>
          </a:xfrm>
          <a:prstGeom prst="straightConnector1">
            <a:avLst/>
          </a:prstGeom>
          <a:ln>
            <a:headEnd type="none" w="med" len="med"/>
            <a:tailEnd type="arrow"/>
          </a:ln>
        </p:spPr>
        <p:style>
          <a:lnRef idx="1">
            <a:schemeClr val="accent4"/>
          </a:lnRef>
          <a:fillRef idx="0">
            <a:schemeClr val="accent4"/>
          </a:fillRef>
          <a:effectRef idx="0">
            <a:schemeClr val="accent4"/>
          </a:effectRef>
          <a:fontRef idx="minor">
            <a:schemeClr val="tx1"/>
          </a:fontRef>
        </p:style>
      </p:cxnSp>
      <p:pic>
        <p:nvPicPr>
          <p:cNvPr id="4101" name="Picture 5" descr="C:\QZ\ppt\ICIP2017_QZ\img\intro_02_3.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750550" y="3838225"/>
            <a:ext cx="1447800" cy="79664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QZ\ppt\ICIP2017_QZ\img\intro_02_4.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50020" y="5114686"/>
            <a:ext cx="1444752" cy="79664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QZ\ppt\ICIP2017_QZ\img\ori_image.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37992" y="3316514"/>
            <a:ext cx="690563" cy="10287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QZ\ppt\ICIP2017_QZ\img\ori_image.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96252" y="3474200"/>
            <a:ext cx="690563" cy="10287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QZ\ppt\ICIP2017_QZ\img\ori_image.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83274" y="3671154"/>
            <a:ext cx="690563" cy="102870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QZ\ppt\ICIP2017_QZ\img\ori_image.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41533" y="3819978"/>
            <a:ext cx="690563" cy="10287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9668913" y="4876182"/>
            <a:ext cx="1345240" cy="238527"/>
          </a:xfrm>
          <a:prstGeom prst="rect">
            <a:avLst/>
          </a:prstGeom>
          <a:noFill/>
        </p:spPr>
        <p:txBody>
          <a:bodyPr wrap="none" rtlCol="0">
            <a:spAutoFit/>
          </a:bodyPr>
          <a:lstStyle/>
          <a:p>
            <a:pPr>
              <a:buNone/>
            </a:pPr>
            <a:r>
              <a:rPr lang="en-US" sz="1000" dirty="0" smtClean="0">
                <a:solidFill>
                  <a:schemeClr val="tx1"/>
                </a:solidFill>
              </a:rPr>
              <a:t>Image frame extracted</a:t>
            </a:r>
            <a:endParaRPr lang="en-US" sz="1000" dirty="0">
              <a:solidFill>
                <a:schemeClr val="tx1"/>
              </a:solidFill>
            </a:endParaRPr>
          </a:p>
        </p:txBody>
      </p:sp>
      <p:sp>
        <p:nvSpPr>
          <p:cNvPr id="38" name="TextBox 37"/>
          <p:cNvSpPr txBox="1"/>
          <p:nvPr/>
        </p:nvSpPr>
        <p:spPr>
          <a:xfrm>
            <a:off x="11750550" y="4876159"/>
            <a:ext cx="1617751" cy="238527"/>
          </a:xfrm>
          <a:prstGeom prst="rect">
            <a:avLst/>
          </a:prstGeom>
          <a:noFill/>
        </p:spPr>
        <p:txBody>
          <a:bodyPr wrap="none" rtlCol="0">
            <a:spAutoFit/>
          </a:bodyPr>
          <a:lstStyle/>
          <a:p>
            <a:pPr>
              <a:buNone/>
            </a:pPr>
            <a:r>
              <a:rPr lang="en-US" sz="1000" dirty="0" smtClean="0">
                <a:solidFill>
                  <a:schemeClr val="tx1"/>
                </a:solidFill>
              </a:rPr>
              <a:t>Face color signal calculated</a:t>
            </a:r>
            <a:endParaRPr lang="en-US" sz="1000" dirty="0">
              <a:solidFill>
                <a:schemeClr val="tx1"/>
              </a:solidFill>
            </a:endParaRPr>
          </a:p>
        </p:txBody>
      </p:sp>
      <p:sp>
        <p:nvSpPr>
          <p:cNvPr id="39" name="TextBox 38"/>
          <p:cNvSpPr txBox="1"/>
          <p:nvPr/>
        </p:nvSpPr>
        <p:spPr>
          <a:xfrm>
            <a:off x="10666539" y="5908865"/>
            <a:ext cx="1811714" cy="238527"/>
          </a:xfrm>
          <a:prstGeom prst="rect">
            <a:avLst/>
          </a:prstGeom>
          <a:noFill/>
        </p:spPr>
        <p:txBody>
          <a:bodyPr wrap="none" rtlCol="0">
            <a:spAutoFit/>
          </a:bodyPr>
          <a:lstStyle/>
          <a:p>
            <a:pPr>
              <a:buNone/>
            </a:pPr>
            <a:r>
              <a:rPr lang="en-US" sz="1000" dirty="0" smtClean="0">
                <a:solidFill>
                  <a:schemeClr val="tx1"/>
                </a:solidFill>
              </a:rPr>
              <a:t>Physiological signals recovered</a:t>
            </a:r>
            <a:endParaRPr lang="en-US" sz="1000" dirty="0">
              <a:solidFill>
                <a:schemeClr val="tx1"/>
              </a:solidFill>
            </a:endParaRPr>
          </a:p>
        </p:txBody>
      </p:sp>
      <p:pic>
        <p:nvPicPr>
          <p:cNvPr id="4099" name="Picture 3" descr="C:\QZ\ppt\ICIP2017_QZ\img\intro_02_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9637977" y="991612"/>
            <a:ext cx="485226" cy="376764"/>
          </a:xfrm>
          <a:prstGeom prst="rect">
            <a:avLst/>
          </a:prstGeom>
          <a:noFill/>
          <a:extLst>
            <a:ext uri="{909E8E84-426E-40DD-AFC4-6F175D3DCCD1}">
              <a14:hiddenFill xmlns:a14="http://schemas.microsoft.com/office/drawing/2010/main">
                <a:solidFill>
                  <a:srgbClr val="FFFFFF"/>
                </a:solidFill>
              </a14:hiddenFill>
            </a:ext>
          </a:extLst>
        </p:spPr>
      </p:pic>
      <p:pic>
        <p:nvPicPr>
          <p:cNvPr id="19" name="newVideo.mov.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3"/>
          <a:srcRect l="-1278" t="23653" r="1278" b="-7752"/>
          <a:stretch/>
        </p:blipFill>
        <p:spPr>
          <a:xfrm rot="5400000">
            <a:off x="6611955" y="4406128"/>
            <a:ext cx="2346737" cy="2203137"/>
          </a:xfrm>
          <a:prstGeom prst="rect">
            <a:avLst/>
          </a:prstGeom>
        </p:spPr>
      </p:pic>
      <p:pic>
        <p:nvPicPr>
          <p:cNvPr id="4" name="faceColorChangeAmp.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4"/>
          <a:stretch>
            <a:fillRect/>
          </a:stretch>
        </p:blipFill>
        <p:spPr>
          <a:xfrm>
            <a:off x="5825251" y="2136245"/>
            <a:ext cx="3249748" cy="1827984"/>
          </a:xfrm>
          <a:prstGeom prst="rect">
            <a:avLst/>
          </a:prstGeom>
        </p:spPr>
      </p:pic>
    </p:spTree>
    <p:extLst>
      <p:ext uri="{BB962C8B-B14F-4D97-AF65-F5344CB8AC3E}">
        <p14:creationId xmlns:p14="http://schemas.microsoft.com/office/powerpoint/2010/main" val="13314282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26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9269">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9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9269">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9269">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mediacall" presetSubtype="0" fill="hold" nodeType="withEffect">
                                  <p:stCondLst>
                                    <p:cond delay="0"/>
                                  </p:stCondLst>
                                  <p:childTnLst>
                                    <p:cmd type="call" cmd="playFrom(0.0)">
                                      <p:cBhvr>
                                        <p:cTn id="36" dur="10040" fill="hold"/>
                                        <p:tgtEl>
                                          <p:spTgt spid="19"/>
                                        </p:tgtEl>
                                      </p:cBhvr>
                                    </p:cmd>
                                  </p:childTnLst>
                                </p:cTn>
                              </p:par>
                              <p:par>
                                <p:cTn id="37" presetID="1" presetClass="entr" presetSubtype="0" fill="hold" nodeType="withEffect">
                                  <p:stCondLst>
                                    <p:cond delay="0"/>
                                  </p:stCondLst>
                                  <p:childTnLst>
                                    <p:set>
                                      <p:cBhvr>
                                        <p:cTn id="38" dur="1" fill="hold">
                                          <p:stCondLst>
                                            <p:cond delay="0"/>
                                          </p:stCondLst>
                                        </p:cTn>
                                        <p:tgtEl>
                                          <p:spTgt spid="139269">
                                            <p:txEl>
                                              <p:pRg st="6" end="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9269">
                                            <p:txEl>
                                              <p:pRg st="7" end="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926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3" fill="hold" display="0">
                  <p:stCondLst>
                    <p:cond delay="indefinite"/>
                  </p:stCondLst>
                </p:cTn>
                <p:tgtEl>
                  <p:spTgt spid="19"/>
                </p:tgtEl>
              </p:cMediaNode>
            </p:video>
            <p:video>
              <p:cMediaNode vol="80000">
                <p:cTn id="44" fill="hold" display="0">
                  <p:stCondLst>
                    <p:cond delay="indefinite"/>
                  </p:stCondLst>
                </p:cTn>
                <p:tgtEl>
                  <p:spTgt spid="4"/>
                </p:tgtEl>
              </p:cMediaNode>
            </p:video>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9267" name="Slide Number Placeholder 4"/>
          <p:cNvSpPr>
            <a:spLocks noGrp="1"/>
          </p:cNvSpPr>
          <p:nvPr>
            <p:ph type="sldNum" sz="quarter" idx="11"/>
          </p:nvPr>
        </p:nvSpPr>
        <p:spPr>
          <a:noFill/>
        </p:spPr>
        <p:txBody>
          <a:bodyPr/>
          <a:lstStyle/>
          <a:p>
            <a:fld id="{CA339E14-DA11-49BB-813F-D0A3166E72A6}" type="slidenum">
              <a:rPr lang="en-US" smtClean="0"/>
              <a:pPr/>
              <a:t>3</a:t>
            </a:fld>
            <a:endParaRPr lang="en-US" smtClean="0"/>
          </a:p>
        </p:txBody>
      </p:sp>
      <p:sp>
        <p:nvSpPr>
          <p:cNvPr id="1540098" name="Rectangle 2"/>
          <p:cNvSpPr>
            <a:spLocks noGrp="1" noChangeArrowheads="1"/>
          </p:cNvSpPr>
          <p:nvPr>
            <p:ph type="title"/>
          </p:nvPr>
        </p:nvSpPr>
        <p:spPr/>
        <p:txBody>
          <a:bodyPr/>
          <a:lstStyle/>
          <a:p>
            <a:pPr>
              <a:defRPr/>
            </a:pPr>
            <a:r>
              <a:rPr lang="en-US" dirty="0" smtClean="0">
                <a:solidFill>
                  <a:schemeClr val="tx1"/>
                </a:solidFill>
              </a:rPr>
              <a:t>Example Video</a:t>
            </a:r>
          </a:p>
        </p:txBody>
      </p:sp>
      <p:pic>
        <p:nvPicPr>
          <p:cNvPr id="2" name="QZ_elliptical_7s-VidSeg-Scale-100-target-31-time-736729.6028.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29400" y="1031142"/>
            <a:ext cx="7252600" cy="5200002"/>
          </a:xfrm>
          <a:prstGeom prst="rect">
            <a:avLst/>
          </a:prstGeom>
          <a:noFill/>
          <a:ln>
            <a:noFill/>
          </a:ln>
        </p:spPr>
      </p:pic>
      <p:sp>
        <p:nvSpPr>
          <p:cNvPr id="4" name="TextBox 3"/>
          <p:cNvSpPr txBox="1"/>
          <p:nvPr/>
        </p:nvSpPr>
        <p:spPr>
          <a:xfrm>
            <a:off x="1219200" y="1015941"/>
            <a:ext cx="1524776" cy="355482"/>
          </a:xfrm>
          <a:prstGeom prst="rect">
            <a:avLst/>
          </a:prstGeom>
          <a:noFill/>
        </p:spPr>
        <p:txBody>
          <a:bodyPr wrap="none" rtlCol="0">
            <a:spAutoFit/>
          </a:bodyPr>
          <a:lstStyle/>
          <a:p>
            <a:pPr>
              <a:buNone/>
            </a:pPr>
            <a:r>
              <a:rPr lang="en-US" sz="1800" dirty="0" smtClean="0">
                <a:solidFill>
                  <a:schemeClr val="accent3"/>
                </a:solidFill>
              </a:rPr>
              <a:t>Original video</a:t>
            </a:r>
            <a:endParaRPr lang="en-US" sz="1800" dirty="0">
              <a:solidFill>
                <a:schemeClr val="accent3"/>
              </a:solidFill>
            </a:endParaRPr>
          </a:p>
        </p:txBody>
      </p:sp>
      <p:sp>
        <p:nvSpPr>
          <p:cNvPr id="10" name="TextBox 9"/>
          <p:cNvSpPr txBox="1"/>
          <p:nvPr/>
        </p:nvSpPr>
        <p:spPr>
          <a:xfrm>
            <a:off x="3276600" y="1015941"/>
            <a:ext cx="1018227" cy="355482"/>
          </a:xfrm>
          <a:prstGeom prst="rect">
            <a:avLst/>
          </a:prstGeom>
          <a:noFill/>
        </p:spPr>
        <p:txBody>
          <a:bodyPr wrap="none" rtlCol="0">
            <a:spAutoFit/>
          </a:bodyPr>
          <a:lstStyle/>
          <a:p>
            <a:pPr>
              <a:buNone/>
            </a:pPr>
            <a:r>
              <a:rPr lang="en-US" sz="1800" dirty="0" smtClean="0">
                <a:solidFill>
                  <a:schemeClr val="accent3"/>
                </a:solidFill>
              </a:rPr>
              <a:t>Ref. face</a:t>
            </a:r>
            <a:endParaRPr lang="en-US" sz="1800" dirty="0">
              <a:solidFill>
                <a:schemeClr val="accent3"/>
              </a:solidFill>
            </a:endParaRPr>
          </a:p>
        </p:txBody>
      </p:sp>
      <p:sp>
        <p:nvSpPr>
          <p:cNvPr id="11" name="TextBox 10"/>
          <p:cNvSpPr txBox="1"/>
          <p:nvPr/>
        </p:nvSpPr>
        <p:spPr>
          <a:xfrm>
            <a:off x="5029200" y="1015941"/>
            <a:ext cx="1332416" cy="355482"/>
          </a:xfrm>
          <a:prstGeom prst="rect">
            <a:avLst/>
          </a:prstGeom>
          <a:noFill/>
        </p:spPr>
        <p:txBody>
          <a:bodyPr wrap="none" rtlCol="0">
            <a:spAutoFit/>
          </a:bodyPr>
          <a:lstStyle/>
          <a:p>
            <a:pPr>
              <a:buNone/>
            </a:pPr>
            <a:r>
              <a:rPr lang="en-US" sz="1800" dirty="0" smtClean="0">
                <a:solidFill>
                  <a:schemeClr val="accent3"/>
                </a:solidFill>
              </a:rPr>
              <a:t>Current face</a:t>
            </a:r>
            <a:endParaRPr lang="en-US" sz="1800" dirty="0">
              <a:solidFill>
                <a:schemeClr val="accent3"/>
              </a:solidFill>
            </a:endParaRPr>
          </a:p>
        </p:txBody>
      </p:sp>
      <p:sp>
        <p:nvSpPr>
          <p:cNvPr id="12" name="TextBox 11"/>
          <p:cNvSpPr txBox="1"/>
          <p:nvPr/>
        </p:nvSpPr>
        <p:spPr>
          <a:xfrm>
            <a:off x="6781800" y="1015941"/>
            <a:ext cx="1370888" cy="355482"/>
          </a:xfrm>
          <a:prstGeom prst="rect">
            <a:avLst/>
          </a:prstGeom>
          <a:noFill/>
        </p:spPr>
        <p:txBody>
          <a:bodyPr wrap="none" rtlCol="0">
            <a:spAutoFit/>
          </a:bodyPr>
          <a:lstStyle/>
          <a:p>
            <a:pPr>
              <a:buNone/>
            </a:pPr>
            <a:r>
              <a:rPr lang="en-US" sz="1800" dirty="0" smtClean="0">
                <a:solidFill>
                  <a:schemeClr val="accent3"/>
                </a:solidFill>
              </a:rPr>
              <a:t>Aligned face</a:t>
            </a:r>
            <a:endParaRPr lang="en-US" sz="1800" dirty="0">
              <a:solidFill>
                <a:schemeClr val="accent3"/>
              </a:solidFill>
            </a:endParaRPr>
          </a:p>
        </p:txBody>
      </p:sp>
      <p:sp>
        <p:nvSpPr>
          <p:cNvPr id="13" name="TextBox 12"/>
          <p:cNvSpPr txBox="1"/>
          <p:nvPr/>
        </p:nvSpPr>
        <p:spPr>
          <a:xfrm>
            <a:off x="6510975" y="3678355"/>
            <a:ext cx="1871025" cy="355482"/>
          </a:xfrm>
          <a:prstGeom prst="rect">
            <a:avLst/>
          </a:prstGeom>
          <a:noFill/>
        </p:spPr>
        <p:txBody>
          <a:bodyPr wrap="none" rtlCol="0">
            <a:spAutoFit/>
          </a:bodyPr>
          <a:lstStyle/>
          <a:p>
            <a:pPr>
              <a:buNone/>
            </a:pPr>
            <a:r>
              <a:rPr lang="en-US" sz="1800" dirty="0" smtClean="0">
                <a:solidFill>
                  <a:schemeClr val="accent3"/>
                </a:solidFill>
              </a:rPr>
              <a:t>G channel on ROI</a:t>
            </a:r>
            <a:endParaRPr lang="en-US" sz="1800" dirty="0">
              <a:solidFill>
                <a:schemeClr val="accent3"/>
              </a:solidFill>
            </a:endParaRPr>
          </a:p>
        </p:txBody>
      </p:sp>
      <p:sp>
        <p:nvSpPr>
          <p:cNvPr id="14" name="TextBox 13"/>
          <p:cNvSpPr txBox="1"/>
          <p:nvPr/>
        </p:nvSpPr>
        <p:spPr>
          <a:xfrm>
            <a:off x="4604657" y="3678355"/>
            <a:ext cx="2069797" cy="355482"/>
          </a:xfrm>
          <a:prstGeom prst="rect">
            <a:avLst/>
          </a:prstGeom>
          <a:noFill/>
        </p:spPr>
        <p:txBody>
          <a:bodyPr wrap="none" rtlCol="0">
            <a:spAutoFit/>
          </a:bodyPr>
          <a:lstStyle/>
          <a:p>
            <a:pPr>
              <a:buNone/>
            </a:pPr>
            <a:r>
              <a:rPr lang="en-US" sz="1800" dirty="0" smtClean="0">
                <a:solidFill>
                  <a:schemeClr val="tx1"/>
                </a:solidFill>
              </a:rPr>
              <a:t>Motion </a:t>
            </a:r>
            <a:r>
              <a:rPr lang="en-US" sz="1800" dirty="0" err="1" smtClean="0">
                <a:solidFill>
                  <a:schemeClr val="tx1"/>
                </a:solidFill>
              </a:rPr>
              <a:t>vec</a:t>
            </a:r>
            <a:r>
              <a:rPr lang="en-US" sz="1800" dirty="0" smtClean="0">
                <a:solidFill>
                  <a:schemeClr val="tx1"/>
                </a:solidFill>
              </a:rPr>
              <a:t>. to RGB</a:t>
            </a:r>
            <a:endParaRPr lang="en-US" sz="1800" dirty="0">
              <a:solidFill>
                <a:schemeClr val="tx1"/>
              </a:solidFill>
            </a:endParaRPr>
          </a:p>
        </p:txBody>
      </p:sp>
      <p:sp>
        <p:nvSpPr>
          <p:cNvPr id="5" name="TextBox 4"/>
          <p:cNvSpPr txBox="1"/>
          <p:nvPr/>
        </p:nvSpPr>
        <p:spPr>
          <a:xfrm>
            <a:off x="3211286" y="781350"/>
            <a:ext cx="5989140" cy="297004"/>
          </a:xfrm>
          <a:prstGeom prst="rect">
            <a:avLst/>
          </a:prstGeom>
          <a:noFill/>
        </p:spPr>
        <p:txBody>
          <a:bodyPr wrap="none" rtlCol="0">
            <a:spAutoFit/>
          </a:bodyPr>
          <a:lstStyle/>
          <a:p>
            <a:pPr>
              <a:buNone/>
            </a:pPr>
            <a:r>
              <a:rPr lang="en-US" sz="1400" dirty="0" smtClean="0">
                <a:solidFill>
                  <a:srgbClr val="C00000"/>
                </a:solidFill>
              </a:rPr>
              <a:t>HR reference is from chest belt (gold standard for HR monitoring during fitness)</a:t>
            </a:r>
            <a:endParaRPr lang="en-US" sz="1400" dirty="0">
              <a:solidFill>
                <a:srgbClr val="C00000"/>
              </a:solidFill>
            </a:endParaRPr>
          </a:p>
        </p:txBody>
      </p:sp>
      <p:sp>
        <p:nvSpPr>
          <p:cNvPr id="15" name="Footer Placeholder 3"/>
          <p:cNvSpPr>
            <a:spLocks noGrp="1"/>
          </p:cNvSpPr>
          <p:nvPr>
            <p:ph type="ftr" sz="quarter" idx="10"/>
          </p:nvPr>
        </p:nvSpPr>
        <p:spPr>
          <a:xfrm>
            <a:off x="914400" y="6477000"/>
            <a:ext cx="5562600" cy="304800"/>
          </a:xfrm>
        </p:spPr>
        <p:txBody>
          <a:bodyPr/>
          <a:lstStyle/>
          <a:p>
            <a:pPr>
              <a:defRPr/>
            </a:pPr>
            <a:r>
              <a:rPr lang="en-US" dirty="0" smtClean="0"/>
              <a:t>Q. Zhu, C. Wong, C. Fu, M. Wu (ICIP2017): HR from fitness video</a:t>
            </a:r>
            <a:endParaRPr lang="en-US" dirty="0"/>
          </a:p>
        </p:txBody>
      </p:sp>
    </p:spTree>
    <p:extLst>
      <p:ext uri="{BB962C8B-B14F-4D97-AF65-F5344CB8AC3E}">
        <p14:creationId xmlns:p14="http://schemas.microsoft.com/office/powerpoint/2010/main" val="18300785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emo.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4400" y="1752600"/>
            <a:ext cx="7586133" cy="4267200"/>
          </a:xfrm>
          <a:prstGeom prst="rect">
            <a:avLst/>
          </a:prstGeom>
        </p:spPr>
      </p:pic>
      <p:sp>
        <p:nvSpPr>
          <p:cNvPr id="139267" name="Slide Number Placeholder 4"/>
          <p:cNvSpPr>
            <a:spLocks noGrp="1"/>
          </p:cNvSpPr>
          <p:nvPr>
            <p:ph type="sldNum" sz="quarter" idx="11"/>
          </p:nvPr>
        </p:nvSpPr>
        <p:spPr>
          <a:noFill/>
        </p:spPr>
        <p:txBody>
          <a:bodyPr/>
          <a:lstStyle/>
          <a:p>
            <a:fld id="{CA339E14-DA11-49BB-813F-D0A3166E72A6}" type="slidenum">
              <a:rPr lang="en-US" smtClean="0"/>
              <a:pPr/>
              <a:t>4</a:t>
            </a:fld>
            <a:endParaRPr lang="en-US" smtClean="0"/>
          </a:p>
        </p:txBody>
      </p:sp>
      <p:sp>
        <p:nvSpPr>
          <p:cNvPr id="1540098" name="Rectangle 2"/>
          <p:cNvSpPr>
            <a:spLocks noGrp="1" noChangeArrowheads="1"/>
          </p:cNvSpPr>
          <p:nvPr>
            <p:ph type="title"/>
          </p:nvPr>
        </p:nvSpPr>
        <p:spPr/>
        <p:txBody>
          <a:bodyPr/>
          <a:lstStyle/>
          <a:p>
            <a:pPr>
              <a:defRPr/>
            </a:pPr>
            <a:r>
              <a:rPr lang="en-US" dirty="0" smtClean="0">
                <a:solidFill>
                  <a:schemeClr val="tx1"/>
                </a:solidFill>
              </a:rPr>
              <a:t>Example Video</a:t>
            </a:r>
          </a:p>
        </p:txBody>
      </p:sp>
      <p:sp>
        <p:nvSpPr>
          <p:cNvPr id="4" name="TextBox 3"/>
          <p:cNvSpPr txBox="1"/>
          <p:nvPr/>
        </p:nvSpPr>
        <p:spPr>
          <a:xfrm>
            <a:off x="1012574" y="1693431"/>
            <a:ext cx="1524776" cy="355482"/>
          </a:xfrm>
          <a:prstGeom prst="rect">
            <a:avLst/>
          </a:prstGeom>
          <a:solidFill>
            <a:schemeClr val="bg1"/>
          </a:solidFill>
        </p:spPr>
        <p:txBody>
          <a:bodyPr wrap="none" rtlCol="0">
            <a:spAutoFit/>
          </a:bodyPr>
          <a:lstStyle/>
          <a:p>
            <a:pPr>
              <a:buNone/>
            </a:pPr>
            <a:r>
              <a:rPr lang="en-US" sz="1800" dirty="0" smtClean="0">
                <a:solidFill>
                  <a:schemeClr val="tx1"/>
                </a:solidFill>
              </a:rPr>
              <a:t>Original video</a:t>
            </a:r>
            <a:endParaRPr lang="en-US" sz="1800" dirty="0">
              <a:solidFill>
                <a:schemeClr val="tx1"/>
              </a:solidFill>
            </a:endParaRPr>
          </a:p>
        </p:txBody>
      </p:sp>
      <p:sp>
        <p:nvSpPr>
          <p:cNvPr id="10" name="TextBox 9"/>
          <p:cNvSpPr txBox="1"/>
          <p:nvPr/>
        </p:nvSpPr>
        <p:spPr>
          <a:xfrm>
            <a:off x="3248973" y="1676400"/>
            <a:ext cx="1018227" cy="355482"/>
          </a:xfrm>
          <a:prstGeom prst="rect">
            <a:avLst/>
          </a:prstGeom>
          <a:solidFill>
            <a:schemeClr val="bg1"/>
          </a:solidFill>
        </p:spPr>
        <p:txBody>
          <a:bodyPr wrap="none" rtlCol="0">
            <a:spAutoFit/>
          </a:bodyPr>
          <a:lstStyle/>
          <a:p>
            <a:pPr>
              <a:buNone/>
            </a:pPr>
            <a:r>
              <a:rPr lang="en-US" sz="1800" dirty="0" smtClean="0">
                <a:solidFill>
                  <a:schemeClr val="tx1"/>
                </a:solidFill>
              </a:rPr>
              <a:t>Ref. face</a:t>
            </a:r>
            <a:endParaRPr lang="en-US" sz="1800" dirty="0">
              <a:solidFill>
                <a:schemeClr val="tx1"/>
              </a:solidFill>
            </a:endParaRPr>
          </a:p>
        </p:txBody>
      </p:sp>
      <p:sp>
        <p:nvSpPr>
          <p:cNvPr id="11" name="TextBox 10"/>
          <p:cNvSpPr txBox="1"/>
          <p:nvPr/>
        </p:nvSpPr>
        <p:spPr>
          <a:xfrm>
            <a:off x="4992184" y="1693431"/>
            <a:ext cx="1332416" cy="355482"/>
          </a:xfrm>
          <a:prstGeom prst="rect">
            <a:avLst/>
          </a:prstGeom>
          <a:solidFill>
            <a:schemeClr val="bg1"/>
          </a:solidFill>
        </p:spPr>
        <p:txBody>
          <a:bodyPr wrap="none" rtlCol="0">
            <a:spAutoFit/>
          </a:bodyPr>
          <a:lstStyle/>
          <a:p>
            <a:pPr>
              <a:buNone/>
            </a:pPr>
            <a:r>
              <a:rPr lang="en-US" sz="1800" dirty="0" smtClean="0">
                <a:solidFill>
                  <a:schemeClr val="tx1"/>
                </a:solidFill>
              </a:rPr>
              <a:t>Current face</a:t>
            </a:r>
            <a:endParaRPr lang="en-US" sz="1800" dirty="0">
              <a:solidFill>
                <a:schemeClr val="tx1"/>
              </a:solidFill>
            </a:endParaRPr>
          </a:p>
        </p:txBody>
      </p:sp>
      <p:sp>
        <p:nvSpPr>
          <p:cNvPr id="12" name="TextBox 11"/>
          <p:cNvSpPr txBox="1"/>
          <p:nvPr/>
        </p:nvSpPr>
        <p:spPr>
          <a:xfrm>
            <a:off x="6858000" y="1693431"/>
            <a:ext cx="1370888" cy="355482"/>
          </a:xfrm>
          <a:prstGeom prst="rect">
            <a:avLst/>
          </a:prstGeom>
          <a:solidFill>
            <a:schemeClr val="bg1"/>
          </a:solidFill>
        </p:spPr>
        <p:txBody>
          <a:bodyPr wrap="none" rtlCol="0">
            <a:spAutoFit/>
          </a:bodyPr>
          <a:lstStyle/>
          <a:p>
            <a:pPr>
              <a:buNone/>
            </a:pPr>
            <a:r>
              <a:rPr lang="en-US" sz="1800" dirty="0" smtClean="0">
                <a:solidFill>
                  <a:schemeClr val="tx1"/>
                </a:solidFill>
              </a:rPr>
              <a:t>Aligned face</a:t>
            </a:r>
            <a:endParaRPr lang="en-US" sz="1800" dirty="0">
              <a:solidFill>
                <a:schemeClr val="tx1"/>
              </a:solidFill>
            </a:endParaRPr>
          </a:p>
        </p:txBody>
      </p:sp>
      <p:sp>
        <p:nvSpPr>
          <p:cNvPr id="13" name="TextBox 12"/>
          <p:cNvSpPr txBox="1"/>
          <p:nvPr/>
        </p:nvSpPr>
        <p:spPr>
          <a:xfrm>
            <a:off x="6590151" y="4115584"/>
            <a:ext cx="1871025" cy="355482"/>
          </a:xfrm>
          <a:prstGeom prst="rect">
            <a:avLst/>
          </a:prstGeom>
          <a:noFill/>
        </p:spPr>
        <p:txBody>
          <a:bodyPr wrap="none" rtlCol="0">
            <a:spAutoFit/>
          </a:bodyPr>
          <a:lstStyle/>
          <a:p>
            <a:pPr>
              <a:buNone/>
            </a:pPr>
            <a:r>
              <a:rPr lang="en-US" sz="1800" dirty="0" smtClean="0">
                <a:solidFill>
                  <a:schemeClr val="bg1"/>
                </a:solidFill>
              </a:rPr>
              <a:t>G channel on ROI</a:t>
            </a:r>
            <a:endParaRPr lang="en-US" sz="1800" dirty="0">
              <a:solidFill>
                <a:schemeClr val="bg1"/>
              </a:solidFill>
            </a:endParaRPr>
          </a:p>
        </p:txBody>
      </p:sp>
      <p:sp>
        <p:nvSpPr>
          <p:cNvPr id="14" name="TextBox 13"/>
          <p:cNvSpPr txBox="1"/>
          <p:nvPr/>
        </p:nvSpPr>
        <p:spPr>
          <a:xfrm>
            <a:off x="4623493" y="4115584"/>
            <a:ext cx="2069797" cy="355482"/>
          </a:xfrm>
          <a:prstGeom prst="rect">
            <a:avLst/>
          </a:prstGeom>
          <a:noFill/>
        </p:spPr>
        <p:txBody>
          <a:bodyPr wrap="none" rtlCol="0">
            <a:spAutoFit/>
          </a:bodyPr>
          <a:lstStyle/>
          <a:p>
            <a:pPr>
              <a:buNone/>
            </a:pPr>
            <a:r>
              <a:rPr lang="en-US" sz="1800" dirty="0" smtClean="0">
                <a:solidFill>
                  <a:schemeClr val="tx1"/>
                </a:solidFill>
              </a:rPr>
              <a:t>Motion </a:t>
            </a:r>
            <a:r>
              <a:rPr lang="en-US" sz="1800" dirty="0" err="1" smtClean="0">
                <a:solidFill>
                  <a:schemeClr val="tx1"/>
                </a:solidFill>
              </a:rPr>
              <a:t>vec</a:t>
            </a:r>
            <a:r>
              <a:rPr lang="en-US" sz="1800" dirty="0" smtClean="0">
                <a:solidFill>
                  <a:schemeClr val="tx1"/>
                </a:solidFill>
              </a:rPr>
              <a:t>. to RGB</a:t>
            </a:r>
            <a:endParaRPr lang="en-US" sz="1800" dirty="0">
              <a:solidFill>
                <a:schemeClr val="tx1"/>
              </a:solidFill>
            </a:endParaRPr>
          </a:p>
        </p:txBody>
      </p:sp>
      <p:sp>
        <p:nvSpPr>
          <p:cNvPr id="5" name="TextBox 4"/>
          <p:cNvSpPr txBox="1"/>
          <p:nvPr/>
        </p:nvSpPr>
        <p:spPr>
          <a:xfrm>
            <a:off x="1495752" y="1044756"/>
            <a:ext cx="7648248" cy="355482"/>
          </a:xfrm>
          <a:prstGeom prst="rect">
            <a:avLst/>
          </a:prstGeom>
          <a:noFill/>
        </p:spPr>
        <p:txBody>
          <a:bodyPr wrap="none" rtlCol="0">
            <a:spAutoFit/>
          </a:bodyPr>
          <a:lstStyle/>
          <a:p>
            <a:pPr>
              <a:buNone/>
            </a:pPr>
            <a:r>
              <a:rPr lang="en-US" sz="1800" dirty="0" smtClean="0">
                <a:solidFill>
                  <a:srgbClr val="C00000"/>
                </a:solidFill>
              </a:rPr>
              <a:t>HR reference is from chest belt (gold standard for HR monitoring during fitness)</a:t>
            </a:r>
            <a:endParaRPr lang="en-US" sz="1800" dirty="0">
              <a:solidFill>
                <a:srgbClr val="C00000"/>
              </a:solidFill>
            </a:endParaRPr>
          </a:p>
        </p:txBody>
      </p:sp>
      <p:sp>
        <p:nvSpPr>
          <p:cNvPr id="15" name="Footer Placeholder 3"/>
          <p:cNvSpPr>
            <a:spLocks noGrp="1"/>
          </p:cNvSpPr>
          <p:nvPr>
            <p:ph type="ftr" sz="quarter" idx="10"/>
          </p:nvPr>
        </p:nvSpPr>
        <p:spPr>
          <a:xfrm>
            <a:off x="914400" y="6477000"/>
            <a:ext cx="5562600" cy="304800"/>
          </a:xfrm>
        </p:spPr>
        <p:txBody>
          <a:bodyPr/>
          <a:lstStyle/>
          <a:p>
            <a:pPr>
              <a:defRPr/>
            </a:pPr>
            <a:r>
              <a:rPr lang="en-US" dirty="0" smtClean="0"/>
              <a:t>Q. Zhu, C. Wong, C. Fu, M. Wu (ICIP2017): HR from fitness video</a:t>
            </a:r>
            <a:endParaRPr lang="en-US" dirty="0"/>
          </a:p>
        </p:txBody>
      </p:sp>
    </p:spTree>
    <p:extLst>
      <p:ext uri="{BB962C8B-B14F-4D97-AF65-F5344CB8AC3E}">
        <p14:creationId xmlns:p14="http://schemas.microsoft.com/office/powerpoint/2010/main" val="3867329973"/>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Slide Number Placeholder 4"/>
          <p:cNvSpPr>
            <a:spLocks noGrp="1"/>
          </p:cNvSpPr>
          <p:nvPr>
            <p:ph type="sldNum" sz="quarter" idx="11"/>
          </p:nvPr>
        </p:nvSpPr>
        <p:spPr>
          <a:xfrm>
            <a:off x="6582454" y="6478587"/>
            <a:ext cx="2436813" cy="379413"/>
          </a:xfrm>
          <a:noFill/>
        </p:spPr>
        <p:txBody>
          <a:bodyPr/>
          <a:lstStyle/>
          <a:p>
            <a:fld id="{CA339E14-DA11-49BB-813F-D0A3166E72A6}" type="slidenum">
              <a:rPr lang="en-US" smtClean="0"/>
              <a:pPr/>
              <a:t>5</a:t>
            </a:fld>
            <a:endParaRPr lang="en-US" dirty="0" smtClean="0"/>
          </a:p>
        </p:txBody>
      </p:sp>
      <p:sp>
        <p:nvSpPr>
          <p:cNvPr id="1540098" name="Rectangle 2"/>
          <p:cNvSpPr>
            <a:spLocks noGrp="1" noChangeArrowheads="1"/>
          </p:cNvSpPr>
          <p:nvPr>
            <p:ph type="title"/>
          </p:nvPr>
        </p:nvSpPr>
        <p:spPr/>
        <p:txBody>
          <a:bodyPr/>
          <a:lstStyle/>
          <a:p>
            <a:pPr>
              <a:defRPr/>
            </a:pPr>
            <a:r>
              <a:rPr lang="en-US" dirty="0" smtClean="0">
                <a:solidFill>
                  <a:schemeClr val="tx1"/>
                </a:solidFill>
              </a:rPr>
              <a:t>Face Registration (Single Ref.)</a:t>
            </a:r>
          </a:p>
        </p:txBody>
      </p:sp>
      <p:sp>
        <p:nvSpPr>
          <p:cNvPr id="139269" name="Rectangle 3"/>
          <p:cNvSpPr>
            <a:spLocks noGrp="1" noChangeArrowheads="1"/>
          </p:cNvSpPr>
          <p:nvPr>
            <p:ph type="body" idx="1"/>
          </p:nvPr>
        </p:nvSpPr>
        <p:spPr>
          <a:xfrm>
            <a:off x="336550" y="1122363"/>
            <a:ext cx="8426450" cy="782637"/>
          </a:xfrm>
        </p:spPr>
        <p:txBody>
          <a:bodyPr/>
          <a:lstStyle/>
          <a:p>
            <a:r>
              <a:rPr lang="en-US" sz="2000" b="1" i="1" dirty="0" smtClean="0">
                <a:cs typeface="Times New Roman" panose="02020603050405020304" pitchFamily="18" charset="0"/>
              </a:rPr>
              <a:t>Single Reference Solution</a:t>
            </a:r>
            <a:r>
              <a:rPr lang="en-US" sz="2000" dirty="0" smtClean="0">
                <a:solidFill>
                  <a:schemeClr val="tx1"/>
                </a:solidFill>
                <a:cs typeface="Times New Roman" panose="02020603050405020304" pitchFamily="18" charset="0"/>
              </a:rPr>
              <a:t>:</a:t>
            </a:r>
          </a:p>
          <a:p>
            <a:pPr marL="0" indent="0">
              <a:buNone/>
            </a:pPr>
            <a:r>
              <a:rPr lang="en-US" sz="2000" dirty="0" smtClean="0">
                <a:solidFill>
                  <a:schemeClr val="tx1"/>
                </a:solidFill>
                <a:cs typeface="Times New Roman" panose="02020603050405020304" pitchFamily="18" charset="0"/>
              </a:rPr>
              <a:t> only use one reference frame to register entire video.</a:t>
            </a:r>
          </a:p>
          <a:p>
            <a:endParaRPr lang="en-US" dirty="0" smtClean="0"/>
          </a:p>
        </p:txBody>
      </p:sp>
      <p:pic>
        <p:nvPicPr>
          <p:cNvPr id="5122" name="Picture 2" descr="C:\QZ\ppt\ICIP2017_QZ\img\single_ref\vid_clipped_frame_1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118" y="4571995"/>
            <a:ext cx="1228725" cy="149542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QZ\ppt\ICIP2017_QZ\img\single_ref\vid_clipped_frame_17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5393" y="4571999"/>
            <a:ext cx="1228725" cy="14954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QZ\ppt\ICIP2017_QZ\img\single_ref\vid_clipped_frame_18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6668" y="4571993"/>
            <a:ext cx="1228725" cy="1495425"/>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QZ\ppt\ICIP2017_QZ\img\single_ref\vid_clipped_frame_2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1072" y="4571997"/>
            <a:ext cx="1228725" cy="149542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QZ\ppt\ICIP2017_QZ\img\single_ref\vid_clipped_frame_23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49797" y="4571994"/>
            <a:ext cx="1228725" cy="149542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694430" y="1905000"/>
            <a:ext cx="6068097" cy="2169889"/>
            <a:chOff x="8460922" y="3809998"/>
            <a:chExt cx="6068097" cy="2169889"/>
          </a:xfrm>
        </p:grpSpPr>
        <p:pic>
          <p:nvPicPr>
            <p:cNvPr id="5128" name="Picture 8" descr="C:\QZ\ppt\ICIP2017_QZ\img\single_ref\vid_frame_15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74827" y="3814840"/>
              <a:ext cx="1217839" cy="2165047"/>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descr="C:\QZ\ppt\ICIP2017_QZ\img\single_ref\vid_frame_17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60922" y="3814840"/>
              <a:ext cx="1217839" cy="2165047"/>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C:\QZ\ppt\ICIP2017_QZ\img\single_ref\vid_frame_180.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78761" y="3809998"/>
              <a:ext cx="1217839" cy="2165047"/>
            </a:xfrm>
            <a:prstGeom prst="rect">
              <a:avLst/>
            </a:prstGeom>
            <a:noFill/>
            <a:extLst>
              <a:ext uri="{909E8E84-426E-40DD-AFC4-6F175D3DCCD1}">
                <a14:hiddenFill xmlns:a14="http://schemas.microsoft.com/office/drawing/2010/main">
                  <a:solidFill>
                    <a:srgbClr val="FFFFFF"/>
                  </a:solidFill>
                </a14:hiddenFill>
              </a:ext>
            </a:extLst>
          </p:spPr>
        </p:pic>
        <p:pic>
          <p:nvPicPr>
            <p:cNvPr id="5131" name="Picture 11" descr="C:\QZ\ppt\ICIP2017_QZ\img\single_ref\vid_frame_200.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092666" y="3814840"/>
              <a:ext cx="1217838" cy="2165046"/>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C:\QZ\ppt\ICIP2017_QZ\img\single_ref\vid_frame_230.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311180" y="3810000"/>
              <a:ext cx="1217839" cy="2165047"/>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p:cNvSpPr txBox="1"/>
          <p:nvPr/>
        </p:nvSpPr>
        <p:spPr>
          <a:xfrm rot="5400000">
            <a:off x="6819244" y="2727672"/>
            <a:ext cx="2428870" cy="355482"/>
          </a:xfrm>
          <a:prstGeom prst="rect">
            <a:avLst/>
          </a:prstGeom>
          <a:noFill/>
        </p:spPr>
        <p:txBody>
          <a:bodyPr wrap="none" rtlCol="0">
            <a:spAutoFit/>
          </a:bodyPr>
          <a:lstStyle/>
          <a:p>
            <a:pPr>
              <a:buNone/>
            </a:pPr>
            <a:r>
              <a:rPr lang="en-US" sz="1800" dirty="0" smtClean="0"/>
              <a:t>Original video sequence</a:t>
            </a:r>
            <a:endParaRPr lang="en-US" sz="1800" dirty="0"/>
          </a:p>
        </p:txBody>
      </p:sp>
      <p:sp>
        <p:nvSpPr>
          <p:cNvPr id="4" name="TextBox 3"/>
          <p:cNvSpPr txBox="1"/>
          <p:nvPr/>
        </p:nvSpPr>
        <p:spPr>
          <a:xfrm>
            <a:off x="5288413" y="4216827"/>
            <a:ext cx="2730235" cy="355482"/>
          </a:xfrm>
          <a:prstGeom prst="rect">
            <a:avLst/>
          </a:prstGeom>
          <a:noFill/>
        </p:spPr>
        <p:txBody>
          <a:bodyPr wrap="none" rtlCol="0">
            <a:spAutoFit/>
          </a:bodyPr>
          <a:lstStyle/>
          <a:p>
            <a:pPr>
              <a:buNone/>
            </a:pPr>
            <a:r>
              <a:rPr lang="en-US" sz="1800" dirty="0" smtClean="0"/>
              <a:t>Face detection and clipping</a:t>
            </a:r>
            <a:endParaRPr lang="en-US" sz="1800" dirty="0"/>
          </a:p>
        </p:txBody>
      </p:sp>
      <p:cxnSp>
        <p:nvCxnSpPr>
          <p:cNvPr id="6" name="Straight Arrow Connector 5"/>
          <p:cNvCxnSpPr/>
          <p:nvPr/>
        </p:nvCxnSpPr>
        <p:spPr bwMode="auto">
          <a:xfrm>
            <a:off x="4701266" y="4216827"/>
            <a:ext cx="0" cy="253146"/>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pic>
        <p:nvPicPr>
          <p:cNvPr id="5134" name="Picture 14" descr="C:\QZ\ppt\ICIP2017_QZ\img\single_ref\ref_frame_clipped.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14118" y="4571999"/>
            <a:ext cx="1228725" cy="14954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568290" y="3926410"/>
            <a:ext cx="2377575" cy="72943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buNone/>
            </a:pPr>
            <a:r>
              <a:rPr lang="en-US" sz="1800" dirty="0" smtClean="0"/>
              <a:t>Optical flow </a:t>
            </a:r>
          </a:p>
          <a:p>
            <a:pPr algn="ctr">
              <a:buNone/>
            </a:pPr>
            <a:r>
              <a:rPr lang="en-US" sz="1800" dirty="0" smtClean="0"/>
              <a:t>motion compensation</a:t>
            </a:r>
            <a:endParaRPr lang="en-US" sz="1800" dirty="0"/>
          </a:p>
        </p:txBody>
      </p:sp>
      <p:cxnSp>
        <p:nvCxnSpPr>
          <p:cNvPr id="18" name="Straight Arrow Connector 17"/>
          <p:cNvCxnSpPr>
            <a:endCxn id="10" idx="1"/>
          </p:cNvCxnSpPr>
          <p:nvPr/>
        </p:nvCxnSpPr>
        <p:spPr bwMode="auto">
          <a:xfrm>
            <a:off x="1656668" y="4255731"/>
            <a:ext cx="1911622" cy="35394"/>
          </a:xfrm>
          <a:prstGeom prst="straightConnector1">
            <a:avLst/>
          </a:prstGeom>
          <a:ln>
            <a:headEnd type="none" w="med" len="med"/>
            <a:tailEnd type="arrow"/>
          </a:ln>
        </p:spPr>
        <p:style>
          <a:lnRef idx="1">
            <a:schemeClr val="accent2"/>
          </a:lnRef>
          <a:fillRef idx="0">
            <a:schemeClr val="accent2"/>
          </a:fillRef>
          <a:effectRef idx="0">
            <a:schemeClr val="accent2"/>
          </a:effectRef>
          <a:fontRef idx="minor">
            <a:schemeClr val="tx1"/>
          </a:fontRef>
        </p:style>
      </p:cxnSp>
      <p:sp>
        <p:nvSpPr>
          <p:cNvPr id="25" name="Down Arrow 24"/>
          <p:cNvSpPr/>
          <p:nvPr/>
        </p:nvSpPr>
        <p:spPr bwMode="auto">
          <a:xfrm>
            <a:off x="4735959" y="4631695"/>
            <a:ext cx="129266" cy="230158"/>
          </a:xfrm>
          <a:prstGeom prst="downArrow">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2075" tIns="46038" rIns="92075" bIns="46038" numCol="1" rtlCol="0" anchor="t" anchorCtr="0" compatLnSpc="1">
            <a:prstTxWarp prst="textNoShape">
              <a:avLst/>
            </a:prstTxWarp>
          </a:bodyPr>
          <a:lstStyle/>
          <a:p>
            <a:pPr marL="342900" marR="0" indent="-342900" algn="l" defTabSz="914400" rtl="0" eaLnBrk="0" fontAlgn="base" latinLnBrk="0" hangingPunct="0">
              <a:lnSpc>
                <a:spcPct val="95000"/>
              </a:lnSpc>
              <a:spcBef>
                <a:spcPct val="25000"/>
              </a:spcBef>
              <a:spcAft>
                <a:spcPct val="15000"/>
              </a:spcAft>
              <a:buClr>
                <a:schemeClr val="tx2"/>
              </a:buClr>
              <a:buSzPct val="75000"/>
              <a:buFont typeface="Wingdings" pitchFamily="2" charset="2"/>
              <a:buChar char="l"/>
              <a:tabLst/>
            </a:pPr>
            <a:endParaRPr kumimoji="0" lang="en-US" sz="2400" b="0" i="0" u="none" strike="noStrike" cap="none" normalizeH="0" baseline="0" dirty="0" smtClean="0">
              <a:ln>
                <a:noFill/>
              </a:ln>
              <a:solidFill>
                <a:srgbClr val="0000CC"/>
              </a:solidFill>
              <a:effectLst/>
              <a:latin typeface="Times New Roman" pitchFamily="18" charset="0"/>
            </a:endParaRPr>
          </a:p>
        </p:txBody>
      </p:sp>
      <p:grpSp>
        <p:nvGrpSpPr>
          <p:cNvPr id="26" name="Group 25"/>
          <p:cNvGrpSpPr/>
          <p:nvPr/>
        </p:nvGrpSpPr>
        <p:grpSpPr>
          <a:xfrm>
            <a:off x="1914226" y="3451553"/>
            <a:ext cx="5772729" cy="474857"/>
            <a:chOff x="1914226" y="3451553"/>
            <a:chExt cx="5772729" cy="474857"/>
          </a:xfrm>
        </p:grpSpPr>
        <p:sp>
          <p:nvSpPr>
            <p:cNvPr id="24" name="Right Brace 23"/>
            <p:cNvSpPr/>
            <p:nvPr/>
          </p:nvSpPr>
          <p:spPr bwMode="auto">
            <a:xfrm rot="5400000">
              <a:off x="4703399" y="662380"/>
              <a:ext cx="194384" cy="5772729"/>
            </a:xfrm>
            <a:prstGeom prst="rightBrace">
              <a:avLst/>
            </a:prstGeom>
            <a:ln>
              <a:headEnd type="none" w="med" len="med"/>
              <a:tailEnd type="none" w="med" len="med"/>
            </a:ln>
          </p:spPr>
          <p:style>
            <a:lnRef idx="1">
              <a:schemeClr val="dk1"/>
            </a:lnRef>
            <a:fillRef idx="0">
              <a:schemeClr val="dk1"/>
            </a:fillRef>
            <a:effectRef idx="0">
              <a:schemeClr val="dk1"/>
            </a:effectRef>
            <a:fontRef idx="minor">
              <a:schemeClr val="tx1"/>
            </a:fontRef>
          </p:style>
          <p:txBody>
            <a:bodyPr vert="horz" wrap="square" lIns="92075" tIns="46038" rIns="92075" bIns="46038" numCol="1" rtlCol="0" anchor="t" anchorCtr="0" compatLnSpc="1">
              <a:prstTxWarp prst="textNoShape">
                <a:avLst/>
              </a:prstTxWarp>
            </a:bodyPr>
            <a:lstStyle/>
            <a:p>
              <a:pPr marL="342900" marR="0" indent="-342900" algn="l" defTabSz="914400" rtl="0" eaLnBrk="0" fontAlgn="base" latinLnBrk="0" hangingPunct="0">
                <a:lnSpc>
                  <a:spcPct val="95000"/>
                </a:lnSpc>
                <a:spcBef>
                  <a:spcPct val="25000"/>
                </a:spcBef>
                <a:spcAft>
                  <a:spcPct val="15000"/>
                </a:spcAft>
                <a:buClr>
                  <a:schemeClr val="tx2"/>
                </a:buClr>
                <a:buSzPct val="75000"/>
                <a:buFont typeface="Wingdings" pitchFamily="2" charset="2"/>
                <a:buChar char="l"/>
                <a:tabLst/>
              </a:pPr>
              <a:endParaRPr kumimoji="0" lang="en-US" sz="2400" b="0" i="0" u="none" strike="noStrike" cap="none" normalizeH="0" baseline="0" dirty="0" smtClean="0">
                <a:ln>
                  <a:noFill/>
                </a:ln>
                <a:solidFill>
                  <a:srgbClr val="0000CC"/>
                </a:solidFill>
                <a:effectLst/>
                <a:latin typeface="Times New Roman" pitchFamily="18" charset="0"/>
              </a:endParaRPr>
            </a:p>
          </p:txBody>
        </p:sp>
        <p:sp>
          <p:nvSpPr>
            <p:cNvPr id="43" name="Down Arrow 42"/>
            <p:cNvSpPr/>
            <p:nvPr/>
          </p:nvSpPr>
          <p:spPr bwMode="auto">
            <a:xfrm>
              <a:off x="4735959" y="3696252"/>
              <a:ext cx="129266" cy="230158"/>
            </a:xfrm>
            <a:prstGeom prst="downArrow">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2075" tIns="46038" rIns="92075" bIns="46038" numCol="1" rtlCol="0" anchor="t" anchorCtr="0" compatLnSpc="1">
              <a:prstTxWarp prst="textNoShape">
                <a:avLst/>
              </a:prstTxWarp>
            </a:bodyPr>
            <a:lstStyle/>
            <a:p>
              <a:pPr marL="342900" marR="0" indent="-342900" algn="l" defTabSz="914400" rtl="0" eaLnBrk="0" fontAlgn="base" latinLnBrk="0" hangingPunct="0">
                <a:lnSpc>
                  <a:spcPct val="95000"/>
                </a:lnSpc>
                <a:spcBef>
                  <a:spcPct val="25000"/>
                </a:spcBef>
                <a:spcAft>
                  <a:spcPct val="15000"/>
                </a:spcAft>
                <a:buClr>
                  <a:schemeClr val="tx2"/>
                </a:buClr>
                <a:buSzPct val="75000"/>
                <a:buFont typeface="Wingdings" pitchFamily="2" charset="2"/>
                <a:buChar char="l"/>
                <a:tabLst/>
              </a:pPr>
              <a:endParaRPr kumimoji="0" lang="en-US" sz="2400" b="0" i="0" u="none" strike="noStrike" cap="none" normalizeH="0" baseline="0" dirty="0" smtClean="0">
                <a:ln>
                  <a:noFill/>
                </a:ln>
                <a:solidFill>
                  <a:srgbClr val="0000CC"/>
                </a:solidFill>
                <a:effectLst/>
                <a:latin typeface="Times New Roman" pitchFamily="18" charset="0"/>
              </a:endParaRPr>
            </a:p>
          </p:txBody>
        </p:sp>
      </p:grpSp>
      <p:pic>
        <p:nvPicPr>
          <p:cNvPr id="5135" name="Picture 15" descr="C:\QZ\ppt\ICIP2017_QZ\img\single_ref\vid_clipped_optout_frame_170.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56668" y="4850965"/>
            <a:ext cx="1228725" cy="1495425"/>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C:\QZ\ppt\ICIP2017_QZ\img\single_ref\vid_clipped_optout_frame_180.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85392" y="4850967"/>
            <a:ext cx="1228725" cy="1495425"/>
          </a:xfrm>
          <a:prstGeom prst="rect">
            <a:avLst/>
          </a:prstGeom>
          <a:noFill/>
          <a:extLst>
            <a:ext uri="{909E8E84-426E-40DD-AFC4-6F175D3DCCD1}">
              <a14:hiddenFill xmlns:a14="http://schemas.microsoft.com/office/drawing/2010/main">
                <a:solidFill>
                  <a:srgbClr val="FFFFFF"/>
                </a:solidFill>
              </a14:hiddenFill>
            </a:ext>
          </a:extLst>
        </p:spPr>
      </p:pic>
      <p:pic>
        <p:nvPicPr>
          <p:cNvPr id="5137" name="Picture 17" descr="C:\QZ\ppt\ICIP2017_QZ\img\single_ref\ref_frame_clipped.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14117" y="4850967"/>
            <a:ext cx="1228725" cy="1495425"/>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C:\QZ\ppt\ICIP2017_QZ\img\single_ref\vid_clipped_optout_frame_200.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42842" y="4850967"/>
            <a:ext cx="1228725" cy="1495425"/>
          </a:xfrm>
          <a:prstGeom prst="rect">
            <a:avLst/>
          </a:prstGeom>
          <a:noFill/>
          <a:extLst>
            <a:ext uri="{909E8E84-426E-40DD-AFC4-6F175D3DCCD1}">
              <a14:hiddenFill xmlns:a14="http://schemas.microsoft.com/office/drawing/2010/main">
                <a:solidFill>
                  <a:srgbClr val="FFFFFF"/>
                </a:solidFill>
              </a14:hiddenFill>
            </a:ext>
          </a:extLst>
        </p:spPr>
      </p:pic>
      <p:pic>
        <p:nvPicPr>
          <p:cNvPr id="5139" name="Picture 19" descr="C:\QZ\ppt\ICIP2017_QZ\img\single_ref\vid_clipped_optout_frame_230.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571567" y="4850966"/>
            <a:ext cx="1228725" cy="1495425"/>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p:cNvSpPr txBox="1"/>
          <p:nvPr/>
        </p:nvSpPr>
        <p:spPr>
          <a:xfrm rot="5400000">
            <a:off x="6924394" y="5225905"/>
            <a:ext cx="2262158" cy="355482"/>
          </a:xfrm>
          <a:prstGeom prst="rect">
            <a:avLst/>
          </a:prstGeom>
          <a:noFill/>
        </p:spPr>
        <p:txBody>
          <a:bodyPr wrap="none" rtlCol="0">
            <a:spAutoFit/>
          </a:bodyPr>
          <a:lstStyle/>
          <a:p>
            <a:pPr>
              <a:buNone/>
            </a:pPr>
            <a:r>
              <a:rPr lang="en-US" sz="1800" dirty="0" smtClean="0"/>
              <a:t>Clipped face sequence</a:t>
            </a:r>
            <a:endParaRPr lang="en-US" sz="1800" dirty="0"/>
          </a:p>
        </p:txBody>
      </p:sp>
      <p:sp>
        <p:nvSpPr>
          <p:cNvPr id="33" name="Footer Placeholder 3"/>
          <p:cNvSpPr>
            <a:spLocks noGrp="1"/>
          </p:cNvSpPr>
          <p:nvPr>
            <p:ph type="ftr" sz="quarter" idx="10"/>
          </p:nvPr>
        </p:nvSpPr>
        <p:spPr>
          <a:xfrm>
            <a:off x="914400" y="6477000"/>
            <a:ext cx="5562600" cy="304800"/>
          </a:xfrm>
        </p:spPr>
        <p:txBody>
          <a:bodyPr/>
          <a:lstStyle/>
          <a:p>
            <a:pPr>
              <a:defRPr/>
            </a:pPr>
            <a:r>
              <a:rPr lang="en-US" dirty="0" smtClean="0"/>
              <a:t>Q. Zhu, C. Wong, C. Fu, M. Wu (ICIP2017): HR from fitness video</a:t>
            </a:r>
            <a:endParaRPr lang="en-US" dirty="0"/>
          </a:p>
        </p:txBody>
      </p:sp>
      <p:sp>
        <p:nvSpPr>
          <p:cNvPr id="3" name="TextBox 2"/>
          <p:cNvSpPr txBox="1"/>
          <p:nvPr/>
        </p:nvSpPr>
        <p:spPr>
          <a:xfrm rot="5400000">
            <a:off x="7152667" y="5189556"/>
            <a:ext cx="1762021" cy="355482"/>
          </a:xfrm>
          <a:prstGeom prst="rect">
            <a:avLst/>
          </a:prstGeom>
          <a:noFill/>
        </p:spPr>
        <p:txBody>
          <a:bodyPr wrap="none" rtlCol="0">
            <a:spAutoFit/>
          </a:bodyPr>
          <a:lstStyle/>
          <a:p>
            <a:pPr>
              <a:buNone/>
            </a:pPr>
            <a:r>
              <a:rPr lang="en-US" sz="1800" dirty="0" smtClean="0"/>
              <a:t>well aligned face</a:t>
            </a:r>
            <a:endParaRPr lang="en-US" sz="1800" dirty="0"/>
          </a:p>
        </p:txBody>
      </p:sp>
      <p:sp>
        <p:nvSpPr>
          <p:cNvPr id="35" name="TextBox 34"/>
          <p:cNvSpPr txBox="1"/>
          <p:nvPr/>
        </p:nvSpPr>
        <p:spPr>
          <a:xfrm>
            <a:off x="381000" y="5067847"/>
            <a:ext cx="1095172" cy="355482"/>
          </a:xfrm>
          <a:prstGeom prst="rect">
            <a:avLst/>
          </a:prstGeom>
          <a:noFill/>
        </p:spPr>
        <p:txBody>
          <a:bodyPr wrap="none" rtlCol="0">
            <a:spAutoFit/>
          </a:bodyPr>
          <a:lstStyle/>
          <a:p>
            <a:pPr>
              <a:buNone/>
            </a:pPr>
            <a:r>
              <a:rPr lang="en-US" sz="1800" dirty="0" smtClean="0"/>
              <a:t>ref. frame</a:t>
            </a:r>
            <a:endParaRPr lang="en-US" sz="1800" dirty="0"/>
          </a:p>
        </p:txBody>
      </p:sp>
    </p:spTree>
    <p:extLst>
      <p:ext uri="{BB962C8B-B14F-4D97-AF65-F5344CB8AC3E}">
        <p14:creationId xmlns:p14="http://schemas.microsoft.com/office/powerpoint/2010/main" val="19063888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1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1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5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8"/>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2"/>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6"/>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4"/>
                                        </p:tgtEl>
                                        <p:attrNameLst>
                                          <p:attrName>style.visibility</p:attrName>
                                        </p:attrNameLst>
                                      </p:cBhvr>
                                      <p:to>
                                        <p:strVal val="hidden"/>
                                      </p:to>
                                    </p:set>
                                  </p:childTnLst>
                                </p:cTn>
                              </p:par>
                              <p:par>
                                <p:cTn id="39" presetID="42" presetClass="path" presetSubtype="0" accel="50000" decel="50000" fill="hold" nodeType="withEffect">
                                  <p:stCondLst>
                                    <p:cond delay="0"/>
                                  </p:stCondLst>
                                  <p:childTnLst>
                                    <p:animMotion origin="layout" path="M -1.94444E-6 -4.44444E-6 L 0.00295 -0.3868 " pathEditMode="relative" rAng="0" ptsTypes="AA">
                                      <p:cBhvr>
                                        <p:cTn id="40" dur="2000" fill="hold"/>
                                        <p:tgtEl>
                                          <p:spTgt spid="5123"/>
                                        </p:tgtEl>
                                        <p:attrNameLst>
                                          <p:attrName>ppt_x</p:attrName>
                                          <p:attrName>ppt_y</p:attrName>
                                        </p:attrNameLst>
                                      </p:cBhvr>
                                      <p:rCtr x="139" y="-19352"/>
                                    </p:animMotion>
                                  </p:childTnLst>
                                </p:cTn>
                              </p:par>
                              <p:par>
                                <p:cTn id="41" presetID="42" presetClass="path" presetSubtype="0" accel="50000" decel="50000" fill="hold" nodeType="withEffect">
                                  <p:stCondLst>
                                    <p:cond delay="0"/>
                                  </p:stCondLst>
                                  <p:childTnLst>
                                    <p:animMotion origin="layout" path="M -2.22222E-6 -4.44444E-6 L 0.00278 -0.3868 " pathEditMode="relative" rAng="0" ptsTypes="AA">
                                      <p:cBhvr>
                                        <p:cTn id="42" dur="2000" fill="hold"/>
                                        <p:tgtEl>
                                          <p:spTgt spid="5122"/>
                                        </p:tgtEl>
                                        <p:attrNameLst>
                                          <p:attrName>ppt_x</p:attrName>
                                          <p:attrName>ppt_y</p:attrName>
                                        </p:attrNameLst>
                                      </p:cBhvr>
                                      <p:rCtr x="139" y="-19352"/>
                                    </p:animMotion>
                                  </p:childTnLst>
                                </p:cTn>
                              </p:par>
                              <p:par>
                                <p:cTn id="43" presetID="42" presetClass="path" presetSubtype="0" accel="50000" decel="50000" fill="hold" nodeType="withEffect">
                                  <p:stCondLst>
                                    <p:cond delay="0"/>
                                  </p:stCondLst>
                                  <p:childTnLst>
                                    <p:animMotion origin="layout" path="M 0.00156 -4.44444E-6 L 0.00312 -0.3868 " pathEditMode="relative" rAng="0" ptsTypes="AA">
                                      <p:cBhvr>
                                        <p:cTn id="44" dur="2000" fill="hold"/>
                                        <p:tgtEl>
                                          <p:spTgt spid="5124"/>
                                        </p:tgtEl>
                                        <p:attrNameLst>
                                          <p:attrName>ppt_x</p:attrName>
                                          <p:attrName>ppt_y</p:attrName>
                                        </p:attrNameLst>
                                      </p:cBhvr>
                                      <p:rCtr x="69" y="-19352"/>
                                    </p:animMotion>
                                  </p:childTnLst>
                                </p:cTn>
                              </p:par>
                              <p:par>
                                <p:cTn id="45" presetID="42" presetClass="path" presetSubtype="0" accel="50000" decel="50000" fill="hold" nodeType="withEffect">
                                  <p:stCondLst>
                                    <p:cond delay="0"/>
                                  </p:stCondLst>
                                  <p:childTnLst>
                                    <p:animMotion origin="layout" path="M -1.94444E-6 -4.44444E-6 L 0.00087 -0.3868 " pathEditMode="relative" rAng="0" ptsTypes="AA">
                                      <p:cBhvr>
                                        <p:cTn id="46" dur="2000" fill="hold"/>
                                        <p:tgtEl>
                                          <p:spTgt spid="5125"/>
                                        </p:tgtEl>
                                        <p:attrNameLst>
                                          <p:attrName>ppt_x</p:attrName>
                                          <p:attrName>ppt_y</p:attrName>
                                        </p:attrNameLst>
                                      </p:cBhvr>
                                      <p:rCtr x="35" y="-19352"/>
                                    </p:animMotion>
                                  </p:childTnLst>
                                </p:cTn>
                              </p:par>
                              <p:par>
                                <p:cTn id="47" presetID="42" presetClass="path" presetSubtype="0" accel="50000" decel="50000" fill="hold" nodeType="withEffect">
                                  <p:stCondLst>
                                    <p:cond delay="0"/>
                                  </p:stCondLst>
                                  <p:childTnLst>
                                    <p:animMotion origin="layout" path="M 3.05556E-6 -4.44444E-6 L -0.00018 -0.3868 " pathEditMode="relative" rAng="0" ptsTypes="AA">
                                      <p:cBhvr>
                                        <p:cTn id="48" dur="2000" fill="hold"/>
                                        <p:tgtEl>
                                          <p:spTgt spid="5126"/>
                                        </p:tgtEl>
                                        <p:attrNameLst>
                                          <p:attrName>ppt_x</p:attrName>
                                          <p:attrName>ppt_y</p:attrName>
                                        </p:attrNameLst>
                                      </p:cBhvr>
                                      <p:rCtr x="-17" y="-19352"/>
                                    </p:animMotion>
                                  </p:childTnLst>
                                </p:cTn>
                              </p:par>
                              <p:par>
                                <p:cTn id="49" presetID="42" presetClass="path" presetSubtype="0" accel="50000" decel="50000" fill="hold" nodeType="withEffect">
                                  <p:stCondLst>
                                    <p:cond delay="0"/>
                                  </p:stCondLst>
                                  <p:childTnLst>
                                    <p:animMotion origin="layout" path="M 3.33333E-6 3.33333E-6 L -0.40834 -0.15556 " pathEditMode="relative" rAng="0" ptsTypes="AA">
                                      <p:cBhvr>
                                        <p:cTn id="50" dur="2000" fill="hold"/>
                                        <p:tgtEl>
                                          <p:spTgt spid="5134"/>
                                        </p:tgtEl>
                                        <p:attrNameLst>
                                          <p:attrName>ppt_x</p:attrName>
                                          <p:attrName>ppt_y</p:attrName>
                                        </p:attrNameLst>
                                      </p:cBhvr>
                                      <p:rCtr x="-20417" y="-7778"/>
                                    </p:animMotion>
                                  </p:childTnLst>
                                </p:cTn>
                              </p:par>
                            </p:childTnLst>
                          </p:cTn>
                        </p:par>
                        <p:par>
                          <p:cTn id="51" fill="hold">
                            <p:stCondLst>
                              <p:cond delay="2000"/>
                            </p:stCondLst>
                            <p:childTnLst>
                              <p:par>
                                <p:cTn id="52" presetID="1" presetClass="entr" presetSubtype="0" fill="hold" grpId="0" nodeType="afterEffect">
                                  <p:stCondLst>
                                    <p:cond delay="0"/>
                                  </p:stCondLst>
                                  <p:childTnLst>
                                    <p:set>
                                      <p:cBhvr>
                                        <p:cTn id="53" dur="1" fill="hold">
                                          <p:stCondLst>
                                            <p:cond delay="0"/>
                                          </p:stCondLst>
                                        </p:cTn>
                                        <p:tgtEl>
                                          <p:spTgt spid="35"/>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par>
                                <p:cTn id="59" presetID="10" presetClass="entr" presetSubtype="0" fill="hold" nodeType="with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childTnLst>
                          </p:cTn>
                        </p:par>
                        <p:par>
                          <p:cTn id="62" fill="hold">
                            <p:stCondLst>
                              <p:cond delay="500"/>
                            </p:stCondLst>
                            <p:childTnLst>
                              <p:par>
                                <p:cTn id="63" presetID="1" presetClass="entr" presetSubtype="0" fill="hold" grpId="0" nodeType="afterEffect">
                                  <p:stCondLst>
                                    <p:cond delay="0"/>
                                  </p:stCondLst>
                                  <p:childTnLst>
                                    <p:set>
                                      <p:cBhvr>
                                        <p:cTn id="64" dur="1" fill="hold">
                                          <p:stCondLst>
                                            <p:cond delay="0"/>
                                          </p:stCondLst>
                                        </p:cTn>
                                        <p:tgtEl>
                                          <p:spTgt spid="10"/>
                                        </p:tgtEl>
                                        <p:attrNameLst>
                                          <p:attrName>style.visibility</p:attrName>
                                        </p:attrNameLst>
                                      </p:cBhvr>
                                      <p:to>
                                        <p:strVal val="visible"/>
                                      </p:to>
                                    </p:set>
                                  </p:childTnLst>
                                </p:cTn>
                              </p:par>
                            </p:childTnLst>
                          </p:cTn>
                        </p:par>
                        <p:par>
                          <p:cTn id="65" fill="hold">
                            <p:stCondLst>
                              <p:cond delay="500"/>
                            </p:stCondLst>
                            <p:childTnLst>
                              <p:par>
                                <p:cTn id="66" presetID="10" presetClass="entr" presetSubtype="0" fill="hold" grpId="0" nodeType="after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fade">
                                      <p:cBhvr>
                                        <p:cTn id="68" dur="500"/>
                                        <p:tgtEl>
                                          <p:spTgt spid="25"/>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13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135"/>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13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137"/>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51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4" grpId="1"/>
      <p:bldP spid="10" grpId="0" animBg="1"/>
      <p:bldP spid="25" grpId="0" animBg="1"/>
      <p:bldP spid="50" grpId="0"/>
      <p:bldP spid="50" grpId="1"/>
      <p:bldP spid="3"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Slide Number Placeholder 4"/>
          <p:cNvSpPr>
            <a:spLocks noGrp="1"/>
          </p:cNvSpPr>
          <p:nvPr>
            <p:ph type="sldNum" sz="quarter" idx="11"/>
          </p:nvPr>
        </p:nvSpPr>
        <p:spPr>
          <a:noFill/>
        </p:spPr>
        <p:txBody>
          <a:bodyPr/>
          <a:lstStyle/>
          <a:p>
            <a:fld id="{CA339E14-DA11-49BB-813F-D0A3166E72A6}" type="slidenum">
              <a:rPr lang="en-US" smtClean="0"/>
              <a:pPr/>
              <a:t>6</a:t>
            </a:fld>
            <a:endParaRPr lang="en-US" smtClean="0"/>
          </a:p>
        </p:txBody>
      </p:sp>
      <p:sp>
        <p:nvSpPr>
          <p:cNvPr id="1540098" name="Rectangle 2"/>
          <p:cNvSpPr>
            <a:spLocks noGrp="1" noChangeArrowheads="1"/>
          </p:cNvSpPr>
          <p:nvPr>
            <p:ph type="title"/>
          </p:nvPr>
        </p:nvSpPr>
        <p:spPr/>
        <p:txBody>
          <a:bodyPr/>
          <a:lstStyle/>
          <a:p>
            <a:pPr>
              <a:defRPr/>
            </a:pPr>
            <a:r>
              <a:rPr lang="en-US" dirty="0" smtClean="0">
                <a:solidFill>
                  <a:schemeClr val="tx1"/>
                </a:solidFill>
              </a:rPr>
              <a:t>ROI (Cheek Region) Selection </a:t>
            </a:r>
          </a:p>
        </p:txBody>
      </p:sp>
      <p:pic>
        <p:nvPicPr>
          <p:cNvPr id="3074" name="Picture 2" descr="C:\QZ\ppt\ICIP2017_QZ\img\ori_im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3638" y="1295400"/>
            <a:ext cx="2989010" cy="4452594"/>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C:\QZ\ppt\ICIP2017_QZ\img\ori_image_landmar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3638" y="1295400"/>
            <a:ext cx="2989010" cy="445259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QZ\ppt\ICIP2017_QZ\img\ori_image_center_l_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3638" y="1295400"/>
            <a:ext cx="2989010" cy="445259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QZ\ppt\ICIP2017_QZ\img\ori_image_center_l_0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4318" y="1295400"/>
            <a:ext cx="2989010" cy="445259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QZ\ppt\ICIP2017_QZ\img\ori_image_center_l_03.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3638" y="1295400"/>
            <a:ext cx="2988330" cy="445158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QZ\ppt\ICIP2017_QZ\img\ori_image_center_l_0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3638" y="1293853"/>
            <a:ext cx="2989369" cy="4453128"/>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QZ\ppt\ICIP2017_QZ\img\ori_image_center_l_04f.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62600" y="1293853"/>
            <a:ext cx="2989368" cy="445312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QZ\ppt\ICIP2017_QZ\img\ori_image_center_l_04p.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1295400"/>
            <a:ext cx="2989368" cy="4453128"/>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QZ\ppt\ICIP2017_QZ\img\ori_image_center_l_04z.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62600" y="1293853"/>
            <a:ext cx="2989368" cy="445312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QZ\ppt\ICIP2017_QZ\img\ori_image_output.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62600" y="1293853"/>
            <a:ext cx="2989368" cy="4453128"/>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bwMode="auto">
          <a:xfrm flipV="1">
            <a:off x="5803125" y="3276601"/>
            <a:ext cx="903513" cy="304799"/>
          </a:xfrm>
          <a:prstGeom prst="line">
            <a:avLst/>
          </a:prstGeom>
          <a:ln>
            <a:solidFill>
              <a:srgbClr val="FF0000"/>
            </a:solidFill>
            <a:prstDash val="sysDash"/>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bwMode="auto">
          <a:xfrm>
            <a:off x="6238553" y="2971800"/>
            <a:ext cx="0" cy="1752600"/>
          </a:xfrm>
          <a:prstGeom prst="line">
            <a:avLst/>
          </a:prstGeom>
          <a:ln>
            <a:solidFill>
              <a:srgbClr val="FF0000"/>
            </a:solidFill>
            <a:prstDash val="sysDash"/>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bwMode="auto">
          <a:xfrm>
            <a:off x="5803125" y="3581400"/>
            <a:ext cx="451756" cy="1371600"/>
          </a:xfrm>
          <a:prstGeom prst="line">
            <a:avLst/>
          </a:prstGeom>
          <a:ln>
            <a:solidFill>
              <a:srgbClr val="FFFF99"/>
            </a:solidFill>
            <a:prstDash val="sysDash"/>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bwMode="auto">
          <a:xfrm>
            <a:off x="5564318" y="4267200"/>
            <a:ext cx="1493825" cy="0"/>
          </a:xfrm>
          <a:prstGeom prst="line">
            <a:avLst/>
          </a:prstGeom>
          <a:ln>
            <a:solidFill>
              <a:srgbClr val="FFFF99"/>
            </a:solidFill>
            <a:prstDash val="sysDash"/>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13" name="TextBox 12"/>
          <p:cNvSpPr txBox="1"/>
          <p:nvPr/>
        </p:nvSpPr>
        <p:spPr>
          <a:xfrm>
            <a:off x="228600" y="1531001"/>
            <a:ext cx="5181600" cy="2142125"/>
          </a:xfrm>
          <a:prstGeom prst="rect">
            <a:avLst/>
          </a:prstGeom>
          <a:noFill/>
        </p:spPr>
        <p:txBody>
          <a:bodyPr wrap="square" rtlCol="0">
            <a:spAutoFit/>
          </a:bodyPr>
          <a:lstStyle/>
          <a:p>
            <a:r>
              <a:rPr lang="en-US" dirty="0">
                <a:solidFill>
                  <a:schemeClr val="bg1">
                    <a:lumMod val="85000"/>
                  </a:schemeClr>
                </a:solidFill>
                <a:latin typeface="+mn-lt"/>
              </a:rPr>
              <a:t> </a:t>
            </a:r>
            <a:r>
              <a:rPr lang="en-US" dirty="0" smtClean="0">
                <a:solidFill>
                  <a:schemeClr val="bg1">
                    <a:lumMod val="85000"/>
                  </a:schemeClr>
                </a:solidFill>
                <a:latin typeface="+mn-lt"/>
              </a:rPr>
              <a:t>Step 1: facial landmark localization</a:t>
            </a:r>
          </a:p>
          <a:p>
            <a:r>
              <a:rPr lang="en-US" dirty="0">
                <a:solidFill>
                  <a:schemeClr val="bg1">
                    <a:lumMod val="85000"/>
                  </a:schemeClr>
                </a:solidFill>
                <a:latin typeface="+mn-lt"/>
              </a:rPr>
              <a:t> </a:t>
            </a:r>
            <a:r>
              <a:rPr lang="en-US" dirty="0" smtClean="0">
                <a:solidFill>
                  <a:schemeClr val="bg1">
                    <a:lumMod val="85000"/>
                  </a:schemeClr>
                </a:solidFill>
                <a:latin typeface="+mn-lt"/>
              </a:rPr>
              <a:t>Step 2: ROI central point</a:t>
            </a:r>
          </a:p>
          <a:p>
            <a:r>
              <a:rPr lang="en-US" dirty="0" smtClean="0">
                <a:solidFill>
                  <a:schemeClr val="bg1">
                    <a:lumMod val="85000"/>
                  </a:schemeClr>
                </a:solidFill>
                <a:latin typeface="+mn-lt"/>
              </a:rPr>
              <a:t> Step 3: ROI defined by 20 landmarks (10 on each side) and central point</a:t>
            </a:r>
            <a:endParaRPr lang="en-US" dirty="0">
              <a:solidFill>
                <a:schemeClr val="bg1">
                  <a:lumMod val="85000"/>
                </a:schemeClr>
              </a:solidFill>
              <a:latin typeface="+mn-lt"/>
            </a:endParaRPr>
          </a:p>
        </p:txBody>
      </p:sp>
      <p:sp>
        <p:nvSpPr>
          <p:cNvPr id="14" name="TextBox 13"/>
          <p:cNvSpPr txBox="1"/>
          <p:nvPr/>
        </p:nvSpPr>
        <p:spPr>
          <a:xfrm>
            <a:off x="5046403" y="5932878"/>
            <a:ext cx="4097597" cy="326243"/>
          </a:xfrm>
          <a:prstGeom prst="rect">
            <a:avLst/>
          </a:prstGeom>
          <a:noFill/>
        </p:spPr>
        <p:txBody>
          <a:bodyPr wrap="none" rtlCol="0">
            <a:spAutoFit/>
          </a:bodyPr>
          <a:lstStyle/>
          <a:p>
            <a:pPr>
              <a:buNone/>
            </a:pPr>
            <a:r>
              <a:rPr lang="en-US" sz="1600" dirty="0" smtClean="0">
                <a:solidFill>
                  <a:schemeClr val="tx1"/>
                </a:solidFill>
              </a:rPr>
              <a:t>example of ROI selection on right cheek region</a:t>
            </a:r>
            <a:endParaRPr lang="en-US" sz="1600" dirty="0">
              <a:solidFill>
                <a:schemeClr val="tx1"/>
              </a:solidFill>
            </a:endParaRPr>
          </a:p>
        </p:txBody>
      </p:sp>
      <p:sp>
        <p:nvSpPr>
          <p:cNvPr id="21" name="Footer Placeholder 3"/>
          <p:cNvSpPr>
            <a:spLocks noGrp="1"/>
          </p:cNvSpPr>
          <p:nvPr>
            <p:ph type="ftr" sz="quarter" idx="10"/>
          </p:nvPr>
        </p:nvSpPr>
        <p:spPr>
          <a:xfrm>
            <a:off x="914400" y="6477000"/>
            <a:ext cx="5562600" cy="304800"/>
          </a:xfrm>
        </p:spPr>
        <p:txBody>
          <a:bodyPr/>
          <a:lstStyle/>
          <a:p>
            <a:pPr>
              <a:defRPr/>
            </a:pPr>
            <a:r>
              <a:rPr lang="en-US" dirty="0" smtClean="0"/>
              <a:t>Q. Zhu, C. Wong, C. Fu, M. Wu (ICIP2017): HR from fitness video</a:t>
            </a:r>
            <a:endParaRPr lang="en-US" dirty="0"/>
          </a:p>
        </p:txBody>
      </p:sp>
    </p:spTree>
    <p:extLst>
      <p:ext uri="{BB962C8B-B14F-4D97-AF65-F5344CB8AC3E}">
        <p14:creationId xmlns:p14="http://schemas.microsoft.com/office/powerpoint/2010/main" val="18246144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3">
                                            <p:txEl>
                                              <p:pRg st="0" end="0"/>
                                            </p:txEl>
                                          </p:spTgt>
                                        </p:tgtEl>
                                        <p:attrNameLst>
                                          <p:attrName>style.color</p:attrName>
                                        </p:attrNameLst>
                                      </p:cBhvr>
                                      <p:to>
                                        <a:schemeClr val="tx1"/>
                                      </p:to>
                                    </p:animClr>
                                  </p:childTnLst>
                                </p:cTn>
                              </p:par>
                              <p:par>
                                <p:cTn id="7" presetID="1" presetClass="exit" presetSubtype="0" fill="hold" nodeType="withEffect">
                                  <p:stCondLst>
                                    <p:cond delay="0"/>
                                  </p:stCondLst>
                                  <p:childTnLst>
                                    <p:set>
                                      <p:cBhvr>
                                        <p:cTn id="8" dur="1" fill="hold">
                                          <p:stCondLst>
                                            <p:cond delay="0"/>
                                          </p:stCondLst>
                                        </p:cTn>
                                        <p:tgtEl>
                                          <p:spTgt spid="3074"/>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30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500" fill="hold"/>
                                        <p:tgtEl>
                                          <p:spTgt spid="13">
                                            <p:txEl>
                                              <p:pRg st="1" end="1"/>
                                            </p:txEl>
                                          </p:spTgt>
                                        </p:tgtEl>
                                        <p:attrNameLst>
                                          <p:attrName>style.color</p:attrName>
                                        </p:attrNameLst>
                                      </p:cBhvr>
                                      <p:to>
                                        <a:schemeClr val="tx1"/>
                                      </p:to>
                                    </p:animClr>
                                  </p:childTnLst>
                                </p:cTn>
                              </p:par>
                              <p:par>
                                <p:cTn id="15" presetID="1" presetClass="exit" presetSubtype="0" fill="hold" nodeType="withEffect">
                                  <p:stCondLst>
                                    <p:cond delay="0"/>
                                  </p:stCondLst>
                                  <p:childTnLst>
                                    <p:set>
                                      <p:cBhvr>
                                        <p:cTn id="16" dur="1" fill="hold">
                                          <p:stCondLst>
                                            <p:cond delay="0"/>
                                          </p:stCondLst>
                                        </p:cTn>
                                        <p:tgtEl>
                                          <p:spTgt spid="3083"/>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0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3075"/>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307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0"/>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3076"/>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3077"/>
                                        </p:tgtEl>
                                        <p:attrNameLst>
                                          <p:attrName>style.visibility</p:attrName>
                                        </p:attrNameLst>
                                      </p:cBhvr>
                                      <p:to>
                                        <p:strVal val="visible"/>
                                      </p:to>
                                    </p:set>
                                  </p:childTnLst>
                                </p:cTn>
                              </p:par>
                              <p:par>
                                <p:cTn id="55" presetID="10" presetClass="exit" presetSubtype="0" fill="hold" nodeType="withEffect">
                                  <p:stCondLst>
                                    <p:cond delay="0"/>
                                  </p:stCondLst>
                                  <p:childTnLst>
                                    <p:animEffect transition="out" filter="fad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3" presetClass="emph" presetSubtype="2" fill="hold" nodeType="clickEffect">
                                  <p:stCondLst>
                                    <p:cond delay="0"/>
                                  </p:stCondLst>
                                  <p:childTnLst>
                                    <p:animClr clrSpc="rgb" dir="cw">
                                      <p:cBhvr override="childStyle">
                                        <p:cTn id="64" dur="500" fill="hold"/>
                                        <p:tgtEl>
                                          <p:spTgt spid="13">
                                            <p:txEl>
                                              <p:pRg st="2" end="2"/>
                                            </p:txEl>
                                          </p:spTgt>
                                        </p:tgtEl>
                                        <p:attrNameLst>
                                          <p:attrName>style.color</p:attrName>
                                        </p:attrNameLst>
                                      </p:cBhvr>
                                      <p:to>
                                        <a:schemeClr val="tx1"/>
                                      </p:to>
                                    </p:animClr>
                                  </p:childTnLst>
                                </p:cTn>
                              </p:par>
                              <p:par>
                                <p:cTn id="65" presetID="1" presetClass="exit" presetSubtype="0" fill="hold" nodeType="withEffect">
                                  <p:stCondLst>
                                    <p:cond delay="0"/>
                                  </p:stCondLst>
                                  <p:childTnLst>
                                    <p:set>
                                      <p:cBhvr>
                                        <p:cTn id="66" dur="1" fill="hold">
                                          <p:stCondLst>
                                            <p:cond delay="0"/>
                                          </p:stCondLst>
                                        </p:cTn>
                                        <p:tgtEl>
                                          <p:spTgt spid="3077"/>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307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3078"/>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07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3079"/>
                                        </p:tgtEl>
                                        <p:attrNameLst>
                                          <p:attrName>style.visibility</p:attrName>
                                        </p:attrNameLst>
                                      </p:cBhvr>
                                      <p:to>
                                        <p:strVal val="hidden"/>
                                      </p:to>
                                    </p:set>
                                  </p:childTnLst>
                                </p:cTn>
                              </p:par>
                              <p:par>
                                <p:cTn id="79" presetID="1" presetClass="entr" presetSubtype="0" fill="hold" nodeType="withEffect">
                                  <p:stCondLst>
                                    <p:cond delay="0"/>
                                  </p:stCondLst>
                                  <p:childTnLst>
                                    <p:set>
                                      <p:cBhvr>
                                        <p:cTn id="80" dur="1" fill="hold">
                                          <p:stCondLst>
                                            <p:cond delay="0"/>
                                          </p:stCondLst>
                                        </p:cTn>
                                        <p:tgtEl>
                                          <p:spTgt spid="308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0"/>
                                          </p:stCondLst>
                                        </p:cTn>
                                        <p:tgtEl>
                                          <p:spTgt spid="3080"/>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308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3081"/>
                                        </p:tgtEl>
                                        <p:attrNameLst>
                                          <p:attrName>style.visibility</p:attrName>
                                        </p:attrNameLst>
                                      </p:cBhvr>
                                      <p:to>
                                        <p:strVal val="hidden"/>
                                      </p:to>
                                    </p:set>
                                  </p:childTnLst>
                                </p:cTn>
                              </p:par>
                              <p:par>
                                <p:cTn id="91" presetID="1" presetClass="entr" presetSubtype="0" fill="hold" nodeType="withEffect">
                                  <p:stCondLst>
                                    <p:cond delay="0"/>
                                  </p:stCondLst>
                                  <p:childTnLst>
                                    <p:set>
                                      <p:cBhvr>
                                        <p:cTn id="92" dur="1" fill="hold">
                                          <p:stCondLst>
                                            <p:cond delay="0"/>
                                          </p:stCondLst>
                                        </p:cTn>
                                        <p:tgtEl>
                                          <p:spTgt spid="30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Slide Number Placeholder 4"/>
          <p:cNvSpPr>
            <a:spLocks noGrp="1"/>
          </p:cNvSpPr>
          <p:nvPr>
            <p:ph type="sldNum" sz="quarter" idx="11"/>
          </p:nvPr>
        </p:nvSpPr>
        <p:spPr>
          <a:noFill/>
        </p:spPr>
        <p:txBody>
          <a:bodyPr/>
          <a:lstStyle/>
          <a:p>
            <a:fld id="{CA339E14-DA11-49BB-813F-D0A3166E72A6}" type="slidenum">
              <a:rPr lang="en-US" smtClean="0"/>
              <a:pPr/>
              <a:t>7</a:t>
            </a:fld>
            <a:endParaRPr lang="en-US" smtClean="0"/>
          </a:p>
        </p:txBody>
      </p:sp>
      <p:sp>
        <p:nvSpPr>
          <p:cNvPr id="1540098" name="Rectangle 2"/>
          <p:cNvSpPr>
            <a:spLocks noGrp="1" noChangeArrowheads="1"/>
          </p:cNvSpPr>
          <p:nvPr>
            <p:ph type="title"/>
          </p:nvPr>
        </p:nvSpPr>
        <p:spPr/>
        <p:txBody>
          <a:bodyPr/>
          <a:lstStyle/>
          <a:p>
            <a:pPr>
              <a:defRPr/>
            </a:pPr>
            <a:r>
              <a:rPr lang="en-US" dirty="0" smtClean="0">
                <a:solidFill>
                  <a:schemeClr val="tx1"/>
                </a:solidFill>
              </a:rPr>
              <a:t>Face Color Signals</a:t>
            </a:r>
          </a:p>
        </p:txBody>
      </p:sp>
      <p:sp>
        <p:nvSpPr>
          <p:cNvPr id="139269" name="Rectangle 3"/>
          <p:cNvSpPr>
            <a:spLocks noGrp="1" noChangeArrowheads="1"/>
          </p:cNvSpPr>
          <p:nvPr>
            <p:ph type="body" idx="1"/>
          </p:nvPr>
        </p:nvSpPr>
        <p:spPr>
          <a:xfrm>
            <a:off x="336550" y="1140899"/>
            <a:ext cx="8426450" cy="1373701"/>
          </a:xfrm>
        </p:spPr>
        <p:txBody>
          <a:bodyPr/>
          <a:lstStyle/>
          <a:p>
            <a:r>
              <a:rPr lang="en-US" dirty="0" smtClean="0">
                <a:solidFill>
                  <a:schemeClr val="tx1"/>
                </a:solidFill>
                <a:cs typeface="Times New Roman" panose="02020603050405020304" pitchFamily="18" charset="0"/>
              </a:rPr>
              <a:t>Calculate face color signal by </a:t>
            </a:r>
            <a:r>
              <a:rPr lang="en-US" dirty="0" smtClean="0">
                <a:cs typeface="Times New Roman" panose="02020603050405020304" pitchFamily="18" charset="0"/>
              </a:rPr>
              <a:t>spatial averaging</a:t>
            </a:r>
            <a:r>
              <a:rPr lang="en-US" dirty="0" smtClean="0">
                <a:solidFill>
                  <a:srgbClr val="FF0000"/>
                </a:solidFill>
                <a:cs typeface="Times New Roman" panose="02020603050405020304" pitchFamily="18" charset="0"/>
              </a:rPr>
              <a:t> </a:t>
            </a:r>
            <a:r>
              <a:rPr lang="en-US" dirty="0" smtClean="0">
                <a:solidFill>
                  <a:schemeClr val="tx1"/>
                </a:solidFill>
                <a:cs typeface="Times New Roman" panose="02020603050405020304" pitchFamily="18" charset="0"/>
              </a:rPr>
              <a:t>over Regions Of Interest (ROI)</a:t>
            </a:r>
          </a:p>
          <a:p>
            <a:r>
              <a:rPr lang="en-US" dirty="0" smtClean="0">
                <a:solidFill>
                  <a:schemeClr val="tx1"/>
                </a:solidFill>
                <a:cs typeface="Times New Roman" panose="02020603050405020304" pitchFamily="18" charset="0"/>
              </a:rPr>
              <a:t>Obtain </a:t>
            </a:r>
            <a:r>
              <a:rPr lang="en-US" dirty="0" smtClean="0">
                <a:cs typeface="Times New Roman" panose="02020603050405020304" pitchFamily="18" charset="0"/>
              </a:rPr>
              <a:t>a linear combination </a:t>
            </a:r>
            <a:r>
              <a:rPr lang="en-US" dirty="0" smtClean="0">
                <a:solidFill>
                  <a:schemeClr val="tx1"/>
                </a:solidFill>
                <a:cs typeface="Times New Roman" panose="02020603050405020304" pitchFamily="18" charset="0"/>
              </a:rPr>
              <a:t>of three color channels</a:t>
            </a:r>
            <a:endParaRPr lang="en-US" sz="2800" dirty="0" smtClean="0"/>
          </a:p>
        </p:txBody>
      </p:sp>
      <p:pic>
        <p:nvPicPr>
          <p:cNvPr id="6" name="Picture 2" descr="https://documents.lucidchart.com/documents/26db2b86-05ff-4d33-999e-41cf9bd16824/pages/0_0?a=4191&amp;x=308&amp;y=1714&amp;w=465&amp;h=570&amp;store=1&amp;accept=image%2F*&amp;auth=LCA%206dcb9f4a1742c6de70c240fda4a84f4ee225c6f5-ts%3D150426886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45" t="8509" r="12895" b="9148"/>
          <a:stretch/>
        </p:blipFill>
        <p:spPr bwMode="auto">
          <a:xfrm>
            <a:off x="1091028" y="2727039"/>
            <a:ext cx="563276" cy="8004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s://documents.lucidchart.com/documents/26db2b86-05ff-4d33-999e-41cf9bd16824/pages/0_0?a=4199&amp;x=854&amp;y=1840&amp;w=677&amp;h=438&amp;store=1&amp;accept=image%2F*&amp;auth=LCA%209c65ffa87473341b41059c35f51f46fb118ee3fa-ts%3D1504268868"/>
          <p:cNvPicPr>
            <a:picLocks noChangeAspect="1" noChangeArrowheads="1"/>
          </p:cNvPicPr>
          <p:nvPr/>
        </p:nvPicPr>
        <p:blipFill rotWithShape="1">
          <a:blip r:embed="rId4">
            <a:extLst>
              <a:ext uri="{28A0092B-C50C-407E-A947-70E740481C1C}">
                <a14:useLocalDpi xmlns:a14="http://schemas.microsoft.com/office/drawing/2010/main" val="0"/>
              </a:ext>
            </a:extLst>
          </a:blip>
          <a:srcRect l="53459" t="12194" r="7140" b="16820"/>
          <a:stretch/>
        </p:blipFill>
        <p:spPr bwMode="auto">
          <a:xfrm>
            <a:off x="1091028" y="3866971"/>
            <a:ext cx="2318658" cy="1701299"/>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bwMode="auto">
          <a:xfrm>
            <a:off x="1039649" y="5592657"/>
            <a:ext cx="2421416" cy="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4" name="TextBox 3"/>
          <p:cNvSpPr txBox="1"/>
          <p:nvPr/>
        </p:nvSpPr>
        <p:spPr>
          <a:xfrm>
            <a:off x="2670412" y="5568270"/>
            <a:ext cx="1407618"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i="1" dirty="0">
                <a:solidFill>
                  <a:schemeClr val="tx1"/>
                </a:solidFill>
              </a:rPr>
              <a:t>f</a:t>
            </a:r>
            <a:r>
              <a:rPr lang="en-US" sz="1800" i="1" dirty="0" smtClean="0">
                <a:solidFill>
                  <a:schemeClr val="tx1"/>
                </a:solidFill>
              </a:rPr>
              <a:t>rame index</a:t>
            </a:r>
            <a:endParaRPr lang="en-US" sz="1800" i="1" dirty="0">
              <a:solidFill>
                <a:schemeClr val="tx1"/>
              </a:solidFill>
            </a:endParaRPr>
          </a:p>
        </p:txBody>
      </p:sp>
      <mc:AlternateContent xmlns:mc="http://schemas.openxmlformats.org/markup-compatibility/2006" xmlns:a14="http://schemas.microsoft.com/office/drawing/2010/main">
        <mc:Choice Requires="a14">
          <p:sp>
            <p:nvSpPr>
              <p:cNvPr id="13" name="TextBox 12"/>
              <p:cNvSpPr txBox="1"/>
              <p:nvPr/>
            </p:nvSpPr>
            <p:spPr>
              <a:xfrm>
                <a:off x="298784" y="3421386"/>
                <a:ext cx="1524000" cy="37427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lang="en-US" sz="1800" i="1" smtClean="0">
                            <a:solidFill>
                              <a:schemeClr val="tx1"/>
                            </a:solidFill>
                            <a:latin typeface="Cambria Math"/>
                          </a:rPr>
                        </m:ctrlPr>
                      </m:sSupPr>
                      <m:e>
                        <m:r>
                          <a:rPr lang="en-US" sz="1800" b="0" i="1" smtClean="0">
                            <a:solidFill>
                              <a:schemeClr val="tx1"/>
                            </a:solidFill>
                            <a:latin typeface="Cambria Math" charset="0"/>
                          </a:rPr>
                          <m:t>𝑖</m:t>
                        </m:r>
                      </m:e>
                      <m:sup>
                        <m:r>
                          <a:rPr lang="en-US" sz="1800" b="0" i="1" smtClean="0">
                            <a:solidFill>
                              <a:schemeClr val="tx1"/>
                            </a:solidFill>
                            <a:latin typeface="Cambria Math" charset="0"/>
                          </a:rPr>
                          <m:t>𝑡h</m:t>
                        </m:r>
                      </m:sup>
                    </m:sSup>
                    <m:r>
                      <a:rPr lang="en-US" sz="1800" b="0" i="1" smtClean="0">
                        <a:solidFill>
                          <a:schemeClr val="tx1"/>
                        </a:solidFill>
                        <a:latin typeface="Cambria Math" charset="0"/>
                      </a:rPr>
                      <m:t> </m:t>
                    </m:r>
                  </m:oMath>
                </a14:m>
                <a:r>
                  <a:rPr lang="en-US" sz="1800" i="1" dirty="0" smtClean="0">
                    <a:solidFill>
                      <a:schemeClr val="tx1"/>
                    </a:solidFill>
                  </a:rPr>
                  <a:t>frame</a:t>
                </a:r>
                <a:endParaRPr lang="en-US" sz="1800" i="1" dirty="0">
                  <a:solidFill>
                    <a:schemeClr val="tx1"/>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298784" y="3421386"/>
                <a:ext cx="1524000" cy="374270"/>
              </a:xfrm>
              <a:prstGeom prst="rect">
                <a:avLst/>
              </a:prstGeom>
              <a:blipFill rotWithShape="0">
                <a:blip r:embed="rId5"/>
                <a:stretch>
                  <a:fillRect t="-6452" b="-24194"/>
                </a:stretch>
              </a:blipFill>
            </p:spPr>
            <p:txBody>
              <a:bodyPr/>
              <a:lstStyle/>
              <a:p>
                <a:r>
                  <a:rPr lang="zh-CN" altLang="en-US">
                    <a:noFill/>
                  </a:rPr>
                  <a:t> </a:t>
                </a:r>
              </a:p>
            </p:txBody>
          </p:sp>
        </mc:Fallback>
      </mc:AlternateContent>
      <p:sp>
        <p:nvSpPr>
          <p:cNvPr id="14" name="TextBox 13"/>
          <p:cNvSpPr txBox="1"/>
          <p:nvPr/>
        </p:nvSpPr>
        <p:spPr>
          <a:xfrm>
            <a:off x="2178568" y="5568269"/>
            <a:ext cx="143575"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i="1" dirty="0" err="1" smtClean="0">
                <a:solidFill>
                  <a:schemeClr val="tx1"/>
                </a:solidFill>
              </a:rPr>
              <a:t>i</a:t>
            </a:r>
            <a:endParaRPr lang="en-US" sz="1800" i="1" dirty="0">
              <a:solidFill>
                <a:schemeClr val="tx1"/>
              </a:solidFill>
            </a:endParaRPr>
          </a:p>
        </p:txBody>
      </p:sp>
      <p:cxnSp>
        <p:nvCxnSpPr>
          <p:cNvPr id="7" name="Straight Connector 6"/>
          <p:cNvCxnSpPr/>
          <p:nvPr/>
        </p:nvCxnSpPr>
        <p:spPr bwMode="auto">
          <a:xfrm>
            <a:off x="2250357" y="3892678"/>
            <a:ext cx="0" cy="1449142"/>
          </a:xfrm>
          <a:prstGeom prst="line">
            <a:avLst/>
          </a:prstGeom>
          <a:ln>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3511816" y="3931686"/>
            <a:ext cx="339852" cy="297004"/>
          </a:xfrm>
          <a:prstGeom prst="rect">
            <a:avLst/>
          </a:prstGeom>
          <a:noFill/>
        </p:spPr>
        <p:txBody>
          <a:bodyPr wrap="square" rtlCol="0">
            <a:spAutoFit/>
          </a:bodyPr>
          <a:lstStyle/>
          <a:p>
            <a:pPr>
              <a:buNone/>
            </a:pPr>
            <a:r>
              <a:rPr lang="en-US" sz="1400" dirty="0" smtClean="0">
                <a:solidFill>
                  <a:srgbClr val="FF0000"/>
                </a:solidFill>
              </a:rPr>
              <a:t>R</a:t>
            </a:r>
            <a:endParaRPr lang="en-US" sz="1400" dirty="0">
              <a:solidFill>
                <a:srgbClr val="FF0000"/>
              </a:solidFill>
            </a:endParaRPr>
          </a:p>
        </p:txBody>
      </p:sp>
      <p:sp>
        <p:nvSpPr>
          <p:cNvPr id="15" name="TextBox 14"/>
          <p:cNvSpPr txBox="1"/>
          <p:nvPr/>
        </p:nvSpPr>
        <p:spPr>
          <a:xfrm>
            <a:off x="3496167" y="4409102"/>
            <a:ext cx="355502" cy="297004"/>
          </a:xfrm>
          <a:prstGeom prst="rect">
            <a:avLst/>
          </a:prstGeom>
          <a:noFill/>
        </p:spPr>
        <p:txBody>
          <a:bodyPr wrap="square" rtlCol="0">
            <a:spAutoFit/>
          </a:bodyPr>
          <a:lstStyle/>
          <a:p>
            <a:pPr>
              <a:buNone/>
            </a:pPr>
            <a:r>
              <a:rPr lang="en-US" sz="1400" dirty="0" smtClean="0"/>
              <a:t>B</a:t>
            </a:r>
            <a:endParaRPr lang="en-US" sz="1400" dirty="0"/>
          </a:p>
        </p:txBody>
      </p:sp>
      <p:sp>
        <p:nvSpPr>
          <p:cNvPr id="16" name="TextBox 15"/>
          <p:cNvSpPr txBox="1"/>
          <p:nvPr/>
        </p:nvSpPr>
        <p:spPr>
          <a:xfrm>
            <a:off x="3496167" y="4859459"/>
            <a:ext cx="355502" cy="297004"/>
          </a:xfrm>
          <a:prstGeom prst="rect">
            <a:avLst/>
          </a:prstGeom>
          <a:noFill/>
        </p:spPr>
        <p:txBody>
          <a:bodyPr wrap="square" rtlCol="0">
            <a:spAutoFit/>
          </a:bodyPr>
          <a:lstStyle/>
          <a:p>
            <a:pPr>
              <a:buNone/>
            </a:pPr>
            <a:r>
              <a:rPr lang="en-US" sz="1400" dirty="0" smtClean="0">
                <a:solidFill>
                  <a:srgbClr val="00B050"/>
                </a:solidFill>
              </a:rPr>
              <a:t>G</a:t>
            </a:r>
            <a:endParaRPr lang="en-US" sz="1400" dirty="0">
              <a:solidFill>
                <a:srgbClr val="00B050"/>
              </a:solidFill>
            </a:endParaRPr>
          </a:p>
        </p:txBody>
      </p:sp>
      <p:cxnSp>
        <p:nvCxnSpPr>
          <p:cNvPr id="8" name="Straight Arrow Connector 7"/>
          <p:cNvCxnSpPr/>
          <p:nvPr/>
        </p:nvCxnSpPr>
        <p:spPr bwMode="auto">
          <a:xfrm>
            <a:off x="1506227" y="3224714"/>
            <a:ext cx="744130" cy="872044"/>
          </a:xfrm>
          <a:prstGeom prst="straightConnector1">
            <a:avLst/>
          </a:prstGeom>
          <a:ln>
            <a:solidFill>
              <a:srgbClr val="FF0000"/>
            </a:solidFill>
            <a:headEnd type="none" w="med" len="med"/>
            <a:tailEnd type="arrow"/>
          </a:ln>
        </p:spPr>
        <p:style>
          <a:lnRef idx="1">
            <a:schemeClr val="dk1"/>
          </a:lnRef>
          <a:fillRef idx="0">
            <a:schemeClr val="dk1"/>
          </a:fillRef>
          <a:effectRef idx="0">
            <a:schemeClr val="dk1"/>
          </a:effectRef>
          <a:fontRef idx="minor">
            <a:schemeClr val="tx1"/>
          </a:fontRef>
        </p:style>
      </p:cxnSp>
      <p:cxnSp>
        <p:nvCxnSpPr>
          <p:cNvPr id="18" name="Straight Arrow Connector 17"/>
          <p:cNvCxnSpPr/>
          <p:nvPr/>
        </p:nvCxnSpPr>
        <p:spPr bwMode="auto">
          <a:xfrm>
            <a:off x="1219258" y="3224714"/>
            <a:ext cx="1031098" cy="872044"/>
          </a:xfrm>
          <a:prstGeom prst="straightConnector1">
            <a:avLst/>
          </a:prstGeom>
          <a:ln>
            <a:solidFill>
              <a:srgbClr val="FF0000"/>
            </a:solidFill>
            <a:headEnd type="none" w="med" len="med"/>
            <a:tailEnd type="arrow"/>
          </a:ln>
        </p:spPr>
        <p:style>
          <a:lnRef idx="1">
            <a:schemeClr val="dk1"/>
          </a:lnRef>
          <a:fillRef idx="0">
            <a:schemeClr val="dk1"/>
          </a:fillRef>
          <a:effectRef idx="0">
            <a:schemeClr val="dk1"/>
          </a:effectRef>
          <a:fontRef idx="minor">
            <a:schemeClr val="tx1"/>
          </a:fontRef>
        </p:style>
      </p:cxnSp>
      <p:cxnSp>
        <p:nvCxnSpPr>
          <p:cNvPr id="21" name="Straight Arrow Connector 20"/>
          <p:cNvCxnSpPr/>
          <p:nvPr/>
        </p:nvCxnSpPr>
        <p:spPr bwMode="auto">
          <a:xfrm>
            <a:off x="1506227" y="3239471"/>
            <a:ext cx="744129" cy="1169631"/>
          </a:xfrm>
          <a:prstGeom prst="straightConnector1">
            <a:avLst/>
          </a:prstGeom>
          <a:ln>
            <a:solidFill>
              <a:srgbClr val="0070C0"/>
            </a:solidFill>
            <a:headEnd type="none" w="med" len="med"/>
            <a:tailEnd type="arrow"/>
          </a:ln>
        </p:spPr>
        <p:style>
          <a:lnRef idx="1">
            <a:schemeClr val="dk1"/>
          </a:lnRef>
          <a:fillRef idx="0">
            <a:schemeClr val="dk1"/>
          </a:fillRef>
          <a:effectRef idx="0">
            <a:schemeClr val="dk1"/>
          </a:effectRef>
          <a:fontRef idx="minor">
            <a:schemeClr val="tx1"/>
          </a:fontRef>
        </p:style>
      </p:cxnSp>
      <p:cxnSp>
        <p:nvCxnSpPr>
          <p:cNvPr id="24" name="Straight Arrow Connector 23"/>
          <p:cNvCxnSpPr/>
          <p:nvPr/>
        </p:nvCxnSpPr>
        <p:spPr bwMode="auto">
          <a:xfrm>
            <a:off x="1279385" y="3239471"/>
            <a:ext cx="970971" cy="1169631"/>
          </a:xfrm>
          <a:prstGeom prst="straightConnector1">
            <a:avLst/>
          </a:prstGeom>
          <a:ln>
            <a:solidFill>
              <a:srgbClr val="0070C0"/>
            </a:solidFill>
            <a:headEnd type="none" w="med" len="med"/>
            <a:tailEnd type="arrow"/>
          </a:ln>
        </p:spPr>
        <p:style>
          <a:lnRef idx="1">
            <a:schemeClr val="dk1"/>
          </a:lnRef>
          <a:fillRef idx="0">
            <a:schemeClr val="dk1"/>
          </a:fillRef>
          <a:effectRef idx="0">
            <a:schemeClr val="dk1"/>
          </a:effectRef>
          <a:fontRef idx="minor">
            <a:schemeClr val="tx1"/>
          </a:fontRef>
        </p:style>
      </p:cxnSp>
      <p:cxnSp>
        <p:nvCxnSpPr>
          <p:cNvPr id="27" name="Straight Arrow Connector 26"/>
          <p:cNvCxnSpPr/>
          <p:nvPr/>
        </p:nvCxnSpPr>
        <p:spPr bwMode="auto">
          <a:xfrm>
            <a:off x="1506227" y="3242097"/>
            <a:ext cx="744130" cy="1661643"/>
          </a:xfrm>
          <a:prstGeom prst="straightConnector1">
            <a:avLst/>
          </a:prstGeom>
          <a:ln>
            <a:solidFill>
              <a:srgbClr val="00B050"/>
            </a:solidFill>
            <a:headEnd type="none" w="med" len="med"/>
            <a:tailEnd type="arrow"/>
          </a:ln>
        </p:spPr>
        <p:style>
          <a:lnRef idx="1">
            <a:schemeClr val="dk1"/>
          </a:lnRef>
          <a:fillRef idx="0">
            <a:schemeClr val="dk1"/>
          </a:fillRef>
          <a:effectRef idx="0">
            <a:schemeClr val="dk1"/>
          </a:effectRef>
          <a:fontRef idx="minor">
            <a:schemeClr val="tx1"/>
          </a:fontRef>
        </p:style>
      </p:cxnSp>
      <p:cxnSp>
        <p:nvCxnSpPr>
          <p:cNvPr id="32" name="Straight Arrow Connector 31"/>
          <p:cNvCxnSpPr/>
          <p:nvPr/>
        </p:nvCxnSpPr>
        <p:spPr bwMode="auto">
          <a:xfrm>
            <a:off x="1263312" y="3239471"/>
            <a:ext cx="987045" cy="1664269"/>
          </a:xfrm>
          <a:prstGeom prst="straightConnector1">
            <a:avLst/>
          </a:prstGeom>
          <a:ln>
            <a:solidFill>
              <a:srgbClr val="00B050"/>
            </a:solidFill>
            <a:headEnd type="none" w="med" len="med"/>
            <a:tailEnd type="arrow"/>
          </a:ln>
        </p:spPr>
        <p:style>
          <a:lnRef idx="1">
            <a:schemeClr val="dk1"/>
          </a:lnRef>
          <a:fillRef idx="0">
            <a:schemeClr val="dk1"/>
          </a:fillRef>
          <a:effectRef idx="0">
            <a:schemeClr val="dk1"/>
          </a:effectRef>
          <a:fontRef idx="minor">
            <a:schemeClr val="tx1"/>
          </a:fontRef>
        </p:style>
      </p:cxnSp>
      <p:sp>
        <p:nvSpPr>
          <p:cNvPr id="31" name="TextBox 30"/>
          <p:cNvSpPr txBox="1"/>
          <p:nvPr/>
        </p:nvSpPr>
        <p:spPr>
          <a:xfrm>
            <a:off x="1878291" y="3010080"/>
            <a:ext cx="2073063" cy="794064"/>
          </a:xfrm>
          <a:prstGeom prst="rect">
            <a:avLst/>
          </a:prstGeom>
          <a:noFill/>
        </p:spPr>
        <p:txBody>
          <a:bodyPr wrap="square" rtlCol="0">
            <a:spAutoFit/>
          </a:bodyPr>
          <a:lstStyle/>
          <a:p>
            <a:pPr>
              <a:buNone/>
            </a:pPr>
            <a:r>
              <a:rPr lang="en-US" dirty="0">
                <a:solidFill>
                  <a:schemeClr val="tx2"/>
                </a:solidFill>
              </a:rPr>
              <a:t>s</a:t>
            </a:r>
            <a:r>
              <a:rPr lang="en-US" dirty="0" smtClean="0">
                <a:solidFill>
                  <a:schemeClr val="tx2"/>
                </a:solidFill>
              </a:rPr>
              <a:t>patial averaging</a:t>
            </a:r>
            <a:endParaRPr lang="en-US" dirty="0">
              <a:solidFill>
                <a:schemeClr val="tx2"/>
              </a:solidFill>
            </a:endParaRPr>
          </a:p>
        </p:txBody>
      </p:sp>
      <p:sp>
        <p:nvSpPr>
          <p:cNvPr id="38" name="Flowchart: Or 37"/>
          <p:cNvSpPr/>
          <p:nvPr/>
        </p:nvSpPr>
        <p:spPr bwMode="auto">
          <a:xfrm>
            <a:off x="4604111" y="4417987"/>
            <a:ext cx="306324" cy="306324"/>
          </a:xfrm>
          <a:prstGeom prst="flowChartOr">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2075" tIns="46038" rIns="92075" bIns="46038" numCol="1" rtlCol="0" anchor="t" anchorCtr="0" compatLnSpc="1">
            <a:prstTxWarp prst="textNoShape">
              <a:avLst/>
            </a:prstTxWarp>
          </a:bodyPr>
          <a:lstStyle/>
          <a:p>
            <a:pPr marL="342900" marR="0" indent="-342900" algn="l" defTabSz="914400" rtl="0" eaLnBrk="0" fontAlgn="base" latinLnBrk="0" hangingPunct="0">
              <a:lnSpc>
                <a:spcPct val="95000"/>
              </a:lnSpc>
              <a:spcBef>
                <a:spcPct val="25000"/>
              </a:spcBef>
              <a:spcAft>
                <a:spcPct val="15000"/>
              </a:spcAft>
              <a:buClr>
                <a:schemeClr val="tx2"/>
              </a:buClr>
              <a:buSzPct val="75000"/>
              <a:buFont typeface="Wingdings" pitchFamily="2" charset="2"/>
              <a:buChar char="l"/>
              <a:tabLst/>
            </a:pPr>
            <a:endParaRPr kumimoji="0" lang="en-US" sz="2400" b="0" i="0" u="none" strike="noStrike" cap="none" normalizeH="0" baseline="0" smtClean="0">
              <a:ln>
                <a:noFill/>
              </a:ln>
              <a:solidFill>
                <a:srgbClr val="0000CC"/>
              </a:solidFill>
              <a:effectLst/>
              <a:latin typeface="Times New Roman" pitchFamily="18" charset="0"/>
            </a:endParaRPr>
          </a:p>
        </p:txBody>
      </p:sp>
      <p:cxnSp>
        <p:nvCxnSpPr>
          <p:cNvPr id="40" name="Elbow Connector 39"/>
          <p:cNvCxnSpPr>
            <a:stCxn id="2" idx="3"/>
            <a:endCxn id="38" idx="0"/>
          </p:cNvCxnSpPr>
          <p:nvPr/>
        </p:nvCxnSpPr>
        <p:spPr bwMode="auto">
          <a:xfrm>
            <a:off x="3851668" y="4080188"/>
            <a:ext cx="905605" cy="337799"/>
          </a:xfrm>
          <a:prstGeom prst="bentConnector2">
            <a:avLst/>
          </a:prstGeom>
          <a:ln>
            <a:headEnd type="none" w="med" len="med"/>
            <a:tailEnd type="arrow"/>
          </a:ln>
        </p:spPr>
        <p:style>
          <a:lnRef idx="1">
            <a:schemeClr val="dk1"/>
          </a:lnRef>
          <a:fillRef idx="0">
            <a:schemeClr val="dk1"/>
          </a:fillRef>
          <a:effectRef idx="0">
            <a:schemeClr val="dk1"/>
          </a:effectRef>
          <a:fontRef idx="minor">
            <a:schemeClr val="tx1"/>
          </a:fontRef>
        </p:style>
      </p:cxnSp>
      <p:cxnSp>
        <p:nvCxnSpPr>
          <p:cNvPr id="42" name="Straight Arrow Connector 41"/>
          <p:cNvCxnSpPr>
            <a:stCxn id="15" idx="3"/>
            <a:endCxn id="38" idx="2"/>
          </p:cNvCxnSpPr>
          <p:nvPr/>
        </p:nvCxnSpPr>
        <p:spPr bwMode="auto">
          <a:xfrm>
            <a:off x="3851669" y="4557604"/>
            <a:ext cx="752442" cy="13545"/>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cxnSp>
        <p:nvCxnSpPr>
          <p:cNvPr id="44" name="Elbow Connector 43"/>
          <p:cNvCxnSpPr>
            <a:stCxn id="16" idx="3"/>
            <a:endCxn id="38" idx="4"/>
          </p:cNvCxnSpPr>
          <p:nvPr/>
        </p:nvCxnSpPr>
        <p:spPr bwMode="auto">
          <a:xfrm flipV="1">
            <a:off x="3851669" y="4724311"/>
            <a:ext cx="905604" cy="283650"/>
          </a:xfrm>
          <a:prstGeom prst="bentConnector2">
            <a:avLst/>
          </a:prstGeom>
          <a:ln>
            <a:headEnd type="none" w="med" len="med"/>
            <a:tailEnd type="arrow"/>
          </a:ln>
        </p:spPr>
        <p:style>
          <a:lnRef idx="1">
            <a:schemeClr val="dk1"/>
          </a:lnRef>
          <a:fillRef idx="0">
            <a:schemeClr val="dk1"/>
          </a:fillRef>
          <a:effectRef idx="0">
            <a:schemeClr val="dk1"/>
          </a:effectRef>
          <a:fontRef idx="minor">
            <a:schemeClr val="tx1"/>
          </a:fontRef>
        </p:style>
      </p:cxnSp>
      <p:pic>
        <p:nvPicPr>
          <p:cNvPr id="51" name="Picture 6" descr="C:\QZ\ppt\ICIP2017_QZ\img\intro_02_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6921" y="3833340"/>
            <a:ext cx="2624198" cy="144699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8" name="TextBox 47"/>
              <p:cNvSpPr txBox="1"/>
              <p:nvPr/>
            </p:nvSpPr>
            <p:spPr>
              <a:xfrm>
                <a:off x="4092713" y="3857164"/>
                <a:ext cx="551754" cy="295466"/>
              </a:xfrm>
              <a:prstGeom prst="rect">
                <a:avLst/>
              </a:prstGeom>
              <a:noFill/>
            </p:spPr>
            <p:txBody>
              <a:bodyPr wrap="none" rtlCol="0">
                <a:spAutoFit/>
              </a:bodyPr>
              <a:lstStyle/>
              <a:p>
                <a:pPr>
                  <a:buNone/>
                </a:pPr>
                <a14:m>
                  <m:oMathPara xmlns:m="http://schemas.openxmlformats.org/officeDocument/2006/math">
                    <m:oMathParaPr>
                      <m:jc m:val="centerGroup"/>
                    </m:oMathParaPr>
                    <m:oMath xmlns:m="http://schemas.openxmlformats.org/officeDocument/2006/math">
                      <m:r>
                        <a:rPr lang="en-US" sz="1200" b="0" i="1" smtClean="0">
                          <a:latin typeface="Cambria Math"/>
                          <a:ea typeface="Cambria Math"/>
                        </a:rPr>
                        <m:t>(−1)</m:t>
                      </m:r>
                    </m:oMath>
                  </m:oMathPara>
                </a14:m>
                <a:endParaRPr lang="en-US" sz="1200" dirty="0"/>
              </a:p>
            </p:txBody>
          </p:sp>
        </mc:Choice>
        <mc:Fallback xmlns="">
          <p:sp>
            <p:nvSpPr>
              <p:cNvPr id="48" name="TextBox 47"/>
              <p:cNvSpPr txBox="1">
                <a:spLocks noRot="1" noChangeAspect="1" noMove="1" noResize="1" noEditPoints="1" noAdjustHandles="1" noChangeArrowheads="1" noChangeShapeType="1" noTextEdit="1"/>
              </p:cNvSpPr>
              <p:nvPr/>
            </p:nvSpPr>
            <p:spPr>
              <a:xfrm>
                <a:off x="4092713" y="3857164"/>
                <a:ext cx="551754" cy="295466"/>
              </a:xfrm>
              <a:prstGeom prst="rect">
                <a:avLst/>
              </a:prstGeom>
              <a:blipFill rotWithShape="1">
                <a:blip r:embed="rId7"/>
                <a:stretch>
                  <a:fillRect b="-20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p:cNvSpPr txBox="1"/>
              <p:nvPr/>
            </p:nvSpPr>
            <p:spPr>
              <a:xfrm>
                <a:off x="4078030" y="4261369"/>
                <a:ext cx="551753" cy="295466"/>
              </a:xfrm>
              <a:prstGeom prst="rect">
                <a:avLst/>
              </a:prstGeom>
              <a:noFill/>
            </p:spPr>
            <p:txBody>
              <a:bodyPr wrap="none" rtlCol="0">
                <a:spAutoFit/>
              </a:bodyPr>
              <a:lstStyle/>
              <a:p>
                <a:pPr>
                  <a:buNone/>
                </a:pPr>
                <a14:m>
                  <m:oMathPara xmlns:m="http://schemas.openxmlformats.org/officeDocument/2006/math">
                    <m:oMathParaPr>
                      <m:jc m:val="centerGroup"/>
                    </m:oMathParaPr>
                    <m:oMath xmlns:m="http://schemas.openxmlformats.org/officeDocument/2006/math">
                      <m:r>
                        <a:rPr lang="en-US" sz="1200" b="0" i="1" smtClean="0">
                          <a:latin typeface="Cambria Math"/>
                          <a:ea typeface="Cambria Math"/>
                        </a:rPr>
                        <m:t>(−1)</m:t>
                      </m:r>
                    </m:oMath>
                  </m:oMathPara>
                </a14:m>
                <a:endParaRPr lang="en-US" sz="1200" dirty="0"/>
              </a:p>
            </p:txBody>
          </p:sp>
        </mc:Choice>
        <mc:Fallback xmlns="">
          <p:sp>
            <p:nvSpPr>
              <p:cNvPr id="53" name="TextBox 52"/>
              <p:cNvSpPr txBox="1">
                <a:spLocks noRot="1" noChangeAspect="1" noMove="1" noResize="1" noEditPoints="1" noAdjustHandles="1" noChangeArrowheads="1" noChangeShapeType="1" noTextEdit="1"/>
              </p:cNvSpPr>
              <p:nvPr/>
            </p:nvSpPr>
            <p:spPr>
              <a:xfrm>
                <a:off x="4078030" y="4261369"/>
                <a:ext cx="551753" cy="295466"/>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p:cNvSpPr txBox="1"/>
              <p:nvPr/>
            </p:nvSpPr>
            <p:spPr>
              <a:xfrm>
                <a:off x="4199857" y="4765843"/>
                <a:ext cx="308098" cy="295466"/>
              </a:xfrm>
              <a:prstGeom prst="rect">
                <a:avLst/>
              </a:prstGeom>
              <a:noFill/>
            </p:spPr>
            <p:txBody>
              <a:bodyPr wrap="none" rtlCol="0">
                <a:spAutoFit/>
              </a:bodyPr>
              <a:lstStyle/>
              <a:p>
                <a:pPr>
                  <a:buNone/>
                </a:pPr>
                <a14:m>
                  <m:oMathPara xmlns:m="http://schemas.openxmlformats.org/officeDocument/2006/math">
                    <m:oMathParaPr>
                      <m:jc m:val="centerGroup"/>
                    </m:oMathParaPr>
                    <m:oMath xmlns:m="http://schemas.openxmlformats.org/officeDocument/2006/math">
                      <m:r>
                        <a:rPr lang="en-US" sz="1200" b="0" i="1" smtClean="0">
                          <a:latin typeface="Cambria Math"/>
                          <a:ea typeface="Cambria Math"/>
                        </a:rPr>
                        <m:t>2</m:t>
                      </m:r>
                    </m:oMath>
                  </m:oMathPara>
                </a14:m>
                <a:endParaRPr lang="en-US" sz="1200" dirty="0"/>
              </a:p>
            </p:txBody>
          </p:sp>
        </mc:Choice>
        <mc:Fallback xmlns="">
          <p:sp>
            <p:nvSpPr>
              <p:cNvPr id="54" name="TextBox 53"/>
              <p:cNvSpPr txBox="1">
                <a:spLocks noRot="1" noChangeAspect="1" noMove="1" noResize="1" noEditPoints="1" noAdjustHandles="1" noChangeArrowheads="1" noChangeShapeType="1" noTextEdit="1"/>
              </p:cNvSpPr>
              <p:nvPr/>
            </p:nvSpPr>
            <p:spPr>
              <a:xfrm>
                <a:off x="4199857" y="4765843"/>
                <a:ext cx="308098" cy="295466"/>
              </a:xfrm>
              <a:prstGeom prst="rect">
                <a:avLst/>
              </a:prstGeom>
              <a:blipFill rotWithShape="1">
                <a:blip r:embed="rId9"/>
                <a:stretch>
                  <a:fillRect/>
                </a:stretch>
              </a:blipFill>
            </p:spPr>
            <p:txBody>
              <a:bodyPr/>
              <a:lstStyle/>
              <a:p>
                <a:r>
                  <a:rPr lang="en-US">
                    <a:noFill/>
                  </a:rPr>
                  <a:t> </a:t>
                </a:r>
              </a:p>
            </p:txBody>
          </p:sp>
        </mc:Fallback>
      </mc:AlternateContent>
      <p:cxnSp>
        <p:nvCxnSpPr>
          <p:cNvPr id="50" name="Straight Arrow Connector 49"/>
          <p:cNvCxnSpPr>
            <a:stCxn id="38" idx="6"/>
          </p:cNvCxnSpPr>
          <p:nvPr/>
        </p:nvCxnSpPr>
        <p:spPr bwMode="auto">
          <a:xfrm>
            <a:off x="4910435" y="4571149"/>
            <a:ext cx="575965" cy="0"/>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sp>
        <p:nvSpPr>
          <p:cNvPr id="52" name="Rectangle 51"/>
          <p:cNvSpPr/>
          <p:nvPr/>
        </p:nvSpPr>
        <p:spPr>
          <a:xfrm>
            <a:off x="5711791" y="5548171"/>
            <a:ext cx="2551083" cy="384721"/>
          </a:xfrm>
          <a:prstGeom prst="rect">
            <a:avLst/>
          </a:prstGeom>
        </p:spPr>
        <p:txBody>
          <a:bodyPr wrap="none">
            <a:spAutoFit/>
          </a:bodyPr>
          <a:lstStyle/>
          <a:p>
            <a:pPr>
              <a:buNone/>
            </a:pPr>
            <a:r>
              <a:rPr lang="en-US" sz="2000" b="1" dirty="0" smtClean="0">
                <a:solidFill>
                  <a:schemeClr val="tx1"/>
                </a:solidFill>
              </a:rPr>
              <a:t>Pre-processed</a:t>
            </a:r>
            <a:r>
              <a:rPr lang="en-US" sz="2000" dirty="0" smtClean="0">
                <a:solidFill>
                  <a:schemeClr val="tx1"/>
                </a:solidFill>
              </a:rPr>
              <a:t> signals </a:t>
            </a:r>
            <a:endParaRPr lang="en-US" sz="2000" dirty="0"/>
          </a:p>
        </p:txBody>
      </p:sp>
      <p:sp>
        <p:nvSpPr>
          <p:cNvPr id="58" name="Footer Placeholder 3"/>
          <p:cNvSpPr>
            <a:spLocks noGrp="1"/>
          </p:cNvSpPr>
          <p:nvPr>
            <p:ph type="ftr" sz="quarter" idx="10"/>
          </p:nvPr>
        </p:nvSpPr>
        <p:spPr>
          <a:xfrm>
            <a:off x="914400" y="6477000"/>
            <a:ext cx="5562600" cy="304800"/>
          </a:xfrm>
        </p:spPr>
        <p:txBody>
          <a:bodyPr/>
          <a:lstStyle/>
          <a:p>
            <a:pPr>
              <a:defRPr/>
            </a:pPr>
            <a:r>
              <a:rPr lang="en-US" dirty="0" smtClean="0"/>
              <a:t>Q. Zhu, C. Wong, C. Fu, M. Wu (ICIP2017): HR from fitness video</a:t>
            </a:r>
            <a:endParaRPr lang="en-US" dirty="0"/>
          </a:p>
        </p:txBody>
      </p:sp>
    </p:spTree>
    <p:extLst>
      <p:ext uri="{BB962C8B-B14F-4D97-AF65-F5344CB8AC3E}">
        <p14:creationId xmlns:p14="http://schemas.microsoft.com/office/powerpoint/2010/main" val="15127617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8"/>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1"/>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24"/>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9269">
                                            <p:txEl>
                                              <p:pRg st="1" end="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8" grpId="0" animBg="1"/>
      <p:bldP spid="48" grpId="0"/>
      <p:bldP spid="53" grpId="0"/>
      <p:bldP spid="54" grpId="0"/>
      <p:bldP spid="5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5784" y="2755571"/>
            <a:ext cx="6880225" cy="3568700"/>
          </a:xfrm>
          <a:prstGeom prst="rect">
            <a:avLst/>
          </a:prstGeom>
        </p:spPr>
      </p:pic>
      <p:pic>
        <p:nvPicPr>
          <p:cNvPr id="6146" name="Picture 2" descr="https://documents.lucidchart.com/documents/67e00192-4e93-4dc4-b9ff-4e037c5bf11f/pages/KsEv8gpBiQ4O?a=3363&amp;x=-70&amp;y=-32&amp;w=1100&amp;h=694&amp;store=1&amp;accept=image%2F*&amp;auth=LCA%20c668e36342ddaa71d4433d0614d409fe92073598-ts%3D150473766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702199"/>
            <a:ext cx="6109394" cy="3623227"/>
          </a:xfrm>
          <a:prstGeom prst="rect">
            <a:avLst/>
          </a:prstGeom>
          <a:noFill/>
          <a:extLst>
            <a:ext uri="{909E8E84-426E-40DD-AFC4-6F175D3DCCD1}">
              <a14:hiddenFill xmlns:a14="http://schemas.microsoft.com/office/drawing/2010/main">
                <a:solidFill>
                  <a:srgbClr val="FFFFFF"/>
                </a:solidFill>
              </a14:hiddenFill>
            </a:ext>
          </a:extLst>
        </p:spPr>
      </p:pic>
      <p:sp>
        <p:nvSpPr>
          <p:cNvPr id="139267" name="Slide Number Placeholder 4"/>
          <p:cNvSpPr>
            <a:spLocks noGrp="1"/>
          </p:cNvSpPr>
          <p:nvPr>
            <p:ph type="sldNum" sz="quarter" idx="11"/>
          </p:nvPr>
        </p:nvSpPr>
        <p:spPr>
          <a:noFill/>
        </p:spPr>
        <p:txBody>
          <a:bodyPr/>
          <a:lstStyle/>
          <a:p>
            <a:fld id="{CA339E14-DA11-49BB-813F-D0A3166E72A6}" type="slidenum">
              <a:rPr lang="en-US" smtClean="0"/>
              <a:pPr/>
              <a:t>8</a:t>
            </a:fld>
            <a:endParaRPr lang="en-US" smtClean="0"/>
          </a:p>
        </p:txBody>
      </p:sp>
      <p:sp>
        <p:nvSpPr>
          <p:cNvPr id="1540098" name="Rectangle 2"/>
          <p:cNvSpPr>
            <a:spLocks noGrp="1" noChangeArrowheads="1"/>
          </p:cNvSpPr>
          <p:nvPr>
            <p:ph type="title"/>
          </p:nvPr>
        </p:nvSpPr>
        <p:spPr/>
        <p:txBody>
          <a:bodyPr/>
          <a:lstStyle/>
          <a:p>
            <a:pPr>
              <a:defRPr/>
            </a:pPr>
            <a:r>
              <a:rPr lang="en-US" dirty="0" smtClean="0">
                <a:solidFill>
                  <a:schemeClr val="tx1"/>
                </a:solidFill>
              </a:rPr>
              <a:t>Improved Segment-based Solution</a:t>
            </a:r>
          </a:p>
        </p:txBody>
      </p:sp>
      <p:sp>
        <p:nvSpPr>
          <p:cNvPr id="139269" name="Rectangle 3"/>
          <p:cNvSpPr>
            <a:spLocks noGrp="1" noChangeArrowheads="1"/>
          </p:cNvSpPr>
          <p:nvPr>
            <p:ph type="body" idx="1"/>
          </p:nvPr>
        </p:nvSpPr>
        <p:spPr/>
        <p:txBody>
          <a:bodyPr/>
          <a:lstStyle/>
          <a:p>
            <a:r>
              <a:rPr lang="en-US" altLang="zh-CN" dirty="0" smtClean="0">
                <a:solidFill>
                  <a:schemeClr val="tx1"/>
                </a:solidFill>
                <a:cs typeface="Times New Roman" panose="02020603050405020304" pitchFamily="18" charset="0"/>
              </a:rPr>
              <a:t>Potentially </a:t>
            </a:r>
            <a:r>
              <a:rPr lang="en-US" altLang="zh-CN" dirty="0" smtClean="0">
                <a:solidFill>
                  <a:srgbClr val="FF0000"/>
                </a:solidFill>
                <a:cs typeface="Times New Roman" panose="02020603050405020304" pitchFamily="18" charset="0"/>
              </a:rPr>
              <a:t>significant occlusion </a:t>
            </a:r>
            <a:r>
              <a:rPr lang="en-US" altLang="zh-CN" dirty="0" smtClean="0">
                <a:solidFill>
                  <a:schemeClr val="tx1"/>
                </a:solidFill>
                <a:cs typeface="Times New Roman" panose="02020603050405020304" pitchFamily="18" charset="0"/>
              </a:rPr>
              <a:t>due to long duration</a:t>
            </a:r>
          </a:p>
          <a:p>
            <a:r>
              <a:rPr lang="en-US" b="1" i="1" dirty="0" smtClean="0">
                <a:solidFill>
                  <a:schemeClr val="tx1"/>
                </a:solidFill>
                <a:cs typeface="Times New Roman" panose="02020603050405020304" pitchFamily="18" charset="0"/>
              </a:rPr>
              <a:t>Improved Segment-based Solution</a:t>
            </a:r>
          </a:p>
          <a:p>
            <a:pPr lvl="1"/>
            <a:r>
              <a:rPr lang="en-US" sz="1600" dirty="0" smtClean="0">
                <a:cs typeface="Times New Roman" panose="02020603050405020304" pitchFamily="18" charset="0"/>
              </a:rPr>
              <a:t>Motivation: </a:t>
            </a:r>
            <a:r>
              <a:rPr lang="en-US" sz="1600" dirty="0" smtClean="0">
                <a:solidFill>
                  <a:srgbClr val="0070C0"/>
                </a:solidFill>
                <a:cs typeface="Times New Roman" panose="02020603050405020304" pitchFamily="18" charset="0"/>
              </a:rPr>
              <a:t>Bi-directional motion analysis </a:t>
            </a:r>
            <a:r>
              <a:rPr lang="en-US" sz="1600" dirty="0" smtClean="0">
                <a:cs typeface="Times New Roman" panose="02020603050405020304" pitchFamily="18" charset="0"/>
              </a:rPr>
              <a:t>used in advanced video coding technique</a:t>
            </a:r>
          </a:p>
          <a:p>
            <a:pPr lvl="1"/>
            <a:r>
              <a:rPr lang="en-US" sz="1600" dirty="0" smtClean="0">
                <a:cs typeface="Times New Roman" panose="02020603050405020304" pitchFamily="18" charset="0"/>
              </a:rPr>
              <a:t>Motion </a:t>
            </a:r>
            <a:r>
              <a:rPr lang="en-US" sz="1600" dirty="0">
                <a:solidFill>
                  <a:srgbClr val="0070C0"/>
                </a:solidFill>
                <a:cs typeface="Times New Roman" panose="02020603050405020304" pitchFamily="18" charset="0"/>
              </a:rPr>
              <a:t>compensation</a:t>
            </a:r>
            <a:r>
              <a:rPr lang="en-US" sz="1600" dirty="0" smtClean="0">
                <a:cs typeface="Times New Roman" panose="02020603050405020304" pitchFamily="18" charset="0"/>
              </a:rPr>
              <a:t> performs </a:t>
            </a:r>
            <a:r>
              <a:rPr lang="en-US" sz="1600" dirty="0" smtClean="0">
                <a:solidFill>
                  <a:srgbClr val="0070C0"/>
                </a:solidFill>
                <a:cs typeface="Times New Roman" panose="02020603050405020304" pitchFamily="18" charset="0"/>
              </a:rPr>
              <a:t>twice on overlapped </a:t>
            </a:r>
            <a:r>
              <a:rPr lang="en-US" sz="1600" dirty="0" smtClean="0">
                <a:cs typeface="Times New Roman" panose="02020603050405020304" pitchFamily="18" charset="0"/>
              </a:rPr>
              <a:t>frame w.r.t. two adjacent reference frames</a:t>
            </a:r>
          </a:p>
          <a:p>
            <a:pPr lvl="1"/>
            <a:endParaRPr lang="en-US" sz="1400" dirty="0" smtClean="0">
              <a:cs typeface="Times New Roman" panose="02020603050405020304" pitchFamily="18" charset="0"/>
            </a:endParaRPr>
          </a:p>
          <a:p>
            <a:endParaRPr lang="en-US" sz="1800" dirty="0" smtClean="0">
              <a:solidFill>
                <a:schemeClr val="tx1"/>
              </a:solidFill>
              <a:latin typeface="Times New Roman" panose="02020603050405020304" pitchFamily="18" charset="0"/>
              <a:cs typeface="Times New Roman" panose="02020603050405020304" pitchFamily="18" charset="0"/>
            </a:endParaRPr>
          </a:p>
          <a:p>
            <a:endParaRPr lang="en-US" dirty="0" smtClean="0">
              <a:solidFill>
                <a:schemeClr val="tx1"/>
              </a:solidFill>
            </a:endParaRPr>
          </a:p>
        </p:txBody>
      </p:sp>
      <p:sp>
        <p:nvSpPr>
          <p:cNvPr id="3" name="TextBox 2"/>
          <p:cNvSpPr txBox="1"/>
          <p:nvPr/>
        </p:nvSpPr>
        <p:spPr>
          <a:xfrm>
            <a:off x="2138678" y="6069043"/>
            <a:ext cx="282641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dirty="0" smtClean="0">
                <a:solidFill>
                  <a:schemeClr val="tx1"/>
                </a:solidFill>
              </a:rPr>
              <a:t>Ref. frame lies in the middle</a:t>
            </a:r>
            <a:endParaRPr lang="en-US" sz="1800" dirty="0">
              <a:solidFill>
                <a:schemeClr val="tx1"/>
              </a:solidFill>
            </a:endParaRPr>
          </a:p>
        </p:txBody>
      </p:sp>
      <p:sp>
        <p:nvSpPr>
          <p:cNvPr id="8" name="TextBox 7"/>
          <p:cNvSpPr txBox="1"/>
          <p:nvPr/>
        </p:nvSpPr>
        <p:spPr>
          <a:xfrm>
            <a:off x="1447800" y="5104693"/>
            <a:ext cx="111440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dirty="0" smtClean="0">
                <a:solidFill>
                  <a:srgbClr val="FF9933"/>
                </a:solidFill>
              </a:rPr>
              <a:t>Segment </a:t>
            </a:r>
            <a:r>
              <a:rPr lang="en-US" sz="1800" dirty="0" err="1" smtClean="0">
                <a:solidFill>
                  <a:srgbClr val="FF9933"/>
                </a:solidFill>
              </a:rPr>
              <a:t>i</a:t>
            </a:r>
            <a:endParaRPr lang="en-US" sz="1800" dirty="0">
              <a:solidFill>
                <a:srgbClr val="FF9933"/>
              </a:solidFill>
            </a:endParaRPr>
          </a:p>
        </p:txBody>
      </p:sp>
      <p:sp>
        <p:nvSpPr>
          <p:cNvPr id="10" name="TextBox 9"/>
          <p:cNvSpPr txBox="1"/>
          <p:nvPr/>
        </p:nvSpPr>
        <p:spPr>
          <a:xfrm>
            <a:off x="5638800" y="3715397"/>
            <a:ext cx="135966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dirty="0" smtClean="0">
                <a:solidFill>
                  <a:srgbClr val="00B050"/>
                </a:solidFill>
              </a:rPr>
              <a:t>Segment i+1</a:t>
            </a:r>
            <a:endParaRPr lang="en-US" sz="1800" dirty="0">
              <a:solidFill>
                <a:srgbClr val="00B050"/>
              </a:solidFill>
            </a:endParaRPr>
          </a:p>
        </p:txBody>
      </p:sp>
      <p:sp>
        <p:nvSpPr>
          <p:cNvPr id="11" name="TextBox 10"/>
          <p:cNvSpPr txBox="1"/>
          <p:nvPr/>
        </p:nvSpPr>
        <p:spPr>
          <a:xfrm>
            <a:off x="4540422" y="5136643"/>
            <a:ext cx="135966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dirty="0" smtClean="0"/>
              <a:t>Segment i+2</a:t>
            </a:r>
            <a:endParaRPr lang="en-US" sz="1800" dirty="0"/>
          </a:p>
        </p:txBody>
      </p:sp>
      <p:sp>
        <p:nvSpPr>
          <p:cNvPr id="12" name="TextBox 11"/>
          <p:cNvSpPr txBox="1"/>
          <p:nvPr/>
        </p:nvSpPr>
        <p:spPr>
          <a:xfrm>
            <a:off x="1404791" y="3167978"/>
            <a:ext cx="2698175"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dirty="0" smtClean="0">
                <a:solidFill>
                  <a:srgbClr val="FF0000"/>
                </a:solidFill>
              </a:rPr>
              <a:t>1 overlap frame </a:t>
            </a:r>
          </a:p>
          <a:p>
            <a:pPr marL="0" marR="0" lvl="0" indent="0" defTabSz="914400" eaLnBrk="1" fontAlgn="auto" latinLnBrk="0" hangingPunct="1">
              <a:lnSpc>
                <a:spcPct val="100000"/>
              </a:lnSpc>
              <a:spcBef>
                <a:spcPts val="0"/>
              </a:spcBef>
              <a:spcAft>
                <a:spcPts val="0"/>
              </a:spcAft>
              <a:buClrTx/>
              <a:buSzTx/>
              <a:buFontTx/>
              <a:buNone/>
              <a:tabLst/>
              <a:defRPr/>
            </a:pPr>
            <a:r>
              <a:rPr lang="en-US" sz="1800" dirty="0" smtClean="0">
                <a:solidFill>
                  <a:srgbClr val="FF0000"/>
                </a:solidFill>
              </a:rPr>
              <a:t>between adjacent segments</a:t>
            </a:r>
            <a:endParaRPr lang="en-US" sz="1800" dirty="0">
              <a:solidFill>
                <a:srgbClr val="FF0000"/>
              </a:solidFill>
            </a:endParaRPr>
          </a:p>
        </p:txBody>
      </p:sp>
      <p:cxnSp>
        <p:nvCxnSpPr>
          <p:cNvPr id="5" name="Straight Arrow Connector 4"/>
          <p:cNvCxnSpPr/>
          <p:nvPr/>
        </p:nvCxnSpPr>
        <p:spPr bwMode="auto">
          <a:xfrm>
            <a:off x="3456461" y="3762957"/>
            <a:ext cx="673468" cy="260217"/>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14" name="Footer Placeholder 3"/>
          <p:cNvSpPr>
            <a:spLocks noGrp="1"/>
          </p:cNvSpPr>
          <p:nvPr>
            <p:ph type="ftr" sz="quarter" idx="10"/>
          </p:nvPr>
        </p:nvSpPr>
        <p:spPr>
          <a:xfrm>
            <a:off x="914400" y="6477000"/>
            <a:ext cx="5562600" cy="304800"/>
          </a:xfrm>
        </p:spPr>
        <p:txBody>
          <a:bodyPr/>
          <a:lstStyle/>
          <a:p>
            <a:pPr>
              <a:defRPr/>
            </a:pPr>
            <a:r>
              <a:rPr lang="en-US" dirty="0" smtClean="0"/>
              <a:t>Q. Zhu, C. Wong, C. Fu, M. Wu (ICIP2017): HR from fitness video</a:t>
            </a:r>
            <a:endParaRPr lang="en-US" dirty="0"/>
          </a:p>
        </p:txBody>
      </p:sp>
    </p:spTree>
    <p:extLst>
      <p:ext uri="{BB962C8B-B14F-4D97-AF65-F5344CB8AC3E}">
        <p14:creationId xmlns:p14="http://schemas.microsoft.com/office/powerpoint/2010/main" val="25300859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Slide Number Placeholder 4"/>
          <p:cNvSpPr>
            <a:spLocks noGrp="1"/>
          </p:cNvSpPr>
          <p:nvPr>
            <p:ph type="sldNum" sz="quarter" idx="11"/>
          </p:nvPr>
        </p:nvSpPr>
        <p:spPr>
          <a:noFill/>
        </p:spPr>
        <p:txBody>
          <a:bodyPr/>
          <a:lstStyle/>
          <a:p>
            <a:fld id="{CA339E14-DA11-49BB-813F-D0A3166E72A6}" type="slidenum">
              <a:rPr lang="en-US" smtClean="0"/>
              <a:pPr/>
              <a:t>9</a:t>
            </a:fld>
            <a:endParaRPr lang="en-US" smtClean="0"/>
          </a:p>
        </p:txBody>
      </p:sp>
      <p:sp>
        <p:nvSpPr>
          <p:cNvPr id="1540098" name="Rectangle 2"/>
          <p:cNvSpPr>
            <a:spLocks noGrp="1" noChangeArrowheads="1"/>
          </p:cNvSpPr>
          <p:nvPr>
            <p:ph type="title"/>
          </p:nvPr>
        </p:nvSpPr>
        <p:spPr/>
        <p:txBody>
          <a:bodyPr/>
          <a:lstStyle/>
          <a:p>
            <a:pPr>
              <a:defRPr/>
            </a:pPr>
            <a:r>
              <a:rPr lang="en-US" dirty="0" smtClean="0">
                <a:solidFill>
                  <a:schemeClr val="tx1"/>
                </a:solidFill>
              </a:rPr>
              <a:t>Segment Discontinuity</a:t>
            </a:r>
          </a:p>
        </p:txBody>
      </p:sp>
      <p:sp>
        <p:nvSpPr>
          <p:cNvPr id="139269" name="Rectangle 3"/>
          <p:cNvSpPr>
            <a:spLocks noGrp="1" noChangeArrowheads="1"/>
          </p:cNvSpPr>
          <p:nvPr>
            <p:ph type="body" idx="1"/>
          </p:nvPr>
        </p:nvSpPr>
        <p:spPr>
          <a:xfrm>
            <a:off x="355600" y="1143001"/>
            <a:ext cx="8331200" cy="1295399"/>
          </a:xfrm>
        </p:spPr>
        <p:txBody>
          <a:bodyPr/>
          <a:lstStyle/>
          <a:p>
            <a:r>
              <a:rPr lang="en-US" i="1" dirty="0" smtClean="0">
                <a:cs typeface="Times New Roman" panose="02020603050405020304" pitchFamily="18" charset="0"/>
              </a:rPr>
              <a:t>Segment Discontinuity Problem:</a:t>
            </a:r>
          </a:p>
          <a:p>
            <a:pPr marL="0" indent="0">
              <a:buNone/>
            </a:pPr>
            <a:r>
              <a:rPr lang="en-US" dirty="0" smtClean="0">
                <a:solidFill>
                  <a:schemeClr val="tx1"/>
                </a:solidFill>
                <a:cs typeface="Times New Roman" panose="02020603050405020304" pitchFamily="18" charset="0"/>
              </a:rPr>
              <a:t>Overlapped frame contributes different intensities as they correspond to </a:t>
            </a:r>
            <a:r>
              <a:rPr lang="en-US" dirty="0" smtClean="0">
                <a:solidFill>
                  <a:srgbClr val="FF0000"/>
                </a:solidFill>
                <a:cs typeface="Times New Roman" panose="02020603050405020304" pitchFamily="18" charset="0"/>
              </a:rPr>
              <a:t>same frame </a:t>
            </a:r>
            <a:r>
              <a:rPr lang="en-US" dirty="0" smtClean="0">
                <a:solidFill>
                  <a:schemeClr val="tx1"/>
                </a:solidFill>
                <a:cs typeface="Times New Roman" panose="02020603050405020304" pitchFamily="18" charset="0"/>
              </a:rPr>
              <a:t>but with </a:t>
            </a:r>
            <a:r>
              <a:rPr lang="en-US" dirty="0" smtClean="0">
                <a:solidFill>
                  <a:srgbClr val="FF0000"/>
                </a:solidFill>
                <a:cs typeface="Times New Roman" panose="02020603050405020304" pitchFamily="18" charset="0"/>
              </a:rPr>
              <a:t>different reference</a:t>
            </a:r>
            <a:r>
              <a:rPr lang="en-US" dirty="0" smtClean="0">
                <a:solidFill>
                  <a:schemeClr val="tx1"/>
                </a:solidFill>
                <a:cs typeface="Times New Roman" panose="02020603050405020304" pitchFamily="18" charset="0"/>
              </a:rPr>
              <a:t>.</a:t>
            </a:r>
          </a:p>
          <a:p>
            <a:endParaRPr lang="en-US" sz="2800" dirty="0" smtClean="0"/>
          </a:p>
        </p:txBody>
      </p:sp>
      <p:pic>
        <p:nvPicPr>
          <p:cNvPr id="8194" name="Picture 2" descr="https://documents.lucidchart.com/documents/67e00192-4e93-4dc4-b9ff-4e037c5bf11f/pages/ks-tEy~YFUSg?a=3555&amp;x=27&amp;y=184&amp;w=717&amp;h=676&amp;store=1&amp;accept=image%2F*&amp;auth=LCA%207d8f1504eb7be87e3804fdd144a1554d0210207a-ts%3D1504737668"/>
          <p:cNvPicPr>
            <a:picLocks noChangeAspect="1" noChangeArrowheads="1"/>
          </p:cNvPicPr>
          <p:nvPr/>
        </p:nvPicPr>
        <p:blipFill rotWithShape="1">
          <a:blip r:embed="rId3">
            <a:extLst>
              <a:ext uri="{28A0092B-C50C-407E-A947-70E740481C1C}">
                <a14:useLocalDpi xmlns:a14="http://schemas.microsoft.com/office/drawing/2010/main" val="0"/>
              </a:ext>
            </a:extLst>
          </a:blip>
          <a:srcRect l="7435" t="6536" r="9718" b="6453"/>
          <a:stretch/>
        </p:blipFill>
        <p:spPr bwMode="auto">
          <a:xfrm>
            <a:off x="990600" y="2819400"/>
            <a:ext cx="3387544" cy="3352800"/>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C:\QZ\ppt\ICIP2017_QZ\img\discon_demo.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015" r="19295"/>
          <a:stretch/>
        </p:blipFill>
        <p:spPr bwMode="auto">
          <a:xfrm>
            <a:off x="4626428" y="3422592"/>
            <a:ext cx="1730829" cy="94513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bwMode="auto">
          <a:xfrm>
            <a:off x="6204857" y="3718435"/>
            <a:ext cx="152400" cy="176722"/>
          </a:xfrm>
          <a:prstGeom prst="ellipse">
            <a:avLst/>
          </a:prstGeom>
          <a:solidFill>
            <a:srgbClr val="FF0000"/>
          </a:solidFill>
          <a:ln w="9525" cap="flat" cmpd="sng" algn="ctr">
            <a:no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marR="0" indent="-342900" algn="l" defTabSz="914400" rtl="0" eaLnBrk="0" fontAlgn="base" latinLnBrk="0" hangingPunct="0">
              <a:lnSpc>
                <a:spcPct val="95000"/>
              </a:lnSpc>
              <a:spcBef>
                <a:spcPct val="25000"/>
              </a:spcBef>
              <a:spcAft>
                <a:spcPct val="15000"/>
              </a:spcAft>
              <a:buClr>
                <a:schemeClr val="tx2"/>
              </a:buClr>
              <a:buSzPct val="75000"/>
              <a:buFont typeface="Wingdings" pitchFamily="2" charset="2"/>
              <a:buChar char="l"/>
              <a:tabLst/>
            </a:pPr>
            <a:endParaRPr kumimoji="0" lang="en-US" sz="2400" b="0" i="0" u="none" strike="noStrike" cap="none" normalizeH="0" baseline="0" smtClean="0">
              <a:ln>
                <a:noFill/>
              </a:ln>
              <a:solidFill>
                <a:srgbClr val="0000CC"/>
              </a:solidFill>
              <a:effectLst/>
              <a:latin typeface="Times New Roman" pitchFamily="18" charset="0"/>
            </a:endParaRPr>
          </a:p>
        </p:txBody>
      </p:sp>
      <p:pic>
        <p:nvPicPr>
          <p:cNvPr id="8198" name="Picture 6" descr="C:\QZ\ppt\ICIP2017_QZ\img\discon_demo_02.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501" t="13224" r="9360" b="13851"/>
          <a:stretch/>
        </p:blipFill>
        <p:spPr bwMode="auto">
          <a:xfrm>
            <a:off x="6368143" y="2930827"/>
            <a:ext cx="1676400" cy="1092408"/>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p:cNvSpPr/>
          <p:nvPr/>
        </p:nvSpPr>
        <p:spPr bwMode="auto">
          <a:xfrm>
            <a:off x="6281057" y="3245870"/>
            <a:ext cx="152400" cy="176722"/>
          </a:xfrm>
          <a:prstGeom prst="ellipse">
            <a:avLst/>
          </a:prstGeom>
          <a:solidFill>
            <a:srgbClr val="FF0000"/>
          </a:solidFill>
          <a:ln w="9525" cap="flat" cmpd="sng" algn="ctr">
            <a:no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marR="0" indent="-342900" algn="l" defTabSz="914400" rtl="0" eaLnBrk="0" fontAlgn="base" latinLnBrk="0" hangingPunct="0">
              <a:lnSpc>
                <a:spcPct val="95000"/>
              </a:lnSpc>
              <a:spcBef>
                <a:spcPct val="25000"/>
              </a:spcBef>
              <a:spcAft>
                <a:spcPct val="15000"/>
              </a:spcAft>
              <a:buClr>
                <a:schemeClr val="tx2"/>
              </a:buClr>
              <a:buSzPct val="75000"/>
              <a:buFont typeface="Wingdings" pitchFamily="2" charset="2"/>
              <a:buChar char="l"/>
              <a:tabLst/>
            </a:pPr>
            <a:endParaRPr kumimoji="0" lang="en-US" sz="2400" b="0" i="0" u="none" strike="noStrike" cap="none" normalizeH="0" baseline="0" smtClean="0">
              <a:ln>
                <a:noFill/>
              </a:ln>
              <a:solidFill>
                <a:srgbClr val="0000CC"/>
              </a:solidFill>
              <a:effectLst/>
              <a:latin typeface="Times New Roman" pitchFamily="18" charset="0"/>
            </a:endParaRPr>
          </a:p>
        </p:txBody>
      </p:sp>
      <p:pic>
        <p:nvPicPr>
          <p:cNvPr id="14" name="Picture 5" descr="C:\QZ\ppt\ICIP2017_QZ\img\discon_demo.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015" r="19295"/>
          <a:stretch/>
        </p:blipFill>
        <p:spPr bwMode="auto">
          <a:xfrm>
            <a:off x="4637314" y="4974772"/>
            <a:ext cx="1730829" cy="94513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QZ\ppt\ICIP2017_QZ\img\discon_demo_02.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501" t="13224" r="9360" b="13851"/>
          <a:stretch/>
        </p:blipFill>
        <p:spPr bwMode="auto">
          <a:xfrm>
            <a:off x="6281057" y="4940186"/>
            <a:ext cx="1676400" cy="10924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33800" y="4381159"/>
            <a:ext cx="5360763" cy="326243"/>
          </a:xfrm>
          <a:prstGeom prst="rect">
            <a:avLst/>
          </a:prstGeom>
          <a:noFill/>
        </p:spPr>
        <p:txBody>
          <a:bodyPr wrap="none" rtlCol="0">
            <a:spAutoFit/>
          </a:bodyPr>
          <a:lstStyle/>
          <a:p>
            <a:pPr>
              <a:buNone/>
            </a:pPr>
            <a:r>
              <a:rPr lang="en-US" sz="1600" dirty="0" smtClean="0">
                <a:solidFill>
                  <a:schemeClr val="tx1"/>
                </a:solidFill>
                <a:latin typeface="+mn-lt"/>
              </a:rPr>
              <a:t>Discontinuity on overlapped frame after spatial averaging</a:t>
            </a:r>
            <a:endParaRPr lang="en-US" sz="1600" dirty="0">
              <a:solidFill>
                <a:schemeClr val="tx1"/>
              </a:solidFill>
              <a:latin typeface="+mn-lt"/>
            </a:endParaRPr>
          </a:p>
        </p:txBody>
      </p:sp>
      <p:sp>
        <p:nvSpPr>
          <p:cNvPr id="17" name="TextBox 16"/>
          <p:cNvSpPr txBox="1"/>
          <p:nvPr/>
        </p:nvSpPr>
        <p:spPr>
          <a:xfrm>
            <a:off x="3733800" y="6021708"/>
            <a:ext cx="5269391" cy="326243"/>
          </a:xfrm>
          <a:prstGeom prst="rect">
            <a:avLst/>
          </a:prstGeom>
          <a:noFill/>
        </p:spPr>
        <p:txBody>
          <a:bodyPr wrap="none" rtlCol="0">
            <a:spAutoFit/>
          </a:bodyPr>
          <a:lstStyle/>
          <a:p>
            <a:pPr>
              <a:buNone/>
            </a:pPr>
            <a:r>
              <a:rPr lang="en-US" sz="1600" dirty="0" smtClean="0">
                <a:solidFill>
                  <a:schemeClr val="tx1"/>
                </a:solidFill>
                <a:latin typeface="+mn-lt"/>
              </a:rPr>
              <a:t>Segment aligned according to bias on overlapped frame</a:t>
            </a:r>
            <a:endParaRPr lang="en-US" sz="1600" dirty="0">
              <a:solidFill>
                <a:schemeClr val="tx1"/>
              </a:solidFill>
              <a:latin typeface="+mn-lt"/>
            </a:endParaRPr>
          </a:p>
        </p:txBody>
      </p:sp>
      <p:pic>
        <p:nvPicPr>
          <p:cNvPr id="8200" name="Picture 8" descr="https://documents.lucidchart.com/documents/67e00192-4e93-4dc4-b9ff-4e037c5bf11f/pages/KsEv8gpBiQ4O?a=3589&amp;x=964&amp;y=10&amp;w=343&amp;h=219&amp;store=1&amp;accept=image%2F*&amp;auth=LCA%20dfbd9df20de85dea70ffbf488bd11bfe80b6a2be-ts%3D1504737668"/>
          <p:cNvPicPr>
            <a:picLocks noChangeAspect="1" noChangeArrowheads="1"/>
          </p:cNvPicPr>
          <p:nvPr/>
        </p:nvPicPr>
        <p:blipFill rotWithShape="1">
          <a:blip r:embed="rId6">
            <a:extLst>
              <a:ext uri="{28A0092B-C50C-407E-A947-70E740481C1C}">
                <a14:useLocalDpi xmlns:a14="http://schemas.microsoft.com/office/drawing/2010/main" val="0"/>
              </a:ext>
            </a:extLst>
          </a:blip>
          <a:srcRect l="16009" t="24176" r="21734" b="19748"/>
          <a:stretch/>
        </p:blipFill>
        <p:spPr bwMode="auto">
          <a:xfrm>
            <a:off x="-10886" y="5257800"/>
            <a:ext cx="1590863" cy="914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18351" y="2461608"/>
            <a:ext cx="516488" cy="238527"/>
          </a:xfrm>
          <a:prstGeom prst="rect">
            <a:avLst/>
          </a:prstGeom>
          <a:noFill/>
        </p:spPr>
        <p:txBody>
          <a:bodyPr wrap="none" rtlCol="0">
            <a:spAutoFit/>
          </a:bodyPr>
          <a:lstStyle/>
          <a:p>
            <a:pPr>
              <a:buNone/>
            </a:pPr>
            <a:r>
              <a:rPr lang="en-US" sz="1000" dirty="0" err="1" smtClean="0">
                <a:latin typeface="+mn-lt"/>
              </a:rPr>
              <a:t>Seg</a:t>
            </a:r>
            <a:r>
              <a:rPr lang="en-US" sz="1000" dirty="0" smtClean="0">
                <a:latin typeface="+mn-lt"/>
              </a:rPr>
              <a:t> 1</a:t>
            </a:r>
            <a:endParaRPr lang="en-US" sz="1000" dirty="0">
              <a:latin typeface="+mn-lt"/>
            </a:endParaRPr>
          </a:p>
        </p:txBody>
      </p:sp>
      <p:sp>
        <p:nvSpPr>
          <p:cNvPr id="20" name="TextBox 19"/>
          <p:cNvSpPr txBox="1"/>
          <p:nvPr/>
        </p:nvSpPr>
        <p:spPr>
          <a:xfrm>
            <a:off x="3268561" y="2461609"/>
            <a:ext cx="516488" cy="238527"/>
          </a:xfrm>
          <a:prstGeom prst="rect">
            <a:avLst/>
          </a:prstGeom>
          <a:noFill/>
        </p:spPr>
        <p:txBody>
          <a:bodyPr wrap="none" rtlCol="0">
            <a:spAutoFit/>
          </a:bodyPr>
          <a:lstStyle/>
          <a:p>
            <a:pPr>
              <a:buNone/>
            </a:pPr>
            <a:r>
              <a:rPr lang="en-US" sz="1000" dirty="0" err="1" smtClean="0">
                <a:latin typeface="+mn-lt"/>
              </a:rPr>
              <a:t>Seg</a:t>
            </a:r>
            <a:r>
              <a:rPr lang="en-US" sz="1000" dirty="0" smtClean="0">
                <a:latin typeface="+mn-lt"/>
              </a:rPr>
              <a:t> 2</a:t>
            </a:r>
            <a:endParaRPr lang="en-US" sz="1000" dirty="0">
              <a:latin typeface="+mn-lt"/>
            </a:endParaRPr>
          </a:p>
        </p:txBody>
      </p:sp>
      <p:sp>
        <p:nvSpPr>
          <p:cNvPr id="21" name="TextBox 20"/>
          <p:cNvSpPr txBox="1"/>
          <p:nvPr/>
        </p:nvSpPr>
        <p:spPr>
          <a:xfrm>
            <a:off x="3171918" y="3806796"/>
            <a:ext cx="489236" cy="238527"/>
          </a:xfrm>
          <a:prstGeom prst="rect">
            <a:avLst/>
          </a:prstGeom>
          <a:noFill/>
        </p:spPr>
        <p:txBody>
          <a:bodyPr wrap="none" rtlCol="0">
            <a:spAutoFit/>
          </a:bodyPr>
          <a:lstStyle/>
          <a:p>
            <a:pPr>
              <a:buNone/>
            </a:pPr>
            <a:r>
              <a:rPr lang="en-US" sz="1000" dirty="0" smtClean="0">
                <a:latin typeface="+mn-lt"/>
              </a:rPr>
              <a:t>Ref 2</a:t>
            </a:r>
            <a:endParaRPr lang="en-US" sz="1000" dirty="0">
              <a:latin typeface="+mn-lt"/>
            </a:endParaRPr>
          </a:p>
        </p:txBody>
      </p:sp>
      <p:sp>
        <p:nvSpPr>
          <p:cNvPr id="22" name="TextBox 21"/>
          <p:cNvSpPr txBox="1"/>
          <p:nvPr/>
        </p:nvSpPr>
        <p:spPr>
          <a:xfrm>
            <a:off x="2225806" y="3818160"/>
            <a:ext cx="631904" cy="238527"/>
          </a:xfrm>
          <a:prstGeom prst="rect">
            <a:avLst/>
          </a:prstGeom>
          <a:noFill/>
        </p:spPr>
        <p:txBody>
          <a:bodyPr wrap="none" rtlCol="0">
            <a:spAutoFit/>
          </a:bodyPr>
          <a:lstStyle/>
          <a:p>
            <a:pPr>
              <a:buNone/>
            </a:pPr>
            <a:r>
              <a:rPr lang="en-US" sz="1000" dirty="0" smtClean="0">
                <a:latin typeface="+mn-lt"/>
              </a:rPr>
              <a:t>Overlap</a:t>
            </a:r>
            <a:endParaRPr lang="en-US" sz="1000" dirty="0">
              <a:latin typeface="+mn-lt"/>
            </a:endParaRPr>
          </a:p>
        </p:txBody>
      </p:sp>
      <p:sp>
        <p:nvSpPr>
          <p:cNvPr id="23" name="TextBox 22"/>
          <p:cNvSpPr txBox="1"/>
          <p:nvPr/>
        </p:nvSpPr>
        <p:spPr>
          <a:xfrm>
            <a:off x="1360205" y="3815434"/>
            <a:ext cx="489236" cy="238527"/>
          </a:xfrm>
          <a:prstGeom prst="rect">
            <a:avLst/>
          </a:prstGeom>
          <a:noFill/>
        </p:spPr>
        <p:txBody>
          <a:bodyPr wrap="none" rtlCol="0">
            <a:spAutoFit/>
          </a:bodyPr>
          <a:lstStyle/>
          <a:p>
            <a:pPr>
              <a:buNone/>
            </a:pPr>
            <a:r>
              <a:rPr lang="en-US" sz="1000" dirty="0">
                <a:latin typeface="+mn-lt"/>
              </a:rPr>
              <a:t>R</a:t>
            </a:r>
            <a:r>
              <a:rPr lang="en-US" sz="1000" dirty="0" smtClean="0">
                <a:latin typeface="+mn-lt"/>
              </a:rPr>
              <a:t>ef 1</a:t>
            </a:r>
            <a:endParaRPr lang="en-US" sz="1000" dirty="0">
              <a:latin typeface="+mn-lt"/>
            </a:endParaRPr>
          </a:p>
        </p:txBody>
      </p:sp>
      <p:sp>
        <p:nvSpPr>
          <p:cNvPr id="25" name="Oval 24"/>
          <p:cNvSpPr/>
          <p:nvPr/>
        </p:nvSpPr>
        <p:spPr bwMode="auto">
          <a:xfrm>
            <a:off x="6237514" y="5292376"/>
            <a:ext cx="152400" cy="176722"/>
          </a:xfrm>
          <a:prstGeom prst="ellipse">
            <a:avLst/>
          </a:prstGeom>
          <a:solidFill>
            <a:srgbClr val="FF0000"/>
          </a:solidFill>
          <a:ln w="9525" cap="flat" cmpd="sng" algn="ctr">
            <a:no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marR="0" indent="-342900" algn="l" defTabSz="914400" rtl="0" eaLnBrk="0" fontAlgn="base" latinLnBrk="0" hangingPunct="0">
              <a:lnSpc>
                <a:spcPct val="95000"/>
              </a:lnSpc>
              <a:spcBef>
                <a:spcPct val="25000"/>
              </a:spcBef>
              <a:spcAft>
                <a:spcPct val="15000"/>
              </a:spcAft>
              <a:buClr>
                <a:schemeClr val="tx2"/>
              </a:buClr>
              <a:buSzPct val="75000"/>
              <a:buFont typeface="Wingdings" pitchFamily="2" charset="2"/>
              <a:buChar char="l"/>
              <a:tabLst/>
            </a:pPr>
            <a:endParaRPr kumimoji="0" lang="en-US" sz="2400" b="0" i="0" u="none" strike="noStrike" cap="none" normalizeH="0" baseline="0" smtClean="0">
              <a:ln>
                <a:noFill/>
              </a:ln>
              <a:solidFill>
                <a:srgbClr val="0000CC"/>
              </a:solidFill>
              <a:effectLst/>
              <a:latin typeface="Times New Roman" pitchFamily="18" charset="0"/>
            </a:endParaRPr>
          </a:p>
        </p:txBody>
      </p:sp>
      <p:cxnSp>
        <p:nvCxnSpPr>
          <p:cNvPr id="6" name="Straight Arrow Connector 5"/>
          <p:cNvCxnSpPr/>
          <p:nvPr/>
        </p:nvCxnSpPr>
        <p:spPr bwMode="auto">
          <a:xfrm flipH="1">
            <a:off x="2057400" y="5257800"/>
            <a:ext cx="468328" cy="122937"/>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bwMode="auto">
          <a:xfrm>
            <a:off x="2525728" y="5257800"/>
            <a:ext cx="446072" cy="137668"/>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sp>
        <p:nvSpPr>
          <p:cNvPr id="12" name="Right Brace 11"/>
          <p:cNvSpPr/>
          <p:nvPr/>
        </p:nvSpPr>
        <p:spPr bwMode="auto">
          <a:xfrm rot="16200000">
            <a:off x="2277316" y="2124918"/>
            <a:ext cx="155276" cy="1233692"/>
          </a:xfrm>
          <a:prstGeom prst="rightBrace">
            <a:avLst/>
          </a:prstGeom>
          <a:ln>
            <a:headEnd type="none" w="med" len="med"/>
            <a:tailEnd type="none" w="med" len="med"/>
          </a:ln>
        </p:spPr>
        <p:style>
          <a:lnRef idx="1">
            <a:schemeClr val="dk1"/>
          </a:lnRef>
          <a:fillRef idx="0">
            <a:schemeClr val="dk1"/>
          </a:fillRef>
          <a:effectRef idx="0">
            <a:schemeClr val="dk1"/>
          </a:effectRef>
          <a:fontRef idx="minor">
            <a:schemeClr val="tx1"/>
          </a:fontRef>
        </p:style>
        <p:txBody>
          <a:bodyPr vert="horz" wrap="square" lIns="92075" tIns="46038" rIns="92075" bIns="46038" numCol="1" rtlCol="0" anchor="t" anchorCtr="0" compatLnSpc="1">
            <a:prstTxWarp prst="textNoShape">
              <a:avLst/>
            </a:prstTxWarp>
          </a:bodyPr>
          <a:lstStyle/>
          <a:p>
            <a:pPr marL="342900" marR="0" indent="-342900" algn="l" defTabSz="914400" rtl="0" eaLnBrk="0" fontAlgn="base" latinLnBrk="0" hangingPunct="0">
              <a:lnSpc>
                <a:spcPct val="95000"/>
              </a:lnSpc>
              <a:spcBef>
                <a:spcPct val="25000"/>
              </a:spcBef>
              <a:spcAft>
                <a:spcPct val="15000"/>
              </a:spcAft>
              <a:buClr>
                <a:schemeClr val="tx2"/>
              </a:buClr>
              <a:buSzPct val="75000"/>
              <a:buFont typeface="Wingdings" pitchFamily="2" charset="2"/>
              <a:buChar char="l"/>
              <a:tabLst/>
            </a:pPr>
            <a:endParaRPr kumimoji="0" lang="en-US" sz="2400" b="0" i="0" u="none" strike="noStrike" cap="none" normalizeH="0" baseline="0" smtClean="0">
              <a:ln>
                <a:noFill/>
              </a:ln>
              <a:solidFill>
                <a:srgbClr val="0000CC"/>
              </a:solidFill>
              <a:effectLst/>
              <a:latin typeface="Times New Roman" pitchFamily="18" charset="0"/>
            </a:endParaRPr>
          </a:p>
        </p:txBody>
      </p:sp>
      <p:sp>
        <p:nvSpPr>
          <p:cNvPr id="30" name="Right Brace 29"/>
          <p:cNvSpPr/>
          <p:nvPr/>
        </p:nvSpPr>
        <p:spPr bwMode="auto">
          <a:xfrm rot="16200000">
            <a:off x="3539707" y="2091907"/>
            <a:ext cx="159588" cy="1295399"/>
          </a:xfrm>
          <a:prstGeom prst="rightBrace">
            <a:avLst/>
          </a:prstGeom>
          <a:ln>
            <a:headEnd type="none" w="med" len="med"/>
            <a:tailEnd type="none" w="med" len="med"/>
          </a:ln>
        </p:spPr>
        <p:style>
          <a:lnRef idx="1">
            <a:schemeClr val="dk1"/>
          </a:lnRef>
          <a:fillRef idx="0">
            <a:schemeClr val="dk1"/>
          </a:fillRef>
          <a:effectRef idx="0">
            <a:schemeClr val="dk1"/>
          </a:effectRef>
          <a:fontRef idx="minor">
            <a:schemeClr val="tx1"/>
          </a:fontRef>
        </p:style>
        <p:txBody>
          <a:bodyPr vert="horz" wrap="square" lIns="92075" tIns="46038" rIns="92075" bIns="46038" numCol="1" rtlCol="0" anchor="t" anchorCtr="0" compatLnSpc="1">
            <a:prstTxWarp prst="textNoShape">
              <a:avLst/>
            </a:prstTxWarp>
          </a:bodyPr>
          <a:lstStyle/>
          <a:p>
            <a:pPr marL="342900" marR="0" indent="-342900" algn="l" defTabSz="914400" rtl="0" eaLnBrk="0" fontAlgn="base" latinLnBrk="0" hangingPunct="0">
              <a:lnSpc>
                <a:spcPct val="95000"/>
              </a:lnSpc>
              <a:spcBef>
                <a:spcPct val="25000"/>
              </a:spcBef>
              <a:spcAft>
                <a:spcPct val="15000"/>
              </a:spcAft>
              <a:buClr>
                <a:schemeClr val="tx2"/>
              </a:buClr>
              <a:buSzPct val="75000"/>
              <a:buFont typeface="Wingdings" pitchFamily="2" charset="2"/>
              <a:buChar char="l"/>
              <a:tabLst/>
            </a:pPr>
            <a:endParaRPr kumimoji="0" lang="en-US" sz="2400" b="0" i="0" u="none" strike="noStrike" cap="none" normalizeH="0" baseline="0" smtClean="0">
              <a:ln>
                <a:noFill/>
              </a:ln>
              <a:solidFill>
                <a:srgbClr val="0000CC"/>
              </a:solidFill>
              <a:effectLst/>
              <a:latin typeface="Times New Roman" pitchFamily="18" charset="0"/>
            </a:endParaRPr>
          </a:p>
        </p:txBody>
      </p:sp>
      <p:sp>
        <p:nvSpPr>
          <p:cNvPr id="31" name="Footer Placeholder 3"/>
          <p:cNvSpPr>
            <a:spLocks noGrp="1"/>
          </p:cNvSpPr>
          <p:nvPr>
            <p:ph type="ftr" sz="quarter" idx="10"/>
          </p:nvPr>
        </p:nvSpPr>
        <p:spPr>
          <a:xfrm>
            <a:off x="914400" y="6477000"/>
            <a:ext cx="5562600" cy="304800"/>
          </a:xfrm>
        </p:spPr>
        <p:txBody>
          <a:bodyPr/>
          <a:lstStyle/>
          <a:p>
            <a:pPr>
              <a:defRPr/>
            </a:pPr>
            <a:r>
              <a:rPr lang="en-US" dirty="0" smtClean="0"/>
              <a:t>Q. Zhu, C. Wong, C. Fu, M. Wu (ICIP2017): HR from fitness video</a:t>
            </a:r>
            <a:endParaRPr lang="en-US" dirty="0"/>
          </a:p>
        </p:txBody>
      </p:sp>
      <p:sp>
        <p:nvSpPr>
          <p:cNvPr id="32" name="TextBox 31"/>
          <p:cNvSpPr txBox="1"/>
          <p:nvPr/>
        </p:nvSpPr>
        <p:spPr>
          <a:xfrm>
            <a:off x="1503569" y="6141499"/>
            <a:ext cx="894797" cy="238527"/>
          </a:xfrm>
          <a:prstGeom prst="rect">
            <a:avLst/>
          </a:prstGeom>
          <a:noFill/>
        </p:spPr>
        <p:txBody>
          <a:bodyPr wrap="none" rtlCol="0">
            <a:spAutoFit/>
          </a:bodyPr>
          <a:lstStyle/>
          <a:p>
            <a:pPr>
              <a:buNone/>
            </a:pPr>
            <a:r>
              <a:rPr lang="en-US" sz="1000" dirty="0" smtClean="0">
                <a:latin typeface="+mn-lt"/>
              </a:rPr>
              <a:t>Forward est.</a:t>
            </a:r>
            <a:endParaRPr lang="en-US" sz="1000" dirty="0">
              <a:latin typeface="+mn-lt"/>
            </a:endParaRPr>
          </a:p>
        </p:txBody>
      </p:sp>
      <p:sp>
        <p:nvSpPr>
          <p:cNvPr id="33" name="TextBox 32"/>
          <p:cNvSpPr txBox="1"/>
          <p:nvPr/>
        </p:nvSpPr>
        <p:spPr>
          <a:xfrm>
            <a:off x="2555490" y="6141498"/>
            <a:ext cx="986167" cy="238527"/>
          </a:xfrm>
          <a:prstGeom prst="rect">
            <a:avLst/>
          </a:prstGeom>
          <a:noFill/>
        </p:spPr>
        <p:txBody>
          <a:bodyPr wrap="none" rtlCol="0">
            <a:spAutoFit/>
          </a:bodyPr>
          <a:lstStyle/>
          <a:p>
            <a:pPr>
              <a:buNone/>
            </a:pPr>
            <a:r>
              <a:rPr lang="en-US" sz="1000" dirty="0" smtClean="0">
                <a:latin typeface="+mn-lt"/>
              </a:rPr>
              <a:t>Backward est.</a:t>
            </a:r>
            <a:endParaRPr lang="en-US" sz="1000" dirty="0">
              <a:latin typeface="+mn-lt"/>
            </a:endParaRPr>
          </a:p>
        </p:txBody>
      </p:sp>
    </p:spTree>
    <p:extLst>
      <p:ext uri="{BB962C8B-B14F-4D97-AF65-F5344CB8AC3E}">
        <p14:creationId xmlns:p14="http://schemas.microsoft.com/office/powerpoint/2010/main" val="1850289453"/>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fujitsu_wmktalk0109_v1">
  <a:themeElements>
    <a:clrScheme name="fujitsu_wmktalk0109_v1 6">
      <a:dk1>
        <a:srgbClr val="000000"/>
      </a:dk1>
      <a:lt1>
        <a:srgbClr val="FFFFFF"/>
      </a:lt1>
      <a:dk2>
        <a:srgbClr val="000000"/>
      </a:dk2>
      <a:lt2>
        <a:srgbClr val="393939"/>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fontScheme name="fujitsu_wmktalk0109_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342900" algn="l" defTabSz="914400" rtl="0" eaLnBrk="0" fontAlgn="base" latinLnBrk="0" hangingPunct="0">
          <a:lnSpc>
            <a:spcPct val="95000"/>
          </a:lnSpc>
          <a:spcBef>
            <a:spcPct val="25000"/>
          </a:spcBef>
          <a:spcAft>
            <a:spcPct val="15000"/>
          </a:spcAft>
          <a:buClr>
            <a:schemeClr val="tx2"/>
          </a:buClr>
          <a:buSzPct val="75000"/>
          <a:buFont typeface="Wingdings" pitchFamily="2" charset="2"/>
          <a:buChar char="l"/>
          <a:tabLst/>
          <a:defRPr kumimoji="0" lang="en-US" sz="2400" b="0" i="0" u="none" strike="noStrike" cap="none" normalizeH="0" baseline="0" smtClean="0">
            <a:ln>
              <a:noFill/>
            </a:ln>
            <a:solidFill>
              <a:srgbClr val="0000CC"/>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342900" algn="l" defTabSz="914400" rtl="0" eaLnBrk="0" fontAlgn="base" latinLnBrk="0" hangingPunct="0">
          <a:lnSpc>
            <a:spcPct val="95000"/>
          </a:lnSpc>
          <a:spcBef>
            <a:spcPct val="25000"/>
          </a:spcBef>
          <a:spcAft>
            <a:spcPct val="15000"/>
          </a:spcAft>
          <a:buClr>
            <a:schemeClr val="tx2"/>
          </a:buClr>
          <a:buSzPct val="75000"/>
          <a:buFont typeface="Wingdings" pitchFamily="2" charset="2"/>
          <a:buChar char="l"/>
          <a:tabLst/>
          <a:defRPr kumimoji="0" lang="en-US" sz="2400" b="0" i="0" u="none" strike="noStrike" cap="none" normalizeH="0" baseline="0" smtClean="0">
            <a:ln>
              <a:noFill/>
            </a:ln>
            <a:solidFill>
              <a:srgbClr val="0000CC"/>
            </a:solidFill>
            <a:effectLst/>
            <a:latin typeface="Times New Roman" pitchFamily="18" charset="0"/>
          </a:defRPr>
        </a:defPPr>
      </a:lstStyle>
    </a:lnDef>
  </a:objectDefaults>
  <a:extraClrSchemeLst>
    <a:extraClrScheme>
      <a:clrScheme name="fujitsu_wmktalk0109_v1 1">
        <a:dk1>
          <a:srgbClr val="000000"/>
        </a:dk1>
        <a:lt1>
          <a:srgbClr val="FFFFFF"/>
        </a:lt1>
        <a:dk2>
          <a:srgbClr val="000000"/>
        </a:dk2>
        <a:lt2>
          <a:srgbClr val="FFFFFF"/>
        </a:lt2>
        <a:accent1>
          <a:srgbClr val="FF6633"/>
        </a:accent1>
        <a:accent2>
          <a:srgbClr val="DBFB04"/>
        </a:accent2>
        <a:accent3>
          <a:srgbClr val="FFFFFF"/>
        </a:accent3>
        <a:accent4>
          <a:srgbClr val="000000"/>
        </a:accent4>
        <a:accent5>
          <a:srgbClr val="FFB8AD"/>
        </a:accent5>
        <a:accent6>
          <a:srgbClr val="C6E303"/>
        </a:accent6>
        <a:hlink>
          <a:srgbClr val="FF0000"/>
        </a:hlink>
        <a:folHlink>
          <a:srgbClr val="912AD6"/>
        </a:folHlink>
      </a:clrScheme>
      <a:clrMap bg1="lt1" tx1="dk1" bg2="lt2" tx2="dk2" accent1="accent1" accent2="accent2" accent3="accent3" accent4="accent4" accent5="accent5" accent6="accent6" hlink="hlink" folHlink="folHlink"/>
    </a:extraClrScheme>
    <a:extraClrScheme>
      <a:clrScheme name="fujitsu_wmktalk0109_v1 2">
        <a:dk1>
          <a:srgbClr val="000000"/>
        </a:dk1>
        <a:lt1>
          <a:srgbClr val="FFFFFF"/>
        </a:lt1>
        <a:dk2>
          <a:srgbClr val="000000"/>
        </a:dk2>
        <a:lt2>
          <a:srgbClr val="FFFFFF"/>
        </a:lt2>
        <a:accent1>
          <a:srgbClr val="FF6633"/>
        </a:accent1>
        <a:accent2>
          <a:srgbClr val="DBFB04"/>
        </a:accent2>
        <a:accent3>
          <a:srgbClr val="FFFFFF"/>
        </a:accent3>
        <a:accent4>
          <a:srgbClr val="000000"/>
        </a:accent4>
        <a:accent5>
          <a:srgbClr val="FFB8AD"/>
        </a:accent5>
        <a:accent6>
          <a:srgbClr val="C6E303"/>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fujitsu_wmktalk0109_v1 3">
        <a:dk1>
          <a:srgbClr val="000000"/>
        </a:dk1>
        <a:lt1>
          <a:srgbClr val="FFFFFF"/>
        </a:lt1>
        <a:dk2>
          <a:srgbClr val="000000"/>
        </a:dk2>
        <a:lt2>
          <a:srgbClr val="FFFFFF"/>
        </a:lt2>
        <a:accent1>
          <a:srgbClr val="FF6633"/>
        </a:accent1>
        <a:accent2>
          <a:srgbClr val="FF00FF"/>
        </a:accent2>
        <a:accent3>
          <a:srgbClr val="FFFFFF"/>
        </a:accent3>
        <a:accent4>
          <a:srgbClr val="000000"/>
        </a:accent4>
        <a:accent5>
          <a:srgbClr val="FFB8AD"/>
        </a:accent5>
        <a:accent6>
          <a:srgbClr val="E700E7"/>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fujitsu_wmktalk0109_v1 4">
        <a:dk1>
          <a:srgbClr val="000099"/>
        </a:dk1>
        <a:lt1>
          <a:srgbClr val="FFFFFF"/>
        </a:lt1>
        <a:dk2>
          <a:srgbClr val="0000FF"/>
        </a:dk2>
        <a:lt2>
          <a:srgbClr val="FFFF00"/>
        </a:lt2>
        <a:accent1>
          <a:srgbClr val="FF6633"/>
        </a:accent1>
        <a:accent2>
          <a:srgbClr val="FF00FF"/>
        </a:accent2>
        <a:accent3>
          <a:srgbClr val="AAAAFF"/>
        </a:accent3>
        <a:accent4>
          <a:srgbClr val="DADADA"/>
        </a:accent4>
        <a:accent5>
          <a:srgbClr val="FFB8AD"/>
        </a:accent5>
        <a:accent6>
          <a:srgbClr val="E700E7"/>
        </a:accent6>
        <a:hlink>
          <a:srgbClr val="FF0000"/>
        </a:hlink>
        <a:folHlink>
          <a:srgbClr val="808080"/>
        </a:folHlink>
      </a:clrScheme>
      <a:clrMap bg1="dk2" tx1="lt1" bg2="dk1" tx2="lt2" accent1="accent1" accent2="accent2" accent3="accent3" accent4="accent4" accent5="accent5" accent6="accent6" hlink="hlink" folHlink="folHlink"/>
    </a:extraClrScheme>
    <a:extraClrScheme>
      <a:clrScheme name="fujitsu_wmktalk0109_v1 5">
        <a:dk1>
          <a:srgbClr val="000066"/>
        </a:dk1>
        <a:lt1>
          <a:srgbClr val="CCECFF"/>
        </a:lt1>
        <a:dk2>
          <a:srgbClr val="000080"/>
        </a:dk2>
        <a:lt2>
          <a:srgbClr val="000000"/>
        </a:lt2>
        <a:accent1>
          <a:srgbClr val="9999FF"/>
        </a:accent1>
        <a:accent2>
          <a:srgbClr val="CC00FF"/>
        </a:accent2>
        <a:accent3>
          <a:srgbClr val="E2F4FF"/>
        </a:accent3>
        <a:accent4>
          <a:srgbClr val="000056"/>
        </a:accent4>
        <a:accent5>
          <a:srgbClr val="CAC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fujitsu_wmktalk0109_v1 6">
        <a:dk1>
          <a:srgbClr val="000000"/>
        </a:dk1>
        <a:lt1>
          <a:srgbClr val="FFFFFF"/>
        </a:lt1>
        <a:dk2>
          <a:srgbClr val="000000"/>
        </a:dk2>
        <a:lt2>
          <a:srgbClr val="393939"/>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fujitsu_wmktalk0109_v1 7">
        <a:dk1>
          <a:srgbClr val="000000"/>
        </a:dk1>
        <a:lt1>
          <a:srgbClr val="FFFFFF"/>
        </a:lt1>
        <a:dk2>
          <a:srgbClr val="660033"/>
        </a:dk2>
        <a:lt2>
          <a:srgbClr val="FFFF66"/>
        </a:lt2>
        <a:accent1>
          <a:srgbClr val="FF0033"/>
        </a:accent1>
        <a:accent2>
          <a:srgbClr val="CC6600"/>
        </a:accent2>
        <a:accent3>
          <a:srgbClr val="B8AAAD"/>
        </a:accent3>
        <a:accent4>
          <a:srgbClr val="DADADA"/>
        </a:accent4>
        <a:accent5>
          <a:srgbClr val="FFAAAD"/>
        </a:accent5>
        <a:accent6>
          <a:srgbClr val="B95C00"/>
        </a:accent6>
        <a:hlink>
          <a:srgbClr val="999933"/>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fujitsu_wmktalk0109_v1">
  <a:themeElements>
    <a:clrScheme name="fujitsu_wmktalk0109_v1 6">
      <a:dk1>
        <a:srgbClr val="000000"/>
      </a:dk1>
      <a:lt1>
        <a:srgbClr val="FFFFFF"/>
      </a:lt1>
      <a:dk2>
        <a:srgbClr val="000000"/>
      </a:dk2>
      <a:lt2>
        <a:srgbClr val="393939"/>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fontScheme name="fujitsu_wmktalk0109_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342900" algn="l" defTabSz="914400" rtl="0" eaLnBrk="0" fontAlgn="base" latinLnBrk="0" hangingPunct="0">
          <a:lnSpc>
            <a:spcPct val="95000"/>
          </a:lnSpc>
          <a:spcBef>
            <a:spcPct val="25000"/>
          </a:spcBef>
          <a:spcAft>
            <a:spcPct val="15000"/>
          </a:spcAft>
          <a:buClr>
            <a:schemeClr val="tx2"/>
          </a:buClr>
          <a:buSzPct val="75000"/>
          <a:buFont typeface="Wingdings" pitchFamily="2" charset="2"/>
          <a:buChar char="l"/>
          <a:tabLst/>
          <a:defRPr kumimoji="0" lang="en-US" sz="2400" b="0" i="0" u="none" strike="noStrike" cap="none" normalizeH="0" baseline="0" smtClean="0">
            <a:ln>
              <a:noFill/>
            </a:ln>
            <a:solidFill>
              <a:srgbClr val="0000CC"/>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342900" algn="l" defTabSz="914400" rtl="0" eaLnBrk="0" fontAlgn="base" latinLnBrk="0" hangingPunct="0">
          <a:lnSpc>
            <a:spcPct val="95000"/>
          </a:lnSpc>
          <a:spcBef>
            <a:spcPct val="25000"/>
          </a:spcBef>
          <a:spcAft>
            <a:spcPct val="15000"/>
          </a:spcAft>
          <a:buClr>
            <a:schemeClr val="tx2"/>
          </a:buClr>
          <a:buSzPct val="75000"/>
          <a:buFont typeface="Wingdings" pitchFamily="2" charset="2"/>
          <a:buChar char="l"/>
          <a:tabLst/>
          <a:defRPr kumimoji="0" lang="en-US" sz="2400" b="0" i="0" u="none" strike="noStrike" cap="none" normalizeH="0" baseline="0" smtClean="0">
            <a:ln>
              <a:noFill/>
            </a:ln>
            <a:solidFill>
              <a:srgbClr val="0000CC"/>
            </a:solidFill>
            <a:effectLst/>
            <a:latin typeface="Times New Roman" pitchFamily="18" charset="0"/>
          </a:defRPr>
        </a:defPPr>
      </a:lstStyle>
    </a:lnDef>
  </a:objectDefaults>
  <a:extraClrSchemeLst>
    <a:extraClrScheme>
      <a:clrScheme name="fujitsu_wmktalk0109_v1 1">
        <a:dk1>
          <a:srgbClr val="000000"/>
        </a:dk1>
        <a:lt1>
          <a:srgbClr val="FFFFFF"/>
        </a:lt1>
        <a:dk2>
          <a:srgbClr val="000000"/>
        </a:dk2>
        <a:lt2>
          <a:srgbClr val="FFFFFF"/>
        </a:lt2>
        <a:accent1>
          <a:srgbClr val="FF6633"/>
        </a:accent1>
        <a:accent2>
          <a:srgbClr val="DBFB04"/>
        </a:accent2>
        <a:accent3>
          <a:srgbClr val="FFFFFF"/>
        </a:accent3>
        <a:accent4>
          <a:srgbClr val="000000"/>
        </a:accent4>
        <a:accent5>
          <a:srgbClr val="FFB8AD"/>
        </a:accent5>
        <a:accent6>
          <a:srgbClr val="C6E303"/>
        </a:accent6>
        <a:hlink>
          <a:srgbClr val="FF0000"/>
        </a:hlink>
        <a:folHlink>
          <a:srgbClr val="912AD6"/>
        </a:folHlink>
      </a:clrScheme>
      <a:clrMap bg1="lt1" tx1="dk1" bg2="lt2" tx2="dk2" accent1="accent1" accent2="accent2" accent3="accent3" accent4="accent4" accent5="accent5" accent6="accent6" hlink="hlink" folHlink="folHlink"/>
    </a:extraClrScheme>
    <a:extraClrScheme>
      <a:clrScheme name="fujitsu_wmktalk0109_v1 2">
        <a:dk1>
          <a:srgbClr val="000000"/>
        </a:dk1>
        <a:lt1>
          <a:srgbClr val="FFFFFF"/>
        </a:lt1>
        <a:dk2>
          <a:srgbClr val="000000"/>
        </a:dk2>
        <a:lt2>
          <a:srgbClr val="FFFFFF"/>
        </a:lt2>
        <a:accent1>
          <a:srgbClr val="FF6633"/>
        </a:accent1>
        <a:accent2>
          <a:srgbClr val="DBFB04"/>
        </a:accent2>
        <a:accent3>
          <a:srgbClr val="FFFFFF"/>
        </a:accent3>
        <a:accent4>
          <a:srgbClr val="000000"/>
        </a:accent4>
        <a:accent5>
          <a:srgbClr val="FFB8AD"/>
        </a:accent5>
        <a:accent6>
          <a:srgbClr val="C6E303"/>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fujitsu_wmktalk0109_v1 3">
        <a:dk1>
          <a:srgbClr val="000000"/>
        </a:dk1>
        <a:lt1>
          <a:srgbClr val="FFFFFF"/>
        </a:lt1>
        <a:dk2>
          <a:srgbClr val="000000"/>
        </a:dk2>
        <a:lt2>
          <a:srgbClr val="FFFFFF"/>
        </a:lt2>
        <a:accent1>
          <a:srgbClr val="FF6633"/>
        </a:accent1>
        <a:accent2>
          <a:srgbClr val="FF00FF"/>
        </a:accent2>
        <a:accent3>
          <a:srgbClr val="FFFFFF"/>
        </a:accent3>
        <a:accent4>
          <a:srgbClr val="000000"/>
        </a:accent4>
        <a:accent5>
          <a:srgbClr val="FFB8AD"/>
        </a:accent5>
        <a:accent6>
          <a:srgbClr val="E700E7"/>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fujitsu_wmktalk0109_v1 4">
        <a:dk1>
          <a:srgbClr val="000099"/>
        </a:dk1>
        <a:lt1>
          <a:srgbClr val="FFFFFF"/>
        </a:lt1>
        <a:dk2>
          <a:srgbClr val="0000FF"/>
        </a:dk2>
        <a:lt2>
          <a:srgbClr val="FFFF00"/>
        </a:lt2>
        <a:accent1>
          <a:srgbClr val="FF6633"/>
        </a:accent1>
        <a:accent2>
          <a:srgbClr val="FF00FF"/>
        </a:accent2>
        <a:accent3>
          <a:srgbClr val="AAAAFF"/>
        </a:accent3>
        <a:accent4>
          <a:srgbClr val="DADADA"/>
        </a:accent4>
        <a:accent5>
          <a:srgbClr val="FFB8AD"/>
        </a:accent5>
        <a:accent6>
          <a:srgbClr val="E700E7"/>
        </a:accent6>
        <a:hlink>
          <a:srgbClr val="FF0000"/>
        </a:hlink>
        <a:folHlink>
          <a:srgbClr val="808080"/>
        </a:folHlink>
      </a:clrScheme>
      <a:clrMap bg1="dk2" tx1="lt1" bg2="dk1" tx2="lt2" accent1="accent1" accent2="accent2" accent3="accent3" accent4="accent4" accent5="accent5" accent6="accent6" hlink="hlink" folHlink="folHlink"/>
    </a:extraClrScheme>
    <a:extraClrScheme>
      <a:clrScheme name="fujitsu_wmktalk0109_v1 5">
        <a:dk1>
          <a:srgbClr val="000066"/>
        </a:dk1>
        <a:lt1>
          <a:srgbClr val="CCECFF"/>
        </a:lt1>
        <a:dk2>
          <a:srgbClr val="000080"/>
        </a:dk2>
        <a:lt2>
          <a:srgbClr val="000000"/>
        </a:lt2>
        <a:accent1>
          <a:srgbClr val="9999FF"/>
        </a:accent1>
        <a:accent2>
          <a:srgbClr val="CC00FF"/>
        </a:accent2>
        <a:accent3>
          <a:srgbClr val="E2F4FF"/>
        </a:accent3>
        <a:accent4>
          <a:srgbClr val="000056"/>
        </a:accent4>
        <a:accent5>
          <a:srgbClr val="CAC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fujitsu_wmktalk0109_v1 6">
        <a:dk1>
          <a:srgbClr val="000000"/>
        </a:dk1>
        <a:lt1>
          <a:srgbClr val="FFFFFF"/>
        </a:lt1>
        <a:dk2>
          <a:srgbClr val="000000"/>
        </a:dk2>
        <a:lt2>
          <a:srgbClr val="393939"/>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fujitsu_wmktalk0109_v1 7">
        <a:dk1>
          <a:srgbClr val="000000"/>
        </a:dk1>
        <a:lt1>
          <a:srgbClr val="FFFFFF"/>
        </a:lt1>
        <a:dk2>
          <a:srgbClr val="660033"/>
        </a:dk2>
        <a:lt2>
          <a:srgbClr val="FFFF66"/>
        </a:lt2>
        <a:accent1>
          <a:srgbClr val="FF0033"/>
        </a:accent1>
        <a:accent2>
          <a:srgbClr val="CC6600"/>
        </a:accent2>
        <a:accent3>
          <a:srgbClr val="B8AAAD"/>
        </a:accent3>
        <a:accent4>
          <a:srgbClr val="DADADA"/>
        </a:accent4>
        <a:accent5>
          <a:srgbClr val="FFAAAD"/>
        </a:accent5>
        <a:accent6>
          <a:srgbClr val="B95C00"/>
        </a:accent6>
        <a:hlink>
          <a:srgbClr val="999933"/>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C:\My Documents\Presentations\talk\fujitsu0109\fujitsu_wmktalk0109_v1.ppt</Template>
  <TotalTime>71741</TotalTime>
  <Words>3052</Words>
  <Application>Microsoft Office PowerPoint</Application>
  <PresentationFormat>全屏显示(4:3)</PresentationFormat>
  <Paragraphs>291</Paragraphs>
  <Slides>16</Slides>
  <Notes>16</Notes>
  <HiddenSlides>1</HiddenSlides>
  <MMClips>4</MMClips>
  <ScaleCrop>false</ScaleCrop>
  <HeadingPairs>
    <vt:vector size="4" baseType="variant">
      <vt:variant>
        <vt:lpstr>主题</vt:lpstr>
      </vt:variant>
      <vt:variant>
        <vt:i4>2</vt:i4>
      </vt:variant>
      <vt:variant>
        <vt:lpstr>幻灯片标题</vt:lpstr>
      </vt:variant>
      <vt:variant>
        <vt:i4>16</vt:i4>
      </vt:variant>
    </vt:vector>
  </HeadingPairs>
  <TitlesOfParts>
    <vt:vector size="18" baseType="lpstr">
      <vt:lpstr>fujitsu_wmktalk0109_v1</vt:lpstr>
      <vt:lpstr>3_fujitsu_wmktalk0109_v1</vt:lpstr>
      <vt:lpstr>Fitness Heart Rate Measurement  using Face Videos</vt:lpstr>
      <vt:lpstr>Introduction</vt:lpstr>
      <vt:lpstr>Example Video</vt:lpstr>
      <vt:lpstr>Example Video</vt:lpstr>
      <vt:lpstr>Face Registration (Single Ref.)</vt:lpstr>
      <vt:lpstr>ROI (Cheek Region) Selection </vt:lpstr>
      <vt:lpstr>Face Color Signals</vt:lpstr>
      <vt:lpstr>Improved Segment-based Solution</vt:lpstr>
      <vt:lpstr>Segment Discontinuity</vt:lpstr>
      <vt:lpstr>Detrending</vt:lpstr>
      <vt:lpstr>Motion Frequency Notching</vt:lpstr>
      <vt:lpstr>Robust Frequency Estimation</vt:lpstr>
      <vt:lpstr>Flow Chart of Proposed Method</vt:lpstr>
      <vt:lpstr>Experiment Setting</vt:lpstr>
      <vt:lpstr>System Performance</vt:lpstr>
      <vt:lpstr>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Invisible Traces in Pixels and Bits</dc:title>
  <dc:creator>Min Wu</dc:creator>
  <cp:lastModifiedBy>CHFU</cp:lastModifiedBy>
  <cp:revision>3447</cp:revision>
  <cp:lastPrinted>2017-09-22T02:34:13Z</cp:lastPrinted>
  <dcterms:created xsi:type="dcterms:W3CDTF">2001-02-14T19:52:57Z</dcterms:created>
  <dcterms:modified xsi:type="dcterms:W3CDTF">2017-09-24T03:34:05Z</dcterms:modified>
</cp:coreProperties>
</file>