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524" r:id="rId5"/>
    <p:sldId id="528" r:id="rId6"/>
    <p:sldId id="555" r:id="rId7"/>
    <p:sldId id="582" r:id="rId8"/>
    <p:sldId id="623" r:id="rId9"/>
    <p:sldId id="606" r:id="rId10"/>
    <p:sldId id="585" r:id="rId11"/>
    <p:sldId id="589" r:id="rId12"/>
    <p:sldId id="588" r:id="rId13"/>
    <p:sldId id="607" r:id="rId14"/>
    <p:sldId id="624" r:id="rId15"/>
    <p:sldId id="608" r:id="rId16"/>
    <p:sldId id="593" r:id="rId17"/>
    <p:sldId id="640" r:id="rId18"/>
    <p:sldId id="611" r:id="rId19"/>
    <p:sldId id="610" r:id="rId20"/>
    <p:sldId id="613" r:id="rId21"/>
    <p:sldId id="568" r:id="rId22"/>
    <p:sldId id="547"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peng pan" initials="xp" lastIdx="1" clrIdx="0"/>
  <p:cmAuthor id="2" name="安 娅君" initials="安"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C8388"/>
    <a:srgbClr val="1A7B80"/>
    <a:srgbClr val="33A9AB"/>
    <a:srgbClr val="F7CAAC"/>
    <a:srgbClr val="953735"/>
    <a:srgbClr val="F8786D"/>
    <a:srgbClr val="5B9BD5"/>
    <a:srgbClr val="51C0DC"/>
    <a:srgbClr val="FFB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97" autoAdjust="0"/>
    <p:restoredTop sz="89474" autoAdjust="0"/>
  </p:normalViewPr>
  <p:slideViewPr>
    <p:cSldViewPr snapToGrid="0">
      <p:cViewPr varScale="1">
        <p:scale>
          <a:sx n="75" d="100"/>
          <a:sy n="75" d="100"/>
        </p:scale>
        <p:origin x="1110" y="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86.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C7AD4-5339-4DDB-A3C1-303C9006B25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E0CF0-5F19-4FE6-8359-0F4142F566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宋体" panose="02010600030101010101" pitchFamily="2" charset="-122"/>
                <a:ea typeface="宋体" panose="02010600030101010101" pitchFamily="2" charset="-122"/>
                <a:cs typeface="微软雅黑" panose="020B0503020204020204" pitchFamily="34" charset="-122"/>
                <a:sym typeface="+mn-ea"/>
              </a:rPr>
              <a:t>Good afternoon, everyone. The topic of my presentation is "Gland Segmentation via Dual Encoders and Boundary-enhanced Attention." My name is Jiejiang</a:t>
            </a:r>
            <a:r>
              <a:rPr lang="en-US" altLang="zh-CN" dirty="0">
                <a:latin typeface="宋体" panose="02010600030101010101" pitchFamily="2" charset="-122"/>
                <a:ea typeface="宋体" panose="02010600030101010101" pitchFamily="2" charset="-122"/>
                <a:cs typeface="微软雅黑" panose="020B0503020204020204" pitchFamily="34" charset="-122"/>
                <a:sym typeface="+mn-ea"/>
              </a:rPr>
              <a:t> </a:t>
            </a:r>
            <a:r>
              <a:rPr lang="zh-CN" altLang="en-US" dirty="0">
                <a:latin typeface="宋体" panose="02010600030101010101" pitchFamily="2" charset="-122"/>
                <a:ea typeface="宋体" panose="02010600030101010101" pitchFamily="2" charset="-122"/>
                <a:cs typeface="微软雅黑" panose="020B0503020204020204" pitchFamily="34" charset="-122"/>
                <a:sym typeface="+mn-ea"/>
              </a:rPr>
              <a:t>Yu</a:t>
            </a:r>
            <a:r>
              <a:rPr lang="zh-CN" altLang="en-US" dirty="0">
                <a:latin typeface="宋体" panose="02010600030101010101" pitchFamily="2" charset="-122"/>
                <a:ea typeface="宋体" panose="02010600030101010101" pitchFamily="2" charset="-122"/>
                <a:cs typeface="微软雅黑" panose="020B0503020204020204" pitchFamily="34" charset="-122"/>
                <a:sym typeface="+mn-ea"/>
              </a:rPr>
              <a:t>, and I come from the School of Computer Science and Information Security at Guilin University of Electronic Technology.</a:t>
            </a:r>
            <a:endParaRPr lang="zh-CN" altLang="en-US" dirty="0">
              <a:latin typeface="宋体" panose="02010600030101010101" pitchFamily="2" charset="-122"/>
              <a:ea typeface="宋体" panose="02010600030101010101" pitchFamily="2"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To enhance the recovery of information fused within the dual encoders, we have designed a deep feature decoder (DFB) to restore spatial information regarding the glands. The detailed design of this decoder is illustrated in the figure, and its structure is divided into two branches: upsampling and channel weighting.</a:t>
            </a:r>
            <a:endParaRPr lang="en-US" altLang="zh-CN">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where C is the number of instances, Sc is the set of pixels that belong to instance c, |Sc| is the number of pixels in set Sc, Pi is the probability of the correct class for pixel i, and µc is the mean value of pixels probabilities Pi in set Sc</a:t>
            </a:r>
            <a:endParaRPr lang="en-US" altLang="zh-CN">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0" algn="just" fontAlgn="auto">
              <a:lnSpc>
                <a:spcPct val="130000"/>
              </a:lnSpc>
              <a:buFont typeface="Arial" panose="020B0604020202020204" pitchFamily="34" charset="0"/>
              <a:buNone/>
            </a:pP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0" algn="just" fontAlgn="auto">
              <a:lnSpc>
                <a:spcPct val="130000"/>
              </a:lnSpc>
              <a:buFont typeface="Arial" panose="020B0604020202020204" pitchFamily="34" charset="0"/>
              <a:buNone/>
            </a:pPr>
            <a:r>
              <a:rPr lang="zh-CN" altLang="en-US"/>
              <a:t>To verify the effectiveness of our proposed module, we use</a:t>
            </a:r>
            <a:r>
              <a:rPr lang="en-US" altLang="zh-CN"/>
              <a:t> </a:t>
            </a:r>
            <a:r>
              <a:rPr lang="zh-CN" altLang="en-US"/>
              <a:t>U-Net as a Backbone to conduct ablation experiments on the</a:t>
            </a:r>
            <a:r>
              <a:rPr lang="en-US" altLang="zh-CN"/>
              <a:t> </a:t>
            </a:r>
            <a:r>
              <a:rPr lang="zh-CN" altLang="en-US"/>
              <a:t>GlaS dataset, as shown in Table 1. The bold part represents</a:t>
            </a:r>
            <a:r>
              <a:rPr lang="en-US" altLang="zh-CN"/>
              <a:t> </a:t>
            </a:r>
            <a:r>
              <a:rPr lang="zh-CN" altLang="en-US"/>
              <a:t>the highest index</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0" algn="just" fontAlgn="auto">
              <a:lnSpc>
                <a:spcPct val="130000"/>
              </a:lnSpc>
              <a:buFont typeface="Arial" panose="020B0604020202020204" pitchFamily="34" charset="0"/>
              <a:buNone/>
            </a:pPr>
            <a:r>
              <a:rPr lang="en-US" altLang="zh-CN"/>
              <a:t>as shown in Figure 3, the white box in the first column and the orange box in the third column As shown in the highlighted part, the designed LD module and FFM module can solve the prob_x0002_lem of under-segmentation and sticking of some small glands. The designed BEA mechanism and DFB module in the high_x0002_lighted part of the green box in the second column can solve the problem. Difficulty in segmenting adherent glands</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0" algn="just" fontAlgn="auto">
              <a:lnSpc>
                <a:spcPct val="130000"/>
              </a:lnSpc>
              <a:buFont typeface="Arial" panose="020B0604020202020204" pitchFamily="34" charset="0"/>
              <a:buNone/>
            </a:pPr>
            <a:r>
              <a:rPr lang="zh-CN" altLang="en-US"/>
              <a:t>To prove the effectiveness of our proposed method, this method was compared with the other eight gland segmentation models on the GlaS and CRAG datasets, and the specific results are shown in Table 2. The bold part represents the highest index. On the GlaS data set, our proposed DEA-Net achieved the best indicators.</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gn="just">
              <a:lnSpc>
                <a:spcPct val="150000"/>
              </a:lnSpc>
              <a:buClrTx/>
              <a:buSzTx/>
              <a:buFont typeface="Wingdings" panose="05000000000000000000" pitchFamily="2" charset="2"/>
              <a:buChar char="Ø"/>
            </a:pPr>
            <a:endParaRPr lang="en-US" altLang="zh-CN" b="0" i="0" dirty="0">
              <a:solidFill>
                <a:srgbClr val="2A2A2A"/>
              </a:solidFill>
              <a:effectLst/>
              <a:latin typeface="Merriweather" panose="00000500000000000000" pitchFamily="2" charset="0"/>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sz="quarter" idx="5"/>
          </p:nvPr>
        </p:nvSpPr>
        <p:spPr/>
        <p:txBody>
          <a:bodyPr/>
          <a:lstStyle/>
          <a:p>
            <a:fld id="{C5AE0CF0-5F19-4FE6-8359-0F4142F566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I will present my introduction in four sections. First, I will discuss the background and contributions.</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In Section 1.1, Background, About 10 million people die from cancer every year around the world. As we can see from the statistics, both the incidence and mortality rates of colorectal cancer are quite high. Accurate diagnosis of colorectal cancer is crucial and can be facilitated through deep learning techniques.</a:t>
            </a:r>
            <a:endParaRPr lang="zh-CN" altLang="en-US" dirty="0"/>
          </a:p>
        </p:txBody>
      </p:sp>
      <p:sp>
        <p:nvSpPr>
          <p:cNvPr id="4" name="灯片编号占位符 3"/>
          <p:cNvSpPr>
            <a:spLocks noGrp="1"/>
          </p:cNvSpPr>
          <p:nvPr>
            <p:ph type="sldNum" sz="quarter" idx="5"/>
          </p:nvPr>
        </p:nvSpPr>
        <p:spPr/>
        <p:txBody>
          <a:bodyPr/>
          <a:lstStyle/>
          <a:p>
            <a:fld id="{C5AE0CF0-5F19-4FE6-8359-0F4142F566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However, accurately segmenting glands from colorectal cancer poses significant challenges. The first challenge arises from the substantial morphological differences between benign and malignant glands. The severe deformation of malignant glands makes segmentation difficult for neural networks. (As shown in the image below: benign on the left, malignant on the right.)</a:t>
            </a:r>
            <a:endParaRPr lang="zh-CN" altLang="en-US" dirty="0"/>
          </a:p>
        </p:txBody>
      </p:sp>
      <p:sp>
        <p:nvSpPr>
          <p:cNvPr id="4" name="灯片编号占位符 3"/>
          <p:cNvSpPr>
            <a:spLocks noGrp="1"/>
          </p:cNvSpPr>
          <p:nvPr>
            <p:ph type="sldNum" sz="quarter" idx="5"/>
          </p:nvPr>
        </p:nvSpPr>
        <p:spPr/>
        <p:txBody>
          <a:bodyPr/>
          <a:lstStyle/>
          <a:p>
            <a:fld id="{C5AE0CF0-5F19-4FE6-8359-0F4142F566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Challenge two: Adhesions exist between adjacent glands, making it even more difficult to separate each gland from others. Moreover, many glands exhibit inconsistent contours, sizes, and shapes, leading to under-segmentation issues. (As shown in the image below: the first and third columns represent inputs, while the second and fourth columns depict predictions. The highlighted areas are marked by red, yellow, and orange boxes.)</a:t>
            </a:r>
            <a:endParaRPr lang="zh-CN" altLang="en-US" dirty="0"/>
          </a:p>
        </p:txBody>
      </p:sp>
      <p:sp>
        <p:nvSpPr>
          <p:cNvPr id="4" name="灯片编号占位符 3"/>
          <p:cNvSpPr>
            <a:spLocks noGrp="1"/>
          </p:cNvSpPr>
          <p:nvPr>
            <p:ph type="sldNum" sz="quarter" idx="5"/>
          </p:nvPr>
        </p:nvSpPr>
        <p:spPr/>
        <p:txBody>
          <a:bodyPr/>
          <a:lstStyle/>
          <a:p>
            <a:fld id="{C5AE0CF0-5F19-4FE6-8359-0F4142F566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AE0CF0-5F19-4FE6-8359-0F4142F566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The DEA-Net network structure we propose, as depicted in Figure (a), comprises an encoder and a decoder and consists of several key modules, including the Local Semantic Encoder (LD), the Main Encoder, the Feature Fusion Module (FFM) Figure (b), the Decoder Feature Block (DFB) Figure (d), Boundary-Enhanced Attention (BEA) Figure (c), and the Deep Supervision Module. The LD Local Semantic Guided Encoder aims to capture edge features of gland structures using the pre-trained DeepLabv3+ network, which has undergone two downsampling layers. Its role is to compensate for the loss of edge features caused by downsampling in the main network.</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We have introduced a multiscale feature fusion module, denoted as the Feature Fusion Module (FFM), as depicted in the figure, aiming to facilitate the fusion of edge features in the main network. This module comprises multiple scale extractors and a channel attention mechanism.</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The recognition of gland boundaries plays a crucial role in the accuracy of gland segmentation results within the network. To better enable the network to identify gland boundary features, we designed a gland boundary-enhanced attention mechanism behind the decoder DFB (BEA). Through this adaptive threshold attention mechanism, we amplify the weights of gland boundary pixels, allowing the network to focus more on the boundaries of the glands. The specific design of BEA is illustrated in the figure. Initially, a series of convolutional operations extract features, which are then processed through sigmoid to obtain  weight map of the gland boundary mg. Subsequently, enhancement is achieved according to formulas 10, 11, and 12,where p1 is adaptivemaxpool, c1 is 1×1 convolution operation.</a:t>
            </a:r>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开始页面">
    <p:spTree>
      <p:nvGrpSpPr>
        <p:cNvPr id="1" name=""/>
        <p:cNvGrpSpPr/>
        <p:nvPr/>
      </p:nvGrpSpPr>
      <p:grpSpPr>
        <a:xfrm>
          <a:off x="0" y="0"/>
          <a:ext cx="0" cy="0"/>
          <a:chOff x="0" y="0"/>
          <a:chExt cx="0" cy="0"/>
        </a:xfrm>
      </p:grpSpPr>
      <p:sp>
        <p:nvSpPr>
          <p:cNvPr id="9" name="任意多边形: 形状 8"/>
          <p:cNvSpPr/>
          <p:nvPr userDrawn="1"/>
        </p:nvSpPr>
        <p:spPr>
          <a:xfrm>
            <a:off x="0" y="0"/>
            <a:ext cx="4399280" cy="1036320"/>
          </a:xfrm>
          <a:custGeom>
            <a:avLst/>
            <a:gdLst/>
            <a:ahLst/>
            <a:cxnLst/>
            <a:rect l="0" t="0" r="0" b="0"/>
            <a:pathLst>
              <a:path w="1596000" h="516800">
                <a:moveTo>
                  <a:pt x="0" y="244510"/>
                </a:moveTo>
                <a:lnTo>
                  <a:pt x="0" y="0"/>
                </a:lnTo>
                <a:lnTo>
                  <a:pt x="1596000" y="0"/>
                </a:lnTo>
                <a:cubicBezTo>
                  <a:pt x="1596000" y="0"/>
                  <a:pt x="1291430" y="516800"/>
                  <a:pt x="765768" y="516800"/>
                </a:cubicBezTo>
                <a:cubicBezTo>
                  <a:pt x="240098" y="516800"/>
                  <a:pt x="3638" y="244510"/>
                  <a:pt x="0" y="244510"/>
                </a:cubicBezTo>
                <a:close/>
              </a:path>
            </a:pathLst>
          </a:custGeom>
          <a:solidFill>
            <a:srgbClr val="1A7B80"/>
          </a:solidFill>
          <a:ln w="7600" cap="flat">
            <a:solidFill>
              <a:srgbClr val="1C8388"/>
            </a:solidFill>
            <a:bevel/>
          </a:ln>
        </p:spPr>
      </p:sp>
      <p:sp>
        <p:nvSpPr>
          <p:cNvPr id="12" name="任意多边形: 形状 11"/>
          <p:cNvSpPr/>
          <p:nvPr userDrawn="1"/>
        </p:nvSpPr>
        <p:spPr>
          <a:xfrm>
            <a:off x="10062756" y="4716351"/>
            <a:ext cx="2129244" cy="2141649"/>
          </a:xfrm>
          <a:custGeom>
            <a:avLst/>
            <a:gdLst>
              <a:gd name="connsiteX0" fmla="*/ 2129244 w 2129244"/>
              <a:gd name="connsiteY0" fmla="*/ 0 h 2141649"/>
              <a:gd name="connsiteX1" fmla="*/ 2129244 w 2129244"/>
              <a:gd name="connsiteY1" fmla="*/ 2141649 h 2141649"/>
              <a:gd name="connsiteX2" fmla="*/ 1742717 w 2129244"/>
              <a:gd name="connsiteY2" fmla="*/ 2141649 h 2141649"/>
              <a:gd name="connsiteX3" fmla="*/ 0 w 2129244"/>
              <a:gd name="connsiteY3" fmla="*/ 2141649 h 2141649"/>
              <a:gd name="connsiteX4" fmla="*/ 1923270 w 2129244"/>
              <a:gd name="connsiteY4" fmla="*/ 10401 h 2141649"/>
              <a:gd name="connsiteX5" fmla="*/ 2129244 w 2129244"/>
              <a:gd name="connsiteY5" fmla="*/ 0 h 214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44" h="2141649">
                <a:moveTo>
                  <a:pt x="2129244" y="0"/>
                </a:moveTo>
                <a:lnTo>
                  <a:pt x="2129244" y="2141649"/>
                </a:lnTo>
                <a:lnTo>
                  <a:pt x="1742717" y="2141649"/>
                </a:lnTo>
                <a:cubicBezTo>
                  <a:pt x="820102" y="2141649"/>
                  <a:pt x="0" y="2141649"/>
                  <a:pt x="0" y="2141649"/>
                </a:cubicBezTo>
                <a:cubicBezTo>
                  <a:pt x="0" y="1032435"/>
                  <a:pt x="843000" y="120109"/>
                  <a:pt x="1923270" y="10401"/>
                </a:cubicBezTo>
                <a:lnTo>
                  <a:pt x="2129244" y="0"/>
                </a:lnTo>
                <a:close/>
              </a:path>
            </a:pathLst>
          </a:custGeom>
          <a:solidFill>
            <a:srgbClr val="1C8388"/>
          </a:solidFill>
          <a:ln w="7600" cap="flat">
            <a:solidFill>
              <a:srgbClr val="1C8388"/>
            </a:solidFill>
            <a:beve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面">
    <p:spTree>
      <p:nvGrpSpPr>
        <p:cNvPr id="1" name=""/>
        <p:cNvGrpSpPr/>
        <p:nvPr/>
      </p:nvGrpSpPr>
      <p:grpSpPr>
        <a:xfrm>
          <a:off x="0" y="0"/>
          <a:ext cx="0" cy="0"/>
          <a:chOff x="0" y="0"/>
          <a:chExt cx="0" cy="0"/>
        </a:xfrm>
      </p:grpSpPr>
      <p:sp>
        <p:nvSpPr>
          <p:cNvPr id="14" name="任意多边形: 形状 13"/>
          <p:cNvSpPr/>
          <p:nvPr userDrawn="1"/>
        </p:nvSpPr>
        <p:spPr>
          <a:xfrm flipH="1">
            <a:off x="-1" y="1562999"/>
            <a:ext cx="5264331" cy="5295001"/>
          </a:xfrm>
          <a:custGeom>
            <a:avLst/>
            <a:gdLst>
              <a:gd name="connsiteX0" fmla="*/ 2129244 w 2129244"/>
              <a:gd name="connsiteY0" fmla="*/ 0 h 2141649"/>
              <a:gd name="connsiteX1" fmla="*/ 2129244 w 2129244"/>
              <a:gd name="connsiteY1" fmla="*/ 2141649 h 2141649"/>
              <a:gd name="connsiteX2" fmla="*/ 1742717 w 2129244"/>
              <a:gd name="connsiteY2" fmla="*/ 2141649 h 2141649"/>
              <a:gd name="connsiteX3" fmla="*/ 0 w 2129244"/>
              <a:gd name="connsiteY3" fmla="*/ 2141649 h 2141649"/>
              <a:gd name="connsiteX4" fmla="*/ 1923270 w 2129244"/>
              <a:gd name="connsiteY4" fmla="*/ 10401 h 2141649"/>
              <a:gd name="connsiteX5" fmla="*/ 2129244 w 2129244"/>
              <a:gd name="connsiteY5" fmla="*/ 0 h 214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44" h="2141649">
                <a:moveTo>
                  <a:pt x="2129244" y="0"/>
                </a:moveTo>
                <a:lnTo>
                  <a:pt x="2129244" y="2141649"/>
                </a:lnTo>
                <a:lnTo>
                  <a:pt x="1742717" y="2141649"/>
                </a:lnTo>
                <a:cubicBezTo>
                  <a:pt x="820102" y="2141649"/>
                  <a:pt x="0" y="2141649"/>
                  <a:pt x="0" y="2141649"/>
                </a:cubicBezTo>
                <a:cubicBezTo>
                  <a:pt x="0" y="1032435"/>
                  <a:pt x="843000" y="120109"/>
                  <a:pt x="1923270" y="10401"/>
                </a:cubicBezTo>
                <a:lnTo>
                  <a:pt x="2129244" y="0"/>
                </a:lnTo>
                <a:close/>
              </a:path>
            </a:pathLst>
          </a:custGeom>
          <a:solidFill>
            <a:srgbClr val="33A9AB"/>
          </a:solidFill>
          <a:ln w="7600" cap="flat">
            <a:solidFill>
              <a:srgbClr val="33A9AB"/>
            </a:solidFill>
            <a:beve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隔页面">
    <p:spTree>
      <p:nvGrpSpPr>
        <p:cNvPr id="1" name=""/>
        <p:cNvGrpSpPr/>
        <p:nvPr/>
      </p:nvGrpSpPr>
      <p:grpSpPr>
        <a:xfrm>
          <a:off x="0" y="0"/>
          <a:ext cx="0" cy="0"/>
          <a:chOff x="0" y="0"/>
          <a:chExt cx="0" cy="0"/>
        </a:xfrm>
      </p:grpSpPr>
      <p:sp>
        <p:nvSpPr>
          <p:cNvPr id="7" name="任意多边形: 形状 6"/>
          <p:cNvSpPr/>
          <p:nvPr userDrawn="1"/>
        </p:nvSpPr>
        <p:spPr>
          <a:xfrm>
            <a:off x="540327" y="4643845"/>
            <a:ext cx="4428309" cy="2214155"/>
          </a:xfrm>
          <a:custGeom>
            <a:avLst/>
            <a:gdLst>
              <a:gd name="connsiteX0" fmla="*/ 0 w 1064000"/>
              <a:gd name="connsiteY0" fmla="*/ 266000 h 532000"/>
              <a:gd name="connsiteX1" fmla="*/ 532000 w 1064000"/>
              <a:gd name="connsiteY1" fmla="*/ 0 h 532000"/>
              <a:gd name="connsiteX2" fmla="*/ 1064000 w 1064000"/>
              <a:gd name="connsiteY2" fmla="*/ 266000 h 532000"/>
              <a:gd name="connsiteX3" fmla="*/ 532000 w 1064000"/>
              <a:gd name="connsiteY3" fmla="*/ 532000 h 532000"/>
            </a:gdLst>
            <a:ahLst/>
            <a:cxnLst>
              <a:cxn ang="0">
                <a:pos x="connsiteX0" y="connsiteY0"/>
              </a:cxn>
              <a:cxn ang="0">
                <a:pos x="connsiteX1" y="connsiteY1"/>
              </a:cxn>
              <a:cxn ang="0">
                <a:pos x="connsiteX2" y="connsiteY2"/>
              </a:cxn>
              <a:cxn ang="0">
                <a:pos x="connsiteX3" y="connsiteY3"/>
              </a:cxn>
            </a:cxnLst>
            <a:rect l="0" t="0" r="0" b="0"/>
            <a:pathLst>
              <a:path w="1064000" h="532000">
                <a:moveTo>
                  <a:pt x="0" y="532000"/>
                </a:moveTo>
                <a:cubicBezTo>
                  <a:pt x="0" y="238185"/>
                  <a:pt x="238185" y="0"/>
                  <a:pt x="532000" y="0"/>
                </a:cubicBezTo>
                <a:cubicBezTo>
                  <a:pt x="825816" y="0"/>
                  <a:pt x="1064000" y="238185"/>
                  <a:pt x="1064000" y="532000"/>
                </a:cubicBezTo>
                <a:cubicBezTo>
                  <a:pt x="1064000" y="532000"/>
                  <a:pt x="0" y="532000"/>
                  <a:pt x="0" y="532000"/>
                </a:cubicBezTo>
                <a:close/>
              </a:path>
            </a:pathLst>
          </a:custGeom>
          <a:ln>
            <a:solidFill>
              <a:srgbClr val="ECF3F4"/>
            </a:solidFill>
          </a:ln>
        </p:spPr>
        <p:style>
          <a:lnRef idx="2">
            <a:schemeClr val="accent1"/>
          </a:lnRef>
          <a:fillRef idx="1">
            <a:schemeClr val="lt1"/>
          </a:fillRef>
          <a:effectRef idx="0">
            <a:schemeClr val="accent1"/>
          </a:effectRef>
          <a:fontRef idx="minor">
            <a:schemeClr val="dk1"/>
          </a:fontRef>
        </p:style>
      </p:sp>
      <p:sp>
        <p:nvSpPr>
          <p:cNvPr id="8" name="任意多边形: 形状 7"/>
          <p:cNvSpPr/>
          <p:nvPr userDrawn="1"/>
        </p:nvSpPr>
        <p:spPr>
          <a:xfrm>
            <a:off x="0" y="0"/>
            <a:ext cx="3605349" cy="966651"/>
          </a:xfrm>
          <a:custGeom>
            <a:avLst/>
            <a:gdLst/>
            <a:ahLst/>
            <a:cxnLst/>
            <a:rect l="0" t="0" r="0" b="0"/>
            <a:pathLst>
              <a:path w="1596000" h="516800">
                <a:moveTo>
                  <a:pt x="0" y="244510"/>
                </a:moveTo>
                <a:lnTo>
                  <a:pt x="0" y="0"/>
                </a:lnTo>
                <a:lnTo>
                  <a:pt x="1596000" y="0"/>
                </a:lnTo>
                <a:cubicBezTo>
                  <a:pt x="1596000" y="0"/>
                  <a:pt x="1291430" y="516800"/>
                  <a:pt x="765768" y="516800"/>
                </a:cubicBezTo>
                <a:cubicBezTo>
                  <a:pt x="240098" y="516800"/>
                  <a:pt x="3638" y="244510"/>
                  <a:pt x="0" y="244510"/>
                </a:cubicBezTo>
                <a:close/>
              </a:path>
            </a:pathLst>
          </a:custGeom>
          <a:solidFill>
            <a:schemeClr val="bg1"/>
          </a:solidFill>
          <a:ln w="7600" cap="flat">
            <a:solidFill>
              <a:srgbClr val="ECF3F4"/>
            </a:solidFill>
            <a:bevel/>
          </a:ln>
        </p:spPr>
      </p:sp>
      <p:sp>
        <p:nvSpPr>
          <p:cNvPr id="9" name="任意多边形: 形状 8"/>
          <p:cNvSpPr/>
          <p:nvPr userDrawn="1"/>
        </p:nvSpPr>
        <p:spPr>
          <a:xfrm>
            <a:off x="10062756" y="4716351"/>
            <a:ext cx="2129244" cy="2141649"/>
          </a:xfrm>
          <a:custGeom>
            <a:avLst/>
            <a:gdLst>
              <a:gd name="connsiteX0" fmla="*/ 2129244 w 2129244"/>
              <a:gd name="connsiteY0" fmla="*/ 0 h 2141649"/>
              <a:gd name="connsiteX1" fmla="*/ 2129244 w 2129244"/>
              <a:gd name="connsiteY1" fmla="*/ 2141649 h 2141649"/>
              <a:gd name="connsiteX2" fmla="*/ 1742717 w 2129244"/>
              <a:gd name="connsiteY2" fmla="*/ 2141649 h 2141649"/>
              <a:gd name="connsiteX3" fmla="*/ 0 w 2129244"/>
              <a:gd name="connsiteY3" fmla="*/ 2141649 h 2141649"/>
              <a:gd name="connsiteX4" fmla="*/ 1923270 w 2129244"/>
              <a:gd name="connsiteY4" fmla="*/ 10401 h 2141649"/>
              <a:gd name="connsiteX5" fmla="*/ 2129244 w 2129244"/>
              <a:gd name="connsiteY5" fmla="*/ 0 h 214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44" h="2141649">
                <a:moveTo>
                  <a:pt x="2129244" y="0"/>
                </a:moveTo>
                <a:lnTo>
                  <a:pt x="2129244" y="2141649"/>
                </a:lnTo>
                <a:lnTo>
                  <a:pt x="1742717" y="2141649"/>
                </a:lnTo>
                <a:cubicBezTo>
                  <a:pt x="820102" y="2141649"/>
                  <a:pt x="0" y="2141649"/>
                  <a:pt x="0" y="2141649"/>
                </a:cubicBezTo>
                <a:cubicBezTo>
                  <a:pt x="0" y="1032435"/>
                  <a:pt x="843000" y="120109"/>
                  <a:pt x="1923270" y="10401"/>
                </a:cubicBezTo>
                <a:lnTo>
                  <a:pt x="2129244" y="0"/>
                </a:lnTo>
                <a:close/>
              </a:path>
            </a:pathLst>
          </a:custGeom>
          <a:solidFill>
            <a:schemeClr val="bg1"/>
          </a:solidFill>
          <a:ln w="7600" cap="flat">
            <a:solidFill>
              <a:srgbClr val="ECF3F4"/>
            </a:solidFill>
            <a:bevel/>
          </a:ln>
        </p:spPr>
      </p:sp>
      <p:sp>
        <p:nvSpPr>
          <p:cNvPr id="18" name="任意多边形: 形状 17"/>
          <p:cNvSpPr/>
          <p:nvPr userDrawn="1"/>
        </p:nvSpPr>
        <p:spPr>
          <a:xfrm rot="5400000" flipV="1">
            <a:off x="5789022" y="-993882"/>
            <a:ext cx="613956" cy="2601720"/>
          </a:xfrm>
          <a:custGeom>
            <a:avLst/>
            <a:gdLst>
              <a:gd name="connsiteX0" fmla="*/ 0 w 613956"/>
              <a:gd name="connsiteY0" fmla="*/ 0 h 2601720"/>
              <a:gd name="connsiteX1" fmla="*/ 733 w 613956"/>
              <a:gd name="connsiteY1" fmla="*/ 548 h 2601720"/>
              <a:gd name="connsiteX2" fmla="*/ 613956 w 613956"/>
              <a:gd name="connsiteY2" fmla="*/ 1300860 h 2601720"/>
              <a:gd name="connsiteX3" fmla="*/ 733 w 613956"/>
              <a:gd name="connsiteY3" fmla="*/ 2601172 h 2601720"/>
              <a:gd name="connsiteX4" fmla="*/ 0 w 613956"/>
              <a:gd name="connsiteY4" fmla="*/ 2601720 h 2601720"/>
              <a:gd name="connsiteX5" fmla="*/ 0 w 613956"/>
              <a:gd name="connsiteY5" fmla="*/ 0 h 260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956" h="2601720">
                <a:moveTo>
                  <a:pt x="0" y="0"/>
                </a:moveTo>
                <a:lnTo>
                  <a:pt x="733" y="548"/>
                </a:lnTo>
                <a:cubicBezTo>
                  <a:pt x="375244" y="309622"/>
                  <a:pt x="613956" y="777364"/>
                  <a:pt x="613956" y="1300860"/>
                </a:cubicBezTo>
                <a:cubicBezTo>
                  <a:pt x="613956" y="1824356"/>
                  <a:pt x="375244" y="2292098"/>
                  <a:pt x="733" y="2601172"/>
                </a:cubicBezTo>
                <a:lnTo>
                  <a:pt x="0" y="2601720"/>
                </a:lnTo>
                <a:lnTo>
                  <a:pt x="0" y="0"/>
                </a:lnTo>
                <a:close/>
              </a:path>
            </a:pathLst>
          </a:custGeom>
          <a:solidFill>
            <a:srgbClr val="1C838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userDrawn="1"/>
        </p:nvSpPr>
        <p:spPr>
          <a:xfrm>
            <a:off x="9435738" y="209333"/>
            <a:ext cx="2756262" cy="3370218"/>
          </a:xfrm>
          <a:custGeom>
            <a:avLst/>
            <a:gdLst>
              <a:gd name="connsiteX0" fmla="*/ 1685109 w 2756262"/>
              <a:gd name="connsiteY0" fmla="*/ 0 h 3370218"/>
              <a:gd name="connsiteX1" fmla="*/ 2627269 w 2756262"/>
              <a:gd name="connsiteY1" fmla="*/ 287790 h 3370218"/>
              <a:gd name="connsiteX2" fmla="*/ 2756262 w 2756262"/>
              <a:gd name="connsiteY2" fmla="*/ 384249 h 3370218"/>
              <a:gd name="connsiteX3" fmla="*/ 2756262 w 2756262"/>
              <a:gd name="connsiteY3" fmla="*/ 2985969 h 3370218"/>
              <a:gd name="connsiteX4" fmla="*/ 2627269 w 2756262"/>
              <a:gd name="connsiteY4" fmla="*/ 3082428 h 3370218"/>
              <a:gd name="connsiteX5" fmla="*/ 1685109 w 2756262"/>
              <a:gd name="connsiteY5" fmla="*/ 3370218 h 3370218"/>
              <a:gd name="connsiteX6" fmla="*/ 0 w 2756262"/>
              <a:gd name="connsiteY6" fmla="*/ 1685109 h 3370218"/>
              <a:gd name="connsiteX7" fmla="*/ 1685109 w 2756262"/>
              <a:gd name="connsiteY7" fmla="*/ 0 h 337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6262" h="3370218">
                <a:moveTo>
                  <a:pt x="1685109" y="0"/>
                </a:moveTo>
                <a:cubicBezTo>
                  <a:pt x="2034106" y="0"/>
                  <a:pt x="2358324" y="106094"/>
                  <a:pt x="2627269" y="287790"/>
                </a:cubicBezTo>
                <a:lnTo>
                  <a:pt x="2756262" y="384249"/>
                </a:lnTo>
                <a:lnTo>
                  <a:pt x="2756262" y="2985969"/>
                </a:lnTo>
                <a:lnTo>
                  <a:pt x="2627269" y="3082428"/>
                </a:lnTo>
                <a:cubicBezTo>
                  <a:pt x="2358324" y="3264124"/>
                  <a:pt x="2034106" y="3370218"/>
                  <a:pt x="1685109" y="3370218"/>
                </a:cubicBezTo>
                <a:cubicBezTo>
                  <a:pt x="754449" y="3370218"/>
                  <a:pt x="0" y="2615769"/>
                  <a:pt x="0" y="1685109"/>
                </a:cubicBezTo>
                <a:cubicBezTo>
                  <a:pt x="0" y="754449"/>
                  <a:pt x="754449" y="0"/>
                  <a:pt x="1685109" y="0"/>
                </a:cubicBezTo>
                <a:close/>
              </a:path>
            </a:pathLst>
          </a:custGeom>
          <a:solidFill>
            <a:schemeClr val="bg1"/>
          </a:solidFill>
          <a:ln>
            <a:solidFill>
              <a:srgbClr val="ECF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详情页面">
    <p:spTree>
      <p:nvGrpSpPr>
        <p:cNvPr id="1" name=""/>
        <p:cNvGrpSpPr/>
        <p:nvPr/>
      </p:nvGrpSpPr>
      <p:grpSpPr>
        <a:xfrm>
          <a:off x="0" y="0"/>
          <a:ext cx="0" cy="0"/>
          <a:chOff x="0" y="0"/>
          <a:chExt cx="0" cy="0"/>
        </a:xfrm>
      </p:grpSpPr>
      <p:sp>
        <p:nvSpPr>
          <p:cNvPr id="5" name="任意多边形: 形状 4"/>
          <p:cNvSpPr/>
          <p:nvPr userDrawn="1"/>
        </p:nvSpPr>
        <p:spPr>
          <a:xfrm>
            <a:off x="364985" y="547102"/>
            <a:ext cx="388360" cy="194180"/>
          </a:xfrm>
          <a:custGeom>
            <a:avLst/>
            <a:gdLst/>
            <a:ahLst/>
            <a:cxnLst/>
            <a:rect l="0" t="0" r="0" b="0"/>
            <a:pathLst>
              <a:path w="388360" h="194180">
                <a:moveTo>
                  <a:pt x="0" y="-19418"/>
                </a:moveTo>
                <a:lnTo>
                  <a:pt x="77672" y="-19418"/>
                </a:lnTo>
                <a:lnTo>
                  <a:pt x="77672" y="77672"/>
                </a:lnTo>
                <a:lnTo>
                  <a:pt x="271852" y="77672"/>
                </a:lnTo>
                <a:lnTo>
                  <a:pt x="271852" y="31069"/>
                </a:lnTo>
                <a:lnTo>
                  <a:pt x="388360" y="116508"/>
                </a:lnTo>
                <a:lnTo>
                  <a:pt x="271852" y="201947"/>
                </a:lnTo>
                <a:lnTo>
                  <a:pt x="271852" y="155344"/>
                </a:lnTo>
                <a:lnTo>
                  <a:pt x="0" y="155344"/>
                </a:lnTo>
                <a:lnTo>
                  <a:pt x="0" y="38836"/>
                </a:lnTo>
                <a:lnTo>
                  <a:pt x="0" y="-19418"/>
                </a:lnTo>
                <a:close/>
              </a:path>
            </a:pathLst>
          </a:custGeom>
          <a:solidFill>
            <a:srgbClr val="1C8388"/>
          </a:solidFill>
          <a:ln w="7600" cap="flat">
            <a:solidFill>
              <a:srgbClr val="1C8388"/>
            </a:solidFill>
            <a:beve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板页面">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grpSp>
        <p:nvGrpSpPr>
          <p:cNvPr id="7" name="组合 6"/>
          <p:cNvGrpSpPr/>
          <p:nvPr userDrawn="1"/>
        </p:nvGrpSpPr>
        <p:grpSpPr>
          <a:xfrm>
            <a:off x="0" y="175258"/>
            <a:ext cx="10526889" cy="728305"/>
            <a:chOff x="0" y="262295"/>
            <a:chExt cx="10526889" cy="514350"/>
          </a:xfrm>
        </p:grpSpPr>
        <p:sp>
          <p:nvSpPr>
            <p:cNvPr id="9" name="矩形 8"/>
            <p:cNvSpPr/>
            <p:nvPr/>
          </p:nvSpPr>
          <p:spPr>
            <a:xfrm>
              <a:off x="838200" y="262295"/>
              <a:ext cx="9688689" cy="51435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62295"/>
              <a:ext cx="676275"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a:xfrm>
            <a:off x="847724" y="175258"/>
            <a:ext cx="11353799" cy="728305"/>
          </a:xfrm>
        </p:spPr>
        <p:txBody>
          <a:bodyPr>
            <a:normAutofit/>
          </a:bodyPr>
          <a:lstStyle>
            <a:lvl1pPr>
              <a:defRPr sz="3600" b="1">
                <a:solidFill>
                  <a:srgbClr val="00206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内容占位符 2"/>
          <p:cNvSpPr>
            <a:spLocks noGrp="1"/>
          </p:cNvSpPr>
          <p:nvPr>
            <p:ph idx="1"/>
          </p:nvPr>
        </p:nvSpPr>
        <p:spPr>
          <a:xfrm>
            <a:off x="438631" y="1133475"/>
            <a:ext cx="11310255" cy="5043488"/>
          </a:xfrm>
        </p:spPr>
        <p:txBody>
          <a:bodyPr>
            <a:normAutofit/>
          </a:bodyPr>
          <a:lstStyle>
            <a:lvl1pPr>
              <a:defRPr sz="2400">
                <a:solidFill>
                  <a:srgbClr val="002060"/>
                </a:solidFill>
                <a:latin typeface="微软雅黑" panose="020B0503020204020204" pitchFamily="34" charset="-122"/>
                <a:ea typeface="微软雅黑" panose="020B0503020204020204" pitchFamily="34" charset="-122"/>
              </a:defRPr>
            </a:lvl1pPr>
            <a:lvl2pPr>
              <a:defRPr sz="2000">
                <a:solidFill>
                  <a:srgbClr val="002060"/>
                </a:solidFill>
                <a:latin typeface="微软雅黑" panose="020B0503020204020204" pitchFamily="34" charset="-122"/>
                <a:ea typeface="微软雅黑" panose="020B0503020204020204" pitchFamily="34" charset="-122"/>
              </a:defRPr>
            </a:lvl2pPr>
            <a:lvl3pPr>
              <a:defRPr sz="1800">
                <a:solidFill>
                  <a:srgbClr val="002060"/>
                </a:solidFill>
                <a:latin typeface="微软雅黑" panose="020B0503020204020204" pitchFamily="34" charset="-122"/>
                <a:ea typeface="微软雅黑" panose="020B0503020204020204" pitchFamily="34" charset="-122"/>
              </a:defRPr>
            </a:lvl3pPr>
            <a:lvl4pPr>
              <a:defRPr sz="1600">
                <a:solidFill>
                  <a:srgbClr val="002060"/>
                </a:solidFill>
                <a:latin typeface="微软雅黑" panose="020B0503020204020204" pitchFamily="34" charset="-122"/>
                <a:ea typeface="微软雅黑" panose="020B0503020204020204" pitchFamily="34" charset="-122"/>
              </a:defRPr>
            </a:lvl4pPr>
            <a:lvl5pPr>
              <a:defRPr sz="1600">
                <a:solidFill>
                  <a:srgbClr val="002060"/>
                </a:solidFill>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D67F78-F8BB-614D-BB9C-79465BF3A804}"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0488" y="356845"/>
            <a:ext cx="847725" cy="365125"/>
          </a:xfrm>
        </p:spPr>
        <p:txBody>
          <a:bodyPr/>
          <a:lstStyle>
            <a:lvl1pPr algn="ctr">
              <a:defRPr sz="3600" b="1">
                <a:solidFill>
                  <a:schemeClr val="bg1"/>
                </a:solidFill>
                <a:latin typeface="微软雅黑" panose="020B0503020204020204" pitchFamily="34" charset="-122"/>
                <a:ea typeface="微软雅黑" panose="020B0503020204020204" pitchFamily="34" charset="-122"/>
              </a:defRPr>
            </a:lvl1pPr>
          </a:lstStyle>
          <a:p>
            <a:fld id="{7D9BB5D0-35E4-459D-AEF3-FE4D7C45CC19}" type="slidenum">
              <a:rPr lang="zh-CN" altLang="en-US" smtClean="0"/>
            </a:fld>
            <a:endParaRPr lang="zh-CN" altLang="en-US"/>
          </a:p>
        </p:txBody>
      </p:sp>
      <p:pic>
        <p:nvPicPr>
          <p:cNvPr id="10" name="图片 9"/>
          <p:cNvPicPr>
            <a:picLocks noChangeAspect="1"/>
          </p:cNvPicPr>
          <p:nvPr userDrawn="1"/>
        </p:nvPicPr>
        <p:blipFill>
          <a:blip r:embed="rId2"/>
          <a:stretch>
            <a:fillRect/>
          </a:stretch>
        </p:blipFill>
        <p:spPr>
          <a:xfrm>
            <a:off x="10508445" y="109463"/>
            <a:ext cx="1671662" cy="8598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灯片编号占位符 1"/>
          <p:cNvSpPr txBox="1"/>
          <p:nvPr userDrawn="1"/>
        </p:nvSpPr>
        <p:spPr>
          <a:xfrm>
            <a:off x="154555" y="6308783"/>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F513FB8-509E-4A6C-A6AA-54E65F8B5317}"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image" Target="../media/image4.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vmlDrawing" Target="../drawings/vmlDrawing1.vml"/><Relationship Id="rId7"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7.wmf"/><Relationship Id="rId4" Type="http://schemas.openxmlformats.org/officeDocument/2006/relationships/oleObject" Target="../embeddings/oleObject2.bin"/><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tags" Target="../tags/tag48.xml"/></Relationships>
</file>

<file path=ppt/slides/_rels/slide13.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8" Type="http://schemas.openxmlformats.org/officeDocument/2006/relationships/slideLayout" Target="../slideLayouts/slideLayout3.xml"/><Relationship Id="rId17" Type="http://schemas.openxmlformats.org/officeDocument/2006/relationships/image" Target="../media/image4.png"/><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tags" Target="../tags/tag66.xml"/><Relationship Id="rId1" Type="http://schemas.openxmlformats.org/officeDocument/2006/relationships/tags" Target="../tags/tag65.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tags" Target="../tags/tag6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tags" Target="../tags/tag69.xml"/></Relationships>
</file>

<file path=ppt/slides/_rels/slide18.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8" Type="http://schemas.openxmlformats.org/officeDocument/2006/relationships/slideLayout" Target="../slideLayouts/slideLayout3.xml"/><Relationship Id="rId17" Type="http://schemas.openxmlformats.org/officeDocument/2006/relationships/image" Target="../media/image4.png"/><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9" Type="http://schemas.openxmlformats.org/officeDocument/2006/relationships/notesSlide" Target="../notesSlides/notesSlide2.xml"/><Relationship Id="rId18" Type="http://schemas.openxmlformats.org/officeDocument/2006/relationships/slideLayout" Target="../slideLayouts/slideLayout3.xml"/><Relationship Id="rId17" Type="http://schemas.openxmlformats.org/officeDocument/2006/relationships/image" Target="../media/image4.png"/><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4.png"/><Relationship Id="rId3" Type="http://schemas.openxmlformats.org/officeDocument/2006/relationships/hyperlink" Target="mailto:zhangjingsen@ruc.edu.cn" TargetMode="External"/><Relationship Id="rId2" Type="http://schemas.openxmlformats.org/officeDocument/2006/relationships/image" Target="../media/image22.svg"/><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tags" Target="../tags/tag19.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tags" Target="../tags/tag21.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tags" Target="../tags/tag22.xml"/><Relationship Id="rId2" Type="http://schemas.openxmlformats.org/officeDocument/2006/relationships/image" Target="../media/image8.png"/><Relationship Id="rId13" Type="http://schemas.openxmlformats.org/officeDocument/2006/relationships/notesSlide" Target="../notesSlides/notesSlide5.xml"/><Relationship Id="rId12" Type="http://schemas.openxmlformats.org/officeDocument/2006/relationships/slideLayout" Target="../slideLayouts/slideLayout3.xml"/><Relationship Id="rId11" Type="http://schemas.openxmlformats.org/officeDocument/2006/relationships/image" Target="../media/image4.png"/><Relationship Id="rId10" Type="http://schemas.openxmlformats.org/officeDocument/2006/relationships/tags" Target="../tags/tag2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8" Type="http://schemas.openxmlformats.org/officeDocument/2006/relationships/slideLayout" Target="../slideLayouts/slideLayout3.xml"/><Relationship Id="rId17" Type="http://schemas.openxmlformats.org/officeDocument/2006/relationships/image" Target="../media/image4.png"/><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0" y="1983365"/>
            <a:ext cx="12192001" cy="2179019"/>
          </a:xfrm>
          <a:prstGeom prst="rect">
            <a:avLst/>
          </a:prstGeom>
          <a:solidFill>
            <a:srgbClr val="1A7B80"/>
          </a:solidFill>
        </p:spPr>
        <p:txBody>
          <a:bodyPr wrap="square" rtlCol="0">
            <a:spAutoFit/>
          </a:bodyPr>
          <a:lstStyle/>
          <a:p>
            <a:endParaRPr lang="zh-CN" altLang="en-US" dirty="0"/>
          </a:p>
        </p:txBody>
      </p:sp>
      <p:sp>
        <p:nvSpPr>
          <p:cNvPr id="2" name="标题 1"/>
          <p:cNvSpPr>
            <a:spLocks noGrp="1"/>
          </p:cNvSpPr>
          <p:nvPr>
            <p:ph type="ctrTitle"/>
          </p:nvPr>
        </p:nvSpPr>
        <p:spPr>
          <a:xfrm>
            <a:off x="1487170" y="1983105"/>
            <a:ext cx="9405620" cy="1821180"/>
          </a:xfrm>
        </p:spPr>
        <p:txBody>
          <a:bodyPr/>
          <a:lstStyle/>
          <a:p>
            <a:pPr algn="ctr" fontAlgn="ctr">
              <a:lnSpc>
                <a:spcPct val="150000"/>
              </a:lnSpc>
              <a:buClrTx/>
              <a:buSzTx/>
              <a:buFontTx/>
            </a:pPr>
            <a:r>
              <a:rPr lang="en-US" altLang="zh-CN" sz="2800" b="1">
                <a:solidFill>
                  <a:schemeClr val="bg1"/>
                </a:solidFill>
                <a:latin typeface="Times New Roman" panose="02020603050405020304" pitchFamily="18" charset="0"/>
                <a:cs typeface="Times New Roman" panose="02020603050405020304" pitchFamily="18" charset="0"/>
              </a:rPr>
              <a:t> Gland Segmentation via Dual Encoders and Boundary-enhanced Attention</a:t>
            </a:r>
            <a:br>
              <a:rPr lang="en-US" altLang="zh-CN" sz="2800" b="1">
                <a:solidFill>
                  <a:schemeClr val="bg1"/>
                </a:solidFill>
                <a:latin typeface="Times New Roman" panose="02020603050405020304" pitchFamily="18" charset="0"/>
                <a:cs typeface="Times New Roman" panose="02020603050405020304" pitchFamily="18" charset="0"/>
              </a:rPr>
            </a:br>
            <a:endParaRPr lang="en-US" altLang="zh-CN" sz="2800" b="1">
              <a:solidFill>
                <a:schemeClr val="bg1"/>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custDataLst>
              <p:tags r:id="rId1"/>
            </p:custDataLst>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20421" y="-112439"/>
            <a:ext cx="4671903" cy="1113459"/>
          </a:xfrm>
          <a:prstGeom prst="rect">
            <a:avLst/>
          </a:prstGeom>
        </p:spPr>
      </p:pic>
      <p:sp>
        <p:nvSpPr>
          <p:cNvPr id="7" name="文本框 6"/>
          <p:cNvSpPr txBox="1"/>
          <p:nvPr/>
        </p:nvSpPr>
        <p:spPr>
          <a:xfrm>
            <a:off x="2331085" y="5060950"/>
            <a:ext cx="7421245" cy="1014730"/>
          </a:xfrm>
          <a:prstGeom prst="rect">
            <a:avLst/>
          </a:prstGeom>
          <a:noFill/>
        </p:spPr>
        <p:txBody>
          <a:bodyPr wrap="square" rtlCol="0">
            <a:spAutoFit/>
          </a:bodyPr>
          <a:lstStyle/>
          <a:p>
            <a:pPr algn="ctr"/>
            <a:r>
              <a:rPr sz="2000" dirty="0">
                <a:solidFill>
                  <a:srgbClr val="121212"/>
                </a:solidFill>
                <a:latin typeface="Times New Roman" panose="02020603050405020304" pitchFamily="18" charset="0"/>
                <a:cs typeface="Times New Roman" panose="02020603050405020304" pitchFamily="18" charset="0"/>
              </a:rPr>
              <a:t>Ji</a:t>
            </a:r>
            <a:r>
              <a:rPr lang="en-US" sz="2000" dirty="0">
                <a:solidFill>
                  <a:srgbClr val="121212"/>
                </a:solidFill>
                <a:latin typeface="Times New Roman" panose="02020603050405020304" pitchFamily="18" charset="0"/>
                <a:cs typeface="Times New Roman" panose="02020603050405020304" pitchFamily="18" charset="0"/>
              </a:rPr>
              <a:t>ejiang</a:t>
            </a:r>
            <a:r>
              <a:rPr sz="2000" dirty="0">
                <a:solidFill>
                  <a:srgbClr val="121212"/>
                </a:solidFill>
                <a:latin typeface="Times New Roman" panose="02020603050405020304" pitchFamily="18" charset="0"/>
                <a:cs typeface="Times New Roman" panose="02020603050405020304" pitchFamily="18" charset="0"/>
              </a:rPr>
              <a:t> </a:t>
            </a:r>
            <a:r>
              <a:rPr lang="en-US" sz="2000" dirty="0">
                <a:solidFill>
                  <a:srgbClr val="121212"/>
                </a:solidFill>
                <a:latin typeface="Times New Roman" panose="02020603050405020304" pitchFamily="18" charset="0"/>
                <a:cs typeface="Times New Roman" panose="02020603050405020304" pitchFamily="18" charset="0"/>
              </a:rPr>
              <a:t>Yu</a:t>
            </a:r>
            <a:endParaRPr sz="2000" dirty="0">
              <a:solidFill>
                <a:srgbClr val="121212"/>
              </a:solidFill>
              <a:latin typeface="Times New Roman" panose="02020603050405020304" pitchFamily="18" charset="0"/>
              <a:cs typeface="Times New Roman" panose="02020603050405020304" pitchFamily="18" charset="0"/>
            </a:endParaRPr>
          </a:p>
          <a:p>
            <a:pPr algn="ctr"/>
            <a:r>
              <a:rPr sz="2000" dirty="0">
                <a:solidFill>
                  <a:srgbClr val="121212"/>
                </a:solidFill>
                <a:latin typeface="Times New Roman" panose="02020603050405020304" pitchFamily="18" charset="0"/>
                <a:cs typeface="Times New Roman" panose="02020603050405020304" pitchFamily="18" charset="0"/>
              </a:rPr>
              <a:t> Guilin University of Electronic Technology</a:t>
            </a:r>
            <a:endParaRPr sz="2000" dirty="0">
              <a:solidFill>
                <a:srgbClr val="121212"/>
              </a:solidFill>
              <a:latin typeface="Times New Roman" panose="02020603050405020304" pitchFamily="18" charset="0"/>
              <a:cs typeface="Times New Roman" panose="02020603050405020304" pitchFamily="18" charset="0"/>
            </a:endParaRPr>
          </a:p>
          <a:p>
            <a:pPr algn="ctr"/>
            <a:r>
              <a:rPr sz="2000" dirty="0">
                <a:solidFill>
                  <a:srgbClr val="121212"/>
                </a:solidFill>
                <a:latin typeface="Times New Roman" panose="02020603050405020304" pitchFamily="18" charset="0"/>
                <a:cs typeface="Times New Roman" panose="02020603050405020304" pitchFamily="18" charset="0"/>
              </a:rPr>
              <a:t>18 Apr, 2024</a:t>
            </a:r>
            <a:endParaRPr sz="2000" dirty="0">
              <a:solidFill>
                <a:srgbClr val="121212"/>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96520" y="3034030"/>
            <a:ext cx="11891010" cy="1128395"/>
          </a:xfrm>
          <a:prstGeom prst="rect">
            <a:avLst/>
          </a:prstGeom>
          <a:noFill/>
        </p:spPr>
        <p:txBody>
          <a:bodyPr wrap="square" rtlCol="0" anchor="t">
            <a:noAutofit/>
          </a:bodyPr>
          <a:p>
            <a:pPr algn="ctr" fontAlgn="ctr">
              <a:lnSpc>
                <a:spcPct val="150000"/>
              </a:lnSpc>
              <a:buClrTx/>
              <a:buSzTx/>
              <a:buFontTx/>
            </a:pPr>
            <a:r>
              <a:rPr lang="en-US" altLang="zh-CN" sz="2400" b="1">
                <a:solidFill>
                  <a:schemeClr val="bg1"/>
                </a:solidFill>
                <a:latin typeface="Times New Roman" panose="02020603050405020304" pitchFamily="18" charset="0"/>
                <a:cs typeface="Times New Roman" panose="02020603050405020304" pitchFamily="18" charset="0"/>
                <a:sym typeface="+mn-ea"/>
              </a:rPr>
              <a:t>(</a:t>
            </a:r>
            <a:r>
              <a:rPr lang="en-US" altLang="zh-CN" sz="2000" b="1">
                <a:solidFill>
                  <a:schemeClr val="bg1"/>
                </a:solidFill>
                <a:latin typeface="Times New Roman" panose="02020603050405020304" pitchFamily="18" charset="0"/>
                <a:cs typeface="Times New Roman" panose="02020603050405020304" pitchFamily="18" charset="0"/>
                <a:sym typeface="+mn-ea"/>
              </a:rPr>
              <a:t>Huadeng Wang, Jiejiang Yu, Bingbing Li, Xipeng Pan, Zhenbing Liu, Rushi Lan, Xiaonan Luo</a:t>
            </a:r>
            <a:r>
              <a:rPr lang="en-US" altLang="zh-CN" sz="2400" b="1">
                <a:solidFill>
                  <a:schemeClr val="bg1"/>
                </a:solidFill>
                <a:latin typeface="Times New Roman" panose="02020603050405020304" pitchFamily="18" charset="0"/>
                <a:cs typeface="Times New Roman" panose="02020603050405020304" pitchFamily="18" charset="0"/>
                <a:sym typeface="+mn-ea"/>
              </a:rPr>
              <a:t>)</a:t>
            </a:r>
            <a:endParaRPr lang="en-US" altLang="zh-CN" sz="2400" b="1">
              <a:solidFill>
                <a:schemeClr val="bg1"/>
              </a:solidFill>
              <a:latin typeface="Times New Roman" panose="02020603050405020304" pitchFamily="18" charset="0"/>
              <a:cs typeface="Times New Roman" panose="02020603050405020304" pitchFamily="18" charset="0"/>
              <a:sym typeface="+mn-ea"/>
            </a:endParaRPr>
          </a:p>
        </p:txBody>
      </p:sp>
      <p:pic>
        <p:nvPicPr>
          <p:cNvPr id="3" name="图片 2" descr="微信图片_20240403210549"/>
          <p:cNvPicPr>
            <a:picLocks noChangeAspect="1"/>
          </p:cNvPicPr>
          <p:nvPr/>
        </p:nvPicPr>
        <p:blipFill>
          <a:blip r:embed="rId4"/>
          <a:stretch>
            <a:fillRect/>
          </a:stretch>
        </p:blipFill>
        <p:spPr>
          <a:xfrm>
            <a:off x="10683240" y="0"/>
            <a:ext cx="1508760" cy="126174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0" y="-4445"/>
            <a:ext cx="2698115" cy="521970"/>
          </a:xfrm>
          <a:prstGeom prst="rect">
            <a:avLst/>
          </a:prstGeom>
          <a:noFill/>
        </p:spPr>
        <p:txBody>
          <a:bodyPr wrap="square" rtlCol="0">
            <a:spAutoFit/>
          </a:bodyPr>
          <a:p>
            <a:pPr algn="l"/>
            <a:r>
              <a:rPr lang="en-US" sz="2800" b="1" dirty="0">
                <a:latin typeface="Times New Roman" panose="02020603050405020304" pitchFamily="18" charset="0"/>
                <a:cs typeface="Times New Roman" panose="02020603050405020304" pitchFamily="18" charset="0"/>
                <a:sym typeface="+mn-ea"/>
              </a:rPr>
              <a:t>2</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3 </a:t>
            </a:r>
            <a:r>
              <a:rPr sz="2800" b="1" dirty="0">
                <a:latin typeface="Times New Roman" panose="02020603050405020304" pitchFamily="18" charset="0"/>
                <a:cs typeface="Times New Roman" panose="02020603050405020304" pitchFamily="18" charset="0"/>
                <a:sym typeface="+mn-ea"/>
              </a:rPr>
              <a:t>BEA </a:t>
            </a:r>
            <a:r>
              <a:rPr sz="2800" b="1" dirty="0">
                <a:latin typeface="Times New Roman" panose="02020603050405020304" pitchFamily="18" charset="0"/>
                <a:cs typeface="Times New Roman" panose="02020603050405020304" pitchFamily="18" charset="0"/>
                <a:sym typeface="+mn-ea"/>
              </a:rPr>
              <a:t>M</a:t>
            </a:r>
            <a:r>
              <a:rPr lang="en-US" sz="2800" b="1" dirty="0">
                <a:latin typeface="Times New Roman" panose="02020603050405020304" pitchFamily="18" charset="0"/>
                <a:cs typeface="Times New Roman" panose="02020603050405020304" pitchFamily="18" charset="0"/>
                <a:sym typeface="+mn-ea"/>
              </a:rPr>
              <a:t>odule</a:t>
            </a:r>
            <a:endParaRPr sz="2800" b="1" dirty="0">
              <a:latin typeface="Times New Roman" panose="02020603050405020304" pitchFamily="18" charset="0"/>
              <a:cs typeface="Times New Roman" panose="02020603050405020304" pitchFamily="18" charset="0"/>
              <a:sym typeface="+mn-ea"/>
            </a:endParaRPr>
          </a:p>
        </p:txBody>
      </p:sp>
      <p:pic>
        <p:nvPicPr>
          <p:cNvPr id="3" name="图片 2" descr="BEA-Model"/>
          <p:cNvPicPr>
            <a:picLocks noChangeAspect="1"/>
          </p:cNvPicPr>
          <p:nvPr/>
        </p:nvPicPr>
        <p:blipFill>
          <a:blip r:embed="rId2"/>
          <a:stretch>
            <a:fillRect/>
          </a:stretch>
        </p:blipFill>
        <p:spPr>
          <a:xfrm>
            <a:off x="1560830" y="1339215"/>
            <a:ext cx="10057130" cy="3543300"/>
          </a:xfrm>
          <a:prstGeom prst="rect">
            <a:avLst/>
          </a:prstGeom>
        </p:spPr>
      </p:pic>
      <p:pic>
        <p:nvPicPr>
          <p:cNvPr id="2" name="图片 1"/>
          <p:cNvPicPr>
            <a:picLocks noChangeAspect="1"/>
          </p:cNvPicPr>
          <p:nvPr/>
        </p:nvPicPr>
        <p:blipFill>
          <a:blip r:embed="rId3"/>
          <a:stretch>
            <a:fillRect/>
          </a:stretch>
        </p:blipFill>
        <p:spPr>
          <a:xfrm>
            <a:off x="3535045" y="5052060"/>
            <a:ext cx="5425440" cy="1767840"/>
          </a:xfrm>
          <a:prstGeom prst="rect">
            <a:avLst/>
          </a:prstGeom>
        </p:spPr>
      </p:pic>
      <p:sp>
        <p:nvSpPr>
          <p:cNvPr id="5" name="文本框 4"/>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2</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4"/>
          <a:stretch>
            <a:fillRect/>
          </a:stretch>
        </p:blipFill>
        <p:spPr>
          <a:xfrm>
            <a:off x="10683240" y="0"/>
            <a:ext cx="1508760" cy="12617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296" y="-154"/>
            <a:ext cx="2771140" cy="521970"/>
          </a:xfrm>
          <a:prstGeom prst="rect">
            <a:avLst/>
          </a:prstGeom>
          <a:noFill/>
        </p:spPr>
        <p:txBody>
          <a:bodyPr wrap="none" rtlCol="0">
            <a:spAutoFit/>
          </a:bodyPr>
          <a:p>
            <a:pPr algn="l"/>
            <a:r>
              <a:rPr lang="en-US" sz="2800" b="1" dirty="0">
                <a:latin typeface="Times New Roman" panose="02020603050405020304" pitchFamily="18" charset="0"/>
                <a:cs typeface="Times New Roman" panose="02020603050405020304" pitchFamily="18" charset="0"/>
                <a:sym typeface="+mn-ea"/>
              </a:rPr>
              <a:t>2</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4 </a:t>
            </a:r>
            <a:r>
              <a:rPr sz="2800" b="1" dirty="0">
                <a:latin typeface="Times New Roman" panose="02020603050405020304" pitchFamily="18" charset="0"/>
                <a:cs typeface="Times New Roman" panose="02020603050405020304" pitchFamily="18" charset="0"/>
                <a:sym typeface="+mn-ea"/>
              </a:rPr>
              <a:t> DF</a:t>
            </a:r>
            <a:r>
              <a:rPr lang="en-US" sz="2800" b="1" dirty="0">
                <a:latin typeface="Times New Roman" panose="02020603050405020304" pitchFamily="18" charset="0"/>
                <a:cs typeface="Times New Roman" panose="02020603050405020304" pitchFamily="18" charset="0"/>
                <a:sym typeface="+mn-ea"/>
              </a:rPr>
              <a:t>B</a:t>
            </a:r>
            <a:r>
              <a:rPr sz="2800" b="1" dirty="0">
                <a:latin typeface="Times New Roman" panose="02020603050405020304" pitchFamily="18" charset="0"/>
                <a:cs typeface="Times New Roman" panose="02020603050405020304" pitchFamily="18" charset="0"/>
                <a:sym typeface="+mn-ea"/>
              </a:rPr>
              <a:t> Module</a:t>
            </a:r>
            <a:endParaRPr sz="2800" b="1" dirty="0">
              <a:latin typeface="Times New Roman" panose="02020603050405020304" pitchFamily="18" charset="0"/>
              <a:cs typeface="Times New Roman" panose="02020603050405020304" pitchFamily="18" charset="0"/>
              <a:sym typeface="+mn-ea"/>
            </a:endParaRPr>
          </a:p>
        </p:txBody>
      </p:sp>
      <p:pic>
        <p:nvPicPr>
          <p:cNvPr id="8" name="图片 7" descr="decoder"/>
          <p:cNvPicPr>
            <a:picLocks noChangeAspect="1"/>
          </p:cNvPicPr>
          <p:nvPr/>
        </p:nvPicPr>
        <p:blipFill>
          <a:blip r:embed="rId2"/>
          <a:stretch>
            <a:fillRect/>
          </a:stretch>
        </p:blipFill>
        <p:spPr>
          <a:xfrm>
            <a:off x="3380105" y="1878330"/>
            <a:ext cx="6282055" cy="3517900"/>
          </a:xfrm>
          <a:prstGeom prst="rect">
            <a:avLst/>
          </a:prstGeom>
        </p:spPr>
      </p:pic>
      <p:sp>
        <p:nvSpPr>
          <p:cNvPr id="5" name="文本框 4"/>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2</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3"/>
          <a:stretch>
            <a:fillRect/>
          </a:stretch>
        </p:blipFill>
        <p:spPr>
          <a:xfrm>
            <a:off x="10683240" y="0"/>
            <a:ext cx="1508760" cy="12617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296" y="-154"/>
            <a:ext cx="2662555" cy="521970"/>
          </a:xfrm>
          <a:prstGeom prst="rect">
            <a:avLst/>
          </a:prstGeom>
          <a:noFill/>
        </p:spPr>
        <p:txBody>
          <a:bodyPr wrap="none" rtlCol="0">
            <a:spAutoFit/>
          </a:bodyPr>
          <a:p>
            <a:pPr algn="l"/>
            <a:r>
              <a:rPr lang="en-US" sz="2800" b="1" dirty="0">
                <a:latin typeface="Times New Roman" panose="02020603050405020304" pitchFamily="18" charset="0"/>
                <a:cs typeface="Times New Roman" panose="02020603050405020304" pitchFamily="18" charset="0"/>
                <a:sym typeface="+mn-ea"/>
              </a:rPr>
              <a:t>2</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5 Loss Fuction</a:t>
            </a:r>
            <a:endParaRPr lang="en-US" sz="2800" b="1" dirty="0">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214630" y="710565"/>
            <a:ext cx="11685905" cy="3322955"/>
          </a:xfrm>
          <a:prstGeom prst="rect">
            <a:avLst/>
          </a:prstGeom>
          <a:noFill/>
        </p:spPr>
        <p:txBody>
          <a:bodyPr wrap="square" rtlCol="0" anchor="t">
            <a:spAutoFit/>
          </a:bodyPr>
          <a:p>
            <a:pPr indent="0" fontAlgn="auto">
              <a:lnSpc>
                <a:spcPct val="175000"/>
              </a:lnSpc>
            </a:pPr>
            <a:r>
              <a:rPr lang="en-US" altLang="zh-CN" sz="2000">
                <a:latin typeface="Times New Roman" panose="02020603050405020304" pitchFamily="18" charset="0"/>
                <a:cs typeface="Times New Roman" panose="02020603050405020304" pitchFamily="18" charset="0"/>
              </a:rPr>
              <a:t> </a:t>
            </a:r>
            <a:endParaRPr lang="en-US" altLang="zh-CN" sz="2000">
              <a:latin typeface="Times New Roman" panose="02020603050405020304" pitchFamily="18" charset="0"/>
              <a:cs typeface="Times New Roman" panose="02020603050405020304" pitchFamily="18" charset="0"/>
            </a:endParaRPr>
          </a:p>
          <a:p>
            <a:pPr indent="0" fontAlgn="auto">
              <a:lnSpc>
                <a:spcPct val="175000"/>
              </a:lnSpc>
            </a:pPr>
            <a:r>
              <a:rPr lang="zh-CN" altLang="en-US" sz="2000">
                <a:latin typeface="Times New Roman" panose="02020603050405020304" pitchFamily="18" charset="0"/>
                <a:cs typeface="Times New Roman" panose="02020603050405020304" pitchFamily="18" charset="0"/>
              </a:rPr>
              <a:t>Given that gland segmentation, as an object-level segmentation task, is inherently distinct from pixel-level segmentation, traditional cross-entropy loss may not be optimally suited for this purpose. To address this limitation, this paper proposes the adoption of variance-constrained cross-entropy loss (</a:t>
            </a:r>
            <a:r>
              <a:rPr lang="zh-CN" altLang="en-US" sz="2000">
                <a:latin typeface="Times New Roman" panose="02020603050405020304" pitchFamily="18" charset="0"/>
                <a:cs typeface="Times New Roman" panose="02020603050405020304" pitchFamily="18" charset="0"/>
                <a:sym typeface="+mn-ea"/>
              </a:rPr>
              <a:t> </a:t>
            </a:r>
            <a:r>
              <a:rPr lang="zh-CN" altLang="en-US" sz="2000" i="1">
                <a:latin typeface="Times New Roman" panose="02020603050405020304" pitchFamily="18" charset="0"/>
                <a:cs typeface="Times New Roman" panose="02020603050405020304" pitchFamily="18" charset="0"/>
                <a:sym typeface="+mn-ea"/>
              </a:rPr>
              <a:t>L</a:t>
            </a:r>
            <a:r>
              <a:rPr lang="zh-CN" altLang="en-US" sz="2000" i="1" baseline="-25000">
                <a:latin typeface="Times New Roman" panose="02020603050405020304" pitchFamily="18" charset="0"/>
                <a:cs typeface="Times New Roman" panose="02020603050405020304" pitchFamily="18" charset="0"/>
                <a:sym typeface="+mn-ea"/>
              </a:rPr>
              <a:t>varCE</a:t>
            </a:r>
            <a:r>
              <a:rPr lang="zh-CN" altLang="en-US" sz="200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 as follow</a:t>
            </a:r>
            <a:r>
              <a:rPr lang="zh-CN" altLang="en-US" sz="2000">
                <a:latin typeface="Times New Roman" panose="02020603050405020304" pitchFamily="18" charset="0"/>
                <a:cs typeface="Times New Roman" panose="02020603050405020304" pitchFamily="18" charset="0"/>
              </a:rPr>
              <a:t>, strategically tailored to mitigate the intricacies associated with pixel space information within the gland in the network architecture.</a:t>
            </a:r>
            <a:endParaRPr lang="zh-CN" altLang="en-US" sz="2400">
              <a:latin typeface="Times New Roman" panose="02020603050405020304" pitchFamily="18" charset="0"/>
              <a:cs typeface="Times New Roman" panose="02020603050405020304" pitchFamily="18" charset="0"/>
            </a:endParaRPr>
          </a:p>
        </p:txBody>
      </p:sp>
      <p:graphicFrame>
        <p:nvGraphicFramePr>
          <p:cNvPr id="10" name="对象 9"/>
          <p:cNvGraphicFramePr/>
          <p:nvPr/>
        </p:nvGraphicFramePr>
        <p:xfrm>
          <a:off x="4817745" y="3830955"/>
          <a:ext cx="3576320" cy="750570"/>
        </p:xfrm>
        <a:graphic>
          <a:graphicData uri="http://schemas.openxmlformats.org/presentationml/2006/ole">
            <mc:AlternateContent xmlns:mc="http://schemas.openxmlformats.org/markup-compatibility/2006">
              <mc:Choice xmlns:v="urn:schemas-microsoft-com:vml" Requires="v">
                <p:oleObj spid="_x0000_s12" name="" r:id="rId2" imgW="4191000" imgH="919480" progId="Equation.DSMT4">
                  <p:embed/>
                </p:oleObj>
              </mc:Choice>
              <mc:Fallback>
                <p:oleObj name="" r:id="rId2" imgW="4191000" imgH="919480" progId="Equation.DSMT4">
                  <p:embed/>
                  <p:pic>
                    <p:nvPicPr>
                      <p:cNvPr id="0" name="图片 11"/>
                      <p:cNvPicPr/>
                      <p:nvPr/>
                    </p:nvPicPr>
                    <p:blipFill>
                      <a:blip r:embed="rId3"/>
                      <a:stretch>
                        <a:fillRect/>
                      </a:stretch>
                    </p:blipFill>
                    <p:spPr>
                      <a:xfrm>
                        <a:off x="4817745" y="3830955"/>
                        <a:ext cx="3576320" cy="750570"/>
                      </a:xfrm>
                      <a:prstGeom prst="rect">
                        <a:avLst/>
                      </a:prstGeom>
                    </p:spPr>
                  </p:pic>
                </p:oleObj>
              </mc:Fallback>
            </mc:AlternateContent>
          </a:graphicData>
        </a:graphic>
      </p:graphicFrame>
      <p:graphicFrame>
        <p:nvGraphicFramePr>
          <p:cNvPr id="13" name="对象 12"/>
          <p:cNvGraphicFramePr/>
          <p:nvPr/>
        </p:nvGraphicFramePr>
        <p:xfrm>
          <a:off x="4884420" y="4750435"/>
          <a:ext cx="4211320" cy="1062355"/>
        </p:xfrm>
        <a:graphic>
          <a:graphicData uri="http://schemas.openxmlformats.org/presentationml/2006/ole">
            <mc:AlternateContent xmlns:mc="http://schemas.openxmlformats.org/markup-compatibility/2006">
              <mc:Choice xmlns:v="urn:schemas-microsoft-com:vml" Requires="v">
                <p:oleObj spid="_x0000_s14" name="" r:id="rId4" imgW="1727200" imgH="482600" progId="Equation.DSMT4">
                  <p:embed/>
                </p:oleObj>
              </mc:Choice>
              <mc:Fallback>
                <p:oleObj name="" r:id="rId4" imgW="1727200" imgH="482600" progId="Equation.DSMT4">
                  <p:embed/>
                  <p:pic>
                    <p:nvPicPr>
                      <p:cNvPr id="0" name="图片 13"/>
                      <p:cNvPicPr/>
                      <p:nvPr/>
                    </p:nvPicPr>
                    <p:blipFill>
                      <a:blip r:embed="rId5"/>
                      <a:stretch>
                        <a:fillRect/>
                      </a:stretch>
                    </p:blipFill>
                    <p:spPr>
                      <a:xfrm>
                        <a:off x="4884420" y="4750435"/>
                        <a:ext cx="4211320" cy="1062355"/>
                      </a:xfrm>
                      <a:prstGeom prst="rect">
                        <a:avLst/>
                      </a:prstGeom>
                    </p:spPr>
                  </p:pic>
                </p:oleObj>
              </mc:Fallback>
            </mc:AlternateContent>
          </a:graphicData>
        </a:graphic>
      </p:graphicFrame>
      <p:sp>
        <p:nvSpPr>
          <p:cNvPr id="15" name="文本框 14"/>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2</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6"/>
          <a:stretch>
            <a:fillRect/>
          </a:stretch>
        </p:blipFill>
        <p:spPr>
          <a:xfrm>
            <a:off x="10683240" y="0"/>
            <a:ext cx="1508760" cy="12617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3564331" y="1502409"/>
            <a:ext cx="4717775" cy="486922"/>
            <a:chOff x="4351131" y="4808435"/>
            <a:chExt cx="4717774" cy="486922"/>
          </a:xfrm>
        </p:grpSpPr>
        <p:grpSp>
          <p:nvGrpSpPr>
            <p:cNvPr id="76" name="组合 75"/>
            <p:cNvGrpSpPr/>
            <p:nvPr/>
          </p:nvGrpSpPr>
          <p:grpSpPr>
            <a:xfrm>
              <a:off x="4351131" y="4888959"/>
              <a:ext cx="441739" cy="406398"/>
              <a:chOff x="4965148" y="2093845"/>
              <a:chExt cx="441739" cy="406398"/>
            </a:xfrm>
          </p:grpSpPr>
          <p:sp>
            <p:nvSpPr>
              <p:cNvPr id="77" name="矩形 76"/>
              <p:cNvSpPr/>
              <p:nvPr>
                <p:custDataLst>
                  <p:tags r:id="rId1"/>
                </p:custDataLst>
              </p:nvPr>
            </p:nvSpPr>
            <p:spPr>
              <a:xfrm>
                <a:off x="5141843" y="2146852"/>
                <a:ext cx="194366" cy="194366"/>
              </a:xfrm>
              <a:prstGeom prst="rect">
                <a:avLst/>
              </a:prstGeom>
              <a:solidFill>
                <a:srgbClr val="1A7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F50"/>
                  </a:solidFill>
                  <a:latin typeface="Times New Roman" panose="02020603050405020304" pitchFamily="18" charset="0"/>
                </a:endParaRPr>
              </a:p>
            </p:txBody>
          </p:sp>
          <p:cxnSp>
            <p:nvCxnSpPr>
              <p:cNvPr id="78" name="直接连接符 77"/>
              <p:cNvCxnSpPr/>
              <p:nvPr>
                <p:custDataLst>
                  <p:tags r:id="rId2"/>
                </p:custDataLst>
              </p:nvPr>
            </p:nvCxnSpPr>
            <p:spPr>
              <a:xfrm>
                <a:off x="4965148" y="2411897"/>
                <a:ext cx="441739" cy="0"/>
              </a:xfrm>
              <a:prstGeom prst="line">
                <a:avLst/>
              </a:prstGeom>
              <a:solidFill>
                <a:schemeClr val="bg2">
                  <a:lumMod val="25000"/>
                </a:schemeClr>
              </a:solid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3"/>
                </p:custDataLst>
              </p:nvPr>
            </p:nvCxnSpPr>
            <p:spPr>
              <a:xfrm flipV="1">
                <a:off x="5066746" y="2093845"/>
                <a:ext cx="0" cy="406398"/>
              </a:xfrm>
              <a:prstGeom prst="line">
                <a:avLst/>
              </a:prstGeom>
              <a:solidFill>
                <a:schemeClr val="bg2">
                  <a:lumMod val="25000"/>
                </a:schemeClr>
              </a:solid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80" name="文本框 79"/>
            <p:cNvSpPr txBox="1"/>
            <p:nvPr>
              <p:custDataLst>
                <p:tags r:id="rId4"/>
              </p:custDataLst>
            </p:nvPr>
          </p:nvSpPr>
          <p:spPr>
            <a:xfrm>
              <a:off x="5040244" y="4808435"/>
              <a:ext cx="4028661" cy="460375"/>
            </a:xfrm>
            <a:prstGeom prst="rect">
              <a:avLst/>
            </a:prstGeom>
            <a:noFill/>
            <a:extLst>
              <a:ext uri="{909E8E84-426E-40DD-AFC4-6F175D3DCCD1}">
                <a14:hiddenFill xmlns:a14="http://schemas.microsoft.com/office/drawing/2010/main">
                  <a:solidFill>
                    <a:srgbClr val="1A7B80"/>
                  </a:solidFill>
                </a14:hiddenFill>
              </a:ext>
            </a:extLst>
          </p:spPr>
          <p:txBody>
            <a:bodyPr wrap="square" rtlCol="0">
              <a:spAutoFit/>
            </a:bodyPr>
            <a:lstStyle/>
            <a:p>
              <a:r>
                <a:rPr lang="en-US" altLang="zh-CN" sz="2400" dirty="0">
                  <a:solidFill>
                    <a:schemeClr val="tx1"/>
                  </a:solidFill>
                  <a:latin typeface="Times New Roman" panose="02020603050405020304" pitchFamily="18" charset="0"/>
                  <a:ea typeface="黑体" panose="02010609060101010101" pitchFamily="49" charset="-122"/>
                </a:rPr>
                <a:t>1. </a:t>
              </a:r>
              <a:r>
                <a:rPr lang="en-US" altLang="zh-CN" sz="2400" dirty="0">
                  <a:latin typeface="Times New Roman" panose="02020603050405020304" pitchFamily="18" charset="0"/>
                  <a:ea typeface="黑体" panose="02010609060101010101" pitchFamily="49" charset="-122"/>
                  <a:sym typeface="+mn-ea"/>
                </a:rPr>
                <a:t>Background and Contribute</a:t>
              </a:r>
              <a:endParaRPr lang="en-US" altLang="zh-CN" sz="2400" dirty="0">
                <a:solidFill>
                  <a:schemeClr val="tx1"/>
                </a:solidFill>
                <a:latin typeface="Times New Roman" panose="02020603050405020304" pitchFamily="18" charset="0"/>
                <a:ea typeface="黑体" panose="02010609060101010101" pitchFamily="49" charset="-122"/>
              </a:endParaRPr>
            </a:p>
          </p:txBody>
        </p:sp>
      </p:grpSp>
      <p:grpSp>
        <p:nvGrpSpPr>
          <p:cNvPr id="6" name="组合 5"/>
          <p:cNvGrpSpPr/>
          <p:nvPr/>
        </p:nvGrpSpPr>
        <p:grpSpPr>
          <a:xfrm>
            <a:off x="3569411" y="3113030"/>
            <a:ext cx="5818505" cy="486287"/>
            <a:chOff x="4351131" y="3871473"/>
            <a:chExt cx="5818504" cy="486287"/>
          </a:xfrm>
        </p:grpSpPr>
        <p:grpSp>
          <p:nvGrpSpPr>
            <p:cNvPr id="7" name="组合 6"/>
            <p:cNvGrpSpPr/>
            <p:nvPr/>
          </p:nvGrpSpPr>
          <p:grpSpPr>
            <a:xfrm>
              <a:off x="4351131" y="3951362"/>
              <a:ext cx="441739" cy="406398"/>
              <a:chOff x="4965148" y="2093845"/>
              <a:chExt cx="441739" cy="406398"/>
            </a:xfrm>
          </p:grpSpPr>
          <p:sp>
            <p:nvSpPr>
              <p:cNvPr id="9" name="矩形 8"/>
              <p:cNvSpPr/>
              <p:nvPr>
                <p:custDataLst>
                  <p:tags r:id="rId5"/>
                </p:custDataLst>
              </p:nvPr>
            </p:nvSpPr>
            <p:spPr>
              <a:xfrm>
                <a:off x="5141843" y="2146852"/>
                <a:ext cx="194366" cy="194366"/>
              </a:xfrm>
              <a:prstGeom prst="rect">
                <a:avLst/>
              </a:prstGeom>
              <a:solidFill>
                <a:srgbClr val="1A7B80"/>
              </a:solidFill>
              <a:ln>
                <a:solidFill>
                  <a:srgbClr val="1A7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endParaRPr>
              </a:p>
            </p:txBody>
          </p:sp>
          <p:cxnSp>
            <p:nvCxnSpPr>
              <p:cNvPr id="10" name="直接连接符 9"/>
              <p:cNvCxnSpPr/>
              <p:nvPr>
                <p:custDataLst>
                  <p:tags r:id="rId6"/>
                </p:custDataLst>
              </p:nvPr>
            </p:nvCxnSpPr>
            <p:spPr>
              <a:xfrm>
                <a:off x="4965148" y="2411897"/>
                <a:ext cx="441739" cy="0"/>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7"/>
                </p:custDataLst>
              </p:nvPr>
            </p:nvCxnSpPr>
            <p:spPr>
              <a:xfrm flipV="1">
                <a:off x="5066746" y="2093845"/>
                <a:ext cx="0" cy="406398"/>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custDataLst>
                <p:tags r:id="rId8"/>
              </p:custDataLst>
            </p:nvPr>
          </p:nvSpPr>
          <p:spPr>
            <a:xfrm>
              <a:off x="5040106" y="3871473"/>
              <a:ext cx="5129529" cy="460375"/>
            </a:xfrm>
            <a:prstGeom prst="rect">
              <a:avLst/>
            </a:prstGeom>
            <a:solidFill>
              <a:srgbClr val="1A7B80"/>
            </a:solidFill>
          </p:spPr>
          <p:txBody>
            <a:bodyPr wrap="square" rtlCol="0">
              <a:spAutoFit/>
            </a:bodyPr>
            <a:p>
              <a:r>
                <a:rPr lang="en-US" altLang="zh-CN" sz="2400" dirty="0">
                  <a:solidFill>
                    <a:schemeClr val="bg1"/>
                  </a:solidFill>
                  <a:latin typeface="Times New Roman" panose="02020603050405020304" pitchFamily="18" charset="0"/>
                  <a:ea typeface="黑体" panose="02010609060101010101" pitchFamily="49" charset="-122"/>
                </a:rPr>
                <a:t>3. Experiments and Analysis</a:t>
              </a:r>
              <a:endParaRPr lang="en-US" altLang="zh-CN" sz="2400" dirty="0">
                <a:solidFill>
                  <a:schemeClr val="bg1"/>
                </a:solidFill>
                <a:latin typeface="Times New Roman" panose="02020603050405020304" pitchFamily="18" charset="0"/>
                <a:ea typeface="黑体" panose="02010609060101010101" pitchFamily="49" charset="-122"/>
              </a:endParaRPr>
            </a:p>
          </p:txBody>
        </p:sp>
      </p:grpSp>
      <p:grpSp>
        <p:nvGrpSpPr>
          <p:cNvPr id="12" name="组合 11"/>
          <p:cNvGrpSpPr/>
          <p:nvPr/>
        </p:nvGrpSpPr>
        <p:grpSpPr>
          <a:xfrm>
            <a:off x="3569411" y="2352674"/>
            <a:ext cx="5997575" cy="486922"/>
            <a:chOff x="4351131" y="4808435"/>
            <a:chExt cx="5997574" cy="486922"/>
          </a:xfrm>
        </p:grpSpPr>
        <p:grpSp>
          <p:nvGrpSpPr>
            <p:cNvPr id="13" name="组合 12"/>
            <p:cNvGrpSpPr/>
            <p:nvPr/>
          </p:nvGrpSpPr>
          <p:grpSpPr>
            <a:xfrm>
              <a:off x="4351131" y="4888959"/>
              <a:ext cx="441739" cy="406398"/>
              <a:chOff x="4965148" y="2093845"/>
              <a:chExt cx="441739" cy="406398"/>
            </a:xfrm>
          </p:grpSpPr>
          <p:sp>
            <p:nvSpPr>
              <p:cNvPr id="15" name="矩形 14"/>
              <p:cNvSpPr/>
              <p:nvPr>
                <p:custDataLst>
                  <p:tags r:id="rId9"/>
                </p:custDataLst>
              </p:nvPr>
            </p:nvSpPr>
            <p:spPr>
              <a:xfrm>
                <a:off x="5141843" y="2146852"/>
                <a:ext cx="194366" cy="19436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603050405020304" pitchFamily="18" charset="0"/>
                </a:endParaRPr>
              </a:p>
            </p:txBody>
          </p:sp>
          <p:cxnSp>
            <p:nvCxnSpPr>
              <p:cNvPr id="16" name="直接连接符 15"/>
              <p:cNvCxnSpPr/>
              <p:nvPr>
                <p:custDataLst>
                  <p:tags r:id="rId10"/>
                </p:custDataLst>
              </p:nvPr>
            </p:nvCxnSpPr>
            <p:spPr>
              <a:xfrm>
                <a:off x="4965148" y="2411897"/>
                <a:ext cx="441739" cy="0"/>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1"/>
                </p:custDataLst>
              </p:nvPr>
            </p:nvCxnSpPr>
            <p:spPr>
              <a:xfrm flipV="1">
                <a:off x="5066746" y="2093845"/>
                <a:ext cx="0" cy="406398"/>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custDataLst>
                <p:tags r:id="rId12"/>
              </p:custDataLst>
            </p:nvPr>
          </p:nvSpPr>
          <p:spPr>
            <a:xfrm>
              <a:off x="5040106" y="4808435"/>
              <a:ext cx="5308599" cy="460375"/>
            </a:xfrm>
            <a:prstGeom prst="rect">
              <a:avLst/>
            </a:prstGeom>
            <a:noFill/>
            <a:extLst>
              <a:ext uri="{909E8E84-426E-40DD-AFC4-6F175D3DCCD1}">
                <a14:hiddenFill xmlns:a14="http://schemas.microsoft.com/office/drawing/2010/main">
                  <a:solidFill>
                    <a:srgbClr val="1A7B80"/>
                  </a:solidFill>
                </a14:hiddenFill>
              </a:ext>
            </a:extLst>
          </p:spPr>
          <p:txBody>
            <a:bodyPr wrap="square" rtlCol="0">
              <a:spAutoFit/>
            </a:bodyPr>
            <a:p>
              <a:r>
                <a:rPr lang="en-US" altLang="zh-CN" sz="2400" dirty="0">
                  <a:solidFill>
                    <a:schemeClr val="tx1"/>
                  </a:solidFill>
                  <a:latin typeface="Times New Roman" panose="02020603050405020304" pitchFamily="18" charset="0"/>
                  <a:ea typeface="黑体" panose="02010609060101010101" pitchFamily="49" charset="-122"/>
                </a:rPr>
                <a:t>2. Methods</a:t>
              </a:r>
              <a:endParaRPr lang="en-US" altLang="zh-CN" sz="2400" dirty="0">
                <a:solidFill>
                  <a:schemeClr val="tx1"/>
                </a:solidFill>
                <a:latin typeface="Times New Roman" panose="02020603050405020304" pitchFamily="18" charset="0"/>
                <a:ea typeface="黑体" panose="02010609060101010101" pitchFamily="49" charset="-122"/>
              </a:endParaRPr>
            </a:p>
          </p:txBody>
        </p:sp>
      </p:grpSp>
      <p:grpSp>
        <p:nvGrpSpPr>
          <p:cNvPr id="18" name="组合 17"/>
          <p:cNvGrpSpPr/>
          <p:nvPr/>
        </p:nvGrpSpPr>
        <p:grpSpPr>
          <a:xfrm>
            <a:off x="3570045" y="3950860"/>
            <a:ext cx="5611495" cy="486287"/>
            <a:chOff x="4351131" y="4809070"/>
            <a:chExt cx="5611494" cy="486287"/>
          </a:xfrm>
        </p:grpSpPr>
        <p:grpSp>
          <p:nvGrpSpPr>
            <p:cNvPr id="19" name="组合 18"/>
            <p:cNvGrpSpPr/>
            <p:nvPr/>
          </p:nvGrpSpPr>
          <p:grpSpPr>
            <a:xfrm>
              <a:off x="4351131" y="4888959"/>
              <a:ext cx="441739" cy="406398"/>
              <a:chOff x="4965148" y="2093845"/>
              <a:chExt cx="441739" cy="406398"/>
            </a:xfrm>
          </p:grpSpPr>
          <p:sp>
            <p:nvSpPr>
              <p:cNvPr id="21" name="矩形 20"/>
              <p:cNvSpPr/>
              <p:nvPr>
                <p:custDataLst>
                  <p:tags r:id="rId13"/>
                </p:custDataLst>
              </p:nvPr>
            </p:nvSpPr>
            <p:spPr>
              <a:xfrm>
                <a:off x="5141843" y="2146852"/>
                <a:ext cx="194366" cy="194366"/>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603050405020304" pitchFamily="18" charset="0"/>
                </a:endParaRPr>
              </a:p>
            </p:txBody>
          </p:sp>
          <p:cxnSp>
            <p:nvCxnSpPr>
              <p:cNvPr id="23" name="直接连接符 22"/>
              <p:cNvCxnSpPr/>
              <p:nvPr>
                <p:custDataLst>
                  <p:tags r:id="rId14"/>
                </p:custDataLst>
              </p:nvPr>
            </p:nvCxnSpPr>
            <p:spPr>
              <a:xfrm>
                <a:off x="4965148" y="2411897"/>
                <a:ext cx="441739" cy="0"/>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5"/>
                </p:custDataLst>
              </p:nvPr>
            </p:nvCxnSpPr>
            <p:spPr>
              <a:xfrm flipV="1">
                <a:off x="5066746" y="2093845"/>
                <a:ext cx="0" cy="406398"/>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custDataLst>
                <p:tags r:id="rId16"/>
              </p:custDataLst>
            </p:nvPr>
          </p:nvSpPr>
          <p:spPr>
            <a:xfrm>
              <a:off x="5068681" y="4809070"/>
              <a:ext cx="4893944" cy="460375"/>
            </a:xfrm>
            <a:prstGeom prst="rect">
              <a:avLst/>
            </a:prstGeom>
            <a:noFill/>
          </p:spPr>
          <p:txBody>
            <a:bodyPr wrap="square" rtlCol="0">
              <a:spAutoFit/>
            </a:bodyPr>
            <a:p>
              <a:r>
                <a:rPr lang="en-US" altLang="zh-CN" sz="2400" dirty="0">
                  <a:latin typeface="Times New Roman" panose="02020603050405020304" pitchFamily="18" charset="0"/>
                  <a:ea typeface="黑体" panose="02010609060101010101" pitchFamily="49" charset="-122"/>
                </a:rPr>
                <a:t>4. </a:t>
              </a:r>
              <a:r>
                <a:rPr lang="en-US" altLang="zh-CN" sz="2400" dirty="0">
                  <a:latin typeface="Times New Roman" panose="02020603050405020304" pitchFamily="18" charset="0"/>
                  <a:ea typeface="黑体" panose="02010609060101010101" pitchFamily="49" charset="-122"/>
                  <a:sym typeface="+mn-ea"/>
                </a:rPr>
                <a:t>Conclusion</a:t>
              </a:r>
              <a:endParaRPr lang="en-US" altLang="zh-CN" sz="2400" dirty="0">
                <a:latin typeface="Times New Roman" panose="02020603050405020304" pitchFamily="18" charset="0"/>
                <a:ea typeface="黑体" panose="02010609060101010101" pitchFamily="49" charset="-122"/>
              </a:endParaRPr>
            </a:p>
          </p:txBody>
        </p:sp>
      </p:grpSp>
      <p:pic>
        <p:nvPicPr>
          <p:cNvPr id="4" name="图片 3" descr="微信图片_20240403210549"/>
          <p:cNvPicPr>
            <a:picLocks noChangeAspect="1"/>
          </p:cNvPicPr>
          <p:nvPr/>
        </p:nvPicPr>
        <p:blipFill>
          <a:blip r:embed="rId17"/>
          <a:stretch>
            <a:fillRect/>
          </a:stretch>
        </p:blipFill>
        <p:spPr>
          <a:xfrm>
            <a:off x="10683240" y="0"/>
            <a:ext cx="1508760" cy="12617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custDataLst>
              <p:tags r:id="rId1"/>
            </p:custDataLst>
          </p:nvPr>
        </p:nvSpPr>
        <p:spPr>
          <a:xfrm>
            <a:off x="808355" y="906145"/>
            <a:ext cx="10664190" cy="4399915"/>
          </a:xfrm>
          <a:prstGeom prst="rect">
            <a:avLst/>
          </a:prstGeom>
          <a:noFill/>
        </p:spPr>
        <p:txBody>
          <a:bodyPr wrap="square" rtlCol="0" anchor="t">
            <a:spAutoFit/>
          </a:bodyPr>
          <a:p>
            <a:pPr marL="285750" indent="-285750" algn="l" fontAlgn="auto">
              <a:lnSpc>
                <a:spcPct val="175000"/>
              </a:lnSpc>
              <a:buFont typeface="Wingdings" panose="05000000000000000000" charset="0"/>
              <a:buChar char="Ø"/>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GlaS</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altLang="zh-CN" sz="2000">
              <a:latin typeface="微软雅黑" panose="020B0503020204020204" pitchFamily="34" charset="-122"/>
              <a:cs typeface="微软雅黑" panose="020B0503020204020204" pitchFamily="34" charset="-122"/>
              <a:sym typeface="微软雅黑" panose="020B0503020204020204" pitchFamily="34" charset="-122"/>
            </a:endParaRPr>
          </a:p>
          <a:p>
            <a:pPr algn="l" fontAlgn="auto">
              <a:lnSpc>
                <a:spcPct val="175000"/>
              </a:lnSpc>
              <a:buFont typeface="Wingdings" panose="05000000000000000000" charset="0"/>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GlaS dataset comprising 165 H&amp;E-stained histopathology patches from 16 WSIs. And the training set consists of 85 images, and the test set consists of 80 images.</a:t>
            </a:r>
            <a:endPar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fontAlgn="auto">
              <a:lnSpc>
                <a:spcPct val="175000"/>
              </a:lnSpc>
              <a:buFont typeface="Wingdings" panose="05000000000000000000" charset="0"/>
            </a:pPr>
            <a:endParaRPr lang="zh-CN" altLang="en-US" sz="2000">
              <a:latin typeface="微软雅黑" panose="020B0503020204020204" pitchFamily="34" charset="-122"/>
              <a:cs typeface="微软雅黑" panose="020B0503020204020204" pitchFamily="34" charset="-122"/>
            </a:endParaRPr>
          </a:p>
          <a:p>
            <a:pPr marL="342900" indent="-342900" algn="l" fontAlgn="auto">
              <a:lnSpc>
                <a:spcPct val="175000"/>
              </a:lnSpc>
              <a:buFont typeface="Wingdings" panose="05000000000000000000" charset="0"/>
              <a:buChar char="Ø"/>
            </a:pPr>
            <a:r>
              <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CRAG</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altLang="zh-CN" sz="2000">
              <a:latin typeface="微软雅黑" panose="020B0503020204020204" pitchFamily="34" charset="-122"/>
              <a:cs typeface="微软雅黑" panose="020B0503020204020204" pitchFamily="34" charset="-122"/>
              <a:sym typeface="微软雅黑" panose="020B0503020204020204" pitchFamily="34" charset="-122"/>
            </a:endParaRPr>
          </a:p>
          <a:p>
            <a:pPr algn="l" fontAlgn="auto">
              <a:lnSpc>
                <a:spcPct val="175000"/>
              </a:lnSpc>
              <a:buFont typeface="Wingdings" panose="05000000000000000000" charset="0"/>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CRAG dataset is extracted from 38 WSIs and includes 213 H&amp;E-stained histopathological patches. The training set comprises 173 images, and the test set consists of 40 images with various levels of cancerous lesions.</a:t>
            </a:r>
            <a:endParaRPr lang="zh-CN" altLang="en-US" sz="2400">
              <a:sym typeface="+mn-ea"/>
            </a:endParaRPr>
          </a:p>
        </p:txBody>
      </p:sp>
      <p:sp>
        <p:nvSpPr>
          <p:cNvPr id="7" name="文本框 6"/>
          <p:cNvSpPr txBox="1"/>
          <p:nvPr>
            <p:custDataLst>
              <p:tags r:id="rId2"/>
            </p:custDataLst>
          </p:nvPr>
        </p:nvSpPr>
        <p:spPr>
          <a:xfrm>
            <a:off x="-296" y="-154"/>
            <a:ext cx="1999615" cy="521970"/>
          </a:xfrm>
          <a:prstGeom prst="rect">
            <a:avLst/>
          </a:prstGeom>
          <a:noFill/>
        </p:spPr>
        <p:txBody>
          <a:bodyPr wrap="none" rtlCol="0">
            <a:spAutoFit/>
          </a:bodyPr>
          <a:p>
            <a:pPr algn="l"/>
            <a:r>
              <a:rPr lang="en-US" sz="2800" b="1" dirty="0">
                <a:latin typeface="Times New Roman" panose="02020603050405020304" pitchFamily="18" charset="0"/>
                <a:cs typeface="Times New Roman" panose="02020603050405020304" pitchFamily="18" charset="0"/>
                <a:sym typeface="+mn-ea"/>
              </a:rPr>
              <a:t>3</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sym typeface="+mn-ea"/>
              </a:rPr>
              <a:t>Datasets</a:t>
            </a:r>
            <a:endParaRPr sz="2800" b="1" dirty="0">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3</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3"/>
          <a:stretch>
            <a:fillRect/>
          </a:stretch>
        </p:blipFill>
        <p:spPr>
          <a:xfrm>
            <a:off x="10683240" y="0"/>
            <a:ext cx="1508760" cy="12617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296" y="-154"/>
            <a:ext cx="3926205" cy="521970"/>
          </a:xfrm>
          <a:prstGeom prst="rect">
            <a:avLst/>
          </a:prstGeom>
          <a:noFill/>
        </p:spPr>
        <p:txBody>
          <a:bodyPr wrap="none" rtlCol="0">
            <a:spAutoFit/>
          </a:bodyPr>
          <a:p>
            <a:pPr algn="l"/>
            <a:r>
              <a:rPr lang="en-US" sz="2800" b="1" dirty="0">
                <a:latin typeface="Times New Roman" panose="02020603050405020304" pitchFamily="18" charset="0"/>
                <a:cs typeface="Times New Roman" panose="02020603050405020304" pitchFamily="18" charset="0"/>
                <a:sym typeface="+mn-ea"/>
              </a:rPr>
              <a:t>3</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2</a:t>
            </a:r>
            <a:r>
              <a:rPr lang="en-US" sz="2800" b="1" dirty="0">
                <a:latin typeface="Times New Roman" panose="02020603050405020304" pitchFamily="18" charset="0"/>
                <a:cs typeface="Times New Roman" panose="02020603050405020304" pitchFamily="18" charset="0"/>
                <a:sym typeface="+mn-ea"/>
              </a:rPr>
              <a:t> </a:t>
            </a:r>
            <a:r>
              <a:rPr sz="2800" b="1" dirty="0">
                <a:latin typeface="Times New Roman" panose="02020603050405020304" pitchFamily="18" charset="0"/>
                <a:cs typeface="Times New Roman" panose="02020603050405020304" pitchFamily="18" charset="0"/>
                <a:sym typeface="+mn-ea"/>
              </a:rPr>
              <a:t>Ablation Experiment</a:t>
            </a:r>
            <a:endParaRPr sz="2800" b="1" dirty="0">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2"/>
          <a:stretch>
            <a:fillRect/>
          </a:stretch>
        </p:blipFill>
        <p:spPr>
          <a:xfrm>
            <a:off x="2964180" y="2274570"/>
            <a:ext cx="6263640" cy="2308860"/>
          </a:xfrm>
          <a:prstGeom prst="rect">
            <a:avLst/>
          </a:prstGeom>
        </p:spPr>
      </p:pic>
      <p:sp>
        <p:nvSpPr>
          <p:cNvPr id="3" name="文本框 2"/>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3</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3"/>
          <a:stretch>
            <a:fillRect/>
          </a:stretch>
        </p:blipFill>
        <p:spPr>
          <a:xfrm>
            <a:off x="10683240" y="0"/>
            <a:ext cx="1508760" cy="12617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296" y="-12854"/>
            <a:ext cx="2787650" cy="521970"/>
          </a:xfrm>
          <a:prstGeom prst="rect">
            <a:avLst/>
          </a:prstGeom>
          <a:noFill/>
        </p:spPr>
        <p:txBody>
          <a:bodyPr wrap="none" rtlCol="0">
            <a:spAutoFit/>
          </a:bodyPr>
          <a:p>
            <a:pPr algn="l"/>
            <a:r>
              <a:rPr lang="en-US" sz="2800" b="1" dirty="0">
                <a:latin typeface="Times New Roman" panose="02020603050405020304" pitchFamily="18" charset="0"/>
                <a:cs typeface="Times New Roman" panose="02020603050405020304" pitchFamily="18" charset="0"/>
                <a:sym typeface="+mn-ea"/>
              </a:rPr>
              <a:t>3.3 </a:t>
            </a:r>
            <a:r>
              <a:rPr sz="2800" b="1" dirty="0">
                <a:latin typeface="Times New Roman" panose="02020603050405020304" pitchFamily="18" charset="0"/>
                <a:cs typeface="Times New Roman" panose="02020603050405020304" pitchFamily="18" charset="0"/>
                <a:sym typeface="+mn-ea"/>
              </a:rPr>
              <a:t>Visualization</a:t>
            </a:r>
            <a:r>
              <a:rPr lang="en-US" sz="2800" b="1" dirty="0">
                <a:latin typeface="Times New Roman" panose="02020603050405020304" pitchFamily="18" charset="0"/>
                <a:cs typeface="Times New Roman" panose="02020603050405020304" pitchFamily="18" charset="0"/>
                <a:sym typeface="+mn-ea"/>
              </a:rPr>
              <a:t> </a:t>
            </a:r>
            <a:endParaRPr lang="en-US" sz="2800" b="1" dirty="0">
              <a:latin typeface="Times New Roman" panose="02020603050405020304" pitchFamily="18" charset="0"/>
              <a:cs typeface="Times New Roman" panose="02020603050405020304" pitchFamily="18" charset="0"/>
              <a:sym typeface="+mn-ea"/>
            </a:endParaRPr>
          </a:p>
        </p:txBody>
      </p:sp>
      <p:pic>
        <p:nvPicPr>
          <p:cNvPr id="2" name="图片 1" descr="Fig3"/>
          <p:cNvPicPr>
            <a:picLocks noChangeAspect="1"/>
          </p:cNvPicPr>
          <p:nvPr/>
        </p:nvPicPr>
        <p:blipFill>
          <a:blip r:embed="rId2"/>
          <a:stretch>
            <a:fillRect/>
          </a:stretch>
        </p:blipFill>
        <p:spPr>
          <a:xfrm>
            <a:off x="1762125" y="1974215"/>
            <a:ext cx="9274175" cy="3703955"/>
          </a:xfrm>
          <a:prstGeom prst="rect">
            <a:avLst/>
          </a:prstGeom>
        </p:spPr>
      </p:pic>
      <p:sp>
        <p:nvSpPr>
          <p:cNvPr id="3" name="文本框 2"/>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3</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3"/>
          <a:stretch>
            <a:fillRect/>
          </a:stretch>
        </p:blipFill>
        <p:spPr>
          <a:xfrm>
            <a:off x="10683240" y="0"/>
            <a:ext cx="1508760" cy="12617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296" y="-154"/>
            <a:ext cx="4597400" cy="521970"/>
          </a:xfrm>
          <a:prstGeom prst="rect">
            <a:avLst/>
          </a:prstGeom>
          <a:noFill/>
        </p:spPr>
        <p:txBody>
          <a:bodyPr wrap="none" rtlCol="0">
            <a:spAutoFit/>
          </a:bodyPr>
          <a:p>
            <a:pPr algn="l"/>
            <a:r>
              <a:rPr lang="en-US" sz="2800" b="1" dirty="0">
                <a:latin typeface="Times New Roman" panose="02020603050405020304" pitchFamily="18" charset="0"/>
                <a:cs typeface="Times New Roman" panose="02020603050405020304" pitchFamily="18" charset="0"/>
                <a:sym typeface="+mn-ea"/>
              </a:rPr>
              <a:t>3.4</a:t>
            </a:r>
            <a:r>
              <a:rPr sz="2800" b="1" dirty="0">
                <a:latin typeface="Times New Roman" panose="02020603050405020304" pitchFamily="18" charset="0"/>
                <a:cs typeface="Times New Roman" panose="02020603050405020304" pitchFamily="18" charset="0"/>
                <a:sym typeface="+mn-ea"/>
              </a:rPr>
              <a:t> Comparative Experiment</a:t>
            </a:r>
            <a:endParaRPr sz="2800" b="1" dirty="0">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2"/>
          <a:stretch>
            <a:fillRect/>
          </a:stretch>
        </p:blipFill>
        <p:spPr>
          <a:xfrm>
            <a:off x="3337560" y="1573530"/>
            <a:ext cx="6195060" cy="5180330"/>
          </a:xfrm>
          <a:prstGeom prst="rect">
            <a:avLst/>
          </a:prstGeom>
        </p:spPr>
      </p:pic>
      <p:sp>
        <p:nvSpPr>
          <p:cNvPr id="5" name="文本框 4"/>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3</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3"/>
          <a:stretch>
            <a:fillRect/>
          </a:stretch>
        </p:blipFill>
        <p:spPr>
          <a:xfrm>
            <a:off x="10683240" y="0"/>
            <a:ext cx="1508760" cy="12617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3564331" y="1502409"/>
            <a:ext cx="4717775" cy="486922"/>
            <a:chOff x="4351131" y="4808435"/>
            <a:chExt cx="4717774" cy="486922"/>
          </a:xfrm>
        </p:grpSpPr>
        <p:grpSp>
          <p:nvGrpSpPr>
            <p:cNvPr id="76" name="组合 75"/>
            <p:cNvGrpSpPr/>
            <p:nvPr/>
          </p:nvGrpSpPr>
          <p:grpSpPr>
            <a:xfrm>
              <a:off x="4351131" y="4888959"/>
              <a:ext cx="441739" cy="406398"/>
              <a:chOff x="4965148" y="2093845"/>
              <a:chExt cx="441739" cy="406398"/>
            </a:xfrm>
          </p:grpSpPr>
          <p:sp>
            <p:nvSpPr>
              <p:cNvPr id="77" name="矩形 76"/>
              <p:cNvSpPr/>
              <p:nvPr>
                <p:custDataLst>
                  <p:tags r:id="rId1"/>
                </p:custDataLst>
              </p:nvPr>
            </p:nvSpPr>
            <p:spPr>
              <a:xfrm>
                <a:off x="5141843" y="2146852"/>
                <a:ext cx="194366" cy="194366"/>
              </a:xfrm>
              <a:prstGeom prst="rect">
                <a:avLst/>
              </a:prstGeom>
              <a:solidFill>
                <a:srgbClr val="1A7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F50"/>
                  </a:solidFill>
                  <a:latin typeface="Times New Roman" panose="02020603050405020304" pitchFamily="18" charset="0"/>
                </a:endParaRPr>
              </a:p>
            </p:txBody>
          </p:sp>
          <p:cxnSp>
            <p:nvCxnSpPr>
              <p:cNvPr id="78" name="直接连接符 77"/>
              <p:cNvCxnSpPr/>
              <p:nvPr>
                <p:custDataLst>
                  <p:tags r:id="rId2"/>
                </p:custDataLst>
              </p:nvPr>
            </p:nvCxnSpPr>
            <p:spPr>
              <a:xfrm>
                <a:off x="4965148" y="2411897"/>
                <a:ext cx="441739" cy="0"/>
              </a:xfrm>
              <a:prstGeom prst="line">
                <a:avLst/>
              </a:prstGeom>
              <a:solidFill>
                <a:schemeClr val="bg2">
                  <a:lumMod val="25000"/>
                </a:schemeClr>
              </a:solid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3"/>
                </p:custDataLst>
              </p:nvPr>
            </p:nvCxnSpPr>
            <p:spPr>
              <a:xfrm flipV="1">
                <a:off x="5066746" y="2093845"/>
                <a:ext cx="0" cy="406398"/>
              </a:xfrm>
              <a:prstGeom prst="line">
                <a:avLst/>
              </a:prstGeom>
              <a:solidFill>
                <a:schemeClr val="bg2">
                  <a:lumMod val="25000"/>
                </a:schemeClr>
              </a:solid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80" name="文本框 79"/>
            <p:cNvSpPr txBox="1"/>
            <p:nvPr>
              <p:custDataLst>
                <p:tags r:id="rId4"/>
              </p:custDataLst>
            </p:nvPr>
          </p:nvSpPr>
          <p:spPr>
            <a:xfrm>
              <a:off x="5040244" y="4808435"/>
              <a:ext cx="4028661" cy="460375"/>
            </a:xfrm>
            <a:prstGeom prst="rect">
              <a:avLst/>
            </a:prstGeom>
            <a:noFill/>
            <a:extLst>
              <a:ext uri="{909E8E84-426E-40DD-AFC4-6F175D3DCCD1}">
                <a14:hiddenFill xmlns:a14="http://schemas.microsoft.com/office/drawing/2010/main">
                  <a:solidFill>
                    <a:srgbClr val="1A7B80"/>
                  </a:solidFill>
                </a14:hiddenFill>
              </a:ext>
            </a:extLst>
          </p:spPr>
          <p:txBody>
            <a:bodyPr wrap="square" rtlCol="0">
              <a:spAutoFit/>
            </a:bodyPr>
            <a:lstStyle/>
            <a:p>
              <a:r>
                <a:rPr lang="en-US" altLang="zh-CN" sz="2400" dirty="0">
                  <a:solidFill>
                    <a:schemeClr val="tx1"/>
                  </a:solidFill>
                  <a:latin typeface="Times New Roman" panose="02020603050405020304" pitchFamily="18" charset="0"/>
                  <a:ea typeface="黑体" panose="02010609060101010101" pitchFamily="49" charset="-122"/>
                </a:rPr>
                <a:t>1. Introduction</a:t>
              </a:r>
              <a:endParaRPr lang="en-US" altLang="zh-CN" sz="2400" dirty="0">
                <a:solidFill>
                  <a:schemeClr val="tx1"/>
                </a:solidFill>
                <a:latin typeface="Times New Roman" panose="02020603050405020304" pitchFamily="18" charset="0"/>
                <a:ea typeface="黑体" panose="02010609060101010101" pitchFamily="49" charset="-122"/>
              </a:endParaRPr>
            </a:p>
          </p:txBody>
        </p:sp>
      </p:grpSp>
      <p:grpSp>
        <p:nvGrpSpPr>
          <p:cNvPr id="6" name="组合 5"/>
          <p:cNvGrpSpPr/>
          <p:nvPr/>
        </p:nvGrpSpPr>
        <p:grpSpPr>
          <a:xfrm>
            <a:off x="3569411" y="3113030"/>
            <a:ext cx="5818505" cy="486287"/>
            <a:chOff x="4351131" y="3871473"/>
            <a:chExt cx="5818504" cy="486287"/>
          </a:xfrm>
        </p:grpSpPr>
        <p:grpSp>
          <p:nvGrpSpPr>
            <p:cNvPr id="7" name="组合 6"/>
            <p:cNvGrpSpPr/>
            <p:nvPr/>
          </p:nvGrpSpPr>
          <p:grpSpPr>
            <a:xfrm>
              <a:off x="4351131" y="3951362"/>
              <a:ext cx="441739" cy="406398"/>
              <a:chOff x="4965148" y="2093845"/>
              <a:chExt cx="441739" cy="406398"/>
            </a:xfrm>
          </p:grpSpPr>
          <p:sp>
            <p:nvSpPr>
              <p:cNvPr id="9" name="矩形 8"/>
              <p:cNvSpPr/>
              <p:nvPr>
                <p:custDataLst>
                  <p:tags r:id="rId5"/>
                </p:custDataLst>
              </p:nvPr>
            </p:nvSpPr>
            <p:spPr>
              <a:xfrm>
                <a:off x="5141843" y="2146852"/>
                <a:ext cx="194366" cy="194366"/>
              </a:xfrm>
              <a:prstGeom prst="rect">
                <a:avLst/>
              </a:prstGeom>
              <a:solidFill>
                <a:srgbClr val="1A7B80"/>
              </a:solidFill>
              <a:ln>
                <a:solidFill>
                  <a:srgbClr val="1A7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endParaRPr>
              </a:p>
            </p:txBody>
          </p:sp>
          <p:cxnSp>
            <p:nvCxnSpPr>
              <p:cNvPr id="10" name="直接连接符 9"/>
              <p:cNvCxnSpPr/>
              <p:nvPr>
                <p:custDataLst>
                  <p:tags r:id="rId6"/>
                </p:custDataLst>
              </p:nvPr>
            </p:nvCxnSpPr>
            <p:spPr>
              <a:xfrm>
                <a:off x="4965148" y="2411897"/>
                <a:ext cx="441739" cy="0"/>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7"/>
                </p:custDataLst>
              </p:nvPr>
            </p:nvCxnSpPr>
            <p:spPr>
              <a:xfrm flipV="1">
                <a:off x="5066746" y="2093845"/>
                <a:ext cx="0" cy="406398"/>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custDataLst>
                <p:tags r:id="rId8"/>
              </p:custDataLst>
            </p:nvPr>
          </p:nvSpPr>
          <p:spPr>
            <a:xfrm>
              <a:off x="5040106" y="3871473"/>
              <a:ext cx="5129529" cy="460375"/>
            </a:xfrm>
            <a:prstGeom prst="rect">
              <a:avLst/>
            </a:prstGeom>
            <a:noFill/>
            <a:extLst>
              <a:ext uri="{909E8E84-426E-40DD-AFC4-6F175D3DCCD1}">
                <a14:hiddenFill xmlns:a14="http://schemas.microsoft.com/office/drawing/2010/main">
                  <a:solidFill>
                    <a:srgbClr val="1A7B80"/>
                  </a:solidFill>
                </a14:hiddenFill>
              </a:ext>
            </a:extLst>
          </p:spPr>
          <p:txBody>
            <a:bodyPr wrap="square" rtlCol="0">
              <a:spAutoFit/>
            </a:bodyPr>
            <a:p>
              <a:r>
                <a:rPr lang="en-US" altLang="zh-CN" sz="2400" dirty="0">
                  <a:solidFill>
                    <a:schemeClr val="tx1"/>
                  </a:solidFill>
                  <a:latin typeface="Times New Roman" panose="02020603050405020304" pitchFamily="18" charset="0"/>
                  <a:ea typeface="黑体" panose="02010609060101010101" pitchFamily="49" charset="-122"/>
                </a:rPr>
                <a:t>3. </a:t>
              </a:r>
              <a:r>
                <a:rPr lang="en-US" altLang="zh-CN" sz="2400" dirty="0">
                  <a:latin typeface="Times New Roman" panose="02020603050405020304" pitchFamily="18" charset="0"/>
                  <a:ea typeface="黑体" panose="02010609060101010101" pitchFamily="49" charset="-122"/>
                  <a:sym typeface="+mn-ea"/>
                </a:rPr>
                <a:t>Experiments and Analysis</a:t>
              </a:r>
              <a:endParaRPr lang="en-US" altLang="zh-CN" sz="2400" dirty="0">
                <a:solidFill>
                  <a:schemeClr val="tx1"/>
                </a:solidFill>
                <a:latin typeface="Times New Roman" panose="02020603050405020304" pitchFamily="18" charset="0"/>
                <a:ea typeface="黑体" panose="02010609060101010101" pitchFamily="49" charset="-122"/>
              </a:endParaRPr>
            </a:p>
          </p:txBody>
        </p:sp>
      </p:grpSp>
      <p:grpSp>
        <p:nvGrpSpPr>
          <p:cNvPr id="12" name="组合 11"/>
          <p:cNvGrpSpPr/>
          <p:nvPr/>
        </p:nvGrpSpPr>
        <p:grpSpPr>
          <a:xfrm>
            <a:off x="3569411" y="2352674"/>
            <a:ext cx="5997575" cy="486922"/>
            <a:chOff x="4351131" y="4808435"/>
            <a:chExt cx="5997574" cy="486922"/>
          </a:xfrm>
        </p:grpSpPr>
        <p:grpSp>
          <p:nvGrpSpPr>
            <p:cNvPr id="13" name="组合 12"/>
            <p:cNvGrpSpPr/>
            <p:nvPr/>
          </p:nvGrpSpPr>
          <p:grpSpPr>
            <a:xfrm>
              <a:off x="4351131" y="4888959"/>
              <a:ext cx="441739" cy="406398"/>
              <a:chOff x="4965148" y="2093845"/>
              <a:chExt cx="441739" cy="406398"/>
            </a:xfrm>
          </p:grpSpPr>
          <p:sp>
            <p:nvSpPr>
              <p:cNvPr id="15" name="矩形 14"/>
              <p:cNvSpPr/>
              <p:nvPr>
                <p:custDataLst>
                  <p:tags r:id="rId9"/>
                </p:custDataLst>
              </p:nvPr>
            </p:nvSpPr>
            <p:spPr>
              <a:xfrm>
                <a:off x="5141843" y="2146852"/>
                <a:ext cx="194366" cy="19436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603050405020304" pitchFamily="18" charset="0"/>
                </a:endParaRPr>
              </a:p>
            </p:txBody>
          </p:sp>
          <p:cxnSp>
            <p:nvCxnSpPr>
              <p:cNvPr id="16" name="直接连接符 15"/>
              <p:cNvCxnSpPr/>
              <p:nvPr>
                <p:custDataLst>
                  <p:tags r:id="rId10"/>
                </p:custDataLst>
              </p:nvPr>
            </p:nvCxnSpPr>
            <p:spPr>
              <a:xfrm>
                <a:off x="4965148" y="2411897"/>
                <a:ext cx="441739" cy="0"/>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1"/>
                </p:custDataLst>
              </p:nvPr>
            </p:nvCxnSpPr>
            <p:spPr>
              <a:xfrm flipV="1">
                <a:off x="5066746" y="2093845"/>
                <a:ext cx="0" cy="406398"/>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custDataLst>
                <p:tags r:id="rId12"/>
              </p:custDataLst>
            </p:nvPr>
          </p:nvSpPr>
          <p:spPr>
            <a:xfrm>
              <a:off x="5040106" y="4808435"/>
              <a:ext cx="5308599" cy="460375"/>
            </a:xfrm>
            <a:prstGeom prst="rect">
              <a:avLst/>
            </a:prstGeom>
            <a:noFill/>
            <a:extLst>
              <a:ext uri="{909E8E84-426E-40DD-AFC4-6F175D3DCCD1}">
                <a14:hiddenFill xmlns:a14="http://schemas.microsoft.com/office/drawing/2010/main">
                  <a:solidFill>
                    <a:srgbClr val="1A7B80"/>
                  </a:solidFill>
                </a14:hiddenFill>
              </a:ext>
            </a:extLst>
          </p:spPr>
          <p:txBody>
            <a:bodyPr wrap="square" rtlCol="0">
              <a:spAutoFit/>
            </a:bodyPr>
            <a:p>
              <a:r>
                <a:rPr lang="en-US" altLang="zh-CN" sz="2400" dirty="0">
                  <a:solidFill>
                    <a:schemeClr val="tx1"/>
                  </a:solidFill>
                  <a:latin typeface="Times New Roman" panose="02020603050405020304" pitchFamily="18" charset="0"/>
                  <a:ea typeface="黑体" panose="02010609060101010101" pitchFamily="49" charset="-122"/>
                </a:rPr>
                <a:t>2. Methods</a:t>
              </a:r>
              <a:endParaRPr lang="en-US" altLang="zh-CN" sz="2400" dirty="0">
                <a:solidFill>
                  <a:schemeClr val="tx1"/>
                </a:solidFill>
                <a:latin typeface="Times New Roman" panose="02020603050405020304" pitchFamily="18" charset="0"/>
                <a:ea typeface="黑体" panose="02010609060101010101" pitchFamily="49" charset="-122"/>
              </a:endParaRPr>
            </a:p>
          </p:txBody>
        </p:sp>
      </p:grpSp>
      <p:grpSp>
        <p:nvGrpSpPr>
          <p:cNvPr id="18" name="组合 17"/>
          <p:cNvGrpSpPr/>
          <p:nvPr/>
        </p:nvGrpSpPr>
        <p:grpSpPr>
          <a:xfrm>
            <a:off x="3570045" y="3950860"/>
            <a:ext cx="5611495" cy="486287"/>
            <a:chOff x="4351131" y="4809070"/>
            <a:chExt cx="5611494" cy="486287"/>
          </a:xfrm>
        </p:grpSpPr>
        <p:grpSp>
          <p:nvGrpSpPr>
            <p:cNvPr id="19" name="组合 18"/>
            <p:cNvGrpSpPr/>
            <p:nvPr/>
          </p:nvGrpSpPr>
          <p:grpSpPr>
            <a:xfrm>
              <a:off x="4351131" y="4888959"/>
              <a:ext cx="441739" cy="406398"/>
              <a:chOff x="4965148" y="2093845"/>
              <a:chExt cx="441739" cy="406398"/>
            </a:xfrm>
          </p:grpSpPr>
          <p:sp>
            <p:nvSpPr>
              <p:cNvPr id="21" name="矩形 20"/>
              <p:cNvSpPr/>
              <p:nvPr>
                <p:custDataLst>
                  <p:tags r:id="rId13"/>
                </p:custDataLst>
              </p:nvPr>
            </p:nvSpPr>
            <p:spPr>
              <a:xfrm>
                <a:off x="5141843" y="2146852"/>
                <a:ext cx="194366" cy="194366"/>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603050405020304" pitchFamily="18" charset="0"/>
                </a:endParaRPr>
              </a:p>
            </p:txBody>
          </p:sp>
          <p:cxnSp>
            <p:nvCxnSpPr>
              <p:cNvPr id="23" name="直接连接符 22"/>
              <p:cNvCxnSpPr/>
              <p:nvPr>
                <p:custDataLst>
                  <p:tags r:id="rId14"/>
                </p:custDataLst>
              </p:nvPr>
            </p:nvCxnSpPr>
            <p:spPr>
              <a:xfrm>
                <a:off x="4965148" y="2411897"/>
                <a:ext cx="441739" cy="0"/>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5"/>
                </p:custDataLst>
              </p:nvPr>
            </p:nvCxnSpPr>
            <p:spPr>
              <a:xfrm flipV="1">
                <a:off x="5066746" y="2093845"/>
                <a:ext cx="0" cy="406398"/>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custDataLst>
                <p:tags r:id="rId16"/>
              </p:custDataLst>
            </p:nvPr>
          </p:nvSpPr>
          <p:spPr>
            <a:xfrm>
              <a:off x="5068681" y="4809070"/>
              <a:ext cx="4893944" cy="460375"/>
            </a:xfrm>
            <a:prstGeom prst="rect">
              <a:avLst/>
            </a:prstGeom>
            <a:solidFill>
              <a:srgbClr val="1A7B80"/>
            </a:solidFill>
          </p:spPr>
          <p:txBody>
            <a:bodyPr wrap="square" rtlCol="0">
              <a:spAutoFit/>
            </a:bodyPr>
            <a:p>
              <a:r>
                <a:rPr lang="en-US" altLang="zh-CN" sz="2400" dirty="0">
                  <a:solidFill>
                    <a:srgbClr val="FFFFFF"/>
                  </a:solidFill>
                  <a:latin typeface="Times New Roman" panose="02020603050405020304" pitchFamily="18" charset="0"/>
                  <a:ea typeface="黑体" panose="02010609060101010101" pitchFamily="49" charset="-122"/>
                </a:rPr>
                <a:t>4. </a:t>
              </a:r>
              <a:r>
                <a:rPr lang="en-US" altLang="zh-CN" sz="2400" dirty="0">
                  <a:solidFill>
                    <a:srgbClr val="FFFFFF"/>
                  </a:solidFill>
                  <a:latin typeface="Times New Roman" panose="02020603050405020304" pitchFamily="18" charset="0"/>
                  <a:ea typeface="黑体" panose="02010609060101010101" pitchFamily="49" charset="-122"/>
                  <a:sym typeface="+mn-ea"/>
                </a:rPr>
                <a:t>Conclusion</a:t>
              </a:r>
              <a:endParaRPr lang="en-US" altLang="zh-CN" sz="2400" dirty="0">
                <a:solidFill>
                  <a:srgbClr val="FFFFFF"/>
                </a:solidFill>
                <a:latin typeface="Times New Roman" panose="02020603050405020304" pitchFamily="18" charset="0"/>
                <a:ea typeface="黑体" panose="02010609060101010101" pitchFamily="49" charset="-122"/>
                <a:sym typeface="+mn-ea"/>
              </a:endParaRPr>
            </a:p>
          </p:txBody>
        </p:sp>
      </p:grpSp>
      <p:pic>
        <p:nvPicPr>
          <p:cNvPr id="4" name="图片 3" descr="微信图片_20240403210549"/>
          <p:cNvPicPr>
            <a:picLocks noChangeAspect="1"/>
          </p:cNvPicPr>
          <p:nvPr/>
        </p:nvPicPr>
        <p:blipFill>
          <a:blip r:embed="rId17"/>
          <a:stretch>
            <a:fillRect/>
          </a:stretch>
        </p:blipFill>
        <p:spPr>
          <a:xfrm>
            <a:off x="10683240" y="0"/>
            <a:ext cx="1508760" cy="12617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2" y="21042"/>
            <a:ext cx="4196522" cy="460375"/>
          </a:xfrm>
          <a:prstGeom prst="rect">
            <a:avLst/>
          </a:prstGeom>
          <a:noFill/>
        </p:spPr>
        <p:txBody>
          <a:bodyPr wrap="square" rtlCol="0">
            <a:spAutoFit/>
          </a:bodyPr>
          <a:lstStyle/>
          <a:p>
            <a:r>
              <a:rPr lang="en-US" altLang="zh-CN" sz="2400" b="1" dirty="0">
                <a:latin typeface="Times New Roman" panose="02020603050405020304" pitchFamily="18" charset="0"/>
                <a:ea typeface="黑体" panose="02010609060101010101" pitchFamily="49" charset="-122"/>
                <a:sym typeface="+mn-ea"/>
              </a:rPr>
              <a:t>4 </a:t>
            </a:r>
            <a:r>
              <a:rPr sz="2400" b="1" dirty="0">
                <a:latin typeface="Times New Roman" panose="02020603050405020304" pitchFamily="18" charset="0"/>
                <a:cs typeface="Times New Roman" panose="02020603050405020304" pitchFamily="18" charset="0"/>
                <a:sym typeface="+mn-ea"/>
              </a:rPr>
              <a:t>Conclusion</a:t>
            </a:r>
            <a:r>
              <a:rPr sz="2400" b="1" dirty="0">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ea typeface="黑体" panose="02010609060101010101" pitchFamily="49" charset="-122"/>
                <a:sym typeface="+mn-ea"/>
              </a:rPr>
              <a:t> </a:t>
            </a:r>
            <a:endParaRPr lang="zh-CN" altLang="en-US" sz="2400" b="1" dirty="0">
              <a:latin typeface="Times New Roman" panose="02020603050405020304" pitchFamily="18" charset="0"/>
              <a:ea typeface="黑体" panose="02010609060101010101" pitchFamily="49" charset="-122"/>
            </a:endParaRPr>
          </a:p>
        </p:txBody>
      </p:sp>
      <p:sp>
        <p:nvSpPr>
          <p:cNvPr id="6" name="文本框 5"/>
          <p:cNvSpPr txBox="1"/>
          <p:nvPr/>
        </p:nvSpPr>
        <p:spPr>
          <a:xfrm>
            <a:off x="317500" y="1300480"/>
            <a:ext cx="11556365" cy="3830955"/>
          </a:xfrm>
          <a:prstGeom prst="rect">
            <a:avLst/>
          </a:prstGeom>
          <a:noFill/>
        </p:spPr>
        <p:txBody>
          <a:bodyPr wrap="square" rtlCol="0" anchor="t">
            <a:spAutoFit/>
          </a:bodyPr>
          <a:p>
            <a:pPr marL="285750" indent="-285750">
              <a:lnSpc>
                <a:spcPct val="150000"/>
              </a:lnSpc>
              <a:buClr>
                <a:srgbClr val="000000"/>
              </a:buClr>
              <a:buFont typeface="Wingdings" panose="05000000000000000000" charset="0"/>
              <a:buChar char="Ø"/>
            </a:pPr>
            <a:r>
              <a:rPr lang="en-US" dirty="0">
                <a:latin typeface="Georgia" panose="02040502050405020303" pitchFamily="18" charset="0"/>
                <a:ea typeface="等线" panose="02010600030101010101" charset="-122"/>
                <a:sym typeface="+mn-ea"/>
              </a:rPr>
              <a:t>We</a:t>
            </a:r>
            <a:r>
              <a:rPr dirty="0">
                <a:latin typeface="Georgia" panose="02040502050405020303" pitchFamily="18" charset="0"/>
                <a:ea typeface="等线" panose="02010600030101010101" charset="-122"/>
                <a:sym typeface="+mn-ea"/>
              </a:rPr>
              <a:t> proposes a DEA-Net method</a:t>
            </a:r>
            <a:r>
              <a:rPr lang="en-US" dirty="0">
                <a:latin typeface="Georgia" panose="02040502050405020303" pitchFamily="18" charset="0"/>
                <a:ea typeface="等线" panose="02010600030101010101" charset="-122"/>
                <a:sym typeface="+mn-ea"/>
              </a:rPr>
              <a:t> </a:t>
            </a:r>
            <a:r>
              <a:rPr dirty="0">
                <a:latin typeface="Georgia" panose="02040502050405020303" pitchFamily="18" charset="0"/>
                <a:ea typeface="等线" panose="02010600030101010101" charset="-122"/>
                <a:sym typeface="+mn-ea"/>
              </a:rPr>
              <a:t>that fuses dual encoders and boundary-enhanced attention,</a:t>
            </a:r>
            <a:r>
              <a:rPr lang="en-US" dirty="0">
                <a:latin typeface="Georgia" panose="02040502050405020303" pitchFamily="18" charset="0"/>
                <a:ea typeface="等线" panose="02010600030101010101" charset="-122"/>
                <a:sym typeface="+mn-ea"/>
              </a:rPr>
              <a:t> </a:t>
            </a:r>
            <a:r>
              <a:rPr dirty="0">
                <a:latin typeface="Georgia" panose="02040502050405020303" pitchFamily="18" charset="0"/>
                <a:ea typeface="等线" panose="02010600030101010101" charset="-122"/>
                <a:sym typeface="+mn-ea"/>
              </a:rPr>
              <a:t>and guides encoding through the proposed local semantics</a:t>
            </a:r>
            <a:r>
              <a:rPr lang="en-US" dirty="0">
                <a:latin typeface="Georgia" panose="02040502050405020303" pitchFamily="18" charset="0"/>
                <a:ea typeface="等线" panose="02010600030101010101" charset="-122"/>
                <a:sym typeface="+mn-ea"/>
              </a:rPr>
              <a:t> </a:t>
            </a:r>
            <a:r>
              <a:rPr dirty="0">
                <a:latin typeface="Georgia" panose="02040502050405020303" pitchFamily="18" charset="0"/>
                <a:ea typeface="等线" panose="02010600030101010101" charset="-122"/>
                <a:sym typeface="+mn-ea"/>
              </a:rPr>
              <a:t>LD and multi-scale feature fusion module FFM solve the</a:t>
            </a:r>
            <a:r>
              <a:rPr lang="en-US" dirty="0">
                <a:latin typeface="Georgia" panose="02040502050405020303" pitchFamily="18" charset="0"/>
                <a:ea typeface="等线" panose="02010600030101010101" charset="-122"/>
                <a:sym typeface="+mn-ea"/>
              </a:rPr>
              <a:t> </a:t>
            </a:r>
            <a:r>
              <a:rPr dirty="0">
                <a:latin typeface="Georgia" panose="02040502050405020303" pitchFamily="18" charset="0"/>
                <a:ea typeface="等线" panose="02010600030101010101" charset="-122"/>
                <a:sym typeface="+mn-ea"/>
              </a:rPr>
              <a:t>problem of gland under-segmentation</a:t>
            </a:r>
            <a:r>
              <a:rPr lang="en-US" dirty="0">
                <a:latin typeface="Georgia" panose="02040502050405020303" pitchFamily="18" charset="0"/>
                <a:ea typeface="等线" panose="02010600030101010101" charset="-122"/>
                <a:sym typeface="+mn-ea"/>
              </a:rPr>
              <a:t>.</a:t>
            </a:r>
            <a:endParaRPr lang="en-US" dirty="0">
              <a:latin typeface="Georgia" panose="02040502050405020303" pitchFamily="18" charset="0"/>
              <a:ea typeface="等线" panose="02010600030101010101" charset="-122"/>
              <a:sym typeface="+mn-ea"/>
            </a:endParaRPr>
          </a:p>
          <a:p>
            <a:pPr marL="285750" indent="-285750">
              <a:lnSpc>
                <a:spcPct val="150000"/>
              </a:lnSpc>
              <a:buClr>
                <a:srgbClr val="C00000"/>
              </a:buClr>
              <a:buFont typeface="Wingdings" panose="05000000000000000000" charset="0"/>
              <a:buChar char="Ø"/>
            </a:pPr>
            <a:endParaRPr lang="en-US" dirty="0">
              <a:latin typeface="Georgia" panose="02040502050405020303" pitchFamily="18" charset="0"/>
              <a:ea typeface="等线" panose="02010600030101010101" charset="-122"/>
              <a:sym typeface="+mn-ea"/>
            </a:endParaRPr>
          </a:p>
          <a:p>
            <a:pPr marL="285750" indent="-285750">
              <a:lnSpc>
                <a:spcPct val="150000"/>
              </a:lnSpc>
              <a:buClr>
                <a:srgbClr val="000000"/>
              </a:buClr>
              <a:buFont typeface="Wingdings" panose="05000000000000000000" charset="0"/>
              <a:buChar char="Ø"/>
            </a:pPr>
            <a:r>
              <a:rPr dirty="0">
                <a:latin typeface="Georgia" panose="02040502050405020303" pitchFamily="18" charset="0"/>
                <a:ea typeface="等线" panose="02010600030101010101" charset="-122"/>
                <a:sym typeface="+mn-ea"/>
              </a:rPr>
              <a:t> For closely connected</a:t>
            </a:r>
            <a:r>
              <a:rPr lang="en-US" dirty="0">
                <a:latin typeface="Georgia" panose="02040502050405020303" pitchFamily="18" charset="0"/>
                <a:ea typeface="等线" panose="02010600030101010101" charset="-122"/>
                <a:sym typeface="+mn-ea"/>
              </a:rPr>
              <a:t> </a:t>
            </a:r>
            <a:r>
              <a:rPr dirty="0">
                <a:latin typeface="Georgia" panose="02040502050405020303" pitchFamily="18" charset="0"/>
                <a:ea typeface="等线" panose="02010600030101010101" charset="-122"/>
                <a:sym typeface="+mn-ea"/>
              </a:rPr>
              <a:t>glands, we propose the boundary-enhanced attention  BEA and the deep feature decoder DFB to better restore</a:t>
            </a:r>
            <a:r>
              <a:rPr lang="en-US" dirty="0">
                <a:latin typeface="Georgia" panose="02040502050405020303" pitchFamily="18" charset="0"/>
                <a:ea typeface="等线" panose="02010600030101010101" charset="-122"/>
                <a:sym typeface="+mn-ea"/>
              </a:rPr>
              <a:t> </a:t>
            </a:r>
            <a:r>
              <a:rPr dirty="0">
                <a:latin typeface="Georgia" panose="02040502050405020303" pitchFamily="18" charset="0"/>
                <a:ea typeface="等线" panose="02010600030101010101" charset="-122"/>
                <a:sym typeface="+mn-ea"/>
              </a:rPr>
              <a:t>feature space information</a:t>
            </a:r>
            <a:r>
              <a:rPr lang="en-US" altLang="zh-CN" dirty="0">
                <a:solidFill>
                  <a:srgbClr val="000000"/>
                </a:solidFill>
                <a:latin typeface="Georgia" panose="02040502050405020303" pitchFamily="18" charset="0"/>
                <a:ea typeface="等线" panose="02010600030101010101" charset="-122"/>
                <a:sym typeface="+mn-ea"/>
              </a:rPr>
              <a:t>. </a:t>
            </a:r>
            <a:endParaRPr lang="en-US" altLang="zh-CN" dirty="0">
              <a:solidFill>
                <a:srgbClr val="000000"/>
              </a:solidFill>
              <a:latin typeface="Georgia" panose="02040502050405020303" pitchFamily="18" charset="0"/>
              <a:ea typeface="等线" panose="02010600030101010101" charset="-122"/>
              <a:sym typeface="+mn-ea"/>
            </a:endParaRPr>
          </a:p>
          <a:p>
            <a:pPr marL="285750" indent="-285750">
              <a:lnSpc>
                <a:spcPct val="150000"/>
              </a:lnSpc>
              <a:buClr>
                <a:srgbClr val="C00000"/>
              </a:buClr>
              <a:buFont typeface="Wingdings" panose="05000000000000000000" charset="0"/>
              <a:buChar char="Ø"/>
            </a:pPr>
            <a:endParaRPr lang="en-US" altLang="zh-CN" dirty="0">
              <a:solidFill>
                <a:srgbClr val="000000"/>
              </a:solidFill>
              <a:latin typeface="Georgia" panose="02040502050405020303" pitchFamily="18" charset="0"/>
              <a:ea typeface="等线" panose="02010600030101010101" charset="-122"/>
              <a:sym typeface="+mn-ea"/>
            </a:endParaRPr>
          </a:p>
          <a:p>
            <a:pPr marL="285750" indent="-285750">
              <a:lnSpc>
                <a:spcPct val="150000"/>
              </a:lnSpc>
              <a:buClr>
                <a:srgbClr val="000000"/>
              </a:buClr>
              <a:buFont typeface="Wingdings" panose="05000000000000000000" charset="0"/>
              <a:buChar char="Ø"/>
            </a:pPr>
            <a:r>
              <a:rPr lang="en-US" altLang="zh-CN" dirty="0">
                <a:latin typeface="Georgia" panose="02040502050405020303" pitchFamily="18" charset="0"/>
                <a:ea typeface="等线" panose="02010600030101010101" charset="-122"/>
                <a:sym typeface="+mn-ea"/>
              </a:rPr>
              <a:t>Experimental results it shows that the index of our proposed method has been greatly improved compared with other gland segmentation methods.</a:t>
            </a:r>
            <a:endParaRPr lang="en-US" altLang="zh-CN" dirty="0">
              <a:latin typeface="Georgia" panose="02040502050405020303" pitchFamily="18" charset="0"/>
              <a:ea typeface="等线" panose="02010600030101010101" charset="-122"/>
              <a:sym typeface="+mn-ea"/>
            </a:endParaRPr>
          </a:p>
        </p:txBody>
      </p:sp>
      <p:sp>
        <p:nvSpPr>
          <p:cNvPr id="8" name="文本框 7"/>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4</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1"/>
          <a:stretch>
            <a:fillRect/>
          </a:stretch>
        </p:blipFill>
        <p:spPr>
          <a:xfrm>
            <a:off x="10683240" y="0"/>
            <a:ext cx="1508760" cy="12617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3564331" y="1502409"/>
            <a:ext cx="4717775" cy="486922"/>
            <a:chOff x="4351131" y="4808435"/>
            <a:chExt cx="4717774" cy="486922"/>
          </a:xfrm>
        </p:grpSpPr>
        <p:grpSp>
          <p:nvGrpSpPr>
            <p:cNvPr id="76" name="组合 75"/>
            <p:cNvGrpSpPr/>
            <p:nvPr/>
          </p:nvGrpSpPr>
          <p:grpSpPr>
            <a:xfrm>
              <a:off x="4351131" y="4888959"/>
              <a:ext cx="441739" cy="406398"/>
              <a:chOff x="4965148" y="2093845"/>
              <a:chExt cx="441739" cy="406398"/>
            </a:xfrm>
          </p:grpSpPr>
          <p:sp>
            <p:nvSpPr>
              <p:cNvPr id="77" name="矩形 76"/>
              <p:cNvSpPr/>
              <p:nvPr>
                <p:custDataLst>
                  <p:tags r:id="rId1"/>
                </p:custDataLst>
              </p:nvPr>
            </p:nvSpPr>
            <p:spPr>
              <a:xfrm>
                <a:off x="5141843" y="2146852"/>
                <a:ext cx="194366" cy="194366"/>
              </a:xfrm>
              <a:prstGeom prst="rect">
                <a:avLst/>
              </a:prstGeom>
              <a:solidFill>
                <a:srgbClr val="1A7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F50"/>
                  </a:solidFill>
                  <a:latin typeface="Times New Roman" panose="02020603050405020304" pitchFamily="18" charset="0"/>
                </a:endParaRPr>
              </a:p>
            </p:txBody>
          </p:sp>
          <p:cxnSp>
            <p:nvCxnSpPr>
              <p:cNvPr id="78" name="直接连接符 77"/>
              <p:cNvCxnSpPr/>
              <p:nvPr>
                <p:custDataLst>
                  <p:tags r:id="rId2"/>
                </p:custDataLst>
              </p:nvPr>
            </p:nvCxnSpPr>
            <p:spPr>
              <a:xfrm>
                <a:off x="4965148" y="2411897"/>
                <a:ext cx="441739" cy="0"/>
              </a:xfrm>
              <a:prstGeom prst="line">
                <a:avLst/>
              </a:prstGeom>
              <a:solidFill>
                <a:schemeClr val="bg2">
                  <a:lumMod val="25000"/>
                </a:schemeClr>
              </a:solid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3"/>
                </p:custDataLst>
              </p:nvPr>
            </p:nvCxnSpPr>
            <p:spPr>
              <a:xfrm flipV="1">
                <a:off x="5066746" y="2093845"/>
                <a:ext cx="0" cy="406398"/>
              </a:xfrm>
              <a:prstGeom prst="line">
                <a:avLst/>
              </a:prstGeom>
              <a:solidFill>
                <a:schemeClr val="bg2">
                  <a:lumMod val="25000"/>
                </a:schemeClr>
              </a:solid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80" name="文本框 79"/>
            <p:cNvSpPr txBox="1"/>
            <p:nvPr>
              <p:custDataLst>
                <p:tags r:id="rId4"/>
              </p:custDataLst>
            </p:nvPr>
          </p:nvSpPr>
          <p:spPr>
            <a:xfrm>
              <a:off x="5040244" y="4808435"/>
              <a:ext cx="4028661" cy="460375"/>
            </a:xfrm>
            <a:prstGeom prst="rect">
              <a:avLst/>
            </a:prstGeom>
            <a:solidFill>
              <a:srgbClr val="1A7B80"/>
            </a:solidFill>
          </p:spPr>
          <p:txBody>
            <a:bodyPr wrap="square" rtlCol="0">
              <a:spAutoFit/>
            </a:bodyPr>
            <a:lstStyle/>
            <a:p>
              <a:r>
                <a:rPr lang="en-US" altLang="zh-CN" sz="2400" dirty="0">
                  <a:solidFill>
                    <a:schemeClr val="bg1"/>
                  </a:solidFill>
                  <a:latin typeface="Times New Roman" panose="02020603050405020304" pitchFamily="18" charset="0"/>
                  <a:ea typeface="黑体" panose="02010609060101010101" pitchFamily="49" charset="-122"/>
                </a:rPr>
                <a:t>1. Background and Contribute</a:t>
              </a:r>
              <a:endParaRPr lang="en-US" altLang="zh-CN" sz="2400" dirty="0">
                <a:solidFill>
                  <a:schemeClr val="bg1"/>
                </a:solidFill>
                <a:latin typeface="Times New Roman" panose="02020603050405020304" pitchFamily="18" charset="0"/>
                <a:ea typeface="黑体" panose="02010609060101010101" pitchFamily="49" charset="-122"/>
              </a:endParaRPr>
            </a:p>
          </p:txBody>
        </p:sp>
      </p:grpSp>
      <p:grpSp>
        <p:nvGrpSpPr>
          <p:cNvPr id="6" name="组合 5"/>
          <p:cNvGrpSpPr/>
          <p:nvPr/>
        </p:nvGrpSpPr>
        <p:grpSpPr>
          <a:xfrm>
            <a:off x="3569411" y="3113030"/>
            <a:ext cx="5818505" cy="486287"/>
            <a:chOff x="4351131" y="3871473"/>
            <a:chExt cx="5818504" cy="486287"/>
          </a:xfrm>
        </p:grpSpPr>
        <p:grpSp>
          <p:nvGrpSpPr>
            <p:cNvPr id="7" name="组合 6"/>
            <p:cNvGrpSpPr/>
            <p:nvPr/>
          </p:nvGrpSpPr>
          <p:grpSpPr>
            <a:xfrm>
              <a:off x="4351131" y="3951362"/>
              <a:ext cx="441739" cy="406398"/>
              <a:chOff x="4965148" y="2093845"/>
              <a:chExt cx="441739" cy="406398"/>
            </a:xfrm>
          </p:grpSpPr>
          <p:sp>
            <p:nvSpPr>
              <p:cNvPr id="9" name="矩形 8"/>
              <p:cNvSpPr/>
              <p:nvPr>
                <p:custDataLst>
                  <p:tags r:id="rId5"/>
                </p:custDataLst>
              </p:nvPr>
            </p:nvSpPr>
            <p:spPr>
              <a:xfrm>
                <a:off x="5141843" y="2146852"/>
                <a:ext cx="194366" cy="194366"/>
              </a:xfrm>
              <a:prstGeom prst="rect">
                <a:avLst/>
              </a:prstGeom>
              <a:solidFill>
                <a:srgbClr val="1A7B80"/>
              </a:solidFill>
              <a:ln>
                <a:solidFill>
                  <a:srgbClr val="1A7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endParaRPr>
              </a:p>
            </p:txBody>
          </p:sp>
          <p:cxnSp>
            <p:nvCxnSpPr>
              <p:cNvPr id="10" name="直接连接符 9"/>
              <p:cNvCxnSpPr/>
              <p:nvPr>
                <p:custDataLst>
                  <p:tags r:id="rId6"/>
                </p:custDataLst>
              </p:nvPr>
            </p:nvCxnSpPr>
            <p:spPr>
              <a:xfrm>
                <a:off x="4965148" y="2411897"/>
                <a:ext cx="441739" cy="0"/>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7"/>
                </p:custDataLst>
              </p:nvPr>
            </p:nvCxnSpPr>
            <p:spPr>
              <a:xfrm flipV="1">
                <a:off x="5066746" y="2093845"/>
                <a:ext cx="0" cy="406398"/>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custDataLst>
                <p:tags r:id="rId8"/>
              </p:custDataLst>
            </p:nvPr>
          </p:nvSpPr>
          <p:spPr>
            <a:xfrm>
              <a:off x="5040106" y="3871473"/>
              <a:ext cx="5129529" cy="460375"/>
            </a:xfrm>
            <a:prstGeom prst="rect">
              <a:avLst/>
            </a:prstGeom>
            <a:noFill/>
          </p:spPr>
          <p:txBody>
            <a:bodyPr wrap="square" rtlCol="0">
              <a:spAutoFit/>
            </a:bodyPr>
            <a:p>
              <a:r>
                <a:rPr lang="en-US" altLang="zh-CN" sz="2400" dirty="0">
                  <a:latin typeface="Times New Roman" panose="02020603050405020304" pitchFamily="18" charset="0"/>
                  <a:ea typeface="黑体" panose="02010609060101010101" pitchFamily="49" charset="-122"/>
                </a:rPr>
                <a:t>3. Experiments and Analysis</a:t>
              </a:r>
              <a:endParaRPr lang="en-US" altLang="zh-CN" sz="2400" dirty="0">
                <a:latin typeface="Times New Roman" panose="02020603050405020304" pitchFamily="18" charset="0"/>
                <a:ea typeface="黑体" panose="02010609060101010101" pitchFamily="49" charset="-122"/>
              </a:endParaRPr>
            </a:p>
          </p:txBody>
        </p:sp>
      </p:grpSp>
      <p:grpSp>
        <p:nvGrpSpPr>
          <p:cNvPr id="12" name="组合 11"/>
          <p:cNvGrpSpPr/>
          <p:nvPr/>
        </p:nvGrpSpPr>
        <p:grpSpPr>
          <a:xfrm>
            <a:off x="3569411" y="2352674"/>
            <a:ext cx="5997575" cy="486922"/>
            <a:chOff x="4351131" y="4808435"/>
            <a:chExt cx="5997574" cy="486922"/>
          </a:xfrm>
        </p:grpSpPr>
        <p:grpSp>
          <p:nvGrpSpPr>
            <p:cNvPr id="13" name="组合 12"/>
            <p:cNvGrpSpPr/>
            <p:nvPr/>
          </p:nvGrpSpPr>
          <p:grpSpPr>
            <a:xfrm>
              <a:off x="4351131" y="4888959"/>
              <a:ext cx="441739" cy="406398"/>
              <a:chOff x="4965148" y="2093845"/>
              <a:chExt cx="441739" cy="406398"/>
            </a:xfrm>
          </p:grpSpPr>
          <p:sp>
            <p:nvSpPr>
              <p:cNvPr id="15" name="矩形 14"/>
              <p:cNvSpPr/>
              <p:nvPr>
                <p:custDataLst>
                  <p:tags r:id="rId9"/>
                </p:custDataLst>
              </p:nvPr>
            </p:nvSpPr>
            <p:spPr>
              <a:xfrm>
                <a:off x="5141843" y="2146852"/>
                <a:ext cx="194366" cy="19436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603050405020304" pitchFamily="18" charset="0"/>
                </a:endParaRPr>
              </a:p>
            </p:txBody>
          </p:sp>
          <p:cxnSp>
            <p:nvCxnSpPr>
              <p:cNvPr id="16" name="直接连接符 15"/>
              <p:cNvCxnSpPr/>
              <p:nvPr>
                <p:custDataLst>
                  <p:tags r:id="rId10"/>
                </p:custDataLst>
              </p:nvPr>
            </p:nvCxnSpPr>
            <p:spPr>
              <a:xfrm>
                <a:off x="4965148" y="2411897"/>
                <a:ext cx="441739" cy="0"/>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1"/>
                </p:custDataLst>
              </p:nvPr>
            </p:nvCxnSpPr>
            <p:spPr>
              <a:xfrm flipV="1">
                <a:off x="5066746" y="2093845"/>
                <a:ext cx="0" cy="406398"/>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custDataLst>
                <p:tags r:id="rId12"/>
              </p:custDataLst>
            </p:nvPr>
          </p:nvSpPr>
          <p:spPr>
            <a:xfrm>
              <a:off x="5040106" y="4808435"/>
              <a:ext cx="5308599" cy="460375"/>
            </a:xfrm>
            <a:prstGeom prst="rect">
              <a:avLst/>
            </a:prstGeom>
            <a:noFill/>
          </p:spPr>
          <p:txBody>
            <a:bodyPr wrap="square" rtlCol="0">
              <a:spAutoFit/>
            </a:bodyPr>
            <a:p>
              <a:r>
                <a:rPr lang="en-US" altLang="zh-CN" sz="2400" dirty="0">
                  <a:latin typeface="Times New Roman" panose="02020603050405020304" pitchFamily="18" charset="0"/>
                  <a:ea typeface="黑体" panose="02010609060101010101" pitchFamily="49" charset="-122"/>
                </a:rPr>
                <a:t>2. Methods</a:t>
              </a:r>
              <a:endParaRPr lang="en-US" altLang="zh-CN" sz="2400" dirty="0">
                <a:latin typeface="Times New Roman" panose="02020603050405020304" pitchFamily="18" charset="0"/>
                <a:ea typeface="黑体" panose="02010609060101010101" pitchFamily="49" charset="-122"/>
              </a:endParaRPr>
            </a:p>
          </p:txBody>
        </p:sp>
      </p:grpSp>
      <p:grpSp>
        <p:nvGrpSpPr>
          <p:cNvPr id="18" name="组合 17"/>
          <p:cNvGrpSpPr/>
          <p:nvPr/>
        </p:nvGrpSpPr>
        <p:grpSpPr>
          <a:xfrm>
            <a:off x="3570045" y="3950860"/>
            <a:ext cx="5611495" cy="486287"/>
            <a:chOff x="4351131" y="4809070"/>
            <a:chExt cx="5611494" cy="486287"/>
          </a:xfrm>
        </p:grpSpPr>
        <p:grpSp>
          <p:nvGrpSpPr>
            <p:cNvPr id="19" name="组合 18"/>
            <p:cNvGrpSpPr/>
            <p:nvPr/>
          </p:nvGrpSpPr>
          <p:grpSpPr>
            <a:xfrm>
              <a:off x="4351131" y="4888959"/>
              <a:ext cx="441739" cy="406398"/>
              <a:chOff x="4965148" y="2093845"/>
              <a:chExt cx="441739" cy="406398"/>
            </a:xfrm>
          </p:grpSpPr>
          <p:sp>
            <p:nvSpPr>
              <p:cNvPr id="21" name="矩形 20"/>
              <p:cNvSpPr/>
              <p:nvPr>
                <p:custDataLst>
                  <p:tags r:id="rId13"/>
                </p:custDataLst>
              </p:nvPr>
            </p:nvSpPr>
            <p:spPr>
              <a:xfrm>
                <a:off x="5141843" y="2146852"/>
                <a:ext cx="194366" cy="194366"/>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603050405020304" pitchFamily="18" charset="0"/>
                </a:endParaRPr>
              </a:p>
            </p:txBody>
          </p:sp>
          <p:cxnSp>
            <p:nvCxnSpPr>
              <p:cNvPr id="23" name="直接连接符 22"/>
              <p:cNvCxnSpPr/>
              <p:nvPr>
                <p:custDataLst>
                  <p:tags r:id="rId14"/>
                </p:custDataLst>
              </p:nvPr>
            </p:nvCxnSpPr>
            <p:spPr>
              <a:xfrm>
                <a:off x="4965148" y="2411897"/>
                <a:ext cx="441739" cy="0"/>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5"/>
                </p:custDataLst>
              </p:nvPr>
            </p:nvCxnSpPr>
            <p:spPr>
              <a:xfrm flipV="1">
                <a:off x="5066746" y="2093845"/>
                <a:ext cx="0" cy="406398"/>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custDataLst>
                <p:tags r:id="rId16"/>
              </p:custDataLst>
            </p:nvPr>
          </p:nvSpPr>
          <p:spPr>
            <a:xfrm>
              <a:off x="5068681" y="4809070"/>
              <a:ext cx="4893944" cy="460375"/>
            </a:xfrm>
            <a:prstGeom prst="rect">
              <a:avLst/>
            </a:prstGeom>
            <a:noFill/>
          </p:spPr>
          <p:txBody>
            <a:bodyPr wrap="square" rtlCol="0">
              <a:spAutoFit/>
            </a:bodyPr>
            <a:p>
              <a:r>
                <a:rPr lang="en-US" altLang="zh-CN" sz="2400" dirty="0">
                  <a:latin typeface="Times New Roman" panose="02020603050405020304" pitchFamily="18" charset="0"/>
                  <a:ea typeface="黑体" panose="02010609060101010101" pitchFamily="49" charset="-122"/>
                </a:rPr>
                <a:t>4. </a:t>
              </a:r>
              <a:r>
                <a:rPr lang="en-US" altLang="zh-CN" sz="2400" dirty="0">
                  <a:latin typeface="Times New Roman" panose="02020603050405020304" pitchFamily="18" charset="0"/>
                  <a:ea typeface="黑体" panose="02010609060101010101" pitchFamily="49" charset="-122"/>
                  <a:sym typeface="+mn-ea"/>
                </a:rPr>
                <a:t>Conclusion</a:t>
              </a:r>
              <a:endParaRPr lang="en-US" altLang="zh-CN" sz="2400" dirty="0">
                <a:latin typeface="Times New Roman" panose="02020603050405020304" pitchFamily="18" charset="0"/>
                <a:ea typeface="黑体" panose="02010609060101010101" pitchFamily="49" charset="-122"/>
              </a:endParaRPr>
            </a:p>
          </p:txBody>
        </p:sp>
      </p:grpSp>
      <p:pic>
        <p:nvPicPr>
          <p:cNvPr id="3" name="图片 2" descr="微信图片_20240403210549"/>
          <p:cNvPicPr>
            <a:picLocks noChangeAspect="1"/>
          </p:cNvPicPr>
          <p:nvPr/>
        </p:nvPicPr>
        <p:blipFill>
          <a:blip r:embed="rId17"/>
          <a:stretch>
            <a:fillRect/>
          </a:stretch>
        </p:blipFill>
        <p:spPr>
          <a:xfrm>
            <a:off x="10683240" y="0"/>
            <a:ext cx="1508760" cy="12617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992890"/>
            <a:ext cx="12192001" cy="2179019"/>
          </a:xfrm>
          <a:prstGeom prst="rect">
            <a:avLst/>
          </a:prstGeom>
          <a:solidFill>
            <a:srgbClr val="1A7B80"/>
          </a:solidFill>
        </p:spPr>
        <p:txBody>
          <a:bodyPr wrap="square" rtlCol="0">
            <a:spAutoFit/>
          </a:bodyPr>
          <a:lstStyle/>
          <a:p>
            <a:endParaRPr lang="zh-CN" altLang="en-US" dirty="0"/>
          </a:p>
        </p:txBody>
      </p:sp>
      <p:sp>
        <p:nvSpPr>
          <p:cNvPr id="2" name="标题 1"/>
          <p:cNvSpPr txBox="1"/>
          <p:nvPr/>
        </p:nvSpPr>
        <p:spPr>
          <a:xfrm>
            <a:off x="2405380" y="2514600"/>
            <a:ext cx="7618730" cy="14795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sz="4800" b="1" dirty="0">
                <a:solidFill>
                  <a:schemeClr val="bg1"/>
                </a:solidFill>
                <a:latin typeface="Times New Roman" panose="02020603050405020304" pitchFamily="18" charset="0"/>
                <a:cs typeface="Times New Roman" panose="02020603050405020304" pitchFamily="18" charset="0"/>
              </a:rPr>
              <a:t>Thank you!</a:t>
            </a:r>
            <a:endParaRPr lang="zh-CN" altLang="en-US" sz="4800" b="1"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8333105" y="5857240"/>
            <a:ext cx="1375410" cy="398780"/>
          </a:xfrm>
          <a:prstGeom prst="rect">
            <a:avLst/>
          </a:prstGeom>
          <a:noFill/>
        </p:spPr>
        <p:txBody>
          <a:bodyPr wrap="square" rtlCol="0">
            <a:spAutoFit/>
          </a:bodyPr>
          <a:lstStyle/>
          <a:p>
            <a:r>
              <a:rPr sz="2000" dirty="0">
                <a:solidFill>
                  <a:srgbClr val="121212"/>
                </a:solidFill>
                <a:latin typeface="Times New Roman" panose="02020603050405020304" pitchFamily="18" charset="0"/>
                <a:cs typeface="Times New Roman" panose="02020603050405020304" pitchFamily="18" charset="0"/>
                <a:sym typeface="+mn-ea"/>
              </a:rPr>
              <a:t>Ji</a:t>
            </a:r>
            <a:r>
              <a:rPr lang="en-US" sz="2000" dirty="0">
                <a:solidFill>
                  <a:srgbClr val="121212"/>
                </a:solidFill>
                <a:latin typeface="Times New Roman" panose="02020603050405020304" pitchFamily="18" charset="0"/>
                <a:cs typeface="Times New Roman" panose="02020603050405020304" pitchFamily="18" charset="0"/>
                <a:sym typeface="+mn-ea"/>
              </a:rPr>
              <a:t>eJiang</a:t>
            </a:r>
            <a:r>
              <a:rPr sz="2000" dirty="0">
                <a:solidFill>
                  <a:srgbClr val="121212"/>
                </a:solidFill>
                <a:latin typeface="Times New Roman" panose="02020603050405020304" pitchFamily="18" charset="0"/>
                <a:cs typeface="Times New Roman" panose="02020603050405020304" pitchFamily="18" charset="0"/>
                <a:sym typeface="+mn-ea"/>
              </a:rPr>
              <a:t> </a:t>
            </a:r>
            <a:r>
              <a:rPr lang="en-US" sz="2000" dirty="0">
                <a:solidFill>
                  <a:srgbClr val="121212"/>
                </a:solidFill>
                <a:latin typeface="Times New Roman" panose="02020603050405020304" pitchFamily="18" charset="0"/>
                <a:cs typeface="Times New Roman" panose="02020603050405020304" pitchFamily="18" charset="0"/>
                <a:sym typeface="+mn-ea"/>
              </a:rPr>
              <a:t>Yu</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头像"/>
          <p:cNvSpPr/>
          <p:nvPr/>
        </p:nvSpPr>
        <p:spPr bwMode="auto">
          <a:xfrm>
            <a:off x="8098395" y="5938520"/>
            <a:ext cx="234950" cy="235585"/>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rgbClr val="33A9A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85000"/>
                  <a:lumOff val="15000"/>
                </a:schemeClr>
              </a:solidFill>
            </a:endParaRPr>
          </a:p>
        </p:txBody>
      </p:sp>
      <p:pic>
        <p:nvPicPr>
          <p:cNvPr id="42" name="图形 41" descr="时钟 纯色填充"/>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844405" y="5900420"/>
            <a:ext cx="300990" cy="311785"/>
          </a:xfrm>
          <a:prstGeom prst="rect">
            <a:avLst/>
          </a:prstGeom>
        </p:spPr>
      </p:pic>
      <p:sp>
        <p:nvSpPr>
          <p:cNvPr id="7" name="文本框 6"/>
          <p:cNvSpPr txBox="1"/>
          <p:nvPr/>
        </p:nvSpPr>
        <p:spPr>
          <a:xfrm>
            <a:off x="10281285" y="5857240"/>
            <a:ext cx="1836420" cy="398780"/>
          </a:xfrm>
          <a:prstGeom prst="rect">
            <a:avLst/>
          </a:prstGeom>
          <a:noFill/>
        </p:spPr>
        <p:txBody>
          <a:bodyPr wrap="square" rtlCol="0" anchor="t">
            <a:spAutoFit/>
          </a:bodyPr>
          <a:p>
            <a:r>
              <a:rPr lang="en-US" altLang="zh-CN" sz="2000" dirty="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18</a:t>
            </a:r>
            <a:r>
              <a:rPr lang="zh-CN" altLang="en-US" sz="2000" dirty="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 </a:t>
            </a:r>
            <a:r>
              <a:rPr lang="en-US" altLang="zh-CN" sz="2000" dirty="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Apr,</a:t>
            </a:r>
            <a:r>
              <a:rPr lang="zh-CN" altLang="en-US" sz="2000" dirty="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 </a:t>
            </a:r>
            <a:r>
              <a:rPr lang="en-US" altLang="zh-CN" sz="2000" dirty="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2024</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7970520" y="6374765"/>
            <a:ext cx="4222115" cy="493395"/>
          </a:xfrm>
          <a:prstGeom prst="rect">
            <a:avLst/>
          </a:prstGeom>
          <a:noFill/>
        </p:spPr>
        <p:txBody>
          <a:bodyPr wrap="square" rtlCol="0" anchor="t">
            <a:noAutofit/>
          </a:bodyPr>
          <a:p>
            <a:r>
              <a:rPr lang="en-US" altLang="zh-CN" sz="2400" dirty="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E-mail:</a:t>
            </a:r>
            <a:r>
              <a:rPr lang="zh-CN" altLang="en-US" sz="2400" dirty="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 </a:t>
            </a:r>
            <a:r>
              <a:rPr lang="en-US" altLang="zh-CN" sz="2400" dirty="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hlinkClick r:id="rId3"/>
              </a:rPr>
              <a:t>yutom4739@gmail.com</a:t>
            </a:r>
            <a:endParaRPr lang="en-US" altLang="zh-CN" sz="2400" dirty="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endParaRPr>
          </a:p>
        </p:txBody>
      </p:sp>
      <p:pic>
        <p:nvPicPr>
          <p:cNvPr id="6" name="图片 5" descr="微信图片_20240403210549"/>
          <p:cNvPicPr>
            <a:picLocks noChangeAspect="1"/>
          </p:cNvPicPr>
          <p:nvPr/>
        </p:nvPicPr>
        <p:blipFill>
          <a:blip r:embed="rId4"/>
          <a:stretch>
            <a:fillRect/>
          </a:stretch>
        </p:blipFill>
        <p:spPr>
          <a:xfrm>
            <a:off x="10683240" y="0"/>
            <a:ext cx="1508760" cy="1261745"/>
          </a:xfrm>
          <a:prstGeom prst="rect">
            <a:avLst/>
          </a:prstGeom>
        </p:spPr>
      </p:pic>
    </p:spTree>
  </p:cSld>
  <p:clrMapOvr>
    <a:masterClrMapping/>
  </p:clrMapOvr>
  <p:timing>
    <p:tnLst>
      <p:par>
        <p:cTn id="1" dur="indefinite" restart="never" nodeType="tmRoot"/>
      </p:par>
    </p:tnLst>
    <p:bldLst>
      <p:bldP spid="4" grpId="0"/>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2860"/>
            <a:ext cx="3021965" cy="521970"/>
          </a:xfrm>
          <a:prstGeom prst="rect">
            <a:avLst/>
          </a:prstGeom>
          <a:noFill/>
        </p:spPr>
        <p:txBody>
          <a:bodyPr wrap="square" rtlCol="0">
            <a:spAutoFit/>
          </a:bodyPr>
          <a:lstStyle/>
          <a:p>
            <a:pPr algn="l"/>
            <a:r>
              <a:rPr sz="2800" b="1" dirty="0">
                <a:latin typeface="Times New Roman" panose="02020603050405020304" pitchFamily="18" charset="0"/>
                <a:cs typeface="Times New Roman" panose="02020603050405020304" pitchFamily="18" charset="0"/>
                <a:sym typeface="+mn-ea"/>
              </a:rPr>
              <a:t>1.1 Background </a:t>
            </a:r>
            <a:endParaRPr sz="2800" b="1" dirty="0">
              <a:latin typeface="Times New Roman" panose="02020603050405020304" pitchFamily="18" charset="0"/>
              <a:cs typeface="Times New Roman" panose="02020603050405020304" pitchFamily="18" charset="0"/>
              <a:sym typeface="+mn-ea"/>
            </a:endParaRPr>
          </a:p>
        </p:txBody>
      </p:sp>
      <p:sp>
        <p:nvSpPr>
          <p:cNvPr id="3" name="文本框 2"/>
          <p:cNvSpPr txBox="1"/>
          <p:nvPr>
            <p:custDataLst>
              <p:tags r:id="rId1"/>
            </p:custDataLst>
          </p:nvPr>
        </p:nvSpPr>
        <p:spPr>
          <a:xfrm>
            <a:off x="835025" y="1568450"/>
            <a:ext cx="10427970" cy="1050290"/>
          </a:xfrm>
          <a:prstGeom prst="rect">
            <a:avLst/>
          </a:prstGeom>
          <a:noFill/>
        </p:spPr>
        <p:txBody>
          <a:bodyPr wrap="square" rtlCol="0" anchor="t">
            <a:spAutoFit/>
          </a:bodyPr>
          <a:p>
            <a:pPr marL="285750" indent="-285750" algn="just" fontAlgn="auto">
              <a:lnSpc>
                <a:spcPct val="130000"/>
              </a:lnSpc>
              <a:buFont typeface="Arial" panose="020B0604020202020204" pitchFamily="34" charset="0"/>
              <a:buChar char="•"/>
            </a:pPr>
            <a:r>
              <a:rPr lang="zh-CN" altLang="en-US" sz="2400">
                <a:latin typeface="Times New Roman" panose="02020603050405020304" pitchFamily="18" charset="0"/>
                <a:cs typeface="Times New Roman" panose="02020603050405020304" pitchFamily="18" charset="0"/>
              </a:rPr>
              <a:t>About 10 million people die from cancer every year around the world</a:t>
            </a:r>
            <a:r>
              <a:rPr lang="en-US" altLang="zh-CN" sz="2400">
                <a:latin typeface="Times New Roman" panose="02020603050405020304" pitchFamily="18" charset="0"/>
                <a:cs typeface="Times New Roman" panose="02020603050405020304" pitchFamily="18" charset="0"/>
              </a:rPr>
              <a:t>.</a:t>
            </a:r>
            <a:endParaRPr lang="zh-CN" altLang="en-US" sz="2400"/>
          </a:p>
          <a:p>
            <a:pPr indent="0" algn="just" fontAlgn="auto">
              <a:lnSpc>
                <a:spcPct val="130000"/>
              </a:lnSpc>
              <a:buFont typeface="Arial" panose="020B0604020202020204" pitchFamily="34" charset="0"/>
              <a:buNone/>
            </a:pPr>
            <a:endParaRPr lang="zh-CN" altLang="en-US" sz="2400"/>
          </a:p>
        </p:txBody>
      </p:sp>
      <p:pic>
        <p:nvPicPr>
          <p:cNvPr id="5" name="图片 4"/>
          <p:cNvPicPr>
            <a:picLocks noChangeAspect="1"/>
          </p:cNvPicPr>
          <p:nvPr>
            <p:custDataLst>
              <p:tags r:id="rId2"/>
            </p:custDataLst>
          </p:nvPr>
        </p:nvPicPr>
        <p:blipFill>
          <a:blip r:embed="rId3"/>
          <a:stretch>
            <a:fillRect/>
          </a:stretch>
        </p:blipFill>
        <p:spPr>
          <a:xfrm>
            <a:off x="2741930" y="2520315"/>
            <a:ext cx="7179310" cy="4259580"/>
          </a:xfrm>
          <a:prstGeom prst="rect">
            <a:avLst/>
          </a:prstGeom>
        </p:spPr>
      </p:pic>
      <p:sp>
        <p:nvSpPr>
          <p:cNvPr id="8" name="文本框 7"/>
          <p:cNvSpPr txBox="1"/>
          <p:nvPr/>
        </p:nvSpPr>
        <p:spPr>
          <a:xfrm>
            <a:off x="5790565" y="22860"/>
            <a:ext cx="516890" cy="49530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1</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4"/>
          <a:stretch>
            <a:fillRect/>
          </a:stretch>
        </p:blipFill>
        <p:spPr>
          <a:xfrm>
            <a:off x="10683240" y="0"/>
            <a:ext cx="1508760" cy="12617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96" y="-154"/>
            <a:ext cx="2675255" cy="521970"/>
          </a:xfrm>
          <a:prstGeom prst="rect">
            <a:avLst/>
          </a:prstGeom>
          <a:noFill/>
        </p:spPr>
        <p:txBody>
          <a:bodyPr wrap="none" rtlCol="0">
            <a:spAutoFit/>
          </a:bodyPr>
          <a:lstStyle/>
          <a:p>
            <a:pPr algn="l"/>
            <a:r>
              <a:rPr sz="2800" b="1" dirty="0">
                <a:latin typeface="Times New Roman" panose="02020603050405020304" pitchFamily="18" charset="0"/>
                <a:cs typeface="Times New Roman" panose="02020603050405020304" pitchFamily="18" charset="0"/>
                <a:sym typeface="+mn-ea"/>
              </a:rPr>
              <a:t>1.1 Background </a:t>
            </a:r>
            <a:endParaRPr lang="zh-CN" altLang="en-US" sz="2800" b="1" dirty="0">
              <a:latin typeface="Times New Roman" panose="02020603050405020304" pitchFamily="18" charset="0"/>
              <a:cs typeface="Times New Roman" panose="02020603050405020304" pitchFamily="18" charset="0"/>
              <a:sym typeface="+mn-ea"/>
            </a:endParaRPr>
          </a:p>
        </p:txBody>
      </p:sp>
      <p:sp>
        <p:nvSpPr>
          <p:cNvPr id="3" name="文本框 2"/>
          <p:cNvSpPr txBox="1"/>
          <p:nvPr>
            <p:custDataLst>
              <p:tags r:id="rId1"/>
            </p:custDataLst>
          </p:nvPr>
        </p:nvSpPr>
        <p:spPr>
          <a:xfrm>
            <a:off x="1310640" y="1561465"/>
            <a:ext cx="7208520" cy="460375"/>
          </a:xfrm>
          <a:prstGeom prst="rect">
            <a:avLst/>
          </a:prstGeom>
          <a:noFill/>
        </p:spPr>
        <p:txBody>
          <a:bodyPr wrap="square" rtlCol="0" anchor="t">
            <a:spAutoFit/>
          </a:bodyPr>
          <a:p>
            <a:pPr indent="0"/>
            <a:r>
              <a:rPr lang="zh-CN" altLang="en-US" sz="2400">
                <a:latin typeface="Times New Roman" panose="02020603050405020304" pitchFamily="18" charset="0"/>
                <a:ea typeface="微软雅黑" panose="020B0503020204020204" pitchFamily="34" charset="-122"/>
                <a:cs typeface="Times New Roman" panose="02020603050405020304" pitchFamily="18" charset="0"/>
                <a:sym typeface="+mn-ea"/>
              </a:rPr>
              <a:t>Challenge: Gland morphology varies greatly</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8" name="图片 7"/>
          <p:cNvPicPr>
            <a:picLocks noChangeAspect="1"/>
          </p:cNvPicPr>
          <p:nvPr>
            <p:custDataLst>
              <p:tags r:id="rId2"/>
            </p:custDataLst>
          </p:nvPr>
        </p:nvPicPr>
        <p:blipFill>
          <a:blip r:embed="rId3"/>
          <a:stretch>
            <a:fillRect/>
          </a:stretch>
        </p:blipFill>
        <p:spPr>
          <a:xfrm>
            <a:off x="0" y="2910840"/>
            <a:ext cx="12115800" cy="2286000"/>
          </a:xfrm>
          <a:prstGeom prst="rect">
            <a:avLst/>
          </a:prstGeom>
        </p:spPr>
      </p:pic>
      <p:sp>
        <p:nvSpPr>
          <p:cNvPr id="2" name="文本框 1"/>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1</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4"/>
          <a:stretch>
            <a:fillRect/>
          </a:stretch>
        </p:blipFill>
        <p:spPr>
          <a:xfrm>
            <a:off x="10683240" y="0"/>
            <a:ext cx="1508760" cy="12617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901" y="5561"/>
            <a:ext cx="2675255" cy="521970"/>
          </a:xfrm>
          <a:prstGeom prst="rect">
            <a:avLst/>
          </a:prstGeom>
          <a:noFill/>
        </p:spPr>
        <p:txBody>
          <a:bodyPr wrap="none" rtlCol="0">
            <a:spAutoFit/>
          </a:bodyPr>
          <a:lstStyle/>
          <a:p>
            <a:pPr algn="l"/>
            <a:r>
              <a:rPr sz="2800" b="1" dirty="0">
                <a:latin typeface="Times New Roman" panose="02020603050405020304" pitchFamily="18" charset="0"/>
                <a:cs typeface="Times New Roman" panose="02020603050405020304" pitchFamily="18" charset="0"/>
                <a:sym typeface="+mn-ea"/>
              </a:rPr>
              <a:t>1.1 Background </a:t>
            </a:r>
            <a:endParaRPr lang="zh-CN" altLang="en-US" sz="2800" b="1" dirty="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1292860" y="1251585"/>
            <a:ext cx="9487535" cy="301625"/>
          </a:xfrm>
          <a:prstGeom prst="rect">
            <a:avLst/>
          </a:prstGeom>
          <a:noFill/>
        </p:spPr>
        <p:txBody>
          <a:bodyPr wrap="square" rtlCol="0" anchor="t">
            <a:noAutofit/>
          </a:bodyPr>
          <a:p>
            <a:pPr marL="342900" indent="-342900" algn="just">
              <a:buFont typeface="Arial" panose="020B0604020202020204" pitchFamily="34" charset="0"/>
              <a:buChar char="•"/>
            </a:pPr>
            <a:endParaRPr lang="zh-CN" altLang="en-US" sz="2400">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just">
              <a:buFont typeface="Arial" panose="020B0604020202020204" pitchFamily="34" charset="0"/>
              <a:buNone/>
            </a:pPr>
            <a:r>
              <a:rPr lang="zh-CN" altLang="en-US" sz="2400">
                <a:latin typeface="Times New Roman" panose="02020603050405020304" pitchFamily="18" charset="0"/>
                <a:ea typeface="微软雅黑" panose="020B0503020204020204" pitchFamily="34" charset="-122"/>
                <a:cs typeface="Times New Roman" panose="02020603050405020304" pitchFamily="18" charset="0"/>
                <a:sym typeface="+mn-ea"/>
              </a:rPr>
              <a:t>Challenge: Difficulty identifying gland boundaries</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38" name="图片 37" descr="testA_9_seg_colored"/>
          <p:cNvPicPr>
            <a:picLocks noChangeAspect="1"/>
          </p:cNvPicPr>
          <p:nvPr/>
        </p:nvPicPr>
        <p:blipFill>
          <a:blip r:embed="rId1"/>
          <a:stretch>
            <a:fillRect/>
          </a:stretch>
        </p:blipFill>
        <p:spPr>
          <a:xfrm>
            <a:off x="3108325" y="2952750"/>
            <a:ext cx="2845435" cy="2011680"/>
          </a:xfrm>
          <a:prstGeom prst="rect">
            <a:avLst/>
          </a:prstGeom>
        </p:spPr>
      </p:pic>
      <p:pic>
        <p:nvPicPr>
          <p:cNvPr id="39" name="图片 38" descr="testA_9"/>
          <p:cNvPicPr>
            <a:picLocks noChangeAspect="1"/>
          </p:cNvPicPr>
          <p:nvPr/>
        </p:nvPicPr>
        <p:blipFill>
          <a:blip r:embed="rId2"/>
          <a:stretch>
            <a:fillRect/>
          </a:stretch>
        </p:blipFill>
        <p:spPr>
          <a:xfrm>
            <a:off x="28575" y="2943225"/>
            <a:ext cx="3021330" cy="2021205"/>
          </a:xfrm>
          <a:prstGeom prst="rect">
            <a:avLst/>
          </a:prstGeom>
        </p:spPr>
      </p:pic>
      <p:sp>
        <p:nvSpPr>
          <p:cNvPr id="40" name="矩形 39"/>
          <p:cNvSpPr/>
          <p:nvPr/>
        </p:nvSpPr>
        <p:spPr>
          <a:xfrm>
            <a:off x="747395" y="3352800"/>
            <a:ext cx="396875" cy="991870"/>
          </a:xfrm>
          <a:prstGeom prst="rect">
            <a:avLst/>
          </a:prstGeom>
          <a:noFill/>
          <a:ln w="25400">
            <a:solidFill>
              <a:srgbClr val="FF0000"/>
            </a:solidFill>
          </a:ln>
        </p:spPr>
        <p:style>
          <a:lnRef idx="2">
            <a:srgbClr val="5C8FC7">
              <a:lumMod val="75000"/>
            </a:srgbClr>
          </a:lnRef>
          <a:fillRef idx="1">
            <a:srgbClr val="5C8FC7"/>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sp>
        <p:nvSpPr>
          <p:cNvPr id="41" name="矩形 40"/>
          <p:cNvSpPr/>
          <p:nvPr>
            <p:custDataLst>
              <p:tags r:id="rId3"/>
            </p:custDataLst>
          </p:nvPr>
        </p:nvSpPr>
        <p:spPr>
          <a:xfrm>
            <a:off x="3689350" y="3457575"/>
            <a:ext cx="396875" cy="991870"/>
          </a:xfrm>
          <a:prstGeom prst="rect">
            <a:avLst/>
          </a:prstGeom>
          <a:noFill/>
          <a:ln w="25400">
            <a:solidFill>
              <a:srgbClr val="FF0000"/>
            </a:solidFill>
          </a:ln>
        </p:spPr>
        <p:style>
          <a:lnRef idx="2">
            <a:srgbClr val="5C8FC7">
              <a:lumMod val="75000"/>
            </a:srgbClr>
          </a:lnRef>
          <a:fillRef idx="1">
            <a:srgbClr val="5C8FC7"/>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pic>
        <p:nvPicPr>
          <p:cNvPr id="42" name="图片 41" descr="testA_1"/>
          <p:cNvPicPr>
            <a:picLocks noChangeAspect="1"/>
          </p:cNvPicPr>
          <p:nvPr/>
        </p:nvPicPr>
        <p:blipFill>
          <a:blip r:embed="rId4"/>
          <a:stretch>
            <a:fillRect/>
          </a:stretch>
        </p:blipFill>
        <p:spPr>
          <a:xfrm>
            <a:off x="6021705" y="2952750"/>
            <a:ext cx="3046730" cy="2011680"/>
          </a:xfrm>
          <a:prstGeom prst="rect">
            <a:avLst/>
          </a:prstGeom>
        </p:spPr>
      </p:pic>
      <p:pic>
        <p:nvPicPr>
          <p:cNvPr id="43" name="图片 42" descr="testA_1_seg_colored"/>
          <p:cNvPicPr>
            <a:picLocks noChangeAspect="1"/>
          </p:cNvPicPr>
          <p:nvPr/>
        </p:nvPicPr>
        <p:blipFill>
          <a:blip r:embed="rId5"/>
          <a:stretch>
            <a:fillRect/>
          </a:stretch>
        </p:blipFill>
        <p:spPr>
          <a:xfrm>
            <a:off x="9129395" y="2952750"/>
            <a:ext cx="3023870" cy="2011680"/>
          </a:xfrm>
          <a:prstGeom prst="rect">
            <a:avLst/>
          </a:prstGeom>
        </p:spPr>
      </p:pic>
      <p:sp>
        <p:nvSpPr>
          <p:cNvPr id="44" name="矩形 43"/>
          <p:cNvSpPr/>
          <p:nvPr/>
        </p:nvSpPr>
        <p:spPr>
          <a:xfrm rot="8700000">
            <a:off x="6828790" y="3757295"/>
            <a:ext cx="363855" cy="803275"/>
          </a:xfrm>
          <a:prstGeom prst="rect">
            <a:avLst/>
          </a:prstGeom>
          <a:noFill/>
          <a:ln w="34925">
            <a:solidFill>
              <a:srgbClr val="FFFF00"/>
            </a:solidFill>
          </a:ln>
        </p:spPr>
        <p:style>
          <a:lnRef idx="2">
            <a:srgbClr val="5C8FC7">
              <a:lumMod val="75000"/>
            </a:srgbClr>
          </a:lnRef>
          <a:fillRef idx="1">
            <a:srgbClr val="5C8FC7"/>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sp>
        <p:nvSpPr>
          <p:cNvPr id="45" name="矩形 44"/>
          <p:cNvSpPr/>
          <p:nvPr>
            <p:custDataLst>
              <p:tags r:id="rId6"/>
            </p:custDataLst>
          </p:nvPr>
        </p:nvSpPr>
        <p:spPr>
          <a:xfrm rot="8700000">
            <a:off x="9935210" y="3691890"/>
            <a:ext cx="384175" cy="803275"/>
          </a:xfrm>
          <a:prstGeom prst="rect">
            <a:avLst/>
          </a:prstGeom>
          <a:noFill/>
          <a:ln w="34925">
            <a:solidFill>
              <a:srgbClr val="FFC000"/>
            </a:solidFill>
          </a:ln>
        </p:spPr>
        <p:style>
          <a:lnRef idx="2">
            <a:srgbClr val="5C8FC7">
              <a:lumMod val="75000"/>
            </a:srgbClr>
          </a:lnRef>
          <a:fillRef idx="1">
            <a:srgbClr val="5C8FC7"/>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sp>
        <p:nvSpPr>
          <p:cNvPr id="46" name="矩形 45"/>
          <p:cNvSpPr/>
          <p:nvPr>
            <p:custDataLst>
              <p:tags r:id="rId7"/>
            </p:custDataLst>
          </p:nvPr>
        </p:nvSpPr>
        <p:spPr>
          <a:xfrm rot="5400000">
            <a:off x="10373360" y="3096895"/>
            <a:ext cx="302895" cy="699135"/>
          </a:xfrm>
          <a:prstGeom prst="rect">
            <a:avLst/>
          </a:prstGeom>
          <a:noFill/>
          <a:ln w="34925">
            <a:solidFill>
              <a:srgbClr val="FFC000"/>
            </a:solidFill>
          </a:ln>
        </p:spPr>
        <p:style>
          <a:lnRef idx="2">
            <a:srgbClr val="5C8FC7">
              <a:lumMod val="75000"/>
            </a:srgbClr>
          </a:lnRef>
          <a:fillRef idx="1">
            <a:srgbClr val="5C8FC7"/>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sp>
        <p:nvSpPr>
          <p:cNvPr id="47" name="矩形 46"/>
          <p:cNvSpPr/>
          <p:nvPr>
            <p:custDataLst>
              <p:tags r:id="rId8"/>
            </p:custDataLst>
          </p:nvPr>
        </p:nvSpPr>
        <p:spPr>
          <a:xfrm rot="5400000">
            <a:off x="7298055" y="3096895"/>
            <a:ext cx="302895" cy="699135"/>
          </a:xfrm>
          <a:prstGeom prst="rect">
            <a:avLst/>
          </a:prstGeom>
          <a:noFill/>
          <a:ln w="34925">
            <a:solidFill>
              <a:srgbClr val="FFC000"/>
            </a:solidFill>
          </a:ln>
        </p:spPr>
        <p:style>
          <a:lnRef idx="2">
            <a:srgbClr val="5C8FC7">
              <a:lumMod val="75000"/>
            </a:srgbClr>
          </a:lnRef>
          <a:fillRef idx="1">
            <a:srgbClr val="5C8FC7"/>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sp>
        <p:nvSpPr>
          <p:cNvPr id="48" name="矩形 47"/>
          <p:cNvSpPr/>
          <p:nvPr>
            <p:custDataLst>
              <p:tags r:id="rId9"/>
            </p:custDataLst>
          </p:nvPr>
        </p:nvSpPr>
        <p:spPr>
          <a:xfrm rot="6540000">
            <a:off x="6041390" y="3130550"/>
            <a:ext cx="513715" cy="247650"/>
          </a:xfrm>
          <a:prstGeom prst="rect">
            <a:avLst/>
          </a:prstGeom>
          <a:noFill/>
          <a:ln w="34925">
            <a:solidFill>
              <a:srgbClr val="FFC000"/>
            </a:solidFill>
          </a:ln>
        </p:spPr>
        <p:style>
          <a:lnRef idx="2">
            <a:srgbClr val="5C8FC7">
              <a:lumMod val="75000"/>
            </a:srgbClr>
          </a:lnRef>
          <a:fillRef idx="1">
            <a:srgbClr val="5C8FC7"/>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sp>
        <p:nvSpPr>
          <p:cNvPr id="49" name="矩形 48"/>
          <p:cNvSpPr/>
          <p:nvPr>
            <p:custDataLst>
              <p:tags r:id="rId10"/>
            </p:custDataLst>
          </p:nvPr>
        </p:nvSpPr>
        <p:spPr>
          <a:xfrm rot="6540000">
            <a:off x="9162415" y="3130550"/>
            <a:ext cx="513715" cy="247650"/>
          </a:xfrm>
          <a:prstGeom prst="rect">
            <a:avLst/>
          </a:prstGeom>
          <a:noFill/>
          <a:ln w="34925">
            <a:solidFill>
              <a:srgbClr val="FFC000"/>
            </a:solidFill>
          </a:ln>
        </p:spPr>
        <p:style>
          <a:lnRef idx="2">
            <a:srgbClr val="5C8FC7">
              <a:lumMod val="75000"/>
            </a:srgbClr>
          </a:lnRef>
          <a:fillRef idx="1">
            <a:srgbClr val="5C8FC7"/>
          </a:fillRef>
          <a:effectRef idx="0">
            <a:srgbClr val="FFF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pitchFamily="34" charset="-122"/>
            </a:endParaRPr>
          </a:p>
        </p:txBody>
      </p:sp>
      <p:sp>
        <p:nvSpPr>
          <p:cNvPr id="2" name="文本框 1"/>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1</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11"/>
          <a:stretch>
            <a:fillRect/>
          </a:stretch>
        </p:blipFill>
        <p:spPr>
          <a:xfrm>
            <a:off x="10683240" y="0"/>
            <a:ext cx="1508760" cy="12617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6" y="-154"/>
            <a:ext cx="2394585" cy="521970"/>
          </a:xfrm>
          <a:prstGeom prst="rect">
            <a:avLst/>
          </a:prstGeom>
          <a:noFill/>
        </p:spPr>
        <p:txBody>
          <a:bodyPr wrap="none" rtlCol="0">
            <a:spAutoFit/>
          </a:bodyPr>
          <a:lstStyle/>
          <a:p>
            <a:pPr algn="l"/>
            <a:r>
              <a:rPr sz="2800" b="1" dirty="0">
                <a:latin typeface="Times New Roman" panose="02020603050405020304" pitchFamily="18" charset="0"/>
                <a:cs typeface="Times New Roman" panose="02020603050405020304" pitchFamily="18" charset="0"/>
                <a:sym typeface="+mn-ea"/>
              </a:rPr>
              <a:t>1.</a:t>
            </a:r>
            <a:r>
              <a:rPr lang="en-US" sz="2800" b="1" dirty="0">
                <a:latin typeface="Times New Roman" panose="02020603050405020304" pitchFamily="18" charset="0"/>
                <a:cs typeface="Times New Roman" panose="02020603050405020304" pitchFamily="18" charset="0"/>
                <a:sym typeface="+mn-ea"/>
              </a:rPr>
              <a:t>2 </a:t>
            </a:r>
            <a:r>
              <a:rPr sz="2800" b="1" dirty="0">
                <a:latin typeface="Times New Roman" panose="02020603050405020304" pitchFamily="18" charset="0"/>
                <a:cs typeface="Times New Roman" panose="02020603050405020304" pitchFamily="18" charset="0"/>
                <a:sym typeface="+mn-ea"/>
              </a:rPr>
              <a:t>Contribute</a:t>
            </a:r>
            <a:endParaRPr sz="2800" b="1" dirty="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635000" y="1802130"/>
            <a:ext cx="10922635" cy="1198880"/>
          </a:xfrm>
          <a:prstGeom prst="rect">
            <a:avLst/>
          </a:prstGeom>
          <a:noFill/>
        </p:spPr>
        <p:txBody>
          <a:bodyPr wrap="square" rtlCol="0" anchor="t">
            <a:spAutoFit/>
          </a:bodyPr>
          <a:p>
            <a:pPr indent="0" algn="just">
              <a:buFont typeface="Arial" panose="020B0604020202020204" pitchFamily="34" charset="0"/>
              <a:buNone/>
            </a:pPr>
            <a:endParaRPr lang="zh-CN" altLang="en-US" sz="2400"/>
          </a:p>
          <a:p>
            <a:pPr marL="342900" indent="-342900" algn="just">
              <a:buFont typeface="Arial" panose="020B0604020202020204" pitchFamily="34" charset="0"/>
              <a:buChar char="•"/>
            </a:pPr>
            <a:endParaRPr lang="zh-CN" altLang="en-US" sz="2400"/>
          </a:p>
          <a:p>
            <a:pPr indent="0" algn="just">
              <a:buFont typeface="Arial" panose="020B0604020202020204" pitchFamily="34" charset="0"/>
              <a:buNone/>
            </a:pPr>
            <a:endParaRPr lang="zh-CN" altLang="en-US" sz="2400"/>
          </a:p>
        </p:txBody>
      </p:sp>
      <p:sp>
        <p:nvSpPr>
          <p:cNvPr id="2" name="文本框 1"/>
          <p:cNvSpPr txBox="1"/>
          <p:nvPr/>
        </p:nvSpPr>
        <p:spPr>
          <a:xfrm>
            <a:off x="635000" y="1690370"/>
            <a:ext cx="11469370" cy="4246245"/>
          </a:xfrm>
          <a:prstGeom prst="rect">
            <a:avLst/>
          </a:prstGeom>
          <a:noFill/>
        </p:spPr>
        <p:txBody>
          <a:bodyPr wrap="square" rtlCol="0" anchor="t">
            <a:spAutoFit/>
          </a:bodyPr>
          <a:p>
            <a:pPr marL="285750" indent="-285750">
              <a:lnSpc>
                <a:spcPct val="150000"/>
              </a:lnSpc>
              <a:buFont typeface="Wingdings" panose="05000000000000000000" charset="0"/>
              <a:buChar char="Ø"/>
            </a:pP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A dual-encoder</a:t>
            </a:r>
            <a:r>
              <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DEA-Net is proposed for gland segmentation, in which the</a:t>
            </a:r>
            <a:r>
              <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pre-trained </a:t>
            </a:r>
            <a:r>
              <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d</a:t>
            </a: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eeplabv3+ is used in the local semantic guidance encoder to extract the low-level features of the gland</a:t>
            </a:r>
            <a:r>
              <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edge, </a:t>
            </a:r>
            <a:r>
              <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and the main encoder uses a convolutional network to</a:t>
            </a:r>
            <a:r>
              <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obtain contextual features.</a:t>
            </a:r>
            <a:endParaRPr sz="2000" dirty="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endParaRPr sz="2000" dirty="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A multi-scale feature fusionmethod is designed to fuse the features extracted by the dual</a:t>
            </a:r>
            <a:r>
              <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encoder, which effectively solves the problem of missing</a:t>
            </a:r>
            <a:r>
              <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glandular edge features in the backbone network.</a:t>
            </a:r>
            <a:endParaRPr sz="2000" dirty="0">
              <a:effectLst/>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charset="0"/>
              <a:buChar char="Ø"/>
            </a:pPr>
            <a:endParaRPr sz="2000" dirty="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A feature decoder and a boundary-enhanced attention mechanism</a:t>
            </a:r>
            <a:r>
              <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are designed on the backbone network to enhance the boundary learning of the gland and better restore the spatial feature</a:t>
            </a:r>
            <a:r>
              <a:rPr lang="en-US" alt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rPr>
              <a:t>information of the gland.</a:t>
            </a:r>
            <a:endParaRPr lang="zh-CN" sz="2000" dirty="0">
              <a:effectLst/>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文本框 4"/>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1</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1"/>
          <a:stretch>
            <a:fillRect/>
          </a:stretch>
        </p:blipFill>
        <p:spPr>
          <a:xfrm>
            <a:off x="10683240" y="0"/>
            <a:ext cx="1508760" cy="12617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3564331" y="1502409"/>
            <a:ext cx="4717775" cy="486922"/>
            <a:chOff x="4351131" y="4808435"/>
            <a:chExt cx="4717774" cy="486922"/>
          </a:xfrm>
        </p:grpSpPr>
        <p:grpSp>
          <p:nvGrpSpPr>
            <p:cNvPr id="76" name="组合 75"/>
            <p:cNvGrpSpPr/>
            <p:nvPr/>
          </p:nvGrpSpPr>
          <p:grpSpPr>
            <a:xfrm>
              <a:off x="4351131" y="4888959"/>
              <a:ext cx="441739" cy="406398"/>
              <a:chOff x="4965148" y="2093845"/>
              <a:chExt cx="441739" cy="406398"/>
            </a:xfrm>
          </p:grpSpPr>
          <p:sp>
            <p:nvSpPr>
              <p:cNvPr id="77" name="矩形 76"/>
              <p:cNvSpPr/>
              <p:nvPr>
                <p:custDataLst>
                  <p:tags r:id="rId1"/>
                </p:custDataLst>
              </p:nvPr>
            </p:nvSpPr>
            <p:spPr>
              <a:xfrm>
                <a:off x="5141843" y="2146852"/>
                <a:ext cx="194366" cy="194366"/>
              </a:xfrm>
              <a:prstGeom prst="rect">
                <a:avLst/>
              </a:prstGeom>
              <a:solidFill>
                <a:srgbClr val="1A7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F50"/>
                  </a:solidFill>
                  <a:latin typeface="Times New Roman" panose="02020603050405020304" pitchFamily="18" charset="0"/>
                </a:endParaRPr>
              </a:p>
            </p:txBody>
          </p:sp>
          <p:cxnSp>
            <p:nvCxnSpPr>
              <p:cNvPr id="78" name="直接连接符 77"/>
              <p:cNvCxnSpPr/>
              <p:nvPr>
                <p:custDataLst>
                  <p:tags r:id="rId2"/>
                </p:custDataLst>
              </p:nvPr>
            </p:nvCxnSpPr>
            <p:spPr>
              <a:xfrm>
                <a:off x="4965148" y="2411897"/>
                <a:ext cx="441739" cy="0"/>
              </a:xfrm>
              <a:prstGeom prst="line">
                <a:avLst/>
              </a:prstGeom>
              <a:solidFill>
                <a:schemeClr val="bg2">
                  <a:lumMod val="25000"/>
                </a:schemeClr>
              </a:solid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3"/>
                </p:custDataLst>
              </p:nvPr>
            </p:nvCxnSpPr>
            <p:spPr>
              <a:xfrm flipV="1">
                <a:off x="5066746" y="2093845"/>
                <a:ext cx="0" cy="406398"/>
              </a:xfrm>
              <a:prstGeom prst="line">
                <a:avLst/>
              </a:prstGeom>
              <a:solidFill>
                <a:schemeClr val="bg2">
                  <a:lumMod val="25000"/>
                </a:schemeClr>
              </a:solid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80" name="文本框 79"/>
            <p:cNvSpPr txBox="1"/>
            <p:nvPr>
              <p:custDataLst>
                <p:tags r:id="rId4"/>
              </p:custDataLst>
            </p:nvPr>
          </p:nvSpPr>
          <p:spPr>
            <a:xfrm>
              <a:off x="5040244" y="4808435"/>
              <a:ext cx="4028661" cy="460375"/>
            </a:xfrm>
            <a:prstGeom prst="rect">
              <a:avLst/>
            </a:prstGeom>
            <a:noFill/>
            <a:extLst>
              <a:ext uri="{909E8E84-426E-40DD-AFC4-6F175D3DCCD1}">
                <a14:hiddenFill xmlns:a14="http://schemas.microsoft.com/office/drawing/2010/main">
                  <a:solidFill>
                    <a:srgbClr val="1A7B80"/>
                  </a:solidFill>
                </a14:hiddenFill>
              </a:ext>
            </a:extLst>
          </p:spPr>
          <p:txBody>
            <a:bodyPr wrap="square" rtlCol="0">
              <a:spAutoFit/>
            </a:bodyPr>
            <a:lstStyle/>
            <a:p>
              <a:r>
                <a:rPr lang="en-US" altLang="zh-CN" sz="2400" dirty="0">
                  <a:solidFill>
                    <a:schemeClr val="tx1"/>
                  </a:solidFill>
                  <a:latin typeface="Times New Roman" panose="02020603050405020304" pitchFamily="18" charset="0"/>
                  <a:ea typeface="黑体" panose="02010609060101010101" pitchFamily="49" charset="-122"/>
                </a:rPr>
                <a:t>1. Background and Contribute</a:t>
              </a:r>
              <a:endParaRPr lang="en-US" altLang="zh-CN" sz="2400" dirty="0">
                <a:solidFill>
                  <a:schemeClr val="tx1"/>
                </a:solidFill>
                <a:latin typeface="Times New Roman" panose="02020603050405020304" pitchFamily="18" charset="0"/>
                <a:ea typeface="黑体" panose="02010609060101010101" pitchFamily="49" charset="-122"/>
              </a:endParaRPr>
            </a:p>
          </p:txBody>
        </p:sp>
      </p:grpSp>
      <p:grpSp>
        <p:nvGrpSpPr>
          <p:cNvPr id="6" name="组合 5"/>
          <p:cNvGrpSpPr/>
          <p:nvPr/>
        </p:nvGrpSpPr>
        <p:grpSpPr>
          <a:xfrm>
            <a:off x="3569411" y="3113030"/>
            <a:ext cx="5818505" cy="486287"/>
            <a:chOff x="4351131" y="3871473"/>
            <a:chExt cx="5818504" cy="486287"/>
          </a:xfrm>
        </p:grpSpPr>
        <p:grpSp>
          <p:nvGrpSpPr>
            <p:cNvPr id="7" name="组合 6"/>
            <p:cNvGrpSpPr/>
            <p:nvPr/>
          </p:nvGrpSpPr>
          <p:grpSpPr>
            <a:xfrm>
              <a:off x="4351131" y="3951362"/>
              <a:ext cx="441739" cy="406398"/>
              <a:chOff x="4965148" y="2093845"/>
              <a:chExt cx="441739" cy="406398"/>
            </a:xfrm>
          </p:grpSpPr>
          <p:sp>
            <p:nvSpPr>
              <p:cNvPr id="9" name="矩形 8"/>
              <p:cNvSpPr/>
              <p:nvPr>
                <p:custDataLst>
                  <p:tags r:id="rId5"/>
                </p:custDataLst>
              </p:nvPr>
            </p:nvSpPr>
            <p:spPr>
              <a:xfrm>
                <a:off x="5141843" y="2146852"/>
                <a:ext cx="194366" cy="194366"/>
              </a:xfrm>
              <a:prstGeom prst="rect">
                <a:avLst/>
              </a:prstGeom>
              <a:solidFill>
                <a:srgbClr val="1A7B80"/>
              </a:solidFill>
              <a:ln>
                <a:solidFill>
                  <a:srgbClr val="1A7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endParaRPr>
              </a:p>
            </p:txBody>
          </p:sp>
          <p:cxnSp>
            <p:nvCxnSpPr>
              <p:cNvPr id="10" name="直接连接符 9"/>
              <p:cNvCxnSpPr/>
              <p:nvPr>
                <p:custDataLst>
                  <p:tags r:id="rId6"/>
                </p:custDataLst>
              </p:nvPr>
            </p:nvCxnSpPr>
            <p:spPr>
              <a:xfrm>
                <a:off x="4965148" y="2411897"/>
                <a:ext cx="441739" cy="0"/>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7"/>
                </p:custDataLst>
              </p:nvPr>
            </p:nvCxnSpPr>
            <p:spPr>
              <a:xfrm flipV="1">
                <a:off x="5066746" y="2093845"/>
                <a:ext cx="0" cy="406398"/>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custDataLst>
                <p:tags r:id="rId8"/>
              </p:custDataLst>
            </p:nvPr>
          </p:nvSpPr>
          <p:spPr>
            <a:xfrm>
              <a:off x="5040106" y="3871473"/>
              <a:ext cx="5129529" cy="460375"/>
            </a:xfrm>
            <a:prstGeom prst="rect">
              <a:avLst/>
            </a:prstGeom>
            <a:noFill/>
          </p:spPr>
          <p:txBody>
            <a:bodyPr wrap="square" rtlCol="0">
              <a:spAutoFit/>
            </a:bodyPr>
            <a:p>
              <a:r>
                <a:rPr lang="en-US" altLang="zh-CN" sz="2400" dirty="0">
                  <a:latin typeface="Times New Roman" panose="02020603050405020304" pitchFamily="18" charset="0"/>
                  <a:ea typeface="黑体" panose="02010609060101010101" pitchFamily="49" charset="-122"/>
                </a:rPr>
                <a:t>3. Experiments and Analysis</a:t>
              </a:r>
              <a:endParaRPr lang="en-US" altLang="zh-CN" sz="2400" dirty="0">
                <a:latin typeface="Times New Roman" panose="02020603050405020304" pitchFamily="18" charset="0"/>
                <a:ea typeface="黑体" panose="02010609060101010101" pitchFamily="49" charset="-122"/>
              </a:endParaRPr>
            </a:p>
          </p:txBody>
        </p:sp>
      </p:grpSp>
      <p:grpSp>
        <p:nvGrpSpPr>
          <p:cNvPr id="12" name="组合 11"/>
          <p:cNvGrpSpPr/>
          <p:nvPr/>
        </p:nvGrpSpPr>
        <p:grpSpPr>
          <a:xfrm>
            <a:off x="3569411" y="2352674"/>
            <a:ext cx="5997575" cy="486922"/>
            <a:chOff x="4351131" y="4808435"/>
            <a:chExt cx="5997574" cy="486922"/>
          </a:xfrm>
        </p:grpSpPr>
        <p:grpSp>
          <p:nvGrpSpPr>
            <p:cNvPr id="13" name="组合 12"/>
            <p:cNvGrpSpPr/>
            <p:nvPr/>
          </p:nvGrpSpPr>
          <p:grpSpPr>
            <a:xfrm>
              <a:off x="4351131" y="4888959"/>
              <a:ext cx="441739" cy="406398"/>
              <a:chOff x="4965148" y="2093845"/>
              <a:chExt cx="441739" cy="406398"/>
            </a:xfrm>
          </p:grpSpPr>
          <p:sp>
            <p:nvSpPr>
              <p:cNvPr id="15" name="矩形 14"/>
              <p:cNvSpPr/>
              <p:nvPr>
                <p:custDataLst>
                  <p:tags r:id="rId9"/>
                </p:custDataLst>
              </p:nvPr>
            </p:nvSpPr>
            <p:spPr>
              <a:xfrm>
                <a:off x="5141843" y="2146852"/>
                <a:ext cx="194366" cy="19436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603050405020304" pitchFamily="18" charset="0"/>
                </a:endParaRPr>
              </a:p>
            </p:txBody>
          </p:sp>
          <p:cxnSp>
            <p:nvCxnSpPr>
              <p:cNvPr id="16" name="直接连接符 15"/>
              <p:cNvCxnSpPr/>
              <p:nvPr>
                <p:custDataLst>
                  <p:tags r:id="rId10"/>
                </p:custDataLst>
              </p:nvPr>
            </p:nvCxnSpPr>
            <p:spPr>
              <a:xfrm>
                <a:off x="4965148" y="2411897"/>
                <a:ext cx="441739" cy="0"/>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1"/>
                </p:custDataLst>
              </p:nvPr>
            </p:nvCxnSpPr>
            <p:spPr>
              <a:xfrm flipV="1">
                <a:off x="5066746" y="2093845"/>
                <a:ext cx="0" cy="406398"/>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custDataLst>
                <p:tags r:id="rId12"/>
              </p:custDataLst>
            </p:nvPr>
          </p:nvSpPr>
          <p:spPr>
            <a:xfrm>
              <a:off x="5040106" y="4808435"/>
              <a:ext cx="5308599" cy="460375"/>
            </a:xfrm>
            <a:prstGeom prst="rect">
              <a:avLst/>
            </a:prstGeom>
            <a:solidFill>
              <a:srgbClr val="1A7B80"/>
            </a:solidFill>
          </p:spPr>
          <p:txBody>
            <a:bodyPr wrap="square" rtlCol="0">
              <a:spAutoFit/>
            </a:bodyPr>
            <a:p>
              <a:r>
                <a:rPr lang="en-US" altLang="zh-CN" sz="2400" dirty="0">
                  <a:solidFill>
                    <a:schemeClr val="bg1"/>
                  </a:solidFill>
                  <a:latin typeface="Times New Roman" panose="02020603050405020304" pitchFamily="18" charset="0"/>
                  <a:ea typeface="黑体" panose="02010609060101010101" pitchFamily="49" charset="-122"/>
                </a:rPr>
                <a:t>2. Methods</a:t>
              </a:r>
              <a:endParaRPr lang="en-US" altLang="zh-CN" sz="2400" dirty="0">
                <a:solidFill>
                  <a:schemeClr val="bg1"/>
                </a:solidFill>
                <a:latin typeface="Times New Roman" panose="02020603050405020304" pitchFamily="18" charset="0"/>
                <a:ea typeface="黑体" panose="02010609060101010101" pitchFamily="49" charset="-122"/>
              </a:endParaRPr>
            </a:p>
          </p:txBody>
        </p:sp>
      </p:grpSp>
      <p:grpSp>
        <p:nvGrpSpPr>
          <p:cNvPr id="18" name="组合 17"/>
          <p:cNvGrpSpPr/>
          <p:nvPr/>
        </p:nvGrpSpPr>
        <p:grpSpPr>
          <a:xfrm>
            <a:off x="3570045" y="3950860"/>
            <a:ext cx="5611495" cy="486287"/>
            <a:chOff x="4351131" y="4809070"/>
            <a:chExt cx="5611494" cy="486287"/>
          </a:xfrm>
        </p:grpSpPr>
        <p:grpSp>
          <p:nvGrpSpPr>
            <p:cNvPr id="19" name="组合 18"/>
            <p:cNvGrpSpPr/>
            <p:nvPr/>
          </p:nvGrpSpPr>
          <p:grpSpPr>
            <a:xfrm>
              <a:off x="4351131" y="4888959"/>
              <a:ext cx="441739" cy="406398"/>
              <a:chOff x="4965148" y="2093845"/>
              <a:chExt cx="441739" cy="406398"/>
            </a:xfrm>
          </p:grpSpPr>
          <p:sp>
            <p:nvSpPr>
              <p:cNvPr id="21" name="矩形 20"/>
              <p:cNvSpPr/>
              <p:nvPr>
                <p:custDataLst>
                  <p:tags r:id="rId13"/>
                </p:custDataLst>
              </p:nvPr>
            </p:nvSpPr>
            <p:spPr>
              <a:xfrm>
                <a:off x="5141843" y="2146852"/>
                <a:ext cx="194366" cy="194366"/>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603050405020304" pitchFamily="18" charset="0"/>
                </a:endParaRPr>
              </a:p>
            </p:txBody>
          </p:sp>
          <p:cxnSp>
            <p:nvCxnSpPr>
              <p:cNvPr id="23" name="直接连接符 22"/>
              <p:cNvCxnSpPr/>
              <p:nvPr>
                <p:custDataLst>
                  <p:tags r:id="rId14"/>
                </p:custDataLst>
              </p:nvPr>
            </p:nvCxnSpPr>
            <p:spPr>
              <a:xfrm>
                <a:off x="4965148" y="2411897"/>
                <a:ext cx="441739" cy="0"/>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5"/>
                </p:custDataLst>
              </p:nvPr>
            </p:nvCxnSpPr>
            <p:spPr>
              <a:xfrm flipV="1">
                <a:off x="5066746" y="2093845"/>
                <a:ext cx="0" cy="406398"/>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custDataLst>
                <p:tags r:id="rId16"/>
              </p:custDataLst>
            </p:nvPr>
          </p:nvSpPr>
          <p:spPr>
            <a:xfrm>
              <a:off x="5068681" y="4809070"/>
              <a:ext cx="4893944" cy="460375"/>
            </a:xfrm>
            <a:prstGeom prst="rect">
              <a:avLst/>
            </a:prstGeom>
            <a:noFill/>
          </p:spPr>
          <p:txBody>
            <a:bodyPr wrap="square" rtlCol="0">
              <a:spAutoFit/>
            </a:bodyPr>
            <a:p>
              <a:r>
                <a:rPr lang="en-US" altLang="zh-CN" sz="2400" dirty="0">
                  <a:latin typeface="Times New Roman" panose="02020603050405020304" pitchFamily="18" charset="0"/>
                  <a:ea typeface="黑体" panose="02010609060101010101" pitchFamily="49" charset="-122"/>
                </a:rPr>
                <a:t>4. </a:t>
              </a:r>
              <a:r>
                <a:rPr lang="en-US" altLang="zh-CN" sz="2400" dirty="0">
                  <a:latin typeface="Times New Roman" panose="02020603050405020304" pitchFamily="18" charset="0"/>
                  <a:ea typeface="黑体" panose="02010609060101010101" pitchFamily="49" charset="-122"/>
                  <a:sym typeface="+mn-ea"/>
                </a:rPr>
                <a:t>Conclusion</a:t>
              </a:r>
              <a:endParaRPr lang="en-US" altLang="zh-CN" sz="2400" dirty="0">
                <a:latin typeface="Times New Roman" panose="02020603050405020304" pitchFamily="18" charset="0"/>
                <a:ea typeface="黑体" panose="02010609060101010101" pitchFamily="49" charset="-122"/>
              </a:endParaRPr>
            </a:p>
          </p:txBody>
        </p:sp>
      </p:grpSp>
      <p:pic>
        <p:nvPicPr>
          <p:cNvPr id="4" name="图片 3" descr="微信图片_20240403210549"/>
          <p:cNvPicPr>
            <a:picLocks noChangeAspect="1"/>
          </p:cNvPicPr>
          <p:nvPr/>
        </p:nvPicPr>
        <p:blipFill>
          <a:blip r:embed="rId17"/>
          <a:stretch>
            <a:fillRect/>
          </a:stretch>
        </p:blipFill>
        <p:spPr>
          <a:xfrm>
            <a:off x="10683240" y="0"/>
            <a:ext cx="1508760" cy="12617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96" y="-154"/>
            <a:ext cx="3405505" cy="521970"/>
          </a:xfrm>
          <a:prstGeom prst="rect">
            <a:avLst/>
          </a:prstGeom>
          <a:noFill/>
        </p:spPr>
        <p:txBody>
          <a:bodyPr wrap="none" rtlCol="0">
            <a:spAutoFit/>
          </a:bodyPr>
          <a:p>
            <a:pPr algn="l"/>
            <a:r>
              <a:rPr lang="en-US" sz="2800" b="1" dirty="0">
                <a:latin typeface="Times New Roman" panose="02020603050405020304" pitchFamily="18" charset="0"/>
                <a:cs typeface="Times New Roman" panose="02020603050405020304" pitchFamily="18" charset="0"/>
                <a:sym typeface="+mn-ea"/>
              </a:rPr>
              <a:t>2</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1 </a:t>
            </a:r>
            <a:r>
              <a:rPr sz="2800" b="1" dirty="0">
                <a:latin typeface="Times New Roman" panose="02020603050405020304" pitchFamily="18" charset="0"/>
                <a:cs typeface="Times New Roman" panose="02020603050405020304" pitchFamily="18" charset="0"/>
                <a:sym typeface="+mn-ea"/>
              </a:rPr>
              <a:t>P</a:t>
            </a:r>
            <a:r>
              <a:rPr lang="en-US" sz="2800" b="1" dirty="0">
                <a:latin typeface="Times New Roman" panose="02020603050405020304" pitchFamily="18" charset="0"/>
                <a:cs typeface="Times New Roman" panose="02020603050405020304" pitchFamily="18" charset="0"/>
                <a:sym typeface="+mn-ea"/>
              </a:rPr>
              <a:t>roposed</a:t>
            </a:r>
            <a:r>
              <a:rPr sz="2800" b="1" dirty="0">
                <a:latin typeface="Times New Roman" panose="02020603050405020304" pitchFamily="18" charset="0"/>
                <a:cs typeface="Times New Roman" panose="02020603050405020304" pitchFamily="18" charset="0"/>
                <a:sym typeface="+mn-ea"/>
              </a:rPr>
              <a:t> M</a:t>
            </a:r>
            <a:r>
              <a:rPr lang="en-US" sz="2800" b="1" dirty="0">
                <a:latin typeface="Times New Roman" panose="02020603050405020304" pitchFamily="18" charset="0"/>
                <a:cs typeface="Times New Roman" panose="02020603050405020304" pitchFamily="18" charset="0"/>
                <a:sym typeface="+mn-ea"/>
              </a:rPr>
              <a:t>ethod</a:t>
            </a:r>
            <a:endParaRPr sz="2800" b="1" dirty="0">
              <a:latin typeface="Times New Roman" panose="02020603050405020304" pitchFamily="18" charset="0"/>
              <a:cs typeface="Times New Roman" panose="02020603050405020304" pitchFamily="18" charset="0"/>
              <a:sym typeface="+mn-ea"/>
            </a:endParaRPr>
          </a:p>
        </p:txBody>
      </p:sp>
      <p:pic>
        <p:nvPicPr>
          <p:cNvPr id="9" name="图片 8" descr="fig2"/>
          <p:cNvPicPr>
            <a:picLocks noChangeAspect="1"/>
          </p:cNvPicPr>
          <p:nvPr/>
        </p:nvPicPr>
        <p:blipFill>
          <a:blip r:embed="rId2"/>
          <a:stretch>
            <a:fillRect/>
          </a:stretch>
        </p:blipFill>
        <p:spPr>
          <a:xfrm>
            <a:off x="1761490" y="1772285"/>
            <a:ext cx="9281795" cy="4515485"/>
          </a:xfrm>
          <a:prstGeom prst="rect">
            <a:avLst/>
          </a:prstGeom>
        </p:spPr>
      </p:pic>
      <p:sp>
        <p:nvSpPr>
          <p:cNvPr id="5" name="文本框 4"/>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2</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3"/>
          <a:stretch>
            <a:fillRect/>
          </a:stretch>
        </p:blipFill>
        <p:spPr>
          <a:xfrm>
            <a:off x="10683240" y="0"/>
            <a:ext cx="1508760" cy="12617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296" y="-12854"/>
            <a:ext cx="2830195" cy="521970"/>
          </a:xfrm>
          <a:prstGeom prst="rect">
            <a:avLst/>
          </a:prstGeom>
          <a:noFill/>
        </p:spPr>
        <p:txBody>
          <a:bodyPr wrap="none" rtlCol="0">
            <a:spAutoFit/>
          </a:bodyPr>
          <a:p>
            <a:pPr algn="l"/>
            <a:r>
              <a:rPr lang="en-US" sz="2800" b="1" dirty="0">
                <a:latin typeface="Times New Roman" panose="02020603050405020304" pitchFamily="18" charset="0"/>
                <a:cs typeface="Times New Roman" panose="02020603050405020304" pitchFamily="18" charset="0"/>
                <a:sym typeface="+mn-ea"/>
              </a:rPr>
              <a:t>2</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2 </a:t>
            </a:r>
            <a:r>
              <a:rPr sz="2800" b="1" dirty="0">
                <a:latin typeface="Times New Roman" panose="02020603050405020304" pitchFamily="18" charset="0"/>
                <a:cs typeface="Times New Roman" panose="02020603050405020304" pitchFamily="18" charset="0"/>
                <a:sym typeface="+mn-ea"/>
              </a:rPr>
              <a:t> FF</a:t>
            </a:r>
            <a:r>
              <a:rPr lang="en-US" sz="2800" b="1" dirty="0">
                <a:latin typeface="Times New Roman" panose="02020603050405020304" pitchFamily="18" charset="0"/>
                <a:cs typeface="Times New Roman" panose="02020603050405020304" pitchFamily="18" charset="0"/>
                <a:sym typeface="+mn-ea"/>
              </a:rPr>
              <a:t>M</a:t>
            </a:r>
            <a:r>
              <a:rPr sz="2800" b="1" dirty="0">
                <a:latin typeface="Times New Roman" panose="02020603050405020304" pitchFamily="18" charset="0"/>
                <a:cs typeface="Times New Roman" panose="02020603050405020304" pitchFamily="18" charset="0"/>
                <a:sym typeface="+mn-ea"/>
              </a:rPr>
              <a:t> M</a:t>
            </a:r>
            <a:r>
              <a:rPr lang="en-US" sz="2800" b="1" dirty="0">
                <a:latin typeface="Times New Roman" panose="02020603050405020304" pitchFamily="18" charset="0"/>
                <a:cs typeface="Times New Roman" panose="02020603050405020304" pitchFamily="18" charset="0"/>
                <a:sym typeface="+mn-ea"/>
              </a:rPr>
              <a:t>odule</a:t>
            </a:r>
            <a:endParaRPr lang="en-US" sz="2800" b="1" dirty="0">
              <a:latin typeface="Times New Roman" panose="02020603050405020304" pitchFamily="18" charset="0"/>
              <a:cs typeface="Times New Roman" panose="02020603050405020304" pitchFamily="18" charset="0"/>
              <a:sym typeface="+mn-ea"/>
            </a:endParaRPr>
          </a:p>
        </p:txBody>
      </p:sp>
      <p:pic>
        <p:nvPicPr>
          <p:cNvPr id="3" name="图片 2" descr="绘图40"/>
          <p:cNvPicPr>
            <a:picLocks noChangeAspect="1"/>
          </p:cNvPicPr>
          <p:nvPr/>
        </p:nvPicPr>
        <p:blipFill>
          <a:blip r:embed="rId2"/>
          <a:stretch>
            <a:fillRect/>
          </a:stretch>
        </p:blipFill>
        <p:spPr>
          <a:xfrm>
            <a:off x="3378200" y="2056765"/>
            <a:ext cx="6456680" cy="3387090"/>
          </a:xfrm>
          <a:prstGeom prst="rect">
            <a:avLst/>
          </a:prstGeom>
        </p:spPr>
      </p:pic>
      <p:sp>
        <p:nvSpPr>
          <p:cNvPr id="5" name="文本框 4"/>
          <p:cNvSpPr txBox="1"/>
          <p:nvPr/>
        </p:nvSpPr>
        <p:spPr>
          <a:xfrm>
            <a:off x="5799455" y="0"/>
            <a:ext cx="516890" cy="509270"/>
          </a:xfrm>
          <a:prstGeom prst="rect">
            <a:avLst/>
          </a:prstGeom>
          <a:noFill/>
        </p:spPr>
        <p:txBody>
          <a:bodyPr wrap="square" rtlCol="0">
            <a:noAutofit/>
          </a:bodyPr>
          <a:p>
            <a:pPr algn="dist"/>
            <a:r>
              <a:rPr lang="en-US" altLang="zh-CN" sz="3600" b="1" dirty="0">
                <a:solidFill>
                  <a:srgbClr val="FFFFFF"/>
                </a:solidFill>
                <a:latin typeface="Agency FB" panose="020B0503020202020204" pitchFamily="34" charset="0"/>
                <a:ea typeface="微软雅黑 Light" panose="020B0502040204020203" pitchFamily="34" charset="-122"/>
              </a:rPr>
              <a:t>2</a:t>
            </a:r>
            <a:endParaRPr lang="en-US" altLang="zh-CN" sz="3600" b="1" dirty="0">
              <a:solidFill>
                <a:srgbClr val="FFFFFF"/>
              </a:solidFill>
              <a:latin typeface="Agency FB" panose="020B0503020202020204" pitchFamily="34" charset="0"/>
              <a:ea typeface="微软雅黑 Light" panose="020B0502040204020203" pitchFamily="34" charset="-122"/>
            </a:endParaRPr>
          </a:p>
        </p:txBody>
      </p:sp>
      <p:pic>
        <p:nvPicPr>
          <p:cNvPr id="4" name="图片 3" descr="微信图片_20240403210549"/>
          <p:cNvPicPr>
            <a:picLocks noChangeAspect="1"/>
          </p:cNvPicPr>
          <p:nvPr/>
        </p:nvPicPr>
        <p:blipFill>
          <a:blip r:embed="rId3"/>
          <a:stretch>
            <a:fillRect/>
          </a:stretch>
        </p:blipFill>
        <p:spPr>
          <a:xfrm>
            <a:off x="10683240" y="0"/>
            <a:ext cx="1508760" cy="126174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753.4787401574804,&quot;width&quot;:7357.327559055118}"/>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PLACING_PICTURE_USER_VIEWPORT" val="{&quot;height&quot;:5148,&quot;width&quot;:867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COMMONDATA" val="eyJoZGlkIjoiNDFjMTdjNDU1ZjdmZmFjNzY0ZTJmNzQ1NTY2YTY0NTAifQ=="/>
  <p:tag name="KSO_WPP_MARK_KEY" val="aa52f302-a5af-4cca-a036-eb6d9272c9ad"/>
  <p:tag name="commondata" val="eyJoZGlkIjoiOGI1OTliYTViMzg4ODM1Yjk1MTRmZjc3NGVjN2NkZWM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3075</Words>
  <Application>WPS 演示</Application>
  <PresentationFormat>宽屏</PresentationFormat>
  <Paragraphs>135</Paragraphs>
  <Slides>20</Slides>
  <Notes>17</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2</vt:i4>
      </vt:variant>
      <vt:variant>
        <vt:lpstr>幻灯片标题</vt:lpstr>
      </vt:variant>
      <vt:variant>
        <vt:i4>20</vt:i4>
      </vt:variant>
    </vt:vector>
  </HeadingPairs>
  <TitlesOfParts>
    <vt:vector size="40" baseType="lpstr">
      <vt:lpstr>Arial</vt:lpstr>
      <vt:lpstr>宋体</vt:lpstr>
      <vt:lpstr>Wingdings</vt:lpstr>
      <vt:lpstr>微软雅黑</vt:lpstr>
      <vt:lpstr>Times New Roman</vt:lpstr>
      <vt:lpstr>黑体</vt:lpstr>
      <vt:lpstr>Agency FB</vt:lpstr>
      <vt:lpstr>微软雅黑 Light</vt:lpstr>
      <vt:lpstr>Wingdings</vt:lpstr>
      <vt:lpstr>Arial Unicode MS</vt:lpstr>
      <vt:lpstr>Arial Black</vt:lpstr>
      <vt:lpstr>等线</vt:lpstr>
      <vt:lpstr>Georgia</vt:lpstr>
      <vt:lpstr>Merriweather</vt:lpstr>
      <vt:lpstr>Calibri</vt:lpstr>
      <vt:lpstr>华文楷体</vt:lpstr>
      <vt:lpstr>Segoe Print</vt:lpstr>
      <vt:lpstr>Office 主题</vt:lpstr>
      <vt:lpstr>Equation.DSMT4</vt:lpstr>
      <vt:lpstr>Equation.DSMT4</vt:lpstr>
      <vt:lpstr> Gland Segmentation via Dual Encoders and Boundary-enhanced Attention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安娅君</dc:creator>
  <cp:lastModifiedBy>임윤아</cp:lastModifiedBy>
  <cp:revision>1241</cp:revision>
  <dcterms:created xsi:type="dcterms:W3CDTF">2018-05-05T06:04:00Z</dcterms:created>
  <dcterms:modified xsi:type="dcterms:W3CDTF">2024-04-11T12:17:09Z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A739377B3EC84D41906693256C1DD54B</vt:lpwstr>
  </property>
</Properties>
</file>