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21"/>
  </p:notesMasterIdLst>
  <p:sldIdLst>
    <p:sldId id="257" r:id="rId3"/>
    <p:sldId id="256" r:id="rId4"/>
    <p:sldId id="258" r:id="rId5"/>
    <p:sldId id="286" r:id="rId6"/>
    <p:sldId id="285" r:id="rId7"/>
    <p:sldId id="287" r:id="rId8"/>
    <p:sldId id="295" r:id="rId9"/>
    <p:sldId id="291" r:id="rId10"/>
    <p:sldId id="294" r:id="rId11"/>
    <p:sldId id="296" r:id="rId12"/>
    <p:sldId id="297" r:id="rId13"/>
    <p:sldId id="292" r:id="rId14"/>
    <p:sldId id="298" r:id="rId15"/>
    <p:sldId id="282" r:id="rId16"/>
    <p:sldId id="283" r:id="rId17"/>
    <p:sldId id="261" r:id="rId18"/>
    <p:sldId id="275" r:id="rId19"/>
    <p:sldId id="277" r:id="rId20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9999"/>
    <a:srgbClr val="B4B4B4"/>
    <a:srgbClr val="CC3333"/>
    <a:srgbClr val="E18787"/>
    <a:srgbClr val="CB3A3C"/>
    <a:srgbClr val="DC7272"/>
    <a:srgbClr val="797979"/>
    <a:srgbClr val="000000"/>
    <a:srgbClr val="9C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2" autoAdjust="0"/>
    <p:restoredTop sz="86477" autoAdjust="0"/>
  </p:normalViewPr>
  <p:slideViewPr>
    <p:cSldViewPr>
      <p:cViewPr varScale="1">
        <p:scale>
          <a:sx n="165" d="100"/>
          <a:sy n="165" d="100"/>
        </p:scale>
        <p:origin x="318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C9049-F62C-4E6E-AA85-1D972872B537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FC288-AC75-45E3-BF83-8AEFBB81B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9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C288-AC75-45E3-BF83-8AEFBB81B7E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6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LR sensor -&gt;</a:t>
            </a:r>
            <a:r>
              <a:rPr lang="de-DE" baseline="0" dirty="0" smtClean="0"/>
              <a:t> aliasing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-&gt; QUARTER sampling -&gt; Leave one quarter transparent -&gt; higher resolution per pixel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C288-AC75-45E3-BF83-8AEFBB81B7E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65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C288-AC75-45E3-BF83-8AEFBB81B7E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64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Fensterladen == window</a:t>
            </a:r>
            <a:r>
              <a:rPr lang="de-DE" baseline="0" dirty="0" smtClean="0"/>
              <a:t> shutter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C288-AC75-45E3-BF83-8AEFBB81B7E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30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Fensterladen == window</a:t>
            </a:r>
            <a:r>
              <a:rPr lang="de-DE" baseline="0" dirty="0" smtClean="0"/>
              <a:t> shutter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C288-AC75-45E3-BF83-8AEFBB81B7E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7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C288-AC75-45E3-BF83-8AEFBB81B7E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30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Similar to Matching pursuit (Greedy algorithm)</a:t>
            </a:r>
          </a:p>
          <a:p>
            <a:endParaRPr lang="de-D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- Calculate best coefficient for all basis functions </a:t>
            </a:r>
            <a:br>
              <a:rPr lang="de-DE" dirty="0" smtClean="0"/>
            </a:br>
            <a:r>
              <a:rPr lang="de-DE" dirty="0" smtClean="0"/>
              <a:t>(w.r.t. minimum of residual error; analytic description available)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C288-AC75-45E3-BF83-8AEFBB81B7E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3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022" y="4083918"/>
            <a:ext cx="1227466" cy="72007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86" b="8314"/>
          <a:stretch/>
        </p:blipFill>
        <p:spPr>
          <a:xfrm>
            <a:off x="0" y="0"/>
            <a:ext cx="9153525" cy="27893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765375"/>
            <a:ext cx="7772400" cy="81448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1241680" y="3746865"/>
            <a:ext cx="66606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Simon Grosche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Kristian</a:t>
            </a:r>
            <a:r>
              <a:rPr lang="de-DE" sz="16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Fischer, Fabian Brand, 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Jürgen Seiler, and</a:t>
            </a:r>
            <a:r>
              <a:rPr lang="de-DE" sz="16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André Kaup</a:t>
            </a:r>
          </a:p>
          <a:p>
            <a:pPr algn="ctr"/>
            <a:r>
              <a:rPr lang="de-DE" sz="16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simon.grosche@fau.de </a:t>
            </a:r>
          </a:p>
          <a:p>
            <a:pPr algn="ctr"/>
            <a:r>
              <a:rPr lang="de-DE" sz="1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sz="16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6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Multimedia Communications and Signal Processing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2" y="4221988"/>
            <a:ext cx="1891458" cy="512680"/>
          </a:xfrm>
          <a:prstGeom prst="rect">
            <a:avLst/>
          </a:prstGeom>
        </p:spPr>
      </p:pic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208028" y="4803998"/>
            <a:ext cx="8640960" cy="0"/>
          </a:xfrm>
          <a:prstGeom prst="line">
            <a:avLst/>
          </a:prstGeom>
          <a:noFill/>
          <a:ln w="28575">
            <a:solidFill>
              <a:srgbClr val="CC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Line 12"/>
          <p:cNvSpPr>
            <a:spLocks noChangeShapeType="1"/>
          </p:cNvSpPr>
          <p:nvPr userDrawn="1"/>
        </p:nvSpPr>
        <p:spPr bwMode="auto">
          <a:xfrm>
            <a:off x="285028" y="4859561"/>
            <a:ext cx="8640960" cy="0"/>
          </a:xfrm>
          <a:prstGeom prst="line">
            <a:avLst/>
          </a:prstGeom>
          <a:noFill/>
          <a:ln w="28575">
            <a:solidFill>
              <a:srgbClr val="99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1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494410"/>
            <a:ext cx="7772400" cy="1021556"/>
          </a:xfrm>
        </p:spPr>
        <p:txBody>
          <a:bodyPr anchor="t">
            <a:noAutofit/>
          </a:bodyPr>
          <a:lstStyle>
            <a:lvl1pPr algn="l">
              <a:defRPr sz="2800" b="1" cap="all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789336"/>
            <a:ext cx="7772400" cy="718518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86" b="8314"/>
          <a:stretch/>
        </p:blipFill>
        <p:spPr>
          <a:xfrm>
            <a:off x="0" y="0"/>
            <a:ext cx="9153525" cy="2789336"/>
          </a:xfrm>
          <a:prstGeom prst="rect">
            <a:avLst/>
          </a:prstGeom>
        </p:spPr>
      </p:pic>
      <p:sp>
        <p:nvSpPr>
          <p:cNvPr id="16" name="Line 11"/>
          <p:cNvSpPr>
            <a:spLocks noChangeShapeType="1"/>
          </p:cNvSpPr>
          <p:nvPr userDrawn="1"/>
        </p:nvSpPr>
        <p:spPr bwMode="auto">
          <a:xfrm>
            <a:off x="208028" y="4515966"/>
            <a:ext cx="8640960" cy="0"/>
          </a:xfrm>
          <a:prstGeom prst="line">
            <a:avLst/>
          </a:prstGeom>
          <a:noFill/>
          <a:ln w="28575">
            <a:solidFill>
              <a:srgbClr val="CC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285028" y="4571529"/>
            <a:ext cx="8640960" cy="0"/>
          </a:xfrm>
          <a:prstGeom prst="line">
            <a:avLst/>
          </a:prstGeom>
          <a:noFill/>
          <a:ln w="28575">
            <a:solidFill>
              <a:srgbClr val="99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78" y="4587974"/>
            <a:ext cx="859132" cy="504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2" y="4659982"/>
            <a:ext cx="1512168" cy="40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2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565571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78" y="4587974"/>
            <a:ext cx="859132" cy="504000"/>
          </a:xfrm>
          <a:prstGeom prst="rect">
            <a:avLst/>
          </a:prstGeom>
        </p:spPr>
      </p:pic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213020" y="699542"/>
            <a:ext cx="8640960" cy="0"/>
          </a:xfrm>
          <a:prstGeom prst="line">
            <a:avLst/>
          </a:prstGeom>
          <a:noFill/>
          <a:ln w="28575">
            <a:solidFill>
              <a:srgbClr val="CC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Line 12"/>
          <p:cNvSpPr>
            <a:spLocks noChangeShapeType="1"/>
          </p:cNvSpPr>
          <p:nvPr userDrawn="1"/>
        </p:nvSpPr>
        <p:spPr bwMode="auto">
          <a:xfrm>
            <a:off x="290020" y="755105"/>
            <a:ext cx="8640960" cy="0"/>
          </a:xfrm>
          <a:prstGeom prst="line">
            <a:avLst/>
          </a:prstGeom>
          <a:noFill/>
          <a:ln w="28575">
            <a:solidFill>
              <a:srgbClr val="99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2" y="4659982"/>
            <a:ext cx="1512168" cy="409873"/>
          </a:xfrm>
          <a:prstGeom prst="rect">
            <a:avLst/>
          </a:prstGeom>
        </p:spPr>
      </p:pic>
      <p:sp>
        <p:nvSpPr>
          <p:cNvPr id="16" name="Line 11"/>
          <p:cNvSpPr>
            <a:spLocks noChangeShapeType="1"/>
          </p:cNvSpPr>
          <p:nvPr userDrawn="1"/>
        </p:nvSpPr>
        <p:spPr bwMode="auto">
          <a:xfrm>
            <a:off x="208028" y="4515966"/>
            <a:ext cx="8640960" cy="0"/>
          </a:xfrm>
          <a:prstGeom prst="line">
            <a:avLst/>
          </a:prstGeom>
          <a:noFill/>
          <a:ln w="28575">
            <a:solidFill>
              <a:srgbClr val="CC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285028" y="4571529"/>
            <a:ext cx="8640960" cy="0"/>
          </a:xfrm>
          <a:prstGeom prst="line">
            <a:avLst/>
          </a:prstGeom>
          <a:noFill/>
          <a:ln w="28575">
            <a:solidFill>
              <a:srgbClr val="99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50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49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87575"/>
            <a:ext cx="4038600" cy="3456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87575"/>
            <a:ext cx="4038600" cy="3456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13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419623"/>
            <a:ext cx="4040188" cy="3024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915566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19623"/>
            <a:ext cx="4041775" cy="3024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488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81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5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987575"/>
            <a:ext cx="8229600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213020" y="699542"/>
            <a:ext cx="8640960" cy="0"/>
          </a:xfrm>
          <a:prstGeom prst="line">
            <a:avLst/>
          </a:prstGeom>
          <a:noFill/>
          <a:ln w="28575">
            <a:solidFill>
              <a:srgbClr val="CC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290020" y="755105"/>
            <a:ext cx="8640960" cy="0"/>
          </a:xfrm>
          <a:prstGeom prst="line">
            <a:avLst/>
          </a:prstGeom>
          <a:noFill/>
          <a:ln w="28575">
            <a:solidFill>
              <a:srgbClr val="99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2507396" y="4815229"/>
            <a:ext cx="3864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Multimedia Communications and Signal Processing</a:t>
            </a:r>
            <a:endParaRPr lang="de-DE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223299" y="4579955"/>
            <a:ext cx="4420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S. Grosche: Enhanced Quarter Sampling with adapted VDSR network</a:t>
            </a:r>
            <a:endParaRPr lang="de-DE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6372000" y="4579955"/>
            <a:ext cx="15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Oct. 25-28,</a:t>
            </a:r>
            <a:r>
              <a:rPr lang="de-DE" sz="12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2020</a:t>
            </a:r>
            <a:endParaRPr lang="de-DE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>
            <a:off x="7020272" y="482324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Page </a:t>
            </a:r>
            <a:fld id="{AF634817-4550-4D34-8501-C09E3EF797D6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‹#›</a:t>
            </a:fld>
            <a:endParaRPr lang="de-DE" sz="1200" kern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Line 11"/>
          <p:cNvSpPr>
            <a:spLocks noChangeShapeType="1"/>
          </p:cNvSpPr>
          <p:nvPr userDrawn="1"/>
        </p:nvSpPr>
        <p:spPr bwMode="auto">
          <a:xfrm>
            <a:off x="208028" y="4515966"/>
            <a:ext cx="8640960" cy="0"/>
          </a:xfrm>
          <a:prstGeom prst="line">
            <a:avLst/>
          </a:prstGeom>
          <a:noFill/>
          <a:ln w="28575">
            <a:solidFill>
              <a:srgbClr val="CC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12"/>
          <p:cNvSpPr>
            <a:spLocks noChangeShapeType="1"/>
          </p:cNvSpPr>
          <p:nvPr userDrawn="1"/>
        </p:nvSpPr>
        <p:spPr bwMode="auto">
          <a:xfrm>
            <a:off x="285028" y="4571529"/>
            <a:ext cx="8640960" cy="0"/>
          </a:xfrm>
          <a:prstGeom prst="line">
            <a:avLst/>
          </a:prstGeom>
          <a:noFill/>
          <a:ln w="28575">
            <a:solidFill>
              <a:srgbClr val="99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78" y="4587974"/>
            <a:ext cx="859132" cy="504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2" y="4659982"/>
            <a:ext cx="1512168" cy="40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0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000" y="2765375"/>
            <a:ext cx="8982000" cy="886375"/>
          </a:xfrm>
        </p:spPr>
        <p:txBody>
          <a:bodyPr>
            <a:noAutofit/>
          </a:bodyPr>
          <a:lstStyle/>
          <a:p>
            <a:r>
              <a:rPr lang="en-US" sz="2200" dirty="0"/>
              <a:t>Enhanced Image </a:t>
            </a:r>
            <a:r>
              <a:rPr lang="en-US" sz="2200" dirty="0" smtClean="0"/>
              <a:t>Reconstruction From </a:t>
            </a:r>
            <a:r>
              <a:rPr lang="en-US" sz="2200" dirty="0"/>
              <a:t>Quarter Sampling </a:t>
            </a:r>
            <a:r>
              <a:rPr lang="en-US" sz="2200" dirty="0" smtClean="0"/>
              <a:t>Measurements Using an Adapted </a:t>
            </a:r>
            <a:r>
              <a:rPr lang="en-US" sz="2200" dirty="0"/>
              <a:t>Very Deep Super Resolution Network</a:t>
            </a:r>
            <a:endParaRPr lang="de-DE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8127000" y="4839664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99999"/>
                </a:solidFill>
              </a:rPr>
              <a:t>ICIP 2020</a:t>
            </a:r>
            <a:endParaRPr lang="de-DE" sz="1400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3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Visual Comparison</a:t>
            </a:r>
            <a:endParaRPr lang="de-D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906750"/>
            <a:ext cx="4536360" cy="33845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00" y="1646525"/>
            <a:ext cx="19050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22000" y="1311750"/>
            <a:ext cx="900000" cy="900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4110038" y="1309688"/>
            <a:ext cx="1991962" cy="3466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19563" y="2212181"/>
            <a:ext cx="1943100" cy="13549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57000" y="1656313"/>
            <a:ext cx="1905000" cy="1905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657000" y="4315530"/>
            <a:ext cx="828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898989"/>
                </a:solidFill>
              </a:rPr>
              <a:t>Urban100: </a:t>
            </a:r>
            <a:r>
              <a:rPr lang="en-US" sz="800" dirty="0" smtClean="0">
                <a:solidFill>
                  <a:srgbClr val="898989"/>
                </a:solidFill>
              </a:rPr>
              <a:t>Huang et al., </a:t>
            </a:r>
            <a:r>
              <a:rPr lang="en-US" sz="800" dirty="0">
                <a:solidFill>
                  <a:srgbClr val="898989"/>
                </a:solidFill>
              </a:rPr>
              <a:t>“</a:t>
            </a:r>
            <a:r>
              <a:rPr lang="en-US" sz="800" dirty="0" smtClean="0">
                <a:solidFill>
                  <a:srgbClr val="898989"/>
                </a:solidFill>
              </a:rPr>
              <a:t>Single </a:t>
            </a:r>
            <a:r>
              <a:rPr lang="en-US" sz="800" dirty="0">
                <a:solidFill>
                  <a:srgbClr val="898989"/>
                </a:solidFill>
              </a:rPr>
              <a:t>image super-resolution from transformed self-exemplars</a:t>
            </a:r>
            <a:r>
              <a:rPr lang="en-US" sz="800" dirty="0" smtClean="0">
                <a:solidFill>
                  <a:srgbClr val="898989"/>
                </a:solidFill>
              </a:rPr>
              <a:t>,” in </a:t>
            </a:r>
            <a:r>
              <a:rPr lang="en-US" sz="800" i="1" dirty="0">
                <a:solidFill>
                  <a:srgbClr val="898989"/>
                </a:solidFill>
              </a:rPr>
              <a:t>Proc. IEEE Conference on Computer Vision and </a:t>
            </a:r>
            <a:r>
              <a:rPr lang="en-US" sz="800" i="1" dirty="0" smtClean="0">
                <a:solidFill>
                  <a:srgbClr val="898989"/>
                </a:solidFill>
              </a:rPr>
              <a:t>Pattern Recognition</a:t>
            </a:r>
            <a:r>
              <a:rPr lang="en-US" sz="800" dirty="0">
                <a:solidFill>
                  <a:srgbClr val="898989"/>
                </a:solidFill>
              </a:rPr>
              <a:t>, Boston, June </a:t>
            </a:r>
            <a:r>
              <a:rPr lang="en-US" sz="800" dirty="0" smtClean="0">
                <a:solidFill>
                  <a:srgbClr val="898989"/>
                </a:solidFill>
              </a:rPr>
              <a:t>2015.</a:t>
            </a:r>
            <a:endParaRPr lang="en-US" sz="8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2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Visual Comparison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1356750"/>
            <a:ext cx="2632500" cy="263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000" y="1016508"/>
            <a:ext cx="112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Reference</a:t>
            </a:r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00" y="1356750"/>
            <a:ext cx="2632500" cy="263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00" y="1356750"/>
            <a:ext cx="2632500" cy="2632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80" y="1356750"/>
            <a:ext cx="2632500" cy="2632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80" y="1356750"/>
            <a:ext cx="2632500" cy="2632500"/>
          </a:xfrm>
          <a:prstGeom prst="rect">
            <a:avLst/>
          </a:prstGeom>
        </p:spPr>
      </p:pic>
      <p:pic>
        <p:nvPicPr>
          <p:cNvPr id="16" name="Content Placeholder 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t="8182" r="74816" b="55920"/>
          <a:stretch/>
        </p:blipFill>
        <p:spPr>
          <a:xfrm>
            <a:off x="2437092" y="787518"/>
            <a:ext cx="505040" cy="5050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89500" y="1016508"/>
            <a:ext cx="112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LR + BIC</a:t>
            </a:r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3289500" y="1016508"/>
            <a:ext cx="168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LR + BIC + VDSR</a:t>
            </a:r>
            <a:endParaRPr lang="de-DE" dirty="0"/>
          </a:p>
        </p:txBody>
      </p:sp>
      <p:pic>
        <p:nvPicPr>
          <p:cNvPr id="21" name="Content Placeholder 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9" t="7986" r="42629" b="56675"/>
          <a:stretch/>
        </p:blipFill>
        <p:spPr>
          <a:xfrm>
            <a:off x="5424384" y="795164"/>
            <a:ext cx="497616" cy="497184"/>
          </a:xfrm>
          <a:prstGeom prst="rect">
            <a:avLst/>
          </a:prstGeom>
        </p:spPr>
      </p:pic>
      <p:pic>
        <p:nvPicPr>
          <p:cNvPr id="22" name="Content Placeholder 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4" t="8372" r="1969" b="55730"/>
          <a:stretch/>
        </p:blipFill>
        <p:spPr>
          <a:xfrm>
            <a:off x="8275840" y="787518"/>
            <a:ext cx="505040" cy="5050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50780" y="1007101"/>
            <a:ext cx="168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QS + FSR</a:t>
            </a:r>
            <a:endParaRPr lang="de-DE" dirty="0"/>
          </a:p>
        </p:txBody>
      </p:sp>
      <p:sp>
        <p:nvSpPr>
          <p:cNvPr id="24" name="TextBox 23"/>
          <p:cNvSpPr txBox="1"/>
          <p:nvPr/>
        </p:nvSpPr>
        <p:spPr>
          <a:xfrm>
            <a:off x="6142500" y="726750"/>
            <a:ext cx="328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QS + FSR </a:t>
            </a:r>
            <a:r>
              <a:rPr lang="de-DE" dirty="0" smtClean="0">
                <a:solidFill>
                  <a:srgbClr val="C00000"/>
                </a:solidFill>
              </a:rPr>
              <a:t>+ VDSR-QS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+ (8-fold DA)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9567" y="3960160"/>
            <a:ext cx="111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29.04 dB</a:t>
            </a:r>
            <a:endParaRPr lang="de-DE" dirty="0"/>
          </a:p>
        </p:txBody>
      </p:sp>
      <p:sp>
        <p:nvSpPr>
          <p:cNvPr id="26" name="TextBox 25"/>
          <p:cNvSpPr txBox="1"/>
          <p:nvPr/>
        </p:nvSpPr>
        <p:spPr>
          <a:xfrm>
            <a:off x="4819567" y="3960160"/>
            <a:ext cx="111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32.39 dB</a:t>
            </a:r>
            <a:endParaRPr lang="de-DE" dirty="0"/>
          </a:p>
        </p:txBody>
      </p:sp>
      <p:sp>
        <p:nvSpPr>
          <p:cNvPr id="27" name="TextBox 26"/>
          <p:cNvSpPr txBox="1"/>
          <p:nvPr/>
        </p:nvSpPr>
        <p:spPr>
          <a:xfrm>
            <a:off x="7687047" y="3955117"/>
            <a:ext cx="111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30.11 dB</a:t>
            </a:r>
            <a:endParaRPr lang="de-DE" dirty="0"/>
          </a:p>
        </p:txBody>
      </p:sp>
      <p:sp>
        <p:nvSpPr>
          <p:cNvPr id="29" name="TextBox 28"/>
          <p:cNvSpPr txBox="1"/>
          <p:nvPr/>
        </p:nvSpPr>
        <p:spPr>
          <a:xfrm>
            <a:off x="7687046" y="3955117"/>
            <a:ext cx="111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rgbClr val="FF0000"/>
                </a:solidFill>
              </a:rPr>
              <a:t>32.63 dB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000" y="4315530"/>
            <a:ext cx="828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898989"/>
                </a:solidFill>
              </a:rPr>
              <a:t>PSNR values for shown section.</a:t>
            </a:r>
            <a:endParaRPr lang="en-US" sz="800" dirty="0">
              <a:solidFill>
                <a:srgbClr val="898989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846120" y="2597419"/>
            <a:ext cx="233214" cy="67704"/>
          </a:xfrm>
          <a:prstGeom prst="straightConnector1">
            <a:avLst/>
          </a:prstGeom>
          <a:ln w="381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6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25" grpId="0"/>
      <p:bldP spid="26" grpId="1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987575"/>
            <a:ext cx="5779801" cy="3384376"/>
          </a:xfrm>
        </p:spPr>
        <p:txBody>
          <a:bodyPr>
            <a:normAutofit/>
          </a:bodyPr>
          <a:lstStyle/>
          <a:p>
            <a:r>
              <a:rPr lang="de-DE" dirty="0" smtClean="0"/>
              <a:t>Applied VDSR for low-resolution sensor</a:t>
            </a:r>
            <a:br>
              <a:rPr lang="de-DE" dirty="0" smtClean="0"/>
            </a:br>
            <a:r>
              <a:rPr lang="de-DE" dirty="0" smtClean="0"/>
              <a:t>and quarter sampling (QS) sensor</a:t>
            </a:r>
          </a:p>
          <a:p>
            <a:endParaRPr lang="de-DE" dirty="0" smtClean="0"/>
          </a:p>
          <a:p>
            <a:r>
              <a:rPr lang="de-DE" dirty="0" smtClean="0"/>
              <a:t>Adapted VDSR for QS case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VDSR-QS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For VDSR-QS, 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additonal 8-fold DA possible</a:t>
            </a:r>
          </a:p>
          <a:p>
            <a:pPr marL="0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In total: 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+0.67 dB gain </a:t>
            </a:r>
            <a:r>
              <a:rPr lang="de-DE" dirty="0" smtClean="0">
                <a:sym typeface="Wingdings" panose="05000000000000000000" pitchFamily="2" charset="2"/>
              </a:rPr>
              <a:t>(Urban 100 dataset)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00" y="2153138"/>
            <a:ext cx="2888262" cy="1053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131" y="866593"/>
            <a:ext cx="1979998" cy="1198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16" y="3291750"/>
            <a:ext cx="1660629" cy="116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7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000" y="2765375"/>
            <a:ext cx="8982000" cy="886375"/>
          </a:xfrm>
        </p:spPr>
        <p:txBody>
          <a:bodyPr>
            <a:noAutofit/>
          </a:bodyPr>
          <a:lstStyle/>
          <a:p>
            <a:r>
              <a:rPr lang="en-US" sz="2200" dirty="0"/>
              <a:t>Enhanced Image </a:t>
            </a:r>
            <a:r>
              <a:rPr lang="en-US" sz="2200" dirty="0" smtClean="0"/>
              <a:t>Reconstruction From </a:t>
            </a:r>
            <a:r>
              <a:rPr lang="en-US" sz="2200" dirty="0"/>
              <a:t>Quarter Sampling </a:t>
            </a:r>
            <a:r>
              <a:rPr lang="en-US" sz="2200" dirty="0" smtClean="0"/>
              <a:t>Measurements Using an Adapted </a:t>
            </a:r>
            <a:r>
              <a:rPr lang="en-US" sz="2200" dirty="0"/>
              <a:t>Very Deep Super Resolution Network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3106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63000" y="-38250"/>
            <a:ext cx="9270000" cy="522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1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FSR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>
                <a:solidFill>
                  <a:srgbClr val="CC3333"/>
                </a:solidFill>
                <a:sym typeface="Wingdings" panose="05000000000000000000" pitchFamily="2" charset="2"/>
              </a:rPr>
              <a:t>NEW: FSR </a:t>
            </a:r>
            <a:r>
              <a:rPr lang="de-DE" sz="2000" dirty="0">
                <a:solidFill>
                  <a:srgbClr val="CC3333"/>
                </a:solidFill>
                <a:sym typeface="Wingdings" panose="05000000000000000000" pitchFamily="2" charset="2"/>
              </a:rPr>
              <a:t>Matlab-Reference </a:t>
            </a:r>
            <a:r>
              <a:rPr lang="de-DE" sz="2000" dirty="0" smtClean="0">
                <a:solidFill>
                  <a:srgbClr val="CC3333"/>
                </a:solidFill>
                <a:sym typeface="Wingdings" panose="05000000000000000000" pitchFamily="2" charset="2"/>
              </a:rPr>
              <a:t>Implementation</a:t>
            </a:r>
            <a:br>
              <a:rPr lang="de-DE" sz="2000" dirty="0" smtClean="0">
                <a:solidFill>
                  <a:srgbClr val="CC3333"/>
                </a:solidFill>
                <a:sym typeface="Wingdings" panose="05000000000000000000" pitchFamily="2" charset="2"/>
              </a:rPr>
            </a:br>
            <a:r>
              <a:rPr lang="de-DE" sz="2000" dirty="0" smtClean="0">
                <a:solidFill>
                  <a:srgbClr val="CC3333"/>
                </a:solidFill>
                <a:sym typeface="Wingdings" panose="05000000000000000000" pitchFamily="2" charset="2"/>
              </a:rPr>
              <a:t>available at</a:t>
            </a:r>
            <a:r>
              <a:rPr lang="de-DE" sz="2000" dirty="0" smtClean="0">
                <a:sym typeface="Wingdings" panose="05000000000000000000" pitchFamily="2" charset="2"/>
              </a:rPr>
              <a:t/>
            </a:r>
            <a:br>
              <a:rPr lang="de-DE" sz="2000" dirty="0" smtClean="0">
                <a:sym typeface="Wingdings" panose="05000000000000000000" pitchFamily="2" charset="2"/>
              </a:rPr>
            </a:br>
            <a:r>
              <a:rPr lang="de-DE" sz="1600" dirty="0" smtClean="0">
                <a:latin typeface="Consolas" panose="020B0609020204030204" pitchFamily="49" charset="0"/>
                <a:sym typeface="Wingdings" panose="05000000000000000000" pitchFamily="2" charset="2"/>
              </a:rPr>
              <a:t>https://gitlab.lms.tf.fau.de/LMS/Rapid-FSR</a:t>
            </a:r>
            <a:endParaRPr lang="de-DE" sz="2000" dirty="0">
              <a:latin typeface="Consolas" panose="020B0609020204030204" pitchFamily="49" charset="0"/>
              <a:sym typeface="Wingdings" panose="05000000000000000000" pitchFamily="2" charset="2"/>
            </a:endParaRPr>
          </a:p>
          <a:p>
            <a:pPr lvl="1"/>
            <a:r>
              <a:rPr lang="de-DE" sz="1600" dirty="0" smtClean="0"/>
              <a:t>Bundles latest research on FSR</a:t>
            </a:r>
          </a:p>
          <a:p>
            <a:pPr lvl="1"/>
            <a:r>
              <a:rPr lang="de-DE" sz="1600" dirty="0" smtClean="0"/>
              <a:t>Dynamic parameter estimation</a:t>
            </a:r>
          </a:p>
          <a:p>
            <a:pPr lvl="1"/>
            <a:r>
              <a:rPr lang="de-DE" sz="1600" dirty="0" smtClean="0"/>
              <a:t>Three quality profiles: fast, compromise, best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00" y="1447532"/>
            <a:ext cx="2980908" cy="297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8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Frequency Selective Reconstruction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 smtClean="0"/>
                  <a:t>Blockwise Fourier model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𝑘𝑙</m:t>
                            </m:r>
                          </m:sub>
                        </m:s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𝑘𝑙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</m:oMath>
                </a14:m>
                <a:endParaRPr lang="de-DE" dirty="0" smtClean="0"/>
              </a:p>
              <a:p>
                <a:r>
                  <a:rPr lang="de-DE" dirty="0" smtClean="0"/>
                  <a:t>Adapt one basis function coefficient in each iteration step</a:t>
                </a:r>
              </a:p>
              <a:p>
                <a:pPr lvl="1"/>
                <a:r>
                  <a:rPr lang="de-DE" dirty="0" smtClean="0"/>
                  <a:t>Calculate best coefficient for all basis functions </a:t>
                </a:r>
                <a:endParaRPr lang="de-DE" dirty="0"/>
              </a:p>
              <a:p>
                <a:pPr lvl="1"/>
                <a:r>
                  <a:rPr lang="de-DE" dirty="0" smtClean="0"/>
                  <a:t>Choose the basis function that reduces the residual error the most</a:t>
                </a:r>
              </a:p>
              <a:p>
                <a:r>
                  <a:rPr lang="de-DE" dirty="0" smtClean="0"/>
                  <a:t>Use the model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de-DE" dirty="0" smtClean="0"/>
                  <a:t> for all unknown pixels</a:t>
                </a:r>
              </a:p>
              <a:p>
                <a:r>
                  <a:rPr lang="de-DE" dirty="0"/>
                  <a:t>Weighting functions to prefer close pixels and low </a:t>
                </a:r>
                <a:r>
                  <a:rPr lang="de-DE" dirty="0" smtClean="0"/>
                  <a:t>frequencies</a:t>
                </a:r>
                <a:endParaRPr lang="de-DE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17838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2000" y="4317677"/>
            <a:ext cx="886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898989"/>
                </a:solidFill>
              </a:rPr>
              <a:t>Seiler et al</a:t>
            </a:r>
            <a:r>
              <a:rPr lang="en-US" sz="800" dirty="0">
                <a:solidFill>
                  <a:srgbClr val="898989"/>
                </a:solidFill>
              </a:rPr>
              <a:t>.,  </a:t>
            </a:r>
            <a:r>
              <a:rPr lang="en-US" sz="800" dirty="0" smtClean="0">
                <a:solidFill>
                  <a:srgbClr val="898989"/>
                </a:solidFill>
              </a:rPr>
              <a:t>“Resampling images to a regular grid from a non-regular subset of pixels using frequency selective reconstruction,” </a:t>
            </a:r>
            <a:r>
              <a:rPr lang="en-US" sz="800" i="1" dirty="0" smtClean="0">
                <a:solidFill>
                  <a:srgbClr val="898989"/>
                </a:solidFill>
              </a:rPr>
              <a:t>IEEE Transactions on Image Processing</a:t>
            </a:r>
            <a:r>
              <a:rPr lang="en-US" sz="800" dirty="0" smtClean="0">
                <a:solidFill>
                  <a:srgbClr val="898989"/>
                </a:solidFill>
              </a:rPr>
              <a:t>, vol. 24., no. 11, pp. 4540-4555, Nov. 2015.</a:t>
            </a:r>
            <a:endParaRPr lang="en-US" sz="8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8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Frequency Selective </a:t>
            </a:r>
            <a:r>
              <a:rPr lang="de-DE" dirty="0" smtClean="0"/>
              <a:t>Reconstruction - Example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47750"/>
            <a:ext cx="66675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47750"/>
            <a:ext cx="6667500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47750"/>
            <a:ext cx="66675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47750"/>
            <a:ext cx="6667500" cy="30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00" y="1047750"/>
            <a:ext cx="6667500" cy="304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85437" y="4095750"/>
            <a:ext cx="861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1 iteration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978038" y="4095750"/>
            <a:ext cx="968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3 iterations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978038" y="4095750"/>
            <a:ext cx="968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8 iterations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978038" y="4095750"/>
            <a:ext cx="968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20 iterations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822000" y="4101750"/>
            <a:ext cx="112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100 iterations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53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Frequency Selective </a:t>
            </a:r>
            <a:r>
              <a:rPr lang="de-DE" dirty="0" smtClean="0"/>
              <a:t>Reconstruction - Example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912233" y="3930533"/>
            <a:ext cx="112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100 iterations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727000" y="3930533"/>
            <a:ext cx="18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Low resolution reference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9" y="883929"/>
            <a:ext cx="8896251" cy="30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Introduction</a:t>
            </a:r>
          </a:p>
          <a:p>
            <a:pPr lvl="1"/>
            <a:r>
              <a:rPr lang="de-DE" dirty="0" smtClean="0"/>
              <a:t>Quarter Sampling (QS)</a:t>
            </a:r>
          </a:p>
          <a:p>
            <a:pPr lvl="1"/>
            <a:r>
              <a:rPr lang="de-DE" dirty="0" smtClean="0"/>
              <a:t>Image </a:t>
            </a:r>
            <a:r>
              <a:rPr lang="de-DE" dirty="0"/>
              <a:t>U</a:t>
            </a:r>
            <a:r>
              <a:rPr lang="de-DE" dirty="0" smtClean="0"/>
              <a:t>psacling with Very Deep Super Resolution (VDSR) Network</a:t>
            </a:r>
          </a:p>
          <a:p>
            <a:r>
              <a:rPr lang="de-DE" dirty="0" smtClean="0"/>
              <a:t>Proposed VDSR-QS and Novel Data Augmentation</a:t>
            </a:r>
          </a:p>
          <a:p>
            <a:r>
              <a:rPr lang="de-DE" dirty="0" smtClean="0"/>
              <a:t>Simulation Results &amp; </a:t>
            </a:r>
            <a:r>
              <a:rPr lang="de-DE" dirty="0"/>
              <a:t>V</a:t>
            </a:r>
            <a:r>
              <a:rPr lang="de-DE" dirty="0" smtClean="0"/>
              <a:t>isual Comparisons</a:t>
            </a:r>
          </a:p>
          <a:p>
            <a:r>
              <a:rPr lang="de-DE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1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Low-resolution Sensor vs. Quarter Sampling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657000" y="4315530"/>
            <a:ext cx="828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898989"/>
                </a:solidFill>
              </a:rPr>
              <a:t>FSR: Seiler et al., “Resampling images to a regular grid from a non-regular subset of pixel positions using FSR,” </a:t>
            </a:r>
            <a:r>
              <a:rPr lang="en-US" sz="800" i="1" dirty="0">
                <a:solidFill>
                  <a:srgbClr val="898989"/>
                </a:solidFill>
              </a:rPr>
              <a:t>IEEE Transactions on Image Processing</a:t>
            </a:r>
            <a:r>
              <a:rPr lang="en-US" sz="800" dirty="0">
                <a:solidFill>
                  <a:srgbClr val="898989"/>
                </a:solidFill>
              </a:rPr>
              <a:t>, vol. 24, no. 11, pp. 4540–4555, Nov. 2015.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00" y="861751"/>
            <a:ext cx="4894542" cy="29635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00" y="861751"/>
            <a:ext cx="4894542" cy="296358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662000" y="825207"/>
            <a:ext cx="3294619" cy="1374251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/>
          <p:cNvSpPr/>
          <p:nvPr/>
        </p:nvSpPr>
        <p:spPr>
          <a:xfrm>
            <a:off x="5337000" y="2204407"/>
            <a:ext cx="2250000" cy="1668600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Box 24"/>
          <p:cNvSpPr txBox="1"/>
          <p:nvPr/>
        </p:nvSpPr>
        <p:spPr>
          <a:xfrm>
            <a:off x="657000" y="4191750"/>
            <a:ext cx="828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898989"/>
                </a:solidFill>
              </a:rPr>
              <a:t>Schöberl et al., “</a:t>
            </a:r>
            <a:r>
              <a:rPr lang="en-US" sz="800" dirty="0">
                <a:solidFill>
                  <a:srgbClr val="898989"/>
                </a:solidFill>
              </a:rPr>
              <a:t>Increasing </a:t>
            </a:r>
            <a:r>
              <a:rPr lang="en-US" sz="800" dirty="0" smtClean="0">
                <a:solidFill>
                  <a:srgbClr val="898989"/>
                </a:solidFill>
              </a:rPr>
              <a:t>imaging resolution </a:t>
            </a:r>
            <a:r>
              <a:rPr lang="en-US" sz="800" dirty="0">
                <a:solidFill>
                  <a:srgbClr val="898989"/>
                </a:solidFill>
              </a:rPr>
              <a:t>by covering your sensor,” in </a:t>
            </a:r>
            <a:r>
              <a:rPr lang="en-US" sz="800" i="1" dirty="0">
                <a:solidFill>
                  <a:srgbClr val="898989"/>
                </a:solidFill>
              </a:rPr>
              <a:t>Proc. 18th IEEE </a:t>
            </a:r>
            <a:r>
              <a:rPr lang="en-US" sz="800" i="1" dirty="0" smtClean="0">
                <a:solidFill>
                  <a:srgbClr val="898989"/>
                </a:solidFill>
              </a:rPr>
              <a:t>International Conference </a:t>
            </a:r>
            <a:r>
              <a:rPr lang="en-US" sz="800" i="1" dirty="0">
                <a:solidFill>
                  <a:srgbClr val="898989"/>
                </a:solidFill>
              </a:rPr>
              <a:t>on Image Processing</a:t>
            </a:r>
            <a:r>
              <a:rPr lang="en-US" sz="800" dirty="0">
                <a:solidFill>
                  <a:srgbClr val="898989"/>
                </a:solidFill>
              </a:rPr>
              <a:t>, Brussels, Sep. </a:t>
            </a:r>
            <a:r>
              <a:rPr lang="en-US" sz="800" dirty="0" smtClean="0">
                <a:solidFill>
                  <a:srgbClr val="898989"/>
                </a:solidFill>
              </a:rPr>
              <a:t>2011. </a:t>
            </a:r>
            <a:endParaRPr lang="en-US" sz="800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2000" y="3873007"/>
            <a:ext cx="1385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ym typeface="Wingdings" panose="05000000000000000000" pitchFamily="2" charset="2"/>
              </a:rPr>
              <a:t> Aliasing</a:t>
            </a:r>
            <a:endParaRPr lang="de-D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71618" y="3873007"/>
            <a:ext cx="255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ym typeface="Wingdings" panose="05000000000000000000" pitchFamily="2" charset="2"/>
              </a:rPr>
              <a:t> Higher resolution</a:t>
            </a:r>
            <a:endParaRPr lang="de-DE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37000" y="2209369"/>
            <a:ext cx="148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ym typeface="Wingdings" panose="05000000000000000000" pitchFamily="2" charset="2"/>
              </a:rPr>
              <a:t>Too many pixels</a:t>
            </a:r>
          </a:p>
          <a:p>
            <a:r>
              <a:rPr lang="de-DE" sz="1200" dirty="0" smtClean="0">
                <a:sym typeface="Wingdings" panose="05000000000000000000" pitchFamily="2" charset="2"/>
              </a:rPr>
              <a:t>(cost, complexity,...)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2543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23" grpId="0" animBg="1"/>
      <p:bldP spid="25" grpId="0"/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Resolution Enhancement </a:t>
            </a:r>
            <a:r>
              <a:rPr lang="de-DE" dirty="0"/>
              <a:t>U</a:t>
            </a:r>
            <a:r>
              <a:rPr lang="de-DE" dirty="0" smtClean="0"/>
              <a:t>sing VDSR and VDSR-QS</a:t>
            </a:r>
            <a:endParaRPr lang="de-D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49" y="870850"/>
            <a:ext cx="5417764" cy="1274169"/>
          </a:xfrm>
        </p:spPr>
      </p:pic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t="8182" r="74816" b="55920"/>
          <a:stretch/>
        </p:blipFill>
        <p:spPr>
          <a:xfrm>
            <a:off x="1073249" y="892780"/>
            <a:ext cx="505040" cy="50504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9" t="7986" r="42629" b="56675"/>
          <a:stretch/>
        </p:blipFill>
        <p:spPr>
          <a:xfrm>
            <a:off x="3042000" y="901880"/>
            <a:ext cx="497616" cy="4971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67000" y="819807"/>
            <a:ext cx="2790000" cy="13516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t="8182" r="74816" b="55920"/>
          <a:stretch/>
        </p:blipFill>
        <p:spPr>
          <a:xfrm>
            <a:off x="4167000" y="905205"/>
            <a:ext cx="505040" cy="505040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t="8182" r="74816" b="55920"/>
          <a:stretch/>
        </p:blipFill>
        <p:spPr>
          <a:xfrm>
            <a:off x="6631960" y="905205"/>
            <a:ext cx="505040" cy="505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5" y="2202965"/>
            <a:ext cx="5903379" cy="21527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99" y="2202442"/>
            <a:ext cx="5906250" cy="2153803"/>
          </a:xfrm>
          <a:prstGeom prst="rect">
            <a:avLst/>
          </a:prstGeom>
        </p:spPr>
      </p:pic>
      <p:pic>
        <p:nvPicPr>
          <p:cNvPr id="13" name="Content Placeholder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t="8182" r="74816" b="55920"/>
          <a:stretch/>
        </p:blipFill>
        <p:spPr>
          <a:xfrm>
            <a:off x="1073249" y="2019343"/>
            <a:ext cx="505040" cy="505040"/>
          </a:xfrm>
          <a:prstGeom prst="rect">
            <a:avLst/>
          </a:prstGeom>
        </p:spPr>
      </p:pic>
      <p:pic>
        <p:nvPicPr>
          <p:cNvPr id="15" name="Content Placeholder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4" t="8372" r="1969" b="55730"/>
          <a:stretch/>
        </p:blipFill>
        <p:spPr>
          <a:xfrm>
            <a:off x="1073249" y="3684343"/>
            <a:ext cx="505040" cy="505040"/>
          </a:xfrm>
          <a:prstGeom prst="rect">
            <a:avLst/>
          </a:prstGeom>
        </p:spPr>
      </p:pic>
      <p:pic>
        <p:nvPicPr>
          <p:cNvPr id="16" name="Content Placeholder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2" t="6936" r="801" b="57166"/>
          <a:stretch/>
        </p:blipFill>
        <p:spPr>
          <a:xfrm>
            <a:off x="3042000" y="2582373"/>
            <a:ext cx="505040" cy="50504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22000" y="2365871"/>
            <a:ext cx="2872082" cy="148782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Content Placeholder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t="8182" r="74816" b="55920"/>
          <a:stretch/>
        </p:blipFill>
        <p:spPr>
          <a:xfrm>
            <a:off x="4167675" y="2594303"/>
            <a:ext cx="505040" cy="505040"/>
          </a:xfrm>
          <a:prstGeom prst="rect">
            <a:avLst/>
          </a:prstGeom>
        </p:spPr>
      </p:pic>
      <p:pic>
        <p:nvPicPr>
          <p:cNvPr id="22" name="Content Placeholder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t="8182" r="74816" b="55920"/>
          <a:stretch/>
        </p:blipFill>
        <p:spPr>
          <a:xfrm>
            <a:off x="6631960" y="2577633"/>
            <a:ext cx="505040" cy="5050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7000" y="4315530"/>
            <a:ext cx="828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898989"/>
                </a:solidFill>
              </a:rPr>
              <a:t>VDSR</a:t>
            </a:r>
            <a:r>
              <a:rPr lang="en-US" sz="800" dirty="0">
                <a:solidFill>
                  <a:srgbClr val="898989"/>
                </a:solidFill>
              </a:rPr>
              <a:t>: </a:t>
            </a:r>
            <a:r>
              <a:rPr lang="en-US" sz="800" dirty="0" smtClean="0">
                <a:solidFill>
                  <a:srgbClr val="898989"/>
                </a:solidFill>
              </a:rPr>
              <a:t>Kim et al., </a:t>
            </a:r>
            <a:r>
              <a:rPr lang="en-US" sz="800" dirty="0">
                <a:solidFill>
                  <a:srgbClr val="898989"/>
                </a:solidFill>
              </a:rPr>
              <a:t>“</a:t>
            </a:r>
            <a:r>
              <a:rPr lang="en-US" sz="800" dirty="0" smtClean="0">
                <a:solidFill>
                  <a:srgbClr val="898989"/>
                </a:solidFill>
              </a:rPr>
              <a:t>Accurate </a:t>
            </a:r>
            <a:r>
              <a:rPr lang="en-US" sz="800" dirty="0">
                <a:solidFill>
                  <a:srgbClr val="898989"/>
                </a:solidFill>
              </a:rPr>
              <a:t>image super-resolution using very deep convolutional </a:t>
            </a:r>
            <a:r>
              <a:rPr lang="en-US" sz="800" dirty="0" smtClean="0">
                <a:solidFill>
                  <a:srgbClr val="898989"/>
                </a:solidFill>
              </a:rPr>
              <a:t>networks,”</a:t>
            </a:r>
            <a:r>
              <a:rPr lang="en-US" sz="800" i="1" dirty="0">
                <a:solidFill>
                  <a:srgbClr val="898989"/>
                </a:solidFill>
              </a:rPr>
              <a:t> </a:t>
            </a:r>
            <a:r>
              <a:rPr lang="en-US" sz="800" dirty="0">
                <a:solidFill>
                  <a:srgbClr val="898989"/>
                </a:solidFill>
              </a:rPr>
              <a:t>in</a:t>
            </a:r>
            <a:r>
              <a:rPr lang="en-US" sz="800" i="1" dirty="0">
                <a:solidFill>
                  <a:srgbClr val="898989"/>
                </a:solidFill>
              </a:rPr>
              <a:t> Proc. IEEE Conference on Computer Vision and Pattern Recognition</a:t>
            </a:r>
            <a:r>
              <a:rPr lang="en-US" sz="800" dirty="0" smtClean="0">
                <a:solidFill>
                  <a:srgbClr val="898989"/>
                </a:solidFill>
              </a:rPr>
              <a:t>, </a:t>
            </a:r>
            <a:r>
              <a:rPr lang="en-US" sz="800" dirty="0">
                <a:solidFill>
                  <a:srgbClr val="898989"/>
                </a:solidFill>
              </a:rPr>
              <a:t>Las Vegas, June </a:t>
            </a:r>
            <a:r>
              <a:rPr lang="en-US" sz="800" dirty="0" smtClean="0">
                <a:solidFill>
                  <a:srgbClr val="898989"/>
                </a:solidFill>
              </a:rPr>
              <a:t>2016</a:t>
            </a:r>
            <a:endParaRPr lang="en-US" sz="8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Novel Data Augmentation for VDSR-QS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87575"/>
            <a:ext cx="8229600" cy="954175"/>
          </a:xfrm>
        </p:spPr>
        <p:txBody>
          <a:bodyPr/>
          <a:lstStyle/>
          <a:p>
            <a:r>
              <a:rPr lang="de-DE" dirty="0" smtClean="0"/>
              <a:t>VDSR: Use 4-fold rotation and flip for data augmentation</a:t>
            </a:r>
          </a:p>
          <a:p>
            <a:r>
              <a:rPr lang="de-DE" dirty="0" smtClean="0"/>
              <a:t>VDSR-QS: Can </a:t>
            </a:r>
            <a:r>
              <a:rPr lang="de-DE" dirty="0" smtClean="0">
                <a:solidFill>
                  <a:srgbClr val="FF0000"/>
                </a:solidFill>
              </a:rPr>
              <a:t>additionally</a:t>
            </a:r>
            <a:r>
              <a:rPr lang="de-DE" dirty="0" smtClean="0"/>
              <a:t> shift the sensor mask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63484" y="4304052"/>
            <a:ext cx="886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>
                <a:solidFill>
                  <a:srgbClr val="898989"/>
                </a:solidFill>
              </a:rPr>
              <a:t>Used Quater sampling mask: Grosche et.al., </a:t>
            </a:r>
            <a:r>
              <a:rPr lang="en-US" sz="800" dirty="0" smtClean="0">
                <a:solidFill>
                  <a:srgbClr val="898989"/>
                </a:solidFill>
              </a:rPr>
              <a:t>“Iterative Optimization of Quarter Sampling Masks for Non-Regular Sampling Sensors</a:t>
            </a:r>
            <a:r>
              <a:rPr lang="en-US" sz="800" i="1" dirty="0" smtClean="0">
                <a:solidFill>
                  <a:srgbClr val="898989"/>
                </a:solidFill>
              </a:rPr>
              <a:t>,” </a:t>
            </a:r>
            <a:r>
              <a:rPr lang="en-US" sz="800" dirty="0" smtClean="0">
                <a:solidFill>
                  <a:srgbClr val="898989"/>
                </a:solidFill>
              </a:rPr>
              <a:t>in</a:t>
            </a:r>
            <a:r>
              <a:rPr lang="en-US" sz="800" i="1" dirty="0" smtClean="0">
                <a:solidFill>
                  <a:srgbClr val="898989"/>
                </a:solidFill>
              </a:rPr>
              <a:t> Proc. IEEE ICIP</a:t>
            </a:r>
            <a:r>
              <a:rPr lang="en-US" sz="800" dirty="0" smtClean="0">
                <a:solidFill>
                  <a:srgbClr val="898989"/>
                </a:solidFill>
              </a:rPr>
              <a:t>, Athens, Oct. 2018 </a:t>
            </a:r>
            <a:endParaRPr lang="en-US" sz="800" dirty="0">
              <a:solidFill>
                <a:srgbClr val="898989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87112" y="1892475"/>
            <a:ext cx="3704888" cy="2389275"/>
            <a:chOff x="2367000" y="1937475"/>
            <a:chExt cx="3704888" cy="23892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000" y="1937475"/>
              <a:ext cx="3704888" cy="23892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87250" y="1968485"/>
              <a:ext cx="765000" cy="139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07000" y="2119235"/>
              <a:ext cx="352650" cy="139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439556" y="1806750"/>
            <a:ext cx="2287556" cy="2452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1152000" y="3111750"/>
            <a:ext cx="2287556" cy="1147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16"/>
          <p:cNvSpPr/>
          <p:nvPr/>
        </p:nvSpPr>
        <p:spPr>
          <a:xfrm>
            <a:off x="2546726" y="2253922"/>
            <a:ext cx="892830" cy="812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13917" r="77392" b="51580"/>
          <a:stretch/>
        </p:blipFill>
        <p:spPr>
          <a:xfrm>
            <a:off x="2550984" y="2219812"/>
            <a:ext cx="817350" cy="82436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46726" y="1890215"/>
            <a:ext cx="892830" cy="1198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923164" y="2727789"/>
            <a:ext cx="2338836" cy="646331"/>
          </a:xfrm>
          <a:prstGeom prst="rect">
            <a:avLst/>
          </a:prstGeom>
          <a:ln w="38100">
            <a:solidFill>
              <a:srgbClr val="CC33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sym typeface="Wingdings" panose="05000000000000000000" pitchFamily="2" charset="2"/>
              </a:rPr>
              <a:t>Additional 8-fold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data augmentation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672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60494E-6 L 0.04306 0.079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3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4" grpId="0" animBg="1"/>
      <p:bldP spid="14" grpId="1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Implementation and Datasets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Newly train all networks. Custom Keras implementation.</a:t>
            </a:r>
          </a:p>
          <a:p>
            <a:endParaRPr lang="de-DE" dirty="0" smtClean="0"/>
          </a:p>
          <a:p>
            <a:r>
              <a:rPr lang="de-DE" dirty="0" smtClean="0"/>
              <a:t>Training dataset: Set291 (as in VDSR paper)</a:t>
            </a:r>
          </a:p>
          <a:p>
            <a:r>
              <a:rPr lang="de-DE" dirty="0" smtClean="0"/>
              <a:t>Testing dataset: Urban 100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657000" y="4315530"/>
            <a:ext cx="828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898989"/>
                </a:solidFill>
              </a:rPr>
              <a:t>Urban100: </a:t>
            </a:r>
            <a:r>
              <a:rPr lang="en-US" sz="800" dirty="0" smtClean="0">
                <a:solidFill>
                  <a:srgbClr val="898989"/>
                </a:solidFill>
              </a:rPr>
              <a:t>Huang et al., </a:t>
            </a:r>
            <a:r>
              <a:rPr lang="en-US" sz="800" dirty="0">
                <a:solidFill>
                  <a:srgbClr val="898989"/>
                </a:solidFill>
              </a:rPr>
              <a:t>“</a:t>
            </a:r>
            <a:r>
              <a:rPr lang="en-US" sz="800" dirty="0" smtClean="0">
                <a:solidFill>
                  <a:srgbClr val="898989"/>
                </a:solidFill>
              </a:rPr>
              <a:t>Single </a:t>
            </a:r>
            <a:r>
              <a:rPr lang="en-US" sz="800" dirty="0">
                <a:solidFill>
                  <a:srgbClr val="898989"/>
                </a:solidFill>
              </a:rPr>
              <a:t>image super-resolution from transformed self-exemplars</a:t>
            </a:r>
            <a:r>
              <a:rPr lang="en-US" sz="800" dirty="0" smtClean="0">
                <a:solidFill>
                  <a:srgbClr val="898989"/>
                </a:solidFill>
              </a:rPr>
              <a:t>,” in </a:t>
            </a:r>
            <a:r>
              <a:rPr lang="en-US" sz="800" i="1" dirty="0">
                <a:solidFill>
                  <a:srgbClr val="898989"/>
                </a:solidFill>
              </a:rPr>
              <a:t>Proc. IEEE Conference on Computer Vision and </a:t>
            </a:r>
            <a:r>
              <a:rPr lang="en-US" sz="800" i="1" dirty="0" smtClean="0">
                <a:solidFill>
                  <a:srgbClr val="898989"/>
                </a:solidFill>
              </a:rPr>
              <a:t>Pattern Recognition</a:t>
            </a:r>
            <a:r>
              <a:rPr lang="en-US" sz="800" dirty="0">
                <a:solidFill>
                  <a:srgbClr val="898989"/>
                </a:solidFill>
              </a:rPr>
              <a:t>, Boston, June </a:t>
            </a:r>
            <a:r>
              <a:rPr lang="en-US" sz="800" dirty="0" smtClean="0">
                <a:solidFill>
                  <a:srgbClr val="898989"/>
                </a:solidFill>
              </a:rPr>
              <a:t>2015.</a:t>
            </a:r>
            <a:endParaRPr lang="en-US" sz="800" dirty="0">
              <a:solidFill>
                <a:srgbClr val="89898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2" y="2931750"/>
            <a:ext cx="1626353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00" y="2920391"/>
            <a:ext cx="1626353" cy="10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69" y="2931750"/>
            <a:ext cx="1080000" cy="10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61" y="2931750"/>
            <a:ext cx="1440000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53" y="2931750"/>
            <a:ext cx="1626353" cy="108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77" y="2931750"/>
            <a:ext cx="81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 Results</a:t>
            </a:r>
            <a:endParaRPr lang="de-D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53258"/>
              </p:ext>
            </p:extLst>
          </p:nvPr>
        </p:nvGraphicFramePr>
        <p:xfrm>
          <a:off x="1242000" y="885571"/>
          <a:ext cx="6724800" cy="323304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362400">
                  <a:extLst>
                    <a:ext uri="{9D8B030D-6E8A-4147-A177-3AD203B41FA5}">
                      <a16:colId xmlns:a16="http://schemas.microsoft.com/office/drawing/2014/main" val="694657950"/>
                    </a:ext>
                  </a:extLst>
                </a:gridCol>
                <a:gridCol w="1728268">
                  <a:extLst>
                    <a:ext uri="{9D8B030D-6E8A-4147-A177-3AD203B41FA5}">
                      <a16:colId xmlns:a16="http://schemas.microsoft.com/office/drawing/2014/main" val="55256113"/>
                    </a:ext>
                  </a:extLst>
                </a:gridCol>
                <a:gridCol w="1634132">
                  <a:extLst>
                    <a:ext uri="{9D8B030D-6E8A-4147-A177-3AD203B41FA5}">
                      <a16:colId xmlns:a16="http://schemas.microsoft.com/office/drawing/2014/main" val="229512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CC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PSNR [dB]</a:t>
                      </a:r>
                      <a:endParaRPr lang="de-DE" dirty="0"/>
                    </a:p>
                  </a:txBody>
                  <a:tcPr>
                    <a:solidFill>
                      <a:srgbClr val="CC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SSIM</a:t>
                      </a:r>
                      <a:endParaRPr lang="de-DE" dirty="0"/>
                    </a:p>
                  </a:txBody>
                  <a:tcPr>
                    <a:solidFill>
                      <a:srgbClr val="CC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876777"/>
                  </a:ext>
                </a:extLst>
              </a:tr>
              <a:tr h="504000">
                <a:tc gridSpan="3"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Low-resolution sensor</a:t>
                      </a:r>
                      <a:endParaRPr lang="de-DE" dirty="0"/>
                    </a:p>
                  </a:txBody>
                  <a:tcPr>
                    <a:solidFill>
                      <a:srgbClr val="B4B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B4B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97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BIC upscaling</a:t>
                      </a:r>
                      <a:endParaRPr lang="de-DE" dirty="0"/>
                    </a:p>
                  </a:txBody>
                  <a:tcPr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25.67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0.8818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51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BIC upsclaing + VDSR</a:t>
                      </a:r>
                      <a:endParaRPr lang="de-DE" dirty="0"/>
                    </a:p>
                  </a:txBody>
                  <a:tcPr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28.62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0.9265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331339"/>
                  </a:ext>
                </a:extLst>
              </a:tr>
              <a:tr h="504000">
                <a:tc gridSpan="3"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Quarter sampling sensor</a:t>
                      </a:r>
                      <a:endParaRPr lang="de-DE" dirty="0"/>
                    </a:p>
                  </a:txBody>
                  <a:tcPr>
                    <a:solidFill>
                      <a:srgbClr val="B4B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B4B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720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       FSR reconstruction</a:t>
                      </a:r>
                      <a:endParaRPr lang="de-DE" dirty="0"/>
                    </a:p>
                  </a:txBody>
                  <a:tcPr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27.08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0.9116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360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       FSR +</a:t>
                      </a:r>
                      <a:r>
                        <a:rPr lang="de-DE" baseline="0" dirty="0" smtClean="0"/>
                        <a:t> VDSR</a:t>
                      </a:r>
                      <a:endParaRPr lang="de-DE" dirty="0"/>
                    </a:p>
                  </a:txBody>
                  <a:tcPr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28.40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0.9281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84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       FSR +</a:t>
                      </a:r>
                      <a:r>
                        <a:rPr lang="de-DE" baseline="0" dirty="0" smtClean="0"/>
                        <a:t> VDSR-QS + 8-fold DA</a:t>
                      </a:r>
                      <a:endParaRPr lang="de-DE" dirty="0"/>
                    </a:p>
                  </a:txBody>
                  <a:tcPr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29.29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0.9382</a:t>
                      </a:r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02432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000" y="4315530"/>
            <a:ext cx="828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898989"/>
                </a:solidFill>
              </a:rPr>
              <a:t>SSIM: Wang et al., </a:t>
            </a:r>
            <a:r>
              <a:rPr lang="en-US" sz="800" dirty="0">
                <a:solidFill>
                  <a:srgbClr val="898989"/>
                </a:solidFill>
              </a:rPr>
              <a:t>“Image quality assessment: From </a:t>
            </a:r>
            <a:r>
              <a:rPr lang="en-US" sz="800" dirty="0" smtClean="0">
                <a:solidFill>
                  <a:srgbClr val="898989"/>
                </a:solidFill>
              </a:rPr>
              <a:t>error visibility </a:t>
            </a:r>
            <a:r>
              <a:rPr lang="en-US" sz="800" dirty="0">
                <a:solidFill>
                  <a:srgbClr val="898989"/>
                </a:solidFill>
              </a:rPr>
              <a:t>to structural similarity,” </a:t>
            </a:r>
            <a:r>
              <a:rPr lang="en-US" sz="800" i="1" dirty="0">
                <a:solidFill>
                  <a:srgbClr val="898989"/>
                </a:solidFill>
              </a:rPr>
              <a:t>IEEE Transactions on </a:t>
            </a:r>
            <a:r>
              <a:rPr lang="en-US" sz="800" i="1" dirty="0" smtClean="0">
                <a:solidFill>
                  <a:srgbClr val="898989"/>
                </a:solidFill>
              </a:rPr>
              <a:t>Image Processing</a:t>
            </a:r>
            <a:r>
              <a:rPr lang="en-US" sz="800" dirty="0">
                <a:solidFill>
                  <a:srgbClr val="898989"/>
                </a:solidFill>
              </a:rPr>
              <a:t>, vol. 13, no. 4, pp. 600–612, Apr. </a:t>
            </a:r>
            <a:r>
              <a:rPr lang="en-US" sz="800" dirty="0" smtClean="0">
                <a:solidFill>
                  <a:srgbClr val="898989"/>
                </a:solidFill>
              </a:rPr>
              <a:t>2004.</a:t>
            </a:r>
            <a:endParaRPr lang="en-US" sz="800" dirty="0">
              <a:solidFill>
                <a:srgbClr val="898989"/>
              </a:solidFill>
            </a:endParaRPr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9" t="7986" r="42629" b="56675"/>
          <a:stretch/>
        </p:blipFill>
        <p:spPr>
          <a:xfrm>
            <a:off x="4100843" y="1312132"/>
            <a:ext cx="411103" cy="410746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4" t="8372" r="1969" b="55730"/>
          <a:stretch/>
        </p:blipFill>
        <p:spPr>
          <a:xfrm>
            <a:off x="4094710" y="2543611"/>
            <a:ext cx="417236" cy="417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6800" y="3758611"/>
            <a:ext cx="720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062000" y="3861808"/>
            <a:ext cx="7020000" cy="369332"/>
          </a:xfrm>
          <a:prstGeom prst="rect">
            <a:avLst/>
          </a:prstGeom>
          <a:ln w="38100">
            <a:solidFill>
              <a:srgbClr val="CC33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 How does VDSR-QS and additional 8-fold </a:t>
            </a:r>
            <a:r>
              <a:rPr lang="de-DE" dirty="0">
                <a:sym typeface="Wingdings" panose="05000000000000000000" pitchFamily="2" charset="2"/>
              </a:rPr>
              <a:t>data </a:t>
            </a:r>
            <a:r>
              <a:rPr lang="de-DE" dirty="0" smtClean="0">
                <a:sym typeface="Wingdings" panose="05000000000000000000" pitchFamily="2" charset="2"/>
              </a:rPr>
              <a:t>augmentation</a:t>
            </a:r>
            <a:r>
              <a:rPr lang="en-US" dirty="0" smtClean="0">
                <a:sym typeface="Wingdings" panose="05000000000000000000" pitchFamily="2" charset="2"/>
              </a:rPr>
              <a:t> perform?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 Results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00" y="951750"/>
            <a:ext cx="4700345" cy="33040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00" y="951750"/>
            <a:ext cx="4700345" cy="3304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00" y="951750"/>
            <a:ext cx="4700345" cy="3304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7000" y="2751750"/>
            <a:ext cx="945000" cy="369332"/>
          </a:xfrm>
          <a:prstGeom prst="rect">
            <a:avLst/>
          </a:prstGeom>
          <a:ln w="38100">
            <a:solidFill>
              <a:srgbClr val="CC33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sym typeface="Wingdings" panose="05000000000000000000" pitchFamily="2" charset="2"/>
              </a:rPr>
              <a:t>+ 0.2dB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57000" y="1483989"/>
            <a:ext cx="1104655" cy="369332"/>
          </a:xfrm>
          <a:prstGeom prst="rect">
            <a:avLst/>
          </a:prstGeom>
          <a:ln w="38100">
            <a:solidFill>
              <a:srgbClr val="CC33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sym typeface="Wingdings" panose="05000000000000000000" pitchFamily="2" charset="2"/>
              </a:rPr>
              <a:t>+ 0.89dB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767459" y="1446750"/>
            <a:ext cx="0" cy="1935001"/>
          </a:xfrm>
          <a:prstGeom prst="straightConnector1">
            <a:avLst/>
          </a:prstGeom>
          <a:ln w="381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54959" y="3387321"/>
            <a:ext cx="225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2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 Results</a:t>
            </a:r>
            <a:endParaRPr lang="de-D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689822"/>
              </p:ext>
            </p:extLst>
          </p:nvPr>
        </p:nvGraphicFramePr>
        <p:xfrm>
          <a:off x="547200" y="913710"/>
          <a:ext cx="6724800" cy="323304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362400">
                  <a:extLst>
                    <a:ext uri="{9D8B030D-6E8A-4147-A177-3AD203B41FA5}">
                      <a16:colId xmlns:a16="http://schemas.microsoft.com/office/drawing/2014/main" val="694657950"/>
                    </a:ext>
                  </a:extLst>
                </a:gridCol>
                <a:gridCol w="1728268">
                  <a:extLst>
                    <a:ext uri="{9D8B030D-6E8A-4147-A177-3AD203B41FA5}">
                      <a16:colId xmlns:a16="http://schemas.microsoft.com/office/drawing/2014/main" val="55256113"/>
                    </a:ext>
                  </a:extLst>
                </a:gridCol>
                <a:gridCol w="1634132">
                  <a:extLst>
                    <a:ext uri="{9D8B030D-6E8A-4147-A177-3AD203B41FA5}">
                      <a16:colId xmlns:a16="http://schemas.microsoft.com/office/drawing/2014/main" val="229512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CC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PSNR [dB]</a:t>
                      </a:r>
                      <a:endParaRPr lang="de-DE" dirty="0"/>
                    </a:p>
                  </a:txBody>
                  <a:tcPr>
                    <a:solidFill>
                      <a:srgbClr val="CC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SSIM</a:t>
                      </a:r>
                      <a:endParaRPr lang="de-DE" dirty="0"/>
                    </a:p>
                  </a:txBody>
                  <a:tcPr>
                    <a:solidFill>
                      <a:srgbClr val="CC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876777"/>
                  </a:ext>
                </a:extLst>
              </a:tr>
              <a:tr h="504000">
                <a:tc gridSpan="3"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Low-resolution sensor</a:t>
                      </a:r>
                      <a:endParaRPr lang="de-DE" dirty="0"/>
                    </a:p>
                  </a:txBody>
                  <a:tcPr>
                    <a:solidFill>
                      <a:srgbClr val="B4B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B4B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97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BIC upscaling</a:t>
                      </a:r>
                      <a:endParaRPr lang="de-DE" dirty="0"/>
                    </a:p>
                  </a:txBody>
                  <a:tcPr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25.67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0.8818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51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BIC upsclaing + VDSR</a:t>
                      </a:r>
                      <a:endParaRPr lang="de-DE" dirty="0"/>
                    </a:p>
                  </a:txBody>
                  <a:tcPr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28.62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0.9265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331339"/>
                  </a:ext>
                </a:extLst>
              </a:tr>
              <a:tr h="504000">
                <a:tc gridSpan="3"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Quarter sampling sensor</a:t>
                      </a:r>
                      <a:endParaRPr lang="de-DE" dirty="0"/>
                    </a:p>
                  </a:txBody>
                  <a:tcPr>
                    <a:solidFill>
                      <a:srgbClr val="B4B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B4B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720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       FSR reconstruction</a:t>
                      </a:r>
                      <a:endParaRPr lang="de-DE" dirty="0"/>
                    </a:p>
                  </a:txBody>
                  <a:tcPr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27.08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0.9116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360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       FSR +</a:t>
                      </a:r>
                      <a:r>
                        <a:rPr lang="de-DE" baseline="0" dirty="0" smtClean="0"/>
                        <a:t> VDSR</a:t>
                      </a:r>
                      <a:endParaRPr lang="de-DE" dirty="0"/>
                    </a:p>
                  </a:txBody>
                  <a:tcPr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28.40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0.9281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84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       FSR +</a:t>
                      </a:r>
                      <a:r>
                        <a:rPr lang="de-DE" baseline="0" dirty="0" smtClean="0"/>
                        <a:t> VDSR-QS + 8-fold DA</a:t>
                      </a:r>
                      <a:endParaRPr lang="de-DE" dirty="0"/>
                    </a:p>
                  </a:txBody>
                  <a:tcPr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29.29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0.9382</a:t>
                      </a:r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02432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000" y="4315530"/>
            <a:ext cx="828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898989"/>
                </a:solidFill>
              </a:rPr>
              <a:t>SSIM: Wang et al., </a:t>
            </a:r>
            <a:r>
              <a:rPr lang="en-US" sz="800" dirty="0">
                <a:solidFill>
                  <a:srgbClr val="898989"/>
                </a:solidFill>
              </a:rPr>
              <a:t>“Image quality assessment: From </a:t>
            </a:r>
            <a:r>
              <a:rPr lang="en-US" sz="800" dirty="0" smtClean="0">
                <a:solidFill>
                  <a:srgbClr val="898989"/>
                </a:solidFill>
              </a:rPr>
              <a:t>error visibility </a:t>
            </a:r>
            <a:r>
              <a:rPr lang="en-US" sz="800" dirty="0">
                <a:solidFill>
                  <a:srgbClr val="898989"/>
                </a:solidFill>
              </a:rPr>
              <a:t>to structural similarity,” </a:t>
            </a:r>
            <a:r>
              <a:rPr lang="en-US" sz="800" i="1" dirty="0">
                <a:solidFill>
                  <a:srgbClr val="898989"/>
                </a:solidFill>
              </a:rPr>
              <a:t>IEEE Transactions on </a:t>
            </a:r>
            <a:r>
              <a:rPr lang="en-US" sz="800" i="1" dirty="0" smtClean="0">
                <a:solidFill>
                  <a:srgbClr val="898989"/>
                </a:solidFill>
              </a:rPr>
              <a:t>Image Processing</a:t>
            </a:r>
            <a:r>
              <a:rPr lang="en-US" sz="800" dirty="0">
                <a:solidFill>
                  <a:srgbClr val="898989"/>
                </a:solidFill>
              </a:rPr>
              <a:t>, vol. 13, no. 4, pp. 600–612, Apr. </a:t>
            </a:r>
            <a:r>
              <a:rPr lang="en-US" sz="800" dirty="0" smtClean="0">
                <a:solidFill>
                  <a:srgbClr val="898989"/>
                </a:solidFill>
              </a:rPr>
              <a:t>2004.</a:t>
            </a:r>
            <a:endParaRPr lang="en-US" sz="800" dirty="0">
              <a:solidFill>
                <a:srgbClr val="898989"/>
              </a:solidFill>
            </a:endParaRPr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9" t="7986" r="42629" b="56675"/>
          <a:stretch/>
        </p:blipFill>
        <p:spPr>
          <a:xfrm>
            <a:off x="3406043" y="1340271"/>
            <a:ext cx="411103" cy="410746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4" t="8372" r="1969" b="55730"/>
          <a:stretch/>
        </p:blipFill>
        <p:spPr>
          <a:xfrm>
            <a:off x="3399910" y="2571750"/>
            <a:ext cx="417236" cy="417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2000" y="3786750"/>
            <a:ext cx="720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7677000" y="2961809"/>
            <a:ext cx="1035000" cy="369332"/>
          </a:xfrm>
          <a:prstGeom prst="rect">
            <a:avLst/>
          </a:prstGeom>
          <a:ln w="38100">
            <a:solidFill>
              <a:srgbClr val="CC33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sym typeface="Wingdings" panose="05000000000000000000" pitchFamily="2" charset="2"/>
              </a:rPr>
              <a:t>+ 0.67dB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519500" y="2346750"/>
            <a:ext cx="0" cy="1620000"/>
          </a:xfrm>
          <a:prstGeom prst="straightConnector1">
            <a:avLst/>
          </a:prstGeom>
          <a:ln w="381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07000" y="2346750"/>
            <a:ext cx="225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0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857</Words>
  <Application>Microsoft Office PowerPoint</Application>
  <PresentationFormat>On-screen Show (16:9)</PresentationFormat>
  <Paragraphs>138</Paragraphs>
  <Slides>18</Slides>
  <Notes>7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Consolas</vt:lpstr>
      <vt:lpstr>Wingdings</vt:lpstr>
      <vt:lpstr>Larissa</vt:lpstr>
      <vt:lpstr>Benutzerdefiniertes Design</vt:lpstr>
      <vt:lpstr>Enhanced Image Reconstruction From Quarter Sampling Measurements Using an Adapted Very Deep Super Resolution Network</vt:lpstr>
      <vt:lpstr>Outline</vt:lpstr>
      <vt:lpstr>Low-resolution Sensor vs. Quarter Sampling</vt:lpstr>
      <vt:lpstr>Resolution Enhancement Using VDSR and VDSR-QS</vt:lpstr>
      <vt:lpstr>Novel Data Augmentation for VDSR-QS</vt:lpstr>
      <vt:lpstr>Implementation and Datasets</vt:lpstr>
      <vt:lpstr>Simulation Results</vt:lpstr>
      <vt:lpstr>Simulation Results</vt:lpstr>
      <vt:lpstr>Simulation Results</vt:lpstr>
      <vt:lpstr>Visual Comparison</vt:lpstr>
      <vt:lpstr>Visual Comparison</vt:lpstr>
      <vt:lpstr>Conclusion</vt:lpstr>
      <vt:lpstr>Enhanced Image Reconstruction From Quarter Sampling Measurements Using an Adapted Very Deep Super Resolution Network</vt:lpstr>
      <vt:lpstr>Backup slides</vt:lpstr>
      <vt:lpstr>FSR Implementation</vt:lpstr>
      <vt:lpstr>Frequency Selective Reconstruction</vt:lpstr>
      <vt:lpstr>Frequency Selective Reconstruction - Example</vt:lpstr>
      <vt:lpstr>Frequency Selective Reconstruction -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 Grosche</dc:creator>
  <cp:lastModifiedBy>Simon Grosche</cp:lastModifiedBy>
  <cp:revision>304</cp:revision>
  <dcterms:created xsi:type="dcterms:W3CDTF">2014-04-16T13:22:23Z</dcterms:created>
  <dcterms:modified xsi:type="dcterms:W3CDTF">2020-10-28T09:07:51Z</dcterms:modified>
</cp:coreProperties>
</file>