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5"/>
  </p:notesMasterIdLst>
  <p:sldIdLst>
    <p:sldId id="403" r:id="rId2"/>
    <p:sldId id="404" r:id="rId3"/>
    <p:sldId id="744" r:id="rId4"/>
    <p:sldId id="722" r:id="rId5"/>
    <p:sldId id="745" r:id="rId6"/>
    <p:sldId id="723" r:id="rId7"/>
    <p:sldId id="749" r:id="rId8"/>
    <p:sldId id="731" r:id="rId9"/>
    <p:sldId id="746" r:id="rId10"/>
    <p:sldId id="716" r:id="rId11"/>
    <p:sldId id="738" r:id="rId12"/>
    <p:sldId id="748" r:id="rId13"/>
    <p:sldId id="57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86130" initials="8" lastIdx="3" clrIdx="0">
    <p:extLst>
      <p:ext uri="{19B8F6BF-5375-455C-9EA6-DF929625EA0E}">
        <p15:presenceInfo xmlns:p15="http://schemas.microsoft.com/office/powerpoint/2012/main" userId="86130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53A3"/>
    <a:srgbClr val="404040"/>
    <a:srgbClr val="035C9A"/>
    <a:srgbClr val="FFC000"/>
    <a:srgbClr val="453D3A"/>
    <a:srgbClr val="EEEAF2"/>
    <a:srgbClr val="0B0E99"/>
    <a:srgbClr val="FEBAEB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9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e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11" Type="http://schemas.openxmlformats.org/officeDocument/2006/relationships/image" Target="../media/image28.wmf"/><Relationship Id="rId5" Type="http://schemas.openxmlformats.org/officeDocument/2006/relationships/image" Target="../media/image22.wmf"/><Relationship Id="rId10" Type="http://schemas.openxmlformats.org/officeDocument/2006/relationships/image" Target="../media/image27.wmf"/><Relationship Id="rId4" Type="http://schemas.openxmlformats.org/officeDocument/2006/relationships/image" Target="../media/image21.wmf"/><Relationship Id="rId9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14.wmf"/><Relationship Id="rId1" Type="http://schemas.openxmlformats.org/officeDocument/2006/relationships/image" Target="../media/image34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image" Target="../media/image52.wmf"/><Relationship Id="rId6" Type="http://schemas.openxmlformats.org/officeDocument/2006/relationships/image" Target="../media/image57.emf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F98C7-9395-4E9A-96EC-DE4C39432AA7}" type="datetimeFigureOut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64DB0-CCE3-4363-801A-A01AADC639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04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C821-51AF-415E-BF5B-CDCDE3466362}" type="datetime1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61387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C821-51AF-415E-BF5B-CDCDE3466362}" type="datetime1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394866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C821-51AF-415E-BF5B-CDCDE3466362}" type="datetime1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60650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11084978" y="6595300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371325" y="387275"/>
            <a:ext cx="324000" cy="3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19325" y="135275"/>
            <a:ext cx="252000" cy="25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1226675" y="6318000"/>
            <a:ext cx="540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>
          <a:xfrm>
            <a:off x="10801350" y="6405438"/>
            <a:ext cx="1390650" cy="365125"/>
          </a:xfrm>
        </p:spPr>
        <p:txBody>
          <a:bodyPr/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fld id="{51D91E7F-84B6-4064-9D4E-CC7D244BCA0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07799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8">
          <p15:clr>
            <a:srgbClr val="FBAE40"/>
          </p15:clr>
        </p15:guide>
        <p15:guide id="4" pos="7242">
          <p15:clr>
            <a:srgbClr val="FBAE40"/>
          </p15:clr>
        </p15:guide>
        <p15:guide id="5" orient="horz" pos="346">
          <p15:clr>
            <a:srgbClr val="FBAE40"/>
          </p15:clr>
        </p15:guide>
        <p15:guide id="6" orient="horz" pos="397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66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C821-51AF-415E-BF5B-CDCDE3466362}" type="datetime1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938257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C821-51AF-415E-BF5B-CDCDE3466362}" type="datetime1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320677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C821-51AF-415E-BF5B-CDCDE3466362}" type="datetime1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413282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C821-51AF-415E-BF5B-CDCDE3466362}" type="datetime1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68849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C821-51AF-415E-BF5B-CDCDE3466362}" type="datetime1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456094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271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C821-51AF-415E-BF5B-CDCDE3466362}" type="datetime1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091520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C821-51AF-415E-BF5B-CDCDE3466362}" type="datetime1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645952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4C821-51AF-415E-BF5B-CDCDE3466362}" type="datetime1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91E7F-84B6-4064-9D4E-CC7D244BCA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34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50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55.emf"/><Relationship Id="rId3" Type="http://schemas.openxmlformats.org/officeDocument/2006/relationships/image" Target="../media/image10.jpeg"/><Relationship Id="rId7" Type="http://schemas.openxmlformats.org/officeDocument/2006/relationships/image" Target="../media/image52.wmf"/><Relationship Id="rId12" Type="http://schemas.openxmlformats.org/officeDocument/2006/relationships/oleObject" Target="../embeddings/oleObject40.bin"/><Relationship Id="rId17" Type="http://schemas.openxmlformats.org/officeDocument/2006/relationships/image" Target="../media/image57.e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42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54.emf"/><Relationship Id="rId5" Type="http://schemas.openxmlformats.org/officeDocument/2006/relationships/image" Target="../media/image59.jpeg"/><Relationship Id="rId15" Type="http://schemas.openxmlformats.org/officeDocument/2006/relationships/image" Target="../media/image56.emf"/><Relationship Id="rId10" Type="http://schemas.openxmlformats.org/officeDocument/2006/relationships/oleObject" Target="../embeddings/oleObject39.bin"/><Relationship Id="rId4" Type="http://schemas.openxmlformats.org/officeDocument/2006/relationships/image" Target="../media/image58.jpeg"/><Relationship Id="rId9" Type="http://schemas.openxmlformats.org/officeDocument/2006/relationships/image" Target="../media/image53.emf"/><Relationship Id="rId14" Type="http://schemas.openxmlformats.org/officeDocument/2006/relationships/oleObject" Target="../embeddings/oleObject4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oleObject" Target="../embeddings/oleObject5.bin"/><Relationship Id="rId3" Type="http://schemas.openxmlformats.org/officeDocument/2006/relationships/image" Target="../media/image10.jpe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7.emf"/><Relationship Id="rId4" Type="http://schemas.openxmlformats.org/officeDocument/2006/relationships/image" Target="../media/image11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10.bin"/><Relationship Id="rId3" Type="http://schemas.openxmlformats.org/officeDocument/2006/relationships/image" Target="../media/image10.jpeg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4.wmf"/><Relationship Id="rId4" Type="http://schemas.openxmlformats.org/officeDocument/2006/relationships/image" Target="../media/image17.png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image" Target="../media/image29.png"/><Relationship Id="rId18" Type="http://schemas.openxmlformats.org/officeDocument/2006/relationships/oleObject" Target="../embeddings/oleObject17.bin"/><Relationship Id="rId26" Type="http://schemas.openxmlformats.org/officeDocument/2006/relationships/oleObject" Target="../embeddings/oleObject21.bin"/><Relationship Id="rId3" Type="http://schemas.openxmlformats.org/officeDocument/2006/relationships/oleObject" Target="../embeddings/oleObject11.bin"/><Relationship Id="rId21" Type="http://schemas.openxmlformats.org/officeDocument/2006/relationships/image" Target="../media/image25.wmf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2.wmf"/><Relationship Id="rId17" Type="http://schemas.openxmlformats.org/officeDocument/2006/relationships/image" Target="../media/image23.wmf"/><Relationship Id="rId25" Type="http://schemas.openxmlformats.org/officeDocument/2006/relationships/image" Target="../media/image27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6.bin"/><Relationship Id="rId20" Type="http://schemas.openxmlformats.org/officeDocument/2006/relationships/oleObject" Target="../embeddings/oleObject18.bin"/><Relationship Id="rId29" Type="http://schemas.openxmlformats.org/officeDocument/2006/relationships/image" Target="../media/image32.svg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5.bin"/><Relationship Id="rId24" Type="http://schemas.openxmlformats.org/officeDocument/2006/relationships/oleObject" Target="../embeddings/oleObject20.bin"/><Relationship Id="rId5" Type="http://schemas.openxmlformats.org/officeDocument/2006/relationships/oleObject" Target="../embeddings/oleObject12.bin"/><Relationship Id="rId15" Type="http://schemas.openxmlformats.org/officeDocument/2006/relationships/image" Target="../media/image10.jpeg"/><Relationship Id="rId23" Type="http://schemas.openxmlformats.org/officeDocument/2006/relationships/image" Target="../media/image26.wmf"/><Relationship Id="rId28" Type="http://schemas.openxmlformats.org/officeDocument/2006/relationships/image" Target="../media/image31.png"/><Relationship Id="rId10" Type="http://schemas.openxmlformats.org/officeDocument/2006/relationships/image" Target="../media/image21.wmf"/><Relationship Id="rId19" Type="http://schemas.openxmlformats.org/officeDocument/2006/relationships/image" Target="../media/image24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30.svg"/><Relationship Id="rId22" Type="http://schemas.openxmlformats.org/officeDocument/2006/relationships/oleObject" Target="../embeddings/oleObject19.bin"/><Relationship Id="rId27" Type="http://schemas.openxmlformats.org/officeDocument/2006/relationships/image" Target="../media/image28.wmf"/><Relationship Id="rId30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37.wmf"/><Relationship Id="rId18" Type="http://schemas.openxmlformats.org/officeDocument/2006/relationships/image" Target="../media/image39.wmf"/><Relationship Id="rId3" Type="http://schemas.openxmlformats.org/officeDocument/2006/relationships/image" Target="../media/image10.jpeg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26.bin"/><Relationship Id="rId17" Type="http://schemas.openxmlformats.org/officeDocument/2006/relationships/oleObject" Target="../embeddings/oleObject28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8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36.wmf"/><Relationship Id="rId5" Type="http://schemas.openxmlformats.org/officeDocument/2006/relationships/image" Target="../media/image34.wmf"/><Relationship Id="rId15" Type="http://schemas.openxmlformats.org/officeDocument/2006/relationships/oleObject" Target="../embeddings/oleObject27.bin"/><Relationship Id="rId10" Type="http://schemas.openxmlformats.org/officeDocument/2006/relationships/oleObject" Target="../embeddings/oleObject25.bin"/><Relationship Id="rId19" Type="http://schemas.openxmlformats.org/officeDocument/2006/relationships/image" Target="../media/image41.png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5.wmf"/><Relationship Id="rId1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33.bin"/><Relationship Id="rId18" Type="http://schemas.openxmlformats.org/officeDocument/2006/relationships/image" Target="../media/image48.wmf"/><Relationship Id="rId3" Type="http://schemas.openxmlformats.org/officeDocument/2006/relationships/image" Target="../media/image10.jpeg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45.wmf"/><Relationship Id="rId17" Type="http://schemas.openxmlformats.org/officeDocument/2006/relationships/oleObject" Target="../embeddings/oleObject35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47.wmf"/><Relationship Id="rId20" Type="http://schemas.openxmlformats.org/officeDocument/2006/relationships/image" Target="../media/image49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4.bin"/><Relationship Id="rId10" Type="http://schemas.openxmlformats.org/officeDocument/2006/relationships/image" Target="../media/image44.wmf"/><Relationship Id="rId19" Type="http://schemas.openxmlformats.org/officeDocument/2006/relationships/oleObject" Target="../embeddings/oleObject36.bin"/><Relationship Id="rId4" Type="http://schemas.openxmlformats.org/officeDocument/2006/relationships/image" Target="../media/image50.png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4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1793272" y="962359"/>
            <a:ext cx="8605455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TRAINABLE BOUNDED DENOISER USING DOUBLE TIGHT FRAME NETWORK FOR SNAPSHOT COMPRESSIVE IMAGING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72498BA-294A-4F38-9FF6-D75E5C761F49}"/>
              </a:ext>
            </a:extLst>
          </p:cNvPr>
          <p:cNvSpPr txBox="1"/>
          <p:nvPr/>
        </p:nvSpPr>
        <p:spPr>
          <a:xfrm>
            <a:off x="1793272" y="2663401"/>
            <a:ext cx="4951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Baoshun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Shi</a:t>
            </a:r>
            <a:r>
              <a:rPr lang="en-US" altLang="zh-CN" baseline="5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1,2*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Yuxin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Wang</a:t>
            </a:r>
            <a:r>
              <a:rPr lang="en-US" altLang="zh-CN" baseline="5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Qiushen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Lian</a:t>
            </a:r>
            <a:r>
              <a:rPr lang="en-US" altLang="zh-CN" baseline="5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endParaRPr lang="zh-CN" altLang="en-US" baseline="5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0FCDBB6-0F5B-46A6-979A-7CD8A64036B3}"/>
              </a:ext>
            </a:extLst>
          </p:cNvPr>
          <p:cNvSpPr txBox="1"/>
          <p:nvPr/>
        </p:nvSpPr>
        <p:spPr>
          <a:xfrm>
            <a:off x="1793272" y="3253827"/>
            <a:ext cx="7868874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aseline="5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of Information Science and Engineering,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Yanshan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University, China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34340C9-0429-4D79-9DD1-F20AB9388885}"/>
              </a:ext>
            </a:extLst>
          </p:cNvPr>
          <p:cNvSpPr/>
          <p:nvPr/>
        </p:nvSpPr>
        <p:spPr>
          <a:xfrm>
            <a:off x="1793272" y="4015346"/>
            <a:ext cx="94060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aseline="5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Hebei Key Laboratory of Information Transmission and Signal Processing, Hebei province, China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0B5546C-8341-4772-9692-3ABC5596D3C8}"/>
              </a:ext>
            </a:extLst>
          </p:cNvPr>
          <p:cNvSpPr txBox="1"/>
          <p:nvPr/>
        </p:nvSpPr>
        <p:spPr>
          <a:xfrm>
            <a:off x="1818439" y="4827966"/>
            <a:ext cx="7801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aseline="5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Corresponding author: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Baoshun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Shi(</a:t>
            </a:r>
            <a:r>
              <a:rPr lang="en-US" altLang="zh-CN" dirty="0">
                <a:solidFill>
                  <a:srgbClr val="0053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shibaoshun@ysu.edu.cn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069B29C-DCC0-41E2-8C4C-48A740848833}"/>
              </a:ext>
            </a:extLst>
          </p:cNvPr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rgbClr val="035C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F6AEAFD-AF8E-4597-B0DA-0B87DCF47A8A}"/>
              </a:ext>
            </a:extLst>
          </p:cNvPr>
          <p:cNvSpPr/>
          <p:nvPr/>
        </p:nvSpPr>
        <p:spPr>
          <a:xfrm>
            <a:off x="0" y="0"/>
            <a:ext cx="12192000" cy="897882"/>
          </a:xfrm>
          <a:prstGeom prst="rect">
            <a:avLst/>
          </a:prstGeom>
          <a:solidFill>
            <a:srgbClr val="035C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BB70675-8134-42CA-87B7-834BD760CC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411" y="0"/>
            <a:ext cx="1227589" cy="89788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416ED6A-4803-465B-8958-9B168709F2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34" y="109296"/>
            <a:ext cx="2347048" cy="68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423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86C9E057-11C2-48EF-825E-1677EA355BA1}"/>
              </a:ext>
            </a:extLst>
          </p:cNvPr>
          <p:cNvCxnSpPr>
            <a:cxnSpLocks/>
          </p:cNvCxnSpPr>
          <p:nvPr/>
        </p:nvCxnSpPr>
        <p:spPr>
          <a:xfrm>
            <a:off x="695324" y="549275"/>
            <a:ext cx="10801351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17F63C39-D0F9-4D2E-8AFF-44E7B653A5B8}"/>
              </a:ext>
            </a:extLst>
          </p:cNvPr>
          <p:cNvCxnSpPr>
            <a:stCxn id="4" idx="1"/>
          </p:cNvCxnSpPr>
          <p:nvPr/>
        </p:nvCxnSpPr>
        <p:spPr>
          <a:xfrm flipH="1">
            <a:off x="695325" y="6596390"/>
            <a:ext cx="10545923" cy="57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id="{F6AE5DA3-8D7B-4877-9F91-DD2ACC6F8DED}"/>
              </a:ext>
            </a:extLst>
          </p:cNvPr>
          <p:cNvSpPr/>
          <p:nvPr/>
        </p:nvSpPr>
        <p:spPr>
          <a:xfrm>
            <a:off x="371475" y="704675"/>
            <a:ext cx="323850" cy="201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C89F6F2-F11B-478F-8AC5-5C55E54782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06" y="1916403"/>
            <a:ext cx="5995060" cy="4077026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827D92D9-AD3A-43B6-BAFB-3FEDB3956A59}"/>
              </a:ext>
            </a:extLst>
          </p:cNvPr>
          <p:cNvSpPr txBox="1"/>
          <p:nvPr/>
        </p:nvSpPr>
        <p:spPr>
          <a:xfrm>
            <a:off x="6472544" y="1680280"/>
            <a:ext cx="4768704" cy="1289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denoisers using the double tight frames have higher denoising ability than those using the single one.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06A7432-91EB-4267-A54C-A738F286C504}"/>
              </a:ext>
            </a:extLst>
          </p:cNvPr>
          <p:cNvSpPr txBox="1"/>
          <p:nvPr/>
        </p:nvSpPr>
        <p:spPr>
          <a:xfrm>
            <a:off x="6472544" y="3667913"/>
            <a:ext cx="5216203" cy="1289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denoisers equipped with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Cnet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achieve higher PSNR values compared with the denoisers without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Cnet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 descr="组合">
            <a:extLst>
              <a:ext uri="{FF2B5EF4-FFF2-40B4-BE49-F238E27FC236}">
                <a16:creationId xmlns:a16="http://schemas.microsoft.com/office/drawing/2014/main" id="{744ABCDD-9987-4A78-9ACC-060DC8E7F9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130" y="83122"/>
            <a:ext cx="1979247" cy="60228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32BD3062-1CEC-4B72-A60B-156A3C821D4F}"/>
              </a:ext>
            </a:extLst>
          </p:cNvPr>
          <p:cNvSpPr txBox="1"/>
          <p:nvPr/>
        </p:nvSpPr>
        <p:spPr>
          <a:xfrm>
            <a:off x="737269" y="175305"/>
            <a:ext cx="3658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95D1E81-9A65-4FD2-AC70-78E035A0251F}"/>
              </a:ext>
            </a:extLst>
          </p:cNvPr>
          <p:cNvSpPr txBox="1"/>
          <p:nvPr/>
        </p:nvSpPr>
        <p:spPr>
          <a:xfrm>
            <a:off x="728880" y="534565"/>
            <a:ext cx="5067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Effectiveness of double tight frames and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Cnet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D719FFF-0551-4D01-921E-94E1FE0CC51A}"/>
              </a:ext>
            </a:extLst>
          </p:cNvPr>
          <p:cNvSpPr txBox="1"/>
          <p:nvPr/>
        </p:nvSpPr>
        <p:spPr>
          <a:xfrm>
            <a:off x="217150" y="1386557"/>
            <a:ext cx="6116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srgbClr val="03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average PSNR values achieved by four models on Set12</a:t>
            </a:r>
            <a:endParaRPr lang="zh-CN" altLang="en-US" dirty="0">
              <a:solidFill>
                <a:srgbClr val="035C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462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86C9E057-11C2-48EF-825E-1677EA355BA1}"/>
              </a:ext>
            </a:extLst>
          </p:cNvPr>
          <p:cNvCxnSpPr>
            <a:cxnSpLocks/>
          </p:cNvCxnSpPr>
          <p:nvPr/>
        </p:nvCxnSpPr>
        <p:spPr>
          <a:xfrm>
            <a:off x="695324" y="549275"/>
            <a:ext cx="10801351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17F63C39-D0F9-4D2E-8AFF-44E7B653A5B8}"/>
              </a:ext>
            </a:extLst>
          </p:cNvPr>
          <p:cNvCxnSpPr>
            <a:cxnSpLocks/>
          </p:cNvCxnSpPr>
          <p:nvPr/>
        </p:nvCxnSpPr>
        <p:spPr>
          <a:xfrm flipH="1">
            <a:off x="695325" y="6646724"/>
            <a:ext cx="10545923" cy="57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id="{F6AE5DA3-8D7B-4877-9F91-DD2ACC6F8DED}"/>
              </a:ext>
            </a:extLst>
          </p:cNvPr>
          <p:cNvSpPr/>
          <p:nvPr/>
        </p:nvSpPr>
        <p:spPr>
          <a:xfrm>
            <a:off x="371475" y="704675"/>
            <a:ext cx="323850" cy="201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组合">
            <a:extLst>
              <a:ext uri="{FF2B5EF4-FFF2-40B4-BE49-F238E27FC236}">
                <a16:creationId xmlns:a16="http://schemas.microsoft.com/office/drawing/2014/main" id="{D10D3BE8-4B8B-4825-A49A-21B66C73B8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130" y="83122"/>
            <a:ext cx="1979247" cy="60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FB6AE9B-FE17-4AD6-9042-D1D4BDD686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140" y="790562"/>
            <a:ext cx="3788663" cy="3782048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06351F10-3D93-48B5-B950-C39F4EE897DA}"/>
              </a:ext>
            </a:extLst>
          </p:cNvPr>
          <p:cNvSpPr txBox="1"/>
          <p:nvPr/>
        </p:nvSpPr>
        <p:spPr>
          <a:xfrm>
            <a:off x="728880" y="534565"/>
            <a:ext cx="5586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Effectiveness of DoubleTFCnet on denoising task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3869F65-44A7-4D4B-8E21-55F528DCC10D}"/>
              </a:ext>
            </a:extLst>
          </p:cNvPr>
          <p:cNvSpPr txBox="1"/>
          <p:nvPr/>
        </p:nvSpPr>
        <p:spPr>
          <a:xfrm>
            <a:off x="737269" y="175305"/>
            <a:ext cx="3658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1E01B91-1800-4815-BD10-0D745F67DDD9}"/>
              </a:ext>
            </a:extLst>
          </p:cNvPr>
          <p:cNvSpPr txBox="1"/>
          <p:nvPr/>
        </p:nvSpPr>
        <p:spPr>
          <a:xfrm>
            <a:off x="6782062" y="4950684"/>
            <a:ext cx="4803133" cy="1289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proposed DoubleTFCnet denoiser can achieve denoising ability on-par with the existing Gaussian denoisers.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DD4F6E33-CF48-48ED-8C9D-76AE58847D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305332"/>
              </p:ext>
            </p:extLst>
          </p:nvPr>
        </p:nvGraphicFramePr>
        <p:xfrm>
          <a:off x="459342" y="4462118"/>
          <a:ext cx="6058902" cy="194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8210">
                  <a:extLst>
                    <a:ext uri="{9D8B030D-6E8A-4147-A177-3AD203B41FA5}">
                      <a16:colId xmlns:a16="http://schemas.microsoft.com/office/drawing/2014/main" val="199946032"/>
                    </a:ext>
                  </a:extLst>
                </a:gridCol>
                <a:gridCol w="726782">
                  <a:extLst>
                    <a:ext uri="{9D8B030D-6E8A-4147-A177-3AD203B41FA5}">
                      <a16:colId xmlns:a16="http://schemas.microsoft.com/office/drawing/2014/main" val="93189443"/>
                    </a:ext>
                  </a:extLst>
                </a:gridCol>
                <a:gridCol w="726782">
                  <a:extLst>
                    <a:ext uri="{9D8B030D-6E8A-4147-A177-3AD203B41FA5}">
                      <a16:colId xmlns:a16="http://schemas.microsoft.com/office/drawing/2014/main" val="4167243709"/>
                    </a:ext>
                  </a:extLst>
                </a:gridCol>
                <a:gridCol w="726782">
                  <a:extLst>
                    <a:ext uri="{9D8B030D-6E8A-4147-A177-3AD203B41FA5}">
                      <a16:colId xmlns:a16="http://schemas.microsoft.com/office/drawing/2014/main" val="1026844507"/>
                    </a:ext>
                  </a:extLst>
                </a:gridCol>
                <a:gridCol w="726782">
                  <a:extLst>
                    <a:ext uri="{9D8B030D-6E8A-4147-A177-3AD203B41FA5}">
                      <a16:colId xmlns:a16="http://schemas.microsoft.com/office/drawing/2014/main" val="4255661515"/>
                    </a:ext>
                  </a:extLst>
                </a:gridCol>
                <a:gridCol w="726782">
                  <a:extLst>
                    <a:ext uri="{9D8B030D-6E8A-4147-A177-3AD203B41FA5}">
                      <a16:colId xmlns:a16="http://schemas.microsoft.com/office/drawing/2014/main" val="1917174109"/>
                    </a:ext>
                  </a:extLst>
                </a:gridCol>
                <a:gridCol w="726782">
                  <a:extLst>
                    <a:ext uri="{9D8B030D-6E8A-4147-A177-3AD203B41FA5}">
                      <a16:colId xmlns:a16="http://schemas.microsoft.com/office/drawing/2014/main" val="2658296603"/>
                    </a:ext>
                  </a:extLst>
                </a:gridCol>
              </a:tblGrid>
              <a:tr h="38866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Denoiser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=5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=10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=20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=30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=40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=50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2307268"/>
                  </a:ext>
                </a:extLst>
              </a:tr>
              <a:tr h="38866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BM3D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37.54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33.33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29.66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27.78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26.57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25.69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6423671"/>
                  </a:ext>
                </a:extLst>
              </a:tr>
              <a:tr h="38866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DnCNN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33.73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30.18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28.32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27.09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26.19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9588236"/>
                  </a:ext>
                </a:extLst>
              </a:tr>
              <a:tr h="38866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FFDNet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37.73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33.74</a:t>
                      </a:r>
                      <a:endParaRPr lang="zh-CN" altLang="en-US" sz="16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30.23</a:t>
                      </a:r>
                      <a:endParaRPr lang="zh-CN" altLang="en-US" sz="16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28.40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27.20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26.32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8643064"/>
                  </a:ext>
                </a:extLst>
              </a:tr>
              <a:tr h="38866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DoubleTFCnet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37.84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33.79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30.25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27.39</a:t>
                      </a:r>
                      <a:endParaRPr lang="zh-CN" altLang="en-US" sz="16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27.17</a:t>
                      </a:r>
                      <a:endParaRPr lang="zh-CN" altLang="en-US" sz="16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26.28</a:t>
                      </a:r>
                      <a:endParaRPr lang="zh-CN" altLang="en-US" sz="16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4164639"/>
                  </a:ext>
                </a:extLst>
              </a:tr>
            </a:tbl>
          </a:graphicData>
        </a:graphic>
      </p:graphicFrame>
      <p:sp>
        <p:nvSpPr>
          <p:cNvPr id="15" name="文本框 14">
            <a:extLst>
              <a:ext uri="{FF2B5EF4-FFF2-40B4-BE49-F238E27FC236}">
                <a16:creationId xmlns:a16="http://schemas.microsoft.com/office/drawing/2014/main" id="{258E30F2-9B42-4378-80C5-FF50365EB5C8}"/>
              </a:ext>
            </a:extLst>
          </p:cNvPr>
          <p:cNvSpPr txBox="1"/>
          <p:nvPr/>
        </p:nvSpPr>
        <p:spPr>
          <a:xfrm>
            <a:off x="371475" y="3993555"/>
            <a:ext cx="6297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srgbClr val="03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average PSNR values of different denoisers on BSD68  </a:t>
            </a:r>
            <a:endParaRPr lang="zh-CN" altLang="en-US" dirty="0">
              <a:solidFill>
                <a:srgbClr val="035C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3BF2B52C-9A39-4913-9272-CEFEBC3CCA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44" y="1175961"/>
            <a:ext cx="4093783" cy="2784639"/>
          </a:xfrm>
          <a:prstGeom prst="rect">
            <a:avLst/>
          </a:prstGeom>
        </p:spPr>
      </p:pic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A67DBAA7-00BF-455F-9886-17738B18BF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831056"/>
              </p:ext>
            </p:extLst>
          </p:nvPr>
        </p:nvGraphicFramePr>
        <p:xfrm>
          <a:off x="2299515" y="4580085"/>
          <a:ext cx="2032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10" name="Equation" r:id="rId6" imgW="203040" imgH="177480" progId="Equation.DSMT4">
                  <p:embed/>
                </p:oleObj>
              </mc:Choice>
              <mc:Fallback>
                <p:oleObj name="Equation" r:id="rId6" imgW="2030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99515" y="4580085"/>
                        <a:ext cx="2032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275F82ED-B6B6-4182-8FC2-8BD7B51B21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614037"/>
              </p:ext>
            </p:extLst>
          </p:nvPr>
        </p:nvGraphicFramePr>
        <p:xfrm>
          <a:off x="5868565" y="4580085"/>
          <a:ext cx="2032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11" name="Equation" r:id="rId8" imgW="202695" imgH="178566" progId="Equation.DSMT4">
                  <p:embed/>
                </p:oleObj>
              </mc:Choice>
              <mc:Fallback>
                <p:oleObj name="Equation" r:id="rId8" imgW="202695" imgH="17856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68565" y="4580085"/>
                        <a:ext cx="2032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B7EBC7BB-F64F-4BAF-9651-F1360FCF79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379029"/>
              </p:ext>
            </p:extLst>
          </p:nvPr>
        </p:nvGraphicFramePr>
        <p:xfrm>
          <a:off x="5197445" y="4580085"/>
          <a:ext cx="2032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12" name="Equation" r:id="rId10" imgW="202695" imgH="178566" progId="Equation.DSMT4">
                  <p:embed/>
                </p:oleObj>
              </mc:Choice>
              <mc:Fallback>
                <p:oleObj name="Equation" r:id="rId10" imgW="202695" imgH="17856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197445" y="4580085"/>
                        <a:ext cx="2032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EC9DD432-8581-4EBE-ACD8-5A5A822D1B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915983"/>
              </p:ext>
            </p:extLst>
          </p:nvPr>
        </p:nvGraphicFramePr>
        <p:xfrm>
          <a:off x="4442435" y="4580085"/>
          <a:ext cx="2032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13" name="Equation" r:id="rId12" imgW="202695" imgH="178566" progId="Equation.DSMT4">
                  <p:embed/>
                </p:oleObj>
              </mc:Choice>
              <mc:Fallback>
                <p:oleObj name="Equation" r:id="rId12" imgW="202695" imgH="17856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442435" y="4580085"/>
                        <a:ext cx="2032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B05506BA-37AD-423B-B065-05779A49C6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1657040"/>
              </p:ext>
            </p:extLst>
          </p:nvPr>
        </p:nvGraphicFramePr>
        <p:xfrm>
          <a:off x="3729370" y="4580085"/>
          <a:ext cx="2032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14" name="Equation" r:id="rId14" imgW="202695" imgH="178566" progId="Equation.DSMT4">
                  <p:embed/>
                </p:oleObj>
              </mc:Choice>
              <mc:Fallback>
                <p:oleObj name="Equation" r:id="rId14" imgW="202695" imgH="17856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729370" y="4580085"/>
                        <a:ext cx="2032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5214CEAE-7410-44FE-86F4-886CC64FC3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550878"/>
              </p:ext>
            </p:extLst>
          </p:nvPr>
        </p:nvGraphicFramePr>
        <p:xfrm>
          <a:off x="3007916" y="4580085"/>
          <a:ext cx="2032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15" name="Equation" r:id="rId16" imgW="202695" imgH="178566" progId="Equation.DSMT4">
                  <p:embed/>
                </p:oleObj>
              </mc:Choice>
              <mc:Fallback>
                <p:oleObj name="Equation" r:id="rId16" imgW="202695" imgH="17856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007916" y="4580085"/>
                        <a:ext cx="2032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7366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86C9E057-11C2-48EF-825E-1677EA355BA1}"/>
              </a:ext>
            </a:extLst>
          </p:cNvPr>
          <p:cNvCxnSpPr>
            <a:cxnSpLocks/>
          </p:cNvCxnSpPr>
          <p:nvPr/>
        </p:nvCxnSpPr>
        <p:spPr>
          <a:xfrm>
            <a:off x="695324" y="549275"/>
            <a:ext cx="10801351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17F63C39-D0F9-4D2E-8AFF-44E7B653A5B8}"/>
              </a:ext>
            </a:extLst>
          </p:cNvPr>
          <p:cNvCxnSpPr>
            <a:cxnSpLocks/>
          </p:cNvCxnSpPr>
          <p:nvPr/>
        </p:nvCxnSpPr>
        <p:spPr>
          <a:xfrm flipH="1">
            <a:off x="695325" y="6739003"/>
            <a:ext cx="10545923" cy="57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id="{F6AE5DA3-8D7B-4877-9F91-DD2ACC6F8DED}"/>
              </a:ext>
            </a:extLst>
          </p:cNvPr>
          <p:cNvSpPr/>
          <p:nvPr/>
        </p:nvSpPr>
        <p:spPr>
          <a:xfrm>
            <a:off x="371475" y="704675"/>
            <a:ext cx="323850" cy="201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组合">
            <a:extLst>
              <a:ext uri="{FF2B5EF4-FFF2-40B4-BE49-F238E27FC236}">
                <a16:creationId xmlns:a16="http://schemas.microsoft.com/office/drawing/2014/main" id="{D10D3BE8-4B8B-4825-A49A-21B66C73B8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130" y="83122"/>
            <a:ext cx="1979247" cy="60228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86D7E0C7-3B51-475F-A5FA-459552AB5378}"/>
              </a:ext>
            </a:extLst>
          </p:cNvPr>
          <p:cNvSpPr txBox="1"/>
          <p:nvPr/>
        </p:nvSpPr>
        <p:spPr>
          <a:xfrm>
            <a:off x="728880" y="534565"/>
            <a:ext cx="5367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Effectiveness of PnP-DoubleTFCnet on SCI task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2A7FCD7-F53C-4E22-9421-6038349B0D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20" y="2889952"/>
            <a:ext cx="4194933" cy="3792743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97D7E8ED-2EB3-4211-AB97-412C086674FB}"/>
              </a:ext>
            </a:extLst>
          </p:cNvPr>
          <p:cNvSpPr txBox="1"/>
          <p:nvPr/>
        </p:nvSpPr>
        <p:spPr>
          <a:xfrm>
            <a:off x="737269" y="175305"/>
            <a:ext cx="3658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F6A78D4E-39BA-4EFC-8A33-E9117A75F0F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746456" y="2117222"/>
          <a:ext cx="528506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4904">
                  <a:extLst>
                    <a:ext uri="{9D8B030D-6E8A-4147-A177-3AD203B41FA5}">
                      <a16:colId xmlns:a16="http://schemas.microsoft.com/office/drawing/2014/main" val="3890574742"/>
                    </a:ext>
                  </a:extLst>
                </a:gridCol>
                <a:gridCol w="1405081">
                  <a:extLst>
                    <a:ext uri="{9D8B030D-6E8A-4147-A177-3AD203B41FA5}">
                      <a16:colId xmlns:a16="http://schemas.microsoft.com/office/drawing/2014/main" val="1393736594"/>
                    </a:ext>
                  </a:extLst>
                </a:gridCol>
                <a:gridCol w="1405081">
                  <a:extLst>
                    <a:ext uri="{9D8B030D-6E8A-4147-A177-3AD203B41FA5}">
                      <a16:colId xmlns:a16="http://schemas.microsoft.com/office/drawing/2014/main" val="1056127765"/>
                    </a:ext>
                  </a:extLst>
                </a:gridCol>
              </a:tblGrid>
              <a:tr h="27076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Algorithm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PSNR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SSIM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2700893"/>
                  </a:ext>
                </a:extLst>
              </a:tr>
              <a:tr h="27076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GAP-TV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26.94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0.8332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0764557"/>
                  </a:ext>
                </a:extLst>
              </a:tr>
              <a:tr h="27076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E2E-CNN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29.26</a:t>
                      </a:r>
                      <a:endParaRPr lang="zh-CN" altLang="en-US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0.8999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1441310"/>
                  </a:ext>
                </a:extLst>
              </a:tr>
              <a:tr h="27076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PnP-</a:t>
                      </a:r>
                      <a:r>
                        <a:rPr lang="en-US" altLang="zh-CN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FFDNet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29.21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0.8876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8502857"/>
                  </a:ext>
                </a:extLst>
              </a:tr>
              <a:tr h="27076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PnP-DoubleTFCnet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29.86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0.8960</a:t>
                      </a:r>
                      <a:endParaRPr lang="zh-CN" altLang="en-US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7852501"/>
                  </a:ext>
                </a:extLst>
              </a:tr>
            </a:tbl>
          </a:graphicData>
        </a:graphic>
      </p:graphicFrame>
      <p:pic>
        <p:nvPicPr>
          <p:cNvPr id="10" name="图片 9">
            <a:extLst>
              <a:ext uri="{FF2B5EF4-FFF2-40B4-BE49-F238E27FC236}">
                <a16:creationId xmlns:a16="http://schemas.microsoft.com/office/drawing/2014/main" id="{6E40D7EE-3ACD-488C-8678-9110C94226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65" y="996747"/>
            <a:ext cx="4102890" cy="1823054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194B04BF-A4D1-4917-A885-1CCEF6C06F82}"/>
              </a:ext>
            </a:extLst>
          </p:cNvPr>
          <p:cNvSpPr txBox="1"/>
          <p:nvPr/>
        </p:nvSpPr>
        <p:spPr>
          <a:xfrm>
            <a:off x="5455800" y="1162560"/>
            <a:ext cx="5910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srgbClr val="03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average PSNR and SSIM values achieved by different SCI algorithms on simulation benchmark datasets</a:t>
            </a:r>
            <a:endParaRPr lang="zh-CN" altLang="en-US" dirty="0">
              <a:solidFill>
                <a:srgbClr val="035C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4E705BD-7A04-445A-9DCE-59112FA1A3FA}"/>
              </a:ext>
            </a:extLst>
          </p:cNvPr>
          <p:cNvSpPr txBox="1"/>
          <p:nvPr/>
        </p:nvSpPr>
        <p:spPr>
          <a:xfrm>
            <a:off x="5645788" y="4279587"/>
            <a:ext cx="4085441" cy="1669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Competitive PSNR and SSIM values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Clean and clear motions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Clear edge contour information</a:t>
            </a:r>
          </a:p>
        </p:txBody>
      </p:sp>
    </p:spTree>
    <p:extLst>
      <p:ext uri="{BB962C8B-B14F-4D97-AF65-F5344CB8AC3E}">
        <p14:creationId xmlns:p14="http://schemas.microsoft.com/office/powerpoint/2010/main" val="3523937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34FDCB63-FA70-4231-84AD-2AA9E8DE8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0"/>
            <a:ext cx="12192000" cy="68580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83F1B193-7C3A-4746-8882-56687AFADC0B}"/>
              </a:ext>
            </a:extLst>
          </p:cNvPr>
          <p:cNvSpPr txBox="1"/>
          <p:nvPr/>
        </p:nvSpPr>
        <p:spPr>
          <a:xfrm>
            <a:off x="1669410" y="2701254"/>
            <a:ext cx="72145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bg1"/>
                </a:solidFill>
              </a:rPr>
              <a:t>THANKS</a:t>
            </a:r>
          </a:p>
          <a:p>
            <a:pPr algn="ctr"/>
            <a:r>
              <a:rPr lang="en-US" altLang="zh-CN" sz="7200" b="1" dirty="0">
                <a:solidFill>
                  <a:schemeClr val="bg1"/>
                </a:solidFill>
              </a:rPr>
              <a:t> ALL</a:t>
            </a:r>
            <a:endParaRPr lang="zh-CN" altLang="en-US" sz="7200" b="1" dirty="0">
              <a:solidFill>
                <a:schemeClr val="bg1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245ECA1-0B61-4DB5-A466-0208C02CA2C7}"/>
              </a:ext>
            </a:extLst>
          </p:cNvPr>
          <p:cNvSpPr txBox="1"/>
          <p:nvPr/>
        </p:nvSpPr>
        <p:spPr>
          <a:xfrm>
            <a:off x="2932865" y="6266241"/>
            <a:ext cx="5163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Contact: shibaoshun@ysu.edu.cn </a:t>
            </a:r>
            <a:endParaRPr lang="zh-CN" altLang="en-US" sz="2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90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1" y="0"/>
            <a:ext cx="3523377" cy="6858000"/>
          </a:xfrm>
          <a:prstGeom prst="rect">
            <a:avLst/>
          </a:prstGeom>
          <a:solidFill>
            <a:srgbClr val="035C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-192948" y="2952433"/>
            <a:ext cx="3649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CONTENTS</a:t>
            </a:r>
            <a:endParaRPr lang="zh-CN" altLang="en-US" sz="4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3745771" y="3050436"/>
            <a:ext cx="5586972" cy="594978"/>
            <a:chOff x="3823785" y="1641768"/>
            <a:chExt cx="4470389" cy="594978"/>
          </a:xfrm>
        </p:grpSpPr>
        <p:sp>
          <p:nvSpPr>
            <p:cNvPr id="19" name="文本框 18"/>
            <p:cNvSpPr txBox="1"/>
            <p:nvPr/>
          </p:nvSpPr>
          <p:spPr>
            <a:xfrm>
              <a:off x="4621712" y="1641768"/>
              <a:ext cx="36724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Methods and Models</a:t>
              </a:r>
              <a:endPara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9" name="组合 68"/>
            <p:cNvGrpSpPr/>
            <p:nvPr/>
          </p:nvGrpSpPr>
          <p:grpSpPr>
            <a:xfrm>
              <a:off x="3823785" y="1651971"/>
              <a:ext cx="738146" cy="584775"/>
              <a:chOff x="3823785" y="1651971"/>
              <a:chExt cx="738146" cy="584775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3823785" y="1651971"/>
                <a:ext cx="73814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dirty="0">
                    <a:solidFill>
                      <a:srgbClr val="035C9A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02</a:t>
                </a: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3909355" y="1685526"/>
                <a:ext cx="587143" cy="523219"/>
              </a:xfrm>
              <a:prstGeom prst="rect">
                <a:avLst/>
              </a:prstGeom>
              <a:noFill/>
              <a:ln>
                <a:solidFill>
                  <a:srgbClr val="035C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2FD50002-F1E1-49BA-AFC7-80F9C076ED56}"/>
              </a:ext>
            </a:extLst>
          </p:cNvPr>
          <p:cNvGrpSpPr/>
          <p:nvPr/>
        </p:nvGrpSpPr>
        <p:grpSpPr>
          <a:xfrm>
            <a:off x="3762549" y="1347718"/>
            <a:ext cx="5519860" cy="584775"/>
            <a:chOff x="3837209" y="1643582"/>
            <a:chExt cx="4416689" cy="584775"/>
          </a:xfrm>
        </p:grpSpPr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C56EC9B4-4107-4540-9414-3DD04AFDEE44}"/>
                </a:ext>
              </a:extLst>
            </p:cNvPr>
            <p:cNvSpPr txBox="1"/>
            <p:nvPr/>
          </p:nvSpPr>
          <p:spPr>
            <a:xfrm>
              <a:off x="4581437" y="1650157"/>
              <a:ext cx="36724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Background and Introduction</a:t>
              </a:r>
            </a:p>
          </p:txBody>
        </p: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B2DC11CF-A63D-4C93-B7EB-B04D06F71D9C}"/>
                </a:ext>
              </a:extLst>
            </p:cNvPr>
            <p:cNvGrpSpPr/>
            <p:nvPr/>
          </p:nvGrpSpPr>
          <p:grpSpPr>
            <a:xfrm>
              <a:off x="3837209" y="1643582"/>
              <a:ext cx="738146" cy="584775"/>
              <a:chOff x="3837209" y="1643582"/>
              <a:chExt cx="738146" cy="584775"/>
            </a:xfrm>
          </p:grpSpPr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9A51B91F-AA77-4829-A28A-9E40F2F5679B}"/>
                  </a:ext>
                </a:extLst>
              </p:cNvPr>
              <p:cNvSpPr txBox="1"/>
              <p:nvPr/>
            </p:nvSpPr>
            <p:spPr>
              <a:xfrm>
                <a:off x="3837209" y="1643582"/>
                <a:ext cx="73814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dirty="0">
                    <a:solidFill>
                      <a:srgbClr val="035C9A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01</a:t>
                </a:r>
              </a:p>
            </p:txBody>
          </p:sp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430C44AD-EFE3-4631-B9E6-46EB0E404EA4}"/>
                  </a:ext>
                </a:extLst>
              </p:cNvPr>
              <p:cNvSpPr/>
              <p:nvPr/>
            </p:nvSpPr>
            <p:spPr>
              <a:xfrm>
                <a:off x="3909355" y="1685526"/>
                <a:ext cx="587143" cy="523219"/>
              </a:xfrm>
              <a:prstGeom prst="rect">
                <a:avLst/>
              </a:prstGeom>
              <a:noFill/>
              <a:ln>
                <a:solidFill>
                  <a:srgbClr val="035C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0F7123C3-2927-4183-870C-697A3918CC67}"/>
              </a:ext>
            </a:extLst>
          </p:cNvPr>
          <p:cNvGrpSpPr/>
          <p:nvPr/>
        </p:nvGrpSpPr>
        <p:grpSpPr>
          <a:xfrm>
            <a:off x="3745771" y="4816034"/>
            <a:ext cx="5859622" cy="584775"/>
            <a:chOff x="3823785" y="1643582"/>
            <a:chExt cx="4688548" cy="584775"/>
          </a:xfrm>
        </p:grpSpPr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C741FEFE-FB16-42A4-B7DC-57B6B1125B05}"/>
                </a:ext>
              </a:extLst>
            </p:cNvPr>
            <p:cNvSpPr txBox="1"/>
            <p:nvPr/>
          </p:nvSpPr>
          <p:spPr>
            <a:xfrm>
              <a:off x="4635139" y="1666935"/>
              <a:ext cx="38771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Experiments</a:t>
              </a:r>
              <a:r>
                <a: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</a:t>
              </a:r>
              <a:r>
                <a: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Conclusions</a:t>
              </a:r>
            </a:p>
          </p:txBody>
        </p: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B8D53C62-A8EB-4692-A068-DBAFC122E90F}"/>
                </a:ext>
              </a:extLst>
            </p:cNvPr>
            <p:cNvGrpSpPr/>
            <p:nvPr/>
          </p:nvGrpSpPr>
          <p:grpSpPr>
            <a:xfrm>
              <a:off x="3823785" y="1643582"/>
              <a:ext cx="738146" cy="584775"/>
              <a:chOff x="3823785" y="1643582"/>
              <a:chExt cx="738146" cy="584775"/>
            </a:xfrm>
          </p:grpSpPr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0BAD0C27-C2AF-4349-BC64-719359658C05}"/>
                  </a:ext>
                </a:extLst>
              </p:cNvPr>
              <p:cNvSpPr txBox="1"/>
              <p:nvPr/>
            </p:nvSpPr>
            <p:spPr>
              <a:xfrm>
                <a:off x="3823785" y="1643582"/>
                <a:ext cx="73814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dirty="0">
                    <a:solidFill>
                      <a:srgbClr val="035C9A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03</a:t>
                </a:r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7E2F99B9-2F6B-490C-A9E6-F994135C899F}"/>
                  </a:ext>
                </a:extLst>
              </p:cNvPr>
              <p:cNvSpPr/>
              <p:nvPr/>
            </p:nvSpPr>
            <p:spPr>
              <a:xfrm>
                <a:off x="3909355" y="1685526"/>
                <a:ext cx="587143" cy="523219"/>
              </a:xfrm>
              <a:prstGeom prst="rect">
                <a:avLst/>
              </a:prstGeom>
              <a:noFill/>
              <a:ln>
                <a:solidFill>
                  <a:srgbClr val="035C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5" name="图形 4" descr="指向右边的反手食指">
            <a:extLst>
              <a:ext uri="{FF2B5EF4-FFF2-40B4-BE49-F238E27FC236}">
                <a16:creationId xmlns:a16="http://schemas.microsoft.com/office/drawing/2014/main" id="{D9C2CB76-4579-43DD-83C0-8ACCC2142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605396" y="1125147"/>
            <a:ext cx="815131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2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2"/>
    </mc:Choice>
    <mc:Fallback xmlns="">
      <p:transition spd="slow" advTm="200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86C9E057-11C2-48EF-825E-1677EA355BA1}"/>
              </a:ext>
            </a:extLst>
          </p:cNvPr>
          <p:cNvCxnSpPr>
            <a:cxnSpLocks/>
          </p:cNvCxnSpPr>
          <p:nvPr/>
        </p:nvCxnSpPr>
        <p:spPr>
          <a:xfrm>
            <a:off x="695324" y="549275"/>
            <a:ext cx="10801351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17F63C39-D0F9-4D2E-8AFF-44E7B653A5B8}"/>
              </a:ext>
            </a:extLst>
          </p:cNvPr>
          <p:cNvCxnSpPr>
            <a:cxnSpLocks/>
          </p:cNvCxnSpPr>
          <p:nvPr/>
        </p:nvCxnSpPr>
        <p:spPr>
          <a:xfrm flipH="1">
            <a:off x="695325" y="6688669"/>
            <a:ext cx="10545923" cy="57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id="{F6AE5DA3-8D7B-4877-9F91-DD2ACC6F8DED}"/>
              </a:ext>
            </a:extLst>
          </p:cNvPr>
          <p:cNvSpPr/>
          <p:nvPr/>
        </p:nvSpPr>
        <p:spPr>
          <a:xfrm>
            <a:off x="371475" y="704675"/>
            <a:ext cx="323850" cy="201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9A8B79A-6A53-435B-B362-79DC198A60A2}"/>
              </a:ext>
            </a:extLst>
          </p:cNvPr>
          <p:cNvSpPr txBox="1"/>
          <p:nvPr/>
        </p:nvSpPr>
        <p:spPr>
          <a:xfrm>
            <a:off x="695324" y="178948"/>
            <a:ext cx="2903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and Introduction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F55D5B0-5D0F-49AE-8F85-442F0C010102}"/>
              </a:ext>
            </a:extLst>
          </p:cNvPr>
          <p:cNvSpPr txBox="1"/>
          <p:nvPr/>
        </p:nvSpPr>
        <p:spPr>
          <a:xfrm>
            <a:off x="678547" y="542954"/>
            <a:ext cx="4061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Snapshot Compressive Imaging (SCI)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图片 19" descr="组合">
            <a:extLst>
              <a:ext uri="{FF2B5EF4-FFF2-40B4-BE49-F238E27FC236}">
                <a16:creationId xmlns:a16="http://schemas.microsoft.com/office/drawing/2014/main" id="{137932C2-945A-4D14-BC06-AE35BC1349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130" y="83122"/>
            <a:ext cx="1979247" cy="60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630BEE6-E54E-4A97-9E5D-5AB297C3D5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36" y="1245990"/>
            <a:ext cx="5922461" cy="4962087"/>
          </a:xfrm>
          <a:prstGeom prst="rect">
            <a:avLst/>
          </a:prstGeom>
        </p:spPr>
      </p:pic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C27FEB69-228E-4A56-81AB-A9FC2B6485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589698"/>
              </p:ext>
            </p:extLst>
          </p:nvPr>
        </p:nvGraphicFramePr>
        <p:xfrm>
          <a:off x="6849204" y="1497497"/>
          <a:ext cx="17145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47" name="Equation" r:id="rId5" imgW="1714320" imgH="558720" progId="Equation.DSMT4">
                  <p:embed/>
                </p:oleObj>
              </mc:Choice>
              <mc:Fallback>
                <p:oleObj name="Equation" r:id="rId5" imgW="171432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49204" y="1497497"/>
                        <a:ext cx="17145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0D07E91B-D21F-4CBE-9ECF-0DA5C61B40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188769"/>
              </p:ext>
            </p:extLst>
          </p:nvPr>
        </p:nvGraphicFramePr>
        <p:xfrm>
          <a:off x="9580097" y="1622555"/>
          <a:ext cx="1052513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48" name="Equation" r:id="rId7" imgW="1053079" imgH="266770" progId="Equation.DSMT4">
                  <p:embed/>
                </p:oleObj>
              </mc:Choice>
              <mc:Fallback>
                <p:oleObj name="Equation" r:id="rId7" imgW="1053079" imgH="26677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580097" y="1622555"/>
                        <a:ext cx="1052513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本框 14">
            <a:extLst>
              <a:ext uri="{FF2B5EF4-FFF2-40B4-BE49-F238E27FC236}">
                <a16:creationId xmlns:a16="http://schemas.microsoft.com/office/drawing/2014/main" id="{E98478A1-DEB9-4000-BAC6-BFFCC132EC85}"/>
              </a:ext>
            </a:extLst>
          </p:cNvPr>
          <p:cNvSpPr txBox="1"/>
          <p:nvPr/>
        </p:nvSpPr>
        <p:spPr>
          <a:xfrm>
            <a:off x="6132997" y="969992"/>
            <a:ext cx="4814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forward model of SCI can be modeled as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箭头: 右 18">
            <a:extLst>
              <a:ext uri="{FF2B5EF4-FFF2-40B4-BE49-F238E27FC236}">
                <a16:creationId xmlns:a16="http://schemas.microsoft.com/office/drawing/2014/main" id="{D7D1BFF0-A2E4-4958-9393-FD32720FFB39}"/>
              </a:ext>
            </a:extLst>
          </p:cNvPr>
          <p:cNvSpPr/>
          <p:nvPr/>
        </p:nvSpPr>
        <p:spPr>
          <a:xfrm>
            <a:off x="8798058" y="1661567"/>
            <a:ext cx="310130" cy="176613"/>
          </a:xfrm>
          <a:prstGeom prst="right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9E5E922-ACBB-4914-B61C-FB206D553FBF}"/>
              </a:ext>
            </a:extLst>
          </p:cNvPr>
          <p:cNvSpPr txBox="1"/>
          <p:nvPr/>
        </p:nvSpPr>
        <p:spPr>
          <a:xfrm>
            <a:off x="6171858" y="2214471"/>
            <a:ext cx="5069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inversion problem of SCI can be modeled as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1EA79334-C0B0-4718-8402-799C5A7710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8323157"/>
              </p:ext>
            </p:extLst>
          </p:nvPr>
        </p:nvGraphicFramePr>
        <p:xfrm>
          <a:off x="6832426" y="2781559"/>
          <a:ext cx="31877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49" name="Equation" r:id="rId9" imgW="3188398" imgH="622102" progId="Equation.DSMT4">
                  <p:embed/>
                </p:oleObj>
              </mc:Choice>
              <mc:Fallback>
                <p:oleObj name="Equation" r:id="rId9" imgW="3188398" imgH="62210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832426" y="2781559"/>
                        <a:ext cx="31877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>
            <a:extLst>
              <a:ext uri="{FF2B5EF4-FFF2-40B4-BE49-F238E27FC236}">
                <a16:creationId xmlns:a16="http://schemas.microsoft.com/office/drawing/2014/main" id="{560900C7-087E-4F6B-B25C-155FF3A47F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587554"/>
              </p:ext>
            </p:extLst>
          </p:nvPr>
        </p:nvGraphicFramePr>
        <p:xfrm>
          <a:off x="853696" y="1087438"/>
          <a:ext cx="1104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50" name="Equation" r:id="rId11" imgW="1104840" imgH="253800" progId="Equation.DSMT4">
                  <p:embed/>
                </p:oleObj>
              </mc:Choice>
              <mc:Fallback>
                <p:oleObj name="Equation" r:id="rId11" imgW="1104840" imgH="253800" progId="Equation.DSMT4">
                  <p:embed/>
                  <p:pic>
                    <p:nvPicPr>
                      <p:cNvPr id="19" name="对象 18">
                        <a:extLst>
                          <a:ext uri="{FF2B5EF4-FFF2-40B4-BE49-F238E27FC236}">
                            <a16:creationId xmlns:a16="http://schemas.microsoft.com/office/drawing/2014/main" id="{320233A5-C34B-435E-8C82-A595B95B4A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53696" y="1087438"/>
                        <a:ext cx="11049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>
            <a:extLst>
              <a:ext uri="{FF2B5EF4-FFF2-40B4-BE49-F238E27FC236}">
                <a16:creationId xmlns:a16="http://schemas.microsoft.com/office/drawing/2014/main" id="{07E09242-BA3A-4850-8C93-5279E00AFE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154015"/>
              </p:ext>
            </p:extLst>
          </p:nvPr>
        </p:nvGraphicFramePr>
        <p:xfrm>
          <a:off x="833510" y="1462088"/>
          <a:ext cx="11430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51" name="Equation" r:id="rId13" imgW="1143000" imgH="253800" progId="Equation.DSMT4">
                  <p:embed/>
                </p:oleObj>
              </mc:Choice>
              <mc:Fallback>
                <p:oleObj name="Equation" r:id="rId13" imgW="1143000" imgH="253800" progId="Equation.DSMT4">
                  <p:embed/>
                  <p:pic>
                    <p:nvPicPr>
                      <p:cNvPr id="20" name="对象 19">
                        <a:extLst>
                          <a:ext uri="{FF2B5EF4-FFF2-40B4-BE49-F238E27FC236}">
                            <a16:creationId xmlns:a16="http://schemas.microsoft.com/office/drawing/2014/main" id="{38EED237-0D65-4F6C-8F46-BBF4B192BB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33510" y="1462088"/>
                        <a:ext cx="11430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文本框 27">
            <a:extLst>
              <a:ext uri="{FF2B5EF4-FFF2-40B4-BE49-F238E27FC236}">
                <a16:creationId xmlns:a16="http://schemas.microsoft.com/office/drawing/2014/main" id="{493BED61-9594-426C-9AB5-283163E126B9}"/>
              </a:ext>
            </a:extLst>
          </p:cNvPr>
          <p:cNvSpPr txBox="1"/>
          <p:nvPr/>
        </p:nvSpPr>
        <p:spPr>
          <a:xfrm>
            <a:off x="146126" y="1036588"/>
            <a:ext cx="969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Scene: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11212BB1-3C5E-4326-ADD4-886E84E2FDD8}"/>
              </a:ext>
            </a:extLst>
          </p:cNvPr>
          <p:cNvSpPr txBox="1"/>
          <p:nvPr/>
        </p:nvSpPr>
        <p:spPr>
          <a:xfrm>
            <a:off x="154498" y="1411310"/>
            <a:ext cx="969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Mask: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8B911178-FA1D-45D9-A07A-483D276D1A07}"/>
              </a:ext>
            </a:extLst>
          </p:cNvPr>
          <p:cNvSpPr txBox="1"/>
          <p:nvPr/>
        </p:nvSpPr>
        <p:spPr>
          <a:xfrm>
            <a:off x="6140784" y="4159296"/>
            <a:ext cx="567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existing algorithms can be divided into four classes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1C258161-EADC-4BBA-BCF2-DA575170A3A6}"/>
              </a:ext>
            </a:extLst>
          </p:cNvPr>
          <p:cNvSpPr txBox="1"/>
          <p:nvPr/>
        </p:nvSpPr>
        <p:spPr>
          <a:xfrm>
            <a:off x="6332418" y="4528090"/>
            <a:ext cx="5402903" cy="2085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lphaLcParenR"/>
            </a:pPr>
            <a:r>
              <a:rPr lang="en-US" altLang="zh-CN" dirty="0">
                <a:solidFill>
                  <a:srgbClr val="03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Iterative optimization-based algorithms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altLang="zh-CN" dirty="0">
                <a:solidFill>
                  <a:srgbClr val="03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End-to-end CNNs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LcParenR"/>
            </a:pPr>
            <a:r>
              <a:rPr lang="en-US" altLang="zh-CN" dirty="0">
                <a:solidFill>
                  <a:srgbClr val="03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Deep unfolding algorithms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LcParenR"/>
            </a:pPr>
            <a:r>
              <a:rPr lang="en-US" altLang="zh-CN" dirty="0">
                <a:solidFill>
                  <a:srgbClr val="03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Plug-and-play (PnP) algorithms</a:t>
            </a:r>
            <a:endParaRPr lang="zh-CN" altLang="en-US" dirty="0">
              <a:solidFill>
                <a:srgbClr val="035C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02CE38AF-4811-4623-8A67-1F1AD3474C16}"/>
              </a:ext>
            </a:extLst>
          </p:cNvPr>
          <p:cNvSpPr txBox="1"/>
          <p:nvPr/>
        </p:nvSpPr>
        <p:spPr>
          <a:xfrm>
            <a:off x="11358490" y="1589088"/>
            <a:ext cx="434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D115A4FA-B4F4-42D0-B2BB-54E50FC01CCD}"/>
              </a:ext>
            </a:extLst>
          </p:cNvPr>
          <p:cNvSpPr txBox="1"/>
          <p:nvPr/>
        </p:nvSpPr>
        <p:spPr>
          <a:xfrm>
            <a:off x="11358489" y="2850278"/>
            <a:ext cx="434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67BCDA36-8514-42F0-A5C8-BBC51F86A9C1}"/>
              </a:ext>
            </a:extLst>
          </p:cNvPr>
          <p:cNvSpPr txBox="1"/>
          <p:nvPr/>
        </p:nvSpPr>
        <p:spPr>
          <a:xfrm>
            <a:off x="2464384" y="1213153"/>
            <a:ext cx="434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3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endParaRPr lang="zh-CN" altLang="en-US" sz="1600" dirty="0">
              <a:solidFill>
                <a:srgbClr val="035C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11C17CC8-18D0-4A18-B613-6F17B7BDE486}"/>
              </a:ext>
            </a:extLst>
          </p:cNvPr>
          <p:cNvSpPr txBox="1"/>
          <p:nvPr/>
        </p:nvSpPr>
        <p:spPr>
          <a:xfrm>
            <a:off x="2455993" y="2334616"/>
            <a:ext cx="434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3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endParaRPr lang="zh-CN" altLang="en-US" sz="1600" dirty="0">
              <a:solidFill>
                <a:srgbClr val="035C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B39DF582-0A78-40AB-9957-BD3C28E4E80C}"/>
              </a:ext>
            </a:extLst>
          </p:cNvPr>
          <p:cNvSpPr txBox="1"/>
          <p:nvPr/>
        </p:nvSpPr>
        <p:spPr>
          <a:xfrm>
            <a:off x="2455993" y="3490769"/>
            <a:ext cx="434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3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(c)</a:t>
            </a:r>
            <a:endParaRPr lang="zh-CN" altLang="en-US" sz="1600" dirty="0">
              <a:solidFill>
                <a:srgbClr val="035C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62C87497-FC2D-485F-BA73-1DF17BB2BD65}"/>
              </a:ext>
            </a:extLst>
          </p:cNvPr>
          <p:cNvSpPr txBox="1"/>
          <p:nvPr/>
        </p:nvSpPr>
        <p:spPr>
          <a:xfrm>
            <a:off x="2455994" y="4919562"/>
            <a:ext cx="434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3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(d)</a:t>
            </a:r>
            <a:endParaRPr lang="zh-CN" altLang="en-US" sz="1600" dirty="0">
              <a:solidFill>
                <a:srgbClr val="035C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678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86C9E057-11C2-48EF-825E-1677EA355BA1}"/>
              </a:ext>
            </a:extLst>
          </p:cNvPr>
          <p:cNvCxnSpPr>
            <a:cxnSpLocks/>
          </p:cNvCxnSpPr>
          <p:nvPr/>
        </p:nvCxnSpPr>
        <p:spPr>
          <a:xfrm>
            <a:off x="695324" y="549275"/>
            <a:ext cx="10801351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17F63C39-D0F9-4D2E-8AFF-44E7B653A5B8}"/>
              </a:ext>
            </a:extLst>
          </p:cNvPr>
          <p:cNvCxnSpPr>
            <a:stCxn id="4" idx="1"/>
          </p:cNvCxnSpPr>
          <p:nvPr/>
        </p:nvCxnSpPr>
        <p:spPr>
          <a:xfrm flipH="1">
            <a:off x="695325" y="6596390"/>
            <a:ext cx="10545923" cy="57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id="{F6AE5DA3-8D7B-4877-9F91-DD2ACC6F8DED}"/>
              </a:ext>
            </a:extLst>
          </p:cNvPr>
          <p:cNvSpPr/>
          <p:nvPr/>
        </p:nvSpPr>
        <p:spPr>
          <a:xfrm>
            <a:off x="371475" y="704675"/>
            <a:ext cx="323850" cy="201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F55D5B0-5D0F-49AE-8F85-442F0C010102}"/>
              </a:ext>
            </a:extLst>
          </p:cNvPr>
          <p:cNvSpPr txBox="1"/>
          <p:nvPr/>
        </p:nvSpPr>
        <p:spPr>
          <a:xfrm>
            <a:off x="695324" y="526176"/>
            <a:ext cx="3557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Motivations and Contributions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 descr="组合">
            <a:extLst>
              <a:ext uri="{FF2B5EF4-FFF2-40B4-BE49-F238E27FC236}">
                <a16:creationId xmlns:a16="http://schemas.microsoft.com/office/drawing/2014/main" id="{DD2310DF-A63C-44E1-BC2E-070F032E1C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130" y="83122"/>
            <a:ext cx="1979247" cy="602288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7934EE00-DE13-4770-94B0-8C6CE9F600EC}"/>
              </a:ext>
            </a:extLst>
          </p:cNvPr>
          <p:cNvSpPr txBox="1"/>
          <p:nvPr/>
        </p:nvSpPr>
        <p:spPr>
          <a:xfrm>
            <a:off x="695324" y="178948"/>
            <a:ext cx="2903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and Introduction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4CBCE013-F6EA-4AF8-8336-C488BDF172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688" y="3905274"/>
            <a:ext cx="5795696" cy="2364440"/>
          </a:xfrm>
          <a:prstGeom prst="rect">
            <a:avLst/>
          </a:prstGeom>
        </p:spPr>
      </p:pic>
      <p:grpSp>
        <p:nvGrpSpPr>
          <p:cNvPr id="57" name="组合 56">
            <a:extLst>
              <a:ext uri="{FF2B5EF4-FFF2-40B4-BE49-F238E27FC236}">
                <a16:creationId xmlns:a16="http://schemas.microsoft.com/office/drawing/2014/main" id="{FC34CEEA-C160-456C-98E4-8E4BE02BD516}"/>
              </a:ext>
            </a:extLst>
          </p:cNvPr>
          <p:cNvGrpSpPr/>
          <p:nvPr/>
        </p:nvGrpSpPr>
        <p:grpSpPr>
          <a:xfrm>
            <a:off x="6095999" y="1455623"/>
            <a:ext cx="5436067" cy="1764468"/>
            <a:chOff x="6194789" y="1589675"/>
            <a:chExt cx="5436067" cy="1764468"/>
          </a:xfrm>
        </p:grpSpPr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49A0915B-6391-4FB9-9FE1-613B79AFB8ED}"/>
                </a:ext>
              </a:extLst>
            </p:cNvPr>
            <p:cNvSpPr txBox="1"/>
            <p:nvPr/>
          </p:nvSpPr>
          <p:spPr>
            <a:xfrm>
              <a:off x="6194789" y="1606505"/>
              <a:ext cx="5385732" cy="1646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Definition 1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 A bounded denoiser with a parameter     is a function                      such that for any input            , </a:t>
              </a:r>
            </a:p>
            <a:p>
              <a:pPr>
                <a:lnSpc>
                  <a:spcPct val="114000"/>
                </a:lnSpc>
              </a:pPr>
              <a:endPara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4000"/>
                </a:lnSpc>
              </a:pPr>
              <a:endPara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4000"/>
                </a:lnSpc>
              </a:pP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for some universal constant </a:t>
              </a:r>
              <a:r>
                <a:rPr lang="en-US" altLang="zh-CN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independent of </a:t>
              </a:r>
              <a:r>
                <a:rPr lang="en-US" altLang="zh-CN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and    .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9" name="对象 58">
              <a:extLst>
                <a:ext uri="{FF2B5EF4-FFF2-40B4-BE49-F238E27FC236}">
                  <a16:creationId xmlns:a16="http://schemas.microsoft.com/office/drawing/2014/main" id="{188BED54-A468-456D-9C5C-1752AB47FBF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33916323"/>
                </p:ext>
              </p:extLst>
            </p:nvPr>
          </p:nvGraphicFramePr>
          <p:xfrm>
            <a:off x="7249166" y="1969077"/>
            <a:ext cx="1141037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247" name="Equation" r:id="rId5" imgW="1282680" imgH="330120" progId="Equation.DSMT4">
                    <p:embed/>
                  </p:oleObj>
                </mc:Choice>
                <mc:Fallback>
                  <p:oleObj name="Equation" r:id="rId5" imgW="1282680" imgH="330120" progId="Equation.DSMT4">
                    <p:embed/>
                    <p:pic>
                      <p:nvPicPr>
                        <p:cNvPr id="5" name="对象 4">
                          <a:extLst>
                            <a:ext uri="{FF2B5EF4-FFF2-40B4-BE49-F238E27FC236}">
                              <a16:creationId xmlns:a16="http://schemas.microsoft.com/office/drawing/2014/main" id="{A1FD1E86-56DC-49AC-9242-3D797EEE80A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249166" y="1969077"/>
                          <a:ext cx="1141037" cy="330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对象 59">
              <a:extLst>
                <a:ext uri="{FF2B5EF4-FFF2-40B4-BE49-F238E27FC236}">
                  <a16:creationId xmlns:a16="http://schemas.microsoft.com/office/drawing/2014/main" id="{CB36EBA4-B20F-4B3E-8C65-7BC7859E6F2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96454311"/>
                </p:ext>
              </p:extLst>
            </p:nvPr>
          </p:nvGraphicFramePr>
          <p:xfrm>
            <a:off x="8076951" y="2325667"/>
            <a:ext cx="1886665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248" name="Equation" r:id="rId7" imgW="2120760" imgH="571320" progId="Equation.DSMT4">
                    <p:embed/>
                  </p:oleObj>
                </mc:Choice>
                <mc:Fallback>
                  <p:oleObj name="Equation" r:id="rId7" imgW="2120760" imgH="571320" progId="Equation.DSMT4">
                    <p:embed/>
                    <p:pic>
                      <p:nvPicPr>
                        <p:cNvPr id="6" name="对象 5">
                          <a:extLst>
                            <a:ext uri="{FF2B5EF4-FFF2-40B4-BE49-F238E27FC236}">
                              <a16:creationId xmlns:a16="http://schemas.microsoft.com/office/drawing/2014/main" id="{954E83F8-0865-437F-9580-9F6537A898E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8076951" y="2325667"/>
                          <a:ext cx="1886665" cy="571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对象 60">
              <a:extLst>
                <a:ext uri="{FF2B5EF4-FFF2-40B4-BE49-F238E27FC236}">
                  <a16:creationId xmlns:a16="http://schemas.microsoft.com/office/drawing/2014/main" id="{1CEE2472-4004-4C04-B5B6-1AD6F9D8A0E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31866215"/>
                </p:ext>
              </p:extLst>
            </p:nvPr>
          </p:nvGraphicFramePr>
          <p:xfrm>
            <a:off x="11069361" y="1752740"/>
            <a:ext cx="180758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249" name="Equation" r:id="rId9" imgW="203040" imgH="177480" progId="Equation.DSMT4">
                    <p:embed/>
                  </p:oleObj>
                </mc:Choice>
                <mc:Fallback>
                  <p:oleObj name="Equation" r:id="rId9" imgW="203040" imgH="177480" progId="Equation.DSMT4">
                    <p:embed/>
                    <p:pic>
                      <p:nvPicPr>
                        <p:cNvPr id="7" name="对象 6">
                          <a:extLst>
                            <a:ext uri="{FF2B5EF4-FFF2-40B4-BE49-F238E27FC236}">
                              <a16:creationId xmlns:a16="http://schemas.microsoft.com/office/drawing/2014/main" id="{179AECE4-5F13-43E7-8553-C6CBAB04255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1069361" y="1752740"/>
                          <a:ext cx="180758" cy="177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对象 61">
              <a:extLst>
                <a:ext uri="{FF2B5EF4-FFF2-40B4-BE49-F238E27FC236}">
                  <a16:creationId xmlns:a16="http://schemas.microsoft.com/office/drawing/2014/main" id="{B3D9FA26-26EE-4316-B216-83D790ADFA2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64848888"/>
                </p:ext>
              </p:extLst>
            </p:nvPr>
          </p:nvGraphicFramePr>
          <p:xfrm>
            <a:off x="10585202" y="1994842"/>
            <a:ext cx="576167" cy="230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250" name="Equation" r:id="rId11" imgW="647640" imgH="279360" progId="Equation.DSMT4">
                    <p:embed/>
                  </p:oleObj>
                </mc:Choice>
                <mc:Fallback>
                  <p:oleObj name="Equation" r:id="rId11" imgW="647640" imgH="279360" progId="Equation.DSMT4">
                    <p:embed/>
                    <p:pic>
                      <p:nvPicPr>
                        <p:cNvPr id="11" name="对象 10">
                          <a:extLst>
                            <a:ext uri="{FF2B5EF4-FFF2-40B4-BE49-F238E27FC236}">
                              <a16:creationId xmlns:a16="http://schemas.microsoft.com/office/drawing/2014/main" id="{2C2351A0-F0F1-4012-9D40-5EECDC9605D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0585202" y="1994842"/>
                          <a:ext cx="576167" cy="2308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" name="对象 62">
              <a:extLst>
                <a:ext uri="{FF2B5EF4-FFF2-40B4-BE49-F238E27FC236}">
                  <a16:creationId xmlns:a16="http://schemas.microsoft.com/office/drawing/2014/main" id="{E4053338-8909-4937-A76B-6E3279903CC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99098819"/>
                </p:ext>
              </p:extLst>
            </p:nvPr>
          </p:nvGraphicFramePr>
          <p:xfrm>
            <a:off x="11021313" y="3000344"/>
            <a:ext cx="180758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251" name="Equation" r:id="rId13" imgW="202695" imgH="178566" progId="Equation.DSMT4">
                    <p:embed/>
                  </p:oleObj>
                </mc:Choice>
                <mc:Fallback>
                  <p:oleObj name="Equation" r:id="rId13" imgW="202695" imgH="178566" progId="Equation.DSMT4">
                    <p:embed/>
                    <p:pic>
                      <p:nvPicPr>
                        <p:cNvPr id="14" name="对象 13">
                          <a:extLst>
                            <a:ext uri="{FF2B5EF4-FFF2-40B4-BE49-F238E27FC236}">
                              <a16:creationId xmlns:a16="http://schemas.microsoft.com/office/drawing/2014/main" id="{92B1F880-D15E-48C8-9D3B-79F89F48E98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1021313" y="3000344"/>
                          <a:ext cx="180758" cy="177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E21AEEDD-CCB3-4D35-AB93-3447B6BC8E97}"/>
                </a:ext>
              </a:extLst>
            </p:cNvPr>
            <p:cNvSpPr/>
            <p:nvPr/>
          </p:nvSpPr>
          <p:spPr>
            <a:xfrm>
              <a:off x="6194790" y="1589675"/>
              <a:ext cx="5436066" cy="1764468"/>
            </a:xfrm>
            <a:prstGeom prst="rect">
              <a:avLst/>
            </a:prstGeom>
            <a:noFill/>
            <a:ln w="1905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5" name="文本框 64">
            <a:extLst>
              <a:ext uri="{FF2B5EF4-FFF2-40B4-BE49-F238E27FC236}">
                <a16:creationId xmlns:a16="http://schemas.microsoft.com/office/drawing/2014/main" id="{4558972E-3FB4-4C30-AB9A-61D8D7860460}"/>
              </a:ext>
            </a:extLst>
          </p:cNvPr>
          <p:cNvSpPr txBox="1"/>
          <p:nvPr/>
        </p:nvSpPr>
        <p:spPr>
          <a:xfrm>
            <a:off x="512435" y="1623722"/>
            <a:ext cx="5054591" cy="87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 tight frame methods using alternative optimization have high time complexity.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37C57DBF-9048-4F62-9044-BC2891C1235B}"/>
              </a:ext>
            </a:extLst>
          </p:cNvPr>
          <p:cNvSpPr txBox="1"/>
          <p:nvPr/>
        </p:nvSpPr>
        <p:spPr>
          <a:xfrm>
            <a:off x="491455" y="2692213"/>
            <a:ext cx="4969778" cy="87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performance of the single tight frame can be further improved.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9DD88D77-9E7D-4C22-8C3F-2C0545363F52}"/>
              </a:ext>
            </a:extLst>
          </p:cNvPr>
          <p:cNvSpPr txBox="1"/>
          <p:nvPr/>
        </p:nvSpPr>
        <p:spPr>
          <a:xfrm>
            <a:off x="483067" y="3692147"/>
            <a:ext cx="5033626" cy="1289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Convergence of  the PnP SCI algorithm has been proven based on the </a:t>
            </a:r>
            <a:r>
              <a:rPr lang="en-US" altLang="zh-CN" dirty="0">
                <a:solidFill>
                  <a:srgbClr val="03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assumption of bounded denoisers.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128F2201-5266-44D9-9A83-2A3B04654D09}"/>
              </a:ext>
            </a:extLst>
          </p:cNvPr>
          <p:cNvSpPr txBox="1"/>
          <p:nvPr/>
        </p:nvSpPr>
        <p:spPr>
          <a:xfrm>
            <a:off x="478880" y="5049710"/>
            <a:ext cx="5054590" cy="87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design an effective and trainable bounded denoiser is a challenge.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0199E40B-4BFE-4988-BC5C-524DFB7F1AC7}"/>
              </a:ext>
            </a:extLst>
          </p:cNvPr>
          <p:cNvSpPr txBox="1"/>
          <p:nvPr/>
        </p:nvSpPr>
        <p:spPr>
          <a:xfrm>
            <a:off x="6028887" y="1019119"/>
            <a:ext cx="4269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srgbClr val="03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definition of the bounded denoiser</a:t>
            </a:r>
            <a:endParaRPr lang="zh-CN" altLang="en-US" dirty="0">
              <a:solidFill>
                <a:srgbClr val="035C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FF4C75CE-8368-459E-9027-FB99E60F87C5}"/>
              </a:ext>
            </a:extLst>
          </p:cNvPr>
          <p:cNvSpPr txBox="1"/>
          <p:nvPr/>
        </p:nvSpPr>
        <p:spPr>
          <a:xfrm>
            <a:off x="6097910" y="3437216"/>
            <a:ext cx="4269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srgbClr val="03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Contributions</a:t>
            </a:r>
            <a:endParaRPr lang="zh-CN" altLang="en-US" dirty="0">
              <a:solidFill>
                <a:srgbClr val="035C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E9D70A4E-6A25-4C01-A8E4-C532860A15A1}"/>
              </a:ext>
            </a:extLst>
          </p:cNvPr>
          <p:cNvSpPr txBox="1"/>
          <p:nvPr/>
        </p:nvSpPr>
        <p:spPr>
          <a:xfrm>
            <a:off x="533400" y="1096959"/>
            <a:ext cx="4269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b="1" dirty="0">
                <a:solidFill>
                  <a:srgbClr val="03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Motivations</a:t>
            </a:r>
            <a:endParaRPr lang="zh-CN" altLang="en-US" b="1" dirty="0">
              <a:solidFill>
                <a:srgbClr val="035C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013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1" y="0"/>
            <a:ext cx="3523377" cy="6858000"/>
          </a:xfrm>
          <a:prstGeom prst="rect">
            <a:avLst/>
          </a:prstGeom>
          <a:solidFill>
            <a:srgbClr val="035C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-192948" y="2952433"/>
            <a:ext cx="3649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CONTENTS</a:t>
            </a:r>
            <a:endParaRPr lang="zh-CN" altLang="en-US" sz="4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3745771" y="3050436"/>
            <a:ext cx="5586972" cy="594978"/>
            <a:chOff x="3823785" y="1641768"/>
            <a:chExt cx="4470389" cy="594978"/>
          </a:xfrm>
        </p:grpSpPr>
        <p:sp>
          <p:nvSpPr>
            <p:cNvPr id="19" name="文本框 18"/>
            <p:cNvSpPr txBox="1"/>
            <p:nvPr/>
          </p:nvSpPr>
          <p:spPr>
            <a:xfrm>
              <a:off x="4621712" y="1641768"/>
              <a:ext cx="36724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Methods and Models</a:t>
              </a:r>
              <a:endPara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9" name="组合 68"/>
            <p:cNvGrpSpPr/>
            <p:nvPr/>
          </p:nvGrpSpPr>
          <p:grpSpPr>
            <a:xfrm>
              <a:off x="3823785" y="1651971"/>
              <a:ext cx="738146" cy="584775"/>
              <a:chOff x="3823785" y="1651971"/>
              <a:chExt cx="738146" cy="584775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3823785" y="1651971"/>
                <a:ext cx="73814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dirty="0">
                    <a:solidFill>
                      <a:srgbClr val="035C9A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02</a:t>
                </a: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3909355" y="1685526"/>
                <a:ext cx="587143" cy="523219"/>
              </a:xfrm>
              <a:prstGeom prst="rect">
                <a:avLst/>
              </a:prstGeom>
              <a:noFill/>
              <a:ln>
                <a:solidFill>
                  <a:srgbClr val="035C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2FD50002-F1E1-49BA-AFC7-80F9C076ED56}"/>
              </a:ext>
            </a:extLst>
          </p:cNvPr>
          <p:cNvGrpSpPr/>
          <p:nvPr/>
        </p:nvGrpSpPr>
        <p:grpSpPr>
          <a:xfrm>
            <a:off x="3762549" y="1347718"/>
            <a:ext cx="5519860" cy="584775"/>
            <a:chOff x="3837209" y="1643582"/>
            <a:chExt cx="4416689" cy="584775"/>
          </a:xfrm>
        </p:grpSpPr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C56EC9B4-4107-4540-9414-3DD04AFDEE44}"/>
                </a:ext>
              </a:extLst>
            </p:cNvPr>
            <p:cNvSpPr txBox="1"/>
            <p:nvPr/>
          </p:nvSpPr>
          <p:spPr>
            <a:xfrm>
              <a:off x="4581437" y="1650157"/>
              <a:ext cx="36724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Background and introduction</a:t>
              </a:r>
            </a:p>
          </p:txBody>
        </p: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B2DC11CF-A63D-4C93-B7EB-B04D06F71D9C}"/>
                </a:ext>
              </a:extLst>
            </p:cNvPr>
            <p:cNvGrpSpPr/>
            <p:nvPr/>
          </p:nvGrpSpPr>
          <p:grpSpPr>
            <a:xfrm>
              <a:off x="3837209" y="1643582"/>
              <a:ext cx="738146" cy="584775"/>
              <a:chOff x="3837209" y="1643582"/>
              <a:chExt cx="738146" cy="584775"/>
            </a:xfrm>
          </p:grpSpPr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9A51B91F-AA77-4829-A28A-9E40F2F5679B}"/>
                  </a:ext>
                </a:extLst>
              </p:cNvPr>
              <p:cNvSpPr txBox="1"/>
              <p:nvPr/>
            </p:nvSpPr>
            <p:spPr>
              <a:xfrm>
                <a:off x="3837209" y="1643582"/>
                <a:ext cx="73814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dirty="0">
                    <a:solidFill>
                      <a:srgbClr val="035C9A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01</a:t>
                </a:r>
              </a:p>
            </p:txBody>
          </p:sp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430C44AD-EFE3-4631-B9E6-46EB0E404EA4}"/>
                  </a:ext>
                </a:extLst>
              </p:cNvPr>
              <p:cNvSpPr/>
              <p:nvPr/>
            </p:nvSpPr>
            <p:spPr>
              <a:xfrm>
                <a:off x="3909355" y="1685526"/>
                <a:ext cx="587143" cy="523219"/>
              </a:xfrm>
              <a:prstGeom prst="rect">
                <a:avLst/>
              </a:prstGeom>
              <a:noFill/>
              <a:ln>
                <a:solidFill>
                  <a:srgbClr val="035C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0F7123C3-2927-4183-870C-697A3918CC67}"/>
              </a:ext>
            </a:extLst>
          </p:cNvPr>
          <p:cNvGrpSpPr/>
          <p:nvPr/>
        </p:nvGrpSpPr>
        <p:grpSpPr>
          <a:xfrm>
            <a:off x="3745771" y="4816034"/>
            <a:ext cx="5859622" cy="584775"/>
            <a:chOff x="3823785" y="1643582"/>
            <a:chExt cx="4688548" cy="584775"/>
          </a:xfrm>
        </p:grpSpPr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C741FEFE-FB16-42A4-B7DC-57B6B1125B05}"/>
                </a:ext>
              </a:extLst>
            </p:cNvPr>
            <p:cNvSpPr txBox="1"/>
            <p:nvPr/>
          </p:nvSpPr>
          <p:spPr>
            <a:xfrm>
              <a:off x="4635139" y="1666935"/>
              <a:ext cx="38771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Experiments</a:t>
              </a:r>
              <a:r>
                <a: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</a:t>
              </a:r>
              <a:r>
                <a: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Conclusions</a:t>
              </a:r>
            </a:p>
          </p:txBody>
        </p: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B8D53C62-A8EB-4692-A068-DBAFC122E90F}"/>
                </a:ext>
              </a:extLst>
            </p:cNvPr>
            <p:cNvGrpSpPr/>
            <p:nvPr/>
          </p:nvGrpSpPr>
          <p:grpSpPr>
            <a:xfrm>
              <a:off x="3823785" y="1643582"/>
              <a:ext cx="738146" cy="584775"/>
              <a:chOff x="3823785" y="1643582"/>
              <a:chExt cx="738146" cy="584775"/>
            </a:xfrm>
          </p:grpSpPr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0BAD0C27-C2AF-4349-BC64-719359658C05}"/>
                  </a:ext>
                </a:extLst>
              </p:cNvPr>
              <p:cNvSpPr txBox="1"/>
              <p:nvPr/>
            </p:nvSpPr>
            <p:spPr>
              <a:xfrm>
                <a:off x="3823785" y="1643582"/>
                <a:ext cx="73814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dirty="0">
                    <a:solidFill>
                      <a:srgbClr val="035C9A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03</a:t>
                </a:r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7E2F99B9-2F6B-490C-A9E6-F994135C899F}"/>
                  </a:ext>
                </a:extLst>
              </p:cNvPr>
              <p:cNvSpPr/>
              <p:nvPr/>
            </p:nvSpPr>
            <p:spPr>
              <a:xfrm>
                <a:off x="3909355" y="1685526"/>
                <a:ext cx="587143" cy="523219"/>
              </a:xfrm>
              <a:prstGeom prst="rect">
                <a:avLst/>
              </a:prstGeom>
              <a:noFill/>
              <a:ln>
                <a:solidFill>
                  <a:srgbClr val="035C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5" name="图形 4" descr="指向右边的反手食指">
            <a:extLst>
              <a:ext uri="{FF2B5EF4-FFF2-40B4-BE49-F238E27FC236}">
                <a16:creationId xmlns:a16="http://schemas.microsoft.com/office/drawing/2014/main" id="{D9C2CB76-4579-43DD-83C0-8ACCC2142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605396" y="2836503"/>
            <a:ext cx="815131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47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86C9E057-11C2-48EF-825E-1677EA355BA1}"/>
              </a:ext>
            </a:extLst>
          </p:cNvPr>
          <p:cNvCxnSpPr>
            <a:cxnSpLocks/>
          </p:cNvCxnSpPr>
          <p:nvPr/>
        </p:nvCxnSpPr>
        <p:spPr>
          <a:xfrm>
            <a:off x="695324" y="549275"/>
            <a:ext cx="10801351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17F63C39-D0F9-4D2E-8AFF-44E7B653A5B8}"/>
              </a:ext>
            </a:extLst>
          </p:cNvPr>
          <p:cNvCxnSpPr>
            <a:stCxn id="4" idx="1"/>
          </p:cNvCxnSpPr>
          <p:nvPr/>
        </p:nvCxnSpPr>
        <p:spPr>
          <a:xfrm flipH="1">
            <a:off x="695325" y="6596390"/>
            <a:ext cx="10545923" cy="57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id="{F6AE5DA3-8D7B-4877-9F91-DD2ACC6F8DED}"/>
              </a:ext>
            </a:extLst>
          </p:cNvPr>
          <p:cNvSpPr/>
          <p:nvPr/>
        </p:nvSpPr>
        <p:spPr>
          <a:xfrm>
            <a:off x="371475" y="704675"/>
            <a:ext cx="323850" cy="201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9A8B79A-6A53-435B-B362-79DC198A60A2}"/>
              </a:ext>
            </a:extLst>
          </p:cNvPr>
          <p:cNvSpPr txBox="1"/>
          <p:nvPr/>
        </p:nvSpPr>
        <p:spPr>
          <a:xfrm>
            <a:off x="737269" y="175305"/>
            <a:ext cx="2408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 and models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F55D5B0-5D0F-49AE-8F85-442F0C010102}"/>
              </a:ext>
            </a:extLst>
          </p:cNvPr>
          <p:cNvSpPr txBox="1"/>
          <p:nvPr/>
        </p:nvSpPr>
        <p:spPr>
          <a:xfrm>
            <a:off x="695324" y="534565"/>
            <a:ext cx="5067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Tight frame learning: from single to double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4515A3E5-793B-4778-AD2C-514316CA782B}"/>
              </a:ext>
            </a:extLst>
          </p:cNvPr>
          <p:cNvSpPr txBox="1"/>
          <p:nvPr/>
        </p:nvSpPr>
        <p:spPr>
          <a:xfrm>
            <a:off x="1005718" y="1114539"/>
            <a:ext cx="10134861" cy="87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                represent the version of clean image              corrupted by Gaussian noise            .                                   Let                                  denote a tight frame,            denote the soft thresholding function .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BD3C8903-388E-4DD6-83B3-5AD9B691BD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2336868"/>
              </p:ext>
            </p:extLst>
          </p:nvPr>
        </p:nvGraphicFramePr>
        <p:xfrm>
          <a:off x="1761791" y="1307410"/>
          <a:ext cx="8509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29" name="Equation" r:id="rId3" imgW="850680" imgH="203040" progId="Equation.DSMT4">
                  <p:embed/>
                </p:oleObj>
              </mc:Choice>
              <mc:Fallback>
                <p:oleObj name="Equation" r:id="rId3" imgW="8506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1791" y="1307410"/>
                        <a:ext cx="8509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3D50C688-F181-4021-9A32-3535856C66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4591284"/>
              </p:ext>
            </p:extLst>
          </p:nvPr>
        </p:nvGraphicFramePr>
        <p:xfrm>
          <a:off x="6051842" y="1227118"/>
          <a:ext cx="698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30" name="Equation" r:id="rId5" imgW="698400" imgH="279360" progId="Equation.DSMT4">
                  <p:embed/>
                </p:oleObj>
              </mc:Choice>
              <mc:Fallback>
                <p:oleObj name="Equation" r:id="rId5" imgW="6984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51842" y="1227118"/>
                        <a:ext cx="6985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27F41AE3-71EE-4AAF-A6AE-981CE7C334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739815"/>
              </p:ext>
            </p:extLst>
          </p:nvPr>
        </p:nvGraphicFramePr>
        <p:xfrm>
          <a:off x="9385302" y="1227118"/>
          <a:ext cx="673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31" name="Equation" r:id="rId7" imgW="672840" imgH="279360" progId="Equation.DSMT4">
                  <p:embed/>
                </p:oleObj>
              </mc:Choice>
              <mc:Fallback>
                <p:oleObj name="Equation" r:id="rId7" imgW="6728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385302" y="1227118"/>
                        <a:ext cx="6731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9818B150-14C9-4163-94AB-F91BD76D42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341723"/>
              </p:ext>
            </p:extLst>
          </p:nvPr>
        </p:nvGraphicFramePr>
        <p:xfrm>
          <a:off x="1761791" y="1632511"/>
          <a:ext cx="1841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32" name="Equation" r:id="rId9" imgW="1841400" imgH="355320" progId="Equation.DSMT4">
                  <p:embed/>
                </p:oleObj>
              </mc:Choice>
              <mc:Fallback>
                <p:oleObj name="Equation" r:id="rId9" imgW="184140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61791" y="1632511"/>
                        <a:ext cx="18415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>
            <a:extLst>
              <a:ext uri="{FF2B5EF4-FFF2-40B4-BE49-F238E27FC236}">
                <a16:creationId xmlns:a16="http://schemas.microsoft.com/office/drawing/2014/main" id="{E1DDD945-7DDA-43BA-8701-D2C6123044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67203"/>
              </p:ext>
            </p:extLst>
          </p:nvPr>
        </p:nvGraphicFramePr>
        <p:xfrm>
          <a:off x="5636470" y="1645211"/>
          <a:ext cx="508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33" name="Equation" r:id="rId11" imgW="507960" imgH="342720" progId="Equation.DSMT4">
                  <p:embed/>
                </p:oleObj>
              </mc:Choice>
              <mc:Fallback>
                <p:oleObj name="Equation" r:id="rId11" imgW="50796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636470" y="1645211"/>
                        <a:ext cx="5080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图形 31" descr="箭头右旋">
            <a:extLst>
              <a:ext uri="{FF2B5EF4-FFF2-40B4-BE49-F238E27FC236}">
                <a16:creationId xmlns:a16="http://schemas.microsoft.com/office/drawing/2014/main" id="{41A21740-D568-47FA-ACFB-33B024BCC76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5400000">
            <a:off x="5953704" y="4331486"/>
            <a:ext cx="788806" cy="620015"/>
          </a:xfrm>
          <a:prstGeom prst="rect">
            <a:avLst/>
          </a:prstGeom>
        </p:spPr>
      </p:pic>
      <p:pic>
        <p:nvPicPr>
          <p:cNvPr id="33" name="图片 32" descr="组合">
            <a:extLst>
              <a:ext uri="{FF2B5EF4-FFF2-40B4-BE49-F238E27FC236}">
                <a16:creationId xmlns:a16="http://schemas.microsoft.com/office/drawing/2014/main" id="{0C5E1F33-0FAD-4433-909E-969F74B2A59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130" y="83122"/>
            <a:ext cx="1979247" cy="6022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A7EF9624-9EB2-43B0-B393-F17B50BF0DA4}"/>
              </a:ext>
            </a:extLst>
          </p:cNvPr>
          <p:cNvGrpSpPr/>
          <p:nvPr/>
        </p:nvGrpSpPr>
        <p:grpSpPr>
          <a:xfrm>
            <a:off x="1676837" y="2242981"/>
            <a:ext cx="8582899" cy="1870628"/>
            <a:chOff x="1676837" y="2242981"/>
            <a:chExt cx="8582899" cy="1870628"/>
          </a:xfrm>
        </p:grpSpPr>
        <p:graphicFrame>
          <p:nvGraphicFramePr>
            <p:cNvPr id="18" name="对象 17">
              <a:extLst>
                <a:ext uri="{FF2B5EF4-FFF2-40B4-BE49-F238E27FC236}">
                  <a16:creationId xmlns:a16="http://schemas.microsoft.com/office/drawing/2014/main" id="{924ED308-5F39-43D6-B437-441235A0744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98318740"/>
                </p:ext>
              </p:extLst>
            </p:nvPr>
          </p:nvGraphicFramePr>
          <p:xfrm>
            <a:off x="6720971" y="2947819"/>
            <a:ext cx="2667000" cy="3410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834" name="Equation" r:id="rId16" imgW="2666880" imgH="393480" progId="Equation.DSMT4">
                    <p:embed/>
                  </p:oleObj>
                </mc:Choice>
                <mc:Fallback>
                  <p:oleObj name="Equation" r:id="rId16" imgW="266688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6720971" y="2947819"/>
                          <a:ext cx="2667000" cy="34108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347DE65E-9659-4B73-BE14-DDBB90213E8F}"/>
                </a:ext>
              </a:extLst>
            </p:cNvPr>
            <p:cNvSpPr txBox="1"/>
            <p:nvPr/>
          </p:nvSpPr>
          <p:spPr>
            <a:xfrm>
              <a:off x="7006207" y="2307914"/>
              <a:ext cx="22109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Double Tight Frames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4" name="对象 23">
              <a:extLst>
                <a:ext uri="{FF2B5EF4-FFF2-40B4-BE49-F238E27FC236}">
                  <a16:creationId xmlns:a16="http://schemas.microsoft.com/office/drawing/2014/main" id="{B97DD14A-1D83-457C-A5D7-4C284236AEA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12641725"/>
                </p:ext>
              </p:extLst>
            </p:nvPr>
          </p:nvGraphicFramePr>
          <p:xfrm>
            <a:off x="6519207" y="3502262"/>
            <a:ext cx="3073400" cy="5391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835" name="Equation" r:id="rId18" imgW="3073320" imgH="622080" progId="Equation.DSMT4">
                    <p:embed/>
                  </p:oleObj>
                </mc:Choice>
                <mc:Fallback>
                  <p:oleObj name="Equation" r:id="rId18" imgW="3073320" imgH="6220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6519207" y="3502262"/>
                          <a:ext cx="3073400" cy="53913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对象 13">
              <a:extLst>
                <a:ext uri="{FF2B5EF4-FFF2-40B4-BE49-F238E27FC236}">
                  <a16:creationId xmlns:a16="http://schemas.microsoft.com/office/drawing/2014/main" id="{492D5BF0-46C2-4160-93A9-39A1C37CAAC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70830231"/>
                </p:ext>
              </p:extLst>
            </p:nvPr>
          </p:nvGraphicFramePr>
          <p:xfrm>
            <a:off x="2487992" y="2968029"/>
            <a:ext cx="1485900" cy="3080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836" name="Equation" r:id="rId20" imgW="1485720" imgH="355320" progId="Equation.DSMT4">
                    <p:embed/>
                  </p:oleObj>
                </mc:Choice>
                <mc:Fallback>
                  <p:oleObj name="Equation" r:id="rId20" imgW="1485720" imgH="3553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2487992" y="2968029"/>
                          <a:ext cx="1485900" cy="30807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E1194F21-863F-413A-BD3E-C6794CA0403A}"/>
                </a:ext>
              </a:extLst>
            </p:cNvPr>
            <p:cNvSpPr txBox="1"/>
            <p:nvPr/>
          </p:nvSpPr>
          <p:spPr>
            <a:xfrm>
              <a:off x="2274044" y="2406594"/>
              <a:ext cx="20133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Single Tight Frame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3" name="对象 22">
              <a:extLst>
                <a:ext uri="{FF2B5EF4-FFF2-40B4-BE49-F238E27FC236}">
                  <a16:creationId xmlns:a16="http://schemas.microsoft.com/office/drawing/2014/main" id="{6C6C40E4-7AF3-4829-8AC3-68853CAAFAF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52359628"/>
                </p:ext>
              </p:extLst>
            </p:nvPr>
          </p:nvGraphicFramePr>
          <p:xfrm>
            <a:off x="1802338" y="3562748"/>
            <a:ext cx="2705100" cy="3960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837" name="Equation" r:id="rId22" imgW="2705040" imgH="457200" progId="Equation.DSMT4">
                    <p:embed/>
                  </p:oleObj>
                </mc:Choice>
                <mc:Fallback>
                  <p:oleObj name="Equation" r:id="rId22" imgW="2705040" imgH="457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1802338" y="3562748"/>
                          <a:ext cx="2705100" cy="39609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2CE46F92-8583-4F5C-8905-0FE86DC8C202}"/>
                </a:ext>
              </a:extLst>
            </p:cNvPr>
            <p:cNvSpPr/>
            <p:nvPr/>
          </p:nvSpPr>
          <p:spPr>
            <a:xfrm>
              <a:off x="1676837" y="2242981"/>
              <a:ext cx="3477617" cy="1869230"/>
            </a:xfrm>
            <a:prstGeom prst="roundRect">
              <a:avLst>
                <a:gd name="adj" fmla="val 12390"/>
              </a:avLst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箭头: 右 26">
              <a:extLst>
                <a:ext uri="{FF2B5EF4-FFF2-40B4-BE49-F238E27FC236}">
                  <a16:creationId xmlns:a16="http://schemas.microsoft.com/office/drawing/2014/main" id="{ADD2B61A-E575-4016-A493-42D4A731C71A}"/>
                </a:ext>
              </a:extLst>
            </p:cNvPr>
            <p:cNvSpPr/>
            <p:nvPr/>
          </p:nvSpPr>
          <p:spPr>
            <a:xfrm>
              <a:off x="5168655" y="2919986"/>
              <a:ext cx="978349" cy="297074"/>
            </a:xfrm>
            <a:prstGeom prst="rightArrow">
              <a:avLst>
                <a:gd name="adj1" fmla="val 50000"/>
                <a:gd name="adj2" fmla="val 89882"/>
              </a:avLst>
            </a:prstGeom>
            <a:solidFill>
              <a:srgbClr val="005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C9A328A0-AE30-4FD0-8418-0730EAF50776}"/>
                </a:ext>
              </a:extLst>
            </p:cNvPr>
            <p:cNvSpPr txBox="1"/>
            <p:nvPr/>
          </p:nvSpPr>
          <p:spPr>
            <a:xfrm>
              <a:off x="4703743" y="2941272"/>
              <a:ext cx="4348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(3)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7F906F35-065C-4F82-B483-8BBB08AFE284}"/>
                </a:ext>
              </a:extLst>
            </p:cNvPr>
            <p:cNvSpPr txBox="1"/>
            <p:nvPr/>
          </p:nvSpPr>
          <p:spPr>
            <a:xfrm>
              <a:off x="4703743" y="3561529"/>
              <a:ext cx="4348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(4)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76406848-20A0-4236-ABF3-BE22B2906D8C}"/>
                </a:ext>
              </a:extLst>
            </p:cNvPr>
            <p:cNvSpPr txBox="1"/>
            <p:nvPr/>
          </p:nvSpPr>
          <p:spPr>
            <a:xfrm>
              <a:off x="9708441" y="2883239"/>
              <a:ext cx="4348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(5)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B468F11E-DB5A-4AF4-86F2-E219D33E28DB}"/>
                </a:ext>
              </a:extLst>
            </p:cNvPr>
            <p:cNvSpPr txBox="1"/>
            <p:nvPr/>
          </p:nvSpPr>
          <p:spPr>
            <a:xfrm>
              <a:off x="9716830" y="3553140"/>
              <a:ext cx="4348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(6)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id="{54226032-A6E3-46D7-858B-9A57715FB6F9}"/>
                </a:ext>
              </a:extLst>
            </p:cNvPr>
            <p:cNvSpPr/>
            <p:nvPr/>
          </p:nvSpPr>
          <p:spPr>
            <a:xfrm>
              <a:off x="6225074" y="2244379"/>
              <a:ext cx="4034662" cy="1869230"/>
            </a:xfrm>
            <a:prstGeom prst="roundRect">
              <a:avLst>
                <a:gd name="adj" fmla="val 12390"/>
              </a:avLst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56B3DCC6-01DB-4116-AB40-3ED00028B57F}"/>
              </a:ext>
            </a:extLst>
          </p:cNvPr>
          <p:cNvGrpSpPr/>
          <p:nvPr/>
        </p:nvGrpSpPr>
        <p:grpSpPr>
          <a:xfrm>
            <a:off x="6831397" y="4354368"/>
            <a:ext cx="4062464" cy="1098634"/>
            <a:chOff x="8114914" y="4866097"/>
            <a:chExt cx="4062464" cy="1098634"/>
          </a:xfrm>
        </p:grpSpPr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8CA9700B-8FA7-4C73-9CE7-48CE59ADE7B4}"/>
                </a:ext>
              </a:extLst>
            </p:cNvPr>
            <p:cNvSpPr txBox="1"/>
            <p:nvPr/>
          </p:nvSpPr>
          <p:spPr>
            <a:xfrm>
              <a:off x="8114914" y="4866097"/>
              <a:ext cx="4062464" cy="109863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Thresholds     and     are hyper-parameters that can be updated by using the gradient descent optimizer.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2" name="对象 41">
              <a:extLst>
                <a:ext uri="{FF2B5EF4-FFF2-40B4-BE49-F238E27FC236}">
                  <a16:creationId xmlns:a16="http://schemas.microsoft.com/office/drawing/2014/main" id="{9E33D557-FEE4-40CC-8EB3-6097BC909DF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84352488"/>
                </p:ext>
              </p:extLst>
            </p:nvPr>
          </p:nvGraphicFramePr>
          <p:xfrm>
            <a:off x="9281839" y="4977150"/>
            <a:ext cx="2032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838" name="Equation" r:id="rId24" imgW="203040" imgH="291960" progId="Equation.DSMT4">
                    <p:embed/>
                  </p:oleObj>
                </mc:Choice>
                <mc:Fallback>
                  <p:oleObj name="Equation" r:id="rId24" imgW="203040" imgH="291960" progId="Equation.DSMT4">
                    <p:embed/>
                    <p:pic>
                      <p:nvPicPr>
                        <p:cNvPr id="26" name="对象 25">
                          <a:extLst>
                            <a:ext uri="{FF2B5EF4-FFF2-40B4-BE49-F238E27FC236}">
                              <a16:creationId xmlns:a16="http://schemas.microsoft.com/office/drawing/2014/main" id="{CD5B00D5-2E7A-4F6B-A634-AB762909FAB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9281839" y="4977150"/>
                          <a:ext cx="203200" cy="292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对象 42">
              <a:extLst>
                <a:ext uri="{FF2B5EF4-FFF2-40B4-BE49-F238E27FC236}">
                  <a16:creationId xmlns:a16="http://schemas.microsoft.com/office/drawing/2014/main" id="{38D449F5-A7CD-4E73-A5ED-E9738F4A132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5563049"/>
                </p:ext>
              </p:extLst>
            </p:nvPr>
          </p:nvGraphicFramePr>
          <p:xfrm>
            <a:off x="9901951" y="4968485"/>
            <a:ext cx="2286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839" name="Equation" r:id="rId26" imgW="228600" imgH="291960" progId="Equation.DSMT4">
                    <p:embed/>
                  </p:oleObj>
                </mc:Choice>
                <mc:Fallback>
                  <p:oleObj name="Equation" r:id="rId26" imgW="228600" imgH="291960" progId="Equation.DSMT4">
                    <p:embed/>
                    <p:pic>
                      <p:nvPicPr>
                        <p:cNvPr id="27" name="对象 26">
                          <a:extLst>
                            <a:ext uri="{FF2B5EF4-FFF2-40B4-BE49-F238E27FC236}">
                              <a16:creationId xmlns:a16="http://schemas.microsoft.com/office/drawing/2014/main" id="{99D8F66B-B4EE-4384-932F-079769B52EA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9901951" y="4968485"/>
                          <a:ext cx="228600" cy="292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955B0193-0DD9-4847-A867-8CDB12B99064}"/>
              </a:ext>
            </a:extLst>
          </p:cNvPr>
          <p:cNvSpPr txBox="1"/>
          <p:nvPr/>
        </p:nvSpPr>
        <p:spPr>
          <a:xfrm>
            <a:off x="6919251" y="6122341"/>
            <a:ext cx="4347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ignore the spatial correlation of the images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图形 44" descr="关闭">
            <a:extLst>
              <a:ext uri="{FF2B5EF4-FFF2-40B4-BE49-F238E27FC236}">
                <a16:creationId xmlns:a16="http://schemas.microsoft.com/office/drawing/2014/main" id="{F3E2AEC3-F919-4A1F-BCA4-E73F80D02CD5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6674377" y="5769384"/>
            <a:ext cx="235547" cy="235547"/>
          </a:xfrm>
          <a:prstGeom prst="rect">
            <a:avLst/>
          </a:prstGeom>
        </p:spPr>
      </p:pic>
      <p:pic>
        <p:nvPicPr>
          <p:cNvPr id="46" name="图形 45" descr="关闭">
            <a:extLst>
              <a:ext uri="{FF2B5EF4-FFF2-40B4-BE49-F238E27FC236}">
                <a16:creationId xmlns:a16="http://schemas.microsoft.com/office/drawing/2014/main" id="{CD88CA95-448B-42AF-AD93-50464B06CDA3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6674377" y="6207867"/>
            <a:ext cx="235547" cy="235547"/>
          </a:xfrm>
          <a:prstGeom prst="rect">
            <a:avLst/>
          </a:prstGeom>
        </p:spPr>
      </p:pic>
      <p:sp>
        <p:nvSpPr>
          <p:cNvPr id="47" name="文本框 46">
            <a:extLst>
              <a:ext uri="{FF2B5EF4-FFF2-40B4-BE49-F238E27FC236}">
                <a16:creationId xmlns:a16="http://schemas.microsoft.com/office/drawing/2014/main" id="{DD73AD39-38B1-478C-AC7F-3C8B0A55E679}"/>
              </a:ext>
            </a:extLst>
          </p:cNvPr>
          <p:cNvSpPr txBox="1"/>
          <p:nvPr/>
        </p:nvSpPr>
        <p:spPr>
          <a:xfrm>
            <a:off x="6909875" y="5721244"/>
            <a:ext cx="4154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poor generalization ability of the network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41D90DD-9E25-412F-A7C7-CDB350D1043D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56" y="4737686"/>
            <a:ext cx="5939016" cy="145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638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86C9E057-11C2-48EF-825E-1677EA355BA1}"/>
              </a:ext>
            </a:extLst>
          </p:cNvPr>
          <p:cNvCxnSpPr>
            <a:cxnSpLocks/>
          </p:cNvCxnSpPr>
          <p:nvPr/>
        </p:nvCxnSpPr>
        <p:spPr>
          <a:xfrm>
            <a:off x="695324" y="549275"/>
            <a:ext cx="10801351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17F63C39-D0F9-4D2E-8AFF-44E7B653A5B8}"/>
              </a:ext>
            </a:extLst>
          </p:cNvPr>
          <p:cNvCxnSpPr>
            <a:stCxn id="4" idx="1"/>
          </p:cNvCxnSpPr>
          <p:nvPr/>
        </p:nvCxnSpPr>
        <p:spPr>
          <a:xfrm flipH="1">
            <a:off x="695325" y="6596390"/>
            <a:ext cx="10545923" cy="57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id="{F6AE5DA3-8D7B-4877-9F91-DD2ACC6F8DED}"/>
              </a:ext>
            </a:extLst>
          </p:cNvPr>
          <p:cNvSpPr/>
          <p:nvPr/>
        </p:nvSpPr>
        <p:spPr>
          <a:xfrm>
            <a:off x="371475" y="704675"/>
            <a:ext cx="323850" cy="201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 descr="组合">
            <a:extLst>
              <a:ext uri="{FF2B5EF4-FFF2-40B4-BE49-F238E27FC236}">
                <a16:creationId xmlns:a16="http://schemas.microsoft.com/office/drawing/2014/main" id="{0EEA816F-66D9-47AB-B652-00130C23AA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130" y="83122"/>
            <a:ext cx="1979247" cy="60228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F1297904-4E88-47D2-8452-9BFD02F9DFFA}"/>
              </a:ext>
            </a:extLst>
          </p:cNvPr>
          <p:cNvSpPr txBox="1"/>
          <p:nvPr/>
        </p:nvSpPr>
        <p:spPr>
          <a:xfrm>
            <a:off x="737269" y="175305"/>
            <a:ext cx="2408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 and Models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F108C7BA-1C82-4DF5-AC6D-0F9C740C175B}"/>
              </a:ext>
            </a:extLst>
          </p:cNvPr>
          <p:cNvSpPr txBox="1"/>
          <p:nvPr/>
        </p:nvSpPr>
        <p:spPr>
          <a:xfrm>
            <a:off x="695324" y="534565"/>
            <a:ext cx="5624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proposed DoubleTFCnet denoiser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9FDA9330-DBB5-4B5F-A532-15DA2DEA2E78}"/>
              </a:ext>
            </a:extLst>
          </p:cNvPr>
          <p:cNvSpPr txBox="1"/>
          <p:nvPr/>
        </p:nvSpPr>
        <p:spPr>
          <a:xfrm>
            <a:off x="355755" y="4113099"/>
            <a:ext cx="4387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srgbClr val="03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architecture of DoubleTFCnet</a:t>
            </a:r>
            <a:endParaRPr lang="zh-CN" altLang="en-US" dirty="0">
              <a:solidFill>
                <a:srgbClr val="035C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0" name="对象 39">
            <a:extLst>
              <a:ext uri="{FF2B5EF4-FFF2-40B4-BE49-F238E27FC236}">
                <a16:creationId xmlns:a16="http://schemas.microsoft.com/office/drawing/2014/main" id="{94488F1A-1E34-4A92-9EAC-3268985F8A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838236"/>
              </p:ext>
            </p:extLst>
          </p:nvPr>
        </p:nvGraphicFramePr>
        <p:xfrm>
          <a:off x="1007801" y="3519958"/>
          <a:ext cx="3251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74" name="Equation" r:id="rId4" imgW="3251160" imgH="368280" progId="Equation.DSMT4">
                  <p:embed/>
                </p:oleObj>
              </mc:Choice>
              <mc:Fallback>
                <p:oleObj name="Equation" r:id="rId4" imgW="3251160" imgH="368280" progId="Equation.DSMT4">
                  <p:embed/>
                  <p:pic>
                    <p:nvPicPr>
                      <p:cNvPr id="40" name="对象 39">
                        <a:extLst>
                          <a:ext uri="{FF2B5EF4-FFF2-40B4-BE49-F238E27FC236}">
                            <a16:creationId xmlns:a16="http://schemas.microsoft.com/office/drawing/2014/main" id="{94488F1A-1E34-4A92-9EAC-3268985F8A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07801" y="3519958"/>
                        <a:ext cx="32512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文本框 41">
            <a:extLst>
              <a:ext uri="{FF2B5EF4-FFF2-40B4-BE49-F238E27FC236}">
                <a16:creationId xmlns:a16="http://schemas.microsoft.com/office/drawing/2014/main" id="{A0310321-819F-4664-9222-308050A0EDAA}"/>
              </a:ext>
            </a:extLst>
          </p:cNvPr>
          <p:cNvSpPr txBox="1"/>
          <p:nvPr/>
        </p:nvSpPr>
        <p:spPr>
          <a:xfrm>
            <a:off x="7030697" y="785687"/>
            <a:ext cx="4069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srgbClr val="03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architecture of constant net (</a:t>
            </a:r>
            <a:r>
              <a:rPr lang="en-US" altLang="zh-CN" dirty="0" err="1">
                <a:solidFill>
                  <a:srgbClr val="03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Cnet</a:t>
            </a:r>
            <a:r>
              <a:rPr lang="en-US" altLang="zh-CN" dirty="0">
                <a:solidFill>
                  <a:srgbClr val="03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dirty="0">
              <a:solidFill>
                <a:srgbClr val="035C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C228167B-547E-4585-97E7-BB13CAC0FF82}"/>
              </a:ext>
            </a:extLst>
          </p:cNvPr>
          <p:cNvGrpSpPr/>
          <p:nvPr/>
        </p:nvGrpSpPr>
        <p:grpSpPr>
          <a:xfrm>
            <a:off x="6651937" y="3765588"/>
            <a:ext cx="5165813" cy="2529244"/>
            <a:chOff x="533400" y="3494904"/>
            <a:chExt cx="5165813" cy="2529244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E8A14622-4610-4550-8948-F488B4A212BA}"/>
                </a:ext>
              </a:extLst>
            </p:cNvPr>
            <p:cNvSpPr txBox="1"/>
            <p:nvPr/>
          </p:nvSpPr>
          <p:spPr>
            <a:xfrm>
              <a:off x="533400" y="3540519"/>
              <a:ext cx="5165812" cy="2483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Theorem 1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 For any             whose elements admit                        </a:t>
              </a:r>
            </a:p>
            <a:p>
              <a:pPr>
                <a:lnSpc>
                  <a:spcPct val="125000"/>
                </a:lnSpc>
              </a:pP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. For some universal constant </a:t>
              </a:r>
              <a:r>
                <a:rPr lang="en-US" altLang="zh-CN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independent of </a:t>
              </a:r>
              <a:r>
                <a:rPr lang="en-US" altLang="zh-CN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and noise level    ,  </a:t>
              </a:r>
              <a:r>
                <a:rPr lang="en-US" altLang="zh-CN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DoubleTFCnet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is a bounded denoiser such that</a:t>
              </a:r>
            </a:p>
            <a:p>
              <a:pPr>
                <a:lnSpc>
                  <a:spcPct val="125000"/>
                </a:lnSpc>
              </a:pPr>
              <a:endPara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25000"/>
                </a:lnSpc>
              </a:pPr>
              <a:endPara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25000"/>
                </a:lnSpc>
              </a:pP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Proof :  </a:t>
              </a:r>
              <a:r>
                <a: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https://github.com/shibaoshun/proof</a:t>
              </a:r>
              <a:endPara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对象 33">
              <a:extLst>
                <a:ext uri="{FF2B5EF4-FFF2-40B4-BE49-F238E27FC236}">
                  <a16:creationId xmlns:a16="http://schemas.microsoft.com/office/drawing/2014/main" id="{287A7DBA-FD20-4A92-8A17-A3DD1F836A2C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2543327" y="4374697"/>
            <a:ext cx="180758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275" name="Equation" r:id="rId6" imgW="203040" imgH="177480" progId="Equation.DSMT4">
                    <p:embed/>
                  </p:oleObj>
                </mc:Choice>
                <mc:Fallback>
                  <p:oleObj name="Equation" r:id="rId6" imgW="203040" imgH="177480" progId="Equation.DSMT4">
                    <p:embed/>
                    <p:pic>
                      <p:nvPicPr>
                        <p:cNvPr id="34" name="对象 33">
                          <a:extLst>
                            <a:ext uri="{FF2B5EF4-FFF2-40B4-BE49-F238E27FC236}">
                              <a16:creationId xmlns:a16="http://schemas.microsoft.com/office/drawing/2014/main" id="{287A7DBA-FD20-4A92-8A17-A3DD1F836A2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543327" y="4374697"/>
                          <a:ext cx="180758" cy="177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对象 37">
              <a:extLst>
                <a:ext uri="{FF2B5EF4-FFF2-40B4-BE49-F238E27FC236}">
                  <a16:creationId xmlns:a16="http://schemas.microsoft.com/office/drawing/2014/main" id="{310C56D3-507B-41C7-8B48-D5FB85BDD99C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2615751" y="3619578"/>
            <a:ext cx="622300" cy="230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276" name="Equation" r:id="rId8" imgW="698400" imgH="279360" progId="Equation.DSMT4">
                    <p:embed/>
                  </p:oleObj>
                </mc:Choice>
                <mc:Fallback>
                  <p:oleObj name="Equation" r:id="rId8" imgW="698400" imgH="279360" progId="Equation.DSMT4">
                    <p:embed/>
                    <p:pic>
                      <p:nvPicPr>
                        <p:cNvPr id="38" name="对象 37">
                          <a:extLst>
                            <a:ext uri="{FF2B5EF4-FFF2-40B4-BE49-F238E27FC236}">
                              <a16:creationId xmlns:a16="http://schemas.microsoft.com/office/drawing/2014/main" id="{310C56D3-507B-41C7-8B48-D5FB85BDD99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615751" y="3619578"/>
                          <a:ext cx="622300" cy="2301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85534151-431B-4391-86A0-8D98A432B74E}"/>
                </a:ext>
              </a:extLst>
            </p:cNvPr>
            <p:cNvSpPr/>
            <p:nvPr/>
          </p:nvSpPr>
          <p:spPr>
            <a:xfrm>
              <a:off x="533401" y="3494904"/>
              <a:ext cx="5165812" cy="2529237"/>
            </a:xfrm>
            <a:prstGeom prst="rect">
              <a:avLst/>
            </a:prstGeom>
            <a:noFill/>
            <a:ln w="1905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47" name="对象 46">
              <a:extLst>
                <a:ext uri="{FF2B5EF4-FFF2-40B4-BE49-F238E27FC236}">
                  <a16:creationId xmlns:a16="http://schemas.microsoft.com/office/drawing/2014/main" id="{094AD320-63D8-4BCA-B0E7-28879A99D520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681641" y="3931406"/>
            <a:ext cx="8382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277" name="Equation" r:id="rId10" imgW="838080" imgH="342720" progId="Equation.DSMT4">
                    <p:embed/>
                  </p:oleObj>
                </mc:Choice>
                <mc:Fallback>
                  <p:oleObj name="Equation" r:id="rId10" imgW="838080" imgH="342720" progId="Equation.DSMT4">
                    <p:embed/>
                    <p:pic>
                      <p:nvPicPr>
                        <p:cNvPr id="47" name="对象 46">
                          <a:extLst>
                            <a:ext uri="{FF2B5EF4-FFF2-40B4-BE49-F238E27FC236}">
                              <a16:creationId xmlns:a16="http://schemas.microsoft.com/office/drawing/2014/main" id="{094AD320-63D8-4BCA-B0E7-28879A99D52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81641" y="3931406"/>
                          <a:ext cx="838200" cy="342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对象 48">
              <a:extLst>
                <a:ext uri="{FF2B5EF4-FFF2-40B4-BE49-F238E27FC236}">
                  <a16:creationId xmlns:a16="http://schemas.microsoft.com/office/drawing/2014/main" id="{18BBB73C-8F40-4C12-8F38-CB00CF02A895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127030" y="4985657"/>
            <a:ext cx="4038600" cy="558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278" name="Equation" r:id="rId12" imgW="4038480" imgH="558720" progId="Equation.DSMT4">
                    <p:embed/>
                  </p:oleObj>
                </mc:Choice>
                <mc:Fallback>
                  <p:oleObj name="Equation" r:id="rId12" imgW="4038480" imgH="558720" progId="Equation.DSMT4">
                    <p:embed/>
                    <p:pic>
                      <p:nvPicPr>
                        <p:cNvPr id="49" name="对象 48">
                          <a:extLst>
                            <a:ext uri="{FF2B5EF4-FFF2-40B4-BE49-F238E27FC236}">
                              <a16:creationId xmlns:a16="http://schemas.microsoft.com/office/drawing/2014/main" id="{18BBB73C-8F40-4C12-8F38-CB00CF02A89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127030" y="4985657"/>
                          <a:ext cx="4038600" cy="558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FFD525E0-65AC-4EBD-B66E-CC5C90921ED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7" y="1177130"/>
            <a:ext cx="4885230" cy="2268195"/>
          </a:xfrm>
          <a:prstGeom prst="rect">
            <a:avLst/>
          </a:prstGeom>
        </p:spPr>
      </p:pic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E54EBCB8-DC05-44A6-8E8E-4B97259C3E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652805"/>
              </p:ext>
            </p:extLst>
          </p:nvPr>
        </p:nvGraphicFramePr>
        <p:xfrm>
          <a:off x="1128734" y="2191159"/>
          <a:ext cx="1422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79" name="Equation" r:id="rId15" imgW="1422360" imgH="380880" progId="Equation.DSMT4">
                  <p:embed/>
                </p:oleObj>
              </mc:Choice>
              <mc:Fallback>
                <p:oleObj name="Equation" r:id="rId15" imgW="142236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128734" y="2191159"/>
                        <a:ext cx="14224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文本框 29">
            <a:extLst>
              <a:ext uri="{FF2B5EF4-FFF2-40B4-BE49-F238E27FC236}">
                <a16:creationId xmlns:a16="http://schemas.microsoft.com/office/drawing/2014/main" id="{F8F2B6BA-BCBD-41EB-AF81-213254E26705}"/>
              </a:ext>
            </a:extLst>
          </p:cNvPr>
          <p:cNvSpPr txBox="1"/>
          <p:nvPr/>
        </p:nvSpPr>
        <p:spPr>
          <a:xfrm>
            <a:off x="538198" y="1065603"/>
            <a:ext cx="6113740" cy="87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new strategy, the thresholds of the deep shrinkage network are proportional to the noise levels and varied spatially.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83370B78-7853-40AB-822D-F72895ED8B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3028915"/>
              </p:ext>
            </p:extLst>
          </p:nvPr>
        </p:nvGraphicFramePr>
        <p:xfrm>
          <a:off x="2763690" y="2159529"/>
          <a:ext cx="1638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80" name="Equation" r:id="rId17" imgW="1638000" imgH="431640" progId="Equation.DSMT4">
                  <p:embed/>
                </p:oleObj>
              </mc:Choice>
              <mc:Fallback>
                <p:oleObj name="Equation" r:id="rId17" imgW="16380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763690" y="2159529"/>
                        <a:ext cx="16383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箭头: 燕尾形 4">
            <a:extLst>
              <a:ext uri="{FF2B5EF4-FFF2-40B4-BE49-F238E27FC236}">
                <a16:creationId xmlns:a16="http://schemas.microsoft.com/office/drawing/2014/main" id="{E2D9FBDF-1A9D-4376-97BE-B356BD3A4C04}"/>
              </a:ext>
            </a:extLst>
          </p:cNvPr>
          <p:cNvSpPr/>
          <p:nvPr/>
        </p:nvSpPr>
        <p:spPr>
          <a:xfrm>
            <a:off x="5831470" y="2341567"/>
            <a:ext cx="671119" cy="17698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箭头: 燕尾形 31">
            <a:extLst>
              <a:ext uri="{FF2B5EF4-FFF2-40B4-BE49-F238E27FC236}">
                <a16:creationId xmlns:a16="http://schemas.microsoft.com/office/drawing/2014/main" id="{0191C194-D194-4D05-930D-EB892B135BC3}"/>
              </a:ext>
            </a:extLst>
          </p:cNvPr>
          <p:cNvSpPr/>
          <p:nvPr/>
        </p:nvSpPr>
        <p:spPr>
          <a:xfrm rot="895159">
            <a:off x="5730078" y="3752535"/>
            <a:ext cx="578387" cy="17698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箭头: 燕尾形 34">
            <a:extLst>
              <a:ext uri="{FF2B5EF4-FFF2-40B4-BE49-F238E27FC236}">
                <a16:creationId xmlns:a16="http://schemas.microsoft.com/office/drawing/2014/main" id="{AA2F47A1-B799-462E-9ACC-10BAC7EED10C}"/>
              </a:ext>
            </a:extLst>
          </p:cNvPr>
          <p:cNvSpPr/>
          <p:nvPr/>
        </p:nvSpPr>
        <p:spPr>
          <a:xfrm rot="5400000">
            <a:off x="2258676" y="2920436"/>
            <a:ext cx="569734" cy="17698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注: 弯曲线形 9">
            <a:extLst>
              <a:ext uri="{FF2B5EF4-FFF2-40B4-BE49-F238E27FC236}">
                <a16:creationId xmlns:a16="http://schemas.microsoft.com/office/drawing/2014/main" id="{39D742BA-6B6A-4AD9-A043-2B18E0309D65}"/>
              </a:ext>
            </a:extLst>
          </p:cNvPr>
          <p:cNvSpPr/>
          <p:nvPr/>
        </p:nvSpPr>
        <p:spPr>
          <a:xfrm>
            <a:off x="3492131" y="2806703"/>
            <a:ext cx="2480531" cy="336288"/>
          </a:xfrm>
          <a:prstGeom prst="borderCallout2">
            <a:avLst>
              <a:gd name="adj1" fmla="val 85135"/>
              <a:gd name="adj2" fmla="val -918"/>
              <a:gd name="adj3" fmla="val 84621"/>
              <a:gd name="adj4" fmla="val -11066"/>
              <a:gd name="adj5" fmla="val -75710"/>
              <a:gd name="adj6" fmla="val -22651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0053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proportional coefficients</a:t>
            </a:r>
            <a:endParaRPr lang="zh-CN" altLang="en-US" dirty="0">
              <a:solidFill>
                <a:srgbClr val="0053A3"/>
              </a:solidFill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DCE91EC8-454A-4627-98EB-BD457E83B60D}"/>
              </a:ext>
            </a:extLst>
          </p:cNvPr>
          <p:cNvSpPr txBox="1"/>
          <p:nvPr/>
        </p:nvSpPr>
        <p:spPr>
          <a:xfrm>
            <a:off x="5058055" y="2195261"/>
            <a:ext cx="434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(7)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F701030B-5512-4317-8E17-6828E6F0773D}"/>
              </a:ext>
            </a:extLst>
          </p:cNvPr>
          <p:cNvSpPr txBox="1"/>
          <p:nvPr/>
        </p:nvSpPr>
        <p:spPr>
          <a:xfrm>
            <a:off x="5058055" y="3503361"/>
            <a:ext cx="434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(8)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BC518BE-7C2F-4D87-8BEA-D5102184980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52" y="4490772"/>
            <a:ext cx="6052181" cy="189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43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86C9E057-11C2-48EF-825E-1677EA355BA1}"/>
              </a:ext>
            </a:extLst>
          </p:cNvPr>
          <p:cNvCxnSpPr>
            <a:cxnSpLocks/>
          </p:cNvCxnSpPr>
          <p:nvPr/>
        </p:nvCxnSpPr>
        <p:spPr>
          <a:xfrm>
            <a:off x="695324" y="549275"/>
            <a:ext cx="10801351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17F63C39-D0F9-4D2E-8AFF-44E7B653A5B8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695325" y="6596390"/>
            <a:ext cx="10545923" cy="57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id="{F6AE5DA3-8D7B-4877-9F91-DD2ACC6F8DED}"/>
              </a:ext>
            </a:extLst>
          </p:cNvPr>
          <p:cNvSpPr/>
          <p:nvPr/>
        </p:nvSpPr>
        <p:spPr>
          <a:xfrm>
            <a:off x="371475" y="704675"/>
            <a:ext cx="323850" cy="201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 descr="组合">
            <a:extLst>
              <a:ext uri="{FF2B5EF4-FFF2-40B4-BE49-F238E27FC236}">
                <a16:creationId xmlns:a16="http://schemas.microsoft.com/office/drawing/2014/main" id="{0EEA816F-66D9-47AB-B652-00130C23AA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130" y="83122"/>
            <a:ext cx="1979247" cy="60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45DDCC8-8DB6-442A-AFD7-9449CD5D37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51" y="1849657"/>
            <a:ext cx="5647049" cy="1813140"/>
          </a:xfrm>
          <a:prstGeom prst="rect">
            <a:avLst/>
          </a:prstGeom>
        </p:spPr>
      </p:pic>
      <p:graphicFrame>
        <p:nvGraphicFramePr>
          <p:cNvPr id="24" name="对象 23">
            <a:extLst>
              <a:ext uri="{FF2B5EF4-FFF2-40B4-BE49-F238E27FC236}">
                <a16:creationId xmlns:a16="http://schemas.microsoft.com/office/drawing/2014/main" id="{544CF68C-3E8B-432C-8701-DE6442D064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80880"/>
              </p:ext>
            </p:extLst>
          </p:nvPr>
        </p:nvGraphicFramePr>
        <p:xfrm>
          <a:off x="6906990" y="3082743"/>
          <a:ext cx="44323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06" name="Equation" r:id="rId5" imgW="4431960" imgH="622080" progId="Equation.DSMT4">
                  <p:embed/>
                </p:oleObj>
              </mc:Choice>
              <mc:Fallback>
                <p:oleObj name="Equation" r:id="rId5" imgW="4431960" imgH="622080" progId="Equation.DSMT4">
                  <p:embed/>
                  <p:pic>
                    <p:nvPicPr>
                      <p:cNvPr id="5" name="对象 4">
                        <a:extLst>
                          <a:ext uri="{FF2B5EF4-FFF2-40B4-BE49-F238E27FC236}">
                            <a16:creationId xmlns:a16="http://schemas.microsoft.com/office/drawing/2014/main" id="{2DDF4008-6B63-4B62-BE1D-469493F594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06990" y="3082743"/>
                        <a:ext cx="44323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>
            <a:extLst>
              <a:ext uri="{FF2B5EF4-FFF2-40B4-BE49-F238E27FC236}">
                <a16:creationId xmlns:a16="http://schemas.microsoft.com/office/drawing/2014/main" id="{59C81882-1BD3-4812-8A5D-225741EB52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517349"/>
              </p:ext>
            </p:extLst>
          </p:nvPr>
        </p:nvGraphicFramePr>
        <p:xfrm>
          <a:off x="4125690" y="4640079"/>
          <a:ext cx="3403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07" name="Equation" r:id="rId7" imgW="3403440" imgH="469800" progId="Equation.DSMT4">
                  <p:embed/>
                </p:oleObj>
              </mc:Choice>
              <mc:Fallback>
                <p:oleObj name="Equation" r:id="rId7" imgW="3403440" imgH="469800" progId="Equation.DSMT4">
                  <p:embed/>
                  <p:pic>
                    <p:nvPicPr>
                      <p:cNvPr id="6" name="对象 5">
                        <a:extLst>
                          <a:ext uri="{FF2B5EF4-FFF2-40B4-BE49-F238E27FC236}">
                            <a16:creationId xmlns:a16="http://schemas.microsoft.com/office/drawing/2014/main" id="{CF1D871B-777E-452F-AABE-111058469E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25690" y="4640079"/>
                        <a:ext cx="34036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>
            <a:extLst>
              <a:ext uri="{FF2B5EF4-FFF2-40B4-BE49-F238E27FC236}">
                <a16:creationId xmlns:a16="http://schemas.microsoft.com/office/drawing/2014/main" id="{94159FCB-8FCE-4DAE-B27D-F05F9F0B54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3946052"/>
              </p:ext>
            </p:extLst>
          </p:nvPr>
        </p:nvGraphicFramePr>
        <p:xfrm>
          <a:off x="4024090" y="5777322"/>
          <a:ext cx="3505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08" name="Equation" r:id="rId9" imgW="3504960" imgH="444240" progId="Equation.DSMT4">
                  <p:embed/>
                </p:oleObj>
              </mc:Choice>
              <mc:Fallback>
                <p:oleObj name="Equation" r:id="rId9" imgW="3504960" imgH="444240" progId="Equation.DSMT4">
                  <p:embed/>
                  <p:pic>
                    <p:nvPicPr>
                      <p:cNvPr id="8" name="对象 7">
                        <a:extLst>
                          <a:ext uri="{FF2B5EF4-FFF2-40B4-BE49-F238E27FC236}">
                            <a16:creationId xmlns:a16="http://schemas.microsoft.com/office/drawing/2014/main" id="{2C618EBD-16FC-4A39-A042-6360340FCE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24090" y="5777322"/>
                        <a:ext cx="35052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文本框 27">
            <a:extLst>
              <a:ext uri="{FF2B5EF4-FFF2-40B4-BE49-F238E27FC236}">
                <a16:creationId xmlns:a16="http://schemas.microsoft.com/office/drawing/2014/main" id="{16BD3903-4BDF-4389-93C1-02110CD21F4B}"/>
              </a:ext>
            </a:extLst>
          </p:cNvPr>
          <p:cNvSpPr txBox="1"/>
          <p:nvPr/>
        </p:nvSpPr>
        <p:spPr>
          <a:xfrm>
            <a:off x="737269" y="175305"/>
            <a:ext cx="2408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 and Models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A598DC56-AEFE-4A25-853A-727C926ADD86}"/>
              </a:ext>
            </a:extLst>
          </p:cNvPr>
          <p:cNvSpPr txBox="1"/>
          <p:nvPr/>
        </p:nvSpPr>
        <p:spPr>
          <a:xfrm>
            <a:off x="695325" y="534565"/>
            <a:ext cx="5210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the DoubleTFCnet to solve SCI inversion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9B8F0FCB-942D-4AA4-A9D1-2F527610C1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215592"/>
              </p:ext>
            </p:extLst>
          </p:nvPr>
        </p:nvGraphicFramePr>
        <p:xfrm>
          <a:off x="7529290" y="1594544"/>
          <a:ext cx="31877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09" name="Equation" r:id="rId11" imgW="3187440" imgH="622080" progId="Equation.DSMT4">
                  <p:embed/>
                </p:oleObj>
              </mc:Choice>
              <mc:Fallback>
                <p:oleObj name="Equation" r:id="rId11" imgW="318744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529290" y="1594544"/>
                        <a:ext cx="31877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文本框 26">
            <a:extLst>
              <a:ext uri="{FF2B5EF4-FFF2-40B4-BE49-F238E27FC236}">
                <a16:creationId xmlns:a16="http://schemas.microsoft.com/office/drawing/2014/main" id="{1D1DEBD1-377D-49A1-8FAF-C40EA35FFE09}"/>
              </a:ext>
            </a:extLst>
          </p:cNvPr>
          <p:cNvSpPr txBox="1"/>
          <p:nvPr/>
        </p:nvSpPr>
        <p:spPr>
          <a:xfrm>
            <a:off x="533400" y="1196079"/>
            <a:ext cx="6312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srgbClr val="035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Incorporate the DoubleTFCnet into the PnP-GAP framework </a:t>
            </a:r>
            <a:endParaRPr lang="zh-CN" altLang="en-US" dirty="0">
              <a:solidFill>
                <a:srgbClr val="035C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20E983D2-86E9-49D1-BB8C-712A857C7311}"/>
              </a:ext>
            </a:extLst>
          </p:cNvPr>
          <p:cNvSpPr txBox="1"/>
          <p:nvPr/>
        </p:nvSpPr>
        <p:spPr>
          <a:xfrm>
            <a:off x="730095" y="4120290"/>
            <a:ext cx="9337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1:</a:t>
            </a:r>
            <a:r>
              <a:rPr lang="en-US" altLang="zh-C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updating          via an Euclidean projection of        on the linear manifold</a:t>
            </a:r>
            <a:endParaRPr lang="zh-CN" altLang="en-US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A90F90C3-D523-4DC5-97ED-B611FB5E6BC0}"/>
              </a:ext>
            </a:extLst>
          </p:cNvPr>
          <p:cNvSpPr txBox="1"/>
          <p:nvPr/>
        </p:nvSpPr>
        <p:spPr>
          <a:xfrm>
            <a:off x="707491" y="5197159"/>
            <a:ext cx="10855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2:</a:t>
            </a:r>
            <a:r>
              <a:rPr lang="en-US" altLang="zh-C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updating         can be regarded as a denoising problem, which can be solved by the DoubleTFCnet</a:t>
            </a:r>
            <a:endParaRPr lang="zh-CN" altLang="en-US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FB046AA-A47F-4F36-90C4-0A9981E717E9}"/>
              </a:ext>
            </a:extLst>
          </p:cNvPr>
          <p:cNvSpPr/>
          <p:nvPr/>
        </p:nvSpPr>
        <p:spPr>
          <a:xfrm>
            <a:off x="6845417" y="1193756"/>
            <a:ext cx="3871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Unconstrained optimization problem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18A03E8-0867-4A59-827D-AECFB53EB788}"/>
              </a:ext>
            </a:extLst>
          </p:cNvPr>
          <p:cNvSpPr/>
          <p:nvPr/>
        </p:nvSpPr>
        <p:spPr>
          <a:xfrm>
            <a:off x="6845417" y="2304154"/>
            <a:ext cx="48192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Via using the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GAP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framework and introducing an auxiliary variable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5C643C34-D07B-45BE-903E-22B4F76A7DBC}"/>
              </a:ext>
            </a:extLst>
          </p:cNvPr>
          <p:cNvSpPr txBox="1"/>
          <p:nvPr/>
        </p:nvSpPr>
        <p:spPr>
          <a:xfrm>
            <a:off x="11427511" y="1719252"/>
            <a:ext cx="434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(8)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24D9309F-0505-43A5-B152-D265F7115AC8}"/>
              </a:ext>
            </a:extLst>
          </p:cNvPr>
          <p:cNvSpPr txBox="1"/>
          <p:nvPr/>
        </p:nvSpPr>
        <p:spPr>
          <a:xfrm>
            <a:off x="11430920" y="3196833"/>
            <a:ext cx="434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(9)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D7FCDCA8-6014-4B1D-8994-16A79677677D}"/>
              </a:ext>
            </a:extLst>
          </p:cNvPr>
          <p:cNvSpPr txBox="1"/>
          <p:nvPr/>
        </p:nvSpPr>
        <p:spPr>
          <a:xfrm>
            <a:off x="10274330" y="4705752"/>
            <a:ext cx="434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(9)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6FB4DA14-1382-46F2-BD4F-DCBD621EAF98}"/>
              </a:ext>
            </a:extLst>
          </p:cNvPr>
          <p:cNvSpPr txBox="1"/>
          <p:nvPr/>
        </p:nvSpPr>
        <p:spPr>
          <a:xfrm>
            <a:off x="10207656" y="5873996"/>
            <a:ext cx="4598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(10)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0CCF1A73-DDEC-4503-9CB8-8A40E09EFB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1388897"/>
              </p:ext>
            </p:extLst>
          </p:nvPr>
        </p:nvGraphicFramePr>
        <p:xfrm>
          <a:off x="2313045" y="4140824"/>
          <a:ext cx="469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10" name="Equation" r:id="rId13" imgW="469800" imgH="291960" progId="Equation.DSMT4">
                  <p:embed/>
                </p:oleObj>
              </mc:Choice>
              <mc:Fallback>
                <p:oleObj name="Equation" r:id="rId13" imgW="46980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313045" y="4140824"/>
                        <a:ext cx="4699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A0F9DFEB-727D-4533-94FE-FCDE4D0F4C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6452261"/>
              </p:ext>
            </p:extLst>
          </p:nvPr>
        </p:nvGraphicFramePr>
        <p:xfrm>
          <a:off x="5703888" y="4129088"/>
          <a:ext cx="304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11" name="Equation" r:id="rId15" imgW="304560" imgH="291960" progId="Equation.DSMT4">
                  <p:embed/>
                </p:oleObj>
              </mc:Choice>
              <mc:Fallback>
                <p:oleObj name="Equation" r:id="rId15" imgW="30456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703888" y="4129088"/>
                        <a:ext cx="3048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>
            <a:extLst>
              <a:ext uri="{FF2B5EF4-FFF2-40B4-BE49-F238E27FC236}">
                <a16:creationId xmlns:a16="http://schemas.microsoft.com/office/drawing/2014/main" id="{7044DE31-0CC4-4477-9062-3BE9C6DE91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73859"/>
              </p:ext>
            </p:extLst>
          </p:nvPr>
        </p:nvGraphicFramePr>
        <p:xfrm>
          <a:off x="8153341" y="4183311"/>
          <a:ext cx="10922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12" name="Equation" r:id="rId17" imgW="1091880" imgH="266400" progId="Equation.DSMT4">
                  <p:embed/>
                </p:oleObj>
              </mc:Choice>
              <mc:Fallback>
                <p:oleObj name="Equation" r:id="rId17" imgW="10918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153341" y="4183311"/>
                        <a:ext cx="10922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对象 38">
            <a:extLst>
              <a:ext uri="{FF2B5EF4-FFF2-40B4-BE49-F238E27FC236}">
                <a16:creationId xmlns:a16="http://schemas.microsoft.com/office/drawing/2014/main" id="{16CB5F73-14C0-4D3F-B258-EAAFC8A249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805684"/>
              </p:ext>
            </p:extLst>
          </p:nvPr>
        </p:nvGraphicFramePr>
        <p:xfrm>
          <a:off x="2287588" y="5224463"/>
          <a:ext cx="431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13" name="Equation" r:id="rId19" imgW="431640" imgH="291960" progId="Equation.DSMT4">
                  <p:embed/>
                </p:oleObj>
              </mc:Choice>
              <mc:Fallback>
                <p:oleObj name="Equation" r:id="rId19" imgW="43164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287588" y="5224463"/>
                        <a:ext cx="4318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1563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1" y="0"/>
            <a:ext cx="3523377" cy="6858000"/>
          </a:xfrm>
          <a:prstGeom prst="rect">
            <a:avLst/>
          </a:prstGeom>
          <a:solidFill>
            <a:srgbClr val="035C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-192948" y="2952433"/>
            <a:ext cx="3649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CONTENTS</a:t>
            </a:r>
            <a:endParaRPr lang="zh-CN" altLang="en-US" sz="4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3745771" y="3050436"/>
            <a:ext cx="5586972" cy="594978"/>
            <a:chOff x="3823785" y="1641768"/>
            <a:chExt cx="4470389" cy="594978"/>
          </a:xfrm>
        </p:grpSpPr>
        <p:sp>
          <p:nvSpPr>
            <p:cNvPr id="19" name="文本框 18"/>
            <p:cNvSpPr txBox="1"/>
            <p:nvPr/>
          </p:nvSpPr>
          <p:spPr>
            <a:xfrm>
              <a:off x="4621712" y="1641768"/>
              <a:ext cx="36724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Methods and Models</a:t>
              </a:r>
              <a:endPara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9" name="组合 68"/>
            <p:cNvGrpSpPr/>
            <p:nvPr/>
          </p:nvGrpSpPr>
          <p:grpSpPr>
            <a:xfrm>
              <a:off x="3823785" y="1651971"/>
              <a:ext cx="738146" cy="584775"/>
              <a:chOff x="3823785" y="1651971"/>
              <a:chExt cx="738146" cy="584775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3823785" y="1651971"/>
                <a:ext cx="73814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dirty="0">
                    <a:solidFill>
                      <a:srgbClr val="035C9A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02</a:t>
                </a: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3909355" y="1685526"/>
                <a:ext cx="587143" cy="523219"/>
              </a:xfrm>
              <a:prstGeom prst="rect">
                <a:avLst/>
              </a:prstGeom>
              <a:noFill/>
              <a:ln>
                <a:solidFill>
                  <a:srgbClr val="035C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2FD50002-F1E1-49BA-AFC7-80F9C076ED56}"/>
              </a:ext>
            </a:extLst>
          </p:cNvPr>
          <p:cNvGrpSpPr/>
          <p:nvPr/>
        </p:nvGrpSpPr>
        <p:grpSpPr>
          <a:xfrm>
            <a:off x="3762549" y="1347718"/>
            <a:ext cx="5519860" cy="584775"/>
            <a:chOff x="3837209" y="1643582"/>
            <a:chExt cx="4416689" cy="584775"/>
          </a:xfrm>
        </p:grpSpPr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C56EC9B4-4107-4540-9414-3DD04AFDEE44}"/>
                </a:ext>
              </a:extLst>
            </p:cNvPr>
            <p:cNvSpPr txBox="1"/>
            <p:nvPr/>
          </p:nvSpPr>
          <p:spPr>
            <a:xfrm>
              <a:off x="4581437" y="1650157"/>
              <a:ext cx="36724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Background and introduction</a:t>
              </a:r>
            </a:p>
          </p:txBody>
        </p: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B2DC11CF-A63D-4C93-B7EB-B04D06F71D9C}"/>
                </a:ext>
              </a:extLst>
            </p:cNvPr>
            <p:cNvGrpSpPr/>
            <p:nvPr/>
          </p:nvGrpSpPr>
          <p:grpSpPr>
            <a:xfrm>
              <a:off x="3837209" y="1643582"/>
              <a:ext cx="738146" cy="584775"/>
              <a:chOff x="3837209" y="1643582"/>
              <a:chExt cx="738146" cy="584775"/>
            </a:xfrm>
          </p:grpSpPr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9A51B91F-AA77-4829-A28A-9E40F2F5679B}"/>
                  </a:ext>
                </a:extLst>
              </p:cNvPr>
              <p:cNvSpPr txBox="1"/>
              <p:nvPr/>
            </p:nvSpPr>
            <p:spPr>
              <a:xfrm>
                <a:off x="3837209" y="1643582"/>
                <a:ext cx="73814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dirty="0">
                    <a:solidFill>
                      <a:srgbClr val="035C9A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01</a:t>
                </a:r>
              </a:p>
            </p:txBody>
          </p:sp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430C44AD-EFE3-4631-B9E6-46EB0E404EA4}"/>
                  </a:ext>
                </a:extLst>
              </p:cNvPr>
              <p:cNvSpPr/>
              <p:nvPr/>
            </p:nvSpPr>
            <p:spPr>
              <a:xfrm>
                <a:off x="3909355" y="1685526"/>
                <a:ext cx="587143" cy="523219"/>
              </a:xfrm>
              <a:prstGeom prst="rect">
                <a:avLst/>
              </a:prstGeom>
              <a:noFill/>
              <a:ln>
                <a:solidFill>
                  <a:srgbClr val="035C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0F7123C3-2927-4183-870C-697A3918CC67}"/>
              </a:ext>
            </a:extLst>
          </p:cNvPr>
          <p:cNvGrpSpPr/>
          <p:nvPr/>
        </p:nvGrpSpPr>
        <p:grpSpPr>
          <a:xfrm>
            <a:off x="3745771" y="4816034"/>
            <a:ext cx="5859622" cy="584775"/>
            <a:chOff x="3823785" y="1643582"/>
            <a:chExt cx="4688548" cy="584775"/>
          </a:xfrm>
        </p:grpSpPr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C741FEFE-FB16-42A4-B7DC-57B6B1125B05}"/>
                </a:ext>
              </a:extLst>
            </p:cNvPr>
            <p:cNvSpPr txBox="1"/>
            <p:nvPr/>
          </p:nvSpPr>
          <p:spPr>
            <a:xfrm>
              <a:off x="4635139" y="1666935"/>
              <a:ext cx="38771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Experiments</a:t>
              </a:r>
              <a:r>
                <a: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</a:t>
              </a:r>
              <a:r>
                <a: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Conclusions</a:t>
              </a:r>
            </a:p>
          </p:txBody>
        </p: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B8D53C62-A8EB-4692-A068-DBAFC122E90F}"/>
                </a:ext>
              </a:extLst>
            </p:cNvPr>
            <p:cNvGrpSpPr/>
            <p:nvPr/>
          </p:nvGrpSpPr>
          <p:grpSpPr>
            <a:xfrm>
              <a:off x="3823785" y="1643582"/>
              <a:ext cx="738146" cy="584775"/>
              <a:chOff x="3823785" y="1643582"/>
              <a:chExt cx="738146" cy="584775"/>
            </a:xfrm>
          </p:grpSpPr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0BAD0C27-C2AF-4349-BC64-719359658C05}"/>
                  </a:ext>
                </a:extLst>
              </p:cNvPr>
              <p:cNvSpPr txBox="1"/>
              <p:nvPr/>
            </p:nvSpPr>
            <p:spPr>
              <a:xfrm>
                <a:off x="3823785" y="1643582"/>
                <a:ext cx="73814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dirty="0">
                    <a:solidFill>
                      <a:srgbClr val="035C9A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03</a:t>
                </a:r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7E2F99B9-2F6B-490C-A9E6-F994135C899F}"/>
                  </a:ext>
                </a:extLst>
              </p:cNvPr>
              <p:cNvSpPr/>
              <p:nvPr/>
            </p:nvSpPr>
            <p:spPr>
              <a:xfrm>
                <a:off x="3909355" y="1685526"/>
                <a:ext cx="587143" cy="523219"/>
              </a:xfrm>
              <a:prstGeom prst="rect">
                <a:avLst/>
              </a:prstGeom>
              <a:noFill/>
              <a:ln>
                <a:solidFill>
                  <a:srgbClr val="035C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5" name="图形 4" descr="指向右边的反手食指">
            <a:extLst>
              <a:ext uri="{FF2B5EF4-FFF2-40B4-BE49-F238E27FC236}">
                <a16:creationId xmlns:a16="http://schemas.microsoft.com/office/drawing/2014/main" id="{D9C2CB76-4579-43DD-83C0-8ACCC2142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605396" y="4606582"/>
            <a:ext cx="815131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06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21862</TotalTime>
  <Words>722</Words>
  <Application>Microsoft Office PowerPoint</Application>
  <PresentationFormat>宽屏</PresentationFormat>
  <Paragraphs>168</Paragraphs>
  <Slides>13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Times New Roman</vt:lpstr>
      <vt:lpstr>Wingdings</vt:lpstr>
      <vt:lpstr>Office Theme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Captain</dc:creator>
  <cp:keywords/>
  <cp:lastModifiedBy>Captain</cp:lastModifiedBy>
  <cp:revision>1149</cp:revision>
  <dcterms:created xsi:type="dcterms:W3CDTF">2015-10-24T01:57:14Z</dcterms:created>
  <dcterms:modified xsi:type="dcterms:W3CDTF">2022-05-05T01:19:21Z</dcterms:modified>
</cp:coreProperties>
</file>