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741"/>
  </p:normalViewPr>
  <p:slideViewPr>
    <p:cSldViewPr snapToGrid="0" snapToObjects="1">
      <p:cViewPr varScale="1">
        <p:scale>
          <a:sx n="106" d="100"/>
          <a:sy n="106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FB6EC-F0AF-754C-A1C9-23441011C110}" type="datetimeFigureOut">
              <a:rPr kumimoji="1" lang="zh-CN" altLang="en-US" smtClean="0"/>
              <a:t>2021/4/18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2D459-E7C5-A049-A842-44DFE7908F5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910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This is representation for our paper: representative local feature mining for few-shot learning</a:t>
            </a:r>
          </a:p>
          <a:p>
            <a:r>
              <a:rPr kumimoji="1" lang="en-US" altLang="zh-CN" dirty="0"/>
              <a:t>My name is </a:t>
            </a:r>
            <a:r>
              <a:rPr kumimoji="1" lang="en-US" altLang="zh-CN" dirty="0" err="1"/>
              <a:t>YanKun</a:t>
            </a:r>
            <a:r>
              <a:rPr kumimoji="1" lang="en-US" altLang="zh-CN" dirty="0"/>
              <a:t>, a </a:t>
            </a:r>
            <a:r>
              <a:rPr kumimoji="1" lang="en-US" altLang="zh-CN" dirty="0" err="1"/>
              <a:t>phd</a:t>
            </a:r>
            <a:r>
              <a:rPr kumimoji="1" lang="en-US" altLang="zh-CN" dirty="0"/>
              <a:t> student at Peking University, majoring in computer vision.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D459-E7C5-A049-A842-44DFE7908F51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629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Different from conventional image classification, in few-shot learning, during test phase, we also have a few labeled images for each </a:t>
            </a:r>
            <a:r>
              <a:rPr kumimoji="1" lang="en-US" altLang="zh-CN" dirty="0" err="1"/>
              <a:t>category.Concretely</a:t>
            </a:r>
            <a:r>
              <a:rPr kumimoji="1" lang="en-US" altLang="zh-CN" dirty="0"/>
              <a:t>, we apply the episode training and test scheme.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D459-E7C5-A049-A842-44DFE7908F51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856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 this paper, we focus mainly on metric-based methods due to their simplicity and efficiency. </a:t>
            </a:r>
          </a:p>
          <a:p>
            <a:r>
              <a:rPr kumimoji="1" lang="e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great progress has been made,  most metric-based methods rely on the measurement based on global feature representation of images, which is sensitive to background factors due to the scarcity of training data.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D459-E7C5-A049-A842-44DFE7908F51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655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 first derivative.</a:t>
            </a:r>
          </a:p>
          <a:p>
            <a:r>
              <a:rPr kumimoji="1" lang="en-US" altLang="zh-CN" dirty="0"/>
              <a:t>After getting representative local features, we can simply use them to calculate similarity computation. More details can be seen in our paper.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D459-E7C5-A049-A842-44DFE7908F5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461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About our ablation study,…, there is a steady improvement when combing PSM and then TAM. </a:t>
            </a:r>
          </a:p>
          <a:p>
            <a:r>
              <a:rPr kumimoji="1" lang="en-US" altLang="zh-CN" dirty="0"/>
              <a:t>As, we have to train the sub-net in PSM and TAM respectively, you may worry about the time efficiency of our method. From Table2, the time consumed by our method is in between </a:t>
            </a:r>
            <a:r>
              <a:rPr kumimoji="1" lang="en-US" altLang="zh-CN" dirty="0" err="1"/>
              <a:t>ProtoNet</a:t>
            </a:r>
            <a:r>
              <a:rPr kumimoji="1" lang="en-US" altLang="zh-CN" dirty="0"/>
              <a:t> and MAML.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D459-E7C5-A049-A842-44DFE7908F51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064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FACAB8-8A26-BF4D-A6B1-4FCA0C6BB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0FF13A3-B4B0-8B4E-9727-59CDD924F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A6A3FD-FD04-654F-9B23-0EE1D2D17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BCDA-D4E8-694C-9E6D-7201A87AC8CC}" type="datetimeFigureOut">
              <a:rPr kumimoji="1" lang="zh-CN" altLang="en-US" smtClean="0"/>
              <a:t>2021/4/18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490C9F-22F1-5646-8506-C061E547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68055C-C6EE-A64C-BB00-BB6C9A844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C4EE-EEA8-604F-905F-4ACA6BFF12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924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4BCCE8-1DE7-6245-9C13-5571F917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568D38-DFE1-CA47-84D1-989451B16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FFD1B2-113F-2B4E-8D37-10B8E6A5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BCDA-D4E8-694C-9E6D-7201A87AC8CC}" type="datetimeFigureOut">
              <a:rPr kumimoji="1" lang="zh-CN" altLang="en-US" smtClean="0"/>
              <a:t>2021/4/18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CF5262-15D2-3E47-BBCB-CAF15C8F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60A8B8-899A-364C-84D5-6A0F8DDE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C4EE-EEA8-604F-905F-4ACA6BFF12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767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D67A66F-88ED-0C48-9E36-78C0330EB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7AD5E5-CE20-9146-BD1B-438D2F7E1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65ED4-E706-EA43-BC0B-760CA397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BCDA-D4E8-694C-9E6D-7201A87AC8CC}" type="datetimeFigureOut">
              <a:rPr kumimoji="1" lang="zh-CN" altLang="en-US" smtClean="0"/>
              <a:t>2021/4/18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6B5572-19C6-D34E-A38F-CCA1AB6B9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680DB4-4CC7-F945-A764-D886BB0B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C4EE-EEA8-604F-905F-4ACA6BFF12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921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96E9FC-694F-2743-BE6D-3BEA8C4A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1C5847-C0E1-B440-ACAF-4EB82BD32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1C2605-CE4B-D446-B95E-127FADB6F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BCDA-D4E8-694C-9E6D-7201A87AC8CC}" type="datetimeFigureOut">
              <a:rPr kumimoji="1" lang="zh-CN" altLang="en-US" smtClean="0"/>
              <a:t>2021/4/18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BCED98-0FDE-324F-86C2-E3E01BD3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F6FFAE-68A8-7D4C-8CA2-9355A347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C4EE-EEA8-604F-905F-4ACA6BFF12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560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155F4E-406C-BD4E-9884-9560BFC3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DAD0B9-E029-BA48-98E8-4E59F55E1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C7414D-0EC4-084E-BE3C-FED1BA160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BCDA-D4E8-694C-9E6D-7201A87AC8CC}" type="datetimeFigureOut">
              <a:rPr kumimoji="1" lang="zh-CN" altLang="en-US" smtClean="0"/>
              <a:t>2021/4/18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0C2394-F1E1-4447-8542-9DA4B884A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008898-E46B-424F-B480-7FD7AD42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C4EE-EEA8-604F-905F-4ACA6BFF12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400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0F77AE-3D72-F440-A87E-72E96D82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C224A0-5F99-AD4A-A45D-AC0F6197D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DC13F4-D0B7-304A-B28A-17A5D8436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7F60A4-3C2F-FE40-A46B-C59B4C1B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BCDA-D4E8-694C-9E6D-7201A87AC8CC}" type="datetimeFigureOut">
              <a:rPr kumimoji="1" lang="zh-CN" altLang="en-US" smtClean="0"/>
              <a:t>2021/4/18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860446-34DE-C543-95F9-5AF2D20ED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C6DAD4-AB17-394E-AC72-1C696399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C4EE-EEA8-604F-905F-4ACA6BFF12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882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FD851C-0570-3940-A989-B83FE90A0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7B6DF8-1F96-F34B-B92D-716530B9C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CD8E4C-085A-8748-A185-ED8ABB6FC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4D06D0C-1DE9-C946-B1FA-D5C78CD1D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3FA66E1-F32F-2C40-AD6A-F85845BAE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4F157-4204-0641-A6D4-6B0420A9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BCDA-D4E8-694C-9E6D-7201A87AC8CC}" type="datetimeFigureOut">
              <a:rPr kumimoji="1" lang="zh-CN" altLang="en-US" smtClean="0"/>
              <a:t>2021/4/18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7BBEA-44D5-6F46-BEF7-50903196D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B3793FA-3A40-174F-B226-6C87D53A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C4EE-EEA8-604F-905F-4ACA6BFF12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265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A462AB-8152-744C-B3F0-CC08F8534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FA8362B-5AA4-DA43-95F3-99FB3EA29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BCDA-D4E8-694C-9E6D-7201A87AC8CC}" type="datetimeFigureOut">
              <a:rPr kumimoji="1" lang="zh-CN" altLang="en-US" smtClean="0"/>
              <a:t>2021/4/18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4433AB-CA30-EF45-9DDF-5E689358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C84A97-5FD5-CB42-98BC-21F355AB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C4EE-EEA8-604F-905F-4ACA6BFF12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3236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EBDB276-665C-9B48-8B95-70EA1ED4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BCDA-D4E8-694C-9E6D-7201A87AC8CC}" type="datetimeFigureOut">
              <a:rPr kumimoji="1" lang="zh-CN" altLang="en-US" smtClean="0"/>
              <a:t>2021/4/18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D605E65-5341-724D-9068-50857BE8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E40D6C-C05E-6B47-BB68-CB41D8D0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C4EE-EEA8-604F-905F-4ACA6BFF12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230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AD0818-C741-B749-8503-07692C47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243D51-9F73-2342-9855-FEC27631D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59A2AE-2BFB-E04B-B78D-BDDA544AA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3D166B-80B1-914D-A2FE-B26D191A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BCDA-D4E8-694C-9E6D-7201A87AC8CC}" type="datetimeFigureOut">
              <a:rPr kumimoji="1" lang="zh-CN" altLang="en-US" smtClean="0"/>
              <a:t>2021/4/18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C783EB-6619-6540-A319-AA7CD1C9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D91FC2-79C9-5C4D-B200-F1C3AC44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C4EE-EEA8-604F-905F-4ACA6BFF12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69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BF243B-8EA8-C646-BA3F-169E6CE3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19C2B9-1987-9B46-BA04-530D8A5C9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9F5A035-0745-204E-BEF4-64C7107AD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5AACCA-D8DA-7141-9A54-3E93C3263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BCDA-D4E8-694C-9E6D-7201A87AC8CC}" type="datetimeFigureOut">
              <a:rPr kumimoji="1" lang="zh-CN" altLang="en-US" smtClean="0"/>
              <a:t>2021/4/18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D504D6-BBC8-ED4D-8E39-FD74AA78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AFD852-AF20-9A4C-B618-8E5A2585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C4EE-EEA8-604F-905F-4ACA6BFF12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043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B7A2D24-28A8-AE41-A6F0-054BD835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F0DFB-8174-9C47-8C2F-09E367713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7C64FD-E5C3-604A-B382-8E9121FF7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3BCDA-D4E8-694C-9E6D-7201A87AC8CC}" type="datetimeFigureOut">
              <a:rPr kumimoji="1" lang="zh-CN" altLang="en-US" smtClean="0"/>
              <a:t>2021/4/18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C09CFF-1B41-064B-BD2E-20E1ADC6A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874FCF-0918-2741-8E1D-156D8B42F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0C4EE-EEA8-604F-905F-4ACA6BFF12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557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2397FA3-6ABA-F644-B235-E129A4AE3F77}"/>
              </a:ext>
            </a:extLst>
          </p:cNvPr>
          <p:cNvSpPr txBox="1"/>
          <p:nvPr/>
        </p:nvSpPr>
        <p:spPr>
          <a:xfrm>
            <a:off x="649706" y="2382253"/>
            <a:ext cx="101426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Local Feature Mining for Few-shot Learning</a:t>
            </a:r>
          </a:p>
          <a:p>
            <a:pPr algn="ctr">
              <a:lnSpc>
                <a:spcPct val="200000"/>
              </a:lnSpc>
            </a:pP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</a:t>
            </a:r>
            <a:r>
              <a:rPr kumimoji="1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Lingbo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Liu</a:t>
            </a:r>
            <a:r>
              <a:rPr kumimoji="1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Jun Hou</a:t>
            </a:r>
            <a:r>
              <a:rPr kumimoji="1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Ping Wang</a:t>
            </a:r>
            <a:r>
              <a:rPr kumimoji="1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kumimoji="1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Peking University, </a:t>
            </a:r>
          </a:p>
          <a:p>
            <a:pPr algn="ctr"/>
            <a:r>
              <a:rPr kumimoji="1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Yat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-Sen University, </a:t>
            </a:r>
          </a:p>
          <a:p>
            <a:pPr algn="ctr"/>
            <a:r>
              <a:rPr kumimoji="1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SenseTime Research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15D8E2-A7A7-DB48-A3A9-AC0FFFFFDDF3}"/>
              </a:ext>
            </a:extLst>
          </p:cNvPr>
          <p:cNvSpPr txBox="1"/>
          <p:nvPr/>
        </p:nvSpPr>
        <p:spPr>
          <a:xfrm>
            <a:off x="8193503" y="0"/>
            <a:ext cx="399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Paper_ID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1633  in 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ICASSP 2021</a:t>
            </a:r>
          </a:p>
        </p:txBody>
      </p:sp>
    </p:spTree>
    <p:extLst>
      <p:ext uri="{BB962C8B-B14F-4D97-AF65-F5344CB8AC3E}">
        <p14:creationId xmlns:p14="http://schemas.microsoft.com/office/powerpoint/2010/main" val="1365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2397FA3-6ABA-F644-B235-E129A4AE3F77}"/>
                  </a:ext>
                </a:extLst>
              </p:cNvPr>
              <p:cNvSpPr txBox="1"/>
              <p:nvPr/>
            </p:nvSpPr>
            <p:spPr>
              <a:xfrm>
                <a:off x="231608" y="649704"/>
                <a:ext cx="11728784" cy="421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Introduction</a:t>
                </a:r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Few-shot learning (FSL) aims to recognize unseen images of new classes with only a few training examples.</a:t>
                </a:r>
              </a:p>
              <a:p>
                <a:endParaRPr kumimoji="1"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Preliminary</a:t>
                </a:r>
                <a:endPara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FSL, we are given a base class set and a novel class set. Each class in base class set has sufficient labeled images, while only a few labeled samples are obtained for each class in the novel class set. </a:t>
                </a:r>
              </a:p>
              <a:p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we adopt the episode-based training scheme to facilitate few-shot learning. In each episode, each classification task is performed on a support set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𝒮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 query set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𝒬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In particular,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𝒮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follows a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-way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-shot setting.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number of classes and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number of labeled examples in each class. Note that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small integer, such as 1 or 5. </a:t>
                </a:r>
              </a:p>
              <a:p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In training episodes, we optimize our model with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𝒮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𝒬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sampled from base class set. During the testing episodes, we measure the generalization performance of a model with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𝒮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𝒬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sampled from novel class set, where labels in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𝒮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known and those in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𝒬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unknown. </a:t>
                </a:r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2397FA3-6ABA-F644-B235-E129A4AE3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08" y="649704"/>
                <a:ext cx="11728784" cy="4216539"/>
              </a:xfrm>
              <a:prstGeom prst="rect">
                <a:avLst/>
              </a:prstGeom>
              <a:blipFill>
                <a:blip r:embed="rId3"/>
                <a:stretch>
                  <a:fillRect l="-866" t="-1201" r="-1623" b="-15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0B15D8E2-A7A7-DB48-A3A9-AC0FFFFFDDF3}"/>
              </a:ext>
            </a:extLst>
          </p:cNvPr>
          <p:cNvSpPr txBox="1"/>
          <p:nvPr/>
        </p:nvSpPr>
        <p:spPr>
          <a:xfrm>
            <a:off x="8193503" y="0"/>
            <a:ext cx="399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Paper_ID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1633  in 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ICASSP 2021</a:t>
            </a:r>
          </a:p>
        </p:txBody>
      </p:sp>
    </p:spTree>
    <p:extLst>
      <p:ext uri="{BB962C8B-B14F-4D97-AF65-F5344CB8AC3E}">
        <p14:creationId xmlns:p14="http://schemas.microsoft.com/office/powerpoint/2010/main" val="255624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2397FA3-6ABA-F644-B235-E129A4AE3F77}"/>
              </a:ext>
            </a:extLst>
          </p:cNvPr>
          <p:cNvSpPr txBox="1"/>
          <p:nvPr/>
        </p:nvSpPr>
        <p:spPr>
          <a:xfrm>
            <a:off x="231608" y="649704"/>
            <a:ext cx="1172878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great progress has been made with deep learning technology, most metric-based works rely on the measurement based on global feature representation of images, which is sensitive to background factors due to the scarcity of training data.</a:t>
            </a:r>
          </a:p>
          <a:p>
            <a:endParaRPr kumimoji="1" lang="e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solve this problem in our paper? </a:t>
            </a:r>
          </a:p>
          <a:p>
            <a:endParaRPr kumimoji="1" lang="e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15D8E2-A7A7-DB48-A3A9-AC0FFFFFDDF3}"/>
              </a:ext>
            </a:extLst>
          </p:cNvPr>
          <p:cNvSpPr txBox="1"/>
          <p:nvPr/>
        </p:nvSpPr>
        <p:spPr>
          <a:xfrm>
            <a:off x="8193503" y="0"/>
            <a:ext cx="399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Paper_ID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1633  in 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ICASSP 2021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1651C12-415E-0941-8C66-304F9A858D11}"/>
              </a:ext>
            </a:extLst>
          </p:cNvPr>
          <p:cNvSpPr/>
          <p:nvPr/>
        </p:nvSpPr>
        <p:spPr>
          <a:xfrm>
            <a:off x="3676619" y="3089705"/>
            <a:ext cx="4604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“task-specific guided” strategy</a:t>
            </a:r>
            <a:endParaRPr lang="zh-CN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AE5D1A6-578F-2744-B644-0B92883BAF9E}"/>
              </a:ext>
            </a:extLst>
          </p:cNvPr>
          <p:cNvSpPr txBox="1"/>
          <p:nvPr/>
        </p:nvSpPr>
        <p:spPr>
          <a:xfrm>
            <a:off x="231608" y="4223210"/>
            <a:ext cx="6157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Selection Module (PSM) </a:t>
            </a:r>
            <a:r>
              <a:rPr kumimoji="1" lang="e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support set</a:t>
            </a:r>
          </a:p>
          <a:p>
            <a:endParaRPr kumimoji="1"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3E35C3-A97F-0D42-99E2-29221EC30D84}"/>
              </a:ext>
            </a:extLst>
          </p:cNvPr>
          <p:cNvSpPr txBox="1"/>
          <p:nvPr/>
        </p:nvSpPr>
        <p:spPr>
          <a:xfrm>
            <a:off x="5978692" y="4833495"/>
            <a:ext cx="5760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Adaption Module (TAM) </a:t>
            </a:r>
            <a:r>
              <a:rPr kumimoji="1" lang="e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query set</a:t>
            </a:r>
          </a:p>
          <a:p>
            <a:endParaRPr kumimoji="1"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0EC2FA91-71DF-FF44-ADC5-78FF59B69CB8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4644190" y="3612925"/>
            <a:ext cx="1334502" cy="6102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244796AD-E684-854A-AD05-9BDD257E9B3A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5978692" y="3612925"/>
            <a:ext cx="1685424" cy="13181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19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2397FA3-6ABA-F644-B235-E129A4AE3F77}"/>
              </a:ext>
            </a:extLst>
          </p:cNvPr>
          <p:cNvSpPr txBox="1"/>
          <p:nvPr/>
        </p:nvSpPr>
        <p:spPr>
          <a:xfrm>
            <a:off x="231608" y="649704"/>
            <a:ext cx="11728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kumimoji="1" lang="e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15D8E2-A7A7-DB48-A3A9-AC0FFFFFDDF3}"/>
              </a:ext>
            </a:extLst>
          </p:cNvPr>
          <p:cNvSpPr txBox="1"/>
          <p:nvPr/>
        </p:nvSpPr>
        <p:spPr>
          <a:xfrm>
            <a:off x="8193503" y="0"/>
            <a:ext cx="399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Paper_ID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1633  in 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ICASSP 2021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FAFAEBE-79B1-E04F-B908-9A6A6C6B3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107"/>
            <a:ext cx="12192000" cy="47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6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2397FA3-6ABA-F644-B235-E129A4AE3F77}"/>
                  </a:ext>
                </a:extLst>
              </p:cNvPr>
              <p:cNvSpPr txBox="1"/>
              <p:nvPr/>
            </p:nvSpPr>
            <p:spPr>
              <a:xfrm>
                <a:off x="231608" y="649704"/>
                <a:ext cx="11728784" cy="4852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Prototype Selection Module (PSM)</a:t>
                </a:r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use the loss change of image classification to distinguishes the importance of each local feature;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local feature is multiplied by a factor </a:t>
                </a:r>
                <a14:m>
                  <m:oMath xmlns:m="http://schemas.openxmlformats.org/officeDocument/2006/math">
                    <m:r>
                      <a:rPr kumimoji="1" lang="en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kumimoji="1" lang="en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∈[0, 1]</m:t>
                    </m:r>
                  </m:oMath>
                </a14:m>
                <a:r>
                  <a:rPr kumimoji="1" lang="e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describe the existence weight of each local feature;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define the function to evaluate the importance of a local feature according to the impact on the classification loss: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=|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ℒ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ℒ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(0)|</m:t>
                    </m:r>
                  </m:oMath>
                </a14:m>
                <a:r>
                  <a:rPr kumimoji="1" lang="e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apply the Taylor expansion to simplify the above formula. The final form of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kumimoji="1" lang="e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sSup>
                      <m:sSup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ℒ</m:t>
                        </m:r>
                      </m:e>
                      <m:sup>
                        <m:d>
                          <m:d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)|</m:t>
                    </m:r>
                  </m:oMath>
                </a14:m>
                <a:r>
                  <a:rPr kumimoji="1" lang="e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en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Task Adaption Module (TAM)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sample representative and discarded local features from PSM;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representative local features as positive samples, while discarded local features as negative samples to train a binary classifier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the trained binary classifier mentioned above to mine representative local features for query set.</a:t>
                </a:r>
              </a:p>
              <a:p>
                <a:endParaRPr kumimoji="1" lang="en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2397FA3-6ABA-F644-B235-E129A4AE3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08" y="649704"/>
                <a:ext cx="11728784" cy="4852995"/>
              </a:xfrm>
              <a:prstGeom prst="rect">
                <a:avLst/>
              </a:prstGeom>
              <a:blipFill>
                <a:blip r:embed="rId3"/>
                <a:stretch>
                  <a:fillRect l="-866" t="-10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0B15D8E2-A7A7-DB48-A3A9-AC0FFFFFDDF3}"/>
              </a:ext>
            </a:extLst>
          </p:cNvPr>
          <p:cNvSpPr txBox="1"/>
          <p:nvPr/>
        </p:nvSpPr>
        <p:spPr>
          <a:xfrm>
            <a:off x="8193503" y="0"/>
            <a:ext cx="399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Paper_ID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1633  in 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ICASSP 2021</a:t>
            </a:r>
          </a:p>
        </p:txBody>
      </p:sp>
    </p:spTree>
    <p:extLst>
      <p:ext uri="{BB962C8B-B14F-4D97-AF65-F5344CB8AC3E}">
        <p14:creationId xmlns:p14="http://schemas.microsoft.com/office/powerpoint/2010/main" val="242858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2397FA3-6ABA-F644-B235-E129A4AE3F77}"/>
              </a:ext>
            </a:extLst>
          </p:cNvPr>
          <p:cNvSpPr txBox="1"/>
          <p:nvPr/>
        </p:nvSpPr>
        <p:spPr>
          <a:xfrm>
            <a:off x="231608" y="649704"/>
            <a:ext cx="11728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Ablation Study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15D8E2-A7A7-DB48-A3A9-AC0FFFFFDDF3}"/>
              </a:ext>
            </a:extLst>
          </p:cNvPr>
          <p:cNvSpPr txBox="1"/>
          <p:nvPr/>
        </p:nvSpPr>
        <p:spPr>
          <a:xfrm>
            <a:off x="8193503" y="0"/>
            <a:ext cx="399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Paper_ID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1633  in 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ICASSP 2021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00A0BB8-B8D3-9041-A526-BCF026E2E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44" y="1078498"/>
            <a:ext cx="7251700" cy="34671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3D6EF1A-B79E-214E-97B3-EFE320E9A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4425282"/>
            <a:ext cx="7086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4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2397FA3-6ABA-F644-B235-E129A4AE3F77}"/>
              </a:ext>
            </a:extLst>
          </p:cNvPr>
          <p:cNvSpPr txBox="1"/>
          <p:nvPr/>
        </p:nvSpPr>
        <p:spPr>
          <a:xfrm>
            <a:off x="231608" y="649704"/>
            <a:ext cx="11728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State-of-the-art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15D8E2-A7A7-DB48-A3A9-AC0FFFFFDDF3}"/>
              </a:ext>
            </a:extLst>
          </p:cNvPr>
          <p:cNvSpPr txBox="1"/>
          <p:nvPr/>
        </p:nvSpPr>
        <p:spPr>
          <a:xfrm>
            <a:off x="8193503" y="0"/>
            <a:ext cx="399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Paper_ID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1633  in 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ICASSP 2021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F136FC-4E0D-4442-9C3B-94A52DAD7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08" y="1311114"/>
            <a:ext cx="7073900" cy="34036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ED59D1A-C1D3-DA4E-AD0A-C2848FF0B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171" y="1028700"/>
            <a:ext cx="70866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B15D8E2-A7A7-DB48-A3A9-AC0FFFFFDDF3}"/>
              </a:ext>
            </a:extLst>
          </p:cNvPr>
          <p:cNvSpPr txBox="1"/>
          <p:nvPr/>
        </p:nvSpPr>
        <p:spPr>
          <a:xfrm>
            <a:off x="8193503" y="0"/>
            <a:ext cx="399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Paper_ID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1633  in 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ICASSP 2021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F81594F-6021-4F4A-9A2B-BB394325C381}"/>
              </a:ext>
            </a:extLst>
          </p:cNvPr>
          <p:cNvSpPr/>
          <p:nvPr/>
        </p:nvSpPr>
        <p:spPr>
          <a:xfrm>
            <a:off x="4898398" y="2967335"/>
            <a:ext cx="2395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Thanks</a:t>
            </a:r>
            <a:endParaRPr lang="zh-CN" altLang="en-US" sz="5400" b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2318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751</Words>
  <Application>Microsoft Macintosh PowerPoint</Application>
  <PresentationFormat>宽屏</PresentationFormat>
  <Paragraphs>61</Paragraphs>
  <Slides>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颜 鲲</dc:creator>
  <cp:lastModifiedBy>颜 鲲</cp:lastModifiedBy>
  <cp:revision>36</cp:revision>
  <dcterms:created xsi:type="dcterms:W3CDTF">2021-04-15T10:33:44Z</dcterms:created>
  <dcterms:modified xsi:type="dcterms:W3CDTF">2021-04-18T09:16:03Z</dcterms:modified>
</cp:coreProperties>
</file>