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42808525" cy="28803600"/>
  <p:notesSz cx="7099300" cy="10234613"/>
  <p:defaultTextStyle>
    <a:defPPr>
      <a:defRPr lang="ko-KR"/>
    </a:defPPr>
    <a:lvl1pPr marL="0" algn="l" defTabSz="4092031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46016" algn="l" defTabSz="4092031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092031" algn="l" defTabSz="4092031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38047" algn="l" defTabSz="4092031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184063" algn="l" defTabSz="4092031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30079" algn="l" defTabSz="4092031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276094" algn="l" defTabSz="4092031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322110" algn="l" defTabSz="4092031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368126" algn="l" defTabSz="4092031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13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7" autoAdjust="0"/>
    <p:restoredTop sz="96778" autoAdjust="0"/>
  </p:normalViewPr>
  <p:slideViewPr>
    <p:cSldViewPr>
      <p:cViewPr>
        <p:scale>
          <a:sx n="33" d="100"/>
          <a:sy n="33" d="100"/>
        </p:scale>
        <p:origin x="24" y="138"/>
      </p:cViewPr>
      <p:guideLst>
        <p:guide orient="horz" pos="9072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1.6354</c:v>
                </c:pt>
                <c:pt idx="1">
                  <c:v>1.8196000000000001</c:v>
                </c:pt>
                <c:pt idx="2">
                  <c:v>1.716</c:v>
                </c:pt>
                <c:pt idx="3">
                  <c:v>2.7027999999999999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1.62387758388488</c:v>
                </c:pt>
                <c:pt idx="1">
                  <c:v>1.80563640715443</c:v>
                </c:pt>
                <c:pt idx="2">
                  <c:v>1.7204287301552399</c:v>
                </c:pt>
                <c:pt idx="3">
                  <c:v>2.7047852921938098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lognormal</c:v>
                </c:pt>
              </c:strCache>
            </c:strRef>
          </c:tx>
          <c:spPr>
            <a:solidFill>
              <a:srgbClr val="EE94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1.6209770231502201</c:v>
                </c:pt>
                <c:pt idx="1">
                  <c:v>1.8028249232839599</c:v>
                </c:pt>
                <c:pt idx="2">
                  <c:v>1.7273154748496</c:v>
                </c:pt>
                <c:pt idx="3">
                  <c:v>2.8663396792651001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gamma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1.7782489861745701</c:v>
                </c:pt>
                <c:pt idx="1">
                  <c:v>1.9665905908903301</c:v>
                </c:pt>
                <c:pt idx="2">
                  <c:v>1.75499175536756</c:v>
                </c:pt>
                <c:pt idx="3">
                  <c:v>2.8517084041126899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exponential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2.05992</c:v>
                </c:pt>
                <c:pt idx="1">
                  <c:v>2.1100703219506198</c:v>
                </c:pt>
                <c:pt idx="2">
                  <c:v>1.83910088703338</c:v>
                </c:pt>
                <c:pt idx="3">
                  <c:v>3.04933135942394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383232"/>
        <c:axId val="153382672"/>
      </c:barChart>
      <c:catAx>
        <c:axId val="1533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3382672"/>
        <c:crosses val="autoZero"/>
        <c:auto val="1"/>
        <c:lblAlgn val="ctr"/>
        <c:lblOffset val="100"/>
        <c:noMultiLvlLbl val="0"/>
      </c:catAx>
      <c:valAx>
        <c:axId val="153382672"/>
        <c:scaling>
          <c:orientation val="minMax"/>
          <c:max val="3.1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33832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3.5367999999999999</c:v>
                </c:pt>
                <c:pt idx="1">
                  <c:v>4.1547000000000001</c:v>
                </c:pt>
                <c:pt idx="2">
                  <c:v>2.2711999999999999</c:v>
                </c:pt>
                <c:pt idx="3">
                  <c:v>12.3431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3.5461045158933602</c:v>
                </c:pt>
                <c:pt idx="1">
                  <c:v>4.1457246565945196</c:v>
                </c:pt>
                <c:pt idx="2">
                  <c:v>2.3831953156054602</c:v>
                </c:pt>
                <c:pt idx="3">
                  <c:v>12.3972711154367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lognormal</c:v>
                </c:pt>
              </c:strCache>
            </c:strRef>
          </c:tx>
          <c:spPr>
            <a:solidFill>
              <a:srgbClr val="EE94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3.5310727483089002</c:v>
                </c:pt>
                <c:pt idx="1">
                  <c:v>4.1218017772159499</c:v>
                </c:pt>
                <c:pt idx="2">
                  <c:v>2.3941109444550102</c:v>
                </c:pt>
                <c:pt idx="3">
                  <c:v>14.8587737295938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gamma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4.8706720232174598</c:v>
                </c:pt>
                <c:pt idx="1">
                  <c:v>5.77244409669935</c:v>
                </c:pt>
                <c:pt idx="2">
                  <c:v>2.8662724361233498</c:v>
                </c:pt>
                <c:pt idx="3">
                  <c:v>14.4626695749413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exponential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facttory1</c:v>
                </c:pt>
                <c:pt idx="1">
                  <c:v>F-16</c:v>
                </c:pt>
                <c:pt idx="2">
                  <c:v>babble</c:v>
                </c:pt>
                <c:pt idx="3">
                  <c:v>machinegun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6.0189300000000001</c:v>
                </c:pt>
                <c:pt idx="1">
                  <c:v>6.87946780314513</c:v>
                </c:pt>
                <c:pt idx="2">
                  <c:v>3.50474767529361</c:v>
                </c:pt>
                <c:pt idx="3">
                  <c:v>15.2251867284235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087632"/>
        <c:axId val="245088192"/>
      </c:barChart>
      <c:catAx>
        <c:axId val="24508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45088192"/>
        <c:crosses val="autoZero"/>
        <c:auto val="1"/>
        <c:lblAlgn val="ctr"/>
        <c:lblOffset val="100"/>
        <c:noMultiLvlLbl val="0"/>
      </c:catAx>
      <c:valAx>
        <c:axId val="24508819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450876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452332266112691E-2"/>
          <c:y val="0.85361043589253094"/>
          <c:w val="0.89999989707841055"/>
          <c:h val="0.10188423088847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68C6F36-8B92-40A3-A3D4-EB4C837458ED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768350"/>
            <a:ext cx="57023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90CFC1-D8CD-4339-868C-75A47E3B1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89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0CFC1-D8CD-4339-868C-75A47E3B1E4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68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10640" y="8947787"/>
            <a:ext cx="36387246" cy="617410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21279" y="16322040"/>
            <a:ext cx="29965968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46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92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8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3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7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2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6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26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1036181" y="1153482"/>
            <a:ext cx="9631918" cy="2457640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140426" y="1153482"/>
            <a:ext cx="28182279" cy="2457640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1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69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81579" y="18508982"/>
            <a:ext cx="36387246" cy="5720715"/>
          </a:xfrm>
        </p:spPr>
        <p:txBody>
          <a:bodyPr anchor="t"/>
          <a:lstStyle>
            <a:lvl1pPr algn="l">
              <a:defRPr sz="17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381579" y="12208197"/>
            <a:ext cx="36387246" cy="6300785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4601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09203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3804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18406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3007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27609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32211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368126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89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140426" y="6720842"/>
            <a:ext cx="18907099" cy="19009045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1761000" y="6720842"/>
            <a:ext cx="18907099" cy="19009045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8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40426" y="6447475"/>
            <a:ext cx="18914533" cy="2687000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46016" indent="0">
              <a:buNone/>
              <a:defRPr sz="9000" b="1"/>
            </a:lvl2pPr>
            <a:lvl3pPr marL="4092031" indent="0">
              <a:buNone/>
              <a:defRPr sz="8100" b="1"/>
            </a:lvl3pPr>
            <a:lvl4pPr marL="6138047" indent="0">
              <a:buNone/>
              <a:defRPr sz="7200" b="1"/>
            </a:lvl4pPr>
            <a:lvl5pPr marL="8184063" indent="0">
              <a:buNone/>
              <a:defRPr sz="7200" b="1"/>
            </a:lvl5pPr>
            <a:lvl6pPr marL="10230079" indent="0">
              <a:buNone/>
              <a:defRPr sz="7200" b="1"/>
            </a:lvl6pPr>
            <a:lvl7pPr marL="12276094" indent="0">
              <a:buNone/>
              <a:defRPr sz="7200" b="1"/>
            </a:lvl7pPr>
            <a:lvl8pPr marL="14322110" indent="0">
              <a:buNone/>
              <a:defRPr sz="7200" b="1"/>
            </a:lvl8pPr>
            <a:lvl9pPr marL="16368126" indent="0">
              <a:buNone/>
              <a:defRPr sz="7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140426" y="9134475"/>
            <a:ext cx="18914533" cy="16595410"/>
          </a:xfrm>
        </p:spPr>
        <p:txBody>
          <a:bodyPr/>
          <a:lstStyle>
            <a:lvl1pPr>
              <a:defRPr sz="107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21746138" y="6447475"/>
            <a:ext cx="18921963" cy="2687000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46016" indent="0">
              <a:buNone/>
              <a:defRPr sz="9000" b="1"/>
            </a:lvl2pPr>
            <a:lvl3pPr marL="4092031" indent="0">
              <a:buNone/>
              <a:defRPr sz="8100" b="1"/>
            </a:lvl3pPr>
            <a:lvl4pPr marL="6138047" indent="0">
              <a:buNone/>
              <a:defRPr sz="7200" b="1"/>
            </a:lvl4pPr>
            <a:lvl5pPr marL="8184063" indent="0">
              <a:buNone/>
              <a:defRPr sz="7200" b="1"/>
            </a:lvl5pPr>
            <a:lvl6pPr marL="10230079" indent="0">
              <a:buNone/>
              <a:defRPr sz="7200" b="1"/>
            </a:lvl6pPr>
            <a:lvl7pPr marL="12276094" indent="0">
              <a:buNone/>
              <a:defRPr sz="7200" b="1"/>
            </a:lvl7pPr>
            <a:lvl8pPr marL="14322110" indent="0">
              <a:buNone/>
              <a:defRPr sz="7200" b="1"/>
            </a:lvl8pPr>
            <a:lvl9pPr marL="16368126" indent="0">
              <a:buNone/>
              <a:defRPr sz="7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1746138" y="9134475"/>
            <a:ext cx="18921963" cy="16595410"/>
          </a:xfrm>
        </p:spPr>
        <p:txBody>
          <a:bodyPr/>
          <a:lstStyle>
            <a:lvl1pPr>
              <a:defRPr sz="107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16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80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62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0428" y="1146810"/>
            <a:ext cx="14083710" cy="488061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736944" y="1146812"/>
            <a:ext cx="23931155" cy="24583075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140428" y="6027422"/>
            <a:ext cx="14083710" cy="19702465"/>
          </a:xfrm>
        </p:spPr>
        <p:txBody>
          <a:bodyPr/>
          <a:lstStyle>
            <a:lvl1pPr marL="0" indent="0">
              <a:buNone/>
              <a:defRPr sz="6300"/>
            </a:lvl1pPr>
            <a:lvl2pPr marL="2046016" indent="0">
              <a:buNone/>
              <a:defRPr sz="5400"/>
            </a:lvl2pPr>
            <a:lvl3pPr marL="4092031" indent="0">
              <a:buNone/>
              <a:defRPr sz="4500"/>
            </a:lvl3pPr>
            <a:lvl4pPr marL="6138047" indent="0">
              <a:buNone/>
              <a:defRPr sz="4000"/>
            </a:lvl4pPr>
            <a:lvl5pPr marL="8184063" indent="0">
              <a:buNone/>
              <a:defRPr sz="4000"/>
            </a:lvl5pPr>
            <a:lvl6pPr marL="10230079" indent="0">
              <a:buNone/>
              <a:defRPr sz="4000"/>
            </a:lvl6pPr>
            <a:lvl7pPr marL="12276094" indent="0">
              <a:buNone/>
              <a:defRPr sz="4000"/>
            </a:lvl7pPr>
            <a:lvl8pPr marL="14322110" indent="0">
              <a:buNone/>
              <a:defRPr sz="4000"/>
            </a:lvl8pPr>
            <a:lvl9pPr marL="16368126" indent="0">
              <a:buNone/>
              <a:defRPr sz="4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85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0771" y="20162520"/>
            <a:ext cx="25685115" cy="238030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90771" y="2573655"/>
            <a:ext cx="25685115" cy="17282160"/>
          </a:xfrm>
        </p:spPr>
        <p:txBody>
          <a:bodyPr/>
          <a:lstStyle>
            <a:lvl1pPr marL="0" indent="0">
              <a:buNone/>
              <a:defRPr sz="14300"/>
            </a:lvl1pPr>
            <a:lvl2pPr marL="2046016" indent="0">
              <a:buNone/>
              <a:defRPr sz="12500"/>
            </a:lvl2pPr>
            <a:lvl3pPr marL="4092031" indent="0">
              <a:buNone/>
              <a:defRPr sz="10700"/>
            </a:lvl3pPr>
            <a:lvl4pPr marL="6138047" indent="0">
              <a:buNone/>
              <a:defRPr sz="9000"/>
            </a:lvl4pPr>
            <a:lvl5pPr marL="8184063" indent="0">
              <a:buNone/>
              <a:defRPr sz="9000"/>
            </a:lvl5pPr>
            <a:lvl6pPr marL="10230079" indent="0">
              <a:buNone/>
              <a:defRPr sz="9000"/>
            </a:lvl6pPr>
            <a:lvl7pPr marL="12276094" indent="0">
              <a:buNone/>
              <a:defRPr sz="9000"/>
            </a:lvl7pPr>
            <a:lvl8pPr marL="14322110" indent="0">
              <a:buNone/>
              <a:defRPr sz="9000"/>
            </a:lvl8pPr>
            <a:lvl9pPr marL="16368126" indent="0">
              <a:buNone/>
              <a:defRPr sz="9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0771" y="22542820"/>
            <a:ext cx="25685115" cy="3380420"/>
          </a:xfrm>
        </p:spPr>
        <p:txBody>
          <a:bodyPr/>
          <a:lstStyle>
            <a:lvl1pPr marL="0" indent="0">
              <a:buNone/>
              <a:defRPr sz="6300"/>
            </a:lvl1pPr>
            <a:lvl2pPr marL="2046016" indent="0">
              <a:buNone/>
              <a:defRPr sz="5400"/>
            </a:lvl2pPr>
            <a:lvl3pPr marL="4092031" indent="0">
              <a:buNone/>
              <a:defRPr sz="4500"/>
            </a:lvl3pPr>
            <a:lvl4pPr marL="6138047" indent="0">
              <a:buNone/>
              <a:defRPr sz="4000"/>
            </a:lvl4pPr>
            <a:lvl5pPr marL="8184063" indent="0">
              <a:buNone/>
              <a:defRPr sz="4000"/>
            </a:lvl5pPr>
            <a:lvl6pPr marL="10230079" indent="0">
              <a:buNone/>
              <a:defRPr sz="4000"/>
            </a:lvl6pPr>
            <a:lvl7pPr marL="12276094" indent="0">
              <a:buNone/>
              <a:defRPr sz="4000"/>
            </a:lvl7pPr>
            <a:lvl8pPr marL="14322110" indent="0">
              <a:buNone/>
              <a:defRPr sz="4000"/>
            </a:lvl8pPr>
            <a:lvl9pPr marL="16368126" indent="0">
              <a:buNone/>
              <a:defRPr sz="4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18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140426" y="1153480"/>
            <a:ext cx="38527673" cy="4800600"/>
          </a:xfrm>
          <a:prstGeom prst="rect">
            <a:avLst/>
          </a:prstGeom>
        </p:spPr>
        <p:txBody>
          <a:bodyPr vert="horz" lIns="409203" tIns="204602" rIns="409203" bIns="2046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40426" y="6720842"/>
            <a:ext cx="38527673" cy="19009045"/>
          </a:xfrm>
          <a:prstGeom prst="rect">
            <a:avLst/>
          </a:prstGeom>
        </p:spPr>
        <p:txBody>
          <a:bodyPr vert="horz" lIns="409203" tIns="204602" rIns="409203" bIns="20460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2140426" y="26696672"/>
            <a:ext cx="9988656" cy="1533525"/>
          </a:xfrm>
          <a:prstGeom prst="rect">
            <a:avLst/>
          </a:prstGeom>
        </p:spPr>
        <p:txBody>
          <a:bodyPr vert="horz" lIns="409203" tIns="204602" rIns="409203" bIns="204602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CBE2-C4B2-495E-9487-9DDB8C4AA405}" type="datetimeFigureOut">
              <a:rPr lang="ko-KR" altLang="en-US" smtClean="0"/>
              <a:t>2016-03-17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4626246" y="26696672"/>
            <a:ext cx="13556033" cy="1533525"/>
          </a:xfrm>
          <a:prstGeom prst="rect">
            <a:avLst/>
          </a:prstGeom>
        </p:spPr>
        <p:txBody>
          <a:bodyPr vert="horz" lIns="409203" tIns="204602" rIns="409203" bIns="204602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0679443" y="26696672"/>
            <a:ext cx="9988656" cy="1533525"/>
          </a:xfrm>
          <a:prstGeom prst="rect">
            <a:avLst/>
          </a:prstGeom>
        </p:spPr>
        <p:txBody>
          <a:bodyPr vert="horz" lIns="409203" tIns="204602" rIns="409203" bIns="204602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2779-D1C4-477F-90E5-6D3A74A3ED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4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92031" rtl="0" eaLnBrk="1" latinLnBrk="1" hangingPunct="1">
        <a:spcBef>
          <a:spcPct val="0"/>
        </a:spcBef>
        <a:buNone/>
        <a:defRPr sz="1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4512" indent="-1534512" algn="l" defTabSz="4092031" rtl="0" eaLnBrk="1" latinLnBrk="1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24776" indent="-1278760" algn="l" defTabSz="4092031" rtl="0" eaLnBrk="1" latinLnBrk="1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5039" indent="-1023008" algn="l" defTabSz="4092031" rtl="0" eaLnBrk="1" latinLnBrk="1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61055" indent="-1023008" algn="l" defTabSz="4092031" rtl="0" eaLnBrk="1" latinLnBrk="1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07071" indent="-1023008" algn="l" defTabSz="4092031" rtl="0" eaLnBrk="1" latinLnBrk="1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253086" indent="-1023008" algn="l" defTabSz="4092031" rtl="0" eaLnBrk="1" latinLnBrk="1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299102" indent="-1023008" algn="l" defTabSz="4092031" rtl="0" eaLnBrk="1" latinLnBrk="1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345118" indent="-1023008" algn="l" defTabSz="4092031" rtl="0" eaLnBrk="1" latinLnBrk="1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391134" indent="-1023008" algn="l" defTabSz="4092031" rtl="0" eaLnBrk="1" latinLnBrk="1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092031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46016" algn="l" defTabSz="4092031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092031" algn="l" defTabSz="4092031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38047" algn="l" defTabSz="4092031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184063" algn="l" defTabSz="4092031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30079" algn="l" defTabSz="4092031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276094" algn="l" defTabSz="4092031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322110" algn="l" defTabSz="4092031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368126" algn="l" defTabSz="4092031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21" Type="http://schemas.openxmlformats.org/officeDocument/2006/relationships/chart" Target="../charts/chart2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chart" Target="../charts/chart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21942" y="7201000"/>
            <a:ext cx="41626183" cy="2109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746712" y="195288"/>
            <a:ext cx="29347182" cy="5046663"/>
          </a:xfrm>
          <a:prstGeom prst="rect">
            <a:avLst/>
          </a:prstGeom>
        </p:spPr>
        <p:txBody>
          <a:bodyPr vert="horz" lIns="409203" tIns="204602" rIns="409203" bIns="204602" rtlCol="0" anchor="ctr">
            <a:noAutofit/>
          </a:bodyPr>
          <a:lstStyle>
            <a:lvl1pPr algn="ctr" defTabSz="4092031" rtl="0" eaLnBrk="1" latinLnBrk="1" hangingPunct="1">
              <a:spcBef>
                <a:spcPct val="0"/>
              </a:spcBef>
              <a:buNone/>
              <a:defRPr sz="19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NMF-based </a:t>
            </a:r>
            <a:r>
              <a:rPr lang="en-US" altLang="ko-KR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Source </a:t>
            </a:r>
            <a:r>
              <a:rPr lang="en-US" altLang="ko-KR" sz="9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Separation </a:t>
            </a:r>
          </a:p>
          <a:p>
            <a:pPr>
              <a:defRPr/>
            </a:pPr>
            <a:r>
              <a:rPr lang="en-US" altLang="ko-KR" sz="9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Utilizing </a:t>
            </a:r>
            <a:r>
              <a:rPr lang="en-US" altLang="ko-KR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Prior </a:t>
            </a:r>
            <a:r>
              <a:rPr lang="en-US" altLang="ko-KR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Knowledge on </a:t>
            </a:r>
            <a:r>
              <a:rPr lang="en-US" altLang="ko-KR" sz="9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Encoding Vector</a:t>
            </a:r>
            <a:endParaRPr lang="en-US" altLang="ko-KR" sz="115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234488" y="4392688"/>
            <a:ext cx="239791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99" tIns="208799" rIns="417599" bIns="208799" anchor="ctr"/>
          <a:lstStyle/>
          <a:p>
            <a:pPr algn="ctr" defTabSz="4176713"/>
            <a:r>
              <a:rPr lang="en-US" altLang="ko-KR" sz="4800" b="1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Kisoo Kwon*, Jong Won Shin</a:t>
            </a:r>
            <a:r>
              <a:rPr lang="en-US" altLang="ko-KR" sz="4800" b="1" baseline="30000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†</a:t>
            </a:r>
            <a:r>
              <a:rPr lang="en-US" altLang="ko-KR" sz="4800" b="1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Nam </a:t>
            </a:r>
            <a:r>
              <a:rPr lang="en-US" altLang="ko-KR" sz="4800" b="1" dirty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Soo Kim*</a:t>
            </a:r>
          </a:p>
          <a:p>
            <a:pPr algn="ctr" defTabSz="4176713"/>
            <a:r>
              <a:rPr lang="en-US" altLang="ko-KR" sz="3200" b="1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*</a:t>
            </a:r>
            <a:r>
              <a:rPr lang="en-US" altLang="ko-KR" sz="3200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School of Electrical Engineering and INMC, Seoul National University, Seoul, Korea</a:t>
            </a:r>
          </a:p>
          <a:p>
            <a:pPr algn="ctr" defTabSz="4176713"/>
            <a:r>
              <a:rPr lang="en-US" altLang="ko-KR" sz="3200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sz="3200" b="1" baseline="30000" dirty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†</a:t>
            </a:r>
            <a:r>
              <a:rPr lang="en-US" altLang="ko-KR" sz="3200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School </a:t>
            </a:r>
            <a:r>
              <a:rPr lang="en-US" altLang="ko-KR" sz="3200" dirty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of Information and </a:t>
            </a:r>
            <a:r>
              <a:rPr lang="en-US" altLang="ko-KR" sz="3200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Communications, </a:t>
            </a:r>
            <a:r>
              <a:rPr lang="en-US" altLang="ko-KR" sz="3200" dirty="0" err="1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Gwangju</a:t>
            </a:r>
            <a:r>
              <a:rPr lang="en-US" altLang="ko-KR" sz="3200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sz="3200" dirty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Institute of Science and Technology, </a:t>
            </a:r>
            <a:r>
              <a:rPr lang="en-US" altLang="ko-KR" sz="3200" dirty="0" err="1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Gwangju</a:t>
            </a:r>
            <a:r>
              <a:rPr lang="en-US" altLang="ko-KR" sz="3200" dirty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, Korea </a:t>
            </a:r>
            <a:endParaRPr lang="en-US" altLang="ko-KR" sz="3200" dirty="0" smtClean="0">
              <a:solidFill>
                <a:schemeClr val="accent1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algn="ctr" defTabSz="4176713"/>
            <a:r>
              <a:rPr lang="en-US" altLang="ko-KR" sz="3200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E-mail</a:t>
            </a:r>
            <a:r>
              <a:rPr lang="en-US" altLang="ko-KR" sz="3200" dirty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: </a:t>
            </a:r>
            <a:r>
              <a:rPr lang="en-US" altLang="ko-KR" sz="3200" dirty="0" smtClean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kskwon@hi.snu.ac.kr, jwshin@gist.ac.kr, </a:t>
            </a:r>
            <a:r>
              <a:rPr lang="en-US" altLang="ko-KR" sz="3200" dirty="0">
                <a:solidFill>
                  <a:schemeClr val="accent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nkim@snu.ac.kr</a:t>
            </a:r>
            <a:endParaRPr lang="ko-KR" altLang="en-US" sz="3200" dirty="0">
              <a:solidFill>
                <a:schemeClr val="accent1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pic>
        <p:nvPicPr>
          <p:cNvPr id="7" name="Picture 342" descr="D:\download\MSN\logo_hil_lightblue.jpg"/>
          <p:cNvPicPr>
            <a:picLocks noChangeAspect="1" noChangeArrowheads="1"/>
          </p:cNvPicPr>
          <p:nvPr/>
        </p:nvPicPr>
        <p:blipFill rotWithShape="1">
          <a:blip r:embed="rId3" cstate="print"/>
          <a:srcRect r="7329"/>
          <a:stretch/>
        </p:blipFill>
        <p:spPr bwMode="auto">
          <a:xfrm>
            <a:off x="36411229" y="2304457"/>
            <a:ext cx="6175056" cy="29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모서리가 둥근 직사각형 10"/>
              <p:cNvSpPr/>
              <p:nvPr/>
            </p:nvSpPr>
            <p:spPr>
              <a:xfrm>
                <a:off x="881982" y="7561041"/>
                <a:ext cx="9577064" cy="9721079"/>
              </a:xfrm>
              <a:prstGeom prst="roundRect">
                <a:avLst>
                  <a:gd name="adj" fmla="val 791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Nonnegative matrix factorization (NMF) has shown impressive performance in the single channel source separation.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In the training phase of NMF, </a:t>
                </a:r>
                <a:r>
                  <a:rPr lang="en-US" altLang="ko-KR" sz="2800" u="sng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ko-KR" sz="2800" b="1" u="sng" dirty="0" smtClean="0">
                    <a:latin typeface="Times New Roman" pitchFamily="18" charset="0"/>
                    <a:cs typeface="Times New Roman" pitchFamily="18" charset="0"/>
                  </a:rPr>
                  <a:t>encoding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u="sng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ko-KR" sz="2800" b="1" i="1" u="sng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ko-KR" sz="2800" b="0" i="1" u="sng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𝑡𝑟𝑎𝑖𝑛</m:t>
                        </m:r>
                      </m:sup>
                    </m:sSup>
                  </m:oMath>
                </a14:m>
                <a:r>
                  <a:rPr lang="en-US" altLang="ko-KR" sz="2800" u="sng" dirty="0" smtClean="0">
                    <a:latin typeface="Times New Roman" pitchFamily="18" charset="0"/>
                    <a:cs typeface="Times New Roman" pitchFamily="18" charset="0"/>
                  </a:rPr>
                  <a:t> is usually </a:t>
                </a:r>
                <a:r>
                  <a:rPr lang="en-US" altLang="ko-KR" sz="2800" b="1" u="sng" dirty="0" smtClean="0">
                    <a:latin typeface="Times New Roman" pitchFamily="18" charset="0"/>
                    <a:cs typeface="Times New Roman" pitchFamily="18" charset="0"/>
                  </a:rPr>
                  <a:t>discarded</a:t>
                </a:r>
                <a:r>
                  <a:rPr lang="en-US" altLang="ko-KR" sz="2800" u="sng" dirty="0" smtClean="0">
                    <a:latin typeface="Times New Roman" pitchFamily="18" charset="0"/>
                    <a:cs typeface="Times New Roman" pitchFamily="18" charset="0"/>
                  </a:rPr>
                  <a:t> after training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However, </a:t>
                </a:r>
                <a:r>
                  <a:rPr lang="en-US" altLang="ko-KR" sz="2800" u="sng" dirty="0" smtClean="0">
                    <a:latin typeface="Times New Roman" pitchFamily="18" charset="0"/>
                    <a:cs typeface="Times New Roman" pitchFamily="18" charset="0"/>
                  </a:rPr>
                  <a:t>it bears useful information on how often each basis was utilized.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In [K. </a:t>
                </a:r>
                <a:r>
                  <a:rPr lang="en-US" altLang="ko-KR" sz="2800" dirty="0" err="1" smtClean="0">
                    <a:latin typeface="Times New Roman" pitchFamily="18" charset="0"/>
                    <a:cs typeface="Times New Roman" pitchFamily="18" charset="0"/>
                  </a:rPr>
                  <a:t>Willson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, 2008], </a:t>
                </a: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distribution of the logarithm 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encoding vector is modeled as a multivariate </a:t>
                </a:r>
                <a:r>
                  <a:rPr lang="en-US" altLang="ko-KR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Gaussian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distribution.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</a:t>
                </a: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𝑡𝑟𝑎𝑖𝑛</m:t>
                        </m:r>
                      </m:sup>
                    </m:sSup>
                  </m:oMath>
                </a14:m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revealed that </a:t>
                </a: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row of this matrix was also highly 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sparse.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paper, we </a:t>
                </a:r>
                <a:r>
                  <a:rPr lang="en-US" altLang="ko-K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propose</a:t>
                </a: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penalty terms based on 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ko-KR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 </a:t>
                </a:r>
                <a:r>
                  <a:rPr lang="en-US" altLang="ko-K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</a:t>
                </a:r>
                <a:r>
                  <a:rPr lang="en-US" altLang="ko-KR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altLang="ko-KR" sz="2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𝑯</m:t>
                    </m:r>
                  </m:oMath>
                </a14:m>
                <a:r>
                  <a:rPr lang="en-US" altLang="ko-KR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separation phase for 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NMF-based source </a:t>
                </a: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separation.</a:t>
                </a:r>
              </a:p>
              <a:p>
                <a:pPr marL="901700" lvl="1" indent="-457200"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ko-KR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모서리가 둥근 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82" y="7561041"/>
                <a:ext cx="9577064" cy="9721079"/>
              </a:xfrm>
              <a:prstGeom prst="roundRect">
                <a:avLst>
                  <a:gd name="adj" fmla="val 7915"/>
                </a:avLst>
              </a:prstGeom>
              <a:blipFill rotWithShape="0">
                <a:blip r:embed="rId4"/>
                <a:stretch>
                  <a:fillRect b="-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98"/>
          <p:cNvSpPr>
            <a:spLocks noChangeArrowheads="1"/>
          </p:cNvSpPr>
          <p:nvPr/>
        </p:nvSpPr>
        <p:spPr bwMode="auto">
          <a:xfrm>
            <a:off x="992009" y="7653422"/>
            <a:ext cx="9286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99" tIns="208799" rIns="417599" bIns="208799"/>
          <a:lstStyle/>
          <a:p>
            <a:pPr marL="1566863" indent="-1566863" algn="ctr" defTabSz="4176713">
              <a:spcBef>
                <a:spcPct val="20000"/>
              </a:spcBef>
            </a:pPr>
            <a:r>
              <a:rPr lang="en-US" altLang="ko-KR" sz="3600" b="1" dirty="0">
                <a:latin typeface="Book Antiqua" pitchFamily="18" charset="0"/>
                <a:ea typeface="굴림" charset="-127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>
              <a:xfrm>
                <a:off x="11204774" y="7561040"/>
                <a:ext cx="9577064" cy="20404056"/>
              </a:xfrm>
              <a:prstGeom prst="roundRect">
                <a:avLst>
                  <a:gd name="adj" fmla="val 7915"/>
                </a:avLst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1200" b="0" i="1" dirty="0" smtClean="0">
                  <a:latin typeface="Cambria Math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1200" i="1" dirty="0">
                  <a:latin typeface="Cambria Math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1200" b="0" i="1" dirty="0" smtClean="0">
                  <a:latin typeface="Cambria Math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1200" i="1" dirty="0">
                  <a:latin typeface="Cambria Math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1200" b="0" i="1" dirty="0" smtClean="0">
                  <a:latin typeface="Cambria Math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1200" i="1" dirty="0">
                  <a:latin typeface="Cambria Math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1200" b="0" i="1" dirty="0" smtClean="0">
                  <a:latin typeface="Cambria Math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1200" i="1" dirty="0">
                  <a:latin typeface="Cambria Math"/>
                  <a:cs typeface="Times New Roman" pitchFamily="18" charset="0"/>
                </a:endParaRPr>
              </a:p>
              <a:p>
                <a:pPr defTabSz="812800">
                  <a:buClr>
                    <a:schemeClr val="accent1"/>
                  </a:buClr>
                </a:pPr>
                <a:endParaRPr lang="en-US" altLang="ko-KR" sz="1200" i="1" dirty="0">
                  <a:latin typeface="Cambria Math"/>
                  <a:cs typeface="Times New Roman" pitchFamily="18" charset="0"/>
                </a:endParaRPr>
              </a:p>
              <a:p>
                <a:pPr defTabSz="812800">
                  <a:buClr>
                    <a:schemeClr val="accent1"/>
                  </a:buClr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&lt; The </a:t>
                </a:r>
                <a:r>
                  <a:rPr lang="en-US" altLang="ko-KR" sz="2800" b="1" dirty="0" smtClean="0">
                    <a:latin typeface="Times New Roman" pitchFamily="18" charset="0"/>
                    <a:cs typeface="Times New Roman" pitchFamily="18" charset="0"/>
                  </a:rPr>
                  <a:t>histograms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of some rows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ko-KR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𝑡𝑟𝑎𝑖𝑛</m:t>
                        </m:r>
                      </m:sup>
                    </m:sSubSup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corresponding to the most frequently and rarely used basis vectors.&gt;</a:t>
                </a:r>
              </a:p>
              <a:p>
                <a:pPr defTabSz="812800">
                  <a:buClr>
                    <a:schemeClr val="accent1"/>
                  </a:buClr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defTabSz="812800">
                  <a:buClr>
                    <a:schemeClr val="accent1"/>
                  </a:buClr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The shape of the histogram</a:t>
                </a:r>
                <a:r>
                  <a:rPr lang="en-US" altLang="ko-KR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altLang="ko-KR" sz="28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sparse distribution</a:t>
                </a:r>
                <a:endParaRPr lang="en-US" altLang="ko-KR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ko-KR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 distributions 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altLang="ko-KR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gamma</a:t>
                </a:r>
                <a:r>
                  <a:rPr lang="en-US" altLang="ko-K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altLang="ko-K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altLang="ko-K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exponential</a:t>
                </a: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distributions</a:t>
                </a:r>
                <a:endParaRPr lang="en-US" altLang="ko-KR" sz="26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the basis matrix of the source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ko-KR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p>
                    </m:sSub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encoding matrix 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of the source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defTabSz="812800">
                  <a:buClr>
                    <a:schemeClr val="accent1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p>
                    </m:sSub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training DB 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matrix of the source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defTabSz="812800">
                  <a:buClr>
                    <a:schemeClr val="accent1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7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sz="2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en-US" altLang="ko-KR" sz="27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7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700" b="0" i="1" smtClean="0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altLang="ko-KR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ko-KR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ko-KR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2700" dirty="0">
                    <a:latin typeface="Times New Roman" pitchFamily="18" charset="0"/>
                    <a:cs typeface="Times New Roman" pitchFamily="18" charset="0"/>
                  </a:rPr>
                  <a:t> the encoding </a:t>
                </a:r>
                <a:r>
                  <a:rPr lang="en-US" altLang="ko-KR" sz="2700" dirty="0" smtClean="0">
                    <a:latin typeface="Times New Roman" pitchFamily="18" charset="0"/>
                    <a:cs typeface="Times New Roman" pitchFamily="18" charset="0"/>
                  </a:rPr>
                  <a:t>vector </a:t>
                </a:r>
                <a:r>
                  <a:rPr lang="en-US" altLang="ko-KR" sz="2700" dirty="0">
                    <a:latin typeface="Times New Roman" pitchFamily="18" charset="0"/>
                    <a:cs typeface="Times New Roman" pitchFamily="18" charset="0"/>
                  </a:rPr>
                  <a:t>of the source </a:t>
                </a:r>
                <a14:m>
                  <m:oMath xmlns:m="http://schemas.openxmlformats.org/officeDocument/2006/math">
                    <m:r>
                      <a:rPr lang="en-US" altLang="ko-KR" sz="2700" i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altLang="ko-KR" sz="2700" dirty="0" smtClean="0">
                    <a:latin typeface="Times New Roman" pitchFamily="18" charset="0"/>
                    <a:cs typeface="Times New Roman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ko-KR" sz="2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ko-KR" sz="27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ko-KR" sz="2700" dirty="0" err="1" smtClean="0"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US" altLang="ko-KR" sz="2700" dirty="0" smtClean="0">
                    <a:latin typeface="Times New Roman" pitchFamily="18" charset="0"/>
                    <a:cs typeface="Times New Roman" pitchFamily="18" charset="0"/>
                  </a:rPr>
                  <a:t> frame</a:t>
                </a:r>
                <a:endParaRPr lang="en-US" altLang="ko-KR" sz="2700" dirty="0">
                  <a:latin typeface="Times New Roman" pitchFamily="18" charset="0"/>
                  <a:cs typeface="Times New Roman" pitchFamily="18" charset="0"/>
                </a:endParaRPr>
              </a:p>
              <a:p>
                <a:pPr defTabSz="812800">
                  <a:buClr>
                    <a:schemeClr val="accent1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altLang="ko-KR" sz="2800" b="0" dirty="0" smtClean="0">
                    <a:latin typeface="Times New Roman" pitchFamily="18" charset="0"/>
                    <a:cs typeface="Times New Roman" pitchFamily="18" charset="0"/>
                  </a:rPr>
                  <a:t>: statistical model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p>
                    </m:sSubSup>
                  </m:oMath>
                </a14:m>
                <a:endParaRPr lang="en-US" altLang="ko-KR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774" y="7561040"/>
                <a:ext cx="9577064" cy="20404056"/>
              </a:xfrm>
              <a:prstGeom prst="roundRect">
                <a:avLst>
                  <a:gd name="adj" fmla="val 7915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모서리가 둥근 직사각형 20"/>
              <p:cNvSpPr/>
              <p:nvPr/>
            </p:nvSpPr>
            <p:spPr>
              <a:xfrm>
                <a:off x="881982" y="17736170"/>
                <a:ext cx="9577064" cy="10207648"/>
              </a:xfrm>
              <a:prstGeom prst="roundRect">
                <a:avLst>
                  <a:gd name="adj" fmla="val 791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-457200"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The magnitude spectra, KLD, Multiplicative update rule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ko-KR" sz="2800" b="1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en-US" altLang="ko-KR" sz="2800" b="1" u="sng" dirty="0">
                    <a:latin typeface="Times New Roman" pitchFamily="18" charset="0"/>
                    <a:cs typeface="Times New Roman" pitchFamily="18" charset="0"/>
                  </a:rPr>
                  <a:t>training phase 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: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800" b="1" i="1" dirty="0">
                            <a:latin typeface="Cambria Math"/>
                            <a:cs typeface="Times New Roman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800" b="1" i="1" dirty="0">
                            <a:latin typeface="Cambria Math"/>
                            <a:cs typeface="Times New Roman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from training DB. </a:t>
                </a:r>
              </a:p>
              <a:p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ko-KR" sz="2800" b="1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en-US" altLang="ko-KR" sz="2800" b="1" u="sng" dirty="0">
                    <a:latin typeface="Times New Roman" pitchFamily="18" charset="0"/>
                    <a:cs typeface="Times New Roman" pitchFamily="18" charset="0"/>
                  </a:rPr>
                  <a:t>enhancement </a:t>
                </a:r>
                <a:r>
                  <a:rPr lang="en-US" altLang="ko-KR" sz="2800" b="1" u="sng" dirty="0" smtClean="0">
                    <a:latin typeface="Times New Roman" pitchFamily="18" charset="0"/>
                    <a:cs typeface="Times New Roman" pitchFamily="18" charset="0"/>
                  </a:rPr>
                  <a:t>phase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altLang="ko-KR" sz="2400" b="1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dirty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28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 dirty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8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≈</m:t>
                      </m:r>
                      <m:r>
                        <a:rPr lang="en-US" altLang="ko-KR" sz="28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𝑊𝐻</m:t>
                      </m:r>
                      <m:d>
                        <m:dPr>
                          <m:ctrlPr>
                            <a:rPr lang="en-US" altLang="ko-KR" sz="2800" i="1" dirty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 dirty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800" i="1" dirty="0">
                          <a:latin typeface="Cambria Math"/>
                          <a:cs typeface="Times New Roman" pitchFamily="18" charset="0"/>
                        </a:rPr>
                        <m:t>        </m:t>
                      </m:r>
                      <m:r>
                        <a:rPr lang="en-US" altLang="ko-KR" sz="2800" i="1" dirty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altLang="ko-KR" sz="2800" i="1" dirty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ko-KR" sz="2800" i="1" dirty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altLang="ko-KR" sz="2800" i="1" dirty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sz="28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 dirty="0">
                              <a:latin typeface="Cambria Math"/>
                              <a:cs typeface="Times New Roman" pitchFamily="18" charset="0"/>
                            </a:rPr>
                            <m:t>𝑌</m:t>
                          </m:r>
                          <m:r>
                            <a:rPr lang="en-US" altLang="ko-KR" sz="2800" i="1" dirty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altLang="ko-KR" sz="2800" i="1" dirty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altLang="ko-KR" sz="2800" i="1" dirty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ko-KR" sz="2800" i="1" dirty="0">
                          <a:latin typeface="Cambria Math"/>
                          <a:cs typeface="Times New Roman" pitchFamily="18" charset="0"/>
                        </a:rPr>
                        <m:t>, </m:t>
                      </m:r>
                    </m:oMath>
                  </m:oMathPara>
                </a14:m>
                <a:endParaRPr lang="en-US" altLang="ko-KR" sz="2800" i="1" dirty="0">
                  <a:latin typeface="Cambria Math"/>
                  <a:cs typeface="Times New Roman" pitchFamily="18" charset="0"/>
                </a:endParaRPr>
              </a:p>
              <a:p>
                <a:pPr marL="444500" lvl="1"/>
                <a:r>
                  <a:rPr lang="en-US" altLang="ko-KR" sz="2800" dirty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2800" i="1" dirty="0">
                        <a:latin typeface="Cambria Math"/>
                        <a:cs typeface="Times New Roman" pitchFamily="18" charset="0"/>
                      </a:rPr>
                      <m:t>𝑊</m:t>
                    </m:r>
                    <m:r>
                      <a:rPr lang="en-US" altLang="ko-KR" sz="2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 dirty="0">
                                <a:latin typeface="Cambria Math"/>
                                <a:cs typeface="Times New Roman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sz="2800" i="1" dirty="0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 dirty="0">
                                <a:latin typeface="Cambria Math"/>
                                <a:cs typeface="Times New Roman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sz="2800" i="1" dirty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ko-KR" sz="2800" i="1" dirty="0">
                        <a:latin typeface="Cambria Math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altLang="ko-KR" sz="2800" i="1" dirty="0">
                    <a:latin typeface="Cambria Math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sz="2800" i="1" dirty="0">
                        <a:latin typeface="Cambria Math"/>
                        <a:cs typeface="Times New Roman" pitchFamily="18" charset="0"/>
                      </a:rPr>
                      <m:t>𝐻</m:t>
                    </m:r>
                    <m:r>
                      <a:rPr lang="en-US" altLang="ko-KR" sz="28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ko-KR" sz="2800" i="1" dirty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ko-KR" sz="2800" i="1" dirty="0">
                        <a:latin typeface="Cambria Math"/>
                        <a:cs typeface="Times New Roman" pitchFamily="18" charset="0"/>
                      </a:rPr>
                      <m:t>)=</m:t>
                    </m:r>
                    <m:sSup>
                      <m:sSupPr>
                        <m:ctrlPr>
                          <a:rPr lang="en-US" altLang="ko-KR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ko-KR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28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 dirty="0">
                                    <a:latin typeface="Cambria Math"/>
                                    <a:cs typeface="Times New Roman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ko-KR" sz="2800" i="1" dirty="0">
                                    <a:latin typeface="Cambria Math"/>
                                    <a:cs typeface="Times New Roman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2800" i="1" dirty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),</m:t>
                        </m:r>
                        <m:sSup>
                          <m:sSupPr>
                            <m:ctrlPr>
                              <a:rPr lang="en-US" altLang="ko-KR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28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 dirty="0">
                                    <a:latin typeface="Cambria Math"/>
                                    <a:cs typeface="Times New Roman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ko-KR" sz="2800" i="1" dirty="0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2800" i="1" dirty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)]</m:t>
                        </m:r>
                      </m:e>
                      <m:sup>
                        <m:r>
                          <a:rPr lang="en-US" altLang="ko-KR" sz="2800" i="1" dirty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ko-KR" sz="2800" b="1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lvl="1"/>
                <a:endParaRPr lang="en-US" altLang="ko-KR" sz="2400" b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01700" lvl="1" indent="-457200">
                  <a:buFont typeface="Wingdings" panose="05000000000000000000" pitchFamily="2" charset="2"/>
                  <a:buChar char="§"/>
                </a:pPr>
                <a:r>
                  <a:rPr lang="en-US" altLang="ko-KR" sz="2800" u="sng" dirty="0">
                    <a:latin typeface="Times New Roman" pitchFamily="18" charset="0"/>
                    <a:cs typeface="Times New Roman" pitchFamily="18" charset="0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ko-KR" sz="2800" i="1" u="sng" dirty="0">
                        <a:latin typeface="Cambria Math"/>
                        <a:ea typeface="Cambria Math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sz="2800" i="1" u="sng" dirty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ko-KR" sz="2800" i="1" u="sng" dirty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800" u="sng" dirty="0">
                    <a:latin typeface="Times New Roman" pitchFamily="18" charset="0"/>
                    <a:cs typeface="Times New Roman" pitchFamily="18" charset="0"/>
                  </a:rPr>
                  <a:t>with fixed </a:t>
                </a:r>
                <a14:m>
                  <m:oMath xmlns:m="http://schemas.openxmlformats.org/officeDocument/2006/math">
                    <m:r>
                      <a:rPr lang="en-US" altLang="ko-KR" sz="2800" b="1" i="1" dirty="0">
                        <a:latin typeface="Cambria Math"/>
                        <a:cs typeface="Times New Roman" pitchFamily="18" charset="0"/>
                      </a:rPr>
                      <m:t>𝑾</m:t>
                    </m:r>
                    <m:r>
                      <a:rPr lang="en-US" altLang="ko-KR" sz="2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(# 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of max iter. 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=30)</a:t>
                </a: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ko-KR" sz="2800" i="1">
                          <a:latin typeface="Cambria Math"/>
                        </a:rPr>
                        <m:t>←</m:t>
                      </m:r>
                      <m:r>
                        <a:rPr lang="en-US" altLang="ko-KR" sz="28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ko-KR" sz="2800" i="1">
                          <a:latin typeface="Cambria Math"/>
                        </a:rPr>
                        <m:t>⊗</m:t>
                      </m:r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b="1" i="1">
                                  <a:latin typeface="Cambria Math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altLang="ko-KR" sz="2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800" i="1"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2800" b="1" i="1">
                                  <a:latin typeface="Cambria Math"/>
                                </a:rPr>
                                <m:t>𝑾</m:t>
                              </m:r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ko-KR" sz="2800" i="1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b="1" i="1">
                                  <a:latin typeface="Cambria Math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altLang="ko-KR" sz="2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sz="2800" b="1" i="1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lvl="1"/>
                <a:r>
                  <a:rPr lang="en-US" altLang="ko-KR" sz="2400" b="1" i="1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altLang="ko-KR" sz="2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ko-KR" sz="2400" i="1" dirty="0">
                    <a:latin typeface="Times New Roman" pitchFamily="18" charset="0"/>
                    <a:cs typeface="Times New Roman" pitchFamily="18" charset="0"/>
                  </a:rPr>
                  <a:t>: a square matrix of suitable size with all elements equal to one</a:t>
                </a:r>
              </a:p>
              <a:p>
                <a:pPr marL="444500" lvl="1"/>
                <a:endParaRPr lang="en-US" altLang="ko-KR" sz="1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01700" lvl="1" indent="-457200">
                  <a:buFont typeface="Wingdings" panose="05000000000000000000" pitchFamily="2" charset="2"/>
                  <a:buChar char="§"/>
                </a:pP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After obtaining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/>
                        <a:cs typeface="Times New Roman" pitchFamily="18" charset="0"/>
                      </a:rPr>
                      <m:t>𝐻</m:t>
                    </m:r>
                    <m:r>
                      <a:rPr lang="en-US" altLang="ko-KR" sz="28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ko-KR" sz="2800" i="1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ko-KR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lvl="1"/>
                <a:r>
                  <a:rPr lang="en-US" altLang="ko-KR" sz="2800" dirty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800" i="1">
                            <a:latin typeface="Cambria Math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ko-KR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1" i="1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altLang="ko-KR" sz="2800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ko-KR" sz="2800" i="1">
                        <a:latin typeface="Cambria Math"/>
                      </a:rPr>
                      <m:t>(</m:t>
                    </m:r>
                    <m:r>
                      <a:rPr lang="en-US" altLang="ko-KR" sz="2800" i="1">
                        <a:latin typeface="Cambria Math"/>
                      </a:rPr>
                      <m:t>𝑡</m:t>
                    </m:r>
                    <m:r>
                      <a:rPr lang="en-US" altLang="ko-KR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2800" dirty="0"/>
                  <a:t>,  </a:t>
                </a:r>
                <a14:m>
                  <m:oMath xmlns:m="http://schemas.openxmlformats.org/officeDocument/2006/math">
                    <m:r>
                      <a:rPr lang="en-US" altLang="ko-KR" sz="280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800" i="1">
                            <a:latin typeface="Cambria Math"/>
                          </a:rPr>
                          <m:t>𝑁</m:t>
                        </m:r>
                      </m:e>
                    </m:acc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ko-KR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1" i="1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altLang="ko-KR" sz="2800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ko-KR" sz="2800" i="1">
                        <a:latin typeface="Cambria Math"/>
                      </a:rPr>
                      <m:t>(</m:t>
                    </m:r>
                    <m:r>
                      <a:rPr lang="en-US" altLang="ko-KR" sz="2800" i="1">
                        <a:latin typeface="Cambria Math"/>
                      </a:rPr>
                      <m:t>𝑡</m:t>
                    </m:r>
                    <m:r>
                      <a:rPr lang="en-US" altLang="ko-KR" sz="2800" i="1">
                        <a:latin typeface="Cambria Math"/>
                      </a:rPr>
                      <m:t>)</m:t>
                    </m:r>
                  </m:oMath>
                </a14:m>
                <a:endParaRPr lang="en-US" altLang="ko-KR" sz="2800" dirty="0"/>
              </a:p>
              <a:p>
                <a:pPr marL="901700" lvl="1" indent="-457200">
                  <a:buFont typeface="Wingdings" panose="05000000000000000000" pitchFamily="2" charset="2"/>
                  <a:buChar char="§"/>
                </a:pPr>
                <a:endParaRPr lang="en-US" altLang="ko-KR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01700" lvl="1" indent="-457200">
                  <a:buFont typeface="Wingdings" panose="05000000000000000000" pitchFamily="2" charset="2"/>
                  <a:buChar char="§"/>
                </a:pP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Gain function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lvl="1"/>
                <a:endParaRPr lang="en-US" altLang="ko-K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01700" lvl="1" indent="-457200">
                  <a:buFont typeface="Wingdings" panose="05000000000000000000" pitchFamily="2" charset="2"/>
                  <a:buChar char="§"/>
                </a:pP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Enhanced signal at </a:t>
                </a:r>
                <a:r>
                  <a:rPr lang="en-US" altLang="ko-KR" sz="28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ko-KR" sz="2800" dirty="0" err="1"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frame</a:t>
                </a:r>
              </a:p>
              <a:p>
                <a:pPr marL="44450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ko-KR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ko-KR" sz="2800" i="1">
                          <a:latin typeface="Cambria Math"/>
                          <a:cs typeface="Times New Roman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ko-KR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800" i="1">
                          <a:latin typeface="Cambria Math"/>
                          <a:cs typeface="Times New Roman" pitchFamily="18" charset="0"/>
                        </a:rPr>
                        <m:t>𝑌</m:t>
                      </m:r>
                      <m:r>
                        <a:rPr lang="en-US" altLang="ko-KR" sz="2800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ko-KR" sz="2800" i="1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altLang="ko-KR" sz="2800" i="1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-457200">
                  <a:buFont typeface="Wingdings" pitchFamily="2" charset="2"/>
                  <a:buChar char="§"/>
                </a:pPr>
                <a:endParaRPr lang="en-US" altLang="ko-KR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1"/>
                <a:r>
                  <a:rPr lang="en-US" altLang="ko-KR" sz="2800" b="0" dirty="0" smtClean="0">
                    <a:cs typeface="Times New Roman" pitchFamily="18" charset="0"/>
                  </a:rPr>
                  <a:t> </a:t>
                </a:r>
                <a:r>
                  <a:rPr lang="en-US" altLang="ko-KR" sz="2800" dirty="0" smtClean="0">
                    <a:cs typeface="Times New Roman" pitchFamily="18" charset="0"/>
                  </a:rPr>
                  <a:t> </a:t>
                </a: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모서리가 둥근 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82" y="17736170"/>
                <a:ext cx="9577064" cy="10207648"/>
              </a:xfrm>
              <a:prstGeom prst="roundRect">
                <a:avLst>
                  <a:gd name="adj" fmla="val 7915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98"/>
          <p:cNvSpPr>
            <a:spLocks noChangeArrowheads="1"/>
          </p:cNvSpPr>
          <p:nvPr/>
        </p:nvSpPr>
        <p:spPr bwMode="auto">
          <a:xfrm>
            <a:off x="1120252" y="17786176"/>
            <a:ext cx="9286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99" tIns="208799" rIns="417599" bIns="208799"/>
          <a:lstStyle/>
          <a:p>
            <a:pPr marL="1566863" indent="-1566863" algn="ctr" defTabSz="4176713">
              <a:spcBef>
                <a:spcPct val="20000"/>
              </a:spcBef>
            </a:pPr>
            <a:r>
              <a:rPr lang="en-US" altLang="ko-KR" sz="3600" b="1" dirty="0" smtClean="0">
                <a:latin typeface="Book Antiqua" pitchFamily="18" charset="0"/>
                <a:ea typeface="굴림" charset="-127"/>
              </a:rPr>
              <a:t>NMF-based enhancement</a:t>
            </a:r>
            <a:endParaRPr lang="en-US" altLang="ko-KR" sz="3600" b="1" dirty="0">
              <a:latin typeface="Book Antiqua" pitchFamily="18" charset="0"/>
              <a:ea typeface="굴림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1778472" y="23859726"/>
            <a:ext cx="9577064" cy="4086101"/>
          </a:xfrm>
          <a:prstGeom prst="roundRect">
            <a:avLst>
              <a:gd name="adj" fmla="val 79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We utilize the statistical information on the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encoding vector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obtained during the training.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We propose an additional penalty term in the test phase.</a:t>
            </a: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   : based on a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sparse distribution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such as an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exponential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or a </a:t>
            </a:r>
          </a:p>
          <a:p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    gamma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distribution.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Experiment results show that the proposed methods can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enhance the source separation performance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1700" lvl="1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901700" lvl="1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98"/>
          <p:cNvSpPr>
            <a:spLocks noChangeArrowheads="1"/>
          </p:cNvSpPr>
          <p:nvPr/>
        </p:nvSpPr>
        <p:spPr bwMode="auto">
          <a:xfrm>
            <a:off x="31898834" y="23859727"/>
            <a:ext cx="9286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99" tIns="208799" rIns="417599" bIns="208799"/>
          <a:lstStyle/>
          <a:p>
            <a:pPr marL="1566863" indent="-1566863" algn="ctr" defTabSz="4176713">
              <a:spcBef>
                <a:spcPct val="20000"/>
              </a:spcBef>
            </a:pPr>
            <a:r>
              <a:rPr lang="en-US" altLang="ko-KR" sz="3600" b="1" dirty="0" smtClean="0">
                <a:latin typeface="Book Antiqua" pitchFamily="18" charset="0"/>
                <a:ea typeface="굴림" charset="-127"/>
              </a:rPr>
              <a:t>Conclusions</a:t>
            </a:r>
            <a:endParaRPr lang="en-US" altLang="ko-KR" sz="3600" b="1" dirty="0">
              <a:latin typeface="Book Antiqua" pitchFamily="18" charset="0"/>
              <a:ea typeface="굴림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111" y="1559074"/>
            <a:ext cx="4414294" cy="4614944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21548278" y="24554928"/>
            <a:ext cx="9577064" cy="338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31773414" y="7561040"/>
            <a:ext cx="9577064" cy="338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1773414" y="7561039"/>
            <a:ext cx="9577063" cy="15844637"/>
          </a:xfrm>
          <a:prstGeom prst="roundRect">
            <a:avLst>
              <a:gd name="adj" fmla="val 791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ko-KR" sz="2800" u="sng" dirty="0" smtClean="0"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altLang="ko-KR" sz="2800" u="sng" dirty="0">
                <a:latin typeface="Times New Roman" pitchFamily="18" charset="0"/>
                <a:cs typeface="Times New Roman" pitchFamily="18" charset="0"/>
              </a:rPr>
              <a:t>level matched case 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SDR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r=128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altLang="ko-K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ko-KR" sz="2800" u="sng" dirty="0" smtClean="0"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altLang="ko-KR" sz="2800" u="sng" dirty="0"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altLang="ko-KR" sz="2800" b="1" u="sng" dirty="0" smtClean="0">
                <a:latin typeface="Times New Roman" pitchFamily="18" charset="0"/>
                <a:cs typeface="Times New Roman" pitchFamily="18" charset="0"/>
              </a:rPr>
              <a:t>mismatched</a:t>
            </a:r>
            <a:r>
              <a:rPr lang="en-US" altLang="ko-KR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u="sng" dirty="0">
                <a:latin typeface="Times New Roman" pitchFamily="18" charset="0"/>
                <a:cs typeface="Times New Roman" pitchFamily="18" charset="0"/>
              </a:rPr>
              <a:t>case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모서리가 둥근 직사각형 52"/>
              <p:cNvSpPr/>
              <p:nvPr/>
            </p:nvSpPr>
            <p:spPr>
              <a:xfrm>
                <a:off x="21548278" y="19824402"/>
                <a:ext cx="9577064" cy="8114902"/>
              </a:xfrm>
              <a:prstGeom prst="roundRect">
                <a:avLst>
                  <a:gd name="adj" fmla="val 7915"/>
                </a:avLst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Speech DB: TIMIT / noise DB : NOISEX-92</a:t>
                </a: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16kHz / 75% overlap / 512 FFT-size / r=128</a:t>
                </a: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Measurement: </a:t>
                </a:r>
                <a:r>
                  <a:rPr lang="en-US" altLang="ko-KR" sz="2800" b="1" dirty="0" smtClean="0">
                    <a:latin typeface="Times New Roman" pitchFamily="18" charset="0"/>
                    <a:cs typeface="Times New Roman" pitchFamily="18" charset="0"/>
                  </a:rPr>
                  <a:t>PESQ and SDR</a:t>
                </a: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The penalty terms used in the experiments were</a:t>
                </a: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01700" lvl="1" indent="-4572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b="1" i="1" dirty="0" smtClean="0">
                    <a:latin typeface="Times New Roman" pitchFamily="18" charset="0"/>
                    <a:cs typeface="Times New Roman" pitchFamily="18" charset="0"/>
                  </a:rPr>
                  <a:t>standard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: no constraint to the separation phase</a:t>
                </a: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01700" lvl="1" indent="-4572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b="1" i="1" dirty="0" smtClean="0">
                    <a:latin typeface="Times New Roman" pitchFamily="18" charset="0"/>
                    <a:cs typeface="Times New Roman" pitchFamily="18" charset="0"/>
                  </a:rPr>
                  <a:t>L1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norm of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𝐿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l-GR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901700" lvl="1" indent="-4572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b="1" i="1" dirty="0" smtClean="0">
                    <a:latin typeface="Times New Roman" pitchFamily="18" charset="0"/>
                    <a:cs typeface="Times New Roman" pitchFamily="18" charset="0"/>
                  </a:rPr>
                  <a:t>lognormal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: the negative log-likelihood of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𝑙𝑜𝑔𝐻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assuming that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follows lognormal distributions where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𝑙𝑜𝑔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denotes element-wise logarithm.</a:t>
                </a:r>
              </a:p>
              <a:p>
                <a:pPr marL="901700" lvl="1" indent="-4572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b="1" i="1" dirty="0" smtClean="0">
                    <a:latin typeface="Times New Roman" pitchFamily="18" charset="0"/>
                    <a:cs typeface="Times New Roman" pitchFamily="18" charset="0"/>
                  </a:rPr>
                  <a:t>gamma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: the negative log-likelihood of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in which the PDF of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is modeled as an independent gamma distribution.</a:t>
                </a:r>
              </a:p>
              <a:p>
                <a:pPr marL="901700" lvl="1" indent="-4572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b="1" i="1" dirty="0" smtClean="0">
                    <a:latin typeface="Times New Roman" pitchFamily="18" charset="0"/>
                    <a:cs typeface="Times New Roman" pitchFamily="18" charset="0"/>
                  </a:rPr>
                  <a:t>exponential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the negative log-likelihood of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in which the PDF of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is modeled as an independent 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exponential 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distribution.</a:t>
                </a:r>
              </a:p>
              <a:p>
                <a:pPr marL="901700" lvl="1" indent="-4572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모서리가 둥근 직사각형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278" y="19824402"/>
                <a:ext cx="9577064" cy="8114902"/>
              </a:xfrm>
              <a:prstGeom prst="roundRect">
                <a:avLst>
                  <a:gd name="adj" fmla="val 7915"/>
                </a:avLst>
              </a:prstGeom>
              <a:blipFill rotWithShape="0">
                <a:blip r:embed="rId8"/>
                <a:stretch>
                  <a:fillRect b="-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98"/>
          <p:cNvSpPr>
            <a:spLocks noChangeArrowheads="1"/>
          </p:cNvSpPr>
          <p:nvPr/>
        </p:nvSpPr>
        <p:spPr bwMode="auto">
          <a:xfrm>
            <a:off x="21694451" y="19802400"/>
            <a:ext cx="9286875" cy="132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99" tIns="208799" rIns="417599" bIns="208799"/>
          <a:lstStyle/>
          <a:p>
            <a:pPr marL="1566863" indent="-1566863" algn="ctr" defTabSz="4176713">
              <a:spcBef>
                <a:spcPct val="20000"/>
              </a:spcBef>
            </a:pPr>
            <a:r>
              <a:rPr lang="en-US" altLang="ko-KR" sz="3600" b="1" dirty="0" smtClean="0">
                <a:latin typeface="Book Antiqua" pitchFamily="18" charset="0"/>
                <a:ea typeface="굴림" charset="-127"/>
              </a:rPr>
              <a:t>Experiment</a:t>
            </a:r>
            <a:endParaRPr lang="en-US" altLang="ko-KR" sz="3600" b="1" dirty="0">
              <a:latin typeface="Book Antiqua" pitchFamily="18" charset="0"/>
              <a:ea typeface="굴림" charset="-127"/>
            </a:endParaRPr>
          </a:p>
        </p:txBody>
      </p:sp>
      <p:cxnSp>
        <p:nvCxnSpPr>
          <p:cNvPr id="78" name="직선 화살표 연결선 77"/>
          <p:cNvCxnSpPr/>
          <p:nvPr/>
        </p:nvCxnSpPr>
        <p:spPr>
          <a:xfrm flipH="1" flipV="1">
            <a:off x="23626491" y="15836896"/>
            <a:ext cx="5572" cy="411786"/>
          </a:xfrm>
          <a:prstGeom prst="straightConnector1">
            <a:avLst/>
          </a:prstGeom>
          <a:ln w="47625">
            <a:solidFill>
              <a:schemeClr val="accent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화살표 연결선 118"/>
          <p:cNvCxnSpPr/>
          <p:nvPr/>
        </p:nvCxnSpPr>
        <p:spPr>
          <a:xfrm flipV="1">
            <a:off x="24788638" y="15804311"/>
            <a:ext cx="0" cy="432048"/>
          </a:xfrm>
          <a:prstGeom prst="straightConnector1">
            <a:avLst/>
          </a:prstGeom>
          <a:ln w="47625">
            <a:solidFill>
              <a:schemeClr val="accent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/>
          <p:cNvCxnSpPr/>
          <p:nvPr/>
        </p:nvCxnSpPr>
        <p:spPr>
          <a:xfrm flipH="1">
            <a:off x="27902983" y="15879543"/>
            <a:ext cx="1" cy="432048"/>
          </a:xfrm>
          <a:prstGeom prst="straightConnector1">
            <a:avLst/>
          </a:prstGeom>
          <a:ln w="47625">
            <a:solidFill>
              <a:schemeClr val="tx2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/>
          <p:cNvCxnSpPr/>
          <p:nvPr/>
        </p:nvCxnSpPr>
        <p:spPr>
          <a:xfrm flipH="1">
            <a:off x="26847292" y="15879543"/>
            <a:ext cx="1" cy="432048"/>
          </a:xfrm>
          <a:prstGeom prst="straightConnector1">
            <a:avLst/>
          </a:prstGeom>
          <a:ln w="47625">
            <a:solidFill>
              <a:schemeClr val="tx2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차트 122"/>
          <p:cNvGraphicFramePr/>
          <p:nvPr>
            <p:extLst>
              <p:ext uri="{D42A27DB-BD31-4B8C-83A1-F6EECF244321}">
                <p14:modId xmlns:p14="http://schemas.microsoft.com/office/powerpoint/2010/main" val="2318247265"/>
              </p:ext>
            </p:extLst>
          </p:nvPr>
        </p:nvGraphicFramePr>
        <p:xfrm>
          <a:off x="32225765" y="8185844"/>
          <a:ext cx="8744521" cy="419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Rectangle 98"/>
          <p:cNvSpPr>
            <a:spLocks noChangeArrowheads="1"/>
          </p:cNvSpPr>
          <p:nvPr/>
        </p:nvSpPr>
        <p:spPr bwMode="auto">
          <a:xfrm>
            <a:off x="10603062" y="7817587"/>
            <a:ext cx="10703543" cy="132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99" tIns="208799" rIns="417599" bIns="208799"/>
          <a:lstStyle/>
          <a:p>
            <a:pPr marL="1566863" indent="-1566863" algn="ctr" defTabSz="4176713">
              <a:spcBef>
                <a:spcPct val="20000"/>
              </a:spcBef>
            </a:pPr>
            <a:r>
              <a:rPr lang="en-US" altLang="ko-KR" sz="3600" b="1" dirty="0" smtClean="0">
                <a:latin typeface="Book Antiqua" pitchFamily="18" charset="0"/>
                <a:ea typeface="굴림" charset="-127"/>
              </a:rPr>
              <a:t>Utilizing prior knowledge of encoding vector</a:t>
            </a:r>
            <a:endParaRPr lang="en-US" altLang="ko-KR" sz="3600" b="1" dirty="0">
              <a:latin typeface="Book Antiqua" pitchFamily="18" charset="0"/>
              <a:ea typeface="굴림" charset="-127"/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1204774" y="26388955"/>
            <a:ext cx="9577064" cy="1591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>
            <a:off x="21430408" y="7539763"/>
            <a:ext cx="9577064" cy="1591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모서리가 둥근 직사각형 31"/>
              <p:cNvSpPr/>
              <p:nvPr/>
            </p:nvSpPr>
            <p:spPr>
              <a:xfrm>
                <a:off x="21440265" y="7561040"/>
                <a:ext cx="9577064" cy="11809312"/>
              </a:xfrm>
              <a:prstGeom prst="roundRect">
                <a:avLst>
                  <a:gd name="adj" fmla="val 7915"/>
                </a:avLst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The correlation coefficients among different components of the encoding vector were found not so significant. </a:t>
                </a:r>
                <a:r>
                  <a:rPr lang="en-US" altLang="ko-K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→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apply </a:t>
                </a:r>
                <a:r>
                  <a:rPr lang="en-US" altLang="ko-KR" sz="2800" b="1" dirty="0" smtClean="0">
                    <a:latin typeface="Times New Roman" pitchFamily="18" charset="0"/>
                    <a:cs typeface="Times New Roman" pitchFamily="18" charset="0"/>
                  </a:rPr>
                  <a:t>the independent exponential 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or</a:t>
                </a:r>
                <a:r>
                  <a:rPr lang="en-US" altLang="ko-KR" sz="2800" b="1" dirty="0" smtClean="0">
                    <a:latin typeface="Times New Roman" pitchFamily="18" charset="0"/>
                    <a:cs typeface="Times New Roman" pitchFamily="18" charset="0"/>
                  </a:rPr>
                  <a:t> gamma 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distributions</a:t>
                </a: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Employ the </a:t>
                </a:r>
                <a:r>
                  <a:rPr lang="en-US" altLang="ko-KR" sz="2800" b="1" dirty="0" smtClean="0">
                    <a:latin typeface="Times New Roman" pitchFamily="18" charset="0"/>
                    <a:cs typeface="Times New Roman" pitchFamily="18" charset="0"/>
                  </a:rPr>
                  <a:t>gamma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distribution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𝑡𝑟𝑎𝑖𝑛</m:t>
                        </m:r>
                      </m:sup>
                    </m:sSubSup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The new objective function is given by</a:t>
                </a:r>
              </a:p>
              <a:p>
                <a:pPr defTabSz="812800">
                  <a:buClr>
                    <a:schemeClr val="accent1"/>
                  </a:buClr>
                </a:pPr>
                <a:r>
                  <a:rPr lang="en-US" altLang="ko-KR" sz="3200" b="0" dirty="0" smtClean="0"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</m:d>
                    <m:r>
                      <a:rPr lang="en-US" altLang="ko-KR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ko-KR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𝑊𝐻</m:t>
                            </m:r>
                          </m:e>
                        </m:d>
                      </m:e>
                    </m:d>
                    <m:r>
                      <a:rPr lang="en-US" altLang="ko-KR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ko-KR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𝑔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ko-KR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  <m:sSub>
                              <m:sSubPr>
                                <m:ctrlPr>
                                  <a:rPr lang="en-US" altLang="ko-KR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ko-KR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ko-KR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ko-KR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sz="32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defTabSz="812800">
                  <a:buClr>
                    <a:schemeClr val="accent1"/>
                  </a:buClr>
                </a:pPr>
                <a:r>
                  <a:rPr lang="en-US" altLang="ko-KR" sz="2600" dirty="0" smtClean="0">
                    <a:latin typeface="Times New Roman" pitchFamily="18" charset="0"/>
                    <a:cs typeface="Times New Roman" pitchFamily="18" charset="0"/>
                  </a:rPr>
                  <a:t>where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ko-KR" sz="2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2600" dirty="0">
                        <a:latin typeface="Times New Roman" pitchFamily="18" charset="0"/>
                        <a:cs typeface="Times New Roman" pitchFamily="18" charset="0"/>
                      </a:rPr>
                      <m:t>and</m:t>
                    </m:r>
                    <m:r>
                      <a:rPr lang="en-US" altLang="ko-KR" sz="26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ko-KR" alt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600" dirty="0" smtClean="0">
                    <a:latin typeface="Times New Roman" pitchFamily="18" charset="0"/>
                    <a:cs typeface="Times New Roman" pitchFamily="18" charset="0"/>
                  </a:rPr>
                  <a:t>indicate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a shape </a:t>
                </a:r>
                <a:r>
                  <a:rPr lang="en-US" altLang="ko-KR" sz="2600" dirty="0" smtClean="0">
                    <a:latin typeface="Times New Roman" pitchFamily="18" charset="0"/>
                    <a:cs typeface="Times New Roman" pitchFamily="18" charset="0"/>
                  </a:rPr>
                  <a:t>and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scale parameter, </a:t>
                </a:r>
                <a:r>
                  <a:rPr lang="en-US" altLang="ko-KR" sz="2600" dirty="0" smtClean="0">
                    <a:latin typeface="Times New Roman" pitchFamily="18" charset="0"/>
                    <a:cs typeface="Times New Roman" pitchFamily="18" charset="0"/>
                  </a:rPr>
                  <a:t>respectively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ko-KR" sz="2800" dirty="0" err="1" smtClean="0">
                    <a:latin typeface="Times New Roman" pitchFamily="18" charset="0"/>
                    <a:cs typeface="Times New Roman" pitchFamily="18" charset="0"/>
                  </a:rPr>
                  <a:t>MuR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with KLD is now modified to</a:t>
                </a:r>
              </a:p>
              <a:p>
                <a:pPr defTabSz="812800">
                  <a:buClr>
                    <a:schemeClr val="accent1"/>
                  </a:buClr>
                </a:pPr>
                <a:r>
                  <a:rPr lang="en-US" altLang="ko-KR" sz="3600" dirty="0" smtClean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altLang="ko-KR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𝑀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en-US" altLang="ko-KR" sz="36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ko-KR" sz="3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ko-KR" sz="3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ko-KR" sz="3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nary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ko-KR" sz="3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ko-KR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sz="36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ko-KR" sz="3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  <m:r>
                                  <a:rPr lang="en-US" altLang="ko-KR" sz="3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ko-KR" sz="3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3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36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36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ko-KR" sz="36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36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sz="36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360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36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ko-KR" sz="36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sz="3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360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Employ the </a:t>
                </a:r>
                <a:r>
                  <a:rPr lang="en-US" altLang="ko-KR" sz="2800" b="1" dirty="0" smtClean="0">
                    <a:latin typeface="Times New Roman" pitchFamily="18" charset="0"/>
                    <a:cs typeface="Times New Roman" pitchFamily="18" charset="0"/>
                  </a:rPr>
                  <a:t>exponential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distribution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𝑡𝑟𝑎𝑖𝑛</m:t>
                        </m:r>
                      </m:sup>
                    </m:sSubSup>
                  </m:oMath>
                </a14:m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new objective function is given by</a:t>
                </a:r>
              </a:p>
              <a:p>
                <a:pPr defTabSz="812800">
                  <a:buClr>
                    <a:schemeClr val="accent1"/>
                  </a:buClr>
                </a:pPr>
                <a:r>
                  <a:rPr lang="en-US" altLang="ko-KR" sz="3200" dirty="0" smtClean="0"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ko-KR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</m:d>
                    <m:r>
                      <a:rPr lang="en-US" altLang="ko-KR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ko-KR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US" altLang="ko-KR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ko-KR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𝑊𝐻</m:t>
                            </m:r>
                          </m:e>
                        </m:d>
                      </m:e>
                    </m:d>
                    <m:r>
                      <a:rPr lang="en-US" altLang="ko-KR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ko-KR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ko-KR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ko-KR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ko-KR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sup>
                      <m:e>
                        <m:d>
                          <m:d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ko-KR" sz="32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ko-KR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ko-KR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ko-KR" sz="32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defTabSz="812800">
                  <a:buClr>
                    <a:schemeClr val="accent1"/>
                  </a:buClr>
                </a:pPr>
                <a:r>
                  <a:rPr lang="en-US" altLang="ko-KR" sz="2600" dirty="0" smtClean="0">
                    <a:latin typeface="Times New Roman" pitchFamily="18" charset="0"/>
                    <a:cs typeface="Times New Roman" pitchFamily="18" charset="0"/>
                  </a:rPr>
                  <a:t>where</a:t>
                </a:r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𝜂</m:t>
                    </m:r>
                    <m:r>
                      <a:rPr lang="el-GR" altLang="ko-KR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indicates the rate parameter.</a:t>
                </a:r>
                <a:endParaRPr lang="en-US" altLang="ko-K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ko-KR" sz="2800" dirty="0" err="1">
                    <a:latin typeface="Times New Roman" pitchFamily="18" charset="0"/>
                    <a:cs typeface="Times New Roman" pitchFamily="18" charset="0"/>
                  </a:rPr>
                  <a:t>MuR</a:t>
                </a:r>
                <a:r>
                  <a:rPr lang="en-US" altLang="ko-KR" sz="2800" dirty="0">
                    <a:latin typeface="Times New Roman" pitchFamily="18" charset="0"/>
                    <a:cs typeface="Times New Roman" pitchFamily="18" charset="0"/>
                  </a:rPr>
                  <a:t> with KLD is now modified to</a:t>
                </a:r>
              </a:p>
              <a:p>
                <a:pPr defTabSz="812800">
                  <a:buClr>
                    <a:schemeClr val="accent1"/>
                  </a:buClr>
                </a:pPr>
                <a:r>
                  <a:rPr lang="en-US" altLang="ko-KR" sz="3600" dirty="0" smtClean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altLang="ko-KR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𝑀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ko-KR" sz="3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ko-KR" sz="36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nary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  <m: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𝑔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ko-KR" sz="3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altLang="ko-KR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7200" indent="-457200" defTabSz="812800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altLang="ko-KR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모서리가 둥근 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0265" y="7561040"/>
                <a:ext cx="9577064" cy="11809312"/>
              </a:xfrm>
              <a:prstGeom prst="roundRect">
                <a:avLst>
                  <a:gd name="adj" fmla="val 7915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29471" y="8686271"/>
            <a:ext cx="4125755" cy="439961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58712" y="8802815"/>
            <a:ext cx="4155930" cy="4283071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11290550" y="19417972"/>
            <a:ext cx="9231305" cy="8210557"/>
            <a:chOff x="11226664" y="15768307"/>
            <a:chExt cx="9231305" cy="8210557"/>
          </a:xfrm>
        </p:grpSpPr>
        <p:sp>
          <p:nvSpPr>
            <p:cNvPr id="9" name="직사각형 8"/>
            <p:cNvSpPr/>
            <p:nvPr/>
          </p:nvSpPr>
          <p:spPr>
            <a:xfrm>
              <a:off x="11303588" y="15768307"/>
              <a:ext cx="2832782" cy="5040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Training phase</a:t>
              </a:r>
              <a:endParaRPr lang="ko-KR" altLang="en-US" sz="28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1298672" y="16346016"/>
                  <a:ext cx="2688766" cy="1425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800" i="1" dirty="0" smtClean="0">
                      <a:latin typeface="Cambria Math" panose="02040503050406030204" pitchFamily="18" charset="0"/>
                    </a:rPr>
                    <a:t>The training DB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𝑡𝑟𝑎𝑖𝑛</m:t>
                            </m:r>
                          </m:sup>
                        </m:sSubSup>
                      </m:oMath>
                    </m:oMathPara>
                  </a14:m>
                  <a:endParaRPr lang="en-US" altLang="ko-KR" sz="280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ko-KR" alt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672" y="16346016"/>
                  <a:ext cx="2688766" cy="142577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762" t="-4274" r="-22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화살표 연결선 18"/>
            <p:cNvCxnSpPr/>
            <p:nvPr/>
          </p:nvCxnSpPr>
          <p:spPr>
            <a:xfrm>
              <a:off x="11526229" y="17714168"/>
              <a:ext cx="2245185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13791646" y="17299345"/>
              <a:ext cx="1625597" cy="11180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</a:rPr>
                <a:t>NMF</a:t>
              </a:r>
            </a:p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</a:rPr>
                <a:t>process</a:t>
              </a:r>
              <a:endParaRPr lang="ko-KR" altLang="en-US" sz="2800" b="1">
                <a:solidFill>
                  <a:schemeClr val="tx1"/>
                </a:solidFill>
              </a:endParaRPr>
            </a:p>
          </p:txBody>
        </p:sp>
        <p:cxnSp>
          <p:nvCxnSpPr>
            <p:cNvPr id="79" name="직선 화살표 연결선 78"/>
            <p:cNvCxnSpPr/>
            <p:nvPr/>
          </p:nvCxnSpPr>
          <p:spPr>
            <a:xfrm flipV="1">
              <a:off x="15401950" y="17733773"/>
              <a:ext cx="601712" cy="2397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5139566" y="17210112"/>
                  <a:ext cx="2688766" cy="1056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altLang="ko-KR" sz="28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8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𝑡𝑟𝑎𝑖𝑛</m:t>
                            </m:r>
                          </m:sup>
                        </m:sSubSup>
                      </m:oMath>
                    </m:oMathPara>
                  </a14:m>
                  <a:endParaRPr lang="ko-KR" altLang="en-US" sz="28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9566" y="17210112"/>
                  <a:ext cx="2688766" cy="105631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직선 화살표 연결선 84"/>
            <p:cNvCxnSpPr/>
            <p:nvPr/>
          </p:nvCxnSpPr>
          <p:spPr>
            <a:xfrm>
              <a:off x="17083782" y="18002200"/>
              <a:ext cx="444592" cy="1314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직사각형 114"/>
                <p:cNvSpPr/>
                <p:nvPr/>
              </p:nvSpPr>
              <p:spPr>
                <a:xfrm>
                  <a:off x="17515830" y="17283434"/>
                  <a:ext cx="2942139" cy="158286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800" dirty="0" smtClean="0">
                      <a:solidFill>
                        <a:schemeClr val="tx1"/>
                      </a:solidFill>
                    </a:rPr>
                    <a:t>Make</a:t>
                  </a:r>
                </a:p>
                <a:p>
                  <a:pPr algn="ctr"/>
                  <a:r>
                    <a:rPr lang="en-US" altLang="ko-KR" sz="2800" dirty="0" smtClean="0">
                      <a:solidFill>
                        <a:schemeClr val="tx1"/>
                      </a:solidFill>
                    </a:rPr>
                    <a:t>statistical model,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𝑀𝑜𝑑𝑒𝑙</m:t>
                            </m:r>
                          </m:e>
                          <m:sub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ko-KR" altLang="en-US" sz="28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직사각형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5830" y="17283434"/>
                  <a:ext cx="2942139" cy="158286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675" r="-26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직사각형 132"/>
            <p:cNvSpPr/>
            <p:nvPr/>
          </p:nvSpPr>
          <p:spPr>
            <a:xfrm>
              <a:off x="11303588" y="19154328"/>
              <a:ext cx="3187906" cy="5040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Separation phase</a:t>
              </a:r>
              <a:endParaRPr lang="ko-KR" altLang="en-US" sz="28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11226664" y="19713549"/>
                  <a:ext cx="2688766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8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 noisy signal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altLang="ko-KR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sup>
                        </m:sSup>
                      </m:oMath>
                    </m:oMathPara>
                  </a14:m>
                  <a:endParaRPr lang="ko-KR" altLang="en-US" sz="2800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664" y="19713549"/>
                  <a:ext cx="2688766" cy="138499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4535" t="-4846" r="-24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직선 화살표 연결선 134"/>
            <p:cNvCxnSpPr/>
            <p:nvPr/>
          </p:nvCxnSpPr>
          <p:spPr>
            <a:xfrm>
              <a:off x="11658712" y="21098544"/>
              <a:ext cx="188175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직사각형 135"/>
                <p:cNvSpPr/>
                <p:nvPr/>
              </p:nvSpPr>
              <p:spPr>
                <a:xfrm>
                  <a:off x="13533499" y="20234448"/>
                  <a:ext cx="3262251" cy="208233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3200" b="1" dirty="0" smtClean="0">
                      <a:solidFill>
                        <a:schemeClr val="tx1"/>
                      </a:solidFill>
                    </a:rPr>
                    <a:t>NMF</a:t>
                  </a:r>
                </a:p>
                <a:p>
                  <a:pPr algn="ctr"/>
                  <a:r>
                    <a:rPr lang="en-US" altLang="ko-KR" sz="3200" b="1" dirty="0" smtClean="0">
                      <a:solidFill>
                        <a:schemeClr val="tx1"/>
                      </a:solidFill>
                    </a:rPr>
                    <a:t>process</a:t>
                  </a:r>
                </a:p>
                <a:p>
                  <a:pPr algn="ctr"/>
                  <a:r>
                    <a:rPr lang="en-US" altLang="ko-KR" sz="2800" dirty="0" smtClean="0">
                      <a:solidFill>
                        <a:schemeClr val="tx1"/>
                      </a:solidFill>
                    </a:rPr>
                    <a:t>with fixed </a:t>
                  </a:r>
                  <a14:m>
                    <m:oMath xmlns:m="http://schemas.openxmlformats.org/officeDocument/2006/math">
                      <m:r>
                        <a:rPr lang="en-US" altLang="ko-KR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a14:m>
                  <a:r>
                    <a:rPr lang="en-US" altLang="ko-KR" sz="2800" dirty="0" smtClean="0">
                      <a:solidFill>
                        <a:schemeClr val="tx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ko-KR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ko-K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</m:sSubSup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ko-K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ko-KR" altLang="en-US" sz="28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직사각형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3499" y="20234448"/>
                  <a:ext cx="3262251" cy="208233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867" r="-259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직선 화살표 연결선 136"/>
            <p:cNvCxnSpPr/>
            <p:nvPr/>
          </p:nvCxnSpPr>
          <p:spPr>
            <a:xfrm>
              <a:off x="16867758" y="21170552"/>
              <a:ext cx="100811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17659846" y="20813919"/>
                  <a:ext cx="2688766" cy="572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8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</m:sSub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sSubSup>
                          <m:sSub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8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/>
                        </m:sSub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800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59846" y="20813919"/>
                  <a:ext cx="2688766" cy="57265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직선 화살표 연결선 138"/>
            <p:cNvCxnSpPr/>
            <p:nvPr/>
          </p:nvCxnSpPr>
          <p:spPr>
            <a:xfrm>
              <a:off x="18883982" y="21530592"/>
              <a:ext cx="9543" cy="1152128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직사각형 139"/>
            <p:cNvSpPr/>
            <p:nvPr/>
          </p:nvSpPr>
          <p:spPr>
            <a:xfrm>
              <a:off x="16795750" y="22635591"/>
              <a:ext cx="3499767" cy="13432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Gain function</a:t>
              </a:r>
            </a:p>
          </p:txBody>
        </p:sp>
        <p:cxnSp>
          <p:nvCxnSpPr>
            <p:cNvPr id="141" name="직선 화살표 연결선 140"/>
            <p:cNvCxnSpPr/>
            <p:nvPr/>
          </p:nvCxnSpPr>
          <p:spPr>
            <a:xfrm flipH="1">
              <a:off x="15427598" y="23255081"/>
              <a:ext cx="1350111" cy="3703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12719979" y="22657575"/>
                  <a:ext cx="375396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800" i="1" dirty="0" smtClean="0">
                      <a:latin typeface="Cambria Math"/>
                      <a:cs typeface="Times New Roman" pitchFamily="18" charset="0"/>
                    </a:rPr>
                    <a:t>The estimate of speech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8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ko-KR" altLang="en-US" sz="2800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9979" y="22657575"/>
                  <a:ext cx="3753960" cy="95410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3247" t="-6369" r="-32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타원 36"/>
            <p:cNvSpPr/>
            <p:nvPr/>
          </p:nvSpPr>
          <p:spPr>
            <a:xfrm>
              <a:off x="15859646" y="17714168"/>
              <a:ext cx="1201148" cy="56330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4" name="TextBox 1"/>
          <p:cNvSpPr txBox="1"/>
          <p:nvPr/>
        </p:nvSpPr>
        <p:spPr>
          <a:xfrm>
            <a:off x="32997550" y="8136986"/>
            <a:ext cx="309634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i="1" dirty="0" smtClean="0"/>
              <a:t>&lt;average score&gt;</a:t>
            </a:r>
          </a:p>
          <a:p>
            <a:r>
              <a:rPr lang="en-US" altLang="ko-KR" sz="2400" i="1" dirty="0" smtClean="0"/>
              <a:t>standard: </a:t>
            </a:r>
            <a:r>
              <a:rPr lang="en-US" altLang="ko-KR" sz="2400" b="1" i="1" dirty="0" smtClean="0"/>
              <a:t>1.968</a:t>
            </a:r>
          </a:p>
          <a:p>
            <a:r>
              <a:rPr lang="en-US" altLang="ko-KR" sz="2400" i="1" dirty="0" smtClean="0"/>
              <a:t>L1: 1.964</a:t>
            </a:r>
          </a:p>
          <a:p>
            <a:r>
              <a:rPr lang="en-US" altLang="ko-KR" sz="2400" i="1" dirty="0" smtClean="0"/>
              <a:t>lognormal: 2.004</a:t>
            </a:r>
          </a:p>
          <a:p>
            <a:r>
              <a:rPr lang="en-US" altLang="ko-KR" sz="2400" i="1" dirty="0" smtClean="0"/>
              <a:t>gamma: 2.088</a:t>
            </a:r>
          </a:p>
          <a:p>
            <a:r>
              <a:rPr lang="en-US" altLang="ko-KR" sz="2400" i="1" dirty="0" smtClean="0"/>
              <a:t>exponential: </a:t>
            </a:r>
            <a:r>
              <a:rPr lang="en-US" altLang="ko-KR" sz="2400" b="1" i="1" dirty="0" smtClean="0"/>
              <a:t>2.265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925542" y="17809693"/>
            <a:ext cx="7128792" cy="560293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995246" y="7619961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u="sng" dirty="0">
                <a:latin typeface="Times New Roman" pitchFamily="18" charset="0"/>
                <a:cs typeface="Times New Roman" pitchFamily="18" charset="0"/>
              </a:rPr>
              <a:t>Power level matched case 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PESQ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, r=128</a:t>
            </a:r>
          </a:p>
          <a:p>
            <a:endParaRPr lang="ko-KR" altLang="en-US" sz="2800" dirty="0"/>
          </a:p>
        </p:txBody>
      </p:sp>
      <p:cxnSp>
        <p:nvCxnSpPr>
          <p:cNvPr id="43" name="직선 연결선 42"/>
          <p:cNvCxnSpPr/>
          <p:nvPr/>
        </p:nvCxnSpPr>
        <p:spPr>
          <a:xfrm>
            <a:off x="11381873" y="19420860"/>
            <a:ext cx="913998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/>
          <p:cNvCxnSpPr/>
          <p:nvPr/>
        </p:nvCxnSpPr>
        <p:spPr>
          <a:xfrm>
            <a:off x="11381873" y="22803993"/>
            <a:ext cx="913998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7" name="차트 146"/>
          <p:cNvGraphicFramePr/>
          <p:nvPr>
            <p:extLst>
              <p:ext uri="{D42A27DB-BD31-4B8C-83A1-F6EECF244321}">
                <p14:modId xmlns:p14="http://schemas.microsoft.com/office/powerpoint/2010/main" val="1509879216"/>
              </p:ext>
            </p:extLst>
          </p:nvPr>
        </p:nvGraphicFramePr>
        <p:xfrm>
          <a:off x="32168283" y="12605072"/>
          <a:ext cx="8744521" cy="485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45" name="TextBox 1"/>
          <p:cNvSpPr txBox="1"/>
          <p:nvPr/>
        </p:nvSpPr>
        <p:spPr>
          <a:xfrm>
            <a:off x="32997550" y="12906003"/>
            <a:ext cx="309634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i="1" dirty="0" smtClean="0"/>
              <a:t>&lt;average score&gt;</a:t>
            </a:r>
          </a:p>
          <a:p>
            <a:r>
              <a:rPr lang="en-US" altLang="ko-KR" sz="2400" i="1" dirty="0" smtClean="0"/>
              <a:t>standard: </a:t>
            </a:r>
            <a:r>
              <a:rPr lang="en-US" altLang="ko-KR" sz="2400" b="1" i="1" dirty="0" smtClean="0"/>
              <a:t>5.576</a:t>
            </a:r>
          </a:p>
          <a:p>
            <a:r>
              <a:rPr lang="en-US" altLang="ko-KR" sz="2400" i="1" dirty="0" smtClean="0"/>
              <a:t>L1: 5.618</a:t>
            </a:r>
          </a:p>
          <a:p>
            <a:r>
              <a:rPr lang="en-US" altLang="ko-KR" sz="2400" i="1" dirty="0" smtClean="0"/>
              <a:t>lognormal: 6.226</a:t>
            </a:r>
          </a:p>
          <a:p>
            <a:r>
              <a:rPr lang="en-US" altLang="ko-KR" sz="2400" i="1" dirty="0" smtClean="0"/>
              <a:t>gamma: 6.993</a:t>
            </a:r>
          </a:p>
          <a:p>
            <a:r>
              <a:rPr lang="en-US" altLang="ko-KR" sz="2400" i="1" dirty="0" smtClean="0"/>
              <a:t>exponential: </a:t>
            </a:r>
            <a:r>
              <a:rPr lang="en-US" altLang="ko-KR" sz="2400" b="1" i="1" dirty="0" smtClean="0"/>
              <a:t>7.907</a:t>
            </a:r>
          </a:p>
        </p:txBody>
      </p:sp>
    </p:spTree>
    <p:extLst>
      <p:ext uri="{BB962C8B-B14F-4D97-AF65-F5344CB8AC3E}">
        <p14:creationId xmlns:p14="http://schemas.microsoft.com/office/powerpoint/2010/main" val="6989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45911</TotalTime>
  <Words>337</Words>
  <Application>Microsoft Office PowerPoint</Application>
  <PresentationFormat>사용자 지정</PresentationFormat>
  <Paragraphs>178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굴림</vt:lpstr>
      <vt:lpstr>맑은 고딕</vt:lpstr>
      <vt:lpstr>Arial</vt:lpstr>
      <vt:lpstr>Book Antiqua</vt:lpstr>
      <vt:lpstr>Cambria Math</vt:lpstr>
      <vt:lpstr>Times New Roman</vt:lpstr>
      <vt:lpstr>Wingdings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kisoo</cp:lastModifiedBy>
  <cp:revision>161</cp:revision>
  <cp:lastPrinted>2014-05-07T14:06:15Z</cp:lastPrinted>
  <dcterms:created xsi:type="dcterms:W3CDTF">2012-08-29T03:25:31Z</dcterms:created>
  <dcterms:modified xsi:type="dcterms:W3CDTF">2016-03-18T11:25:22Z</dcterms:modified>
</cp:coreProperties>
</file>