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51206400" cy="28803600"/>
  <p:notesSz cx="6858000" cy="9144000"/>
  <p:defaultTextStyle>
    <a:defPPr>
      <a:defRPr lang="en-US"/>
    </a:defPPr>
    <a:lvl1pPr marL="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2D"/>
    <a:srgbClr val="FF0000"/>
    <a:srgbClr val="0000FF"/>
    <a:srgbClr val="00FFFF"/>
    <a:srgbClr val="FF00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43"/>
  </p:normalViewPr>
  <p:slideViewPr>
    <p:cSldViewPr snapToGrid="0" snapToObjects="1">
      <p:cViewPr varScale="1">
        <p:scale>
          <a:sx n="33" d="100"/>
          <a:sy n="33" d="100"/>
        </p:scale>
        <p:origin x="246" y="648"/>
      </p:cViewPr>
      <p:guideLst>
        <p:guide orient="horz" pos="9073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1791" y="42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E5B4-F2A7-4585-85A5-90CCE0084EC7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E9DF-053C-4EA4-AE7D-FFB2D731100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40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2770916" y="4774233"/>
            <a:ext cx="18170403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4541751" y="4774233"/>
            <a:ext cx="17963854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95313" y="4774234"/>
            <a:ext cx="13981126" cy="23920384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 smtClean="0"/>
              <a:t>TITLE</a:t>
            </a:r>
            <a:endParaRPr lang="zh-TW" altLang="en-US" dirty="0" smtClean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 smtClean="0"/>
              <a:t>Author List</a:t>
            </a:r>
            <a:endParaRPr lang="zh-TW" altLang="en-US" dirty="0"/>
          </a:p>
        </p:txBody>
      </p:sp>
      <p:sp>
        <p:nvSpPr>
          <p:cNvPr id="26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 smtClean="0"/>
              <a:t>Affiliations</a:t>
            </a:r>
            <a:endParaRPr lang="zh-TW" altLang="en-US" dirty="0"/>
          </a:p>
        </p:txBody>
      </p:sp>
      <p:sp>
        <p:nvSpPr>
          <p:cNvPr id="29" name="內容版面配置區 28"/>
          <p:cNvSpPr>
            <a:spLocks noGrp="1"/>
          </p:cNvSpPr>
          <p:nvPr>
            <p:ph sz="quarter" idx="16" hasCustomPrompt="1"/>
          </p:nvPr>
        </p:nvSpPr>
        <p:spPr>
          <a:xfrm>
            <a:off x="17863473" y="5525241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 smtClean="0"/>
              <a:t>Click to add text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Click to add text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Click to add text</a:t>
            </a:r>
            <a:endParaRPr lang="zh-TW" altLang="en-US" dirty="0" smtClean="0"/>
          </a:p>
        </p:txBody>
      </p:sp>
      <p:sp>
        <p:nvSpPr>
          <p:cNvPr id="11" name="內容版面配置區 28"/>
          <p:cNvSpPr>
            <a:spLocks noGrp="1"/>
          </p:cNvSpPr>
          <p:nvPr>
            <p:ph sz="quarter" idx="17" hasCustomPrompt="1"/>
          </p:nvPr>
        </p:nvSpPr>
        <p:spPr>
          <a:xfrm>
            <a:off x="897115" y="5525245"/>
            <a:ext cx="14205233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 smtClean="0"/>
              <a:t>Click to add text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Click to add text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Click to add text</a:t>
            </a:r>
            <a:endParaRPr lang="zh-TW" altLang="en-US" dirty="0" smtClean="0"/>
          </a:p>
        </p:txBody>
      </p:sp>
      <p:sp>
        <p:nvSpPr>
          <p:cNvPr id="12" name="內容版面配置區 28"/>
          <p:cNvSpPr>
            <a:spLocks noGrp="1"/>
          </p:cNvSpPr>
          <p:nvPr>
            <p:ph sz="quarter" idx="18" hasCustomPrompt="1"/>
          </p:nvPr>
        </p:nvSpPr>
        <p:spPr>
          <a:xfrm>
            <a:off x="34770299" y="5555014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 smtClean="0"/>
              <a:t>Click to add text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Click to add text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Click to add text</a:t>
            </a:r>
            <a:endParaRPr lang="zh-TW" altLang="en-US" dirty="0" smtClean="0"/>
          </a:p>
        </p:txBody>
      </p:sp>
      <p:sp>
        <p:nvSpPr>
          <p:cNvPr id="13" name="媒體版面配置區 5"/>
          <p:cNvSpPr>
            <a:spLocks noGrp="1"/>
          </p:cNvSpPr>
          <p:nvPr>
            <p:ph type="media" sz="quarter" idx="19" hasCustomPrompt="1"/>
          </p:nvPr>
        </p:nvSpPr>
        <p:spPr>
          <a:xfrm>
            <a:off x="34770299" y="20711428"/>
            <a:ext cx="15632721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 smtClean="0"/>
              <a:t>Click the icon to insert video</a:t>
            </a:r>
            <a:endParaRPr lang="zh-TW" altLang="en-US" dirty="0"/>
          </a:p>
        </p:txBody>
      </p:sp>
      <p:sp>
        <p:nvSpPr>
          <p:cNvPr id="14" name="圖片版面配置區 6"/>
          <p:cNvSpPr>
            <a:spLocks noGrp="1"/>
          </p:cNvSpPr>
          <p:nvPr>
            <p:ph type="pic" sz="quarter" idx="20" hasCustomPrompt="1"/>
          </p:nvPr>
        </p:nvSpPr>
        <p:spPr>
          <a:xfrm>
            <a:off x="17904649" y="20711428"/>
            <a:ext cx="15591545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 smtClean="0"/>
              <a:t>Click the icon to insert image</a:t>
            </a:r>
            <a:endParaRPr lang="zh-TW" alt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" y="547641"/>
            <a:ext cx="9221487" cy="32865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085" y="2109075"/>
            <a:ext cx="3893575" cy="276110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165" y="547641"/>
            <a:ext cx="4881243" cy="16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2"/>
          <a:stretch/>
        </p:blipFill>
        <p:spPr>
          <a:xfrm>
            <a:off x="2" y="2"/>
            <a:ext cx="10673381" cy="4191299"/>
          </a:xfrm>
          <a:prstGeom prst="rect">
            <a:avLst/>
          </a:prstGeom>
        </p:spPr>
      </p:pic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 smtClean="0"/>
              <a:t>TITLE</a:t>
            </a:r>
            <a:endParaRPr lang="zh-TW" altLang="en-US" dirty="0" smtClean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 smtClean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 smtClean="0"/>
              <a:t>Affiliations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60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2"/>
          <a:stretch/>
        </p:blipFill>
        <p:spPr>
          <a:xfrm>
            <a:off x="2" y="2"/>
            <a:ext cx="10673381" cy="4191299"/>
          </a:xfrm>
          <a:prstGeom prst="rect">
            <a:avLst/>
          </a:prstGeom>
        </p:spPr>
      </p:pic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 smtClean="0"/>
              <a:t>TITLE</a:t>
            </a:r>
            <a:endParaRPr lang="zh-TW" altLang="en-US" dirty="0" smtClean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 smtClean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 smtClean="0"/>
              <a:t>Affiliations</a:t>
            </a:r>
            <a:endParaRPr lang="zh-TW" altLang="en-US" dirty="0"/>
          </a:p>
        </p:txBody>
      </p:sp>
      <p:sp>
        <p:nvSpPr>
          <p:cNvPr id="13" name="表格版面配置區 12"/>
          <p:cNvSpPr>
            <a:spLocks noGrp="1"/>
          </p:cNvSpPr>
          <p:nvPr>
            <p:ph type="tbl" sz="quarter" idx="17" hasCustomPrompt="1"/>
          </p:nvPr>
        </p:nvSpPr>
        <p:spPr>
          <a:xfrm>
            <a:off x="5834053" y="12997637"/>
            <a:ext cx="17502156" cy="12135790"/>
          </a:xfrm>
          <a:prstGeom prst="rect">
            <a:avLst/>
          </a:prstGeom>
        </p:spPr>
        <p:txBody>
          <a:bodyPr/>
          <a:lstStyle>
            <a:lvl1pPr>
              <a:defRPr sz="8203" baseline="0"/>
            </a:lvl1pPr>
          </a:lstStyle>
          <a:p>
            <a:r>
              <a:rPr lang="en-US" altLang="zh-TW" dirty="0" smtClean="0"/>
              <a:t>Click the icon to insert table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8" hasCustomPrompt="1"/>
          </p:nvPr>
        </p:nvSpPr>
        <p:spPr>
          <a:xfrm>
            <a:off x="5834052" y="7917682"/>
            <a:ext cx="39562169" cy="4286574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  <a:lvl2pPr>
              <a:defRPr sz="7383" baseline="0"/>
            </a:lvl2pPr>
            <a:lvl3pPr>
              <a:defRPr sz="6563"/>
            </a:lvl3pPr>
            <a:lvl4pPr>
              <a:defRPr sz="6016"/>
            </a:lvl4pPr>
            <a:lvl5pPr>
              <a:defRPr sz="6016"/>
            </a:lvl5pPr>
          </a:lstStyle>
          <a:p>
            <a:pPr lvl="0"/>
            <a:r>
              <a:rPr lang="en-US" altLang="zh-TW" dirty="0" smtClean="0"/>
              <a:t>Click to add text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Click to add text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59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3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96674"/>
            <a:ext cx="16215360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2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defTabSz="2285682" rtl="0" eaLnBrk="1" latinLnBrk="0" hangingPunct="1">
        <a:spcBef>
          <a:spcPct val="0"/>
        </a:spcBef>
        <a:buNone/>
        <a:defRPr sz="22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2" indent="-1714262" algn="l" defTabSz="2285682" rtl="0" eaLnBrk="1" latinLnBrk="0" hangingPunct="1">
        <a:spcBef>
          <a:spcPct val="20000"/>
        </a:spcBef>
        <a:buFont typeface="Arial"/>
        <a:buChar char="•"/>
        <a:defRPr sz="15991" kern="1200">
          <a:solidFill>
            <a:schemeClr val="tx1"/>
          </a:solidFill>
          <a:latin typeface="+mn-lt"/>
          <a:ea typeface="+mn-ea"/>
          <a:cs typeface="+mn-cs"/>
        </a:defRPr>
      </a:lvl1pPr>
      <a:lvl2pPr marL="3714235" indent="-1428552" algn="l" defTabSz="2285682" rtl="0" eaLnBrk="1" latinLnBrk="0" hangingPunct="1">
        <a:spcBef>
          <a:spcPct val="20000"/>
        </a:spcBef>
        <a:buFont typeface="Arial"/>
        <a:buChar char="–"/>
        <a:defRPr sz="13941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8" indent="-1142841" algn="l" defTabSz="2285682" rtl="0" eaLnBrk="1" latinLnBrk="0" hangingPunct="1">
        <a:spcBef>
          <a:spcPct val="20000"/>
        </a:spcBef>
        <a:buFont typeface="Arial"/>
        <a:buChar char="•"/>
        <a:defRPr sz="12027" kern="1200">
          <a:solidFill>
            <a:schemeClr val="tx1"/>
          </a:solidFill>
          <a:latin typeface="+mn-lt"/>
          <a:ea typeface="+mn-ea"/>
          <a:cs typeface="+mn-cs"/>
        </a:defRPr>
      </a:lvl3pPr>
      <a:lvl4pPr marL="7999892" indent="-1142841" algn="l" defTabSz="2285682" rtl="0" eaLnBrk="1" latinLnBrk="0" hangingPunct="1">
        <a:spcBef>
          <a:spcPct val="20000"/>
        </a:spcBef>
        <a:buFont typeface="Arial"/>
        <a:buChar char="–"/>
        <a:defRPr sz="9978" kern="1200">
          <a:solidFill>
            <a:schemeClr val="tx1"/>
          </a:solidFill>
          <a:latin typeface="+mn-lt"/>
          <a:ea typeface="+mn-ea"/>
          <a:cs typeface="+mn-cs"/>
        </a:defRPr>
      </a:lvl4pPr>
      <a:lvl5pPr marL="10285574" indent="-1142841" algn="l" defTabSz="2285682" rtl="0" eaLnBrk="1" latinLnBrk="0" hangingPunct="1">
        <a:spcBef>
          <a:spcPct val="20000"/>
        </a:spcBef>
        <a:buFont typeface="Arial"/>
        <a:buChar char="»"/>
        <a:defRPr sz="9978" kern="1200">
          <a:solidFill>
            <a:schemeClr val="tx1"/>
          </a:solidFill>
          <a:latin typeface="+mn-lt"/>
          <a:ea typeface="+mn-ea"/>
          <a:cs typeface="+mn-cs"/>
        </a:defRPr>
      </a:lvl5pPr>
      <a:lvl6pPr marL="1257125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6pPr>
      <a:lvl7pPr marL="14856941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7pPr>
      <a:lvl8pPr marL="17142624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8pPr>
      <a:lvl9pPr marL="1942830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1pPr>
      <a:lvl2pPr marL="22856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2pPr>
      <a:lvl3pPr marL="457136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3pPr>
      <a:lvl4pPr marL="6857049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4pPr>
      <a:lvl5pPr marL="9142733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5pPr>
      <a:lvl6pPr marL="1142841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6pPr>
      <a:lvl7pPr marL="1371410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7pPr>
      <a:lvl8pPr marL="159997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8pPr>
      <a:lvl9pPr marL="18285466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331" y="6625219"/>
            <a:ext cx="8613873" cy="5856458"/>
          </a:xfrm>
        </p:spPr>
      </p:pic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Detecting Arbitrarily Rotated Faces for Face Analysis</a:t>
            </a:r>
            <a:endParaRPr lang="zh-TW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Otto von Guericke University, Magdeburg, Germany</a:t>
            </a:r>
            <a:endParaRPr lang="en-US" dirty="0"/>
          </a:p>
        </p:txBody>
      </p:sp>
      <p:sp>
        <p:nvSpPr>
          <p:cNvPr id="6" name="Text Box 142"/>
          <p:cNvSpPr txBox="1">
            <a:spLocks noChangeArrowheads="1"/>
          </p:cNvSpPr>
          <p:nvPr/>
        </p:nvSpPr>
        <p:spPr bwMode="auto">
          <a:xfrm>
            <a:off x="16093150" y="29030505"/>
            <a:ext cx="384644" cy="52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30" tIns="95212" rIns="190430" bIns="95212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188"/>
          </a:p>
        </p:txBody>
      </p:sp>
      <p:sp>
        <p:nvSpPr>
          <p:cNvPr id="9" name="文字方塊 8"/>
          <p:cNvSpPr txBox="1"/>
          <p:nvPr/>
        </p:nvSpPr>
        <p:spPr>
          <a:xfrm>
            <a:off x="1064608" y="6185285"/>
            <a:ext cx="123859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Current face detection concentrates on detecting tiny faces and severely occluded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faces. Face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analysis methods, however, require a good localization and would benefit greatly from some rotation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information. We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propose a face direction vector (FDV), a consistent definition of face location, size, and orientation.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Using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the FDV is promising for all succeeding face analysis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methods. As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an example, we show that facial landmark detection can highly benefit from pre-aligned faces.</a:t>
            </a: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040" y="20153284"/>
            <a:ext cx="13025703" cy="3868202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6" name="矩形 35"/>
          <p:cNvSpPr/>
          <p:nvPr/>
        </p:nvSpPr>
        <p:spPr>
          <a:xfrm>
            <a:off x="757041" y="5650483"/>
            <a:ext cx="13025703" cy="13727005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7" name="矩形 36"/>
          <p:cNvSpPr/>
          <p:nvPr/>
        </p:nvSpPr>
        <p:spPr>
          <a:xfrm>
            <a:off x="1255540" y="19591711"/>
            <a:ext cx="5038239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16" b="1" cap="all" dirty="0">
                <a:ea typeface="Noto Sans CJK JP Medium" panose="020B0600000000000000" pitchFamily="34" charset="-128"/>
              </a:rPr>
              <a:t>Architecture</a:t>
            </a:r>
            <a:endParaRPr lang="en-US" sz="6016" dirty="0">
              <a:ea typeface="Noto Sans CJK JP Medium" panose="020B0600000000000000" pitchFamily="34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94289" y="5160451"/>
            <a:ext cx="4389727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016" b="1" cap="all" dirty="0">
                <a:ea typeface="Noto Sans CJK JP Medium" panose="020B0600000000000000" pitchFamily="34" charset="-128"/>
              </a:rPr>
              <a:t>Motivation</a:t>
            </a:r>
            <a:endParaRPr lang="en-US" sz="6016" b="1" cap="all" dirty="0">
              <a:ea typeface="Noto Sans CJK JP Medium" panose="020B0600000000000000" pitchFamily="34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550125" y="5650483"/>
            <a:ext cx="16834450" cy="7265485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75" dirty="0"/>
          </a:p>
        </p:txBody>
      </p:sp>
      <p:sp>
        <p:nvSpPr>
          <p:cNvPr id="40" name="矩形 39"/>
          <p:cNvSpPr/>
          <p:nvPr/>
        </p:nvSpPr>
        <p:spPr>
          <a:xfrm>
            <a:off x="14946559" y="5160451"/>
            <a:ext cx="8159285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Face Direction Vector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169977" y="21065797"/>
            <a:ext cx="18253200" cy="6964045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4" name="矩形 43"/>
          <p:cNvSpPr/>
          <p:nvPr/>
        </p:nvSpPr>
        <p:spPr>
          <a:xfrm>
            <a:off x="34997583" y="20552887"/>
            <a:ext cx="4435381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/>
              <a:t>Conclusion</a:t>
            </a:r>
            <a:endParaRPr lang="zh-TW" altLang="en-US" sz="6016" dirty="0"/>
          </a:p>
        </p:txBody>
      </p:sp>
      <p:sp>
        <p:nvSpPr>
          <p:cNvPr id="45" name="矩形 44"/>
          <p:cNvSpPr/>
          <p:nvPr/>
        </p:nvSpPr>
        <p:spPr>
          <a:xfrm>
            <a:off x="907750" y="20570499"/>
            <a:ext cx="125427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Our face detection architecture is based on the tiny version of </a:t>
            </a:r>
            <a:r>
              <a:rPr lang="en-US" altLang="zh-TW" sz="4200" dirty="0" smtClean="0">
                <a:solidFill>
                  <a:srgbClr val="000000"/>
                </a:solidFill>
              </a:rPr>
              <a:t>the YOLOv3 </a:t>
            </a:r>
            <a:r>
              <a:rPr lang="en-US" altLang="zh-TW" sz="4200" dirty="0">
                <a:solidFill>
                  <a:srgbClr val="000000"/>
                </a:solidFill>
              </a:rPr>
              <a:t>object detection network </a:t>
            </a:r>
            <a:r>
              <a:rPr lang="en-US" altLang="zh-TW" sz="4200" dirty="0" smtClean="0">
                <a:solidFill>
                  <a:srgbClr val="000000"/>
                </a:solidFill>
              </a:rPr>
              <a:t>[1].</a:t>
            </a:r>
            <a:endParaRPr lang="en-US" altLang="zh-TW" sz="4200" dirty="0">
              <a:solidFill>
                <a:srgbClr val="000000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YOLO (you only look once) is a fully convolutional neural </a:t>
            </a:r>
            <a:r>
              <a:rPr lang="en-US" altLang="zh-TW" sz="4200" dirty="0" smtClean="0">
                <a:solidFill>
                  <a:srgbClr val="000000"/>
                </a:solidFill>
              </a:rPr>
              <a:t>network that </a:t>
            </a:r>
            <a:r>
              <a:rPr lang="en-US" altLang="zh-TW" sz="4200" dirty="0">
                <a:solidFill>
                  <a:srgbClr val="000000"/>
                </a:solidFill>
              </a:rPr>
              <a:t>simultaneously predicts the object score, location, bounding box width and height.</a:t>
            </a:r>
            <a:endParaRPr lang="en-US" altLang="zh-TW" sz="4200" dirty="0">
              <a:solidFill>
                <a:srgbClr val="000000"/>
              </a:solidFill>
            </a:endParaRPr>
          </a:p>
        </p:txBody>
      </p:sp>
      <p:sp>
        <p:nvSpPr>
          <p:cNvPr id="34" name="矩形 40"/>
          <p:cNvSpPr/>
          <p:nvPr/>
        </p:nvSpPr>
        <p:spPr>
          <a:xfrm>
            <a:off x="14550125" y="13452843"/>
            <a:ext cx="16834450" cy="7860074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6" name="矩形 41"/>
          <p:cNvSpPr/>
          <p:nvPr/>
        </p:nvSpPr>
        <p:spPr>
          <a:xfrm>
            <a:off x="14866838" y="13004459"/>
            <a:ext cx="5740482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Loss-Functions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矩形 54"/>
              <p:cNvSpPr/>
              <p:nvPr/>
            </p:nvSpPr>
            <p:spPr>
              <a:xfrm>
                <a:off x="15021745" y="13872398"/>
                <a:ext cx="15906410" cy="6817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TW" sz="4200" dirty="0" smtClean="0">
                    <a:solidFill>
                      <a:srgbClr val="000000"/>
                    </a:solidFill>
                  </a:rPr>
                  <a:t>We train the FDV length </a:t>
                </a:r>
                <a14:m>
                  <m:oMath xmlns:m="http://schemas.openxmlformats.org/officeDocument/2006/math">
                    <m:r>
                      <a:rPr lang="de-DE" altLang="zh-TW" sz="4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de-DE" altLang="zh-TW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with linear activation </a:t>
                </a:r>
                <a:r>
                  <a:rPr lang="en-US" altLang="zh-TW" sz="4200" dirty="0" smtClean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altLang="zh-TW" sz="4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altLang="zh-TW" sz="4200" b="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de-DE" altLang="zh-TW" sz="4200" b="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altLang="zh-TW" sz="4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altLang="zh-TW" sz="4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altLang="zh-TW" sz="4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e-DE" altLang="zh-TW" sz="4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altLang="zh-TW" sz="4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de-DE" altLang="zh-TW" sz="42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  <m:r>
                                          <a:rPr lang="de-DE" altLang="zh-TW" sz="4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</m:num>
                                      <m:den>
                                        <m:r>
                                          <a:rPr lang="de-DE" altLang="zh-TW" sz="4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de-DE" altLang="zh-TW" sz="42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de-DE" altLang="zh-TW" sz="4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altLang="zh-TW" sz="42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de-DE" altLang="zh-TW" sz="4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altLang="zh-TW" sz="42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sz="4200" dirty="0" smtClean="0">
                    <a:solidFill>
                      <a:srgbClr val="000000"/>
                    </a:solidFill>
                  </a:rPr>
                  <a:t>is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the nearest anchor to the ground truth </a:t>
                </a:r>
                <a:r>
                  <a:rPr lang="en-US" altLang="zh-TW" sz="4200" dirty="0" smtClean="0">
                    <a:solidFill>
                      <a:srgbClr val="000000"/>
                    </a:solidFill>
                  </a:rPr>
                  <a:t>FDV </a:t>
                </a:r>
                <a14:m>
                  <m:oMath xmlns:m="http://schemas.openxmlformats.org/officeDocument/2006/math">
                    <m:r>
                      <a:rPr lang="de-DE" altLang="zh-TW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 in normalized Euclidean space. We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propose to train the angle </a:t>
                </a:r>
                <a:r>
                  <a:rPr lang="en-US" altLang="zh-TW" sz="4200" dirty="0" smtClean="0">
                    <a:solidFill>
                      <a:srgbClr val="000000"/>
                    </a:solidFill>
                  </a:rPr>
                  <a:t>offset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42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42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zh-TW" altLang="el-GR" sz="42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altLang="zh-TW" sz="4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altLang="zh-TW" sz="4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de-DE" altLang="zh-TW" sz="4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zh-TW" sz="420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altLang="zh-TW" sz="420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altLang="zh-TW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zh-TW" sz="4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TW" sz="4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altLang="zh-TW" sz="4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altLang="zh-TW" sz="4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TW" sz="4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altLang="zh-TW" sz="4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 between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the ground truth FDV </a:t>
                </a:r>
                <a14:m>
                  <m:oMath xmlns:m="http://schemas.openxmlformats.org/officeDocument/2006/math">
                    <m:r>
                      <a:rPr lang="de-DE" altLang="zh-TW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de-DE" altLang="zh-TW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and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its anchor </a:t>
                </a:r>
                <a14:m>
                  <m:oMath xmlns:m="http://schemas.openxmlformats.org/officeDocument/2006/math">
                    <m:r>
                      <a:rPr lang="de-DE" altLang="zh-TW" sz="42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de-DE" altLang="zh-TW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with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linear activation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zh-TW" sz="4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TW" altLang="de-DE" sz="4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de-DE" altLang="zh-TW" sz="4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TW" altLang="de-DE" sz="4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zh-TW" sz="420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sz="42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zh-TW" altLang="el-GR" sz="42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TW" altLang="de-DE" sz="42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. </a:t>
                </a:r>
              </a:p>
              <a:p>
                <a:pPr algn="just"/>
                <a:r>
                  <a:rPr lang="en-US" altLang="zh-TW" sz="4200" dirty="0" smtClean="0">
                    <a:solidFill>
                      <a:srgbClr val="000000"/>
                    </a:solidFill>
                  </a:rPr>
                  <a:t>In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the forward pass (linear activated network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altLang="zh-TW" sz="4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42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TW" altLang="de-DE" sz="4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)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, we </a:t>
                </a:r>
                <a:r>
                  <a:rPr lang="en-US" altLang="zh-TW" sz="4200" dirty="0" smtClean="0">
                    <a:solidFill>
                      <a:srgbClr val="000000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zh-TW" altLang="en-US" sz="4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altLang="zh-TW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zh-TW" sz="4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zh-TW" sz="420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altLang="zh-TW" sz="420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altLang="zh-TW" sz="4200" i="1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TW" altLang="de-DE" sz="4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zh-TW" altLang="de-DE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4200" dirty="0" smtClean="0">
                    <a:solidFill>
                      <a:srgbClr val="000000"/>
                    </a:solidFill>
                  </a:rPr>
                  <a:t>(rearrange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the </a:t>
                </a:r>
                <a:r>
                  <a:rPr lang="en-US" altLang="zh-TW" sz="4200" dirty="0" smtClean="0">
                    <a:solidFill>
                      <a:srgbClr val="000000"/>
                    </a:solidFill>
                  </a:rPr>
                  <a:t>loss </a:t>
                </a:r>
                <a:r>
                  <a:rPr lang="en-US" altLang="zh-TW" sz="4200" dirty="0">
                    <a:solidFill>
                      <a:srgbClr val="000000"/>
                    </a:solidFill>
                  </a:rPr>
                  <a:t>functions) to obtain the FDV </a:t>
                </a:r>
                <a:r>
                  <a:rPr lang="en-US" altLang="zh-TW" sz="4200" dirty="0" smtClean="0">
                    <a:solidFill>
                      <a:srgbClr val="000000"/>
                    </a:solidFill>
                  </a:rPr>
                  <a:t>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zh-TW" sz="4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altLang="zh-TW" sz="4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zh-TW" sz="4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altLang="zh-TW" sz="4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de-DE" sz="4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zh-TW" sz="4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zh-TW" sz="4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de-DE" altLang="zh-TW" sz="4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zh-TW" sz="4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zh-TW" sz="4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  <m:r>
                      <a:rPr lang="de-DE" altLang="zh-TW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∙∥</m:t>
                    </m:r>
                    <m:r>
                      <a:rPr lang="de-DE" altLang="zh-TW" sz="42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de-DE" altLang="zh-TW" sz="4200" b="0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zh-TW" sz="4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zh-TW" sz="4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altLang="zh-TW" sz="4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DE" altLang="zh-TW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altLang="zh-TW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zh-TW" sz="4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de-DE" sz="4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zh-TW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zh-TW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zh-TW" sz="4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∙∥</m:t>
                    </m:r>
                    <m:r>
                      <a:rPr lang="de-DE" altLang="zh-TW" sz="42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de-DE" altLang="zh-TW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US" altLang="zh-TW" sz="4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7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745" y="13872398"/>
                <a:ext cx="15906410" cy="6817700"/>
              </a:xfrm>
              <a:prstGeom prst="rect">
                <a:avLst/>
              </a:prstGeom>
              <a:blipFill>
                <a:blip r:embed="rId6"/>
                <a:stretch>
                  <a:fillRect l="-1456" t="-1699" r="-1456" b="-25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0"/>
          <p:cNvSpPr/>
          <p:nvPr/>
        </p:nvSpPr>
        <p:spPr>
          <a:xfrm>
            <a:off x="14550125" y="21987190"/>
            <a:ext cx="16834450" cy="6042652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51" name="矩形 41"/>
          <p:cNvSpPr/>
          <p:nvPr/>
        </p:nvSpPr>
        <p:spPr>
          <a:xfrm>
            <a:off x="14866838" y="21478140"/>
            <a:ext cx="7284943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Anchor </a:t>
            </a:r>
            <a:r>
              <a:rPr lang="en-US" altLang="zh-TW" sz="6016" b="1" cap="all" dirty="0" smtClean="0">
                <a:ea typeface="Noto Sans CJK JP Medium" panose="020B0600000000000000" pitchFamily="34" charset="-128"/>
              </a:rPr>
              <a:t>placement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54" name="矩形 54"/>
          <p:cNvSpPr/>
          <p:nvPr/>
        </p:nvSpPr>
        <p:spPr>
          <a:xfrm>
            <a:off x="15021745" y="22738921"/>
            <a:ext cx="88682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4200" dirty="0">
                <a:solidFill>
                  <a:srgbClr val="000000"/>
                </a:solidFill>
              </a:rPr>
              <a:t>FDV values for the augmented data distribution, anchor positions on two circles, and anchor membership of each data element in </a:t>
            </a:r>
            <a:r>
              <a:rPr lang="en-US" altLang="zh-TW" sz="4200" dirty="0" smtClean="0">
                <a:solidFill>
                  <a:srgbClr val="000000"/>
                </a:solidFill>
              </a:rPr>
              <a:t>color. The </a:t>
            </a:r>
            <a:r>
              <a:rPr lang="en-US" altLang="zh-TW" sz="4200" dirty="0">
                <a:solidFill>
                  <a:srgbClr val="000000"/>
                </a:solidFill>
              </a:rPr>
              <a:t>anchors are placed such that each anchor covers the same amount of data</a:t>
            </a:r>
            <a:endParaRPr lang="en-US" altLang="zh-TW" sz="4200" dirty="0">
              <a:solidFill>
                <a:srgbClr val="000000"/>
              </a:solidFill>
            </a:endParaRPr>
          </a:p>
        </p:txBody>
      </p:sp>
      <p:sp>
        <p:nvSpPr>
          <p:cNvPr id="60" name="矩形 40"/>
          <p:cNvSpPr/>
          <p:nvPr/>
        </p:nvSpPr>
        <p:spPr>
          <a:xfrm>
            <a:off x="32151956" y="5650483"/>
            <a:ext cx="18253200" cy="14486200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63" name="矩形 41"/>
          <p:cNvSpPr/>
          <p:nvPr/>
        </p:nvSpPr>
        <p:spPr>
          <a:xfrm>
            <a:off x="35091785" y="5160451"/>
            <a:ext cx="4714176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 smtClean="0">
                <a:ea typeface="Noto Sans CJK JP Medium" panose="020B0600000000000000" pitchFamily="34" charset="-128"/>
              </a:rPr>
              <a:t>Experiments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52" y="12196132"/>
            <a:ext cx="11524341" cy="6865086"/>
          </a:xfrm>
        </p:spPr>
      </p:pic>
      <p:sp>
        <p:nvSpPr>
          <p:cNvPr id="22" name="內容版面配置區 21"/>
          <p:cNvSpPr>
            <a:spLocks noGrp="1"/>
          </p:cNvSpPr>
          <p:nvPr>
            <p:ph sz="quarter" idx="14"/>
          </p:nvPr>
        </p:nvSpPr>
        <p:spPr>
          <a:xfrm>
            <a:off x="11836335" y="2190933"/>
            <a:ext cx="28676665" cy="1249360"/>
          </a:xfrm>
        </p:spPr>
        <p:txBody>
          <a:bodyPr/>
          <a:lstStyle/>
          <a:p>
            <a:r>
              <a:rPr lang="de-DE" altLang="zh-TW" dirty="0"/>
              <a:t>Frerk Saxen, Sebastian Handrich, Philipp Werner, Ehsan Othman, Ayoub Al-Hamadi</a:t>
            </a:r>
            <a:endParaRPr lang="zh-TW" altLang="en-US" dirty="0"/>
          </a:p>
        </p:txBody>
      </p:sp>
      <p:sp>
        <p:nvSpPr>
          <p:cNvPr id="41" name="矩形 34"/>
          <p:cNvSpPr/>
          <p:nvPr/>
        </p:nvSpPr>
        <p:spPr>
          <a:xfrm>
            <a:off x="757040" y="24718298"/>
            <a:ext cx="13025703" cy="3311544"/>
          </a:xfrm>
          <a:prstGeom prst="rect">
            <a:avLst/>
          </a:prstGeom>
          <a:noFill/>
          <a:ln w="76200">
            <a:solidFill>
              <a:srgbClr val="94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2" name="矩形 36"/>
          <p:cNvSpPr/>
          <p:nvPr/>
        </p:nvSpPr>
        <p:spPr>
          <a:xfrm>
            <a:off x="1255540" y="24222093"/>
            <a:ext cx="4187813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16" b="1" cap="all" dirty="0">
                <a:ea typeface="Noto Sans CJK JP Medium" panose="020B0600000000000000" pitchFamily="34" charset="-128"/>
              </a:rPr>
              <a:t>References</a:t>
            </a:r>
            <a:endParaRPr lang="en-US" sz="6016" dirty="0">
              <a:ea typeface="Noto Sans CJK JP Medium" panose="020B0600000000000000" pitchFamily="34" charset="-128"/>
            </a:endParaRPr>
          </a:p>
        </p:txBody>
      </p:sp>
      <p:sp>
        <p:nvSpPr>
          <p:cNvPr id="48" name="矩形 44"/>
          <p:cNvSpPr/>
          <p:nvPr/>
        </p:nvSpPr>
        <p:spPr>
          <a:xfrm>
            <a:off x="907750" y="25169924"/>
            <a:ext cx="125427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dirty="0" smtClean="0">
                <a:solidFill>
                  <a:srgbClr val="000000"/>
                </a:solidFill>
              </a:rPr>
              <a:t>[1] Joseph </a:t>
            </a:r>
            <a:r>
              <a:rPr lang="en-US" altLang="zh-TW" sz="2800" dirty="0" err="1">
                <a:solidFill>
                  <a:srgbClr val="000000"/>
                </a:solidFill>
              </a:rPr>
              <a:t>Redmon</a:t>
            </a:r>
            <a:r>
              <a:rPr lang="en-US" altLang="zh-TW" sz="2800" dirty="0">
                <a:solidFill>
                  <a:srgbClr val="000000"/>
                </a:solidFill>
              </a:rPr>
              <a:t> and Ali </a:t>
            </a:r>
            <a:r>
              <a:rPr lang="en-US" altLang="zh-TW" sz="2800" dirty="0" err="1">
                <a:solidFill>
                  <a:srgbClr val="000000"/>
                </a:solidFill>
              </a:rPr>
              <a:t>Farhadi</a:t>
            </a:r>
            <a:r>
              <a:rPr lang="en-US" altLang="zh-TW" sz="2800" dirty="0">
                <a:solidFill>
                  <a:srgbClr val="000000"/>
                </a:solidFill>
              </a:rPr>
              <a:t>, “YOLOv3: An Incremental Improvement,”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arXiv</a:t>
            </a:r>
            <a:r>
              <a:rPr lang="en-US" altLang="zh-TW" sz="2800" dirty="0" smtClean="0">
                <a:solidFill>
                  <a:srgbClr val="000000"/>
                </a:solidFill>
              </a:rPr>
              <a:t>, 2018</a:t>
            </a:r>
            <a:r>
              <a:rPr lang="en-US" altLang="zh-TW" sz="2800" dirty="0">
                <a:solidFill>
                  <a:srgbClr val="000000"/>
                </a:solidFill>
              </a:rPr>
              <a:t>. </a:t>
            </a:r>
            <a:r>
              <a:rPr lang="en-US" altLang="zh-TW" sz="2800" dirty="0" smtClean="0">
                <a:solidFill>
                  <a:srgbClr val="000000"/>
                </a:solidFill>
              </a:rPr>
              <a:t>2</a:t>
            </a:r>
          </a:p>
          <a:p>
            <a:pPr algn="just"/>
            <a:r>
              <a:rPr lang="en-US" altLang="zh-TW" sz="2800" dirty="0" smtClean="0">
                <a:solidFill>
                  <a:srgbClr val="000000"/>
                </a:solidFill>
              </a:rPr>
              <a:t>[2</a:t>
            </a:r>
            <a:r>
              <a:rPr lang="en-US" altLang="zh-TW" sz="2800" dirty="0">
                <a:solidFill>
                  <a:srgbClr val="000000"/>
                </a:solidFill>
              </a:rPr>
              <a:t>] Adrian </a:t>
            </a:r>
            <a:r>
              <a:rPr lang="en-US" altLang="zh-TW" sz="2800" dirty="0" err="1">
                <a:solidFill>
                  <a:srgbClr val="000000"/>
                </a:solidFill>
              </a:rPr>
              <a:t>Bulat</a:t>
            </a:r>
            <a:r>
              <a:rPr lang="en-US" altLang="zh-TW" sz="2800" dirty="0">
                <a:solidFill>
                  <a:srgbClr val="000000"/>
                </a:solidFill>
              </a:rPr>
              <a:t> and Georgios </a:t>
            </a:r>
            <a:r>
              <a:rPr lang="en-US" altLang="zh-TW" sz="2800" dirty="0" err="1">
                <a:solidFill>
                  <a:srgbClr val="000000"/>
                </a:solidFill>
              </a:rPr>
              <a:t>Tzimiropoulos</a:t>
            </a:r>
            <a:r>
              <a:rPr lang="en-US" altLang="zh-TW" sz="2800" dirty="0">
                <a:solidFill>
                  <a:srgbClr val="000000"/>
                </a:solidFill>
              </a:rPr>
              <a:t>, “How Far are We from Solving the 2D </a:t>
            </a:r>
            <a:r>
              <a:rPr lang="en-US" altLang="zh-TW" sz="2800" dirty="0" smtClean="0">
                <a:solidFill>
                  <a:srgbClr val="000000"/>
                </a:solidFill>
              </a:rPr>
              <a:t>and 3D </a:t>
            </a:r>
            <a:r>
              <a:rPr lang="en-US" altLang="zh-TW" sz="2800" dirty="0">
                <a:solidFill>
                  <a:srgbClr val="000000"/>
                </a:solidFill>
              </a:rPr>
              <a:t>Face Alignment Problem</a:t>
            </a:r>
            <a:r>
              <a:rPr lang="en-US" altLang="zh-TW" sz="2800" dirty="0" smtClean="0">
                <a:solidFill>
                  <a:srgbClr val="000000"/>
                </a:solidFill>
              </a:rPr>
              <a:t>?,” in ICCV 2017</a:t>
            </a:r>
          </a:p>
          <a:p>
            <a:pPr algn="just"/>
            <a:r>
              <a:rPr lang="en-US" altLang="zh-TW" sz="2800" dirty="0" smtClean="0">
                <a:solidFill>
                  <a:srgbClr val="000000"/>
                </a:solidFill>
              </a:rPr>
              <a:t>[3</a:t>
            </a:r>
            <a:r>
              <a:rPr lang="en-US" altLang="zh-TW" sz="2800" dirty="0">
                <a:solidFill>
                  <a:srgbClr val="000000"/>
                </a:solidFill>
              </a:rPr>
              <a:t>] </a:t>
            </a:r>
            <a:r>
              <a:rPr lang="en-US" altLang="zh-TW" sz="2800" dirty="0" err="1">
                <a:solidFill>
                  <a:srgbClr val="000000"/>
                </a:solidFill>
              </a:rPr>
              <a:t>Shifeng</a:t>
            </a:r>
            <a:r>
              <a:rPr lang="en-US" altLang="zh-TW" sz="2800" dirty="0">
                <a:solidFill>
                  <a:srgbClr val="000000"/>
                </a:solidFill>
              </a:rPr>
              <a:t> Zhang, </a:t>
            </a:r>
            <a:r>
              <a:rPr lang="en-US" altLang="zh-TW" sz="2800" dirty="0" err="1">
                <a:solidFill>
                  <a:srgbClr val="000000"/>
                </a:solidFill>
              </a:rPr>
              <a:t>Xiangyu</a:t>
            </a:r>
            <a:r>
              <a:rPr lang="en-US" altLang="zh-TW" sz="2800" dirty="0">
                <a:solidFill>
                  <a:srgbClr val="000000"/>
                </a:solidFill>
              </a:rPr>
              <a:t> Zhu, Zhen Lei, </a:t>
            </a:r>
            <a:r>
              <a:rPr lang="en-US" altLang="zh-TW" sz="2800" dirty="0" err="1">
                <a:solidFill>
                  <a:srgbClr val="000000"/>
                </a:solidFill>
              </a:rPr>
              <a:t>Hailin</a:t>
            </a:r>
            <a:r>
              <a:rPr lang="en-US" altLang="zh-TW" sz="2800" dirty="0">
                <a:solidFill>
                  <a:srgbClr val="000000"/>
                </a:solidFill>
              </a:rPr>
              <a:t> Shi, Xiaobo Wang, and Stan Z. Li</a:t>
            </a:r>
            <a:r>
              <a:rPr lang="en-US" altLang="zh-TW" sz="2800" dirty="0" smtClean="0">
                <a:solidFill>
                  <a:srgbClr val="000000"/>
                </a:solidFill>
              </a:rPr>
              <a:t>, “</a:t>
            </a:r>
            <a:r>
              <a:rPr lang="en-US" altLang="zh-TW" sz="2800" dirty="0">
                <a:solidFill>
                  <a:srgbClr val="000000"/>
                </a:solidFill>
              </a:rPr>
              <a:t>S3FD: Single Shot Scale-Invariant Face Detector,” in </a:t>
            </a:r>
            <a:r>
              <a:rPr lang="en-US" altLang="zh-TW" sz="2800" dirty="0" smtClean="0">
                <a:solidFill>
                  <a:srgbClr val="000000"/>
                </a:solidFill>
              </a:rPr>
              <a:t>ICCV 2017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55812" y="22197855"/>
            <a:ext cx="5843876" cy="5698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矩形 54"/>
              <p:cNvSpPr/>
              <p:nvPr/>
            </p:nvSpPr>
            <p:spPr>
              <a:xfrm>
                <a:off x="21739130" y="6185897"/>
                <a:ext cx="9189025" cy="645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altLang="zh-TW" sz="4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de-DE" altLang="zh-TW" sz="4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de-DE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de-DE" altLang="zh-TW" sz="4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altLang="zh-TW" sz="4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altLang="zh-TW" sz="4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altLang="zh-TW" sz="4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zh-TW" sz="4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de-DE" altLang="zh-TW" sz="4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de-DE" altLang="zh-TW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de-DE" altLang="zh-TW" sz="4200" b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𝐥𝐦</m:t>
                              </m:r>
                              <m:d>
                                <m:dPr>
                                  <m:ctrlPr>
                                    <a:rPr lang="de-DE" altLang="zh-TW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zh-TW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de-DE" altLang="zh-TW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zh-TW" sz="4200" b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𝐥𝐦</m:t>
                              </m:r>
                              <m:d>
                                <m:dPr>
                                  <m:ctrlPr>
                                    <a:rPr lang="de-DE" altLang="zh-TW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zh-TW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de-DE" altLang="zh-TW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altLang="zh-TW" sz="4200" b="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altLang="zh-TW" sz="4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DE" altLang="zh-TW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de-DE" altLang="zh-TW" sz="4200" b="1" i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𝐥𝐦</m:t>
                          </m:r>
                          <m:d>
                            <m:dPr>
                              <m:ctrlPr>
                                <a:rPr lang="de-DE" altLang="zh-TW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zh-TW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de-DE" altLang="zh-TW" sz="4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de-DE" altLang="zh-TW" sz="4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de-DE" altLang="zh-TW" sz="4200" b="1" i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𝐥𝐦</m:t>
                          </m:r>
                          <m:d>
                            <m:dPr>
                              <m:ctrlPr>
                                <a:rPr lang="de-DE" altLang="zh-TW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zh-TW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altLang="zh-TW" sz="4200" b="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altLang="zh-TW" sz="4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e-DE" altLang="zh-TW" sz="4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zh-TW" sz="4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de-DE" altLang="zh-TW" sz="4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zh-TW" sz="4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zh-TW" sz="4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de-DE" altLang="zh-TW" sz="4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zh-TW" sz="4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de-DE" altLang="zh-TW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den>
                      </m:f>
                    </m:oMath>
                  </m:oMathPara>
                </a14:m>
                <a:endParaRPr lang="en-US" altLang="zh-TW" sz="42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altLang="zh-TW" sz="4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𝐟𝐝𝐯</m:t>
                      </m:r>
                      <m:r>
                        <a:rPr lang="de-DE" altLang="zh-TW" sz="4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zh-TW" sz="4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de-DE" altLang="zh-TW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zh-TW" sz="4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altLang="zh-TW" sz="4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130" y="6185897"/>
                <a:ext cx="9189025" cy="64563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字方塊 8"/>
          <p:cNvSpPr txBox="1"/>
          <p:nvPr/>
        </p:nvSpPr>
        <p:spPr>
          <a:xfrm>
            <a:off x="32591922" y="6147194"/>
            <a:ext cx="8127783" cy="1366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Face </a:t>
            </a:r>
            <a:r>
              <a:rPr lang="en-US" altLang="zh-TW" sz="4200" b="1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Detection:</a:t>
            </a:r>
          </a:p>
          <a:p>
            <a:pPr algn="just"/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Face detection performance on the original </a:t>
            </a:r>
            <a:r>
              <a:rPr lang="en-US" altLang="zh-TW" sz="4200" dirty="0" err="1">
                <a:ea typeface="Noto Sans CJK TC Regular" panose="020B0500000000000000" pitchFamily="34" charset="-120"/>
                <a:cs typeface="Times New Roman" panose="02020603050405020304" pitchFamily="18" charset="0"/>
              </a:rPr>
              <a:t>CelebA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test set (low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variation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in face rotation and size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). Almost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all 20k faces in the test set are correctly detected by the three approaches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zh-TW" sz="4200" dirty="0" smtClean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Landmark </a:t>
            </a:r>
            <a:r>
              <a:rPr lang="en-US" altLang="zh-TW" sz="4200" b="1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Localization:</a:t>
            </a:r>
          </a:p>
          <a:p>
            <a:pPr algn="just"/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Facial landmark localization </a:t>
            </a:r>
            <a:r>
              <a:rPr lang="en-US" altLang="zh-TW" sz="4200" dirty="0" err="1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accura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-cy with [2]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(CED curve) on the augmented </a:t>
            </a:r>
            <a:r>
              <a:rPr lang="en-US" altLang="zh-TW" sz="4200" dirty="0" err="1">
                <a:ea typeface="Noto Sans CJK TC Regular" panose="020B0500000000000000" pitchFamily="34" charset="-120"/>
                <a:cs typeface="Times New Roman" panose="02020603050405020304" pitchFamily="18" charset="0"/>
              </a:rPr>
              <a:t>CelebA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test set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4200" dirty="0" smtClean="0">
                <a:solidFill>
                  <a:srgbClr val="0000FF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Blue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: landmark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localization on traditional upright bounding boxes predicted by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[3] (</a:t>
            </a:r>
            <a:r>
              <a:rPr lang="en-US" altLang="zh-TW" sz="4200" dirty="0" smtClean="0">
                <a:solidFill>
                  <a:srgbClr val="0000FF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solid blue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and calculated from FDV ground truth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4200" dirty="0" smtClean="0">
                <a:solidFill>
                  <a:srgbClr val="0000FF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dashed blue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); </a:t>
            </a:r>
            <a:r>
              <a:rPr lang="en-US" altLang="zh-TW" sz="4200" dirty="0" smtClean="0">
                <a:solidFill>
                  <a:srgbClr val="FF0000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Red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: landmark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localization on </a:t>
            </a:r>
            <a:r>
              <a:rPr lang="en-US" altLang="zh-TW" sz="4200" dirty="0" err="1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prealigned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faces (rotation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com-</a:t>
            </a:r>
            <a:r>
              <a:rPr lang="en-US" altLang="zh-TW" sz="4200" dirty="0" err="1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pensation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) using our predicted FDV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4200" dirty="0" smtClean="0">
                <a:solidFill>
                  <a:srgbClr val="FF0000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solid red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and ground truth FDV 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4200" dirty="0" smtClean="0">
                <a:solidFill>
                  <a:srgbClr val="FF0000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dashed red</a:t>
            </a:r>
            <a:r>
              <a:rPr lang="en-US" altLang="zh-TW" sz="4200" dirty="0" smtClean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).</a:t>
            </a: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0791" y="6007567"/>
            <a:ext cx="9103179" cy="5741713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398" y="13004459"/>
            <a:ext cx="9035442" cy="5416203"/>
          </a:xfrm>
          <a:prstGeom prst="rect">
            <a:avLst/>
          </a:prstGeom>
        </p:spPr>
      </p:pic>
      <p:sp>
        <p:nvSpPr>
          <p:cNvPr id="56" name="矩形 54"/>
          <p:cNvSpPr/>
          <p:nvPr/>
        </p:nvSpPr>
        <p:spPr>
          <a:xfrm>
            <a:off x="32550093" y="21452998"/>
            <a:ext cx="86553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4200" dirty="0">
                <a:solidFill>
                  <a:srgbClr val="000000"/>
                </a:solidFill>
              </a:rPr>
              <a:t>The traditional bounding box is not quite suited for face </a:t>
            </a:r>
            <a:r>
              <a:rPr lang="en-US" altLang="zh-TW" sz="4200" dirty="0" smtClean="0">
                <a:solidFill>
                  <a:srgbClr val="000000"/>
                </a:solidFill>
              </a:rPr>
              <a:t>analysis. We </a:t>
            </a:r>
            <a:r>
              <a:rPr lang="en-US" altLang="zh-TW" sz="4200" dirty="0">
                <a:solidFill>
                  <a:srgbClr val="000000"/>
                </a:solidFill>
              </a:rPr>
              <a:t>propose to predict a face direction vector (FDV), which we define based on 5 facial landmarks. </a:t>
            </a:r>
            <a:r>
              <a:rPr lang="en-US" altLang="zh-TW" sz="4200" dirty="0" smtClean="0">
                <a:solidFill>
                  <a:srgbClr val="000000"/>
                </a:solidFill>
              </a:rPr>
              <a:t>It </a:t>
            </a:r>
            <a:r>
              <a:rPr lang="en-US" altLang="zh-TW" sz="4200" dirty="0">
                <a:solidFill>
                  <a:srgbClr val="000000"/>
                </a:solidFill>
              </a:rPr>
              <a:t>provides a consistent definition of face location, size, and orientation</a:t>
            </a:r>
            <a:r>
              <a:rPr lang="en-US" altLang="zh-TW" sz="4200" dirty="0" smtClean="0">
                <a:solidFill>
                  <a:srgbClr val="000000"/>
                </a:solidFill>
              </a:rPr>
              <a:t>. We </a:t>
            </a:r>
            <a:r>
              <a:rPr lang="en-US" altLang="zh-TW" sz="4200" dirty="0">
                <a:solidFill>
                  <a:srgbClr val="000000"/>
                </a:solidFill>
              </a:rPr>
              <a:t>have shown that a common object detection architecture can learn the FDV more efficiently than bounding boxes.</a:t>
            </a:r>
            <a:endParaRPr lang="en-US" altLang="zh-TW" sz="4200" dirty="0">
              <a:solidFill>
                <a:srgbClr val="000000"/>
              </a:solidFill>
            </a:endParaRPr>
          </a:p>
        </p:txBody>
      </p:sp>
      <p:pic>
        <p:nvPicPr>
          <p:cNvPr id="59" name="images_out5">
            <a:hlinkClick r:id="" action="ppaction://media"/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487087" y="22197855"/>
            <a:ext cx="8467856" cy="4763548"/>
          </a:xfrm>
        </p:spPr>
      </p:pic>
    </p:spTree>
    <p:extLst>
      <p:ext uri="{BB962C8B-B14F-4D97-AF65-F5344CB8AC3E}">
        <p14:creationId xmlns:p14="http://schemas.microsoft.com/office/powerpoint/2010/main" val="30016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6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Benutzerdefiniert</PresentationFormat>
  <Paragraphs>31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MS PGothic</vt:lpstr>
      <vt:lpstr>Arial</vt:lpstr>
      <vt:lpstr>Calibri</vt:lpstr>
      <vt:lpstr>Cambria Math</vt:lpstr>
      <vt:lpstr>Noto Sans CJK JP Medium</vt:lpstr>
      <vt:lpstr>Noto Sans CJK TC Regular</vt:lpstr>
      <vt:lpstr>新細明體</vt:lpstr>
      <vt:lpstr>Times New Roman</vt:lpstr>
      <vt:lpstr>Office Theme</vt:lpstr>
      <vt:lpstr>PowerPoint-Präsentation</vt:lpstr>
    </vt:vector>
  </TitlesOfParts>
  <Manager>I-Chan Lo</Manager>
  <Company>National Taiwan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ichan Lo</dc:creator>
  <cp:lastModifiedBy>Frerk Saxen</cp:lastModifiedBy>
  <cp:revision>116</cp:revision>
  <dcterms:created xsi:type="dcterms:W3CDTF">2017-08-28T19:07:22Z</dcterms:created>
  <dcterms:modified xsi:type="dcterms:W3CDTF">2019-09-17T17:40:53Z</dcterms:modified>
</cp:coreProperties>
</file>