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80" r:id="rId3"/>
    <p:sldId id="282" r:id="rId4"/>
    <p:sldId id="299" r:id="rId5"/>
    <p:sldId id="300" r:id="rId6"/>
    <p:sldId id="337" r:id="rId7"/>
    <p:sldId id="338" r:id="rId8"/>
    <p:sldId id="264" r:id="rId9"/>
    <p:sldId id="272" r:id="rId10"/>
    <p:sldId id="340" r:id="rId11"/>
    <p:sldId id="341" r:id="rId12"/>
    <p:sldId id="342" r:id="rId13"/>
    <p:sldId id="343" r:id="rId14"/>
    <p:sldId id="344" r:id="rId15"/>
    <p:sldId id="345" r:id="rId16"/>
    <p:sldId id="346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36B9-297F-4DB0-AB95-E1F71888E3AE}" type="datetimeFigureOut">
              <a:rPr lang="de-DE" smtClean="0"/>
              <a:t>30.09.2024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A1107-B3BB-4B08-A426-36609CE6106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98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36B9-297F-4DB0-AB95-E1F71888E3AE}" type="datetimeFigureOut">
              <a:rPr lang="de-DE" smtClean="0"/>
              <a:t>30.09.2024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A1107-B3BB-4B08-A426-36609CE6106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2978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36B9-297F-4DB0-AB95-E1F71888E3AE}" type="datetimeFigureOut">
              <a:rPr lang="de-DE" smtClean="0"/>
              <a:t>30.09.2024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A1107-B3BB-4B08-A426-36609CE6106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8139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373856" y="23019"/>
            <a:ext cx="5722144" cy="390215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xmlns="" id="{C9234F41-2CA5-41D1-A3AA-05862C5C909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9471650-AE8C-4F0A-9990-7EAE6F8DE48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6CA933F-2B9D-485E-A18A-B95FC5481E6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D88BA93-6072-48C4-9BB9-A7D11A8534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1475" y="1333500"/>
            <a:ext cx="11449050" cy="5132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4A320EC7-6A79-42F8-9449-3E877340D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3944" y="117474"/>
            <a:ext cx="113347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57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373856" y="23019"/>
            <a:ext cx="5722144" cy="390215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xmlns="" id="{C9234F41-2CA5-41D1-A3AA-05862C5C909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9471650-AE8C-4F0A-9990-7EAE6F8DE48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6CA933F-2B9D-485E-A18A-B95FC5481E6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D88BA93-6072-48C4-9BB9-A7D11A8534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1475" y="1333500"/>
            <a:ext cx="11449050" cy="5132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4A320EC7-6A79-42F8-9449-3E877340D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3944" y="117474"/>
            <a:ext cx="113347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192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373856" y="23019"/>
            <a:ext cx="5722144" cy="390215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xmlns="" id="{C9234F41-2CA5-41D1-A3AA-05862C5C909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9471650-AE8C-4F0A-9990-7EAE6F8DE48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6CA933F-2B9D-485E-A18A-B95FC5481E6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D88BA93-6072-48C4-9BB9-A7D11A8534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1475" y="1333500"/>
            <a:ext cx="11449050" cy="5132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4A320EC7-6A79-42F8-9449-3E877340D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3944" y="117474"/>
            <a:ext cx="113347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615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373856" y="23019"/>
            <a:ext cx="5722144" cy="390215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xmlns="" id="{C9234F41-2CA5-41D1-A3AA-05862C5C909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9471650-AE8C-4F0A-9990-7EAE6F8DE48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6CA933F-2B9D-485E-A18A-B95FC5481E6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D88BA93-6072-48C4-9BB9-A7D11A8534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1475" y="1333500"/>
            <a:ext cx="11449050" cy="5132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4A320EC7-6A79-42F8-9449-3E877340D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3944" y="117474"/>
            <a:ext cx="113347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14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373856" y="23019"/>
            <a:ext cx="5722144" cy="390215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xmlns="" id="{C9234F41-2CA5-41D1-A3AA-05862C5C909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9471650-AE8C-4F0A-9990-7EAE6F8DE48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6CA933F-2B9D-485E-A18A-B95FC5481E6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D88BA93-6072-48C4-9BB9-A7D11A8534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1475" y="1333500"/>
            <a:ext cx="11449050" cy="5132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4A320EC7-6A79-42F8-9449-3E877340D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3944" y="117474"/>
            <a:ext cx="113347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38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373856" y="23019"/>
            <a:ext cx="5722144" cy="390215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xmlns="" id="{C9234F41-2CA5-41D1-A3AA-05862C5C909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9471650-AE8C-4F0A-9990-7EAE6F8DE48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6CA933F-2B9D-485E-A18A-B95FC5481E6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D88BA93-6072-48C4-9BB9-A7D11A8534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1475" y="1333500"/>
            <a:ext cx="11449050" cy="5132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4A320EC7-6A79-42F8-9449-3E877340D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3944" y="117474"/>
            <a:ext cx="113347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77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373856" y="23019"/>
            <a:ext cx="5722144" cy="390215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xmlns="" id="{C9234F41-2CA5-41D1-A3AA-05862C5C909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9471650-AE8C-4F0A-9990-7EAE6F8DE48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6CA933F-2B9D-485E-A18A-B95FC5481E6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D88BA93-6072-48C4-9BB9-A7D11A8534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1475" y="1333500"/>
            <a:ext cx="11449050" cy="5132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4A320EC7-6A79-42F8-9449-3E877340D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3944" y="117474"/>
            <a:ext cx="113347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790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373856" y="23019"/>
            <a:ext cx="5722144" cy="390215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xmlns="" id="{C9234F41-2CA5-41D1-A3AA-05862C5C909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9471650-AE8C-4F0A-9990-7EAE6F8DE48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6CA933F-2B9D-485E-A18A-B95FC5481E6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D88BA93-6072-48C4-9BB9-A7D11A8534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1475" y="1333500"/>
            <a:ext cx="11449050" cy="5132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4A320EC7-6A79-42F8-9449-3E877340D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3944" y="117474"/>
            <a:ext cx="113347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61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36B9-297F-4DB0-AB95-E1F71888E3AE}" type="datetimeFigureOut">
              <a:rPr lang="de-DE" smtClean="0"/>
              <a:t>30.09.2024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A1107-B3BB-4B08-A426-36609CE6106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3883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36B9-297F-4DB0-AB95-E1F71888E3AE}" type="datetimeFigureOut">
              <a:rPr lang="de-DE" smtClean="0"/>
              <a:t>30.09.2024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A1107-B3BB-4B08-A426-36609CE6106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0114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36B9-297F-4DB0-AB95-E1F71888E3AE}" type="datetimeFigureOut">
              <a:rPr lang="de-DE" smtClean="0"/>
              <a:t>30.09.2024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A1107-B3BB-4B08-A426-36609CE6106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0077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36B9-297F-4DB0-AB95-E1F71888E3AE}" type="datetimeFigureOut">
              <a:rPr lang="de-DE" smtClean="0"/>
              <a:t>30.09.2024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A1107-B3BB-4B08-A426-36609CE6106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502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36B9-297F-4DB0-AB95-E1F71888E3AE}" type="datetimeFigureOut">
              <a:rPr lang="de-DE" smtClean="0"/>
              <a:t>30.09.2024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A1107-B3BB-4B08-A426-36609CE6106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4076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36B9-297F-4DB0-AB95-E1F71888E3AE}" type="datetimeFigureOut">
              <a:rPr lang="de-DE" smtClean="0"/>
              <a:t>30.09.2024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A1107-B3BB-4B08-A426-36609CE6106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506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36B9-297F-4DB0-AB95-E1F71888E3AE}" type="datetimeFigureOut">
              <a:rPr lang="de-DE" smtClean="0"/>
              <a:t>30.09.2024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A1107-B3BB-4B08-A426-36609CE6106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5777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36B9-297F-4DB0-AB95-E1F71888E3AE}" type="datetimeFigureOut">
              <a:rPr lang="de-DE" smtClean="0"/>
              <a:t>30.09.2024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A1107-B3BB-4B08-A426-36609CE6106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5784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A36B9-297F-4DB0-AB95-E1F71888E3AE}" type="datetimeFigureOut">
              <a:rPr lang="de-DE" smtClean="0"/>
              <a:t>30.09.2024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A1107-B3BB-4B08-A426-36609CE6106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0859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7" r:id="rId14"/>
    <p:sldLayoutId id="2147483675" r:id="rId15"/>
    <p:sldLayoutId id="2147483682" r:id="rId16"/>
    <p:sldLayoutId id="2147483687" r:id="rId17"/>
    <p:sldLayoutId id="2147483697" r:id="rId18"/>
    <p:sldLayoutId id="2147483698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.jpe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search/cs?searchtype=author&amp;query=Ravi,+N" TargetMode="External"/><Relationship Id="rId3" Type="http://schemas.openxmlformats.org/officeDocument/2006/relationships/slideLayout" Target="../slideLayouts/slideLayout12.xml"/><Relationship Id="rId7" Type="http://schemas.openxmlformats.org/officeDocument/2006/relationships/hyperlink" Target="https://arxiv.org/search/cs?searchtype=author&amp;query=Mintun,+E" TargetMode="External"/><Relationship Id="rId12" Type="http://schemas.openxmlformats.org/officeDocument/2006/relationships/image" Target="../media/image11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arxiv.org/search/cs?searchtype=author&amp;query=Kirillov,+A" TargetMode="External"/><Relationship Id="rId11" Type="http://schemas.openxmlformats.org/officeDocument/2006/relationships/hyperlink" Target="https://arxiv.org/search/cs?searchtype=author&amp;query=Gustafson,+L" TargetMode="External"/><Relationship Id="rId5" Type="http://schemas.openxmlformats.org/officeDocument/2006/relationships/image" Target="../media/image2.png"/><Relationship Id="rId10" Type="http://schemas.openxmlformats.org/officeDocument/2006/relationships/hyperlink" Target="https://arxiv.org/search/cs?searchtype=author&amp;query=Rolland,+C" TargetMode="External"/><Relationship Id="rId4" Type="http://schemas.openxmlformats.org/officeDocument/2006/relationships/image" Target="../media/image12.png"/><Relationship Id="rId9" Type="http://schemas.openxmlformats.org/officeDocument/2006/relationships/hyperlink" Target="https://arxiv.org/search/cs?searchtype=author&amp;query=Mao,+H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3.mp4"/><Relationship Id="rId7" Type="http://schemas.openxmlformats.org/officeDocument/2006/relationships/image" Target="../media/image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3.mp4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jpe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595D4AB1-8130-425C-BE24-2E834F757CF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9471650-AE8C-4F0A-9990-7EAE6F8DE484}" type="slidenum">
              <a:rPr lang="en-GB" smtClean="0">
                <a:solidFill>
                  <a:schemeClr val="tx1"/>
                </a:solidFill>
              </a:rPr>
              <a:pPr/>
              <a:t>1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7DC8D69E-3757-4F15-B29B-3ED10E729B51}"/>
              </a:ext>
            </a:extLst>
          </p:cNvPr>
          <p:cNvSpPr txBox="1">
            <a:spLocks/>
          </p:cNvSpPr>
          <p:nvPr/>
        </p:nvSpPr>
        <p:spPr>
          <a:xfrm>
            <a:off x="142875" y="350108"/>
            <a:ext cx="9045706" cy="12338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/>
              <a:t>SEGMENT ANY OBJECT MODEL (SAOM): 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Real-to-simulation Fine-tuning </a:t>
            </a:r>
            <a:r>
              <a:rPr lang="de-DE" sz="2800" b="1" dirty="0" err="1" smtClean="0"/>
              <a:t>Strategy</a:t>
            </a:r>
            <a:r>
              <a:rPr lang="de-DE" sz="2800" b="1" dirty="0" smtClean="0"/>
              <a:t> </a:t>
            </a:r>
            <a:br>
              <a:rPr lang="de-DE" sz="2800" b="1" dirty="0" smtClean="0"/>
            </a:br>
            <a:r>
              <a:rPr lang="de-DE" sz="2800" b="1" dirty="0" err="1" smtClean="0"/>
              <a:t>for</a:t>
            </a:r>
            <a:r>
              <a:rPr lang="de-DE" sz="2800" b="1" dirty="0" smtClean="0"/>
              <a:t> Multi-</a:t>
            </a:r>
            <a:r>
              <a:rPr lang="de-DE" sz="2800" b="1" dirty="0" err="1" smtClean="0"/>
              <a:t>class</a:t>
            </a:r>
            <a:r>
              <a:rPr lang="de-DE" sz="2800" b="1" dirty="0" smtClean="0"/>
              <a:t> Multi-</a:t>
            </a:r>
            <a:r>
              <a:rPr lang="de-DE" sz="2800" b="1" dirty="0" err="1" smtClean="0"/>
              <a:t>instance</a:t>
            </a:r>
            <a:r>
              <a:rPr lang="de-DE" sz="2800" b="1" dirty="0" smtClean="0"/>
              <a:t> Segmentation</a:t>
            </a:r>
            <a:endParaRPr lang="de-DE" sz="18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E159424-368B-4C3D-87C1-8EE91A1B9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9657" y="58211"/>
            <a:ext cx="1323885" cy="12766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2323507-F668-421D-954F-8D69844A4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52470"/>
            <a:ext cx="1339859" cy="2055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424" y="2639045"/>
            <a:ext cx="3857625" cy="3848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156" y="3808244"/>
            <a:ext cx="3012564" cy="30497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0149" y="2404715"/>
            <a:ext cx="2583052" cy="257233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422506" y="1590492"/>
                <a:ext cx="8621023" cy="3870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de-DE" sz="1600" dirty="0">
                            <a:latin typeface="Cambria Math" panose="02040503050406030204" pitchFamily="18" charset="0"/>
                          </a:rPr>
                          <m:t>Mariia</m:t>
                        </m:r>
                        <m:r>
                          <m:rPr>
                            <m:nor/>
                          </m:rPr>
                          <a:rPr lang="de-DE" sz="1600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 sz="1600" dirty="0">
                            <a:latin typeface="Cambria Math" panose="02040503050406030204" pitchFamily="18" charset="0"/>
                          </a:rPr>
                          <m:t>Khan</m:t>
                        </m:r>
                      </m:e>
                      <m:sup>
                        <m:r>
                          <m:rPr>
                            <m:nor/>
                          </m:rPr>
                          <a:rPr lang="de-DE" sz="1600">
                            <a:latin typeface="Cambria Math" panose="02040503050406030204" pitchFamily="18" charset="0"/>
                          </a:rPr>
                          <m:t>‡</m:t>
                        </m:r>
                        <m:r>
                          <m:rPr>
                            <m:nor/>
                          </m:rPr>
                          <a:rPr lang="de-DE" sz="1600">
                            <a:latin typeface="Cambria Math" panose="02040503050406030204" pitchFamily="18" charset="0"/>
                          </a:rPr>
                          <m:t>§</m:t>
                        </m:r>
                      </m:sup>
                    </m:sSup>
                  </m:oMath>
                </a14:m>
                <a:r>
                  <a:rPr lang="de-DE" sz="16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de-DE" sz="1600" dirty="0">
                            <a:latin typeface="Cambria Math" panose="02040503050406030204" pitchFamily="18" charset="0"/>
                          </a:rPr>
                          <m:t>Yue</m:t>
                        </m:r>
                        <m:r>
                          <m:rPr>
                            <m:nor/>
                          </m:rPr>
                          <a:rPr lang="de-DE" sz="1600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 sz="1600" dirty="0">
                            <a:latin typeface="Cambria Math" panose="02040503050406030204" pitchFamily="18" charset="0"/>
                          </a:rPr>
                          <m:t>Qiu</m:t>
                        </m:r>
                      </m:e>
                      <m:sup>
                        <m:r>
                          <a:rPr lang="de-DE" sz="1600" i="1" dirty="0">
                            <a:latin typeface="Cambria Math" panose="02040503050406030204" pitchFamily="18" charset="0"/>
                          </a:rPr>
                          <m:t>†</m:t>
                        </m:r>
                      </m:sup>
                    </m:sSup>
                  </m:oMath>
                </a14:m>
                <a:r>
                  <a:rPr lang="de-DE" sz="16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de-DE" sz="1600" dirty="0">
                            <a:latin typeface="Cambria Math" panose="02040503050406030204" pitchFamily="18" charset="0"/>
                          </a:rPr>
                          <m:t>Yuren</m:t>
                        </m:r>
                        <m:r>
                          <m:rPr>
                            <m:nor/>
                          </m:rPr>
                          <a:rPr lang="de-DE" sz="1600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 sz="1600" dirty="0">
                            <a:latin typeface="Cambria Math" panose="02040503050406030204" pitchFamily="18" charset="0"/>
                          </a:rPr>
                          <m:t>Cong</m:t>
                        </m:r>
                      </m:e>
                      <m:sup>
                        <m:r>
                          <m:rPr>
                            <m:nor/>
                          </m:rPr>
                          <a:rPr lang="de-DE" sz="1600">
                            <a:latin typeface="Cambria Math" panose="02040503050406030204" pitchFamily="18" charset="0"/>
                          </a:rPr>
                          <m:t>§</m:t>
                        </m:r>
                      </m:sup>
                    </m:sSup>
                  </m:oMath>
                </a14:m>
                <a:r>
                  <a:rPr lang="de-DE" sz="16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de-DE" sz="1600" dirty="0">
                            <a:latin typeface="Cambria Math" panose="02040503050406030204" pitchFamily="18" charset="0"/>
                          </a:rPr>
                          <m:t>Bodo</m:t>
                        </m:r>
                        <m:r>
                          <m:rPr>
                            <m:nor/>
                          </m:rPr>
                          <a:rPr lang="de-DE" sz="1600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 sz="1600" dirty="0">
                            <a:latin typeface="Cambria Math" panose="02040503050406030204" pitchFamily="18" charset="0"/>
                          </a:rPr>
                          <m:t>Rosenhahn</m:t>
                        </m:r>
                      </m:e>
                      <m:sup>
                        <m:r>
                          <m:rPr>
                            <m:nor/>
                          </m:rPr>
                          <a:rPr lang="de-DE" sz="1600">
                            <a:latin typeface="Cambria Math" panose="02040503050406030204" pitchFamily="18" charset="0"/>
                          </a:rPr>
                          <m:t>§</m:t>
                        </m:r>
                      </m:sup>
                    </m:sSup>
                  </m:oMath>
                </a14:m>
                <a:r>
                  <a:rPr lang="de-DE" sz="16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de-DE" sz="1600" dirty="0">
                            <a:latin typeface="Cambria Math" panose="02040503050406030204" pitchFamily="18" charset="0"/>
                          </a:rPr>
                          <m:t>Jumana</m:t>
                        </m:r>
                        <m:r>
                          <m:rPr>
                            <m:nor/>
                          </m:rPr>
                          <a:rPr lang="de-DE" sz="1600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 sz="1600" dirty="0">
                            <a:latin typeface="Cambria Math" panose="02040503050406030204" pitchFamily="18" charset="0"/>
                          </a:rPr>
                          <m:t>Abu</m:t>
                        </m:r>
                        <m:r>
                          <m:rPr>
                            <m:nor/>
                          </m:rPr>
                          <a:rPr lang="de-DE" sz="1600" dirty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de-DE" sz="1600" dirty="0">
                            <a:latin typeface="Cambria Math" panose="02040503050406030204" pitchFamily="18" charset="0"/>
                          </a:rPr>
                          <m:t>Khalaf</m:t>
                        </m:r>
                      </m:e>
                      <m:sup>
                        <m:r>
                          <m:rPr>
                            <m:nor/>
                          </m:rPr>
                          <a:rPr lang="de-DE" sz="1600">
                            <a:latin typeface="Cambria Math" panose="02040503050406030204" pitchFamily="18" charset="0"/>
                          </a:rPr>
                          <m:t>‡</m:t>
                        </m:r>
                      </m:sup>
                    </m:sSup>
                    <m:sSup>
                      <m:sSupPr>
                        <m:ctrlPr>
                          <a:rPr lang="de-DE" sz="16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1600" b="0" i="0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de-DE" sz="1600" dirty="0">
                            <a:latin typeface="Cambria Math" panose="02040503050406030204" pitchFamily="18" charset="0"/>
                          </a:rPr>
                          <m:t>David</m:t>
                        </m:r>
                        <m:r>
                          <a:rPr lang="de-DE" sz="1600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sz="1600" dirty="0">
                            <a:latin typeface="Cambria Math" panose="02040503050406030204" pitchFamily="18" charset="0"/>
                          </a:rPr>
                          <m:t>Suter</m:t>
                        </m:r>
                      </m:e>
                      <m:sup>
                        <m:r>
                          <m:rPr>
                            <m:nor/>
                          </m:rPr>
                          <a:rPr lang="de-DE" sz="1600">
                            <a:latin typeface="Cambria Math" panose="02040503050406030204" pitchFamily="18" charset="0"/>
                          </a:rPr>
                          <m:t>‡</m:t>
                        </m:r>
                      </m:sup>
                    </m:sSup>
                    <m:r>
                      <a:rPr lang="en-AU" sz="1600" i="1" dirty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de-DE" sz="1600" dirty="0"/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506" y="1590492"/>
                <a:ext cx="8621023" cy="387029"/>
              </a:xfrm>
              <a:prstGeom prst="rect">
                <a:avLst/>
              </a:prstGeom>
              <a:blipFill rotWithShape="0">
                <a:blip r:embed="rId6"/>
                <a:stretch>
                  <a:fillRect b="-2063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358802" y="2585539"/>
                <a:ext cx="6096000" cy="79290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de-DE" sz="1200"/>
                          <m:t>‡</m:t>
                        </m:r>
                        <m:r>
                          <m:rPr>
                            <m:nor/>
                          </m:rPr>
                          <a:rPr lang="en-AU" sz="1200" b="0" i="0" smtClean="0"/>
                          <m:t> 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1200" dirty="0"/>
                          <m:t>Edith</m:t>
                        </m:r>
                        <m:r>
                          <m:rPr>
                            <m:nor/>
                          </m:rPr>
                          <a:rPr lang="en-US" sz="1200" dirty="0"/>
                          <m:t> </m:t>
                        </m:r>
                        <m:r>
                          <m:rPr>
                            <m:nor/>
                          </m:rPr>
                          <a:rPr lang="en-US" sz="1200" dirty="0"/>
                          <m:t>Cowan</m:t>
                        </m:r>
                        <m:r>
                          <m:rPr>
                            <m:nor/>
                          </m:rPr>
                          <a:rPr lang="en-US" sz="1200" dirty="0"/>
                          <m:t> </m:t>
                        </m:r>
                        <m:r>
                          <m:rPr>
                            <m:nor/>
                          </m:rPr>
                          <a:rPr lang="en-US" sz="1200" dirty="0"/>
                          <m:t>University</m:t>
                        </m:r>
                        <m:r>
                          <m:rPr>
                            <m:nor/>
                          </m:rPr>
                          <a:rPr lang="en-US" sz="1200" dirty="0"/>
                          <m:t>, </m:t>
                        </m:r>
                        <m:r>
                          <m:rPr>
                            <m:nor/>
                          </m:rPr>
                          <a:rPr lang="en-US" sz="1200" dirty="0"/>
                          <m:t>School</m:t>
                        </m:r>
                        <m:r>
                          <m:rPr>
                            <m:nor/>
                          </m:rPr>
                          <a:rPr lang="en-US" sz="1200" dirty="0"/>
                          <m:t> </m:t>
                        </m:r>
                        <m:r>
                          <m:rPr>
                            <m:nor/>
                          </m:rPr>
                          <a:rPr lang="en-US" sz="1200" dirty="0"/>
                          <m:t>of</m:t>
                        </m:r>
                        <m:r>
                          <m:rPr>
                            <m:nor/>
                          </m:rPr>
                          <a:rPr lang="en-US" sz="1200" dirty="0"/>
                          <m:t> </m:t>
                        </m:r>
                        <m:r>
                          <m:rPr>
                            <m:nor/>
                          </m:rPr>
                          <a:rPr lang="en-US" sz="1200" dirty="0"/>
                          <m:t>Science</m:t>
                        </m:r>
                        <m:r>
                          <m:rPr>
                            <m:nor/>
                          </m:rPr>
                          <a:rPr lang="en-US" sz="1200" dirty="0"/>
                          <m:t>, </m:t>
                        </m:r>
                        <m:r>
                          <m:rPr>
                            <m:nor/>
                          </m:rPr>
                          <a:rPr lang="en-AU" sz="1200" b="0" i="0" dirty="0" smtClean="0"/>
                          <m:t>CAIML</m:t>
                        </m:r>
                        <m:r>
                          <m:rPr>
                            <m:nor/>
                          </m:rPr>
                          <a:rPr lang="de-DE" sz="1200" dirty="0"/>
                          <m:t>, </m:t>
                        </m:r>
                        <m:r>
                          <m:rPr>
                            <m:nor/>
                          </m:rPr>
                          <a:rPr lang="de-DE" sz="1200" dirty="0"/>
                          <m:t>Australia</m:t>
                        </m:r>
                        <m:r>
                          <m:rPr>
                            <m:nor/>
                          </m:rPr>
                          <a:rPr lang="de-DE" sz="1200" dirty="0"/>
                          <m:t> </m:t>
                        </m:r>
                      </m:sub>
                    </m:sSub>
                  </m:oMath>
                </a14:m>
                <a:r>
                  <a:rPr lang="de-DE" sz="1200" dirty="0" smtClean="0"/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dirty="0">
                              <a:latin typeface="Cambria Math" panose="02040503050406030204" pitchFamily="18" charset="0"/>
                            </a:rPr>
                            <m:t>†</m:t>
                          </m:r>
                          <m:r>
                            <a:rPr lang="en-AU" sz="12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1200" dirty="0"/>
                            <m:t>Artificial</m:t>
                          </m:r>
                          <m:r>
                            <m:rPr>
                              <m:nor/>
                            </m:rPr>
                            <a:rPr lang="en-US" sz="1200" dirty="0"/>
                            <m:t> </m:t>
                          </m:r>
                          <m:r>
                            <m:rPr>
                              <m:nor/>
                            </m:rPr>
                            <a:rPr lang="en-US" sz="1200" dirty="0"/>
                            <m:t>Intelligence</m:t>
                          </m:r>
                          <m:r>
                            <m:rPr>
                              <m:nor/>
                            </m:rPr>
                            <a:rPr lang="en-US" sz="1200" dirty="0"/>
                            <m:t> </m:t>
                          </m:r>
                          <m:r>
                            <m:rPr>
                              <m:nor/>
                            </m:rPr>
                            <a:rPr lang="en-US" sz="1200" dirty="0"/>
                            <m:t>Research</m:t>
                          </m:r>
                          <m:r>
                            <m:rPr>
                              <m:nor/>
                            </m:rPr>
                            <a:rPr lang="en-US" sz="1200" dirty="0"/>
                            <m:t> </m:t>
                          </m:r>
                          <m:r>
                            <m:rPr>
                              <m:nor/>
                            </m:rPr>
                            <a:rPr lang="en-US" sz="1200" dirty="0"/>
                            <m:t>Center</m:t>
                          </m:r>
                          <m:r>
                            <m:rPr>
                              <m:nor/>
                            </m:rPr>
                            <a:rPr lang="en-US" sz="1200" dirty="0"/>
                            <m:t>, </m:t>
                          </m:r>
                          <m:r>
                            <m:rPr>
                              <m:nor/>
                            </m:rPr>
                            <a:rPr lang="en-US" sz="1200" dirty="0"/>
                            <m:t>AIST</m:t>
                          </m:r>
                          <m:r>
                            <m:rPr>
                              <m:nor/>
                            </m:rPr>
                            <a:rPr lang="en-US" sz="1200" dirty="0"/>
                            <m:t>, </m:t>
                          </m:r>
                          <m:r>
                            <m:rPr>
                              <m:nor/>
                            </m:rPr>
                            <a:rPr lang="en-US" sz="1200" dirty="0"/>
                            <m:t>Japan</m:t>
                          </m:r>
                        </m:sub>
                      </m:sSub>
                    </m:oMath>
                  </m:oMathPara>
                </a14:m>
                <a:endParaRPr lang="en-US" sz="12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de-DE" sz="1200"/>
                            <m:t>§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AU" sz="1200" b="0" i="0" dirty="0" smtClean="0"/>
                            <m:t> </m:t>
                          </m:r>
                          <m:r>
                            <m:rPr>
                              <m:nor/>
                            </m:rPr>
                            <a:rPr lang="en-US" sz="1200" dirty="0"/>
                            <m:t>Leibniz</m:t>
                          </m:r>
                          <m:r>
                            <m:rPr>
                              <m:nor/>
                            </m:rPr>
                            <a:rPr lang="en-US" sz="1200" dirty="0"/>
                            <m:t> </m:t>
                          </m:r>
                          <m:r>
                            <m:rPr>
                              <m:nor/>
                            </m:rPr>
                            <a:rPr lang="en-US" sz="1200" dirty="0"/>
                            <m:t>University</m:t>
                          </m:r>
                          <m:r>
                            <m:rPr>
                              <m:nor/>
                            </m:rPr>
                            <a:rPr lang="en-US" sz="1200" dirty="0"/>
                            <m:t> </m:t>
                          </m:r>
                          <m:r>
                            <m:rPr>
                              <m:nor/>
                            </m:rPr>
                            <a:rPr lang="en-US" sz="1200" dirty="0"/>
                            <m:t>of</m:t>
                          </m:r>
                          <m:r>
                            <m:rPr>
                              <m:nor/>
                            </m:rPr>
                            <a:rPr lang="en-US" sz="1200" dirty="0"/>
                            <m:t> </m:t>
                          </m:r>
                          <m:r>
                            <m:rPr>
                              <m:nor/>
                            </m:rPr>
                            <a:rPr lang="en-US" sz="1200" dirty="0"/>
                            <m:t>Hannover</m:t>
                          </m:r>
                          <m:r>
                            <m:rPr>
                              <m:nor/>
                            </m:rPr>
                            <a:rPr lang="en-AU" sz="1200" b="0" i="0" dirty="0" smtClean="0"/>
                            <m:t>,</m:t>
                          </m:r>
                          <m:r>
                            <m:rPr>
                              <m:nor/>
                            </m:rPr>
                            <a:rPr lang="en-US" sz="1200" dirty="0"/>
                            <m:t>Institute</m:t>
                          </m:r>
                          <m:r>
                            <m:rPr>
                              <m:nor/>
                            </m:rPr>
                            <a:rPr lang="en-US" sz="1200" dirty="0"/>
                            <m:t> </m:t>
                          </m:r>
                          <m:r>
                            <m:rPr>
                              <m:nor/>
                            </m:rPr>
                            <a:rPr lang="en-US" sz="1200" dirty="0"/>
                            <m:t>for</m:t>
                          </m:r>
                          <m:r>
                            <m:rPr>
                              <m:nor/>
                            </m:rPr>
                            <a:rPr lang="en-US" sz="1200" dirty="0"/>
                            <m:t> </m:t>
                          </m:r>
                          <m:r>
                            <m:rPr>
                              <m:nor/>
                            </m:rPr>
                            <a:rPr lang="en-US" sz="1200" dirty="0"/>
                            <m:t>Information</m:t>
                          </m:r>
                          <m:r>
                            <m:rPr>
                              <m:nor/>
                            </m:rPr>
                            <a:rPr lang="en-US" sz="1200" dirty="0"/>
                            <m:t> </m:t>
                          </m:r>
                          <m:r>
                            <m:rPr>
                              <m:nor/>
                            </m:rPr>
                            <a:rPr lang="en-US" sz="1200" dirty="0"/>
                            <m:t>Processing</m:t>
                          </m:r>
                          <m:r>
                            <m:rPr>
                              <m:nor/>
                            </m:rPr>
                            <a:rPr lang="en-AU" sz="1200" b="0" i="0" dirty="0" smtClean="0"/>
                            <m:t>,</m:t>
                          </m:r>
                          <m:r>
                            <a:rPr lang="en-AU" sz="1200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AU" i="0" dirty="0">
                              <a:latin typeface="Cambria Math" panose="02040503050406030204" pitchFamily="18" charset="0"/>
                            </a:rPr>
                            <m:t>Germany</m:t>
                          </m:r>
                        </m:sub>
                      </m:sSub>
                    </m:oMath>
                  </m:oMathPara>
                </a14:m>
                <a:endParaRPr lang="en-US" sz="1200" dirty="0" smtClean="0"/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802" y="2585539"/>
                <a:ext cx="6096000" cy="792909"/>
              </a:xfrm>
              <a:prstGeom prst="rect">
                <a:avLst/>
              </a:prstGeom>
              <a:blipFill rotWithShape="0">
                <a:blip r:embed="rId7"/>
                <a:stretch>
                  <a:fillRect b="-846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142875" y="4977050"/>
            <a:ext cx="4639437" cy="1657492"/>
            <a:chOff x="377993" y="4297629"/>
            <a:chExt cx="6153968" cy="2012140"/>
          </a:xfrm>
        </p:grpSpPr>
        <p:pic>
          <p:nvPicPr>
            <p:cNvPr id="17" name="Picture 2" descr="Edith Cowan University Logo, HD Png Download , Transparent Png Image -  PNGitem">
              <a:extLst>
                <a:ext uri="{FF2B5EF4-FFF2-40B4-BE49-F238E27FC236}">
                  <a16:creationId xmlns:a16="http://schemas.microsoft.com/office/drawing/2014/main" xmlns="" id="{928074ED-4459-485E-99DE-2BBB5C3D9F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3" y="4406998"/>
              <a:ext cx="3075909" cy="1902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Leibniz University Hannover – Leibniz Universität Hannover">
              <a:extLst>
                <a:ext uri="{FF2B5EF4-FFF2-40B4-BE49-F238E27FC236}">
                  <a16:creationId xmlns:a16="http://schemas.microsoft.com/office/drawing/2014/main" xmlns="" id="{E74837D6-FC38-4EDA-BEDF-992440EC54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7293" y="5358384"/>
              <a:ext cx="2889282" cy="829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National Institute of Advanced Industrial Science and Technology (AIST) |  Tethys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8711" y="4297629"/>
              <a:ext cx="3143250" cy="914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2" descr="IEEE International Conference on Image Processing (@ieeeICIP) / X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2" t="31905" r="12988" b="32575"/>
          <a:stretch/>
        </p:blipFill>
        <p:spPr bwMode="auto">
          <a:xfrm>
            <a:off x="10327453" y="203979"/>
            <a:ext cx="1714596" cy="83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69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338F97D-393F-4DF8-B9A6-97A30CB95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6741" y="47065"/>
            <a:ext cx="1469532" cy="141704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D792377C-B973-4A14-BCEA-30607697ED87}"/>
              </a:ext>
            </a:extLst>
          </p:cNvPr>
          <p:cNvSpPr txBox="1">
            <a:spLocks/>
          </p:cNvSpPr>
          <p:nvPr/>
        </p:nvSpPr>
        <p:spPr>
          <a:xfrm>
            <a:off x="372624" y="74698"/>
            <a:ext cx="11235169" cy="7518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/>
              <a:t>Experiments – </a:t>
            </a:r>
            <a:r>
              <a:rPr lang="de-DE" sz="4000" dirty="0" smtClean="0"/>
              <a:t>Real-</a:t>
            </a:r>
            <a:r>
              <a:rPr lang="de-DE" sz="4000" dirty="0" err="1" smtClean="0"/>
              <a:t>to</a:t>
            </a:r>
            <a:r>
              <a:rPr lang="de-DE" sz="4000" dirty="0" smtClean="0"/>
              <a:t>-Sim Evaluation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Yu Gothic UI" panose="020B0500000000000000" pitchFamily="34" charset="-128"/>
              <a:ea typeface="Yu Gothic UI" panose="020B05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9496" y="958229"/>
            <a:ext cx="610993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AU" sz="1600" dirty="0"/>
          </a:p>
          <a:p>
            <a:pPr algn="just"/>
            <a:r>
              <a:rPr lang="en-AU" sz="1600" dirty="0" smtClean="0"/>
              <a:t>Evaluation of SAOMv2 done in the </a:t>
            </a:r>
            <a:r>
              <a:rPr lang="en-AU" sz="1600" b="1" dirty="0" smtClean="0"/>
              <a:t>personalized approach</a:t>
            </a:r>
            <a:r>
              <a:rPr lang="en-AU" sz="1600" dirty="0" smtClean="0"/>
              <a:t>, using: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Intersection </a:t>
            </a:r>
            <a:r>
              <a:rPr lang="en-US" sz="1600" dirty="0"/>
              <a:t>over Union (</a:t>
            </a:r>
            <a:r>
              <a:rPr lang="en-US" sz="1600" dirty="0" err="1"/>
              <a:t>IoU</a:t>
            </a:r>
            <a:r>
              <a:rPr lang="en-US" sz="1600" dirty="0"/>
              <a:t>) </a:t>
            </a:r>
            <a:r>
              <a:rPr lang="en-US" sz="1600" dirty="0" smtClean="0"/>
              <a:t>and </a:t>
            </a:r>
            <a:r>
              <a:rPr lang="en-US" sz="1600" dirty="0" smtClean="0"/>
              <a:t>accuracy scores</a:t>
            </a:r>
            <a:r>
              <a:rPr lang="en-US" sz="1600" dirty="0"/>
              <a:t> </a:t>
            </a:r>
            <a:r>
              <a:rPr lang="en-US" sz="1600" dirty="0"/>
              <a:t>from a single foreground point </a:t>
            </a:r>
            <a:r>
              <a:rPr lang="en-US" sz="1600" dirty="0" smtClean="0"/>
              <a:t>perspective;</a:t>
            </a:r>
            <a:endParaRPr lang="en-US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then </a:t>
            </a:r>
            <a:r>
              <a:rPr lang="en-US" sz="1600" dirty="0"/>
              <a:t>combining those metrics </a:t>
            </a:r>
            <a:r>
              <a:rPr lang="en-US" sz="1600" dirty="0" smtClean="0"/>
              <a:t>per </a:t>
            </a:r>
            <a:r>
              <a:rPr lang="de-DE" sz="1600" dirty="0" err="1" smtClean="0"/>
              <a:t>class</a:t>
            </a:r>
            <a:r>
              <a:rPr lang="de-DE" sz="1600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AU" sz="1600" dirty="0"/>
          </a:p>
        </p:txBody>
      </p:sp>
      <p:sp>
        <p:nvSpPr>
          <p:cNvPr id="10" name="Rectangle 9"/>
          <p:cNvSpPr/>
          <p:nvPr/>
        </p:nvSpPr>
        <p:spPr>
          <a:xfrm>
            <a:off x="1232581" y="6096810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800" dirty="0" smtClean="0"/>
              <a:t>SAOM </a:t>
            </a:r>
            <a:r>
              <a:rPr lang="de-DE" sz="800" dirty="0"/>
              <a:t>was </a:t>
            </a:r>
            <a:r>
              <a:rPr lang="de-DE" sz="800" dirty="0" err="1"/>
              <a:t>trained</a:t>
            </a:r>
            <a:r>
              <a:rPr lang="de-DE" sz="800" dirty="0"/>
              <a:t> </a:t>
            </a:r>
            <a:r>
              <a:rPr lang="en-US" sz="800" dirty="0"/>
              <a:t>for 200 epochs using the </a:t>
            </a:r>
            <a:r>
              <a:rPr lang="en-US" sz="800" dirty="0" smtClean="0"/>
              <a:t>32×32 </a:t>
            </a:r>
            <a:r>
              <a:rPr lang="en-US" sz="800" dirty="0"/>
              <a:t>point grid in the “everything” </a:t>
            </a:r>
            <a:r>
              <a:rPr lang="de-DE" sz="800" dirty="0" err="1"/>
              <a:t>mode</a:t>
            </a:r>
            <a:r>
              <a:rPr lang="de-DE" sz="800" dirty="0"/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52057" y="3809299"/>
            <a:ext cx="55991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For all 54 object classes SAOM has an increase in </a:t>
            </a:r>
            <a:r>
              <a:rPr lang="en-US" sz="1600" dirty="0" err="1"/>
              <a:t>mIoU</a:t>
            </a:r>
            <a:r>
              <a:rPr lang="en-US" sz="1600" dirty="0"/>
              <a:t> from </a:t>
            </a:r>
            <a:r>
              <a:rPr lang="en-US" sz="1600" dirty="0" smtClean="0"/>
              <a:t>10.82 to </a:t>
            </a:r>
            <a:r>
              <a:rPr lang="en-US" sz="1600" dirty="0"/>
              <a:t>39.17 (28% improvement) and in </a:t>
            </a:r>
            <a:r>
              <a:rPr lang="en-US" sz="1600" dirty="0" err="1"/>
              <a:t>mAcc</a:t>
            </a:r>
            <a:r>
              <a:rPr lang="en-US" sz="1600" dirty="0"/>
              <a:t> from 40.63 to 65.62 (</a:t>
            </a:r>
            <a:r>
              <a:rPr lang="en-US" sz="1600" dirty="0" smtClean="0"/>
              <a:t>25% improvement</a:t>
            </a:r>
            <a:r>
              <a:rPr lang="en-US" sz="1600" dirty="0"/>
              <a:t>) in comparison with SAM.</a:t>
            </a:r>
            <a:endParaRPr lang="de-DE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43" y="2286810"/>
            <a:ext cx="5562600" cy="381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2057" y="1297697"/>
            <a:ext cx="5543550" cy="2352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0441" y="4640296"/>
            <a:ext cx="4810125" cy="11811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245352" y="5881367"/>
            <a:ext cx="60032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In comparison with both Semantic-SAM and </a:t>
            </a:r>
            <a:r>
              <a:rPr lang="en-US" sz="1600" dirty="0" smtClean="0"/>
              <a:t>the original </a:t>
            </a:r>
            <a:r>
              <a:rPr lang="en-US" sz="1600" dirty="0"/>
              <a:t>SAM, our SAOM model yields 39% and 81.6% </a:t>
            </a:r>
            <a:r>
              <a:rPr lang="en-US" sz="1600" dirty="0" smtClean="0"/>
              <a:t>fewer </a:t>
            </a:r>
            <a:r>
              <a:rPr lang="de-DE" sz="1600" dirty="0" err="1" smtClean="0"/>
              <a:t>masks</a:t>
            </a:r>
            <a:r>
              <a:rPr lang="de-DE" sz="1600" dirty="0"/>
              <a:t>, </a:t>
            </a:r>
            <a:r>
              <a:rPr lang="de-DE" sz="1600" dirty="0" err="1"/>
              <a:t>respectively</a:t>
            </a:r>
            <a:r>
              <a:rPr lang="de-DE" sz="1600" dirty="0"/>
              <a:t>.</a:t>
            </a:r>
            <a:endParaRPr lang="de-DE" sz="1600" dirty="0"/>
          </a:p>
        </p:txBody>
      </p:sp>
      <p:pic>
        <p:nvPicPr>
          <p:cNvPr id="15" name="Picture 2" descr="IEEE International Conference on Image Processing (@ieeeICIP) / X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2" t="31905" r="12988" b="32575"/>
          <a:stretch/>
        </p:blipFill>
        <p:spPr bwMode="auto">
          <a:xfrm>
            <a:off x="10327453" y="203979"/>
            <a:ext cx="1714596" cy="83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85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338F97D-393F-4DF8-B9A6-97A30CB95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6741" y="47065"/>
            <a:ext cx="1469532" cy="141704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D792377C-B973-4A14-BCEA-30607697ED87}"/>
              </a:ext>
            </a:extLst>
          </p:cNvPr>
          <p:cNvSpPr txBox="1">
            <a:spLocks/>
          </p:cNvSpPr>
          <p:nvPr/>
        </p:nvSpPr>
        <p:spPr>
          <a:xfrm>
            <a:off x="372624" y="74698"/>
            <a:ext cx="11235169" cy="7518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/>
              <a:t>Experiments – </a:t>
            </a:r>
            <a:r>
              <a:rPr lang="de-DE" sz="4000" dirty="0" smtClean="0"/>
              <a:t>Real-</a:t>
            </a:r>
            <a:r>
              <a:rPr lang="de-DE" sz="4000" dirty="0" err="1" smtClean="0"/>
              <a:t>to</a:t>
            </a:r>
            <a:r>
              <a:rPr lang="de-DE" sz="4000" dirty="0" smtClean="0"/>
              <a:t>-Sim Evaluation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Yu Gothic UI" panose="020B0500000000000000" pitchFamily="34" charset="-128"/>
              <a:ea typeface="Yu Gothic UI" panose="020B05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9496" y="1283939"/>
            <a:ext cx="610993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SAOM </a:t>
            </a:r>
            <a:r>
              <a:rPr lang="en-US" sz="1600" dirty="0"/>
              <a:t>tends to predict large and medium size objects with a </a:t>
            </a:r>
            <a:r>
              <a:rPr lang="en-US" sz="1600" dirty="0" smtClean="0"/>
              <a:t>whole object segmentation mask;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Most </a:t>
            </a:r>
            <a:r>
              <a:rPr lang="en-US" sz="1600" dirty="0"/>
              <a:t>house general structures (such </a:t>
            </a:r>
            <a:r>
              <a:rPr lang="en-US" sz="1600" dirty="0" smtClean="0"/>
              <a:t>as walls </a:t>
            </a:r>
            <a:r>
              <a:rPr lang="en-US" sz="1600" dirty="0"/>
              <a:t>and windows) and non-</a:t>
            </a:r>
            <a:r>
              <a:rPr lang="en-US" sz="1600" dirty="0" err="1"/>
              <a:t>interactable</a:t>
            </a:r>
            <a:r>
              <a:rPr lang="en-US" sz="1600" dirty="0"/>
              <a:t> objects (such as </a:t>
            </a:r>
            <a:r>
              <a:rPr lang="en-US" sz="1600" dirty="0" smtClean="0"/>
              <a:t>pictures and </a:t>
            </a:r>
            <a:r>
              <a:rPr lang="en-US" sz="1600" dirty="0"/>
              <a:t>mirrors) are removed during predictions. </a:t>
            </a:r>
            <a:endParaRPr lang="en-US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SAOM </a:t>
            </a:r>
            <a:r>
              <a:rPr lang="en-US" sz="1600" dirty="0"/>
              <a:t>can </a:t>
            </a:r>
            <a:r>
              <a:rPr lang="en-US" sz="1600" dirty="0" smtClean="0"/>
              <a:t>be considered </a:t>
            </a:r>
            <a:r>
              <a:rPr lang="en-US" sz="1600" dirty="0"/>
              <a:t>to be working in the “everything of interest” mode, </a:t>
            </a:r>
            <a:r>
              <a:rPr lang="en-US" sz="1600" dirty="0" smtClean="0"/>
              <a:t>as the </a:t>
            </a:r>
            <a:r>
              <a:rPr lang="en-US" sz="1600" dirty="0"/>
              <a:t>model targets 54 frequently-seen classes in indoor </a:t>
            </a:r>
            <a:r>
              <a:rPr lang="en-US" sz="1600" dirty="0" smtClean="0"/>
              <a:t>environments </a:t>
            </a:r>
            <a:r>
              <a:rPr lang="de-DE" sz="1600" dirty="0" err="1" smtClean="0"/>
              <a:t>from</a:t>
            </a:r>
            <a:r>
              <a:rPr lang="de-DE" sz="1600" dirty="0" smtClean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fine</a:t>
            </a:r>
            <a:r>
              <a:rPr lang="de-DE" sz="1600" dirty="0"/>
              <a:t>-tuning </a:t>
            </a:r>
            <a:r>
              <a:rPr lang="de-DE" sz="1600" dirty="0" err="1"/>
              <a:t>dataset</a:t>
            </a:r>
            <a:r>
              <a:rPr lang="de-DE" sz="1600" dirty="0"/>
              <a:t>.</a:t>
            </a:r>
            <a:endParaRPr lang="en-AU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748" y="1071562"/>
            <a:ext cx="4962525" cy="5172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915" y="3538537"/>
            <a:ext cx="4991100" cy="2705100"/>
          </a:xfrm>
          <a:prstGeom prst="rect">
            <a:avLst/>
          </a:prstGeom>
        </p:spPr>
      </p:pic>
      <p:pic>
        <p:nvPicPr>
          <p:cNvPr id="13" name="Picture 2" descr="IEEE International Conference on Image Processing (@ieeeICIP) / X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2" t="31905" r="12988" b="32575"/>
          <a:stretch/>
        </p:blipFill>
        <p:spPr bwMode="auto">
          <a:xfrm>
            <a:off x="10327453" y="203979"/>
            <a:ext cx="1714596" cy="83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55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338F97D-393F-4DF8-B9A6-97A30CB95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6741" y="47065"/>
            <a:ext cx="1469532" cy="141704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D792377C-B973-4A14-BCEA-30607697ED87}"/>
              </a:ext>
            </a:extLst>
          </p:cNvPr>
          <p:cNvSpPr txBox="1">
            <a:spLocks/>
          </p:cNvSpPr>
          <p:nvPr/>
        </p:nvSpPr>
        <p:spPr>
          <a:xfrm>
            <a:off x="372624" y="74698"/>
            <a:ext cx="11235169" cy="7518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/>
              <a:t>Experiments – </a:t>
            </a:r>
            <a:r>
              <a:rPr lang="de-DE" sz="4000" dirty="0" smtClean="0"/>
              <a:t>Single </a:t>
            </a:r>
            <a:r>
              <a:rPr lang="de-DE" sz="4000" dirty="0" err="1" smtClean="0"/>
              <a:t>Object</a:t>
            </a:r>
            <a:r>
              <a:rPr lang="de-DE" sz="4000" dirty="0" smtClean="0"/>
              <a:t> Segmentation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Yu Gothic UI" panose="020B0500000000000000" pitchFamily="34" charset="-128"/>
              <a:ea typeface="Yu Gothic UI" panose="020B05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1944" y="1155923"/>
            <a:ext cx="105717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Semantic-SAM tends to divide objects into a </a:t>
            </a:r>
            <a:r>
              <a:rPr lang="en-US" sz="1600" dirty="0" smtClean="0"/>
              <a:t>lesser number </a:t>
            </a:r>
            <a:r>
              <a:rPr lang="en-US" sz="1600" dirty="0"/>
              <a:t>of parts in comparison with the original SAM, our </a:t>
            </a:r>
            <a:r>
              <a:rPr lang="en-US" sz="1600" b="1" dirty="0" smtClean="0"/>
              <a:t>SAOM received </a:t>
            </a:r>
            <a:r>
              <a:rPr lang="en-US" sz="1600" b="1" dirty="0"/>
              <a:t>near perfect whole-object </a:t>
            </a:r>
            <a:r>
              <a:rPr lang="en-US" sz="1600" b="1" dirty="0" smtClean="0"/>
              <a:t>masks for both simulated and real objects</a:t>
            </a:r>
            <a:endParaRPr lang="en-AU" sz="1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07" y="2127694"/>
            <a:ext cx="10515600" cy="4486275"/>
          </a:xfrm>
          <a:prstGeom prst="rect">
            <a:avLst/>
          </a:prstGeom>
        </p:spPr>
      </p:pic>
      <p:pic>
        <p:nvPicPr>
          <p:cNvPr id="8" name="Picture 2" descr="IEEE International Conference on Image Processing (@ieeeICIP) / X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2" t="31905" r="12988" b="32575"/>
          <a:stretch/>
        </p:blipFill>
        <p:spPr bwMode="auto">
          <a:xfrm>
            <a:off x="10327453" y="203979"/>
            <a:ext cx="1714596" cy="83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6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338F97D-393F-4DF8-B9A6-97A30CB95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6741" y="47065"/>
            <a:ext cx="1469532" cy="141704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D792377C-B973-4A14-BCEA-30607697ED87}"/>
              </a:ext>
            </a:extLst>
          </p:cNvPr>
          <p:cNvSpPr txBox="1">
            <a:spLocks/>
          </p:cNvSpPr>
          <p:nvPr/>
        </p:nvSpPr>
        <p:spPr>
          <a:xfrm>
            <a:off x="281184" y="122287"/>
            <a:ext cx="11235169" cy="7518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/>
              <a:t>Experiments – </a:t>
            </a:r>
            <a:r>
              <a:rPr lang="en-US" sz="4000" dirty="0"/>
              <a:t>Selection of Object Point Prompts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Yu Gothic UI" panose="020B0500000000000000" pitchFamily="34" charset="-128"/>
              <a:ea typeface="Yu Gothic UI" panose="020B05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2624" y="1008640"/>
            <a:ext cx="108562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Experiment </a:t>
            </a:r>
            <a:r>
              <a:rPr lang="en-US" sz="1600" dirty="0"/>
              <a:t>to investigate how the selection </a:t>
            </a:r>
            <a:r>
              <a:rPr lang="en-US" sz="1600" dirty="0" smtClean="0"/>
              <a:t>of point </a:t>
            </a:r>
            <a:r>
              <a:rPr lang="en-US" sz="1600" dirty="0"/>
              <a:t>prompts affects the inference results in the “everything” </a:t>
            </a:r>
            <a:r>
              <a:rPr lang="en-US" sz="1600" dirty="0" smtClean="0"/>
              <a:t>mode, where we compared the </a:t>
            </a:r>
            <a:r>
              <a:rPr lang="en-US" sz="1600" dirty="0"/>
              <a:t>output results for: 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vanilla </a:t>
            </a:r>
            <a:r>
              <a:rPr lang="en-US" sz="1600" dirty="0"/>
              <a:t>SAM, 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Our SAOM </a:t>
            </a:r>
            <a:r>
              <a:rPr lang="en-US" sz="1600" dirty="0"/>
              <a:t>(trained for 200 epochs) using the proposed nearest </a:t>
            </a:r>
            <a:r>
              <a:rPr lang="en-US" sz="1600" dirty="0" smtClean="0"/>
              <a:t>neighbor assignment </a:t>
            </a:r>
            <a:r>
              <a:rPr lang="en-US" sz="1600" dirty="0"/>
              <a:t>method 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SAOM </a:t>
            </a:r>
            <a:r>
              <a:rPr lang="en-US" sz="1600" dirty="0"/>
              <a:t>trained for 300 epochs </a:t>
            </a:r>
            <a:r>
              <a:rPr lang="en-US" sz="1600" dirty="0" smtClean="0"/>
              <a:t>using simple </a:t>
            </a:r>
            <a:r>
              <a:rPr lang="en-US" sz="1600" dirty="0"/>
              <a:t>foreground object points (without nearest </a:t>
            </a:r>
            <a:r>
              <a:rPr lang="en-US" sz="1600" dirty="0" err="1"/>
              <a:t>neighbour</a:t>
            </a:r>
            <a:r>
              <a:rPr lang="en-US" sz="1600" dirty="0"/>
              <a:t> assignment)</a:t>
            </a:r>
            <a:endParaRPr lang="en-AU" sz="1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45" y="2263140"/>
            <a:ext cx="10677525" cy="3429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93281" y="5519856"/>
            <a:ext cx="85559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We adopt the “everything” mode </a:t>
            </a:r>
            <a:r>
              <a:rPr lang="en-US" sz="1600" dirty="0" smtClean="0"/>
              <a:t>to obtain </a:t>
            </a:r>
            <a:r>
              <a:rPr lang="en-US" sz="1600" dirty="0"/>
              <a:t>segmentation masks. Note that sofa is segmented as a </a:t>
            </a:r>
            <a:r>
              <a:rPr lang="en-US" sz="1600" dirty="0" smtClean="0"/>
              <a:t>whole </a:t>
            </a:r>
            <a:r>
              <a:rPr lang="de-DE" sz="1600" dirty="0" err="1" smtClean="0"/>
              <a:t>object</a:t>
            </a:r>
            <a:r>
              <a:rPr lang="de-DE" sz="1600" dirty="0" smtClean="0"/>
              <a:t> </a:t>
            </a:r>
            <a:r>
              <a:rPr lang="de-DE" sz="1600" dirty="0" err="1"/>
              <a:t>only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SAOM.</a:t>
            </a:r>
            <a:endParaRPr lang="en-AU" sz="1600" b="1" dirty="0"/>
          </a:p>
        </p:txBody>
      </p:sp>
      <p:pic>
        <p:nvPicPr>
          <p:cNvPr id="9" name="Picture 2" descr="IEEE International Conference on Image Processing (@ieeeICIP) / X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2" t="31905" r="12988" b="32575"/>
          <a:stretch/>
        </p:blipFill>
        <p:spPr bwMode="auto">
          <a:xfrm>
            <a:off x="10327453" y="203979"/>
            <a:ext cx="1714596" cy="83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11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338F97D-393F-4DF8-B9A6-97A30CB95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6741" y="47065"/>
            <a:ext cx="1469532" cy="141704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D792377C-B973-4A14-BCEA-30607697ED87}"/>
              </a:ext>
            </a:extLst>
          </p:cNvPr>
          <p:cNvSpPr txBox="1">
            <a:spLocks/>
          </p:cNvSpPr>
          <p:nvPr/>
        </p:nvSpPr>
        <p:spPr>
          <a:xfrm>
            <a:off x="372624" y="74698"/>
            <a:ext cx="11235169" cy="7518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/>
              <a:t>Experiments – </a:t>
            </a:r>
            <a:r>
              <a:rPr lang="de-DE" sz="4000" dirty="0"/>
              <a:t>Sim-</a:t>
            </a:r>
            <a:r>
              <a:rPr lang="de-DE" sz="4000" dirty="0" err="1"/>
              <a:t>to</a:t>
            </a:r>
            <a:r>
              <a:rPr lang="de-DE" sz="4000" dirty="0"/>
              <a:t>-Real </a:t>
            </a:r>
            <a:r>
              <a:rPr lang="de-DE" sz="4000" dirty="0" err="1"/>
              <a:t>Inference</a:t>
            </a:r>
            <a:r>
              <a:rPr lang="de-DE" sz="4000" dirty="0"/>
              <a:t> Stage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Yu Gothic UI" panose="020B0500000000000000" pitchFamily="34" charset="-128"/>
              <a:ea typeface="Yu Gothic UI" panose="020B05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1457" y="1532829"/>
            <a:ext cx="3097904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An </a:t>
            </a:r>
            <a:r>
              <a:rPr lang="en-US" sz="1600" dirty="0"/>
              <a:t>additional </a:t>
            </a:r>
            <a:r>
              <a:rPr lang="en-US" sz="1600" dirty="0" smtClean="0"/>
              <a:t>challenging test </a:t>
            </a:r>
            <a:r>
              <a:rPr lang="en-US" sz="1600" dirty="0"/>
              <a:t>set with 151 images of objects in real life </a:t>
            </a:r>
            <a:r>
              <a:rPr lang="en-US" sz="1600" dirty="0" smtClean="0"/>
              <a:t>environments:</a:t>
            </a:r>
          </a:p>
          <a:p>
            <a:pPr algn="just"/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with various backgrounds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(</a:t>
            </a:r>
            <a:r>
              <a:rPr lang="en-US" sz="1600" dirty="0"/>
              <a:t>a box on a table or on a sofa), </a:t>
            </a:r>
            <a:endParaRPr lang="en-US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Various view </a:t>
            </a:r>
            <a:r>
              <a:rPr lang="en-US" sz="1600" dirty="0"/>
              <a:t>points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(</a:t>
            </a:r>
            <a:r>
              <a:rPr lang="en-US" sz="1600" dirty="0"/>
              <a:t>a box visible from one side or from the top), </a:t>
            </a:r>
            <a:endParaRPr lang="en-US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Various states </a:t>
            </a:r>
            <a:r>
              <a:rPr lang="en-US" sz="1600" dirty="0"/>
              <a:t>for openable objects (closed or opened laptop) </a:t>
            </a:r>
            <a:endParaRPr lang="en-US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Different variations </a:t>
            </a:r>
            <a:r>
              <a:rPr lang="en-US" sz="1600" dirty="0"/>
              <a:t>of the same </a:t>
            </a:r>
            <a:r>
              <a:rPr lang="en-US" sz="1600" dirty="0" smtClean="0"/>
              <a:t>object (</a:t>
            </a:r>
            <a:r>
              <a:rPr lang="en-AU" sz="1600" dirty="0"/>
              <a:t>different sizes and </a:t>
            </a:r>
            <a:r>
              <a:rPr lang="en-AU" sz="1600" dirty="0" err="1"/>
              <a:t>colors</a:t>
            </a:r>
            <a:r>
              <a:rPr lang="en-US" sz="1600" dirty="0" smtClean="0"/>
              <a:t>).</a:t>
            </a:r>
            <a:endParaRPr lang="en-AU" sz="1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5225" y="983452"/>
            <a:ext cx="8486775" cy="5534025"/>
          </a:xfrm>
          <a:prstGeom prst="rect">
            <a:avLst/>
          </a:prstGeom>
        </p:spPr>
      </p:pic>
      <p:pic>
        <p:nvPicPr>
          <p:cNvPr id="9" name="Picture 2" descr="IEEE International Conference on Image Processing (@ieeeICIP) / X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2" t="31905" r="12988" b="32575"/>
          <a:stretch/>
        </p:blipFill>
        <p:spPr bwMode="auto">
          <a:xfrm>
            <a:off x="10327453" y="203979"/>
            <a:ext cx="1714596" cy="83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05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338F97D-393F-4DF8-B9A6-97A30CB95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6741" y="47065"/>
            <a:ext cx="1469532" cy="141704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D792377C-B973-4A14-BCEA-30607697ED87}"/>
              </a:ext>
            </a:extLst>
          </p:cNvPr>
          <p:cNvSpPr txBox="1">
            <a:spLocks/>
          </p:cNvSpPr>
          <p:nvPr/>
        </p:nvSpPr>
        <p:spPr>
          <a:xfrm>
            <a:off x="372624" y="74698"/>
            <a:ext cx="11235169" cy="7518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dirty="0"/>
              <a:t>CONCLUSIONS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Yu Gothic UI" panose="020B0500000000000000" pitchFamily="34" charset="-128"/>
              <a:ea typeface="Yu Gothic UI" panose="020B05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2624" y="1672638"/>
            <a:ext cx="56807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This paper makes </a:t>
            </a:r>
            <a:r>
              <a:rPr lang="en-US" sz="1600" b="1" u="sng" dirty="0"/>
              <a:t>three contributions for a multi-class </a:t>
            </a:r>
            <a:r>
              <a:rPr lang="en-US" sz="1600" b="1" u="sng" dirty="0" smtClean="0"/>
              <a:t>multi-instance segmentation </a:t>
            </a:r>
            <a:r>
              <a:rPr lang="en-US" sz="1600" b="1" u="sng" dirty="0"/>
              <a:t>task </a:t>
            </a:r>
            <a:r>
              <a:rPr lang="en-US" sz="1600" dirty="0"/>
              <a:t>in interactive indoor </a:t>
            </a:r>
            <a:r>
              <a:rPr lang="en-US" sz="1600" dirty="0" smtClean="0"/>
              <a:t>environments:</a:t>
            </a:r>
          </a:p>
          <a:p>
            <a:pPr algn="just"/>
            <a:r>
              <a:rPr lang="en-US" sz="1600" dirty="0" smtClean="0"/>
              <a:t>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600" dirty="0" smtClean="0"/>
              <a:t>First</a:t>
            </a:r>
            <a:r>
              <a:rPr lang="en-US" sz="1600" dirty="0"/>
              <a:t>, </a:t>
            </a:r>
            <a:r>
              <a:rPr lang="en-US" sz="1600" dirty="0" smtClean="0"/>
              <a:t>we study </a:t>
            </a:r>
            <a:r>
              <a:rPr lang="en-US" sz="1600" dirty="0"/>
              <a:t>the possibility of </a:t>
            </a:r>
            <a:r>
              <a:rPr lang="en-US" sz="1600" b="1" dirty="0"/>
              <a:t>direct transfer of SAM’s fine-tuning </a:t>
            </a:r>
            <a:r>
              <a:rPr lang="en-US" sz="1600" b="1" dirty="0" smtClean="0"/>
              <a:t>strategy trained </a:t>
            </a:r>
            <a:r>
              <a:rPr lang="en-US" sz="1600" b="1" dirty="0"/>
              <a:t>in simulated environments to the real world </a:t>
            </a:r>
            <a:r>
              <a:rPr lang="en-US" sz="1600" dirty="0" smtClean="0"/>
              <a:t>without using </a:t>
            </a:r>
            <a:r>
              <a:rPr lang="en-US" sz="1600" dirty="0"/>
              <a:t>any real-world data during training</a:t>
            </a:r>
            <a:r>
              <a:rPr lang="en-US" sz="1600" dirty="0" smtClean="0"/>
              <a:t>.</a:t>
            </a:r>
          </a:p>
          <a:p>
            <a:pPr marL="342900" indent="-342900" algn="just">
              <a:buFont typeface="+mj-lt"/>
              <a:buAutoNum type="arabicPeriod"/>
            </a:pPr>
            <a:endParaRPr lang="en-US" sz="1600" dirty="0" smtClean="0"/>
          </a:p>
          <a:p>
            <a:pPr marL="342900" indent="-342900" algn="just">
              <a:buFont typeface="+mj-lt"/>
              <a:buAutoNum type="arabicPeriod"/>
            </a:pPr>
            <a:r>
              <a:rPr lang="en-US" sz="1600" dirty="0"/>
              <a:t>Second, we present </a:t>
            </a:r>
            <a:r>
              <a:rPr lang="en-US" sz="1600" b="1" dirty="0"/>
              <a:t>a fine-tuned version of SAM - SAOM </a:t>
            </a:r>
            <a:r>
              <a:rPr lang="en-US" sz="1600" b="1" dirty="0" smtClean="0"/>
              <a:t>- adapted </a:t>
            </a:r>
            <a:r>
              <a:rPr lang="en-US" sz="1600" b="1" dirty="0"/>
              <a:t>for semantic segmentation of whole objects </a:t>
            </a:r>
            <a:r>
              <a:rPr lang="en-US" sz="1600" dirty="0"/>
              <a:t>in indoor </a:t>
            </a:r>
            <a:r>
              <a:rPr lang="en-US" sz="1600" dirty="0" smtClean="0"/>
              <a:t>environments. The </a:t>
            </a:r>
            <a:r>
              <a:rPr lang="en-US" sz="1600" dirty="0"/>
              <a:t>experimental results show that our SAOM </a:t>
            </a:r>
            <a:r>
              <a:rPr lang="en-US" sz="1600" dirty="0" smtClean="0"/>
              <a:t>can effectively </a:t>
            </a:r>
            <a:r>
              <a:rPr lang="en-US" sz="1600" dirty="0"/>
              <a:t>and efficiently generalize for real-life scenes with </a:t>
            </a:r>
            <a:r>
              <a:rPr lang="en-US" sz="1600" dirty="0" smtClean="0"/>
              <a:t>low training </a:t>
            </a:r>
            <a:r>
              <a:rPr lang="en-US" sz="1600" dirty="0"/>
              <a:t>costs. </a:t>
            </a:r>
            <a:endParaRPr lang="en-US" sz="1600" dirty="0" smtClean="0"/>
          </a:p>
          <a:p>
            <a:pPr marL="342900" indent="-342900" algn="just">
              <a:buFont typeface="+mj-lt"/>
              <a:buAutoNum type="arabicPeriod"/>
            </a:pPr>
            <a:endParaRPr lang="en-US" sz="1600" dirty="0" smtClean="0"/>
          </a:p>
          <a:p>
            <a:pPr marL="342900" indent="-342900" algn="just">
              <a:buFont typeface="+mj-lt"/>
              <a:buAutoNum type="arabicPeriod"/>
            </a:pPr>
            <a:r>
              <a:rPr lang="en-US" sz="1600" dirty="0" smtClean="0"/>
              <a:t>Moreover</a:t>
            </a:r>
            <a:r>
              <a:rPr lang="en-US" sz="1600" dirty="0"/>
              <a:t>, we present </a:t>
            </a:r>
            <a:r>
              <a:rPr lang="en-US" sz="1600" b="1" dirty="0"/>
              <a:t>a novel dataset collected </a:t>
            </a:r>
            <a:r>
              <a:rPr lang="en-US" sz="1600" b="1" dirty="0" smtClean="0"/>
              <a:t>from Ai2Thor </a:t>
            </a:r>
            <a:r>
              <a:rPr lang="en-US" sz="1600" b="1" dirty="0"/>
              <a:t>simulator for the real-to-sim training stage</a:t>
            </a:r>
            <a:r>
              <a:rPr lang="en-US" sz="1600" dirty="0"/>
              <a:t>.</a:t>
            </a:r>
            <a:endParaRPr lang="en-AU" sz="1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923" y="1035980"/>
            <a:ext cx="5467350" cy="5619750"/>
          </a:xfrm>
          <a:prstGeom prst="rect">
            <a:avLst/>
          </a:prstGeom>
        </p:spPr>
      </p:pic>
      <p:pic>
        <p:nvPicPr>
          <p:cNvPr id="9" name="Picture 2" descr="IEEE International Conference on Image Processing (@ieeeICIP) / X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2" t="31905" r="12988" b="32575"/>
          <a:stretch/>
        </p:blipFill>
        <p:spPr bwMode="auto">
          <a:xfrm>
            <a:off x="10327453" y="203979"/>
            <a:ext cx="1714596" cy="83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67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338F97D-393F-4DF8-B9A6-97A30CB95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6741" y="47065"/>
            <a:ext cx="1469532" cy="14170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67755" y="1998071"/>
            <a:ext cx="445532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Thank you!</a:t>
            </a:r>
          </a:p>
          <a:p>
            <a:pPr algn="ctr"/>
            <a:endParaRPr 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Any questions?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8" name="Picture 2" descr="IEEE International Conference on Image Processing (@ieeeICIP) / X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2" t="31905" r="12988" b="32575"/>
          <a:stretch/>
        </p:blipFill>
        <p:spPr bwMode="auto">
          <a:xfrm>
            <a:off x="10327453" y="203979"/>
            <a:ext cx="1714596" cy="83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42875" y="4977050"/>
            <a:ext cx="4639437" cy="1657492"/>
            <a:chOff x="377993" y="4297629"/>
            <a:chExt cx="6153968" cy="2012140"/>
          </a:xfrm>
        </p:grpSpPr>
        <p:pic>
          <p:nvPicPr>
            <p:cNvPr id="10" name="Picture 2" descr="Edith Cowan University Logo, HD Png Download , Transparent Png Image -  PNGitem">
              <a:extLst>
                <a:ext uri="{FF2B5EF4-FFF2-40B4-BE49-F238E27FC236}">
                  <a16:creationId xmlns:a16="http://schemas.microsoft.com/office/drawing/2014/main" xmlns="" id="{928074ED-4459-485E-99DE-2BBB5C3D9F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3" y="4406998"/>
              <a:ext cx="3075909" cy="1902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Leibniz University Hannover – Leibniz Universität Hannover">
              <a:extLst>
                <a:ext uri="{FF2B5EF4-FFF2-40B4-BE49-F238E27FC236}">
                  <a16:creationId xmlns:a16="http://schemas.microsoft.com/office/drawing/2014/main" xmlns="" id="{E74837D6-FC38-4EDA-BEDF-992440EC54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7293" y="5358384"/>
              <a:ext cx="2889282" cy="829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National Institute of Advanced Industrial Science and Technology (AIST) |  Tethy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8711" y="4297629"/>
              <a:ext cx="3143250" cy="914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4845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DF09EC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31151" y="1233906"/>
            <a:ext cx="5040564" cy="49328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338F97D-393F-4DF8-B9A6-97A30CB950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1773" y="6053"/>
            <a:ext cx="1469532" cy="14170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7150" y="860268"/>
            <a:ext cx="113602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hlinkClick r:id="rId6"/>
              </a:rPr>
              <a:t>Alexander </a:t>
            </a:r>
            <a:r>
              <a:rPr lang="de-DE" sz="1400" dirty="0" err="1">
                <a:hlinkClick r:id="rId6"/>
              </a:rPr>
              <a:t>Kirillov</a:t>
            </a:r>
            <a:r>
              <a:rPr lang="de-DE" sz="1400" dirty="0"/>
              <a:t>, </a:t>
            </a:r>
            <a:r>
              <a:rPr lang="de-DE" sz="1400" dirty="0">
                <a:hlinkClick r:id="rId7"/>
              </a:rPr>
              <a:t>Eric </a:t>
            </a:r>
            <a:r>
              <a:rPr lang="de-DE" sz="1400" dirty="0" err="1">
                <a:hlinkClick r:id="rId7"/>
              </a:rPr>
              <a:t>Mintun</a:t>
            </a:r>
            <a:r>
              <a:rPr lang="de-DE" sz="1400" dirty="0"/>
              <a:t>, </a:t>
            </a:r>
            <a:r>
              <a:rPr lang="de-DE" sz="1400" dirty="0" err="1">
                <a:hlinkClick r:id="rId8"/>
              </a:rPr>
              <a:t>Nikhila</a:t>
            </a:r>
            <a:r>
              <a:rPr lang="de-DE" sz="1400" dirty="0">
                <a:hlinkClick r:id="rId8"/>
              </a:rPr>
              <a:t> </a:t>
            </a:r>
            <a:r>
              <a:rPr lang="de-DE" sz="1400" dirty="0" err="1">
                <a:hlinkClick r:id="rId8"/>
              </a:rPr>
              <a:t>Ravi</a:t>
            </a:r>
            <a:r>
              <a:rPr lang="de-DE" sz="1400" dirty="0"/>
              <a:t>, </a:t>
            </a:r>
            <a:r>
              <a:rPr lang="de-DE" sz="1400" dirty="0" err="1">
                <a:hlinkClick r:id="rId9"/>
              </a:rPr>
              <a:t>Hanzi</a:t>
            </a:r>
            <a:r>
              <a:rPr lang="de-DE" sz="1400" dirty="0">
                <a:hlinkClick r:id="rId9"/>
              </a:rPr>
              <a:t> Mao</a:t>
            </a:r>
            <a:r>
              <a:rPr lang="de-DE" sz="1400" dirty="0"/>
              <a:t>, </a:t>
            </a:r>
            <a:r>
              <a:rPr lang="de-DE" sz="1400" dirty="0" err="1">
                <a:hlinkClick r:id="rId10"/>
              </a:rPr>
              <a:t>Chloe</a:t>
            </a:r>
            <a:r>
              <a:rPr lang="de-DE" sz="1400" dirty="0">
                <a:hlinkClick r:id="rId10"/>
              </a:rPr>
              <a:t> Rolland</a:t>
            </a:r>
            <a:r>
              <a:rPr lang="de-DE" sz="1400" dirty="0"/>
              <a:t>, </a:t>
            </a:r>
            <a:r>
              <a:rPr lang="de-DE" sz="1400" dirty="0">
                <a:hlinkClick r:id="rId11"/>
              </a:rPr>
              <a:t>Laura </a:t>
            </a:r>
            <a:r>
              <a:rPr lang="de-DE" sz="1400" dirty="0" err="1" smtClean="0">
                <a:hlinkClick r:id="rId11"/>
              </a:rPr>
              <a:t>Gustafson</a:t>
            </a:r>
            <a:r>
              <a:rPr lang="de-DE" sz="1400" dirty="0" smtClean="0"/>
              <a:t>, etc.</a:t>
            </a:r>
          </a:p>
          <a:p>
            <a:r>
              <a:rPr lang="en-AU" sz="1400" dirty="0" smtClean="0"/>
              <a:t>META AI, 2023</a:t>
            </a:r>
            <a:endParaRPr lang="de-DE" sz="1400" dirty="0" smtClean="0"/>
          </a:p>
        </p:txBody>
      </p:sp>
      <p:sp>
        <p:nvSpPr>
          <p:cNvPr id="10" name="Rectangle 9"/>
          <p:cNvSpPr/>
          <p:nvPr/>
        </p:nvSpPr>
        <p:spPr>
          <a:xfrm>
            <a:off x="347150" y="1635400"/>
            <a:ext cx="612680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SAM is a </a:t>
            </a:r>
            <a:r>
              <a:rPr lang="en-US" dirty="0" smtClean="0"/>
              <a:t>single </a:t>
            </a:r>
            <a:r>
              <a:rPr lang="en-US" dirty="0"/>
              <a:t>model that can easily </a:t>
            </a:r>
            <a:r>
              <a:rPr lang="en-US" b="1" dirty="0"/>
              <a:t>perform both interactive segmentation and automatic </a:t>
            </a:r>
            <a:r>
              <a:rPr lang="en-US" b="1" dirty="0" smtClean="0"/>
              <a:t>segmentation </a:t>
            </a:r>
            <a:r>
              <a:rPr lang="en-US" dirty="0" smtClean="0"/>
              <a:t>(segmentation in “everything” mode).</a:t>
            </a:r>
            <a:r>
              <a:rPr lang="en-US" dirty="0"/>
              <a:t> </a:t>
            </a:r>
            <a:endParaRPr lang="en-US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SAM </a:t>
            </a:r>
            <a:r>
              <a:rPr lang="en-US" dirty="0"/>
              <a:t>is a </a:t>
            </a:r>
            <a:r>
              <a:rPr lang="en-US" dirty="0" smtClean="0"/>
              <a:t>new foundation </a:t>
            </a:r>
            <a:r>
              <a:rPr lang="en-US" dirty="0" err="1" smtClean="0"/>
              <a:t>promptable</a:t>
            </a:r>
            <a:r>
              <a:rPr lang="en-US" dirty="0" smtClean="0"/>
              <a:t> </a:t>
            </a:r>
            <a:r>
              <a:rPr lang="en-US" dirty="0"/>
              <a:t>segmentation system with zero-shot generalization to unfamiliar objects and images, without the need for additional training</a:t>
            </a:r>
            <a:r>
              <a:rPr lang="en-US" dirty="0" smtClean="0"/>
              <a:t>.</a:t>
            </a:r>
            <a:endParaRPr lang="en-US" dirty="0" smtClean="0"/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D792377C-B973-4A14-BCEA-30607697ED87}"/>
              </a:ext>
            </a:extLst>
          </p:cNvPr>
          <p:cNvSpPr txBox="1">
            <a:spLocks/>
          </p:cNvSpPr>
          <p:nvPr/>
        </p:nvSpPr>
        <p:spPr>
          <a:xfrm>
            <a:off x="347150" y="227271"/>
            <a:ext cx="11235169" cy="7518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rial" panose="020B0604020202020204" pitchFamily="34" charset="0"/>
              </a:rPr>
              <a:t>Segment Anything (SAM)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Yu Gothic UI" panose="020B0500000000000000" pitchFamily="34" charset="-128"/>
              <a:ea typeface="Yu Gothic UI" panose="020B05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1876" y="3918637"/>
            <a:ext cx="63696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SAM can use </a:t>
            </a:r>
            <a:r>
              <a:rPr lang="en-US" sz="2400" b="1" dirty="0" smtClean="0"/>
              <a:t>a variety of input prompts</a:t>
            </a:r>
            <a:r>
              <a:rPr lang="en-US" sz="2400" dirty="0" smtClean="0"/>
              <a:t>:</a:t>
            </a:r>
            <a:endParaRPr lang="en-US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Single point for interactive segmentation;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Bounding boxes;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Object masks.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4" name="Picture 2" descr="IEEE International Conference on Image Processing (@ieeeICIP) / X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2" t="31905" r="12988" b="32575"/>
          <a:stretch/>
        </p:blipFill>
        <p:spPr bwMode="auto">
          <a:xfrm>
            <a:off x="10327453" y="203979"/>
            <a:ext cx="1714596" cy="83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75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7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534D8F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4288"/>
          <a:stretch/>
        </p:blipFill>
        <p:spPr>
          <a:xfrm>
            <a:off x="527198" y="1652736"/>
            <a:ext cx="5214384" cy="48841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338F97D-393F-4DF8-B9A6-97A30CB950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11773" y="6053"/>
            <a:ext cx="1469532" cy="141704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3781" y="367105"/>
            <a:ext cx="61670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SAM can </a:t>
            </a:r>
            <a:r>
              <a:rPr lang="en-US" sz="3200" dirty="0" smtClean="0"/>
              <a:t>work </a:t>
            </a:r>
            <a:r>
              <a:rPr lang="de-DE" sz="3200" dirty="0"/>
              <a:t>in </a:t>
            </a:r>
            <a:r>
              <a:rPr lang="de-DE" sz="3200" dirty="0" err="1"/>
              <a:t>the</a:t>
            </a:r>
            <a:r>
              <a:rPr lang="de-DE" sz="3200" dirty="0"/>
              <a:t> “</a:t>
            </a:r>
            <a:r>
              <a:rPr lang="de-DE" sz="3200" dirty="0" err="1" smtClean="0"/>
              <a:t>everything</a:t>
            </a:r>
            <a:r>
              <a:rPr lang="de-DE" sz="3200" dirty="0" smtClean="0"/>
              <a:t>” </a:t>
            </a:r>
            <a:r>
              <a:rPr lang="de-DE" sz="3200" dirty="0" err="1" smtClean="0"/>
              <a:t>mode</a:t>
            </a:r>
            <a:r>
              <a:rPr lang="de-DE" sz="3200" dirty="0" smtClean="0"/>
              <a:t> </a:t>
            </a:r>
            <a:r>
              <a:rPr lang="de-DE" sz="3200" dirty="0" err="1" smtClean="0"/>
              <a:t>and</a:t>
            </a:r>
            <a:r>
              <a:rPr lang="de-DE" sz="3200" dirty="0" smtClean="0"/>
              <a:t> </a:t>
            </a:r>
            <a:r>
              <a:rPr lang="en-US" sz="3200" dirty="0" smtClean="0"/>
              <a:t>automatically </a:t>
            </a:r>
            <a:r>
              <a:rPr lang="en-US" sz="3200" dirty="0"/>
              <a:t>find and mask all objects in an image</a:t>
            </a:r>
            <a:r>
              <a:rPr lang="en-US" sz="3200" dirty="0" smtClean="0"/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5848147" y="5459649"/>
            <a:ext cx="61216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SAM can generate multiple valid masks for ambiguous prompts.</a:t>
            </a:r>
            <a:endParaRPr lang="en-US" sz="3200" dirty="0"/>
          </a:p>
        </p:txBody>
      </p:sp>
      <p:pic>
        <p:nvPicPr>
          <p:cNvPr id="13" name="B7C5257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44686" y="470885"/>
            <a:ext cx="4707757" cy="4802864"/>
          </a:xfrm>
          <a:prstGeom prst="rect">
            <a:avLst/>
          </a:prstGeom>
        </p:spPr>
      </p:pic>
      <p:pic>
        <p:nvPicPr>
          <p:cNvPr id="7" name="Picture 2" descr="IEEE International Conference on Image Processing (@ieeeICIP) / X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2" t="31905" r="12988" b="32575"/>
          <a:stretch/>
        </p:blipFill>
        <p:spPr bwMode="auto">
          <a:xfrm>
            <a:off x="10327453" y="203979"/>
            <a:ext cx="1714596" cy="83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53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5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338F97D-393F-4DF8-B9A6-97A30CB95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773" y="6053"/>
            <a:ext cx="1469532" cy="141704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D792377C-B973-4A14-BCEA-30607697ED87}"/>
              </a:ext>
            </a:extLst>
          </p:cNvPr>
          <p:cNvSpPr txBox="1">
            <a:spLocks/>
          </p:cNvSpPr>
          <p:nvPr/>
        </p:nvSpPr>
        <p:spPr>
          <a:xfrm>
            <a:off x="372624" y="74698"/>
            <a:ext cx="9815573" cy="7518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rial" panose="020B0604020202020204" pitchFamily="34" charset="0"/>
              </a:rPr>
              <a:t>Segment Anything for Embodied AI Indoor Environments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Yu Gothic UI" panose="020B0500000000000000" pitchFamily="34" charset="-128"/>
              <a:ea typeface="Yu Gothic UI" panose="020B05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8616" y="1195590"/>
            <a:ext cx="5095488" cy="535531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endParaRPr lang="en-AU" dirty="0"/>
          </a:p>
          <a:p>
            <a:pPr algn="just"/>
            <a:endParaRPr lang="en-AU" dirty="0" smtClean="0"/>
          </a:p>
          <a:p>
            <a:pPr algn="just"/>
            <a:r>
              <a:rPr lang="en-AU" b="1" dirty="0" smtClean="0"/>
              <a:t>In </a:t>
            </a:r>
            <a:r>
              <a:rPr lang="de-DE" b="1" dirty="0" err="1"/>
              <a:t>the</a:t>
            </a:r>
            <a:r>
              <a:rPr lang="de-DE" b="1" dirty="0"/>
              <a:t> “</a:t>
            </a:r>
            <a:r>
              <a:rPr lang="de-DE" b="1" dirty="0" err="1"/>
              <a:t>everything</a:t>
            </a:r>
            <a:r>
              <a:rPr lang="de-DE" b="1" dirty="0"/>
              <a:t>” </a:t>
            </a:r>
            <a:r>
              <a:rPr lang="de-DE" b="1" dirty="0" err="1"/>
              <a:t>mode</a:t>
            </a:r>
            <a:r>
              <a:rPr lang="de-DE" b="1" dirty="0"/>
              <a:t> </a:t>
            </a:r>
            <a:r>
              <a:rPr lang="de-DE" b="1" dirty="0" err="1" smtClean="0"/>
              <a:t>the</a:t>
            </a:r>
            <a:r>
              <a:rPr lang="de-DE" b="1" dirty="0" smtClean="0"/>
              <a:t> </a:t>
            </a:r>
            <a:r>
              <a:rPr lang="de-DE" b="1" dirty="0" err="1" smtClean="0"/>
              <a:t>origianl</a:t>
            </a:r>
            <a:r>
              <a:rPr lang="de-DE" b="1" dirty="0" smtClean="0"/>
              <a:t> </a:t>
            </a:r>
            <a:r>
              <a:rPr lang="en-AU" b="1" dirty="0" smtClean="0"/>
              <a:t>SAM </a:t>
            </a:r>
            <a:r>
              <a:rPr lang="en-AU" b="1" dirty="0" smtClean="0"/>
              <a:t>tends </a:t>
            </a:r>
            <a:r>
              <a:rPr lang="en-US" b="1" dirty="0"/>
              <a:t>to output part or sub-part </a:t>
            </a:r>
            <a:r>
              <a:rPr lang="en-US" b="1" dirty="0" smtClean="0"/>
              <a:t>object masks for images</a:t>
            </a:r>
            <a:r>
              <a:rPr lang="en-US" dirty="0" smtClean="0"/>
              <a:t>, taken in both real and simulated environments</a:t>
            </a:r>
            <a:endParaRPr lang="en-AU" dirty="0"/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r>
              <a:rPr lang="en-AU" dirty="0"/>
              <a:t>For Embodied AI tasks:</a:t>
            </a:r>
          </a:p>
          <a:p>
            <a:pPr algn="just"/>
            <a:r>
              <a:rPr lang="en-AU" dirty="0"/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AU" dirty="0"/>
              <a:t>SAM can be used </a:t>
            </a:r>
            <a:r>
              <a:rPr lang="de-DE" b="1" dirty="0"/>
              <a:t>in </a:t>
            </a:r>
            <a:r>
              <a:rPr lang="de-DE" b="1" dirty="0" err="1"/>
              <a:t>the</a:t>
            </a:r>
            <a:r>
              <a:rPr lang="de-DE" b="1" dirty="0"/>
              <a:t> “</a:t>
            </a:r>
            <a:r>
              <a:rPr lang="de-DE" b="1" dirty="0" err="1"/>
              <a:t>everything</a:t>
            </a:r>
            <a:r>
              <a:rPr lang="de-DE" b="1" dirty="0"/>
              <a:t>” </a:t>
            </a:r>
            <a:r>
              <a:rPr lang="de-DE" b="1" dirty="0" err="1"/>
              <a:t>mode</a:t>
            </a:r>
            <a:r>
              <a:rPr lang="de-DE" b="1" dirty="0"/>
              <a:t> </a:t>
            </a:r>
            <a:r>
              <a:rPr lang="de-DE" b="1" dirty="0" err="1"/>
              <a:t>only</a:t>
            </a:r>
            <a:r>
              <a:rPr lang="en-AU" dirty="0"/>
              <a:t>;</a:t>
            </a:r>
            <a:endParaRPr lang="en-AU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AU" dirty="0"/>
              <a:t>Interest </a:t>
            </a:r>
            <a:r>
              <a:rPr lang="en-AU" b="1" dirty="0"/>
              <a:t>in the whole object masks </a:t>
            </a:r>
            <a:r>
              <a:rPr lang="en-AU" dirty="0"/>
              <a:t>for mapping and scene understanding;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AU" dirty="0"/>
              <a:t>General structures or not intractable objects are out of interest;</a:t>
            </a:r>
          </a:p>
          <a:p>
            <a:pPr lvl="0" algn="just"/>
            <a:endParaRPr lang="en-AU" dirty="0" smtClean="0"/>
          </a:p>
          <a:p>
            <a:pPr lvl="0" algn="just"/>
            <a:endParaRPr lang="en-AU" dirty="0" smtClean="0"/>
          </a:p>
          <a:p>
            <a:pPr lvl="0" algn="just"/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543" y="1024464"/>
            <a:ext cx="5810250" cy="5671444"/>
          </a:xfrm>
          <a:prstGeom prst="rect">
            <a:avLst/>
          </a:prstGeom>
        </p:spPr>
      </p:pic>
      <p:pic>
        <p:nvPicPr>
          <p:cNvPr id="12" name="Picture 2" descr="IEEE International Conference on Image Processing (@ieeeICIP) / X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2" t="31905" r="12988" b="32575"/>
          <a:stretch/>
        </p:blipFill>
        <p:spPr bwMode="auto">
          <a:xfrm>
            <a:off x="10327453" y="203979"/>
            <a:ext cx="1714596" cy="83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38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338F97D-393F-4DF8-B9A6-97A30CB95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773" y="6053"/>
            <a:ext cx="1469532" cy="141704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D792377C-B973-4A14-BCEA-30607697ED87}"/>
              </a:ext>
            </a:extLst>
          </p:cNvPr>
          <p:cNvSpPr txBox="1">
            <a:spLocks/>
          </p:cNvSpPr>
          <p:nvPr/>
        </p:nvSpPr>
        <p:spPr>
          <a:xfrm>
            <a:off x="372624" y="151142"/>
            <a:ext cx="11235169" cy="7518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rial" panose="020B0604020202020204" pitchFamily="34" charset="0"/>
              </a:rPr>
              <a:t>Segment Anything for Embodied AI Indoor Environments</a:t>
            </a:r>
          </a:p>
          <a:p>
            <a:pPr algn="l"/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rial" panose="020B0604020202020204" pitchFamily="34" charset="0"/>
              </a:rPr>
              <a:t>Simulators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Yu Gothic UI" panose="020B0500000000000000" pitchFamily="34" charset="-128"/>
              <a:ea typeface="Yu Gothic UI" panose="020B05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2624" y="902982"/>
            <a:ext cx="11599636" cy="20313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AU" dirty="0" smtClean="0"/>
              <a:t>Research for Embodied AI research tasks is usually held </a:t>
            </a:r>
            <a:r>
              <a:rPr lang="en-AU" b="1" dirty="0" smtClean="0"/>
              <a:t>within Embodied AI </a:t>
            </a:r>
            <a:r>
              <a:rPr lang="en-AU" b="1" dirty="0" smtClean="0"/>
              <a:t>simulators</a:t>
            </a:r>
            <a:r>
              <a:rPr lang="en-AU" dirty="0" smtClean="0"/>
              <a:t>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AU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smtClean="0"/>
              <a:t>For </a:t>
            </a:r>
            <a:r>
              <a:rPr lang="en-US" dirty="0"/>
              <a:t>indoor environments </a:t>
            </a:r>
            <a:r>
              <a:rPr lang="en-US" dirty="0" smtClean="0"/>
              <a:t>only a few simulators render realistic outputs; most </a:t>
            </a:r>
            <a:r>
              <a:rPr lang="en-US" dirty="0"/>
              <a:t>of the </a:t>
            </a:r>
            <a:r>
              <a:rPr lang="en-US" b="1" dirty="0"/>
              <a:t>existing simulators </a:t>
            </a:r>
            <a:r>
              <a:rPr lang="de-DE" b="1" dirty="0" err="1" smtClean="0"/>
              <a:t>produce</a:t>
            </a:r>
            <a:r>
              <a:rPr lang="de-DE" b="1" dirty="0" smtClean="0"/>
              <a:t> </a:t>
            </a:r>
            <a:r>
              <a:rPr lang="de-DE" b="1" dirty="0" err="1"/>
              <a:t>animated</a:t>
            </a:r>
            <a:r>
              <a:rPr lang="de-DE" b="1" dirty="0"/>
              <a:t> </a:t>
            </a:r>
            <a:r>
              <a:rPr lang="de-DE" b="1" dirty="0" err="1" smtClean="0"/>
              <a:t>scenes</a:t>
            </a:r>
            <a:endParaRPr lang="de-DE" b="1" dirty="0"/>
          </a:p>
          <a:p>
            <a:pPr lvl="0" algn="just"/>
            <a:endParaRPr lang="en-AU" dirty="0" smtClean="0"/>
          </a:p>
          <a:p>
            <a:pPr lvl="0" algn="just"/>
            <a:endParaRPr lang="en-AU" dirty="0" smtClean="0"/>
          </a:p>
          <a:p>
            <a:pPr lvl="0" algn="just"/>
            <a:endParaRPr lang="de-DE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3595859"/>
              </p:ext>
            </p:extLst>
          </p:nvPr>
        </p:nvGraphicFramePr>
        <p:xfrm>
          <a:off x="509367" y="2770471"/>
          <a:ext cx="10961682" cy="3308223"/>
        </p:xfrm>
        <a:graphic>
          <a:graphicData uri="http://schemas.openxmlformats.org/drawingml/2006/table">
            <a:tbl>
              <a:tblPr firstRow="1" firstCol="1" lastCol="1" bandRow="1">
                <a:tableStyleId>{5C22544A-7EE6-4342-B048-85BDC9FD1C3A}</a:tableStyleId>
              </a:tblPr>
              <a:tblGrid>
                <a:gridCol w="701945"/>
                <a:gridCol w="1733522"/>
                <a:gridCol w="1217733"/>
                <a:gridCol w="1217733"/>
                <a:gridCol w="1217733"/>
                <a:gridCol w="1041579"/>
                <a:gridCol w="1223932"/>
                <a:gridCol w="1388730"/>
                <a:gridCol w="1218775"/>
              </a:tblGrid>
              <a:tr h="5695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AU" sz="1800" kern="0" spc="0" dirty="0">
                          <a:effectLst/>
                        </a:rPr>
                        <a:t>Year</a:t>
                      </a:r>
                      <a:endParaRPr lang="de-DE" sz="1800" kern="50" spc="-30" dirty="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AU" sz="1600" kern="0" spc="0" dirty="0">
                          <a:effectLst/>
                        </a:rPr>
                        <a:t>Simulator</a:t>
                      </a:r>
                      <a:endParaRPr lang="de-DE" sz="1600" kern="50" spc="-30" dirty="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AU" sz="1600" kern="0" spc="0" dirty="0">
                          <a:effectLst/>
                        </a:rPr>
                        <a:t>Variety of sim. scenes</a:t>
                      </a:r>
                      <a:endParaRPr lang="de-DE" sz="1600" kern="50" spc="-30" dirty="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50" spc="-30" dirty="0">
                          <a:effectLst/>
                        </a:rPr>
                        <a:t>Physics: Rigid</a:t>
                      </a:r>
                      <a:r>
                        <a:rPr lang="en-GB" sz="1600" u="sng" kern="50" spc="-30" dirty="0">
                          <a:effectLst/>
                        </a:rPr>
                        <a:t> </a:t>
                      </a:r>
                      <a:r>
                        <a:rPr lang="en-GB" sz="1600" kern="50" spc="-30" dirty="0">
                          <a:effectLst/>
                        </a:rPr>
                        <a:t>body</a:t>
                      </a:r>
                      <a:endParaRPr lang="de-DE" sz="1600" kern="50" spc="-30" dirty="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50" spc="-30" dirty="0">
                          <a:effectLst/>
                        </a:rPr>
                        <a:t>Interaction: Agent-driven</a:t>
                      </a:r>
                      <a:endParaRPr lang="de-DE" sz="1600" kern="50" spc="-30" dirty="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AU" sz="1600" kern="0" spc="0" dirty="0">
                          <a:effectLst/>
                        </a:rPr>
                        <a:t>API Controller </a:t>
                      </a:r>
                      <a:endParaRPr lang="de-DE" sz="1600" kern="50" spc="-30" dirty="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AU" sz="1600" kern="0" spc="0" dirty="0">
                          <a:effectLst/>
                        </a:rPr>
                        <a:t>Navigation interactivity</a:t>
                      </a:r>
                      <a:endParaRPr lang="de-DE" sz="1600" kern="50" spc="-30" dirty="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AU" sz="1600" kern="0" spc="0" dirty="0">
                          <a:effectLst/>
                        </a:rPr>
                        <a:t>Multi-agent collaboration</a:t>
                      </a:r>
                      <a:endParaRPr lang="de-DE" sz="1600" kern="50" spc="-30" dirty="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AU" sz="1600" kern="50" spc="-30" dirty="0" smtClean="0">
                          <a:solidFill>
                            <a:srgbClr val="3F3A38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Mangal"/>
                        </a:rPr>
                        <a:t>Photo-Realism</a:t>
                      </a:r>
                      <a:endParaRPr lang="de-DE" sz="1600" kern="50" spc="-30" dirty="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  <a:tr h="2964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>
                          <a:effectLst/>
                        </a:rPr>
                        <a:t>2017</a:t>
                      </a:r>
                      <a:endParaRPr lang="de-DE" sz="1800" kern="50" spc="-3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>
                          <a:effectLst/>
                        </a:rPr>
                        <a:t>Ai2-Thor </a:t>
                      </a:r>
                      <a:endParaRPr lang="de-DE" sz="1800" kern="50" spc="-3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>
                          <a:effectLst/>
                        </a:rPr>
                        <a:t>×</a:t>
                      </a:r>
                      <a:endParaRPr lang="de-DE" sz="1800" kern="50" spc="-3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>
                          <a:effectLst/>
                        </a:rPr>
                        <a:t>×</a:t>
                      </a:r>
                      <a:endParaRPr lang="de-DE" sz="1800" kern="50" spc="-3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 dirty="0">
                          <a:effectLst/>
                        </a:rPr>
                        <a:t>×</a:t>
                      </a:r>
                      <a:endParaRPr lang="de-DE" sz="1800" kern="50" spc="-30" dirty="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>
                          <a:effectLst/>
                        </a:rPr>
                        <a:t>×</a:t>
                      </a:r>
                      <a:endParaRPr lang="de-DE" sz="1800" kern="50" spc="-3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>
                          <a:effectLst/>
                        </a:rPr>
                        <a:t>×</a:t>
                      </a:r>
                      <a:endParaRPr lang="de-DE" sz="1800" kern="50" spc="-3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>
                          <a:effectLst/>
                        </a:rPr>
                        <a:t>×</a:t>
                      </a:r>
                      <a:endParaRPr lang="de-DE" sz="1800" kern="50" spc="-3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800" kern="50" spc="-3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  <a:tr h="2964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>
                          <a:effectLst/>
                        </a:rPr>
                        <a:t>2018</a:t>
                      </a:r>
                      <a:endParaRPr lang="de-DE" sz="1800" kern="50" spc="-3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>
                          <a:effectLst/>
                        </a:rPr>
                        <a:t>CHALET </a:t>
                      </a:r>
                      <a:endParaRPr lang="de-DE" sz="1800" kern="50" spc="-3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>
                          <a:effectLst/>
                        </a:rPr>
                        <a:t>×</a:t>
                      </a:r>
                      <a:endParaRPr lang="de-DE" sz="1800" kern="50" spc="-3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>
                          <a:effectLst/>
                        </a:rPr>
                        <a:t>×</a:t>
                      </a:r>
                      <a:endParaRPr lang="de-DE" sz="1800" kern="50" spc="-3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 dirty="0">
                          <a:effectLst/>
                        </a:rPr>
                        <a:t>×</a:t>
                      </a:r>
                      <a:endParaRPr lang="de-DE" sz="1800" kern="50" spc="-30" dirty="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>
                          <a:effectLst/>
                        </a:rPr>
                        <a:t>×</a:t>
                      </a:r>
                      <a:endParaRPr lang="de-DE" sz="1800" kern="50" spc="-3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>
                          <a:effectLst/>
                        </a:rPr>
                        <a:t>×</a:t>
                      </a:r>
                      <a:endParaRPr lang="de-DE" sz="1800" kern="50" spc="-3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>
                          <a:effectLst/>
                        </a:rPr>
                        <a:t> </a:t>
                      </a:r>
                      <a:endParaRPr lang="de-DE" sz="1800" kern="50" spc="-3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800" kern="50" spc="-3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  <a:tr h="55082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>
                          <a:effectLst/>
                        </a:rPr>
                        <a:t>2018</a:t>
                      </a:r>
                      <a:endParaRPr lang="de-DE" sz="1800" kern="50" spc="-3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>
                          <a:effectLst/>
                        </a:rPr>
                        <a:t>VRKitchen</a:t>
                      </a:r>
                      <a:endParaRPr lang="de-DE" sz="1800" kern="50" spc="-3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>
                          <a:effectLst/>
                        </a:rPr>
                        <a:t> </a:t>
                      </a:r>
                      <a:endParaRPr lang="de-DE" sz="1800" kern="50" spc="-3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>
                          <a:effectLst/>
                        </a:rPr>
                        <a:t>×</a:t>
                      </a:r>
                      <a:endParaRPr lang="de-DE" sz="1800" kern="50" spc="-3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 dirty="0">
                          <a:effectLst/>
                        </a:rPr>
                        <a:t>×</a:t>
                      </a:r>
                      <a:endParaRPr lang="de-DE" sz="1800" kern="50" spc="-30" dirty="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 dirty="0">
                          <a:effectLst/>
                        </a:rPr>
                        <a:t>×</a:t>
                      </a:r>
                      <a:endParaRPr lang="de-DE" sz="1800" kern="50" spc="-30" dirty="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>
                          <a:effectLst/>
                        </a:rPr>
                        <a:t> </a:t>
                      </a:r>
                      <a:endParaRPr lang="de-DE" sz="1800" kern="50" spc="-3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>
                          <a:effectLst/>
                        </a:rPr>
                        <a:t> </a:t>
                      </a:r>
                      <a:endParaRPr lang="de-DE" sz="1800" kern="50" spc="-3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800" kern="50" spc="-3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  <a:tr h="3751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>
                          <a:effectLst/>
                        </a:rPr>
                        <a:t>2019</a:t>
                      </a:r>
                      <a:endParaRPr lang="de-DE" sz="1800" kern="50" spc="-3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 dirty="0">
                          <a:effectLst/>
                        </a:rPr>
                        <a:t>Habitat-Sim</a:t>
                      </a:r>
                      <a:endParaRPr lang="de-DE" sz="1800" kern="50" spc="-30" dirty="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>
                          <a:effectLst/>
                        </a:rPr>
                        <a:t>×</a:t>
                      </a:r>
                      <a:endParaRPr lang="de-DE" sz="1800" kern="50" spc="-3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>
                          <a:effectLst/>
                        </a:rPr>
                        <a:t> </a:t>
                      </a:r>
                      <a:endParaRPr lang="de-DE" sz="1800" kern="50" spc="-3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>
                          <a:effectLst/>
                        </a:rPr>
                        <a:t> </a:t>
                      </a:r>
                      <a:endParaRPr lang="de-DE" sz="1800" kern="50" spc="-3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 dirty="0">
                          <a:effectLst/>
                        </a:rPr>
                        <a:t> </a:t>
                      </a:r>
                      <a:endParaRPr lang="de-DE" sz="1800" kern="50" spc="-30" dirty="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>
                          <a:effectLst/>
                        </a:rPr>
                        <a:t> </a:t>
                      </a:r>
                      <a:endParaRPr lang="de-DE" sz="1800" kern="50" spc="-3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>
                          <a:effectLst/>
                        </a:rPr>
                        <a:t> </a:t>
                      </a:r>
                      <a:endParaRPr lang="de-DE" sz="1800" kern="50" spc="-3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0" spc="0" dirty="0" smtClean="0">
                          <a:effectLst/>
                        </a:rPr>
                        <a:t>×</a:t>
                      </a:r>
                      <a:endParaRPr lang="de-DE" sz="1800" kern="50" spc="-30" dirty="0" smtClean="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  <a:tr h="2964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>
                          <a:effectLst/>
                        </a:rPr>
                        <a:t>2019</a:t>
                      </a:r>
                      <a:endParaRPr lang="de-DE" sz="1800" kern="50" spc="-3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>
                          <a:effectLst/>
                        </a:rPr>
                        <a:t>iGibson</a:t>
                      </a:r>
                      <a:endParaRPr lang="de-DE" sz="1800" kern="50" spc="-3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>
                          <a:effectLst/>
                        </a:rPr>
                        <a:t>×</a:t>
                      </a:r>
                      <a:endParaRPr lang="de-DE" sz="1800" kern="50" spc="-3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>
                          <a:effectLst/>
                        </a:rPr>
                        <a:t>×</a:t>
                      </a:r>
                      <a:endParaRPr lang="de-DE" sz="1800" kern="50" spc="-3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>
                          <a:effectLst/>
                        </a:rPr>
                        <a:t> </a:t>
                      </a:r>
                      <a:endParaRPr lang="de-DE" sz="1800" kern="50" spc="-3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 dirty="0">
                          <a:effectLst/>
                        </a:rPr>
                        <a:t>×</a:t>
                      </a:r>
                      <a:endParaRPr lang="de-DE" sz="1800" kern="50" spc="-30" dirty="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 dirty="0">
                          <a:effectLst/>
                        </a:rPr>
                        <a:t>×</a:t>
                      </a:r>
                      <a:endParaRPr lang="de-DE" sz="1800" kern="50" spc="-30" dirty="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 dirty="0">
                          <a:effectLst/>
                        </a:rPr>
                        <a:t>×</a:t>
                      </a:r>
                      <a:endParaRPr lang="de-DE" sz="1800" kern="50" spc="-30" dirty="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800" kern="50" spc="-30" dirty="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  <a:tr h="2964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>
                          <a:effectLst/>
                        </a:rPr>
                        <a:t>2020</a:t>
                      </a:r>
                      <a:endParaRPr lang="de-DE" sz="1800" kern="50" spc="-3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>
                          <a:effectLst/>
                        </a:rPr>
                        <a:t>SAPIEN</a:t>
                      </a:r>
                      <a:endParaRPr lang="de-DE" sz="1800" kern="50" spc="-3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>
                          <a:effectLst/>
                        </a:rPr>
                        <a:t>×</a:t>
                      </a:r>
                      <a:endParaRPr lang="de-DE" sz="1800" kern="50" spc="-3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>
                          <a:effectLst/>
                        </a:rPr>
                        <a:t>×</a:t>
                      </a:r>
                      <a:endParaRPr lang="de-DE" sz="1800" kern="50" spc="-3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>
                          <a:effectLst/>
                        </a:rPr>
                        <a:t> </a:t>
                      </a:r>
                      <a:endParaRPr lang="de-DE" sz="1800" kern="50" spc="-3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>
                          <a:effectLst/>
                        </a:rPr>
                        <a:t>×</a:t>
                      </a:r>
                      <a:endParaRPr lang="de-DE" sz="1800" kern="50" spc="-3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 dirty="0">
                          <a:effectLst/>
                        </a:rPr>
                        <a:t>×</a:t>
                      </a:r>
                      <a:endParaRPr lang="de-DE" sz="1800" kern="50" spc="-30" dirty="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>
                          <a:effectLst/>
                        </a:rPr>
                        <a:t> </a:t>
                      </a:r>
                      <a:endParaRPr lang="de-DE" sz="1800" kern="50" spc="-3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800" kern="50" spc="-3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  <a:tr h="55082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>
                          <a:effectLst/>
                        </a:rPr>
                        <a:t>2020</a:t>
                      </a:r>
                      <a:endParaRPr lang="de-DE" sz="1800" kern="50" spc="-3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>
                          <a:effectLst/>
                        </a:rPr>
                        <a:t>ThreeDWorld</a:t>
                      </a:r>
                      <a:endParaRPr lang="de-DE" sz="1800" kern="50" spc="-3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 dirty="0">
                          <a:effectLst/>
                        </a:rPr>
                        <a:t>×</a:t>
                      </a:r>
                      <a:endParaRPr lang="de-DE" sz="1800" kern="50" spc="-30" dirty="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>
                          <a:effectLst/>
                        </a:rPr>
                        <a:t>×</a:t>
                      </a:r>
                      <a:endParaRPr lang="de-DE" sz="1800" kern="50" spc="-3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 dirty="0">
                          <a:effectLst/>
                        </a:rPr>
                        <a:t>×</a:t>
                      </a:r>
                      <a:endParaRPr lang="de-DE" sz="1800" kern="50" spc="-30" dirty="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 dirty="0">
                          <a:effectLst/>
                        </a:rPr>
                        <a:t>×</a:t>
                      </a:r>
                      <a:endParaRPr lang="de-DE" sz="1800" kern="50" spc="-30" dirty="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 dirty="0">
                          <a:effectLst/>
                        </a:rPr>
                        <a:t>×</a:t>
                      </a:r>
                      <a:endParaRPr lang="de-DE" sz="1800" kern="50" spc="-30" dirty="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sz="1800" kern="0" spc="0" dirty="0">
                          <a:effectLst/>
                        </a:rPr>
                        <a:t>×</a:t>
                      </a:r>
                      <a:endParaRPr lang="de-DE" sz="1800" kern="50" spc="-30" dirty="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0" spc="0" dirty="0" smtClean="0">
                          <a:effectLst/>
                        </a:rPr>
                        <a:t>×</a:t>
                      </a:r>
                      <a:endParaRPr lang="de-DE" sz="1800" kern="50" spc="-30" dirty="0" smtClean="0">
                        <a:solidFill>
                          <a:srgbClr val="3F3A38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2" descr="IEEE International Conference on Image Processing (@ieeeICIP) / X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2" t="31905" r="12988" b="32575"/>
          <a:stretch/>
        </p:blipFill>
        <p:spPr bwMode="auto">
          <a:xfrm>
            <a:off x="10327453" y="203979"/>
            <a:ext cx="1714596" cy="83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15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338F97D-393F-4DF8-B9A6-97A30CB95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773" y="6053"/>
            <a:ext cx="1469532" cy="141704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D792377C-B973-4A14-BCEA-30607697ED87}"/>
              </a:ext>
            </a:extLst>
          </p:cNvPr>
          <p:cNvSpPr txBox="1">
            <a:spLocks/>
          </p:cNvSpPr>
          <p:nvPr/>
        </p:nvSpPr>
        <p:spPr>
          <a:xfrm>
            <a:off x="372624" y="151142"/>
            <a:ext cx="11235169" cy="7518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rial" panose="020B0604020202020204" pitchFamily="34" charset="0"/>
              </a:rPr>
              <a:t>Real-Sim Fine-Tuning Strategy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Yu Gothic UI" panose="020B0500000000000000" pitchFamily="34" charset="-128"/>
              <a:ea typeface="Yu Gothic UI" panose="020B05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2624" y="902982"/>
            <a:ext cx="11599636" cy="14773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 </a:t>
            </a:r>
            <a:r>
              <a:rPr lang="en-US" dirty="0"/>
              <a:t>new </a:t>
            </a:r>
            <a:r>
              <a:rPr lang="en-US" b="1" dirty="0"/>
              <a:t>domain invariant </a:t>
            </a:r>
            <a:r>
              <a:rPr lang="en-US" b="1" dirty="0" smtClean="0"/>
              <a:t>Real-Sim fine-tuning strategy</a:t>
            </a:r>
            <a:r>
              <a:rPr lang="de-DE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suitable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smtClean="0"/>
              <a:t>multi-</a:t>
            </a:r>
            <a:r>
              <a:rPr lang="de-DE" dirty="0" err="1" smtClean="0"/>
              <a:t>class</a:t>
            </a:r>
            <a:r>
              <a:rPr lang="de-DE" dirty="0" smtClean="0"/>
              <a:t> </a:t>
            </a:r>
            <a:r>
              <a:rPr lang="en-US" dirty="0" smtClean="0"/>
              <a:t>multi-instance </a:t>
            </a:r>
            <a:r>
              <a:rPr lang="en-US" dirty="0"/>
              <a:t>semantic segmentation task in the “</a:t>
            </a:r>
            <a:r>
              <a:rPr lang="en-US" dirty="0" smtClean="0"/>
              <a:t>everything” </a:t>
            </a:r>
            <a:r>
              <a:rPr lang="de-DE" dirty="0" err="1" smtClean="0"/>
              <a:t>mode</a:t>
            </a:r>
            <a:r>
              <a:rPr lang="de-DE" dirty="0"/>
              <a:t>. 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 </a:t>
            </a:r>
            <a:r>
              <a:rPr lang="en-US" dirty="0"/>
              <a:t>the real-to-sim training phase, </a:t>
            </a:r>
            <a:r>
              <a:rPr lang="en-US" dirty="0" smtClean="0"/>
              <a:t>images from </a:t>
            </a:r>
            <a:r>
              <a:rPr lang="en-US" dirty="0"/>
              <a:t>simplified simulated environments are used to </a:t>
            </a:r>
            <a:r>
              <a:rPr lang="en-US" dirty="0" smtClean="0"/>
              <a:t>fine-tune </a:t>
            </a:r>
            <a:r>
              <a:rPr lang="de-DE" dirty="0" smtClean="0"/>
              <a:t>SAM.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 </a:t>
            </a:r>
            <a:r>
              <a:rPr lang="en-US" dirty="0"/>
              <a:t>the sim-to-real inference phase, the </a:t>
            </a:r>
            <a:r>
              <a:rPr lang="en-US" dirty="0" smtClean="0"/>
              <a:t>fine-tuned SAM </a:t>
            </a:r>
            <a:r>
              <a:rPr lang="en-US" dirty="0"/>
              <a:t>is directly used in real-world scenarios without any </a:t>
            </a:r>
            <a:r>
              <a:rPr lang="en-US" dirty="0" smtClean="0"/>
              <a:t>training </a:t>
            </a:r>
            <a:r>
              <a:rPr lang="de-DE" dirty="0" smtClean="0"/>
              <a:t>on </a:t>
            </a:r>
            <a:r>
              <a:rPr lang="de-DE" dirty="0"/>
              <a:t>real-</a:t>
            </a:r>
            <a:r>
              <a:rPr lang="de-DE" dirty="0" err="1"/>
              <a:t>world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.</a:t>
            </a:r>
            <a:endParaRPr lang="de-D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877" y="2103311"/>
            <a:ext cx="7908227" cy="4331943"/>
          </a:xfrm>
          <a:prstGeom prst="rect">
            <a:avLst/>
          </a:prstGeom>
        </p:spPr>
      </p:pic>
      <p:pic>
        <p:nvPicPr>
          <p:cNvPr id="8" name="Picture 2" descr="IEEE International Conference on Image Processing (@ieeeICIP) / X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2" t="31905" r="12988" b="32575"/>
          <a:stretch/>
        </p:blipFill>
        <p:spPr bwMode="auto">
          <a:xfrm>
            <a:off x="10327453" y="203979"/>
            <a:ext cx="1714596" cy="83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85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338F97D-393F-4DF8-B9A6-97A30CB95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6741" y="47065"/>
            <a:ext cx="1469532" cy="14170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1899" y="2443829"/>
            <a:ext cx="442311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Fully synthetic DS, collected via Ai2Thor* </a:t>
            </a:r>
            <a:r>
              <a:rPr lang="en-US" sz="1600" dirty="0" smtClean="0"/>
              <a:t>simulator;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1600" dirty="0" smtClean="0"/>
              <a:t>Segmentation </a:t>
            </a:r>
            <a:r>
              <a:rPr lang="de-DE" sz="1600" dirty="0" err="1" smtClean="0"/>
              <a:t>masks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labels</a:t>
            </a:r>
            <a:r>
              <a:rPr lang="de-DE" sz="1600" dirty="0" smtClean="0"/>
              <a:t> </a:t>
            </a:r>
            <a:r>
              <a:rPr lang="de-DE" sz="1600" dirty="0" err="1" smtClean="0"/>
              <a:t>collected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54 </a:t>
            </a:r>
            <a:r>
              <a:rPr lang="de-DE" sz="1600" dirty="0" err="1"/>
              <a:t>frequently</a:t>
            </a:r>
            <a:r>
              <a:rPr lang="de-DE" sz="1600" dirty="0"/>
              <a:t>-seen </a:t>
            </a:r>
            <a:r>
              <a:rPr lang="de-DE" sz="1600" dirty="0" err="1" smtClean="0"/>
              <a:t>indoor</a:t>
            </a:r>
            <a:r>
              <a:rPr lang="de-DE" sz="1600" dirty="0"/>
              <a:t> </a:t>
            </a:r>
            <a:r>
              <a:rPr lang="de-DE" sz="1600" dirty="0" err="1" smtClean="0"/>
              <a:t>object</a:t>
            </a:r>
            <a:r>
              <a:rPr lang="de-DE" sz="1600" dirty="0" smtClean="0"/>
              <a:t> </a:t>
            </a:r>
            <a:r>
              <a:rPr lang="de-DE" sz="1600" dirty="0" err="1" smtClean="0"/>
              <a:t>types</a:t>
            </a:r>
            <a:r>
              <a:rPr lang="de-DE" sz="1600" dirty="0" smtClean="0"/>
              <a:t>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11 </a:t>
            </a:r>
            <a:r>
              <a:rPr lang="en-US" sz="1600" dirty="0" smtClean="0"/>
              <a:t>openable;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25 </a:t>
            </a:r>
            <a:r>
              <a:rPr lang="en-US" sz="1600" dirty="0" err="1"/>
              <a:t>pickupable</a:t>
            </a:r>
            <a:r>
              <a:rPr lang="en-US" sz="1600" dirty="0"/>
              <a:t> </a:t>
            </a:r>
            <a:r>
              <a:rPr lang="en-US" sz="1600" dirty="0" smtClean="0"/>
              <a:t>objects;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18 receptacles;</a:t>
            </a:r>
            <a:endParaRPr lang="de-DE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1600" dirty="0" smtClean="0"/>
              <a:t>120 Ai2Thor </a:t>
            </a:r>
            <a:r>
              <a:rPr lang="de-DE" sz="1600" dirty="0" err="1" smtClean="0"/>
              <a:t>scenes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4 </a:t>
            </a:r>
            <a:r>
              <a:rPr lang="de-DE" sz="1600" dirty="0" err="1" smtClean="0"/>
              <a:t>types</a:t>
            </a:r>
            <a:r>
              <a:rPr lang="de-DE" sz="1600" dirty="0" smtClean="0"/>
              <a:t>: </a:t>
            </a:r>
            <a:br>
              <a:rPr lang="de-DE" sz="1600" dirty="0" smtClean="0"/>
            </a:br>
            <a:r>
              <a:rPr lang="de-DE" sz="1600" dirty="0" err="1" smtClean="0"/>
              <a:t>living</a:t>
            </a:r>
            <a:r>
              <a:rPr lang="de-DE" sz="1600" dirty="0" smtClean="0"/>
              <a:t> </a:t>
            </a:r>
            <a:r>
              <a:rPr lang="de-DE" sz="1600" dirty="0" err="1" smtClean="0"/>
              <a:t>room</a:t>
            </a:r>
            <a:r>
              <a:rPr lang="de-DE" sz="1600" dirty="0" smtClean="0"/>
              <a:t>, </a:t>
            </a:r>
            <a:r>
              <a:rPr lang="de-DE" sz="1600" dirty="0" err="1" smtClean="0"/>
              <a:t>kitchen</a:t>
            </a:r>
            <a:r>
              <a:rPr lang="de-DE" sz="1600" dirty="0" smtClean="0"/>
              <a:t>, </a:t>
            </a:r>
            <a:r>
              <a:rPr lang="de-DE" sz="1600" dirty="0" err="1" smtClean="0"/>
              <a:t>bathroom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bedroom</a:t>
            </a:r>
            <a:r>
              <a:rPr lang="de-DE" sz="1600" dirty="0" smtClean="0"/>
              <a:t>.</a:t>
            </a:r>
            <a:endParaRPr lang="de-DE" sz="1600" dirty="0"/>
          </a:p>
        </p:txBody>
      </p:sp>
      <p:sp>
        <p:nvSpPr>
          <p:cNvPr id="2" name="Rectangle 1"/>
          <p:cNvSpPr/>
          <p:nvPr/>
        </p:nvSpPr>
        <p:spPr>
          <a:xfrm>
            <a:off x="171899" y="6220959"/>
            <a:ext cx="1143589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800" dirty="0" smtClean="0"/>
              <a:t>*E</a:t>
            </a:r>
            <a:r>
              <a:rPr lang="nb-NO" sz="800" dirty="0"/>
              <a:t>. Kolve, R. Mottaghi, W. Han, E. VanderBilt, L. Weihs, A. </a:t>
            </a:r>
            <a:r>
              <a:rPr lang="nb-NO" sz="800" dirty="0" smtClean="0"/>
              <a:t>Herrasti, </a:t>
            </a:r>
            <a:r>
              <a:rPr lang="de-DE" sz="800" dirty="0" smtClean="0"/>
              <a:t>M</a:t>
            </a:r>
            <a:r>
              <a:rPr lang="de-DE" sz="800" dirty="0"/>
              <a:t>. </a:t>
            </a:r>
            <a:r>
              <a:rPr lang="de-DE" sz="800" dirty="0" err="1"/>
              <a:t>Deitke</a:t>
            </a:r>
            <a:r>
              <a:rPr lang="de-DE" sz="800" dirty="0"/>
              <a:t>, K. </a:t>
            </a:r>
            <a:r>
              <a:rPr lang="de-DE" sz="800" dirty="0" err="1"/>
              <a:t>Ehsani</a:t>
            </a:r>
            <a:r>
              <a:rPr lang="de-DE" sz="800" dirty="0"/>
              <a:t>, D. Gordon, Y. Zhu, A. </a:t>
            </a:r>
            <a:r>
              <a:rPr lang="de-DE" sz="800" dirty="0" err="1"/>
              <a:t>Kembhavi</a:t>
            </a:r>
            <a:r>
              <a:rPr lang="de-DE" sz="800" dirty="0"/>
              <a:t>, A. </a:t>
            </a:r>
            <a:r>
              <a:rPr lang="de-DE" sz="800" dirty="0" smtClean="0"/>
              <a:t>Gupta, </a:t>
            </a:r>
            <a:r>
              <a:rPr lang="en-US" sz="800" dirty="0" smtClean="0"/>
              <a:t>and </a:t>
            </a:r>
            <a:r>
              <a:rPr lang="en-US" sz="800" dirty="0"/>
              <a:t>A. </a:t>
            </a:r>
            <a:r>
              <a:rPr lang="en-US" sz="800" dirty="0" err="1"/>
              <a:t>Farhadi</a:t>
            </a:r>
            <a:r>
              <a:rPr lang="en-US" sz="800" dirty="0"/>
              <a:t>, “Ai2-thor: An interactive 3d environment for </a:t>
            </a:r>
            <a:r>
              <a:rPr lang="en-US" sz="800" dirty="0" smtClean="0"/>
              <a:t>visual </a:t>
            </a:r>
            <a:r>
              <a:rPr lang="de-DE" sz="800" dirty="0" smtClean="0"/>
              <a:t>ai</a:t>
            </a:r>
            <a:r>
              <a:rPr lang="de-DE" sz="800" dirty="0"/>
              <a:t>,” 2022.</a:t>
            </a: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D792377C-B973-4A14-BCEA-30607697ED87}"/>
              </a:ext>
            </a:extLst>
          </p:cNvPr>
          <p:cNvSpPr txBox="1">
            <a:spLocks/>
          </p:cNvSpPr>
          <p:nvPr/>
        </p:nvSpPr>
        <p:spPr>
          <a:xfrm>
            <a:off x="272261" y="215987"/>
            <a:ext cx="11235169" cy="7518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rial" panose="020B0604020202020204" pitchFamily="34" charset="0"/>
              </a:rPr>
              <a:t>SAOM Dataset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Yu Gothic UI" panose="020B0500000000000000" pitchFamily="34" charset="-128"/>
              <a:ea typeface="Yu Gothic UI" panose="020B05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0133" y="405922"/>
            <a:ext cx="5114925" cy="1104900"/>
          </a:xfrm>
          <a:prstGeom prst="rect">
            <a:avLst/>
          </a:prstGeom>
        </p:spPr>
      </p:pic>
      <p:pic>
        <p:nvPicPr>
          <p:cNvPr id="9" name="CB4404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61.1"/>
                </p14:media>
              </p:ext>
            </p:extLst>
          </p:nvPr>
        </p:nvPicPr>
        <p:blipFill rotWithShape="1">
          <a:blip r:embed="rId6"/>
          <a:srcRect t="6014"/>
          <a:stretch/>
        </p:blipFill>
        <p:spPr>
          <a:xfrm>
            <a:off x="4776393" y="2011680"/>
            <a:ext cx="6831400" cy="3858768"/>
          </a:xfrm>
          <a:prstGeom prst="rect">
            <a:avLst/>
          </a:prstGeom>
        </p:spPr>
      </p:pic>
      <p:pic>
        <p:nvPicPr>
          <p:cNvPr id="11" name="Picture 2" descr="IEEE International Conference on Image Processing (@ieeeICIP) / X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2" t="31905" r="12988" b="32575"/>
          <a:stretch/>
        </p:blipFill>
        <p:spPr bwMode="auto">
          <a:xfrm>
            <a:off x="10327453" y="203979"/>
            <a:ext cx="1714596" cy="83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19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338F97D-393F-4DF8-B9A6-97A30CB95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773" y="6053"/>
            <a:ext cx="1469532" cy="141704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D792377C-B973-4A14-BCEA-30607697ED87}"/>
              </a:ext>
            </a:extLst>
          </p:cNvPr>
          <p:cNvSpPr txBox="1">
            <a:spLocks/>
          </p:cNvSpPr>
          <p:nvPr/>
        </p:nvSpPr>
        <p:spPr>
          <a:xfrm>
            <a:off x="372624" y="74698"/>
            <a:ext cx="11235169" cy="7518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/>
              <a:t>SAM Fine-Tuning Strategy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Yu Gothic UI" panose="020B0500000000000000" pitchFamily="34" charset="-128"/>
              <a:ea typeface="Yu Gothic UI" panose="020B05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2624" y="955006"/>
            <a:ext cx="113042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Our domain invariant SAM’s fine-tuning strategy - SAOM - designed specifically for multi-class multi-instance semantic </a:t>
            </a:r>
            <a:r>
              <a:rPr lang="en-US" sz="1600" dirty="0" smtClean="0"/>
              <a:t>segmentation in </a:t>
            </a:r>
            <a:r>
              <a:rPr lang="en-US" sz="1600" dirty="0"/>
              <a:t>the “everything” mode. We used our novel </a:t>
            </a:r>
            <a:r>
              <a:rPr lang="en-US" sz="1600" b="1" dirty="0"/>
              <a:t>nearest </a:t>
            </a:r>
            <a:r>
              <a:rPr lang="en-US" sz="1600" b="1" dirty="0" err="1"/>
              <a:t>neighbour</a:t>
            </a:r>
            <a:r>
              <a:rPr lang="en-US" sz="1600" b="1" dirty="0"/>
              <a:t> assignment method </a:t>
            </a:r>
            <a:r>
              <a:rPr lang="en-US" sz="1600" dirty="0"/>
              <a:t>and substituted the original object point prompts </a:t>
            </a:r>
            <a:r>
              <a:rPr lang="en-US" sz="1600" dirty="0" smtClean="0"/>
              <a:t>with their </a:t>
            </a:r>
            <a:r>
              <a:rPr lang="en-US" sz="1600" b="1" dirty="0"/>
              <a:t>nearest </a:t>
            </a:r>
            <a:r>
              <a:rPr lang="en-US" sz="1600" b="1" dirty="0" err="1"/>
              <a:t>neighbours</a:t>
            </a:r>
            <a:r>
              <a:rPr lang="en-US" sz="1600" b="1" dirty="0"/>
              <a:t> from a pre-defined point grid on an image </a:t>
            </a:r>
            <a:r>
              <a:rPr lang="en-US" sz="1600" dirty="0"/>
              <a:t>to make the model functional in the “everything” mode.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32" y="2032224"/>
            <a:ext cx="10366248" cy="4630378"/>
          </a:xfrm>
          <a:prstGeom prst="rect">
            <a:avLst/>
          </a:prstGeom>
        </p:spPr>
      </p:pic>
      <p:pic>
        <p:nvPicPr>
          <p:cNvPr id="14" name="Picture 2" descr="IEEE International Conference on Image Processing (@ieeeICIP) / X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2" t="31905" r="12988" b="32575"/>
          <a:stretch/>
        </p:blipFill>
        <p:spPr bwMode="auto">
          <a:xfrm>
            <a:off x="10327453" y="203979"/>
            <a:ext cx="1714596" cy="83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57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338F97D-393F-4DF8-B9A6-97A30CB95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0279" y="6053"/>
            <a:ext cx="1469532" cy="1417049"/>
          </a:xfrm>
          <a:prstGeom prst="rect">
            <a:avLst/>
          </a:prstGeom>
        </p:spPr>
      </p:pic>
      <p:sp>
        <p:nvSpPr>
          <p:cNvPr id="178" name="Rectangle 177"/>
          <p:cNvSpPr/>
          <p:nvPr/>
        </p:nvSpPr>
        <p:spPr>
          <a:xfrm>
            <a:off x="576412" y="1285615"/>
            <a:ext cx="105244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n-US" dirty="0" smtClean="0">
                <a:solidFill>
                  <a:srgbClr val="343541"/>
                </a:solidFill>
                <a:latin typeface="Söhne"/>
              </a:rPr>
              <a:t>Obtain location prior of the target object in an image using original SAM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dirty="0" smtClean="0">
                <a:solidFill>
                  <a:srgbClr val="343541"/>
                </a:solidFill>
                <a:latin typeface="Söhne"/>
              </a:rPr>
              <a:t>Substitute the location prior with its nearest neighbor from a pre-defined point grid on the image</a:t>
            </a:r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284" y="2071813"/>
            <a:ext cx="10167788" cy="4621721"/>
          </a:xfrm>
          <a:prstGeom prst="rect">
            <a:avLst/>
          </a:prstGeom>
        </p:spPr>
      </p:pic>
      <p:sp>
        <p:nvSpPr>
          <p:cNvPr id="117" name="Title 1">
            <a:extLst>
              <a:ext uri="{FF2B5EF4-FFF2-40B4-BE49-F238E27FC236}">
                <a16:creationId xmlns="" xmlns:a16="http://schemas.microsoft.com/office/drawing/2014/main" id="{D792377C-B973-4A14-BCEA-30607697ED87}"/>
              </a:ext>
            </a:extLst>
          </p:cNvPr>
          <p:cNvSpPr txBox="1">
            <a:spLocks/>
          </p:cNvSpPr>
          <p:nvPr/>
        </p:nvSpPr>
        <p:spPr>
          <a:xfrm>
            <a:off x="372624" y="74698"/>
            <a:ext cx="11235169" cy="7518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/>
              <a:t>Nearest Neighbor Assignment Method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Yu Gothic UI" panose="020B0500000000000000" pitchFamily="34" charset="-128"/>
              <a:ea typeface="Yu Gothic UI" panose="020B05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118" name="Picture 2" descr="IEEE International Conference on Image Processing (@ieeeICIP) / X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2" t="31905" r="12988" b="32575"/>
          <a:stretch/>
        </p:blipFill>
        <p:spPr bwMode="auto">
          <a:xfrm>
            <a:off x="10327453" y="203979"/>
            <a:ext cx="1714596" cy="83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12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1004</Words>
  <Application>Microsoft Office PowerPoint</Application>
  <PresentationFormat>Widescreen</PresentationFormat>
  <Paragraphs>163</Paragraphs>
  <Slides>16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SimSun</vt:lpstr>
      <vt:lpstr>Yu Gothic UI</vt:lpstr>
      <vt:lpstr>Arial</vt:lpstr>
      <vt:lpstr>Calibri</vt:lpstr>
      <vt:lpstr>Calibri Light</vt:lpstr>
      <vt:lpstr>Cambria Math</vt:lpstr>
      <vt:lpstr>Mangal</vt:lpstr>
      <vt:lpstr>Söhne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97</cp:revision>
  <dcterms:created xsi:type="dcterms:W3CDTF">2023-07-19T09:09:32Z</dcterms:created>
  <dcterms:modified xsi:type="dcterms:W3CDTF">2024-10-01T05:27:12Z</dcterms:modified>
</cp:coreProperties>
</file>