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ppt/tags/tag33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328" r:id="rId10"/>
    <p:sldId id="329" r:id="rId11"/>
    <p:sldId id="330" r:id="rId12"/>
    <p:sldId id="268" r:id="rId13"/>
    <p:sldId id="269" r:id="rId14"/>
    <p:sldId id="270" r:id="rId15"/>
    <p:sldId id="271" r:id="rId16"/>
    <p:sldId id="306" r:id="rId17"/>
    <p:sldId id="310" r:id="rId18"/>
    <p:sldId id="308" r:id="rId19"/>
    <p:sldId id="275" r:id="rId20"/>
    <p:sldId id="350" r:id="rId21"/>
    <p:sldId id="332" r:id="rId22"/>
    <p:sldId id="352" r:id="rId23"/>
    <p:sldId id="312" r:id="rId24"/>
    <p:sldId id="314" r:id="rId25"/>
    <p:sldId id="316" r:id="rId26"/>
    <p:sldId id="318" r:id="rId27"/>
    <p:sldId id="322" r:id="rId28"/>
    <p:sldId id="321" r:id="rId29"/>
    <p:sldId id="323" r:id="rId30"/>
    <p:sldId id="280" r:id="rId31"/>
    <p:sldId id="324" r:id="rId32"/>
    <p:sldId id="2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>
          <p15:clr>
            <a:srgbClr val="A4A3A4"/>
          </p15:clr>
        </p15:guide>
        <p15:guide id="2" pos="32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mchen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FD7"/>
    <a:srgbClr val="EBB701"/>
    <a:srgbClr val="101928"/>
    <a:srgbClr val="101B2D"/>
    <a:srgbClr val="FFFAE7"/>
    <a:srgbClr val="EB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87F563-D5BC-4E71-9643-0C48CD8EA349}" v="447" dt="2022-02-24T03:26:24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3" autoAdjust="0"/>
    <p:restoredTop sz="78725" autoAdjust="0"/>
  </p:normalViewPr>
  <p:slideViewPr>
    <p:cSldViewPr snapToGrid="0" snapToObjects="1">
      <p:cViewPr varScale="1">
        <p:scale>
          <a:sx n="68" d="100"/>
          <a:sy n="68" d="100"/>
        </p:scale>
        <p:origin x="408" y="34"/>
      </p:cViewPr>
      <p:guideLst>
        <p:guide orient="horz" pos="663"/>
        <p:guide pos="328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E1F2C-BFA3-4F2E-8D81-F138ADDE191A}" type="datetimeFigureOut">
              <a:rPr lang="en-NZ" smtClean="0"/>
              <a:t>25/02/2022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36E01-D4B7-4E32-8306-BC1A8F6EFF5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9860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491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>
              <a:latin typeface="NimbusRomNo9L-Regu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6633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>
              <a:latin typeface="NimbusRomNo9L-Regu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2794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8150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9447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5586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20105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8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7074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130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>
              <a:latin typeface="NimbusRomNo9L-Regu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9864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152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6346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9069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16037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24961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7759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8142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6669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35675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140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3640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3121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2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6081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49313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6061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584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07522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23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6280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2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425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200" b="0" i="0" u="none" strike="noStrike" baseline="0" dirty="0"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36E01-D4B7-4E32-8306-BC1A8F6EFF5B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0296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928"/>
                </a:solidFill>
              </a:defRPr>
            </a:lvl1pPr>
          </a:lstStyle>
          <a:p>
            <a:fld id="{FBD610FB-C9AF-094D-8D1A-79CDC10893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84794"/>
            <a:ext cx="8534400" cy="25688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101B2D"/>
                </a:solidFill>
              </a:defRPr>
            </a:lvl1pPr>
          </a:lstStyle>
          <a:p>
            <a:pPr algn="ctr"/>
            <a:r>
              <a:rPr lang="en-US" dirty="0"/>
              <a:t>Paper Title - </a:t>
            </a:r>
            <a:r>
              <a:rPr lang="en-US" i="1" dirty="0"/>
              <a:t>Presenting Author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5.png"/><Relationship Id="rId2" Type="http://schemas.microsoft.com/office/2007/relationships/media" Target="../media/media10.wav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5.png"/><Relationship Id="rId2" Type="http://schemas.microsoft.com/office/2007/relationships/media" Target="../media/media11.wav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2.wav"/><Relationship Id="rId7" Type="http://schemas.openxmlformats.org/officeDocument/2006/relationships/image" Target="../media/image100.png"/><Relationship Id="rId2" Type="http://schemas.microsoft.com/office/2007/relationships/media" Target="../media/media12.wav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3.wav"/><Relationship Id="rId7" Type="http://schemas.openxmlformats.org/officeDocument/2006/relationships/image" Target="../media/image13.png"/><Relationship Id="rId2" Type="http://schemas.microsoft.com/office/2007/relationships/media" Target="../media/media13.wav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5.mp4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5.png"/><Relationship Id="rId2" Type="http://schemas.microsoft.com/office/2007/relationships/media" Target="../media/media15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16.wav"/><Relationship Id="rId10" Type="http://schemas.openxmlformats.org/officeDocument/2006/relationships/image" Target="../media/image19.png"/><Relationship Id="rId4" Type="http://schemas.microsoft.com/office/2007/relationships/media" Target="../media/media16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17.mp4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5.png"/><Relationship Id="rId2" Type="http://schemas.microsoft.com/office/2007/relationships/media" Target="../media/media17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18.wav"/><Relationship Id="rId10" Type="http://schemas.openxmlformats.org/officeDocument/2006/relationships/image" Target="../media/image19.png"/><Relationship Id="rId4" Type="http://schemas.microsoft.com/office/2007/relationships/media" Target="../media/media18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19.mp4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5.png"/><Relationship Id="rId2" Type="http://schemas.microsoft.com/office/2007/relationships/media" Target="../media/media19.mp4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0.wav"/><Relationship Id="rId10" Type="http://schemas.openxmlformats.org/officeDocument/2006/relationships/image" Target="../media/image19.png"/><Relationship Id="rId4" Type="http://schemas.microsoft.com/office/2007/relationships/media" Target="../media/media20.wav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21.mp4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5.png"/><Relationship Id="rId2" Type="http://schemas.microsoft.com/office/2007/relationships/media" Target="../media/media21.mp4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2.wav"/><Relationship Id="rId10" Type="http://schemas.openxmlformats.org/officeDocument/2006/relationships/image" Target="../media/image19.png"/><Relationship Id="rId4" Type="http://schemas.microsoft.com/office/2007/relationships/media" Target="../media/media22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7" Type="http://schemas.openxmlformats.org/officeDocument/2006/relationships/image" Target="../media/image5.png"/><Relationship Id="rId2" Type="http://schemas.microsoft.com/office/2007/relationships/media" Target="../media/media23.wav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7" Type="http://schemas.openxmlformats.org/officeDocument/2006/relationships/image" Target="../media/image5.png"/><Relationship Id="rId2" Type="http://schemas.microsoft.com/office/2007/relationships/media" Target="../media/media24.wav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7" Type="http://schemas.openxmlformats.org/officeDocument/2006/relationships/image" Target="../media/image5.png"/><Relationship Id="rId2" Type="http://schemas.microsoft.com/office/2007/relationships/media" Target="../media/media25.wav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7" Type="http://schemas.openxmlformats.org/officeDocument/2006/relationships/image" Target="../media/image5.png"/><Relationship Id="rId2" Type="http://schemas.microsoft.com/office/2007/relationships/media" Target="../media/media26.wav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30.mp4"/><Relationship Id="rId13" Type="http://schemas.openxmlformats.org/officeDocument/2006/relationships/notesSlide" Target="../notesSlides/notesSlide23.xml"/><Relationship Id="rId18" Type="http://schemas.openxmlformats.org/officeDocument/2006/relationships/image" Target="../media/image5.png"/><Relationship Id="rId3" Type="http://schemas.openxmlformats.org/officeDocument/2006/relationships/video" Target="../media/media27.mp4"/><Relationship Id="rId7" Type="http://schemas.openxmlformats.org/officeDocument/2006/relationships/video" Target="../media/media29.mp4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31.png"/><Relationship Id="rId2" Type="http://schemas.microsoft.com/office/2007/relationships/media" Target="../media/media27.mp4"/><Relationship Id="rId16" Type="http://schemas.openxmlformats.org/officeDocument/2006/relationships/image" Target="../media/image30.png"/><Relationship Id="rId1" Type="http://schemas.openxmlformats.org/officeDocument/2006/relationships/tags" Target="../tags/tag24.xml"/><Relationship Id="rId6" Type="http://schemas.microsoft.com/office/2007/relationships/media" Target="../media/media29.mp4"/><Relationship Id="rId11" Type="http://schemas.openxmlformats.org/officeDocument/2006/relationships/audio" Target="../media/media31.wav"/><Relationship Id="rId5" Type="http://schemas.openxmlformats.org/officeDocument/2006/relationships/video" Target="../media/media28.mp4"/><Relationship Id="rId15" Type="http://schemas.openxmlformats.org/officeDocument/2006/relationships/image" Target="../media/image29.png"/><Relationship Id="rId10" Type="http://schemas.microsoft.com/office/2007/relationships/media" Target="../media/media31.wav"/><Relationship Id="rId4" Type="http://schemas.microsoft.com/office/2007/relationships/media" Target="../media/media28.mp4"/><Relationship Id="rId9" Type="http://schemas.openxmlformats.org/officeDocument/2006/relationships/video" Target="../media/media30.mp4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35.mp4"/><Relationship Id="rId13" Type="http://schemas.openxmlformats.org/officeDocument/2006/relationships/notesSlide" Target="../notesSlides/notesSlide24.xml"/><Relationship Id="rId18" Type="http://schemas.openxmlformats.org/officeDocument/2006/relationships/image" Target="../media/image5.png"/><Relationship Id="rId3" Type="http://schemas.openxmlformats.org/officeDocument/2006/relationships/video" Target="../media/media32.mp4"/><Relationship Id="rId7" Type="http://schemas.openxmlformats.org/officeDocument/2006/relationships/video" Target="../media/media34.mp4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35.png"/><Relationship Id="rId2" Type="http://schemas.microsoft.com/office/2007/relationships/media" Target="../media/media32.mp4"/><Relationship Id="rId16" Type="http://schemas.openxmlformats.org/officeDocument/2006/relationships/image" Target="../media/image34.png"/><Relationship Id="rId1" Type="http://schemas.openxmlformats.org/officeDocument/2006/relationships/tags" Target="../tags/tag25.xml"/><Relationship Id="rId6" Type="http://schemas.microsoft.com/office/2007/relationships/media" Target="../media/media34.mp4"/><Relationship Id="rId11" Type="http://schemas.openxmlformats.org/officeDocument/2006/relationships/audio" Target="../media/media36.wav"/><Relationship Id="rId5" Type="http://schemas.openxmlformats.org/officeDocument/2006/relationships/video" Target="../media/media33.mp4"/><Relationship Id="rId15" Type="http://schemas.openxmlformats.org/officeDocument/2006/relationships/image" Target="../media/image33.png"/><Relationship Id="rId10" Type="http://schemas.microsoft.com/office/2007/relationships/media" Target="../media/media36.wav"/><Relationship Id="rId4" Type="http://schemas.microsoft.com/office/2007/relationships/media" Target="../media/media33.mp4"/><Relationship Id="rId9" Type="http://schemas.openxmlformats.org/officeDocument/2006/relationships/video" Target="../media/media35.mp4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40.mp4"/><Relationship Id="rId13" Type="http://schemas.openxmlformats.org/officeDocument/2006/relationships/image" Target="../media/image38.png"/><Relationship Id="rId3" Type="http://schemas.openxmlformats.org/officeDocument/2006/relationships/video" Target="../media/media37.mp4"/><Relationship Id="rId7" Type="http://schemas.openxmlformats.org/officeDocument/2006/relationships/video" Target="../media/media39.mp4"/><Relationship Id="rId12" Type="http://schemas.openxmlformats.org/officeDocument/2006/relationships/image" Target="../media/image37.png"/><Relationship Id="rId2" Type="http://schemas.microsoft.com/office/2007/relationships/media" Target="../media/media37.mp4"/><Relationship Id="rId1" Type="http://schemas.openxmlformats.org/officeDocument/2006/relationships/tags" Target="../tags/tag26.xml"/><Relationship Id="rId6" Type="http://schemas.microsoft.com/office/2007/relationships/media" Target="../media/media39.mp4"/><Relationship Id="rId11" Type="http://schemas.openxmlformats.org/officeDocument/2006/relationships/image" Target="../media/image36.png"/><Relationship Id="rId5" Type="http://schemas.openxmlformats.org/officeDocument/2006/relationships/video" Target="../media/media38.mp4"/><Relationship Id="rId10" Type="http://schemas.openxmlformats.org/officeDocument/2006/relationships/slideLayout" Target="../slideLayouts/slideLayout1.xml"/><Relationship Id="rId4" Type="http://schemas.microsoft.com/office/2007/relationships/media" Target="../media/media38.mp4"/><Relationship Id="rId9" Type="http://schemas.openxmlformats.org/officeDocument/2006/relationships/video" Target="../media/media40.mp4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44.wav"/><Relationship Id="rId13" Type="http://schemas.openxmlformats.org/officeDocument/2006/relationships/image" Target="../media/image41.png"/><Relationship Id="rId18" Type="http://schemas.openxmlformats.org/officeDocument/2006/relationships/image" Target="../media/image5.png"/><Relationship Id="rId3" Type="http://schemas.openxmlformats.org/officeDocument/2006/relationships/video" Target="../media/media41.mp4"/><Relationship Id="rId7" Type="http://schemas.openxmlformats.org/officeDocument/2006/relationships/video" Target="../media/media43.mp4"/><Relationship Id="rId12" Type="http://schemas.openxmlformats.org/officeDocument/2006/relationships/image" Target="../media/image40.png"/><Relationship Id="rId17" Type="http://schemas.openxmlformats.org/officeDocument/2006/relationships/image" Target="../media/image20.png"/><Relationship Id="rId2" Type="http://schemas.microsoft.com/office/2007/relationships/media" Target="../media/media41.mp4"/><Relationship Id="rId16" Type="http://schemas.openxmlformats.org/officeDocument/2006/relationships/image" Target="../media/image19.png"/><Relationship Id="rId1" Type="http://schemas.openxmlformats.org/officeDocument/2006/relationships/tags" Target="../tags/tag27.xml"/><Relationship Id="rId6" Type="http://schemas.microsoft.com/office/2007/relationships/media" Target="../media/media43.mp4"/><Relationship Id="rId11" Type="http://schemas.openxmlformats.org/officeDocument/2006/relationships/notesSlide" Target="../notesSlides/notesSlide25.xml"/><Relationship Id="rId5" Type="http://schemas.openxmlformats.org/officeDocument/2006/relationships/video" Target="../media/media42.mp4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3.xml"/><Relationship Id="rId4" Type="http://schemas.microsoft.com/office/2007/relationships/media" Target="../media/media42.mp4"/><Relationship Id="rId9" Type="http://schemas.openxmlformats.org/officeDocument/2006/relationships/audio" Target="../media/media44.wav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9.png"/><Relationship Id="rId3" Type="http://schemas.openxmlformats.org/officeDocument/2006/relationships/video" Target="../media/media45.mp4"/><Relationship Id="rId7" Type="http://schemas.openxmlformats.org/officeDocument/2006/relationships/audio" Target="../media/media47.wav"/><Relationship Id="rId12" Type="http://schemas.openxmlformats.org/officeDocument/2006/relationships/image" Target="../media/image18.png"/><Relationship Id="rId2" Type="http://schemas.microsoft.com/office/2007/relationships/media" Target="../media/media45.mp4"/><Relationship Id="rId1" Type="http://schemas.openxmlformats.org/officeDocument/2006/relationships/tags" Target="../tags/tag28.xml"/><Relationship Id="rId6" Type="http://schemas.microsoft.com/office/2007/relationships/media" Target="../media/media47.wav"/><Relationship Id="rId11" Type="http://schemas.openxmlformats.org/officeDocument/2006/relationships/image" Target="../media/image44.png"/><Relationship Id="rId5" Type="http://schemas.openxmlformats.org/officeDocument/2006/relationships/video" Target="../media/media46.mp4"/><Relationship Id="rId1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microsoft.com/office/2007/relationships/media" Target="../media/media46.mp4"/><Relationship Id="rId9" Type="http://schemas.openxmlformats.org/officeDocument/2006/relationships/notesSlide" Target="../notesSlides/notesSlide26.xml"/><Relationship Id="rId1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9.png"/><Relationship Id="rId3" Type="http://schemas.openxmlformats.org/officeDocument/2006/relationships/video" Target="../media/media48.mp4"/><Relationship Id="rId7" Type="http://schemas.openxmlformats.org/officeDocument/2006/relationships/audio" Target="../media/media49.wav"/><Relationship Id="rId12" Type="http://schemas.openxmlformats.org/officeDocument/2006/relationships/image" Target="../media/image18.png"/><Relationship Id="rId2" Type="http://schemas.microsoft.com/office/2007/relationships/media" Target="../media/media48.mp4"/><Relationship Id="rId1" Type="http://schemas.openxmlformats.org/officeDocument/2006/relationships/tags" Target="../tags/tag29.xml"/><Relationship Id="rId6" Type="http://schemas.microsoft.com/office/2007/relationships/media" Target="../media/media49.wav"/><Relationship Id="rId11" Type="http://schemas.openxmlformats.org/officeDocument/2006/relationships/image" Target="../media/image41.png"/><Relationship Id="rId5" Type="http://schemas.openxmlformats.org/officeDocument/2006/relationships/video" Target="../media/media42.mp4"/><Relationship Id="rId1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microsoft.com/office/2007/relationships/media" Target="../media/media42.mp4"/><Relationship Id="rId9" Type="http://schemas.openxmlformats.org/officeDocument/2006/relationships/notesSlide" Target="../notesSlides/notesSlide27.xml"/><Relationship Id="rId1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av"/><Relationship Id="rId2" Type="http://schemas.microsoft.com/office/2007/relationships/media" Target="../media/media50.wav"/><Relationship Id="rId1" Type="http://schemas.openxmlformats.org/officeDocument/2006/relationships/tags" Target="../tags/tag3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2" Type="http://schemas.microsoft.com/office/2007/relationships/media" Target="../media/media51.wav"/><Relationship Id="rId1" Type="http://schemas.openxmlformats.org/officeDocument/2006/relationships/tags" Target="../tags/tag3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av"/><Relationship Id="rId2" Type="http://schemas.microsoft.com/office/2007/relationships/media" Target="../media/media52.wav"/><Relationship Id="rId1" Type="http://schemas.openxmlformats.org/officeDocument/2006/relationships/tags" Target="../tags/tag3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av"/><Relationship Id="rId2" Type="http://schemas.microsoft.com/office/2007/relationships/media" Target="../media/media53.wav"/><Relationship Id="rId1" Type="http://schemas.openxmlformats.org/officeDocument/2006/relationships/tags" Target="../tags/tag3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wav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5.png"/><Relationship Id="rId2" Type="http://schemas.microsoft.com/office/2007/relationships/media" Target="../media/media7.wav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5.png"/><Relationship Id="rId2" Type="http://schemas.microsoft.com/office/2007/relationships/media" Target="../media/media8.wav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5.png"/><Relationship Id="rId2" Type="http://schemas.microsoft.com/office/2007/relationships/media" Target="../media/media9.wav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96000" y="1197849"/>
            <a:ext cx="10800000" cy="1878638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Attribute-Decomposable Motion Compression Network for 3D MoCap Data</a:t>
            </a:r>
          </a:p>
        </p:txBody>
      </p:sp>
      <p:sp>
        <p:nvSpPr>
          <p:cNvPr id="3" name="标题 1"/>
          <p:cNvSpPr txBox="1"/>
          <p:nvPr/>
        </p:nvSpPr>
        <p:spPr>
          <a:xfrm>
            <a:off x="1852961" y="3765856"/>
            <a:ext cx="8486078" cy="809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Zengming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</a:t>
            </a:r>
            <a:r>
              <a:rPr lang="en-US" altLang="zh-C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Junxuan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Bai</a:t>
            </a:r>
            <a:r>
              <a:rPr lang="en-US" altLang="zh-C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♦♣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Ju Dai</a:t>
            </a:r>
            <a:r>
              <a:rPr lang="en-US" altLang="zh-C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41278" r="4447" b="34004"/>
          <a:stretch>
            <a:fillRect/>
          </a:stretch>
        </p:blipFill>
        <p:spPr>
          <a:xfrm>
            <a:off x="5683902" y="5652820"/>
            <a:ext cx="3683027" cy="7000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33" y="5376799"/>
            <a:ext cx="1252255" cy="12522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36730" y="4597433"/>
            <a:ext cx="5718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US" altLang="zh-CN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Peng Cheng Laboratory    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♣</a:t>
            </a:r>
            <a:r>
              <a:rPr lang="en-US" altLang="zh-CN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Beihang University</a:t>
            </a:r>
            <a:endParaRPr lang="zh-CN" alt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xmlns="" id="{7655F15F-FE20-41DD-B830-76C231A6C4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329" y="57753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23" y="1460828"/>
            <a:ext cx="11552555" cy="45161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48960" y="1460828"/>
            <a:ext cx="1016000" cy="3984932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10">
            <a:hlinkClick r:id="" action="ppaction://media"/>
            <a:extLst>
              <a:ext uri="{FF2B5EF4-FFF2-40B4-BE49-F238E27FC236}">
                <a16:creationId xmlns:a16="http://schemas.microsoft.com/office/drawing/2014/main" xmlns="" id="{C67CF41A-C7B3-4CF7-85F6-0AFBA55F2D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612" y="6099586"/>
            <a:ext cx="385208" cy="3852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23" y="1460828"/>
            <a:ext cx="11552555" cy="45161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44640" y="1460828"/>
            <a:ext cx="4968240" cy="3984932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xmlns="" id="{3DC363FD-92F7-4F89-A3FE-76D87A9C4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5427" y="6188927"/>
            <a:ext cx="346743" cy="3467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</a:t>
            </a:r>
          </a:p>
        </p:txBody>
      </p:sp>
      <p:sp>
        <p:nvSpPr>
          <p:cNvPr id="15" name="内容占位符 6"/>
          <p:cNvSpPr txBox="1"/>
          <p:nvPr/>
        </p:nvSpPr>
        <p:spPr>
          <a:xfrm>
            <a:off x="802640" y="1252129"/>
            <a:ext cx="10515600" cy="63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complete loss function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595" y="1830070"/>
            <a:ext cx="5286375" cy="476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6"/>
              <p:cNvSpPr txBox="1"/>
              <p:nvPr/>
            </p:nvSpPr>
            <p:spPr>
              <a:xfrm>
                <a:off x="838373" y="2306078"/>
                <a:ext cx="10515600" cy="6858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Motion attribute loss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ac</m:t>
                        </m:r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zh-CN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as</m:t>
                        </m:r>
                      </m:sub>
                    </m:sSub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内容占位符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73" y="2306078"/>
                <a:ext cx="10515600" cy="685801"/>
              </a:xfrm>
              <a:prstGeom prst="rect">
                <a:avLst/>
              </a:prstGeom>
              <a:blipFill rotWithShape="1">
                <a:blip r:embed="rId7"/>
                <a:stretch>
                  <a:fillRect l="-2" t="-57" r="2" b="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6800" y="2901315"/>
            <a:ext cx="4124325" cy="3048000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xmlns="" id="{04E50EE9-FB46-4A33-A287-FB1F5B082C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4192" y="6072586"/>
            <a:ext cx="412208" cy="4122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6"/>
              <p:cNvSpPr txBox="1"/>
              <p:nvPr/>
            </p:nvSpPr>
            <p:spPr>
              <a:xfrm>
                <a:off x="1040938" y="1406773"/>
                <a:ext cx="10515600" cy="7283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Reconstruction loss</a:t>
                </a:r>
                <a:r>
                  <a:rPr lang="zh-CN" altLang="zh-CN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2400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𝑟𝑑</m:t>
                        </m:r>
                      </m:sub>
                    </m:sSub>
                    <m:r>
                      <a:rPr lang="en-US" altLang="zh-CN" sz="2400" i="1" kern="10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 </m:t>
                    </m:r>
                    <m:sSub>
                      <m:sSubPr>
                        <m:ctrlPr>
                          <a:rPr lang="zh-CN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2400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𝑝𝑑</m:t>
                        </m:r>
                      </m:sub>
                    </m:sSub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内容占位符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38" y="1406773"/>
                <a:ext cx="10515600" cy="728350"/>
              </a:xfrm>
              <a:prstGeom prst="rect">
                <a:avLst/>
              </a:prstGeom>
              <a:blipFill rotWithShape="1">
                <a:blip r:embed="rId6"/>
                <a:stretch>
                  <a:fillRect l="-2" t="-34" r="2" b="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2675" y="2134870"/>
            <a:ext cx="4381500" cy="112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365" y="3470275"/>
            <a:ext cx="3695700" cy="990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6"/>
              <p:cNvSpPr txBox="1"/>
              <p:nvPr/>
            </p:nvSpPr>
            <p:spPr>
              <a:xfrm>
                <a:off x="1040938" y="4461123"/>
                <a:ext cx="10515600" cy="7283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Motion consistency loss</a:t>
                </a:r>
                <a:r>
                  <a:rPr lang="zh-CN" altLang="zh-CN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2400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𝑚𝑐</m:t>
                        </m:r>
                      </m:sub>
                    </m:sSub>
                    <m:r>
                      <a:rPr lang="en-US" altLang="zh-CN" sz="2400" i="1" kern="10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内容占位符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38" y="4461123"/>
                <a:ext cx="10515600" cy="728350"/>
              </a:xfrm>
              <a:prstGeom prst="rect">
                <a:avLst/>
              </a:prstGeom>
              <a:blipFill rotWithShape="1">
                <a:blip r:embed="rId9"/>
                <a:stretch>
                  <a:fillRect l="-2" t="-34" r="2" b="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2675" y="5008245"/>
            <a:ext cx="4638675" cy="1476375"/>
          </a:xfrm>
          <a:prstGeom prst="rect">
            <a:avLst/>
          </a:prstGeom>
        </p:spPr>
      </p:pic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xmlns="" id="{68E2C1F5-DF24-49FA-9B08-7701DE7728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4771" y="6048830"/>
            <a:ext cx="335220" cy="335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49409" y="1352615"/>
            <a:ext cx="6822440" cy="5094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Details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 and Conclusion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xmlns="" id="{330EA1FB-FFA2-46F1-B29E-41BD3EB59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3637" y="6002536"/>
            <a:ext cx="465773" cy="4657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9590" y="154352"/>
            <a:ext cx="6822440" cy="903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Decompress motion attributes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urs_ballet_dance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1307" y="1333098"/>
            <a:ext cx="7379316" cy="520665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41375" y="1125428"/>
            <a:ext cx="3283997" cy="5616345"/>
            <a:chOff x="792" y="2109"/>
            <a:chExt cx="8144" cy="13928"/>
          </a:xfrm>
        </p:grpSpPr>
        <p:sp>
          <p:nvSpPr>
            <p:cNvPr id="3" name="右箭头 2"/>
            <p:cNvSpPr/>
            <p:nvPr/>
          </p:nvSpPr>
          <p:spPr>
            <a:xfrm>
              <a:off x="5619" y="8362"/>
              <a:ext cx="2924" cy="198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1035" y="2109"/>
              <a:ext cx="3472" cy="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85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Attributes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351" y="5907"/>
              <a:ext cx="3156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Action Content</a:t>
              </a:r>
            </a:p>
          </p:txBody>
        </p:sp>
        <p:sp>
          <p:nvSpPr>
            <p:cNvPr id="277" name="矩形 276"/>
            <p:cNvSpPr/>
            <p:nvPr/>
          </p:nvSpPr>
          <p:spPr>
            <a:xfrm>
              <a:off x="1194" y="4959"/>
              <a:ext cx="3013" cy="96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1, 0,..., 0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278" name="矩形 277"/>
            <p:cNvSpPr/>
            <p:nvPr/>
          </p:nvSpPr>
          <p:spPr>
            <a:xfrm>
              <a:off x="1209" y="8861"/>
              <a:ext cx="2998" cy="9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[1, 0]</a:t>
              </a:r>
            </a:p>
          </p:txBody>
        </p:sp>
        <p:sp>
          <p:nvSpPr>
            <p:cNvPr id="279" name="矩形 278"/>
            <p:cNvSpPr/>
            <p:nvPr/>
          </p:nvSpPr>
          <p:spPr>
            <a:xfrm>
              <a:off x="1216" y="13241"/>
              <a:ext cx="2998" cy="89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[0.5]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385" y="9844"/>
              <a:ext cx="2929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Motion Mirror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573" y="14140"/>
              <a:ext cx="2712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Arm Space</a:t>
              </a:r>
            </a:p>
          </p:txBody>
        </p:sp>
        <p:sp>
          <p:nvSpPr>
            <p:cNvPr id="102" name="矩形 101"/>
            <p:cNvSpPr/>
            <p:nvPr/>
          </p:nvSpPr>
          <p:spPr>
            <a:xfrm>
              <a:off x="792" y="3125"/>
              <a:ext cx="3763" cy="12912"/>
            </a:xfrm>
            <a:prstGeom prst="rect">
              <a:avLst/>
            </a:prstGeom>
            <a:noFill/>
            <a:ln w="28575" cmpd="dbl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图片 39" descr="sneakwalk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0" y="7416"/>
              <a:ext cx="3208" cy="1664"/>
            </a:xfrm>
            <a:prstGeom prst="rect">
              <a:avLst/>
            </a:prstGeom>
          </p:spPr>
        </p:pic>
        <p:pic>
          <p:nvPicPr>
            <p:cNvPr id="44" name="图片 43" descr="Ycma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6" y="3263"/>
              <a:ext cx="3468" cy="1798"/>
            </a:xfrm>
            <a:prstGeom prst="rect">
              <a:avLst/>
            </a:prstGeom>
          </p:spPr>
        </p:pic>
        <p:grpSp>
          <p:nvGrpSpPr>
            <p:cNvPr id="106" name="组合 105"/>
            <p:cNvGrpSpPr/>
            <p:nvPr/>
          </p:nvGrpSpPr>
          <p:grpSpPr>
            <a:xfrm>
              <a:off x="1035" y="11519"/>
              <a:ext cx="3363" cy="1803"/>
              <a:chOff x="18761" y="8765"/>
              <a:chExt cx="2337" cy="1626"/>
            </a:xfrm>
          </p:grpSpPr>
          <p:pic>
            <p:nvPicPr>
              <p:cNvPr id="112" name="图片 111" descr="arm5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761" y="8765"/>
                <a:ext cx="2337" cy="1626"/>
              </a:xfrm>
              <a:prstGeom prst="rect">
                <a:avLst/>
              </a:prstGeom>
            </p:spPr>
          </p:pic>
          <p:cxnSp>
            <p:nvCxnSpPr>
              <p:cNvPr id="113" name="直接连接符 112"/>
              <p:cNvCxnSpPr/>
              <p:nvPr/>
            </p:nvCxnSpPr>
            <p:spPr>
              <a:xfrm>
                <a:off x="19734" y="9352"/>
                <a:ext cx="30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/>
            <p:cNvSpPr txBox="1"/>
            <p:nvPr/>
          </p:nvSpPr>
          <p:spPr>
            <a:xfrm>
              <a:off x="5560" y="7416"/>
              <a:ext cx="3376" cy="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4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339684" y="1590769"/>
            <a:ext cx="1431103" cy="61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3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</p:txBody>
      </p:sp>
      <p:pic>
        <p:nvPicPr>
          <p:cNvPr id="11" name="15-15">
            <a:hlinkClick r:id="" action="ppaction://media"/>
            <a:extLst>
              <a:ext uri="{FF2B5EF4-FFF2-40B4-BE49-F238E27FC236}">
                <a16:creationId xmlns:a16="http://schemas.microsoft.com/office/drawing/2014/main" xmlns="" id="{766DDDA1-AD27-4308-9A15-1BE428D6A90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42673" y="6067315"/>
            <a:ext cx="315075" cy="4061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1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urs_sneakwalk_m0_a10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1042" y="1444679"/>
            <a:ext cx="7379316" cy="5213507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604688" y="2208821"/>
            <a:ext cx="1530704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</a:rPr>
              <a:t>Sneak Walk</a:t>
            </a:r>
          </a:p>
        </p:txBody>
      </p:sp>
      <p:sp>
        <p:nvSpPr>
          <p:cNvPr id="32" name="右箭头 31"/>
          <p:cNvSpPr/>
          <p:nvPr/>
        </p:nvSpPr>
        <p:spPr>
          <a:xfrm>
            <a:off x="2628480" y="3563711"/>
            <a:ext cx="1179078" cy="79841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20115" y="2573020"/>
            <a:ext cx="1220470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Action Content</a:t>
            </a:r>
          </a:p>
        </p:txBody>
      </p:sp>
      <p:sp>
        <p:nvSpPr>
          <p:cNvPr id="34" name="矩形 33"/>
          <p:cNvSpPr/>
          <p:nvPr/>
        </p:nvSpPr>
        <p:spPr>
          <a:xfrm>
            <a:off x="844137" y="2191481"/>
            <a:ext cx="1214966" cy="387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0,..1.., 0</a:t>
            </a:r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35" name="矩形 34"/>
          <p:cNvSpPr/>
          <p:nvPr/>
        </p:nvSpPr>
        <p:spPr>
          <a:xfrm>
            <a:off x="850185" y="3764929"/>
            <a:ext cx="1208917" cy="3959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15">
                <a:latin typeface="Times New Roman" panose="02020603050405020304" pitchFamily="18" charset="0"/>
                <a:cs typeface="Times New Roman" panose="02020603050405020304" pitchFamily="18" charset="0"/>
              </a:rPr>
              <a:t>[1,0]</a:t>
            </a:r>
          </a:p>
        </p:txBody>
      </p:sp>
      <p:sp>
        <p:nvSpPr>
          <p:cNvPr id="36" name="矩形 35"/>
          <p:cNvSpPr/>
          <p:nvPr/>
        </p:nvSpPr>
        <p:spPr>
          <a:xfrm>
            <a:off x="853008" y="5531126"/>
            <a:ext cx="1208917" cy="3621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15">
                <a:latin typeface="Times New Roman" panose="02020603050405020304" pitchFamily="18" charset="0"/>
                <a:cs typeface="Times New Roman" panose="02020603050405020304" pitchFamily="18" charset="0"/>
              </a:rPr>
              <a:t>[0.5]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996950" y="4139565"/>
            <a:ext cx="1133475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Motion Mirror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996950" y="5893435"/>
            <a:ext cx="956945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Arm Space</a:t>
            </a:r>
          </a:p>
        </p:txBody>
      </p:sp>
      <p:sp>
        <p:nvSpPr>
          <p:cNvPr id="39" name="矩形 38"/>
          <p:cNvSpPr/>
          <p:nvPr/>
        </p:nvSpPr>
        <p:spPr>
          <a:xfrm>
            <a:off x="682034" y="1451937"/>
            <a:ext cx="1517397" cy="5206652"/>
          </a:xfrm>
          <a:prstGeom prst="rect">
            <a:avLst/>
          </a:prstGeom>
          <a:noFill/>
          <a:ln w="28575" cmpd="dbl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 descr="sneakwal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135" y="3182245"/>
            <a:ext cx="1293598" cy="670994"/>
          </a:xfrm>
          <a:prstGeom prst="rect">
            <a:avLst/>
          </a:prstGeom>
        </p:spPr>
      </p:pic>
      <p:pic>
        <p:nvPicPr>
          <p:cNvPr id="42" name="图片 41" descr="Ycm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36" y="1507584"/>
            <a:ext cx="1398441" cy="725028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780022" y="4836745"/>
            <a:ext cx="1356101" cy="727044"/>
            <a:chOff x="18761" y="8765"/>
            <a:chExt cx="2337" cy="1626"/>
          </a:xfrm>
        </p:grpSpPr>
        <p:pic>
          <p:nvPicPr>
            <p:cNvPr id="45" name="图片 44" descr="arm5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761" y="8765"/>
              <a:ext cx="2337" cy="1626"/>
            </a:xfrm>
            <a:prstGeom prst="rect">
              <a:avLst/>
            </a:prstGeom>
          </p:spPr>
        </p:pic>
        <p:cxnSp>
          <p:nvCxnSpPr>
            <p:cNvPr id="46" name="直接连接符 45"/>
            <p:cNvCxnSpPr/>
            <p:nvPr/>
          </p:nvCxnSpPr>
          <p:spPr>
            <a:xfrm>
              <a:off x="19734" y="9352"/>
              <a:ext cx="3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46"/>
          <p:cNvSpPr txBox="1"/>
          <p:nvPr/>
        </p:nvSpPr>
        <p:spPr>
          <a:xfrm>
            <a:off x="2604688" y="3182246"/>
            <a:ext cx="1361343" cy="48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40">
                <a:latin typeface="Times New Roman" panose="02020603050405020304" pitchFamily="18" charset="0"/>
                <a:cs typeface="Times New Roman" panose="02020603050405020304" pitchFamily="18" charset="0"/>
              </a:rPr>
              <a:t>Decode</a:t>
            </a:r>
          </a:p>
        </p:txBody>
      </p:sp>
      <p:sp>
        <p:nvSpPr>
          <p:cNvPr id="48" name="矩形 47"/>
          <p:cNvSpPr/>
          <p:nvPr/>
        </p:nvSpPr>
        <p:spPr>
          <a:xfrm>
            <a:off x="664292" y="2187046"/>
            <a:ext cx="1535140" cy="385095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/>
          </a:p>
        </p:txBody>
      </p:sp>
      <p:cxnSp>
        <p:nvCxnSpPr>
          <p:cNvPr id="49" name="直接箭头连接符 48"/>
          <p:cNvCxnSpPr/>
          <p:nvPr/>
        </p:nvCxnSpPr>
        <p:spPr>
          <a:xfrm>
            <a:off x="2059104" y="2385844"/>
            <a:ext cx="545585" cy="887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4330159" y="1507584"/>
            <a:ext cx="1431103" cy="61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3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740633" y="1061293"/>
            <a:ext cx="1400054" cy="443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85">
                <a:latin typeface="Times New Roman" panose="02020603050405020304" pitchFamily="18" charset="0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529590" y="154352"/>
            <a:ext cx="6822440" cy="903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Decompress motion attributes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6-16">
            <a:hlinkClick r:id="" action="ppaction://media"/>
            <a:extLst>
              <a:ext uri="{FF2B5EF4-FFF2-40B4-BE49-F238E27FC236}">
                <a16:creationId xmlns:a16="http://schemas.microsoft.com/office/drawing/2014/main" xmlns="" id="{FF26D803-D217-447A-BAE5-7E4BF00FDDC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34177" y="6239439"/>
            <a:ext cx="365421" cy="3654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urs_sneakwalk_m1_a10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5765" y="1278890"/>
            <a:ext cx="7411720" cy="53149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39684" y="1315814"/>
            <a:ext cx="1431103" cy="61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3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05255" y="1130508"/>
            <a:ext cx="3310611" cy="5616345"/>
            <a:chOff x="704" y="2109"/>
            <a:chExt cx="8210" cy="13928"/>
          </a:xfrm>
        </p:grpSpPr>
        <p:sp>
          <p:nvSpPr>
            <p:cNvPr id="6" name="右箭头 5"/>
            <p:cNvSpPr/>
            <p:nvPr/>
          </p:nvSpPr>
          <p:spPr>
            <a:xfrm>
              <a:off x="5608" y="8362"/>
              <a:ext cx="2924" cy="198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1013" y="2109"/>
              <a:ext cx="3472" cy="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85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Attributes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319" y="5906"/>
              <a:ext cx="2811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Action Content</a:t>
              </a:r>
            </a:p>
          </p:txBody>
        </p:sp>
        <p:sp>
          <p:nvSpPr>
            <p:cNvPr id="277" name="矩形 276"/>
            <p:cNvSpPr/>
            <p:nvPr/>
          </p:nvSpPr>
          <p:spPr>
            <a:xfrm>
              <a:off x="1172" y="4959"/>
              <a:ext cx="3013" cy="96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0,..1.., 0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278" name="矩形 277"/>
            <p:cNvSpPr/>
            <p:nvPr/>
          </p:nvSpPr>
          <p:spPr>
            <a:xfrm>
              <a:off x="1187" y="8861"/>
              <a:ext cx="2998" cy="9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[0,1]</a:t>
              </a:r>
            </a:p>
          </p:txBody>
        </p:sp>
        <p:sp>
          <p:nvSpPr>
            <p:cNvPr id="279" name="矩形 278"/>
            <p:cNvSpPr/>
            <p:nvPr/>
          </p:nvSpPr>
          <p:spPr>
            <a:xfrm>
              <a:off x="1194" y="13241"/>
              <a:ext cx="2998" cy="89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[0.5]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416" y="9820"/>
              <a:ext cx="2946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Motion Mirror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508" y="14163"/>
              <a:ext cx="2197" cy="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Arm Space</a:t>
              </a:r>
            </a:p>
          </p:txBody>
        </p:sp>
        <p:sp>
          <p:nvSpPr>
            <p:cNvPr id="102" name="矩形 101"/>
            <p:cNvSpPr/>
            <p:nvPr/>
          </p:nvSpPr>
          <p:spPr>
            <a:xfrm>
              <a:off x="770" y="3125"/>
              <a:ext cx="3763" cy="12912"/>
            </a:xfrm>
            <a:prstGeom prst="rect">
              <a:avLst/>
            </a:prstGeom>
            <a:noFill/>
            <a:ln w="28575" cmpd="dbl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图片 39" descr="sneakwalk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8" y="7416"/>
              <a:ext cx="3208" cy="1664"/>
            </a:xfrm>
            <a:prstGeom prst="rect">
              <a:avLst/>
            </a:prstGeom>
          </p:spPr>
        </p:pic>
        <p:pic>
          <p:nvPicPr>
            <p:cNvPr id="44" name="图片 43" descr="Ycma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4" y="3263"/>
              <a:ext cx="3468" cy="1798"/>
            </a:xfrm>
            <a:prstGeom prst="rect">
              <a:avLst/>
            </a:prstGeom>
          </p:spPr>
        </p:pic>
        <p:grpSp>
          <p:nvGrpSpPr>
            <p:cNvPr id="106" name="组合 105"/>
            <p:cNvGrpSpPr/>
            <p:nvPr/>
          </p:nvGrpSpPr>
          <p:grpSpPr>
            <a:xfrm>
              <a:off x="1013" y="11519"/>
              <a:ext cx="3363" cy="1803"/>
              <a:chOff x="18761" y="8765"/>
              <a:chExt cx="2337" cy="1626"/>
            </a:xfrm>
          </p:grpSpPr>
          <p:pic>
            <p:nvPicPr>
              <p:cNvPr id="112" name="图片 111" descr="arm5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761" y="8765"/>
                <a:ext cx="2337" cy="1626"/>
              </a:xfrm>
              <a:prstGeom prst="rect">
                <a:avLst/>
              </a:prstGeom>
            </p:spPr>
          </p:pic>
          <p:cxnSp>
            <p:nvCxnSpPr>
              <p:cNvPr id="113" name="直接连接符 112"/>
              <p:cNvCxnSpPr/>
              <p:nvPr/>
            </p:nvCxnSpPr>
            <p:spPr>
              <a:xfrm>
                <a:off x="19734" y="9352"/>
                <a:ext cx="30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/>
            <p:cNvSpPr txBox="1"/>
            <p:nvPr/>
          </p:nvSpPr>
          <p:spPr>
            <a:xfrm>
              <a:off x="5538" y="7416"/>
              <a:ext cx="3376" cy="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4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704" y="8838"/>
              <a:ext cx="3807" cy="1077"/>
            </a:xfrm>
            <a:prstGeom prst="rect">
              <a:avLst/>
            </a:prstGeom>
            <a:noFill/>
            <a:ln w="28575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/>
            </a:p>
          </p:txBody>
        </p:sp>
      </p:grpSp>
      <p:sp>
        <p:nvSpPr>
          <p:cNvPr id="25" name="标题 1"/>
          <p:cNvSpPr>
            <a:spLocks noGrp="1"/>
          </p:cNvSpPr>
          <p:nvPr>
            <p:ph type="title"/>
          </p:nvPr>
        </p:nvSpPr>
        <p:spPr>
          <a:xfrm>
            <a:off x="529590" y="154352"/>
            <a:ext cx="6822440" cy="903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Decompress motion attributes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7-17">
            <a:hlinkClick r:id="" action="ppaction://media"/>
            <a:extLst>
              <a:ext uri="{FF2B5EF4-FFF2-40B4-BE49-F238E27FC236}">
                <a16:creationId xmlns:a16="http://schemas.microsoft.com/office/drawing/2014/main" xmlns="" id="{9495F574-B08F-456C-B9BA-27D3BBBE176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6916" y="6193172"/>
            <a:ext cx="334506" cy="3345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urs_sneakwalk_m1_a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8168" y="1380414"/>
            <a:ext cx="7411978" cy="5207055"/>
          </a:xfrm>
          <a:prstGeom prst="rect">
            <a:avLst/>
          </a:prstGeom>
        </p:spPr>
      </p:pic>
      <p:sp>
        <p:nvSpPr>
          <p:cNvPr id="52" name="右箭头 51"/>
          <p:cNvSpPr/>
          <p:nvPr/>
        </p:nvSpPr>
        <p:spPr>
          <a:xfrm>
            <a:off x="2566240" y="3651976"/>
            <a:ext cx="1179078" cy="79841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13346" y="1130508"/>
            <a:ext cx="1400054" cy="443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85">
                <a:latin typeface="Times New Roman" panose="02020603050405020304" pitchFamily="18" charset="0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880745" y="2661285"/>
            <a:ext cx="1183005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Action Content</a:t>
            </a:r>
          </a:p>
        </p:txBody>
      </p:sp>
      <p:sp>
        <p:nvSpPr>
          <p:cNvPr id="55" name="矩形 54"/>
          <p:cNvSpPr/>
          <p:nvPr/>
        </p:nvSpPr>
        <p:spPr>
          <a:xfrm>
            <a:off x="777462" y="2279746"/>
            <a:ext cx="1214966" cy="387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0,..1.., 0</a:t>
            </a:r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56" name="矩形 55"/>
          <p:cNvSpPr/>
          <p:nvPr/>
        </p:nvSpPr>
        <p:spPr>
          <a:xfrm>
            <a:off x="783510" y="3853194"/>
            <a:ext cx="1208917" cy="3959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15">
                <a:latin typeface="Times New Roman" panose="02020603050405020304" pitchFamily="18" charset="0"/>
                <a:cs typeface="Times New Roman" panose="02020603050405020304" pitchFamily="18" charset="0"/>
              </a:rPr>
              <a:t>[0,1]</a:t>
            </a:r>
          </a:p>
        </p:txBody>
      </p:sp>
      <p:sp>
        <p:nvSpPr>
          <p:cNvPr id="57" name="矩形 56"/>
          <p:cNvSpPr/>
          <p:nvPr/>
        </p:nvSpPr>
        <p:spPr>
          <a:xfrm>
            <a:off x="786333" y="5619391"/>
            <a:ext cx="1208917" cy="3621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15">
                <a:latin typeface="Times New Roman" panose="02020603050405020304" pitchFamily="18" charset="0"/>
                <a:cs typeface="Times New Roman" panose="02020603050405020304" pitchFamily="18" charset="0"/>
              </a:rPr>
              <a:t>[0.01]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880745" y="4240530"/>
            <a:ext cx="1181100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Motion Mirror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927100" y="5991860"/>
            <a:ext cx="972185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Arm Space</a:t>
            </a:r>
          </a:p>
        </p:txBody>
      </p:sp>
      <p:sp>
        <p:nvSpPr>
          <p:cNvPr id="60" name="矩形 59"/>
          <p:cNvSpPr/>
          <p:nvPr/>
        </p:nvSpPr>
        <p:spPr>
          <a:xfrm>
            <a:off x="615359" y="1540202"/>
            <a:ext cx="1517397" cy="5206652"/>
          </a:xfrm>
          <a:prstGeom prst="rect">
            <a:avLst/>
          </a:prstGeom>
          <a:noFill/>
          <a:ln w="28575" cmpd="dbl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图片 60" descr="sneakwal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460" y="3270510"/>
            <a:ext cx="1293598" cy="670994"/>
          </a:xfrm>
          <a:prstGeom prst="rect">
            <a:avLst/>
          </a:prstGeom>
        </p:spPr>
      </p:pic>
      <p:pic>
        <p:nvPicPr>
          <p:cNvPr id="62" name="图片 61" descr="Ycm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361" y="1595849"/>
            <a:ext cx="1398441" cy="725028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713347" y="4925010"/>
            <a:ext cx="1356101" cy="727044"/>
            <a:chOff x="18761" y="8765"/>
            <a:chExt cx="2337" cy="1626"/>
          </a:xfrm>
        </p:grpSpPr>
        <p:pic>
          <p:nvPicPr>
            <p:cNvPr id="64" name="图片 63" descr="arm5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761" y="8765"/>
              <a:ext cx="2337" cy="1626"/>
            </a:xfrm>
            <a:prstGeom prst="rect">
              <a:avLst/>
            </a:prstGeom>
          </p:spPr>
        </p:pic>
        <p:cxnSp>
          <p:nvCxnSpPr>
            <p:cNvPr id="65" name="直接连接符 64"/>
            <p:cNvCxnSpPr/>
            <p:nvPr/>
          </p:nvCxnSpPr>
          <p:spPr>
            <a:xfrm>
              <a:off x="19734" y="9352"/>
              <a:ext cx="3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文本框 65"/>
          <p:cNvSpPr txBox="1"/>
          <p:nvPr/>
        </p:nvSpPr>
        <p:spPr>
          <a:xfrm>
            <a:off x="2538013" y="3270511"/>
            <a:ext cx="1361343" cy="48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40">
                <a:latin typeface="Times New Roman" panose="02020603050405020304" pitchFamily="18" charset="0"/>
                <a:cs typeface="Times New Roman" panose="02020603050405020304" pitchFamily="18" charset="0"/>
              </a:rPr>
              <a:t>Decode</a:t>
            </a:r>
          </a:p>
        </p:txBody>
      </p:sp>
      <p:sp>
        <p:nvSpPr>
          <p:cNvPr id="67" name="矩形 66"/>
          <p:cNvSpPr/>
          <p:nvPr/>
        </p:nvSpPr>
        <p:spPr>
          <a:xfrm>
            <a:off x="615359" y="5618987"/>
            <a:ext cx="1535140" cy="371788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/>
          </a:p>
        </p:txBody>
      </p:sp>
      <p:sp>
        <p:nvSpPr>
          <p:cNvPr id="71" name="文本框 70"/>
          <p:cNvSpPr txBox="1"/>
          <p:nvPr/>
        </p:nvSpPr>
        <p:spPr>
          <a:xfrm>
            <a:off x="4254209" y="1595849"/>
            <a:ext cx="1431103" cy="61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3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</p:txBody>
      </p:sp>
      <p:sp>
        <p:nvSpPr>
          <p:cNvPr id="24" name="标题 1"/>
          <p:cNvSpPr txBox="1"/>
          <p:nvPr/>
        </p:nvSpPr>
        <p:spPr>
          <a:xfrm>
            <a:off x="529590" y="154352"/>
            <a:ext cx="6822440" cy="90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Decompress motion attributes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8-18">
            <a:hlinkClick r:id="" action="ppaction://media"/>
            <a:extLst>
              <a:ext uri="{FF2B5EF4-FFF2-40B4-BE49-F238E27FC236}">
                <a16:creationId xmlns:a16="http://schemas.microsoft.com/office/drawing/2014/main" xmlns="" id="{DB8EB3E8-D209-48F4-AEC6-486E291D479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70283" y="6217920"/>
            <a:ext cx="327639" cy="3695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05" y="1467485"/>
            <a:ext cx="11096625" cy="28098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5490" y="4285615"/>
            <a:ext cx="10659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ME: mean error    CT: compression time    </a:t>
            </a: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DT: decompression time    CR: compression rate</a:t>
            </a:r>
          </a:p>
        </p:txBody>
      </p:sp>
      <p:pic>
        <p:nvPicPr>
          <p:cNvPr id="8" name="19">
            <a:hlinkClick r:id="" action="ppaction://media"/>
            <a:extLst>
              <a:ext uri="{FF2B5EF4-FFF2-40B4-BE49-F238E27FC236}">
                <a16:creationId xmlns:a16="http://schemas.microsoft.com/office/drawing/2014/main" xmlns="" id="{1459969E-3BE0-4584-AC68-46C28C421C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8983" y="6164131"/>
            <a:ext cx="411293" cy="4112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49409" y="1352615"/>
            <a:ext cx="6822440" cy="425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Details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Limitation and Conclusion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xmlns="" id="{CC7D8F71-490D-4283-82F4-97E6640EBA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443" y="6032810"/>
            <a:ext cx="426727" cy="4267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510" y="151130"/>
            <a:ext cx="5059045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Comparison with SOTA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120" y="1685290"/>
            <a:ext cx="10048875" cy="33997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54455" y="5292090"/>
            <a:ext cx="9908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RCA, FIL are from [CI17]</a:t>
            </a:r>
          </a:p>
        </p:txBody>
      </p:sp>
      <p:pic>
        <p:nvPicPr>
          <p:cNvPr id="8" name="20">
            <a:hlinkClick r:id="" action="ppaction://media"/>
            <a:extLst>
              <a:ext uri="{FF2B5EF4-FFF2-40B4-BE49-F238E27FC236}">
                <a16:creationId xmlns:a16="http://schemas.microsoft.com/office/drawing/2014/main" xmlns="" id="{04F57459-1A80-41F5-B1E9-106EDE0AB4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7380" y="6006895"/>
            <a:ext cx="379020" cy="3790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=""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59385" y="84304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059815"/>
            <a:ext cx="9411970" cy="548640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520700" y="0"/>
            <a:ext cx="534162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b="1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SOTA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xmlns="" id="{E9402C17-538F-44ED-B1AB-A6B7F7E8C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6744" y="6204652"/>
            <a:ext cx="352321" cy="3523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59385" y="84304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 txBox="1"/>
          <p:nvPr/>
        </p:nvSpPr>
        <p:spPr>
          <a:xfrm>
            <a:off x="520700" y="0"/>
            <a:ext cx="534162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b="1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SOTA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033D982-DA76-4A17-BFAF-88949F55B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14" y="1017722"/>
            <a:ext cx="10496695" cy="4909742"/>
          </a:xfrm>
          <a:prstGeom prst="rect">
            <a:avLst/>
          </a:prstGeom>
        </p:spPr>
      </p:pic>
      <p:pic>
        <p:nvPicPr>
          <p:cNvPr id="7" name="22-22">
            <a:hlinkClick r:id="" action="ppaction://media"/>
            <a:extLst>
              <a:ext uri="{FF2B5EF4-FFF2-40B4-BE49-F238E27FC236}">
                <a16:creationId xmlns:a16="http://schemas.microsoft.com/office/drawing/2014/main" xmlns="" id="{335A584C-7A92-4750-9567-2151EAF40D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0286" y="59274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8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et-dance-variation-two_mirror_0_arm_10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" y="970915"/>
            <a:ext cx="5974715" cy="3078480"/>
          </a:xfrm>
          <a:prstGeom prst="rect">
            <a:avLst/>
          </a:prstGeom>
        </p:spPr>
      </p:pic>
      <p:pic>
        <p:nvPicPr>
          <p:cNvPr id="9" name="ballet-dance-variation-two_mirror_0_arm_100_FIL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25845" y="4037330"/>
            <a:ext cx="5641975" cy="2903220"/>
          </a:xfrm>
          <a:prstGeom prst="rect">
            <a:avLst/>
          </a:prstGeom>
        </p:spPr>
      </p:pic>
      <p:pic>
        <p:nvPicPr>
          <p:cNvPr id="8" name="ballet-dance-variation-two_mirror_0_arm_100_RCA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9860" y="4037330"/>
            <a:ext cx="5975985" cy="2902585"/>
          </a:xfrm>
          <a:prstGeom prst="rect">
            <a:avLst/>
          </a:prstGeom>
        </p:spPr>
      </p:pic>
      <p:pic>
        <p:nvPicPr>
          <p:cNvPr id="7" name="ours_ballet-dance-variation-two_mirror_0_arm_100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25210" y="970915"/>
            <a:ext cx="5642610" cy="30664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929880" y="6454775"/>
            <a:ext cx="3837940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Choong-Hoon’ method [CI17] FIL</a:t>
            </a:r>
            <a:endParaRPr lang="en-US" altLang="zh-CN" sz="203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06921" y="3570893"/>
            <a:ext cx="549215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023684" y="3634393"/>
            <a:ext cx="714947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053590" y="6454775"/>
            <a:ext cx="4072255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Choong-</a:t>
            </a:r>
            <a:r>
              <a:rPr lang="en-US" altLang="zh-CN" sz="203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Hoon</a:t>
            </a:r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 method [CI17] RCA </a:t>
            </a:r>
            <a:endParaRPr lang="en-US" altLang="zh-CN" sz="20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0700" y="0"/>
            <a:ext cx="5341620" cy="838200"/>
          </a:xfrm>
        </p:spPr>
        <p:txBody>
          <a:bodyPr>
            <a:noAutofit/>
          </a:bodyPr>
          <a:lstStyle/>
          <a:p>
            <a:pPr algn="l"/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SOTA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159385" y="84304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xmlns="" id="{D8994BED-C25A-48D4-8995-6CEE2A42E78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840527" y="6284912"/>
            <a:ext cx="403225" cy="403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emale-texting-and-walking_mirror_1_arm_80_FIL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45835" y="4037330"/>
            <a:ext cx="5721985" cy="2899410"/>
          </a:xfrm>
          <a:prstGeom prst="rect">
            <a:avLst/>
          </a:prstGeom>
        </p:spPr>
      </p:pic>
      <p:pic>
        <p:nvPicPr>
          <p:cNvPr id="11" name="female-texting-and-walking_mirror_1_arm_80_RCA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095" y="4038600"/>
            <a:ext cx="5920105" cy="2901950"/>
          </a:xfrm>
          <a:prstGeom prst="rect">
            <a:avLst/>
          </a:prstGeom>
        </p:spPr>
      </p:pic>
      <p:pic>
        <p:nvPicPr>
          <p:cNvPr id="10" name="ours_female-texting-and-walking_mirror_1_arm_80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24880" y="971550"/>
            <a:ext cx="5742940" cy="3065780"/>
          </a:xfrm>
          <a:prstGeom prst="rect">
            <a:avLst/>
          </a:prstGeom>
        </p:spPr>
      </p:pic>
      <p:pic>
        <p:nvPicPr>
          <p:cNvPr id="4" name="female-texting-and-walking_mirror_1_arm_80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5" y="971550"/>
            <a:ext cx="6000115" cy="30664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929245" y="6356350"/>
            <a:ext cx="3809365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Choong-Hoon’ method [CI17] FIL</a:t>
            </a:r>
            <a:endParaRPr lang="en-US" altLang="zh-CN" sz="203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06921" y="3570893"/>
            <a:ext cx="549215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023684" y="3634393"/>
            <a:ext cx="714947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052320" y="6356350"/>
            <a:ext cx="4072890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Choong-</a:t>
            </a:r>
            <a:r>
              <a:rPr lang="en-US" altLang="zh-CN" sz="203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Hoon</a:t>
            </a:r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 method [CI17] RCA </a:t>
            </a:r>
            <a:endParaRPr lang="en-US" altLang="zh-CN" sz="20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59385" y="84304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1"/>
          <p:cNvSpPr txBox="1"/>
          <p:nvPr/>
        </p:nvSpPr>
        <p:spPr>
          <a:xfrm>
            <a:off x="520700" y="0"/>
            <a:ext cx="534162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b="1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SOTA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xmlns="" id="{9CACEB17-E7A5-4093-A619-06D5D85C044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817349" y="6356350"/>
            <a:ext cx="396875" cy="396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oty-step-hip-hop-dance_mirror_0_arm_FIL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62345" y="4037330"/>
            <a:ext cx="5676900" cy="2899410"/>
          </a:xfrm>
          <a:prstGeom prst="rect">
            <a:avLst/>
          </a:prstGeom>
        </p:spPr>
      </p:pic>
      <p:pic>
        <p:nvPicPr>
          <p:cNvPr id="6" name="booty-step-hip-hop-dance_mirror_0_arm_RCA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140" y="4037330"/>
            <a:ext cx="5958205" cy="2899410"/>
          </a:xfrm>
          <a:prstGeom prst="rect">
            <a:avLst/>
          </a:prstGeom>
        </p:spPr>
      </p:pic>
      <p:pic>
        <p:nvPicPr>
          <p:cNvPr id="3" name="Ours_booty-step-hip-hop-dance_mirror_0_arm_20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17895" y="971550"/>
            <a:ext cx="5720715" cy="3065780"/>
          </a:xfrm>
          <a:prstGeom prst="rect">
            <a:avLst/>
          </a:prstGeom>
        </p:spPr>
      </p:pic>
      <p:pic>
        <p:nvPicPr>
          <p:cNvPr id="8" name="booty-step-hip-hop-dance_mirror_0_arm_20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25" y="971550"/>
            <a:ext cx="5918835" cy="30651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901305" y="6356350"/>
            <a:ext cx="3837940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Choong-Hoon’ method [CI17] FIL</a:t>
            </a:r>
            <a:endParaRPr lang="en-US" altLang="zh-CN" sz="203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06921" y="3570893"/>
            <a:ext cx="549215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023684" y="3634393"/>
            <a:ext cx="714947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18995" y="6356350"/>
            <a:ext cx="3923665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Choong-</a:t>
            </a:r>
            <a:r>
              <a:rPr lang="en-US" altLang="zh-CN" sz="203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Hoon</a:t>
            </a:r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 method [CI17] RCA </a:t>
            </a:r>
            <a:endParaRPr lang="en-US" altLang="zh-CN" sz="20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59385" y="84304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1"/>
          <p:cNvSpPr txBox="1"/>
          <p:nvPr/>
        </p:nvSpPr>
        <p:spPr>
          <a:xfrm>
            <a:off x="520700" y="0"/>
            <a:ext cx="534162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b="1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SOTA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rs_female-salsa-dance_mirror_0_arm_10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855" y="706755"/>
            <a:ext cx="5965190" cy="2667635"/>
          </a:xfrm>
          <a:prstGeom prst="rect">
            <a:avLst/>
          </a:prstGeom>
        </p:spPr>
      </p:pic>
      <p:pic>
        <p:nvPicPr>
          <p:cNvPr id="5" name="ours_female-runjumpback_mirror_0_arm_100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75045" y="706755"/>
            <a:ext cx="5603240" cy="2656840"/>
          </a:xfrm>
          <a:prstGeom prst="rect">
            <a:avLst/>
          </a:prstGeom>
        </p:spPr>
      </p:pic>
      <p:pic>
        <p:nvPicPr>
          <p:cNvPr id="7" name="ours_female-runjumpback=0.4 female-salsa-dance=0.6_mirror_0_arm_100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96865" y="3790315"/>
            <a:ext cx="5603875" cy="2906395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4027575" y="5017166"/>
            <a:ext cx="954472" cy="480664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2135163" y="3367506"/>
            <a:ext cx="1477476" cy="443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85">
                <a:latin typeface="Times New Roman" panose="02020603050405020304" pitchFamily="18" charset="0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2246169" y="4419562"/>
            <a:ext cx="1130689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Action Content</a:t>
            </a:r>
          </a:p>
        </p:txBody>
      </p:sp>
      <p:sp>
        <p:nvSpPr>
          <p:cNvPr id="277" name="矩形 276"/>
          <p:cNvSpPr/>
          <p:nvPr/>
        </p:nvSpPr>
        <p:spPr>
          <a:xfrm>
            <a:off x="2266217" y="4190522"/>
            <a:ext cx="983506" cy="2334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..0.5..,0.5..</a:t>
            </a:r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278" name="矩形 277"/>
          <p:cNvSpPr/>
          <p:nvPr/>
        </p:nvSpPr>
        <p:spPr>
          <a:xfrm>
            <a:off x="2271459" y="5138139"/>
            <a:ext cx="978667" cy="2383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15">
                <a:latin typeface="Times New Roman" panose="02020603050405020304" pitchFamily="18" charset="0"/>
                <a:cs typeface="Times New Roman" panose="02020603050405020304" pitchFamily="18" charset="0"/>
              </a:rPr>
              <a:t>[0,1]</a:t>
            </a:r>
          </a:p>
        </p:txBody>
      </p:sp>
      <p:sp>
        <p:nvSpPr>
          <p:cNvPr id="279" name="矩形 278"/>
          <p:cNvSpPr/>
          <p:nvPr/>
        </p:nvSpPr>
        <p:spPr>
          <a:xfrm>
            <a:off x="2273475" y="6201486"/>
            <a:ext cx="978667" cy="2181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15">
                <a:latin typeface="Times New Roman" panose="02020603050405020304" pitchFamily="18" charset="0"/>
                <a:cs typeface="Times New Roman" panose="02020603050405020304" pitchFamily="18" charset="0"/>
              </a:rPr>
              <a:t>[0.01]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2259965" y="5370195"/>
            <a:ext cx="1103630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Motion Mirror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2388235" y="6428740"/>
            <a:ext cx="846455" cy="26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45">
                <a:latin typeface="Times New Roman" panose="02020603050405020304" pitchFamily="18" charset="0"/>
                <a:cs typeface="Times New Roman" panose="02020603050405020304" pitchFamily="18" charset="0"/>
              </a:rPr>
              <a:t>Arm Space</a:t>
            </a:r>
          </a:p>
        </p:txBody>
      </p:sp>
      <p:sp>
        <p:nvSpPr>
          <p:cNvPr id="102" name="矩形 101"/>
          <p:cNvSpPr/>
          <p:nvPr/>
        </p:nvSpPr>
        <p:spPr>
          <a:xfrm>
            <a:off x="2135163" y="3745343"/>
            <a:ext cx="1228273" cy="2988421"/>
          </a:xfrm>
          <a:prstGeom prst="rect">
            <a:avLst/>
          </a:prstGeom>
          <a:noFill/>
          <a:ln w="28575" cmpd="dbl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9" descr="sneakwalk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5893" y="4787318"/>
            <a:ext cx="1047218" cy="404048"/>
          </a:xfrm>
          <a:prstGeom prst="rect">
            <a:avLst/>
          </a:prstGeom>
        </p:spPr>
      </p:pic>
      <p:pic>
        <p:nvPicPr>
          <p:cNvPr id="44" name="图片 43" descr="Ycma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5487" y="3778812"/>
            <a:ext cx="1132302" cy="436710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2214602" y="5783324"/>
            <a:ext cx="1098026" cy="437920"/>
            <a:chOff x="18761" y="8765"/>
            <a:chExt cx="2337" cy="1626"/>
          </a:xfrm>
        </p:grpSpPr>
        <p:pic>
          <p:nvPicPr>
            <p:cNvPr id="112" name="图片 111" descr="arm5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761" y="8765"/>
              <a:ext cx="2337" cy="1626"/>
            </a:xfrm>
            <a:prstGeom prst="rect">
              <a:avLst/>
            </a:prstGeom>
          </p:spPr>
        </p:pic>
        <p:cxnSp>
          <p:nvCxnSpPr>
            <p:cNvPr id="113" name="直接连接符 112"/>
            <p:cNvCxnSpPr/>
            <p:nvPr/>
          </p:nvCxnSpPr>
          <p:spPr>
            <a:xfrm>
              <a:off x="19734" y="9352"/>
              <a:ext cx="3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3953510" y="4568190"/>
            <a:ext cx="1200785" cy="48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40">
                <a:latin typeface="Times New Roman" panose="02020603050405020304" pitchFamily="18" charset="0"/>
                <a:cs typeface="Times New Roman" panose="02020603050405020304" pitchFamily="18" charset="0"/>
              </a:rPr>
              <a:t>Decode</a:t>
            </a:r>
          </a:p>
        </p:txBody>
      </p:sp>
      <p:sp>
        <p:nvSpPr>
          <p:cNvPr id="9" name="矩形 8"/>
          <p:cNvSpPr/>
          <p:nvPr/>
        </p:nvSpPr>
        <p:spPr>
          <a:xfrm>
            <a:off x="2127904" y="4196974"/>
            <a:ext cx="1242790" cy="223799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5"/>
          </a:p>
        </p:txBody>
      </p:sp>
      <p:sp>
        <p:nvSpPr>
          <p:cNvPr id="11" name="文本框 10"/>
          <p:cNvSpPr txBox="1"/>
          <p:nvPr/>
        </p:nvSpPr>
        <p:spPr>
          <a:xfrm>
            <a:off x="251501" y="706949"/>
            <a:ext cx="2571873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Salsa Dance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286312" y="691074"/>
            <a:ext cx="3298111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</a:rPr>
              <a:t>Run Jump Back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172011" y="3812641"/>
            <a:ext cx="3412631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cs typeface="Times New Roman" panose="02020603050405020304" pitchFamily="18" charset="0"/>
              </a:rPr>
              <a:t>Salsa Dance + Run Jump Back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25821" y="-191401"/>
            <a:ext cx="4788568" cy="8382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motion generation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95885" y="624840"/>
            <a:ext cx="11947525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25">
            <a:hlinkClick r:id="" action="ppaction://media"/>
            <a:extLst>
              <a:ext uri="{FF2B5EF4-FFF2-40B4-BE49-F238E27FC236}">
                <a16:creationId xmlns:a16="http://schemas.microsoft.com/office/drawing/2014/main" xmlns="" id="{26803663-54E8-4730-A77E-8DD02AC6EA2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1430" y="6151245"/>
            <a:ext cx="411480" cy="411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urs_female-rc-walk-forward_mirror_0_arm_15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5725" y="3843655"/>
            <a:ext cx="6225540" cy="2908300"/>
          </a:xfrm>
          <a:prstGeom prst="rect">
            <a:avLst/>
          </a:prstGeom>
        </p:spPr>
      </p:pic>
      <p:pic>
        <p:nvPicPr>
          <p:cNvPr id="26" name="ours_female-rc-walk-forward_mirror_0_arm_100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8580" y="727710"/>
            <a:ext cx="6256655" cy="29038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66854" y="3866575"/>
            <a:ext cx="4345328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zombie walk forward ( arm space = 150)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272540" y="586096"/>
            <a:ext cx="3119120" cy="2993124"/>
            <a:chOff x="3029" y="7"/>
            <a:chExt cx="4912" cy="5512"/>
          </a:xfrm>
        </p:grpSpPr>
        <p:sp>
          <p:nvSpPr>
            <p:cNvPr id="6" name="右箭头 5"/>
            <p:cNvSpPr/>
            <p:nvPr/>
          </p:nvSpPr>
          <p:spPr>
            <a:xfrm>
              <a:off x="6116" y="2598"/>
              <a:ext cx="1503" cy="75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3029" y="7"/>
              <a:ext cx="2327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85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Attributes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263" y="1653"/>
              <a:ext cx="1781" cy="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Action Content</a:t>
              </a:r>
            </a:p>
          </p:txBody>
        </p:sp>
        <p:sp>
          <p:nvSpPr>
            <p:cNvPr id="277" name="矩形 276"/>
            <p:cNvSpPr/>
            <p:nvPr/>
          </p:nvSpPr>
          <p:spPr>
            <a:xfrm>
              <a:off x="3342" y="1296"/>
              <a:ext cx="1549" cy="3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..1..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278" name="矩形 277"/>
            <p:cNvSpPr/>
            <p:nvPr/>
          </p:nvSpPr>
          <p:spPr>
            <a:xfrm>
              <a:off x="3350" y="2788"/>
              <a:ext cx="1541" cy="3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[0,1]</a:t>
              </a:r>
            </a:p>
          </p:txBody>
        </p:sp>
        <p:sp>
          <p:nvSpPr>
            <p:cNvPr id="279" name="矩形 278"/>
            <p:cNvSpPr/>
            <p:nvPr/>
          </p:nvSpPr>
          <p:spPr>
            <a:xfrm>
              <a:off x="3354" y="4463"/>
              <a:ext cx="1541" cy="3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[1.0]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382" y="3149"/>
              <a:ext cx="1780" cy="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Motion Mirror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3518" y="4821"/>
              <a:ext cx="1331" cy="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Arm Space</a:t>
              </a:r>
            </a:p>
          </p:txBody>
        </p:sp>
        <p:sp>
          <p:nvSpPr>
            <p:cNvPr id="102" name="矩形 101"/>
            <p:cNvSpPr/>
            <p:nvPr/>
          </p:nvSpPr>
          <p:spPr>
            <a:xfrm>
              <a:off x="3110" y="813"/>
              <a:ext cx="1934" cy="4706"/>
            </a:xfrm>
            <a:prstGeom prst="rect">
              <a:avLst/>
            </a:prstGeom>
            <a:noFill/>
            <a:ln w="28575" cmpd="dbl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图片 39" descr="sneakwalk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79" y="2236"/>
              <a:ext cx="1649" cy="636"/>
            </a:xfrm>
            <a:prstGeom prst="rect">
              <a:avLst/>
            </a:prstGeom>
          </p:spPr>
        </p:pic>
        <p:pic>
          <p:nvPicPr>
            <p:cNvPr id="44" name="图片 43" descr="Ycma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99" y="648"/>
              <a:ext cx="1783" cy="688"/>
            </a:xfrm>
            <a:prstGeom prst="rect">
              <a:avLst/>
            </a:prstGeom>
          </p:spPr>
        </p:pic>
        <p:grpSp>
          <p:nvGrpSpPr>
            <p:cNvPr id="106" name="组合 105"/>
            <p:cNvGrpSpPr/>
            <p:nvPr/>
          </p:nvGrpSpPr>
          <p:grpSpPr>
            <a:xfrm>
              <a:off x="3261" y="3804"/>
              <a:ext cx="1729" cy="690"/>
              <a:chOff x="18761" y="8765"/>
              <a:chExt cx="2337" cy="1626"/>
            </a:xfrm>
          </p:grpSpPr>
          <p:pic>
            <p:nvPicPr>
              <p:cNvPr id="112" name="图片 111" descr="arm5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61" y="8765"/>
                <a:ext cx="2337" cy="1626"/>
              </a:xfrm>
              <a:prstGeom prst="rect">
                <a:avLst/>
              </a:prstGeom>
            </p:spPr>
          </p:pic>
          <p:cxnSp>
            <p:nvCxnSpPr>
              <p:cNvPr id="113" name="直接连接符 112"/>
              <p:cNvCxnSpPr/>
              <p:nvPr/>
            </p:nvCxnSpPr>
            <p:spPr>
              <a:xfrm>
                <a:off x="19734" y="9352"/>
                <a:ext cx="30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/>
            <p:cNvSpPr txBox="1"/>
            <p:nvPr/>
          </p:nvSpPr>
          <p:spPr>
            <a:xfrm>
              <a:off x="6000" y="1891"/>
              <a:ext cx="1941" cy="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4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3124" y="4463"/>
              <a:ext cx="1957" cy="352"/>
            </a:xfrm>
            <a:prstGeom prst="rect">
              <a:avLst/>
            </a:prstGeom>
            <a:noFill/>
            <a:ln w="28575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82876" y="3681328"/>
            <a:ext cx="3102129" cy="3057673"/>
            <a:chOff x="3136" y="5284"/>
            <a:chExt cx="4885" cy="5443"/>
          </a:xfrm>
        </p:grpSpPr>
        <p:sp>
          <p:nvSpPr>
            <p:cNvPr id="8" name="右箭头 7"/>
            <p:cNvSpPr/>
            <p:nvPr/>
          </p:nvSpPr>
          <p:spPr>
            <a:xfrm>
              <a:off x="6116" y="8024"/>
              <a:ext cx="1503" cy="75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136" y="5284"/>
              <a:ext cx="2327" cy="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85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Attributes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54" y="7083"/>
              <a:ext cx="1781" cy="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Action Content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342" y="6722"/>
              <a:ext cx="1549" cy="3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..1..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3350" y="8215"/>
              <a:ext cx="1541" cy="3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[1.0,0.0]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3354" y="9889"/>
              <a:ext cx="1541" cy="3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[1.5]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382" y="8564"/>
              <a:ext cx="1713" cy="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Motion Mirror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560" y="10247"/>
              <a:ext cx="1331" cy="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Arm Space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3136" y="6021"/>
              <a:ext cx="1934" cy="4706"/>
            </a:xfrm>
            <a:prstGeom prst="rect">
              <a:avLst/>
            </a:prstGeom>
            <a:noFill/>
            <a:ln w="28575" cmpd="dbl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图片 18" descr="sneakwalk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79" y="7662"/>
              <a:ext cx="1649" cy="636"/>
            </a:xfrm>
            <a:prstGeom prst="rect">
              <a:avLst/>
            </a:prstGeom>
          </p:spPr>
        </p:pic>
        <p:pic>
          <p:nvPicPr>
            <p:cNvPr id="20" name="图片 19" descr="Ycma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99" y="6074"/>
              <a:ext cx="1783" cy="688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3261" y="9231"/>
              <a:ext cx="1729" cy="690"/>
              <a:chOff x="18761" y="8765"/>
              <a:chExt cx="2337" cy="1626"/>
            </a:xfrm>
          </p:grpSpPr>
          <p:pic>
            <p:nvPicPr>
              <p:cNvPr id="22" name="图片 21" descr="arm5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61" y="8765"/>
                <a:ext cx="2337" cy="1626"/>
              </a:xfrm>
              <a:prstGeom prst="rect">
                <a:avLst/>
              </a:prstGeom>
            </p:spPr>
          </p:pic>
          <p:cxnSp>
            <p:nvCxnSpPr>
              <p:cNvPr id="23" name="直接连接符 22"/>
              <p:cNvCxnSpPr/>
              <p:nvPr/>
            </p:nvCxnSpPr>
            <p:spPr>
              <a:xfrm>
                <a:off x="19734" y="9352"/>
                <a:ext cx="30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本框 23"/>
            <p:cNvSpPr txBox="1"/>
            <p:nvPr/>
          </p:nvSpPr>
          <p:spPr>
            <a:xfrm>
              <a:off x="6000" y="7317"/>
              <a:ext cx="2021" cy="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4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3138" y="9920"/>
              <a:ext cx="1957" cy="352"/>
            </a:xfrm>
            <a:prstGeom prst="rect">
              <a:avLst/>
            </a:prstGeom>
            <a:noFill/>
            <a:ln w="28575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266854" y="731171"/>
            <a:ext cx="2448078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zombie walk forward</a:t>
            </a:r>
          </a:p>
        </p:txBody>
      </p:sp>
      <p:sp>
        <p:nvSpPr>
          <p:cNvPr id="43" name="标题 1"/>
          <p:cNvSpPr txBox="1"/>
          <p:nvPr/>
        </p:nvSpPr>
        <p:spPr>
          <a:xfrm>
            <a:off x="525821" y="-191401"/>
            <a:ext cx="4788568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motion generation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95885" y="624840"/>
            <a:ext cx="11947525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26">
            <a:hlinkClick r:id="" action="ppaction://media"/>
            <a:extLst>
              <a:ext uri="{FF2B5EF4-FFF2-40B4-BE49-F238E27FC236}">
                <a16:creationId xmlns:a16="http://schemas.microsoft.com/office/drawing/2014/main" xmlns="" id="{A07BBE70-9F69-499C-A298-153E890CCF9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9937" y="6247618"/>
            <a:ext cx="443473" cy="4434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80000" mute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urs_female-runjumpback=1.0_mirror_0.5_arm_10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1415" y="3826510"/>
            <a:ext cx="6442710" cy="2898140"/>
          </a:xfrm>
          <a:prstGeom prst="rect">
            <a:avLst/>
          </a:prstGeom>
        </p:spPr>
      </p:pic>
      <p:pic>
        <p:nvPicPr>
          <p:cNvPr id="5" name="ours_female-runjumpback_mirror_0_arm_100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52365" y="793115"/>
            <a:ext cx="6442710" cy="2661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71415" y="778510"/>
            <a:ext cx="2153285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Run Jump Back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76678" y="3932175"/>
            <a:ext cx="4377184" cy="40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3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New Motion (Motion Mirror = [</a:t>
            </a:r>
            <a:r>
              <a:rPr lang="en-US" altLang="zh-CN" sz="203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0.5,0.5</a:t>
            </a:r>
            <a:r>
              <a:rPr lang="en-US" altLang="zh-CN" sz="203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])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205865" y="664644"/>
            <a:ext cx="3065780" cy="2798996"/>
            <a:chOff x="3124" y="-134"/>
            <a:chExt cx="4828" cy="5453"/>
          </a:xfrm>
        </p:grpSpPr>
        <p:sp>
          <p:nvSpPr>
            <p:cNvPr id="6" name="右箭头 5"/>
            <p:cNvSpPr/>
            <p:nvPr/>
          </p:nvSpPr>
          <p:spPr>
            <a:xfrm>
              <a:off x="6116" y="2598"/>
              <a:ext cx="1503" cy="75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3124" y="-134"/>
              <a:ext cx="2327" cy="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85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Attributes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342" y="1659"/>
              <a:ext cx="1781" cy="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Action Content</a:t>
              </a:r>
            </a:p>
          </p:txBody>
        </p:sp>
        <p:sp>
          <p:nvSpPr>
            <p:cNvPr id="277" name="矩形 276"/>
            <p:cNvSpPr/>
            <p:nvPr/>
          </p:nvSpPr>
          <p:spPr>
            <a:xfrm>
              <a:off x="3342" y="1296"/>
              <a:ext cx="1549" cy="3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..1..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278" name="矩形 277"/>
            <p:cNvSpPr/>
            <p:nvPr/>
          </p:nvSpPr>
          <p:spPr>
            <a:xfrm>
              <a:off x="3350" y="2788"/>
              <a:ext cx="1541" cy="3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[0,1]</a:t>
              </a:r>
            </a:p>
          </p:txBody>
        </p:sp>
        <p:sp>
          <p:nvSpPr>
            <p:cNvPr id="279" name="矩形 278"/>
            <p:cNvSpPr/>
            <p:nvPr/>
          </p:nvSpPr>
          <p:spPr>
            <a:xfrm>
              <a:off x="3354" y="4463"/>
              <a:ext cx="1541" cy="3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[0.01]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361" y="3172"/>
              <a:ext cx="1660" cy="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Motion Mirror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3525" y="4797"/>
              <a:ext cx="1331" cy="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Arm Space</a:t>
              </a:r>
            </a:p>
          </p:txBody>
        </p:sp>
        <p:sp>
          <p:nvSpPr>
            <p:cNvPr id="102" name="矩形 101"/>
            <p:cNvSpPr/>
            <p:nvPr/>
          </p:nvSpPr>
          <p:spPr>
            <a:xfrm>
              <a:off x="3136" y="595"/>
              <a:ext cx="1934" cy="4706"/>
            </a:xfrm>
            <a:prstGeom prst="rect">
              <a:avLst/>
            </a:prstGeom>
            <a:noFill/>
            <a:ln w="28575" cmpd="dbl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图片 39" descr="sneakwalk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79" y="2236"/>
              <a:ext cx="1649" cy="636"/>
            </a:xfrm>
            <a:prstGeom prst="rect">
              <a:avLst/>
            </a:prstGeom>
          </p:spPr>
        </p:pic>
        <p:pic>
          <p:nvPicPr>
            <p:cNvPr id="44" name="图片 43" descr="Ycma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99" y="648"/>
              <a:ext cx="1783" cy="688"/>
            </a:xfrm>
            <a:prstGeom prst="rect">
              <a:avLst/>
            </a:prstGeom>
          </p:spPr>
        </p:pic>
        <p:grpSp>
          <p:nvGrpSpPr>
            <p:cNvPr id="106" name="组合 105"/>
            <p:cNvGrpSpPr/>
            <p:nvPr/>
          </p:nvGrpSpPr>
          <p:grpSpPr>
            <a:xfrm>
              <a:off x="3261" y="3804"/>
              <a:ext cx="1729" cy="690"/>
              <a:chOff x="18761" y="8765"/>
              <a:chExt cx="2337" cy="1626"/>
            </a:xfrm>
          </p:grpSpPr>
          <p:pic>
            <p:nvPicPr>
              <p:cNvPr id="112" name="图片 111" descr="arm5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61" y="8765"/>
                <a:ext cx="2337" cy="1626"/>
              </a:xfrm>
              <a:prstGeom prst="rect">
                <a:avLst/>
              </a:prstGeom>
            </p:spPr>
          </p:pic>
          <p:cxnSp>
            <p:nvCxnSpPr>
              <p:cNvPr id="113" name="直接连接符 112"/>
              <p:cNvCxnSpPr/>
              <p:nvPr/>
            </p:nvCxnSpPr>
            <p:spPr>
              <a:xfrm>
                <a:off x="19734" y="9352"/>
                <a:ext cx="30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/>
            <p:cNvSpPr txBox="1"/>
            <p:nvPr/>
          </p:nvSpPr>
          <p:spPr>
            <a:xfrm>
              <a:off x="6000" y="1891"/>
              <a:ext cx="1952" cy="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4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3124" y="1306"/>
              <a:ext cx="1957" cy="352"/>
            </a:xfrm>
            <a:prstGeom prst="rect">
              <a:avLst/>
            </a:prstGeom>
            <a:noFill/>
            <a:ln w="28575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73480" y="3730206"/>
            <a:ext cx="3098165" cy="3072929"/>
            <a:chOff x="3062" y="5287"/>
            <a:chExt cx="4879" cy="5440"/>
          </a:xfrm>
        </p:grpSpPr>
        <p:sp>
          <p:nvSpPr>
            <p:cNvPr id="8" name="右箭头 7"/>
            <p:cNvSpPr/>
            <p:nvPr/>
          </p:nvSpPr>
          <p:spPr>
            <a:xfrm>
              <a:off x="6116" y="8024"/>
              <a:ext cx="1503" cy="75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062" y="5287"/>
              <a:ext cx="2327" cy="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85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Attributes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00" y="7090"/>
              <a:ext cx="1781" cy="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Action Content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342" y="6722"/>
              <a:ext cx="1549" cy="3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..1..</a:t>
              </a:r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3350" y="8215"/>
              <a:ext cx="1541" cy="3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[0.5,0.5]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3354" y="9889"/>
              <a:ext cx="1541" cy="3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15">
                  <a:latin typeface="Times New Roman" panose="02020603050405020304" pitchFamily="18" charset="0"/>
                  <a:cs typeface="Times New Roman" panose="02020603050405020304" pitchFamily="18" charset="0"/>
                </a:rPr>
                <a:t>[0.01]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361" y="8581"/>
              <a:ext cx="1649" cy="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Motion Mirror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514" y="10243"/>
              <a:ext cx="1331" cy="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45">
                  <a:latin typeface="Times New Roman" panose="02020603050405020304" pitchFamily="18" charset="0"/>
                  <a:cs typeface="Times New Roman" panose="02020603050405020304" pitchFamily="18" charset="0"/>
                </a:rPr>
                <a:t>Arm Space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3136" y="6021"/>
              <a:ext cx="1934" cy="4706"/>
            </a:xfrm>
            <a:prstGeom prst="rect">
              <a:avLst/>
            </a:prstGeom>
            <a:noFill/>
            <a:ln w="28575" cmpd="dbl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图片 18" descr="sneakwalk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79" y="7662"/>
              <a:ext cx="1649" cy="636"/>
            </a:xfrm>
            <a:prstGeom prst="rect">
              <a:avLst/>
            </a:prstGeom>
          </p:spPr>
        </p:pic>
        <p:pic>
          <p:nvPicPr>
            <p:cNvPr id="20" name="图片 19" descr="Ycma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99" y="6074"/>
              <a:ext cx="1783" cy="688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3261" y="9231"/>
              <a:ext cx="1729" cy="690"/>
              <a:chOff x="18761" y="8765"/>
              <a:chExt cx="2337" cy="1626"/>
            </a:xfrm>
          </p:grpSpPr>
          <p:pic>
            <p:nvPicPr>
              <p:cNvPr id="22" name="图片 21" descr="arm5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61" y="8765"/>
                <a:ext cx="2337" cy="1626"/>
              </a:xfrm>
              <a:prstGeom prst="rect">
                <a:avLst/>
              </a:prstGeom>
            </p:spPr>
          </p:pic>
          <p:cxnSp>
            <p:nvCxnSpPr>
              <p:cNvPr id="23" name="直接连接符 22"/>
              <p:cNvCxnSpPr/>
              <p:nvPr/>
            </p:nvCxnSpPr>
            <p:spPr>
              <a:xfrm>
                <a:off x="19734" y="9352"/>
                <a:ext cx="30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本框 23"/>
            <p:cNvSpPr txBox="1"/>
            <p:nvPr/>
          </p:nvSpPr>
          <p:spPr>
            <a:xfrm>
              <a:off x="6000" y="7317"/>
              <a:ext cx="1941" cy="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4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3124" y="8215"/>
              <a:ext cx="1957" cy="352"/>
            </a:xfrm>
            <a:prstGeom prst="rect">
              <a:avLst/>
            </a:prstGeom>
            <a:noFill/>
            <a:ln w="28575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5"/>
            </a:p>
          </p:txBody>
        </p:sp>
      </p:grpSp>
      <p:sp>
        <p:nvSpPr>
          <p:cNvPr id="43" name="标题 1"/>
          <p:cNvSpPr txBox="1"/>
          <p:nvPr/>
        </p:nvSpPr>
        <p:spPr>
          <a:xfrm>
            <a:off x="525821" y="-191401"/>
            <a:ext cx="4788568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motion generation</a:t>
            </a:r>
            <a:endParaRPr lang="en-US" altLang="zh-CN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95885" y="624840"/>
            <a:ext cx="11947525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27">
            <a:hlinkClick r:id="" action="ppaction://media"/>
            <a:extLst>
              <a:ext uri="{FF2B5EF4-FFF2-40B4-BE49-F238E27FC236}">
                <a16:creationId xmlns:a16="http://schemas.microsoft.com/office/drawing/2014/main" xmlns="" id="{AC9147CC-D4CC-4F36-9E72-C1872254644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69208" y="6296581"/>
            <a:ext cx="367030" cy="367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49409" y="1352615"/>
            <a:ext cx="6822440" cy="5094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Details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 and Conclusion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28">
            <a:hlinkClick r:id="" action="ppaction://media"/>
            <a:extLst>
              <a:ext uri="{FF2B5EF4-FFF2-40B4-BE49-F238E27FC236}">
                <a16:creationId xmlns:a16="http://schemas.microsoft.com/office/drawing/2014/main" xmlns="" id="{9E7DAEB4-2659-4819-AA4B-6CDC750335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4995" y="6110345"/>
            <a:ext cx="346018" cy="3460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34752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Data: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large amount of motion data need to be transmitted through the Internet or stored locally.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Bandwidth: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poor network bandwidth will limit data transmission, and data loss often occur during the transmission process.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Storage: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most mobile devices, storing MoCap data locally is restricted to the insufficient storage space.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progressively increasing 3D applications make MoCap data compression unprecedentedly important.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510981" y="6484794"/>
            <a:ext cx="1443181" cy="256886"/>
          </a:xfrm>
        </p:spPr>
        <p:txBody>
          <a:bodyPr/>
          <a:lstStyle/>
          <a:p>
            <a:fld id="{FBD610FB-C9AF-094D-8D1A-79CDC10893FF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xmlns="" id="{AE88CB38-20E2-4A76-8D07-76D2C66898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5859" y="6072225"/>
            <a:ext cx="300541" cy="3005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8" name="内容占位符 6"/>
          <p:cNvSpPr>
            <a:spLocks noGrp="1"/>
          </p:cNvSpPr>
          <p:nvPr>
            <p:ph idx="1"/>
          </p:nvPr>
        </p:nvSpPr>
        <p:spPr>
          <a:xfrm>
            <a:off x="846746" y="1571116"/>
            <a:ext cx="10515600" cy="47913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formulate an end-to-end LSTM-based autoencoder model to decompose motion into attributes and compress MoCap data.</a:t>
            </a:r>
          </a:p>
          <a:p>
            <a:pPr marL="0" indent="0">
              <a:buNone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model achieves impressively compression rate, compression error, compression and decompression time.</a:t>
            </a:r>
          </a:p>
          <a:p>
            <a:pPr marL="0" indent="0">
              <a:buNone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 can synthesize new motions based on arbitrary combinations with different motion attributes. 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29">
            <a:hlinkClick r:id="" action="ppaction://media"/>
            <a:extLst>
              <a:ext uri="{FF2B5EF4-FFF2-40B4-BE49-F238E27FC236}">
                <a16:creationId xmlns:a16="http://schemas.microsoft.com/office/drawing/2014/main" xmlns="" id="{206BE81A-54A1-471B-A1E7-8BE530D084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1007" y="58140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</a:t>
            </a:r>
          </a:p>
        </p:txBody>
      </p:sp>
      <p:sp>
        <p:nvSpPr>
          <p:cNvPr id="8" name="内容占位符 6"/>
          <p:cNvSpPr>
            <a:spLocks noGrp="1"/>
          </p:cNvSpPr>
          <p:nvPr>
            <p:ph idx="1"/>
          </p:nvPr>
        </p:nvSpPr>
        <p:spPr>
          <a:xfrm>
            <a:off x="838200" y="1759122"/>
            <a:ext cx="10515600" cy="4791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limitation of our compression method is that the generalization ability is not strong, and a large number of similar data need to be provided.</a:t>
            </a:r>
          </a:p>
          <a:p>
            <a:pPr marL="0" indent="0">
              <a:buNone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30">
            <a:hlinkClick r:id="" action="ppaction://media"/>
            <a:extLst>
              <a:ext uri="{FF2B5EF4-FFF2-40B4-BE49-F238E27FC236}">
                <a16:creationId xmlns:a16="http://schemas.microsoft.com/office/drawing/2014/main" xmlns="" id="{419ED538-CF16-42D5-B5E4-CD33916B3D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175" y="6045798"/>
            <a:ext cx="438995" cy="438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/>
          <p:nvPr/>
        </p:nvSpPr>
        <p:spPr>
          <a:xfrm>
            <a:off x="838200" y="3655110"/>
            <a:ext cx="10515600" cy="2593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Any questions can be sent to the authors!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Dai, daij@pcl.ac.cn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524000" y="487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C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pic>
        <p:nvPicPr>
          <p:cNvPr id="2" name="31">
            <a:hlinkClick r:id="" action="ppaction://media"/>
            <a:extLst>
              <a:ext uri="{FF2B5EF4-FFF2-40B4-BE49-F238E27FC236}">
                <a16:creationId xmlns:a16="http://schemas.microsoft.com/office/drawing/2014/main" xmlns="" id="{46679A94-5C6D-4424-93D8-3A3B6DA650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8921" y="5852160"/>
            <a:ext cx="396054" cy="3960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 work</a:t>
            </a:r>
          </a:p>
        </p:txBody>
      </p:sp>
      <p:sp>
        <p:nvSpPr>
          <p:cNvPr id="9" name="内容占位符 6"/>
          <p:cNvSpPr>
            <a:spLocks noGrp="1"/>
          </p:cNvSpPr>
          <p:nvPr>
            <p:ph idx="1"/>
          </p:nvPr>
        </p:nvSpPr>
        <p:spPr>
          <a:xfrm>
            <a:off x="843539" y="1353590"/>
            <a:ext cx="6660341" cy="49012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PCA-based Compression 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Rate-distortion optimized compression [LG14]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Adaptive motion representation with repeated motion analysis [IJCM10]</a:t>
            </a:r>
          </a:p>
          <a:p>
            <a:pPr marL="457200" lvl="1" indent="0">
              <a:buNone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Frequency-Domain-based Compression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mocap data coding [CI17]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Low-latency compression using learned spatial decorrelation transform [</a:t>
            </a:r>
            <a:r>
              <a:rPr lang="en-US" altLang="zh-CN" sz="2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JLNY16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457200" lvl="1" indent="0">
              <a:buNone/>
            </a:pP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75775" y="2891155"/>
            <a:ext cx="83566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LG14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39910" y="6181090"/>
            <a:ext cx="88519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CI17</a:t>
            </a:r>
            <a:r>
              <a:rPr lang="en-US" altLang="zh-CN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50810" y="1302090"/>
            <a:ext cx="4085590" cy="16459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2590" y="3391875"/>
            <a:ext cx="3720465" cy="2656205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xmlns="" id="{DE849891-EEF4-457D-8089-324BDDDC33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5061" y="6046801"/>
            <a:ext cx="368301" cy="3683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8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</a:t>
            </a:r>
          </a:p>
        </p:txBody>
      </p:sp>
      <p:sp>
        <p:nvSpPr>
          <p:cNvPr id="8" name="内容占位符 6"/>
          <p:cNvSpPr>
            <a:spLocks noGrp="1"/>
          </p:cNvSpPr>
          <p:nvPr>
            <p:ph idx="1"/>
          </p:nvPr>
        </p:nvSpPr>
        <p:spPr>
          <a:xfrm>
            <a:off x="846746" y="1351532"/>
            <a:ext cx="11115962" cy="455287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propose a novel LSTM-based encoder-decoder network for MoCap data compression, which decomposes human motion into meaningful motion attributes.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 has impressive generative ability, which can generate new motion data based on arbitrary combinations with different motion attributes.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with the state-of-the-art (SOTA) methods, our method achieves a remarkable compression ratio with considerable low compression error.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xmlns="" id="{9590F0A9-171C-497D-B995-A735591E33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4176" y="6215418"/>
            <a:ext cx="298586" cy="2985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3600" b="1" dirty="0">
              <a:solidFill>
                <a:srgbClr val="629F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49409" y="1352615"/>
            <a:ext cx="6822440" cy="5094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Details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Limitation and Conclusion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6">
            <a:hlinkClick r:id="" action="ppaction://media"/>
            <a:extLst>
              <a:ext uri="{FF2B5EF4-FFF2-40B4-BE49-F238E27FC236}">
                <a16:creationId xmlns:a16="http://schemas.microsoft.com/office/drawing/2014/main" xmlns="" id="{FF5057BC-6151-47F8-A3EA-99B9CFC13E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2591" y="5947364"/>
            <a:ext cx="499580" cy="4995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overview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46300" y="1349423"/>
            <a:ext cx="10821390" cy="1768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observation, we found that different MoCap data can be described by several highlevel semantic motion attributes: action content, motion mirror, and arm space.</a:t>
            </a:r>
          </a:p>
          <a:p>
            <a: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463" y="2944949"/>
            <a:ext cx="10125075" cy="3143250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xmlns="" id="{7001F657-7623-41EB-BD24-7D2F5652F8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3617" y="6088198"/>
            <a:ext cx="396595" cy="396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63" y="2339033"/>
            <a:ext cx="11552555" cy="4516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19125" y="1224915"/>
            <a:ext cx="114471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model is an end-to-end attribute-decomposable motion compression network using the AutoEncoder architecture.</a:t>
            </a:r>
          </a:p>
        </p:txBody>
      </p:sp>
      <p:pic>
        <p:nvPicPr>
          <p:cNvPr id="7" name="8">
            <a:hlinkClick r:id="" action="ppaction://media"/>
            <a:extLst>
              <a:ext uri="{FF2B5EF4-FFF2-40B4-BE49-F238E27FC236}">
                <a16:creationId xmlns:a16="http://schemas.microsoft.com/office/drawing/2014/main" xmlns="" id="{74FF5569-6317-4A9B-97F9-7342731DE4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1116" y="6213658"/>
            <a:ext cx="315325" cy="315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D610FB-C9AF-094D-8D1A-79CDC10893FF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24755" y="151427"/>
            <a:ext cx="6822440" cy="9048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629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84480" y="1130069"/>
            <a:ext cx="11551920" cy="0"/>
          </a:xfrm>
          <a:prstGeom prst="line">
            <a:avLst/>
          </a:prstGeom>
          <a:ln w="25400">
            <a:solidFill>
              <a:srgbClr val="629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23" y="1460828"/>
            <a:ext cx="11552555" cy="45161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82800" y="1460828"/>
            <a:ext cx="3606800" cy="3984932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9">
            <a:hlinkClick r:id="" action="ppaction://media"/>
            <a:extLst>
              <a:ext uri="{FF2B5EF4-FFF2-40B4-BE49-F238E27FC236}">
                <a16:creationId xmlns:a16="http://schemas.microsoft.com/office/drawing/2014/main" xmlns="" id="{B42BE3C5-5C9D-4DD3-900E-CA8351C570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4966" y="6238359"/>
            <a:ext cx="297312" cy="2973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40,&quot;width&quot;:1921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785</Words>
  <Application>Microsoft Office PowerPoint</Application>
  <PresentationFormat>宽屏</PresentationFormat>
  <Paragraphs>239</Paragraphs>
  <Slides>32</Slides>
  <Notes>31</Notes>
  <HiddenSlides>0</HiddenSlides>
  <MMClips>54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NimbusRomNo9L-Regu</vt:lpstr>
      <vt:lpstr>等线</vt:lpstr>
      <vt:lpstr>等线 Light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Theme1</vt:lpstr>
      <vt:lpstr>Attribute-Decomposable Motion Compression Network for 3D MoCap Data</vt:lpstr>
      <vt:lpstr>Contents</vt:lpstr>
      <vt:lpstr>Motivation</vt:lpstr>
      <vt:lpstr>Related work</vt:lpstr>
      <vt:lpstr>Contributions</vt:lpstr>
      <vt:lpstr>Contents</vt:lpstr>
      <vt:lpstr>Method overview</vt:lpstr>
      <vt:lpstr>Framework</vt:lpstr>
      <vt:lpstr>Framework</vt:lpstr>
      <vt:lpstr>Framework</vt:lpstr>
      <vt:lpstr>Framework</vt:lpstr>
      <vt:lpstr>Loss function</vt:lpstr>
      <vt:lpstr>Loss function</vt:lpstr>
      <vt:lpstr>Contents</vt:lpstr>
      <vt:lpstr>Decompress motion attributes</vt:lpstr>
      <vt:lpstr>Decompress motion attributes</vt:lpstr>
      <vt:lpstr>Decompress motion attributes</vt:lpstr>
      <vt:lpstr>PowerPoint 演示文稿</vt:lpstr>
      <vt:lpstr>Ablation study</vt:lpstr>
      <vt:lpstr>Comparison with SOTA</vt:lpstr>
      <vt:lpstr>PowerPoint 演示文稿</vt:lpstr>
      <vt:lpstr>PowerPoint 演示文稿</vt:lpstr>
      <vt:lpstr>Comparison with SOTA</vt:lpstr>
      <vt:lpstr>PowerPoint 演示文稿</vt:lpstr>
      <vt:lpstr>PowerPoint 演示文稿</vt:lpstr>
      <vt:lpstr>New motion generation</vt:lpstr>
      <vt:lpstr>PowerPoint 演示文稿</vt:lpstr>
      <vt:lpstr>PowerPoint 演示文稿</vt:lpstr>
      <vt:lpstr>Contents</vt:lpstr>
      <vt:lpstr>Conclusion</vt:lpstr>
      <vt:lpstr>Limitation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Siwiak</dc:creator>
  <cp:lastModifiedBy>123</cp:lastModifiedBy>
  <cp:revision>403</cp:revision>
  <dcterms:created xsi:type="dcterms:W3CDTF">2021-09-20T23:11:00Z</dcterms:created>
  <dcterms:modified xsi:type="dcterms:W3CDTF">2022-02-25T02:15:48Z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E93360B4090B443E807D582F8C1C3BCC</vt:lpwstr>
  </property>
  <property fmtid="{D5CDD505-2E9C-101B-9397-08002B2CF9AE}" pid="3" name="KSOProductBuildVer">
    <vt:lpwstr>2052-11.1.0.11294</vt:lpwstr>
  </property>
</Properties>
</file>