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3" r:id="rId3"/>
    <p:sldId id="378" r:id="rId4"/>
    <p:sldId id="261" r:id="rId5"/>
    <p:sldId id="259" r:id="rId6"/>
    <p:sldId id="289" r:id="rId7"/>
    <p:sldId id="300" r:id="rId8"/>
    <p:sldId id="262" r:id="rId9"/>
    <p:sldId id="264" r:id="rId10"/>
    <p:sldId id="366" r:id="rId11"/>
    <p:sldId id="266" r:id="rId12"/>
    <p:sldId id="367" r:id="rId13"/>
    <p:sldId id="373" r:id="rId14"/>
    <p:sldId id="374" r:id="rId15"/>
    <p:sldId id="375" r:id="rId16"/>
    <p:sldId id="317" r:id="rId17"/>
    <p:sldId id="332" r:id="rId18"/>
    <p:sldId id="368" r:id="rId19"/>
    <p:sldId id="369" r:id="rId20"/>
    <p:sldId id="370" r:id="rId21"/>
    <p:sldId id="371" r:id="rId22"/>
    <p:sldId id="372" r:id="rId23"/>
    <p:sldId id="349" r:id="rId24"/>
    <p:sldId id="376" r:id="rId25"/>
    <p:sldId id="361" r:id="rId26"/>
    <p:sldId id="377" r:id="rId27"/>
    <p:sldId id="355" r:id="rId28"/>
    <p:sldId id="285" r:id="rId29"/>
    <p:sldId id="342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85943" autoAdjust="0"/>
  </p:normalViewPr>
  <p:slideViewPr>
    <p:cSldViewPr>
      <p:cViewPr>
        <p:scale>
          <a:sx n="66" d="100"/>
          <a:sy n="66" d="100"/>
        </p:scale>
        <p:origin x="-1512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88A9-3EDD-4DDB-960B-F7B0D8F85D2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6785-BC4B-4078-B94E-535DA93F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38DC-8B34-4F6D-9571-7599D55C8C5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5A06-2FB1-4F2E-B6B3-C8FA6832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presented elsewhere!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rest of the talk:</a:t>
            </a:r>
          </a:p>
          <a:p>
            <a:r>
              <a:rPr lang="en-US" dirty="0" smtClean="0"/>
              <a:t>Notation and Preliminaries to</a:t>
            </a:r>
            <a:r>
              <a:rPr lang="en-US" baseline="0" dirty="0" smtClean="0"/>
              <a:t> formulate </a:t>
            </a:r>
            <a:r>
              <a:rPr lang="en-US" dirty="0" smtClean="0"/>
              <a:t>the problem</a:t>
            </a:r>
          </a:p>
          <a:p>
            <a:r>
              <a:rPr lang="en-US" dirty="0" smtClean="0"/>
              <a:t>Two previous methods</a:t>
            </a:r>
            <a:r>
              <a:rPr lang="en-US" baseline="0" dirty="0" smtClean="0"/>
              <a:t> for estimating graph structure from observed data</a:t>
            </a:r>
          </a:p>
          <a:p>
            <a:r>
              <a:rPr lang="en-US" baseline="0" dirty="0" smtClean="0"/>
              <a:t>A new proposed model for graph data and computationally efficient method for estimating structure from the parameters of the model</a:t>
            </a:r>
          </a:p>
          <a:p>
            <a:r>
              <a:rPr lang="en-US" baseline="0" dirty="0" smtClean="0"/>
              <a:t>Initial results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Directed weighted A, not {0,1}</a:t>
            </a:r>
          </a:p>
          <a:p>
            <a:r>
              <a:rPr lang="en-US" dirty="0" err="1" smtClean="0"/>
              <a:t>A_ij</a:t>
            </a:r>
            <a:r>
              <a:rPr lang="en-US" dirty="0" smtClean="0"/>
              <a:t>=0  &lt;=&gt; still means no edge</a:t>
            </a:r>
          </a:p>
          <a:p>
            <a:endParaRPr lang="en-US" dirty="0" smtClean="0"/>
          </a:p>
          <a:p>
            <a:r>
              <a:rPr lang="en-US" dirty="0" smtClean="0"/>
              <a:t>Note in this graph, </a:t>
            </a:r>
            <a:r>
              <a:rPr lang="en-US" baseline="0" dirty="0" smtClean="0"/>
              <a:t>only few edges are nonzero, meaning the graph is sparse. The graphs we will be interested in estimating will also be sparse.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7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Framework for analyzing</a:t>
            </a:r>
            <a:r>
              <a:rPr lang="en-US" baseline="0" dirty="0" smtClean="0"/>
              <a:t> signals on graphs with analogies to classical DSP</a:t>
            </a:r>
          </a:p>
          <a:p>
            <a:r>
              <a:rPr lang="en-US" baseline="0" dirty="0" smtClean="0"/>
              <a:t>As in DSP, one of the basic units: graph shift</a:t>
            </a:r>
          </a:p>
          <a:p>
            <a:r>
              <a:rPr lang="en-US" baseline="0" dirty="0" smtClean="0"/>
              <a:t>Local operation: weighted sum of neighbors</a:t>
            </a:r>
          </a:p>
          <a:p>
            <a:r>
              <a:rPr lang="en-US" baseline="0" dirty="0" smtClean="0"/>
              <a:t>Rewrite in matrix-vector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introduce graph processes. Instead of scalar value supported at each vertex, we allow</a:t>
            </a:r>
            <a:r>
              <a:rPr lang="en-US" baseline="0" dirty="0" smtClean="0"/>
              <a:t> a time series.</a:t>
            </a:r>
          </a:p>
          <a:p>
            <a:r>
              <a:rPr lang="en-US" dirty="0" smtClean="0"/>
              <a:t>Also</a:t>
            </a:r>
            <a:r>
              <a:rPr lang="en-US" baseline="0" dirty="0" smtClean="0"/>
              <a:t>, we can stack the values by node at a fixed time step into a vector. This way, at each time instant, we have an observation of the graph signal.</a:t>
            </a:r>
          </a:p>
          <a:p>
            <a:r>
              <a:rPr lang="en-US" baseline="0" dirty="0" smtClean="0"/>
              <a:t>In our neuroscience example, each anatomical region is a node with a corresponding time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polynomial order</a:t>
            </a:r>
          </a:p>
          <a:p>
            <a:r>
              <a:rPr lang="en-US" dirty="0" smtClean="0"/>
              <a:t>Scalar</a:t>
            </a:r>
            <a:r>
              <a:rPr lang="en-US" baseline="0" dirty="0" smtClean="0"/>
              <a:t> coefficients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polynomial order</a:t>
            </a:r>
          </a:p>
          <a:p>
            <a:r>
              <a:rPr lang="en-US" dirty="0" smtClean="0"/>
              <a:t>Scalar</a:t>
            </a:r>
            <a:r>
              <a:rPr lang="en-US" baseline="0" dirty="0" smtClean="0"/>
              <a:t> coefficients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5A06-2FB1-4F2E-B6B3-C8FA68327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832FDC-A8EE-4BA6-BF2A-41B2EBE41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4AC864-A9C9-41F7-88F2-7AB1C07C0B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1043" name="Picture 19" descr="CMwrdmrkR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6988"/>
            <a:ext cx="1157287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ce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4913"/>
            <a:ext cx="1828800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3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tags" Target="../tags/tag30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8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7.png"/><Relationship Id="rId2" Type="http://schemas.openxmlformats.org/officeDocument/2006/relationships/tags" Target="../tags/tag34.xml"/><Relationship Id="rId16" Type="http://schemas.openxmlformats.org/officeDocument/2006/relationships/image" Target="../media/image4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6.xml"/><Relationship Id="rId7" Type="http://schemas.openxmlformats.org/officeDocument/2006/relationships/image" Target="../media/image3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0.xml"/><Relationship Id="rId7" Type="http://schemas.openxmlformats.org/officeDocument/2006/relationships/image" Target="../media/image4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tags" Target="../tags/tag52.xml"/><Relationship Id="rId10" Type="http://schemas.openxmlformats.org/officeDocument/2006/relationships/image" Target="../media/image41.png"/><Relationship Id="rId4" Type="http://schemas.openxmlformats.org/officeDocument/2006/relationships/tags" Target="../tags/tag51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5.xml"/><Relationship Id="rId7" Type="http://schemas.openxmlformats.org/officeDocument/2006/relationships/image" Target="../media/image46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59.xml"/><Relationship Id="rId7" Type="http://schemas.openxmlformats.org/officeDocument/2006/relationships/image" Target="../media/image4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61.xml"/><Relationship Id="rId10" Type="http://schemas.openxmlformats.org/officeDocument/2006/relationships/image" Target="../media/image52.png"/><Relationship Id="rId4" Type="http://schemas.openxmlformats.org/officeDocument/2006/relationships/tags" Target="../tags/tag60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5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70.xml"/><Relationship Id="rId7" Type="http://schemas.openxmlformats.org/officeDocument/2006/relationships/image" Target="../media/image6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7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tags" Target="../tags/tag7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png"/><Relationship Id="rId5" Type="http://schemas.openxmlformats.org/officeDocument/2006/relationships/image" Target="../media/image68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7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4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81.png"/><Relationship Id="rId5" Type="http://schemas.openxmlformats.org/officeDocument/2006/relationships/tags" Target="../tags/tag81.xml"/><Relationship Id="rId10" Type="http://schemas.openxmlformats.org/officeDocument/2006/relationships/image" Target="../media/image80.png"/><Relationship Id="rId4" Type="http://schemas.openxmlformats.org/officeDocument/2006/relationships/tags" Target="../tags/tag80.xml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1.xml"/><Relationship Id="rId16" Type="http://schemas.openxmlformats.org/officeDocument/2006/relationships/image" Target="../media/image21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6.png"/><Relationship Id="rId5" Type="http://schemas.openxmlformats.org/officeDocument/2006/relationships/tags" Target="../tags/tag14.xml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2.xml"/><Relationship Id="rId10" Type="http://schemas.openxmlformats.org/officeDocument/2006/relationships/image" Target="../media/image26.png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image" Target="../media/image2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26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Signal Processing on Graphs: Performance of Graph Structure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r>
              <a:rPr lang="en-US" dirty="0" smtClean="0"/>
              <a:t>Jonathan Mei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José MF Moura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2773" y="4753232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ICASSP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March 22,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3246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Work partially supported by NSF grants CCF 1011903 and CCF1513936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rCGP</a:t>
            </a:r>
            <a:r>
              <a:rPr lang="en-US" dirty="0" smtClean="0"/>
              <a:t>: </a:t>
            </a:r>
            <a:r>
              <a:rPr lang="en-US" dirty="0" smtClean="0"/>
              <a:t>restricted CGP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5" y="4444364"/>
            <a:ext cx="4404310" cy="8134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71281" y="1925701"/>
            <a:ext cx="3022653" cy="2011807"/>
            <a:chOff x="2057400" y="2133600"/>
            <a:chExt cx="5064270" cy="3370660"/>
          </a:xfrm>
        </p:grpSpPr>
        <p:sp>
          <p:nvSpPr>
            <p:cNvPr id="11" name="Oval 10"/>
            <p:cNvSpPr/>
            <p:nvPr/>
          </p:nvSpPr>
          <p:spPr>
            <a:xfrm>
              <a:off x="2057400" y="273093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1766" y="2584371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1714" y="417349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56516" y="365860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0053" y="3340179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87896" y="4816912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77243" y="213360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80790" y="267128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28538" y="377987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50400" y="446663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3966" y="521112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>
              <a:stCxn id="11" idx="0"/>
              <a:endCxn id="12" idx="1"/>
            </p:cNvCxnSpPr>
            <p:nvPr/>
          </p:nvCxnSpPr>
          <p:spPr>
            <a:xfrm rot="5400000" flipH="1" flipV="1">
              <a:off x="2897511" y="1933754"/>
              <a:ext cx="103638" cy="1490728"/>
            </a:xfrm>
            <a:prstGeom prst="curvedConnector3">
              <a:avLst>
                <a:gd name="adj1" fmla="val 36199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4" idx="2"/>
              <a:endCxn id="11" idx="4"/>
            </p:cNvCxnSpPr>
            <p:nvPr/>
          </p:nvCxnSpPr>
          <p:spPr>
            <a:xfrm rot="10800000">
              <a:off x="2203966" y="3024070"/>
              <a:ext cx="1352550" cy="78110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1" idx="3"/>
              <a:endCxn id="13" idx="2"/>
            </p:cNvCxnSpPr>
            <p:nvPr/>
          </p:nvCxnSpPr>
          <p:spPr>
            <a:xfrm rot="16200000" flipH="1">
              <a:off x="1706560" y="3374909"/>
              <a:ext cx="1338923" cy="5513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3"/>
              <a:endCxn id="21" idx="6"/>
            </p:cNvCxnSpPr>
            <p:nvPr/>
          </p:nvCxnSpPr>
          <p:spPr>
            <a:xfrm rot="5400000">
              <a:off x="2128874" y="4791926"/>
              <a:ext cx="933992" cy="1975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1" idx="0"/>
              <a:endCxn id="13" idx="2"/>
            </p:cNvCxnSpPr>
            <p:nvPr/>
          </p:nvCxnSpPr>
          <p:spPr>
            <a:xfrm rot="5400000" flipH="1" flipV="1">
              <a:off x="2055591" y="4615005"/>
              <a:ext cx="891064" cy="30118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14" idx="3"/>
            </p:cNvCxnSpPr>
            <p:nvPr/>
          </p:nvCxnSpPr>
          <p:spPr>
            <a:xfrm flipV="1">
              <a:off x="2949330" y="3908810"/>
              <a:ext cx="650114" cy="40223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4" idx="6"/>
              <a:endCxn id="16" idx="0"/>
            </p:cNvCxnSpPr>
            <p:nvPr/>
          </p:nvCxnSpPr>
          <p:spPr>
            <a:xfrm>
              <a:off x="3849648" y="3805172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16" idx="2"/>
              <a:endCxn id="14" idx="4"/>
            </p:cNvCxnSpPr>
            <p:nvPr/>
          </p:nvCxnSpPr>
          <p:spPr>
            <a:xfrm rot="10800000">
              <a:off x="3703082" y="3951738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6" idx="4"/>
              <a:endCxn id="13" idx="5"/>
            </p:cNvCxnSpPr>
            <p:nvPr/>
          </p:nvCxnSpPr>
          <p:spPr>
            <a:xfrm rot="5400000" flipH="1">
              <a:off x="3425019" y="3900601"/>
              <a:ext cx="686342" cy="1732544"/>
            </a:xfrm>
            <a:prstGeom prst="curvedConnector3">
              <a:avLst>
                <a:gd name="adj1" fmla="val -3330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6" idx="6"/>
              <a:endCxn id="20" idx="3"/>
            </p:cNvCxnSpPr>
            <p:nvPr/>
          </p:nvCxnSpPr>
          <p:spPr>
            <a:xfrm flipV="1">
              <a:off x="4781028" y="4716834"/>
              <a:ext cx="1312300" cy="2466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0" idx="6"/>
              <a:endCxn id="19" idx="4"/>
            </p:cNvCxnSpPr>
            <p:nvPr/>
          </p:nvCxnSpPr>
          <p:spPr>
            <a:xfrm flipV="1">
              <a:off x="6343532" y="4073009"/>
              <a:ext cx="631572" cy="540187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9" idx="3"/>
              <a:endCxn id="16" idx="7"/>
            </p:cNvCxnSpPr>
            <p:nvPr/>
          </p:nvCxnSpPr>
          <p:spPr>
            <a:xfrm rot="5400000">
              <a:off x="5389904" y="3378277"/>
              <a:ext cx="829759" cy="213336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4" idx="7"/>
              <a:endCxn id="17" idx="2"/>
            </p:cNvCxnSpPr>
            <p:nvPr/>
          </p:nvCxnSpPr>
          <p:spPr>
            <a:xfrm rot="5400000" flipH="1" flipV="1">
              <a:off x="4081297" y="2005589"/>
              <a:ext cx="1421368" cy="197052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605330" y="1369531"/>
              <a:ext cx="407843" cy="2021839"/>
            </a:xfrm>
            <a:prstGeom prst="curvedConnector3">
              <a:avLst>
                <a:gd name="adj1" fmla="val 12071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7" idx="3"/>
              <a:endCxn id="15" idx="6"/>
            </p:cNvCxnSpPr>
            <p:nvPr/>
          </p:nvCxnSpPr>
          <p:spPr>
            <a:xfrm rot="5400000">
              <a:off x="5045208" y="2711781"/>
              <a:ext cx="1102941" cy="4469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17" idx="5"/>
              <a:endCxn id="18" idx="2"/>
            </p:cNvCxnSpPr>
            <p:nvPr/>
          </p:nvCxnSpPr>
          <p:spPr>
            <a:xfrm rot="16200000" flipH="1">
              <a:off x="5987094" y="2424156"/>
              <a:ext cx="434048" cy="35334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18" idx="0"/>
              <a:endCxn id="17" idx="6"/>
            </p:cNvCxnSpPr>
            <p:nvPr/>
          </p:nvCxnSpPr>
          <p:spPr>
            <a:xfrm rot="16200000" flipV="1">
              <a:off x="6103306" y="2247235"/>
              <a:ext cx="391120" cy="456981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8" idx="3"/>
              <a:endCxn id="15" idx="5"/>
            </p:cNvCxnSpPr>
            <p:nvPr/>
          </p:nvCxnSpPr>
          <p:spPr>
            <a:xfrm rot="5400000">
              <a:off x="5542542" y="2709206"/>
              <a:ext cx="668893" cy="1093461"/>
            </a:xfrm>
            <a:prstGeom prst="curvedConnector3">
              <a:avLst>
                <a:gd name="adj1" fmla="val 101758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5" idx="2"/>
              <a:endCxn id="14" idx="7"/>
            </p:cNvCxnSpPr>
            <p:nvPr/>
          </p:nvCxnSpPr>
          <p:spPr>
            <a:xfrm rot="10800000" flipV="1">
              <a:off x="3806721" y="3486744"/>
              <a:ext cx="1273333" cy="21478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15" idx="4"/>
              <a:endCxn id="19" idx="2"/>
            </p:cNvCxnSpPr>
            <p:nvPr/>
          </p:nvCxnSpPr>
          <p:spPr>
            <a:xfrm rot="16200000" flipH="1">
              <a:off x="5881012" y="2978917"/>
              <a:ext cx="293132" cy="160191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2" idx="3"/>
              <a:endCxn id="11" idx="5"/>
            </p:cNvCxnSpPr>
            <p:nvPr/>
          </p:nvCxnSpPr>
          <p:spPr>
            <a:xfrm rot="5400000">
              <a:off x="2927866" y="2214313"/>
              <a:ext cx="146566" cy="1387090"/>
            </a:xfrm>
            <a:prstGeom prst="curvedConnector3">
              <a:avLst>
                <a:gd name="adj1" fmla="val 28526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2" idx="4"/>
              <a:endCxn id="14" idx="0"/>
            </p:cNvCxnSpPr>
            <p:nvPr/>
          </p:nvCxnSpPr>
          <p:spPr>
            <a:xfrm flipH="1">
              <a:off x="3703082" y="2877503"/>
              <a:ext cx="95250" cy="7811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8" idx="5"/>
              <a:endCxn id="18" idx="6"/>
            </p:cNvCxnSpPr>
            <p:nvPr/>
          </p:nvCxnSpPr>
          <p:spPr>
            <a:xfrm rot="5400000" flipH="1" flipV="1">
              <a:off x="6600639" y="2848207"/>
              <a:ext cx="103638" cy="42928"/>
            </a:xfrm>
            <a:prstGeom prst="curvedConnector4">
              <a:avLst>
                <a:gd name="adj1" fmla="val -261997"/>
                <a:gd name="adj2" fmla="val 63252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9" idx="6"/>
              <a:endCxn id="19" idx="0"/>
            </p:cNvCxnSpPr>
            <p:nvPr/>
          </p:nvCxnSpPr>
          <p:spPr>
            <a:xfrm flipH="1" flipV="1">
              <a:off x="6975104" y="3779877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21" idx="2"/>
              <a:endCxn id="21" idx="4"/>
            </p:cNvCxnSpPr>
            <p:nvPr/>
          </p:nvCxnSpPr>
          <p:spPr>
            <a:xfrm rot="10800000" flipH="1" flipV="1">
              <a:off x="2203966" y="5357694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71" y="3937508"/>
            <a:ext cx="1504950" cy="31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64" y="5410199"/>
            <a:ext cx="4173177" cy="2961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10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971800"/>
            <a:ext cx="4604125" cy="9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Adjacency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Given time series data</a:t>
            </a:r>
          </a:p>
          <a:p>
            <a:endParaRPr lang="en-US" dirty="0" smtClean="0"/>
          </a:p>
          <a:p>
            <a:r>
              <a:rPr lang="en-US" dirty="0" smtClean="0"/>
              <a:t>Estimation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Nonconvex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465963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3505199"/>
            <a:ext cx="7129038" cy="18920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11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Adjacency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Instead, convex steps:</a:t>
            </a:r>
          </a:p>
          <a:p>
            <a:pPr lvl="1"/>
            <a:endParaRPr lang="en-US" dirty="0" smtClean="0"/>
          </a:p>
          <a:p>
            <a:pPr lvl="1">
              <a:tabLst>
                <a:tab pos="4224338" algn="l"/>
              </a:tabLst>
            </a:pPr>
            <a:r>
              <a:rPr lang="en-US" dirty="0" smtClean="0"/>
              <a:t>Estimate	and take</a:t>
            </a:r>
          </a:p>
          <a:p>
            <a:pPr lvl="1"/>
            <a:endParaRPr lang="en-US" dirty="0" smtClean="0"/>
          </a:p>
          <a:p>
            <a:pPr lvl="1">
              <a:tabLst>
                <a:tab pos="4514850" algn="l"/>
              </a:tabLst>
            </a:pPr>
            <a:r>
              <a:rPr lang="en-US" dirty="0" smtClean="0"/>
              <a:t>Repeat for 	or until converged:</a:t>
            </a:r>
          </a:p>
          <a:p>
            <a:pPr lvl="2">
              <a:tabLst>
                <a:tab pos="3090863" algn="l"/>
              </a:tabLst>
            </a:pPr>
            <a:r>
              <a:rPr lang="en-US" dirty="0" smtClean="0"/>
              <a:t>Estimate 	with fixed</a:t>
            </a:r>
          </a:p>
          <a:p>
            <a:pPr lvl="2">
              <a:tabLst>
                <a:tab pos="3425825" algn="l"/>
              </a:tabLst>
            </a:pPr>
            <a:r>
              <a:rPr lang="en-US" dirty="0" smtClean="0"/>
              <a:t>Estimate	with fixed</a:t>
            </a:r>
          </a:p>
          <a:p>
            <a:pPr lvl="2">
              <a:tabLst>
                <a:tab pos="4514850" algn="l"/>
              </a:tabLs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12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28715"/>
            <a:ext cx="1650584" cy="276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51" y="3188825"/>
            <a:ext cx="1225863" cy="3181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61" y="4269198"/>
            <a:ext cx="1720539" cy="2381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15651"/>
            <a:ext cx="1079294" cy="2081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40" y="4659775"/>
            <a:ext cx="384748" cy="2631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48200"/>
            <a:ext cx="464696" cy="2781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66" y="5105401"/>
            <a:ext cx="744513" cy="278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30" y="5138896"/>
            <a:ext cx="384748" cy="2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Adjacency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005263" algn="l"/>
              </a:tabLst>
            </a:pPr>
            <a:r>
              <a:rPr lang="en-US" dirty="0" smtClean="0"/>
              <a:t>Estimate	and take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13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98389"/>
            <a:ext cx="1650584" cy="276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37" y="2133600"/>
            <a:ext cx="1225863" cy="318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7" y="3048000"/>
            <a:ext cx="7150674" cy="9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4514850" algn="l"/>
              </a:tabLst>
            </a:pPr>
            <a:r>
              <a:rPr lang="en-US" kern="0" dirty="0" smtClean="0"/>
              <a:t>Repeat for 	or until converged:</a:t>
            </a:r>
          </a:p>
          <a:p>
            <a:pPr lvl="3"/>
            <a:endParaRPr lang="en-US" kern="0" dirty="0" smtClean="0"/>
          </a:p>
          <a:p>
            <a:pPr lvl="1">
              <a:tabLst>
                <a:tab pos="2916238" algn="l"/>
              </a:tabLst>
            </a:pPr>
            <a:r>
              <a:rPr lang="en-US" kern="0" dirty="0" smtClean="0"/>
              <a:t>Estimate 	with fixed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Adjacency Matrices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14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8" y="4210668"/>
            <a:ext cx="6163818" cy="1428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98225"/>
            <a:ext cx="1720539" cy="238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46675"/>
            <a:ext cx="384748" cy="263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54" y="3535100"/>
            <a:ext cx="464696" cy="2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4514850" algn="l"/>
              </a:tabLst>
            </a:pPr>
            <a:r>
              <a:rPr lang="en-US" kern="0" dirty="0" smtClean="0"/>
              <a:t>Repeat for 	or until converged:</a:t>
            </a:r>
          </a:p>
          <a:p>
            <a:pPr lvl="3"/>
            <a:endParaRPr lang="en-US" kern="0" dirty="0" smtClean="0"/>
          </a:p>
          <a:p>
            <a:pPr lvl="1">
              <a:tabLst>
                <a:tab pos="3206750" algn="l"/>
              </a:tabLst>
            </a:pPr>
            <a:r>
              <a:rPr lang="en-US" kern="0" dirty="0" smtClean="0"/>
              <a:t>Estimate 	with fixed</a:t>
            </a:r>
          </a:p>
          <a:p>
            <a:pPr lvl="2">
              <a:tabLst>
                <a:tab pos="3206750" algn="l"/>
              </a:tabLst>
            </a:pPr>
            <a:endParaRPr lang="en-US" kern="0" dirty="0"/>
          </a:p>
          <a:p>
            <a:pPr lvl="2">
              <a:tabLst>
                <a:tab pos="3206750" algn="l"/>
              </a:tabLst>
            </a:pPr>
            <a:endParaRPr lang="en-US" kern="0" dirty="0" smtClean="0"/>
          </a:p>
          <a:p>
            <a:pPr lvl="2">
              <a:tabLst>
                <a:tab pos="3206750" algn="l"/>
              </a:tabLst>
            </a:pPr>
            <a:endParaRPr lang="en-US" kern="0" dirty="0"/>
          </a:p>
          <a:p>
            <a:pPr lvl="1">
              <a:tabLst>
                <a:tab pos="3206750" algn="l"/>
              </a:tabLst>
            </a:pPr>
            <a:r>
              <a:rPr lang="en-US" kern="0" dirty="0" smtClean="0"/>
              <a:t> 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Adjacency Matrices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15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9" y="4191000"/>
            <a:ext cx="6122146" cy="742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98225"/>
            <a:ext cx="1720539" cy="238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77" y="3535100"/>
            <a:ext cx="384748" cy="263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23526"/>
            <a:ext cx="744513" cy="278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52" y="5409310"/>
            <a:ext cx="1079294" cy="2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DSP on </a:t>
            </a:r>
            <a:r>
              <a:rPr lang="en-US" dirty="0" smtClean="0"/>
              <a:t>Graphs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Causal Graph </a:t>
            </a:r>
            <a:r>
              <a:rPr lang="en-US" dirty="0" smtClean="0"/>
              <a:t>Processes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Estimating the Graph: Performance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Experiments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16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72269"/>
            <a:ext cx="7772400" cy="4114800"/>
          </a:xfrm>
        </p:spPr>
        <p:txBody>
          <a:bodyPr/>
          <a:lstStyle/>
          <a:p>
            <a:r>
              <a:rPr lang="en-US" dirty="0" smtClean="0"/>
              <a:t>Average </a:t>
            </a:r>
            <a:r>
              <a:rPr lang="en-US" dirty="0" smtClean="0"/>
              <a:t>Excess Prediction Risk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 	with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17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33195"/>
            <a:ext cx="7329956" cy="546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58269"/>
            <a:ext cx="4028840" cy="888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50" y="5264634"/>
            <a:ext cx="370870" cy="270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44" y="5218294"/>
            <a:ext cx="2408091" cy="3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Notations and main assumptions:</a:t>
            </a:r>
          </a:p>
          <a:p>
            <a:pPr lvl="1"/>
            <a:r>
              <a:rPr lang="en-US" dirty="0" smtClean="0"/>
              <a:t>Stationarity: 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Sparsity: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Sample size: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18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03" y="2892965"/>
            <a:ext cx="2889908" cy="3836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6" y="2892965"/>
            <a:ext cx="3707766" cy="3836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9" y="4343400"/>
            <a:ext cx="2755003" cy="3794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2" y="4343400"/>
            <a:ext cx="2436713" cy="3520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06" y="5715000"/>
            <a:ext cx="5988499" cy="3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19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981200"/>
            <a:ext cx="7970193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13261" r="16153" b="25608"/>
          <a:stretch/>
        </p:blipFill>
        <p:spPr bwMode="auto">
          <a:xfrm>
            <a:off x="221217" y="1905000"/>
            <a:ext cx="8573613" cy="38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7692"/>
          <a:stretch/>
        </p:blipFill>
        <p:spPr>
          <a:xfrm>
            <a:off x="0" y="838200"/>
            <a:ext cx="3352800" cy="1238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8179"/>
          <a:stretch/>
        </p:blipFill>
        <p:spPr>
          <a:xfrm>
            <a:off x="2152891" y="5410200"/>
            <a:ext cx="3314218" cy="1238121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 bwMode="auto">
          <a:xfrm rot="16200000" flipV="1">
            <a:off x="105916" y="2351406"/>
            <a:ext cx="967825" cy="417655"/>
          </a:xfrm>
          <a:prstGeom prst="curvedConnector3">
            <a:avLst>
              <a:gd name="adj1" fmla="val 22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urved Connector 20"/>
          <p:cNvCxnSpPr/>
          <p:nvPr/>
        </p:nvCxnSpPr>
        <p:spPr bwMode="auto">
          <a:xfrm rot="16200000" flipH="1">
            <a:off x="1007480" y="5046080"/>
            <a:ext cx="1815296" cy="589344"/>
          </a:xfrm>
          <a:prstGeom prst="curvedConnector3">
            <a:avLst>
              <a:gd name="adj1" fmla="val 997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Proof Outline: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Rearrange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20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01585"/>
            <a:ext cx="7162800" cy="57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3886201"/>
            <a:ext cx="6705601" cy="18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40233"/>
            <a:ext cx="7772400" cy="4114800"/>
          </a:xfrm>
        </p:spPr>
        <p:txBody>
          <a:bodyPr/>
          <a:lstStyle/>
          <a:p>
            <a:r>
              <a:rPr lang="en-US" dirty="0" smtClean="0"/>
              <a:t>First term:</a:t>
            </a:r>
          </a:p>
          <a:p>
            <a:endParaRPr lang="en-US" dirty="0"/>
          </a:p>
          <a:p>
            <a:pPr lvl="1">
              <a:tabLst>
                <a:tab pos="3889375" algn="l"/>
              </a:tabLst>
            </a:pPr>
            <a:r>
              <a:rPr lang="en-US" dirty="0" smtClean="0"/>
              <a:t> </a:t>
            </a:r>
          </a:p>
          <a:p>
            <a:pPr lvl="1">
              <a:tabLst>
                <a:tab pos="3889375" algn="l"/>
              </a:tabLst>
            </a:pPr>
            <a:endParaRPr lang="en-US" dirty="0" smtClean="0"/>
          </a:p>
          <a:p>
            <a:pPr lvl="1">
              <a:tabLst>
                <a:tab pos="3889375" algn="l"/>
              </a:tabLst>
            </a:pPr>
            <a:endParaRPr lang="en-US" dirty="0"/>
          </a:p>
          <a:p>
            <a:pPr lvl="1">
              <a:tabLst>
                <a:tab pos="3889375" algn="l"/>
              </a:tabLst>
            </a:pPr>
            <a:r>
              <a:rPr lang="en-US" dirty="0" smtClean="0"/>
              <a:t>Bound on	from sparse autoregressive estimation </a:t>
            </a:r>
          </a:p>
          <a:p>
            <a:pPr lvl="1">
              <a:tabLst>
                <a:tab pos="3889375" algn="l"/>
              </a:tabLst>
            </a:pPr>
            <a:endParaRPr lang="en-US" dirty="0"/>
          </a:p>
          <a:p>
            <a:pPr lvl="1">
              <a:tabLst>
                <a:tab pos="3889375" algn="l"/>
              </a:tabLst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21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64165"/>
            <a:ext cx="4488962" cy="71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91" y="2959434"/>
            <a:ext cx="4817685" cy="1054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97986"/>
            <a:ext cx="1102930" cy="3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Second term: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  <a:p>
            <a:pPr lvl="1">
              <a:tabLst>
                <a:tab pos="3889375" algn="l"/>
              </a:tabLst>
            </a:pPr>
            <a:r>
              <a:rPr lang="en-US" dirty="0" smtClean="0"/>
              <a:t> Bound by empirical version</a:t>
            </a:r>
          </a:p>
          <a:p>
            <a:pPr lvl="2">
              <a:tabLst>
                <a:tab pos="3889375" algn="l"/>
              </a:tabLst>
            </a:pPr>
            <a:endParaRPr lang="en-US" dirty="0" smtClean="0"/>
          </a:p>
          <a:p>
            <a:pPr lvl="2">
              <a:tabLst>
                <a:tab pos="3889375" algn="l"/>
              </a:tabLst>
            </a:pPr>
            <a:endParaRPr lang="en-US" dirty="0"/>
          </a:p>
          <a:p>
            <a:pPr lvl="2">
              <a:tabLst>
                <a:tab pos="3889375" algn="l"/>
              </a:tabLst>
            </a:pPr>
            <a:endParaRPr lang="en-US" dirty="0" smtClean="0"/>
          </a:p>
          <a:p>
            <a:pPr lvl="1">
              <a:tabLst>
                <a:tab pos="3889375" algn="l"/>
              </a:tabLst>
            </a:pPr>
            <a:r>
              <a:rPr lang="en-US" dirty="0" smtClean="0"/>
              <a:t>Empirical sum minimized by optimization</a:t>
            </a:r>
          </a:p>
          <a:p>
            <a:pPr lvl="1">
              <a:tabLst>
                <a:tab pos="3889375" algn="l"/>
              </a:tabLst>
            </a:pPr>
            <a:endParaRPr lang="en-US" dirty="0"/>
          </a:p>
          <a:p>
            <a:pPr lvl="1">
              <a:tabLst>
                <a:tab pos="3889375" algn="l"/>
              </a:tabLst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22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1" y="2326188"/>
            <a:ext cx="5867401" cy="5355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46169"/>
            <a:ext cx="7391401" cy="6749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95800"/>
            <a:ext cx="4547657" cy="3246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5465600"/>
            <a:ext cx="5572313" cy="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DSP on </a:t>
            </a:r>
            <a:r>
              <a:rPr lang="en-US" dirty="0" smtClean="0"/>
              <a:t>Graphs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Causal Graph </a:t>
            </a:r>
            <a:r>
              <a:rPr lang="en-US" dirty="0" smtClean="0"/>
              <a:t>Processes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Estimating the Graph: Performance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Experiments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23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54609"/>
              </p:ext>
            </p:extLst>
          </p:nvPr>
        </p:nvGraphicFramePr>
        <p:xfrm>
          <a:off x="5446350" y="4114800"/>
          <a:ext cx="3307371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4" imgW="4328092" imgH="3588840" progId="AcroExch.Document.7">
                  <p:embed/>
                </p:oleObj>
              </mc:Choice>
              <mc:Fallback>
                <p:oleObj name="Acrobat Document" r:id="rId4" imgW="4328092" imgH="35888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350" y="4114800"/>
                        <a:ext cx="3307371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9000" y="6248400"/>
            <a:ext cx="1905000" cy="457200"/>
          </a:xfrm>
        </p:spPr>
        <p:txBody>
          <a:bodyPr/>
          <a:lstStyle/>
          <a:p>
            <a:fld id="{5D4AC864-A9C9-41F7-88F2-7AB1C07C0B0E}" type="slidenum">
              <a:rPr lang="en-US" smtClean="0"/>
              <a:pPr/>
              <a:t>24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1026" name="Picture 2" descr="C:\Users\jmei1.cosmo\GoogleDrive\!CMU\research\papers\icassp16\A_er_50_c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2" y="1828800"/>
            <a:ext cx="3917988" cy="39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43573"/>
              </p:ext>
            </p:extLst>
          </p:nvPr>
        </p:nvGraphicFramePr>
        <p:xfrm>
          <a:off x="5410200" y="1371600"/>
          <a:ext cx="334255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7" imgW="4373674" imgH="3588840" progId="AcroExch.Document.7">
                  <p:embed/>
                </p:oleObj>
              </mc:Choice>
              <mc:Fallback>
                <p:oleObj name="Acrobat Document" r:id="rId7" imgW="4373674" imgH="35888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1371600"/>
                        <a:ext cx="3342555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17" y="5791200"/>
            <a:ext cx="1638983" cy="5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17916"/>
              </p:ext>
            </p:extLst>
          </p:nvPr>
        </p:nvGraphicFramePr>
        <p:xfrm>
          <a:off x="5454914" y="4123807"/>
          <a:ext cx="3296511" cy="273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4328092" imgH="3588840" progId="AcroExch.Document.7">
                  <p:embed/>
                </p:oleObj>
              </mc:Choice>
              <mc:Fallback>
                <p:oleObj name="Acrobat Document" r:id="rId4" imgW="4328092" imgH="35888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4914" y="4123807"/>
                        <a:ext cx="3296511" cy="273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9000" y="6248400"/>
            <a:ext cx="1905000" cy="457200"/>
          </a:xfrm>
        </p:spPr>
        <p:txBody>
          <a:bodyPr/>
          <a:lstStyle/>
          <a:p>
            <a:fld id="{5D4AC864-A9C9-41F7-88F2-7AB1C07C0B0E}" type="slidenum">
              <a:rPr lang="en-US" smtClean="0"/>
              <a:pPr/>
              <a:t>25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9" name="Picture 4" descr="C:\Users\jmei1.cosmo\GoogleDrive\!CMU\research\papers\icassp16\A_sbm_200_c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991154" cy="404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583549"/>
              </p:ext>
            </p:extLst>
          </p:nvPr>
        </p:nvGraphicFramePr>
        <p:xfrm>
          <a:off x="5410200" y="1371600"/>
          <a:ext cx="3331581" cy="2734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7" imgW="4373674" imgH="3588840" progId="AcroExch.Document.7">
                  <p:embed/>
                </p:oleObj>
              </mc:Choice>
              <mc:Fallback>
                <p:oleObj name="Acrobat Document" r:id="rId7" imgW="4373674" imgH="35888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1371600"/>
                        <a:ext cx="3331581" cy="2734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7" y="5778664"/>
            <a:ext cx="3025243" cy="5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72752"/>
              </p:ext>
            </p:extLst>
          </p:nvPr>
        </p:nvGraphicFramePr>
        <p:xfrm>
          <a:off x="5451675" y="4106862"/>
          <a:ext cx="3316940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4" imgW="4328092" imgH="3588840" progId="AcroExch.Document.7">
                  <p:embed/>
                </p:oleObj>
              </mc:Choice>
              <mc:Fallback>
                <p:oleObj name="Acrobat Document" r:id="rId4" imgW="4328092" imgH="35888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1675" y="4106862"/>
                        <a:ext cx="3316940" cy="275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29000" y="6248400"/>
            <a:ext cx="1905000" cy="457200"/>
          </a:xfrm>
        </p:spPr>
        <p:txBody>
          <a:bodyPr/>
          <a:lstStyle/>
          <a:p>
            <a:fld id="{5D4AC864-A9C9-41F7-88F2-7AB1C07C0B0E}" type="slidenum">
              <a:rPr lang="en-US" smtClean="0"/>
              <a:pPr/>
              <a:t>26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7" name="Picture 3" descr="C:\Users\jmei1.cosmo\GoogleDrive\!CMU\research\papers\icassp16\A_pl_200_c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882310" cy="38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6269"/>
              </p:ext>
            </p:extLst>
          </p:nvPr>
        </p:nvGraphicFramePr>
        <p:xfrm>
          <a:off x="5410200" y="1371600"/>
          <a:ext cx="3352800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7" imgW="4373674" imgH="3588840" progId="AcroExch.Document.7">
                  <p:embed/>
                </p:oleObj>
              </mc:Choice>
              <mc:Fallback>
                <p:oleObj name="Acrobat Document" r:id="rId7" imgW="4373674" imgH="3588840" progId="AcroExch.Document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371600"/>
                        <a:ext cx="3352800" cy="275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00" y="5791202"/>
            <a:ext cx="1468023" cy="5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and Ongoing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368675" algn="l"/>
              </a:tabLst>
            </a:pPr>
            <a:r>
              <a:rPr lang="en-US" dirty="0" smtClean="0"/>
              <a:t>Characterize	for </a:t>
            </a:r>
          </a:p>
          <a:p>
            <a:endParaRPr lang="en-US" dirty="0"/>
          </a:p>
          <a:p>
            <a:r>
              <a:rPr lang="en-US" dirty="0" smtClean="0"/>
              <a:t>Generalize to all CGP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bounds for non-Gaussian noise?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27</a:t>
            </a:fld>
            <a:r>
              <a:rPr lang="en-US" smtClean="0"/>
              <a:t>/30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15" y="2145175"/>
            <a:ext cx="340360" cy="267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1" y="2220261"/>
            <a:ext cx="590973" cy="1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Signal processing on Graphs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(restricted) Causal </a:t>
            </a:r>
            <a:r>
              <a:rPr lang="en-US" dirty="0" smtClean="0"/>
              <a:t>graph processes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Performance guarantees</a:t>
            </a:r>
          </a:p>
          <a:p>
            <a:pPr lvl="2"/>
            <a:endParaRPr lang="en-US" dirty="0"/>
          </a:p>
          <a:p>
            <a:r>
              <a:rPr lang="en-US" dirty="0" smtClean="0"/>
              <a:t>Simulation Studies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28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29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7370"/>
              </p:ext>
            </p:extLst>
          </p:nvPr>
        </p:nvGraphicFramePr>
        <p:xfrm>
          <a:off x="90488" y="1219200"/>
          <a:ext cx="9053512" cy="500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4" imgW="6949359" imgH="3840480" progId="AcroExch.Document.7">
                  <p:embed/>
                </p:oleObj>
              </mc:Choice>
              <mc:Fallback>
                <p:oleObj name="Acrobat Document" r:id="rId4" imgW="6949359" imgH="384048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1219200"/>
                        <a:ext cx="9053512" cy="500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3</a:t>
            </a:fld>
            <a:r>
              <a:rPr lang="en-US" smtClean="0"/>
              <a:t>/30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594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J. Mei, J. M. F. Moura, </a:t>
            </a:r>
            <a:r>
              <a:rPr lang="en-US" i="1" dirty="0" smtClean="0"/>
              <a:t>ICASSP</a:t>
            </a:r>
            <a:r>
              <a:rPr lang="en-US" dirty="0" smtClean="0"/>
              <a:t>,  Apr. 2015.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79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Signal Processing (DSP)</a:t>
            </a:r>
            <a:endParaRPr lang="en-US" dirty="0"/>
          </a:p>
          <a:p>
            <a:pPr lvl="3"/>
            <a:endParaRPr lang="en-US" dirty="0" smtClean="0"/>
          </a:p>
          <a:p>
            <a:pPr lvl="1">
              <a:tabLst>
                <a:tab pos="4286250" algn="l"/>
              </a:tabLst>
            </a:pPr>
            <a:r>
              <a:rPr lang="en-US" dirty="0" smtClean="0"/>
              <a:t>Time Shift in DSP	:</a:t>
            </a:r>
          </a:p>
        </p:txBody>
      </p:sp>
      <p:pic>
        <p:nvPicPr>
          <p:cNvPr id="98" name="Picture 9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0" y="3627120"/>
            <a:ext cx="3234690" cy="170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558096"/>
            <a:ext cx="1449705" cy="24384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020777" y="5945743"/>
            <a:ext cx="61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Sandryhaila</a:t>
            </a:r>
            <a:r>
              <a:rPr lang="en-US" dirty="0"/>
              <a:t> and J. M. F. </a:t>
            </a:r>
            <a:r>
              <a:rPr lang="en-US" dirty="0" err="1"/>
              <a:t>Moura</a:t>
            </a:r>
            <a:r>
              <a:rPr lang="en-US" dirty="0" smtClean="0"/>
              <a:t>, </a:t>
            </a:r>
            <a:r>
              <a:rPr lang="en-US" i="1" dirty="0"/>
              <a:t>IEEE </a:t>
            </a:r>
            <a:r>
              <a:rPr lang="en-US" i="1" dirty="0" smtClean="0"/>
              <a:t>TSP</a:t>
            </a:r>
            <a:r>
              <a:rPr lang="en-US" dirty="0" smtClean="0"/>
              <a:t>, </a:t>
            </a:r>
            <a:r>
              <a:rPr lang="en-US" dirty="0"/>
              <a:t>Apr. 2013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553200" y="3200400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791200" y="3505200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7658100" y="4347469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372100" y="4353442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239000" y="3505199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315200" y="5187315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91200" y="5180647"/>
            <a:ext cx="228600" cy="22288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2" name="Straight Arrow Connector 71"/>
          <p:cNvCxnSpPr>
            <a:stCxn id="13" idx="6"/>
            <a:endCxn id="61" idx="1"/>
          </p:cNvCxnSpPr>
          <p:nvPr/>
        </p:nvCxnSpPr>
        <p:spPr bwMode="auto">
          <a:xfrm>
            <a:off x="6781800" y="3311843"/>
            <a:ext cx="490678" cy="225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61" idx="5"/>
            <a:endCxn id="58" idx="0"/>
          </p:cNvCxnSpPr>
          <p:nvPr/>
        </p:nvCxnSpPr>
        <p:spPr bwMode="auto">
          <a:xfrm>
            <a:off x="7434122" y="3695443"/>
            <a:ext cx="338278" cy="652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58" idx="4"/>
            <a:endCxn id="62" idx="7"/>
          </p:cNvCxnSpPr>
          <p:nvPr/>
        </p:nvCxnSpPr>
        <p:spPr bwMode="auto">
          <a:xfrm flipH="1">
            <a:off x="7510322" y="4570354"/>
            <a:ext cx="262078" cy="64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stCxn id="63" idx="1"/>
            <a:endCxn id="60" idx="4"/>
          </p:cNvCxnSpPr>
          <p:nvPr/>
        </p:nvCxnSpPr>
        <p:spPr bwMode="auto">
          <a:xfrm flipH="1" flipV="1">
            <a:off x="5486400" y="4576327"/>
            <a:ext cx="338278" cy="6369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>
            <a:stCxn id="60" idx="0"/>
            <a:endCxn id="56" idx="3"/>
          </p:cNvCxnSpPr>
          <p:nvPr/>
        </p:nvCxnSpPr>
        <p:spPr bwMode="auto">
          <a:xfrm flipV="1">
            <a:off x="5486400" y="3695444"/>
            <a:ext cx="338278" cy="657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>
            <a:stCxn id="56" idx="7"/>
            <a:endCxn id="13" idx="2"/>
          </p:cNvCxnSpPr>
          <p:nvPr/>
        </p:nvCxnSpPr>
        <p:spPr bwMode="auto">
          <a:xfrm flipV="1">
            <a:off x="5986322" y="3311843"/>
            <a:ext cx="566878" cy="225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" name="Picture 1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22" y="2971800"/>
            <a:ext cx="220870" cy="14627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200400"/>
            <a:ext cx="213556" cy="14334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25" y="3208291"/>
            <a:ext cx="538278" cy="143346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 bwMode="auto">
          <a:xfrm>
            <a:off x="6425457" y="5486400"/>
            <a:ext cx="46891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643354" y="5486400"/>
            <a:ext cx="46891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6858000" y="5486400"/>
            <a:ext cx="46891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043744"/>
            <a:ext cx="451485" cy="2647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30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Signal Processing on </a:t>
            </a:r>
            <a:r>
              <a:rPr lang="en-US" dirty="0" smtClean="0"/>
              <a:t>Graphs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Causal Graph </a:t>
            </a:r>
            <a:r>
              <a:rPr lang="en-US" dirty="0" smtClean="0"/>
              <a:t>Processes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Estimating the Graph: Performance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4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504950" cy="31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50" y="3238143"/>
            <a:ext cx="222885" cy="188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35" y="2657448"/>
            <a:ext cx="241935" cy="23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95" y="2154912"/>
            <a:ext cx="413385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77" y="3088243"/>
            <a:ext cx="422910" cy="32004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057400" y="2344340"/>
            <a:ext cx="5064270" cy="3370660"/>
            <a:chOff x="2057400" y="2133600"/>
            <a:chExt cx="5064270" cy="3370660"/>
          </a:xfrm>
        </p:grpSpPr>
        <p:sp>
          <p:nvSpPr>
            <p:cNvPr id="11" name="Oval 10"/>
            <p:cNvSpPr/>
            <p:nvPr/>
          </p:nvSpPr>
          <p:spPr>
            <a:xfrm>
              <a:off x="2057400" y="273093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1766" y="2584371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51714" y="417349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56516" y="365860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80053" y="3340179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87896" y="4816912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77243" y="213360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80790" y="267128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28538" y="377987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050400" y="446663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03966" y="521112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urved Connector 23"/>
            <p:cNvCxnSpPr>
              <a:stCxn id="11" idx="0"/>
              <a:endCxn id="13" idx="1"/>
            </p:cNvCxnSpPr>
            <p:nvPr/>
          </p:nvCxnSpPr>
          <p:spPr>
            <a:xfrm rot="5400000" flipH="1" flipV="1">
              <a:off x="2897511" y="1933754"/>
              <a:ext cx="103638" cy="1490728"/>
            </a:xfrm>
            <a:prstGeom prst="curvedConnector3">
              <a:avLst>
                <a:gd name="adj1" fmla="val 36199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5" idx="2"/>
              <a:endCxn id="11" idx="4"/>
            </p:cNvCxnSpPr>
            <p:nvPr/>
          </p:nvCxnSpPr>
          <p:spPr>
            <a:xfrm rot="10800000">
              <a:off x="2203966" y="3024070"/>
              <a:ext cx="1352550" cy="78110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1" idx="3"/>
              <a:endCxn id="14" idx="2"/>
            </p:cNvCxnSpPr>
            <p:nvPr/>
          </p:nvCxnSpPr>
          <p:spPr>
            <a:xfrm rot="16200000" flipH="1">
              <a:off x="1706560" y="3374909"/>
              <a:ext cx="1338923" cy="5513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14" idx="3"/>
              <a:endCxn id="23" idx="6"/>
            </p:cNvCxnSpPr>
            <p:nvPr/>
          </p:nvCxnSpPr>
          <p:spPr>
            <a:xfrm rot="5400000">
              <a:off x="2128874" y="4791926"/>
              <a:ext cx="933992" cy="1975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3" idx="0"/>
              <a:endCxn id="14" idx="2"/>
            </p:cNvCxnSpPr>
            <p:nvPr/>
          </p:nvCxnSpPr>
          <p:spPr>
            <a:xfrm rot="5400000" flipH="1" flipV="1">
              <a:off x="2055591" y="4615005"/>
              <a:ext cx="891064" cy="30118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endCxn id="15" idx="3"/>
            </p:cNvCxnSpPr>
            <p:nvPr/>
          </p:nvCxnSpPr>
          <p:spPr>
            <a:xfrm flipV="1">
              <a:off x="2949330" y="3908810"/>
              <a:ext cx="650114" cy="40223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5" idx="6"/>
              <a:endCxn id="18" idx="0"/>
            </p:cNvCxnSpPr>
            <p:nvPr/>
          </p:nvCxnSpPr>
          <p:spPr>
            <a:xfrm>
              <a:off x="3849648" y="3805172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8" idx="2"/>
              <a:endCxn id="15" idx="4"/>
            </p:cNvCxnSpPr>
            <p:nvPr/>
          </p:nvCxnSpPr>
          <p:spPr>
            <a:xfrm rot="10800000">
              <a:off x="3703082" y="3951738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18" idx="4"/>
              <a:endCxn id="14" idx="5"/>
            </p:cNvCxnSpPr>
            <p:nvPr/>
          </p:nvCxnSpPr>
          <p:spPr>
            <a:xfrm rot="5400000" flipH="1">
              <a:off x="3425019" y="3900601"/>
              <a:ext cx="686342" cy="1732544"/>
            </a:xfrm>
            <a:prstGeom prst="curvedConnector3">
              <a:avLst>
                <a:gd name="adj1" fmla="val -3330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8" idx="6"/>
              <a:endCxn id="22" idx="3"/>
            </p:cNvCxnSpPr>
            <p:nvPr/>
          </p:nvCxnSpPr>
          <p:spPr>
            <a:xfrm flipV="1">
              <a:off x="4781028" y="4716834"/>
              <a:ext cx="1312300" cy="2466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2" idx="6"/>
              <a:endCxn id="21" idx="4"/>
            </p:cNvCxnSpPr>
            <p:nvPr/>
          </p:nvCxnSpPr>
          <p:spPr>
            <a:xfrm flipV="1">
              <a:off x="6343532" y="4073009"/>
              <a:ext cx="631572" cy="540187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1" idx="3"/>
              <a:endCxn id="18" idx="7"/>
            </p:cNvCxnSpPr>
            <p:nvPr/>
          </p:nvCxnSpPr>
          <p:spPr>
            <a:xfrm rot="5400000">
              <a:off x="5389904" y="3378277"/>
              <a:ext cx="829759" cy="213336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5" idx="7"/>
              <a:endCxn id="19" idx="2"/>
            </p:cNvCxnSpPr>
            <p:nvPr/>
          </p:nvCxnSpPr>
          <p:spPr>
            <a:xfrm rot="5400000" flipH="1" flipV="1">
              <a:off x="4081297" y="2005589"/>
              <a:ext cx="1421368" cy="197052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13" idx="0"/>
              <a:endCxn id="19" idx="1"/>
            </p:cNvCxnSpPr>
            <p:nvPr/>
          </p:nvCxnSpPr>
          <p:spPr>
            <a:xfrm rot="5400000" flipH="1" flipV="1">
              <a:off x="4605330" y="1369531"/>
              <a:ext cx="407843" cy="2021839"/>
            </a:xfrm>
            <a:prstGeom prst="curvedConnector3">
              <a:avLst>
                <a:gd name="adj1" fmla="val 12071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19" idx="3"/>
              <a:endCxn id="17" idx="6"/>
            </p:cNvCxnSpPr>
            <p:nvPr/>
          </p:nvCxnSpPr>
          <p:spPr>
            <a:xfrm rot="5400000">
              <a:off x="5045208" y="2711781"/>
              <a:ext cx="1102941" cy="4469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9" idx="5"/>
              <a:endCxn id="20" idx="2"/>
            </p:cNvCxnSpPr>
            <p:nvPr/>
          </p:nvCxnSpPr>
          <p:spPr>
            <a:xfrm rot="16200000" flipH="1">
              <a:off x="5987094" y="2424156"/>
              <a:ext cx="434048" cy="35334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20" idx="0"/>
              <a:endCxn id="19" idx="6"/>
            </p:cNvCxnSpPr>
            <p:nvPr/>
          </p:nvCxnSpPr>
          <p:spPr>
            <a:xfrm rot="16200000" flipV="1">
              <a:off x="6103306" y="2247235"/>
              <a:ext cx="391120" cy="456981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20" idx="3"/>
              <a:endCxn id="17" idx="5"/>
            </p:cNvCxnSpPr>
            <p:nvPr/>
          </p:nvCxnSpPr>
          <p:spPr>
            <a:xfrm rot="5400000">
              <a:off x="5542542" y="2709206"/>
              <a:ext cx="668893" cy="1093461"/>
            </a:xfrm>
            <a:prstGeom prst="curvedConnector3">
              <a:avLst>
                <a:gd name="adj1" fmla="val 101758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7" idx="2"/>
              <a:endCxn id="15" idx="7"/>
            </p:cNvCxnSpPr>
            <p:nvPr/>
          </p:nvCxnSpPr>
          <p:spPr>
            <a:xfrm rot="10800000" flipV="1">
              <a:off x="3806721" y="3486744"/>
              <a:ext cx="1273333" cy="21478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17" idx="4"/>
              <a:endCxn id="21" idx="2"/>
            </p:cNvCxnSpPr>
            <p:nvPr/>
          </p:nvCxnSpPr>
          <p:spPr>
            <a:xfrm rot="16200000" flipH="1">
              <a:off x="5881012" y="2978917"/>
              <a:ext cx="293132" cy="160191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3" idx="3"/>
              <a:endCxn id="11" idx="5"/>
            </p:cNvCxnSpPr>
            <p:nvPr/>
          </p:nvCxnSpPr>
          <p:spPr>
            <a:xfrm rot="5400000">
              <a:off x="2927866" y="2214313"/>
              <a:ext cx="146566" cy="1387090"/>
            </a:xfrm>
            <a:prstGeom prst="curvedConnector3">
              <a:avLst>
                <a:gd name="adj1" fmla="val 28526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3" idx="4"/>
              <a:endCxn id="15" idx="0"/>
            </p:cNvCxnSpPr>
            <p:nvPr/>
          </p:nvCxnSpPr>
          <p:spPr>
            <a:xfrm flipH="1">
              <a:off x="3703082" y="2877503"/>
              <a:ext cx="95250" cy="7811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20" idx="5"/>
              <a:endCxn id="20" idx="6"/>
            </p:cNvCxnSpPr>
            <p:nvPr/>
          </p:nvCxnSpPr>
          <p:spPr>
            <a:xfrm rot="5400000" flipH="1" flipV="1">
              <a:off x="6600639" y="2848207"/>
              <a:ext cx="103638" cy="42928"/>
            </a:xfrm>
            <a:prstGeom prst="curvedConnector4">
              <a:avLst>
                <a:gd name="adj1" fmla="val -261997"/>
                <a:gd name="adj2" fmla="val 63252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21" idx="6"/>
              <a:endCxn id="21" idx="0"/>
            </p:cNvCxnSpPr>
            <p:nvPr/>
          </p:nvCxnSpPr>
          <p:spPr>
            <a:xfrm flipH="1" flipV="1">
              <a:off x="6975104" y="3779877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23" idx="2"/>
              <a:endCxn id="23" idx="4"/>
            </p:cNvCxnSpPr>
            <p:nvPr/>
          </p:nvCxnSpPr>
          <p:spPr>
            <a:xfrm rot="10800000" flipH="1" flipV="1">
              <a:off x="2203966" y="5357694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12" y="5848696"/>
            <a:ext cx="4905375" cy="3581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32" y="2810723"/>
            <a:ext cx="251460" cy="18859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14" y="2314088"/>
            <a:ext cx="270510" cy="232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086"/>
            <a:ext cx="1514475" cy="2800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5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Shift</a:t>
            </a:r>
            <a:endParaRPr lang="en-US" dirty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Local operation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400" dirty="0" smtClean="0"/>
          </a:p>
          <a:p>
            <a:pPr lvl="1"/>
            <a:r>
              <a:rPr lang="en-US" dirty="0" smtClean="0"/>
              <a:t>“Spatial” dimension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88" y="2155247"/>
            <a:ext cx="302261" cy="267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65" y="4648200"/>
            <a:ext cx="1461135" cy="243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66061" y="2289203"/>
            <a:ext cx="3612170" cy="2404176"/>
            <a:chOff x="2057400" y="2133600"/>
            <a:chExt cx="5064270" cy="3370660"/>
          </a:xfrm>
        </p:grpSpPr>
        <p:sp>
          <p:nvSpPr>
            <p:cNvPr id="12" name="Oval 11"/>
            <p:cNvSpPr/>
            <p:nvPr/>
          </p:nvSpPr>
          <p:spPr>
            <a:xfrm>
              <a:off x="2057400" y="273093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1766" y="2584371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51714" y="417349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56516" y="365860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80053" y="3340179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487896" y="4816912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77243" y="213360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80790" y="267128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28538" y="377987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50400" y="446663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03966" y="521112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>
              <a:stCxn id="12" idx="0"/>
              <a:endCxn id="14" idx="1"/>
            </p:cNvCxnSpPr>
            <p:nvPr/>
          </p:nvCxnSpPr>
          <p:spPr>
            <a:xfrm rot="5400000" flipH="1" flipV="1">
              <a:off x="2897511" y="1933754"/>
              <a:ext cx="103638" cy="1490728"/>
            </a:xfrm>
            <a:prstGeom prst="curvedConnector3">
              <a:avLst>
                <a:gd name="adj1" fmla="val 36199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7" idx="2"/>
              <a:endCxn id="12" idx="4"/>
            </p:cNvCxnSpPr>
            <p:nvPr/>
          </p:nvCxnSpPr>
          <p:spPr>
            <a:xfrm rot="10800000">
              <a:off x="2203966" y="3024070"/>
              <a:ext cx="1352550" cy="78110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12" idx="3"/>
              <a:endCxn id="16" idx="2"/>
            </p:cNvCxnSpPr>
            <p:nvPr/>
          </p:nvCxnSpPr>
          <p:spPr>
            <a:xfrm rot="16200000" flipH="1">
              <a:off x="1706560" y="3374909"/>
              <a:ext cx="1338923" cy="5513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6" idx="3"/>
              <a:endCxn id="24" idx="6"/>
            </p:cNvCxnSpPr>
            <p:nvPr/>
          </p:nvCxnSpPr>
          <p:spPr>
            <a:xfrm rot="5400000">
              <a:off x="2128874" y="4791926"/>
              <a:ext cx="933992" cy="1975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24" idx="0"/>
              <a:endCxn id="16" idx="2"/>
            </p:cNvCxnSpPr>
            <p:nvPr/>
          </p:nvCxnSpPr>
          <p:spPr>
            <a:xfrm rot="5400000" flipH="1" flipV="1">
              <a:off x="2055591" y="4615005"/>
              <a:ext cx="891064" cy="30118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endCxn id="17" idx="3"/>
            </p:cNvCxnSpPr>
            <p:nvPr/>
          </p:nvCxnSpPr>
          <p:spPr>
            <a:xfrm flipV="1">
              <a:off x="2949330" y="3908810"/>
              <a:ext cx="650114" cy="40223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7" idx="6"/>
              <a:endCxn id="19" idx="0"/>
            </p:cNvCxnSpPr>
            <p:nvPr/>
          </p:nvCxnSpPr>
          <p:spPr>
            <a:xfrm>
              <a:off x="3849648" y="3805172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19" idx="2"/>
              <a:endCxn id="17" idx="4"/>
            </p:cNvCxnSpPr>
            <p:nvPr/>
          </p:nvCxnSpPr>
          <p:spPr>
            <a:xfrm rot="10800000">
              <a:off x="3703082" y="3951738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9" idx="4"/>
              <a:endCxn id="16" idx="5"/>
            </p:cNvCxnSpPr>
            <p:nvPr/>
          </p:nvCxnSpPr>
          <p:spPr>
            <a:xfrm rot="5400000" flipH="1">
              <a:off x="3425019" y="3900601"/>
              <a:ext cx="686342" cy="1732544"/>
            </a:xfrm>
            <a:prstGeom prst="curvedConnector3">
              <a:avLst>
                <a:gd name="adj1" fmla="val -3330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9" idx="6"/>
              <a:endCxn id="23" idx="3"/>
            </p:cNvCxnSpPr>
            <p:nvPr/>
          </p:nvCxnSpPr>
          <p:spPr>
            <a:xfrm flipV="1">
              <a:off x="4781028" y="4716834"/>
              <a:ext cx="1312300" cy="2466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3" idx="6"/>
              <a:endCxn id="22" idx="4"/>
            </p:cNvCxnSpPr>
            <p:nvPr/>
          </p:nvCxnSpPr>
          <p:spPr>
            <a:xfrm flipV="1">
              <a:off x="6343532" y="4073009"/>
              <a:ext cx="631572" cy="540187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22" idx="3"/>
              <a:endCxn id="19" idx="7"/>
            </p:cNvCxnSpPr>
            <p:nvPr/>
          </p:nvCxnSpPr>
          <p:spPr>
            <a:xfrm rot="5400000">
              <a:off x="5389904" y="3378277"/>
              <a:ext cx="829759" cy="213336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17" idx="7"/>
              <a:endCxn id="20" idx="2"/>
            </p:cNvCxnSpPr>
            <p:nvPr/>
          </p:nvCxnSpPr>
          <p:spPr>
            <a:xfrm rot="5400000" flipH="1" flipV="1">
              <a:off x="4081297" y="2005589"/>
              <a:ext cx="1421368" cy="197052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14" idx="0"/>
              <a:endCxn id="20" idx="1"/>
            </p:cNvCxnSpPr>
            <p:nvPr/>
          </p:nvCxnSpPr>
          <p:spPr>
            <a:xfrm rot="5400000" flipH="1" flipV="1">
              <a:off x="4605330" y="1369531"/>
              <a:ext cx="407843" cy="2021839"/>
            </a:xfrm>
            <a:prstGeom prst="curvedConnector3">
              <a:avLst>
                <a:gd name="adj1" fmla="val 12071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20" idx="3"/>
              <a:endCxn id="18" idx="6"/>
            </p:cNvCxnSpPr>
            <p:nvPr/>
          </p:nvCxnSpPr>
          <p:spPr>
            <a:xfrm rot="5400000">
              <a:off x="5045208" y="2711781"/>
              <a:ext cx="1102941" cy="4469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20" idx="5"/>
              <a:endCxn id="21" idx="2"/>
            </p:cNvCxnSpPr>
            <p:nvPr/>
          </p:nvCxnSpPr>
          <p:spPr>
            <a:xfrm rot="16200000" flipH="1">
              <a:off x="5987094" y="2424156"/>
              <a:ext cx="434048" cy="35334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21" idx="0"/>
              <a:endCxn id="20" idx="6"/>
            </p:cNvCxnSpPr>
            <p:nvPr/>
          </p:nvCxnSpPr>
          <p:spPr>
            <a:xfrm rot="16200000" flipV="1">
              <a:off x="6103306" y="2247235"/>
              <a:ext cx="391120" cy="456981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21" idx="3"/>
              <a:endCxn id="18" idx="5"/>
            </p:cNvCxnSpPr>
            <p:nvPr/>
          </p:nvCxnSpPr>
          <p:spPr>
            <a:xfrm rot="5400000">
              <a:off x="5542542" y="2709206"/>
              <a:ext cx="668893" cy="1093461"/>
            </a:xfrm>
            <a:prstGeom prst="curvedConnector3">
              <a:avLst>
                <a:gd name="adj1" fmla="val 101758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18" idx="2"/>
              <a:endCxn id="17" idx="7"/>
            </p:cNvCxnSpPr>
            <p:nvPr/>
          </p:nvCxnSpPr>
          <p:spPr>
            <a:xfrm rot="10800000" flipV="1">
              <a:off x="3806721" y="3486744"/>
              <a:ext cx="1273333" cy="21478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8" idx="4"/>
              <a:endCxn id="22" idx="2"/>
            </p:cNvCxnSpPr>
            <p:nvPr/>
          </p:nvCxnSpPr>
          <p:spPr>
            <a:xfrm rot="16200000" flipH="1">
              <a:off x="5881012" y="2978917"/>
              <a:ext cx="293132" cy="160191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4" idx="3"/>
              <a:endCxn id="12" idx="5"/>
            </p:cNvCxnSpPr>
            <p:nvPr/>
          </p:nvCxnSpPr>
          <p:spPr>
            <a:xfrm rot="5400000">
              <a:off x="2927866" y="2214313"/>
              <a:ext cx="146566" cy="1387090"/>
            </a:xfrm>
            <a:prstGeom prst="curvedConnector3">
              <a:avLst>
                <a:gd name="adj1" fmla="val 28526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4" idx="4"/>
              <a:endCxn id="17" idx="0"/>
            </p:cNvCxnSpPr>
            <p:nvPr/>
          </p:nvCxnSpPr>
          <p:spPr>
            <a:xfrm flipH="1">
              <a:off x="3703082" y="2877503"/>
              <a:ext cx="95250" cy="7811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21" idx="5"/>
              <a:endCxn id="21" idx="6"/>
            </p:cNvCxnSpPr>
            <p:nvPr/>
          </p:nvCxnSpPr>
          <p:spPr>
            <a:xfrm rot="5400000" flipH="1" flipV="1">
              <a:off x="6600639" y="2848207"/>
              <a:ext cx="103638" cy="42928"/>
            </a:xfrm>
            <a:prstGeom prst="curvedConnector4">
              <a:avLst>
                <a:gd name="adj1" fmla="val -261997"/>
                <a:gd name="adj2" fmla="val 63252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22" idx="6"/>
              <a:endCxn id="22" idx="0"/>
            </p:cNvCxnSpPr>
            <p:nvPr/>
          </p:nvCxnSpPr>
          <p:spPr>
            <a:xfrm flipH="1" flipV="1">
              <a:off x="6975104" y="3779877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24" idx="2"/>
              <a:endCxn id="24" idx="4"/>
            </p:cNvCxnSpPr>
            <p:nvPr/>
          </p:nvCxnSpPr>
          <p:spPr>
            <a:xfrm rot="10800000" flipH="1" flipV="1">
              <a:off x="2203966" y="5357694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733800"/>
            <a:ext cx="2085975" cy="7239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83" y="2538702"/>
            <a:ext cx="193078" cy="1448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15" y="2304517"/>
            <a:ext cx="207705" cy="1784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33" y="3195463"/>
            <a:ext cx="342275" cy="212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48" y="2821158"/>
            <a:ext cx="324723" cy="24573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64" y="3109547"/>
            <a:ext cx="229646" cy="14480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020777" y="5945743"/>
            <a:ext cx="61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Sandryhaila</a:t>
            </a:r>
            <a:r>
              <a:rPr lang="en-US" dirty="0"/>
              <a:t> and J. M. F. </a:t>
            </a:r>
            <a:r>
              <a:rPr lang="en-US" dirty="0" err="1"/>
              <a:t>Moura</a:t>
            </a:r>
            <a:r>
              <a:rPr lang="en-US" dirty="0" smtClean="0"/>
              <a:t>, </a:t>
            </a:r>
            <a:r>
              <a:rPr lang="en-US" i="1" dirty="0"/>
              <a:t>IEEE </a:t>
            </a:r>
            <a:r>
              <a:rPr lang="en-US" i="1" dirty="0" smtClean="0"/>
              <a:t>TSP</a:t>
            </a:r>
            <a:r>
              <a:rPr lang="en-US" dirty="0" smtClean="0"/>
              <a:t>, </a:t>
            </a:r>
            <a:r>
              <a:rPr lang="en-US" dirty="0"/>
              <a:t>Apr. 2013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6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DSP on </a:t>
            </a:r>
            <a:r>
              <a:rPr lang="en-US" dirty="0" smtClean="0"/>
              <a:t>Graphs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Causal Graph </a:t>
            </a:r>
            <a:r>
              <a:rPr lang="en-US" dirty="0" smtClean="0"/>
              <a:t>Processes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Estimating the Graph: Performance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Experiments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7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Processes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57400" y="2344340"/>
            <a:ext cx="5064270" cy="3370660"/>
            <a:chOff x="2057400" y="2133600"/>
            <a:chExt cx="5064270" cy="3370660"/>
          </a:xfrm>
        </p:grpSpPr>
        <p:sp>
          <p:nvSpPr>
            <p:cNvPr id="11" name="Oval 10"/>
            <p:cNvSpPr/>
            <p:nvPr/>
          </p:nvSpPr>
          <p:spPr>
            <a:xfrm>
              <a:off x="2057400" y="273093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1766" y="2584371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1714" y="417349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56516" y="365860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0053" y="3340179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87896" y="4816912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77243" y="213360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80790" y="267128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28538" y="377987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50400" y="446663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3966" y="521112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>
              <a:stCxn id="11" idx="0"/>
              <a:endCxn id="12" idx="1"/>
            </p:cNvCxnSpPr>
            <p:nvPr/>
          </p:nvCxnSpPr>
          <p:spPr>
            <a:xfrm rot="5400000" flipH="1" flipV="1">
              <a:off x="2897511" y="1933754"/>
              <a:ext cx="103638" cy="1490728"/>
            </a:xfrm>
            <a:prstGeom prst="curvedConnector3">
              <a:avLst>
                <a:gd name="adj1" fmla="val 36199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4" idx="2"/>
              <a:endCxn id="11" idx="4"/>
            </p:cNvCxnSpPr>
            <p:nvPr/>
          </p:nvCxnSpPr>
          <p:spPr>
            <a:xfrm rot="10800000">
              <a:off x="2203966" y="3024070"/>
              <a:ext cx="1352550" cy="78110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1" idx="3"/>
              <a:endCxn id="13" idx="2"/>
            </p:cNvCxnSpPr>
            <p:nvPr/>
          </p:nvCxnSpPr>
          <p:spPr>
            <a:xfrm rot="16200000" flipH="1">
              <a:off x="1706560" y="3374909"/>
              <a:ext cx="1338923" cy="5513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3"/>
              <a:endCxn id="21" idx="6"/>
            </p:cNvCxnSpPr>
            <p:nvPr/>
          </p:nvCxnSpPr>
          <p:spPr>
            <a:xfrm rot="5400000">
              <a:off x="2128874" y="4791926"/>
              <a:ext cx="933992" cy="1975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1" idx="0"/>
              <a:endCxn id="13" idx="2"/>
            </p:cNvCxnSpPr>
            <p:nvPr/>
          </p:nvCxnSpPr>
          <p:spPr>
            <a:xfrm rot="5400000" flipH="1" flipV="1">
              <a:off x="2055591" y="4615005"/>
              <a:ext cx="891064" cy="30118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14" idx="3"/>
            </p:cNvCxnSpPr>
            <p:nvPr/>
          </p:nvCxnSpPr>
          <p:spPr>
            <a:xfrm flipV="1">
              <a:off x="2949330" y="3908810"/>
              <a:ext cx="650114" cy="40223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4" idx="6"/>
              <a:endCxn id="16" idx="0"/>
            </p:cNvCxnSpPr>
            <p:nvPr/>
          </p:nvCxnSpPr>
          <p:spPr>
            <a:xfrm>
              <a:off x="3849648" y="3805172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16" idx="2"/>
              <a:endCxn id="14" idx="4"/>
            </p:cNvCxnSpPr>
            <p:nvPr/>
          </p:nvCxnSpPr>
          <p:spPr>
            <a:xfrm rot="10800000">
              <a:off x="3703082" y="3951738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6" idx="4"/>
              <a:endCxn id="13" idx="5"/>
            </p:cNvCxnSpPr>
            <p:nvPr/>
          </p:nvCxnSpPr>
          <p:spPr>
            <a:xfrm rot="5400000" flipH="1">
              <a:off x="3425019" y="3900601"/>
              <a:ext cx="686342" cy="1732544"/>
            </a:xfrm>
            <a:prstGeom prst="curvedConnector3">
              <a:avLst>
                <a:gd name="adj1" fmla="val -3330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6" idx="6"/>
              <a:endCxn id="20" idx="3"/>
            </p:cNvCxnSpPr>
            <p:nvPr/>
          </p:nvCxnSpPr>
          <p:spPr>
            <a:xfrm flipV="1">
              <a:off x="4781028" y="4716834"/>
              <a:ext cx="1312300" cy="2466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0" idx="6"/>
              <a:endCxn id="19" idx="4"/>
            </p:cNvCxnSpPr>
            <p:nvPr/>
          </p:nvCxnSpPr>
          <p:spPr>
            <a:xfrm flipV="1">
              <a:off x="6343532" y="4073009"/>
              <a:ext cx="631572" cy="540187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9" idx="3"/>
              <a:endCxn id="16" idx="7"/>
            </p:cNvCxnSpPr>
            <p:nvPr/>
          </p:nvCxnSpPr>
          <p:spPr>
            <a:xfrm rot="5400000">
              <a:off x="5389904" y="3378277"/>
              <a:ext cx="829759" cy="213336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4" idx="7"/>
              <a:endCxn id="17" idx="2"/>
            </p:cNvCxnSpPr>
            <p:nvPr/>
          </p:nvCxnSpPr>
          <p:spPr>
            <a:xfrm rot="5400000" flipH="1" flipV="1">
              <a:off x="4081297" y="2005589"/>
              <a:ext cx="1421368" cy="197052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605330" y="1369531"/>
              <a:ext cx="407843" cy="2021839"/>
            </a:xfrm>
            <a:prstGeom prst="curvedConnector3">
              <a:avLst>
                <a:gd name="adj1" fmla="val 12071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7" idx="3"/>
              <a:endCxn id="15" idx="6"/>
            </p:cNvCxnSpPr>
            <p:nvPr/>
          </p:nvCxnSpPr>
          <p:spPr>
            <a:xfrm rot="5400000">
              <a:off x="5045208" y="2711781"/>
              <a:ext cx="1102941" cy="4469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17" idx="5"/>
              <a:endCxn id="18" idx="2"/>
            </p:cNvCxnSpPr>
            <p:nvPr/>
          </p:nvCxnSpPr>
          <p:spPr>
            <a:xfrm rot="16200000" flipH="1">
              <a:off x="5987094" y="2424156"/>
              <a:ext cx="434048" cy="35334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18" idx="0"/>
              <a:endCxn id="17" idx="6"/>
            </p:cNvCxnSpPr>
            <p:nvPr/>
          </p:nvCxnSpPr>
          <p:spPr>
            <a:xfrm rot="16200000" flipV="1">
              <a:off x="6103306" y="2247235"/>
              <a:ext cx="391120" cy="456981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8" idx="3"/>
              <a:endCxn id="15" idx="5"/>
            </p:cNvCxnSpPr>
            <p:nvPr/>
          </p:nvCxnSpPr>
          <p:spPr>
            <a:xfrm rot="5400000">
              <a:off x="5542542" y="2709206"/>
              <a:ext cx="668893" cy="1093461"/>
            </a:xfrm>
            <a:prstGeom prst="curvedConnector3">
              <a:avLst>
                <a:gd name="adj1" fmla="val 101758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5" idx="2"/>
              <a:endCxn id="14" idx="7"/>
            </p:cNvCxnSpPr>
            <p:nvPr/>
          </p:nvCxnSpPr>
          <p:spPr>
            <a:xfrm rot="10800000" flipV="1">
              <a:off x="3806721" y="3486744"/>
              <a:ext cx="1273333" cy="21478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15" idx="4"/>
              <a:endCxn id="19" idx="2"/>
            </p:cNvCxnSpPr>
            <p:nvPr/>
          </p:nvCxnSpPr>
          <p:spPr>
            <a:xfrm rot="16200000" flipH="1">
              <a:off x="5881012" y="2978917"/>
              <a:ext cx="293132" cy="160191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2" idx="3"/>
              <a:endCxn id="11" idx="5"/>
            </p:cNvCxnSpPr>
            <p:nvPr/>
          </p:nvCxnSpPr>
          <p:spPr>
            <a:xfrm rot="5400000">
              <a:off x="2927866" y="2214313"/>
              <a:ext cx="146566" cy="1387090"/>
            </a:xfrm>
            <a:prstGeom prst="curvedConnector3">
              <a:avLst>
                <a:gd name="adj1" fmla="val 28526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2" idx="4"/>
              <a:endCxn id="14" idx="0"/>
            </p:cNvCxnSpPr>
            <p:nvPr/>
          </p:nvCxnSpPr>
          <p:spPr>
            <a:xfrm flipH="1">
              <a:off x="3703082" y="2877503"/>
              <a:ext cx="95250" cy="7811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8" idx="5"/>
              <a:endCxn id="18" idx="6"/>
            </p:cNvCxnSpPr>
            <p:nvPr/>
          </p:nvCxnSpPr>
          <p:spPr>
            <a:xfrm rot="5400000" flipH="1" flipV="1">
              <a:off x="6600639" y="2848207"/>
              <a:ext cx="103638" cy="42928"/>
            </a:xfrm>
            <a:prstGeom prst="curvedConnector4">
              <a:avLst>
                <a:gd name="adj1" fmla="val -261997"/>
                <a:gd name="adj2" fmla="val 63252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9" idx="6"/>
              <a:endCxn id="19" idx="0"/>
            </p:cNvCxnSpPr>
            <p:nvPr/>
          </p:nvCxnSpPr>
          <p:spPr>
            <a:xfrm flipH="1" flipV="1">
              <a:off x="6975104" y="3779877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21" idx="2"/>
              <a:endCxn id="21" idx="4"/>
            </p:cNvCxnSpPr>
            <p:nvPr/>
          </p:nvCxnSpPr>
          <p:spPr>
            <a:xfrm rot="10800000" flipH="1" flipV="1">
              <a:off x="2203966" y="5357694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Picture 1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" y="2370235"/>
            <a:ext cx="592455" cy="314325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10" y="1624423"/>
            <a:ext cx="621030" cy="32956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3567943"/>
            <a:ext cx="144780" cy="222885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318051" y="2795111"/>
            <a:ext cx="1663149" cy="633889"/>
            <a:chOff x="318051" y="2795111"/>
            <a:chExt cx="1663149" cy="633889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318051" y="3429000"/>
              <a:ext cx="16631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318051" y="2795111"/>
              <a:ext cx="0" cy="633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57200" y="3201480"/>
              <a:ext cx="0" cy="2275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09600" y="3016533"/>
              <a:ext cx="0" cy="4124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62000" y="2954884"/>
              <a:ext cx="0" cy="4741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914400" y="2882026"/>
              <a:ext cx="0" cy="5469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1066800" y="3235107"/>
              <a:ext cx="0" cy="1938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219200" y="3341591"/>
              <a:ext cx="0" cy="874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371600" y="3285232"/>
              <a:ext cx="0" cy="143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1524000" y="3302360"/>
              <a:ext cx="0" cy="126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676400" y="3155513"/>
              <a:ext cx="0" cy="2734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828800" y="3285232"/>
              <a:ext cx="0" cy="143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7" name="Group 136"/>
          <p:cNvGrpSpPr/>
          <p:nvPr/>
        </p:nvGrpSpPr>
        <p:grpSpPr>
          <a:xfrm>
            <a:off x="2908851" y="1609499"/>
            <a:ext cx="1663149" cy="633889"/>
            <a:chOff x="2908851" y="1609499"/>
            <a:chExt cx="1663149" cy="633889"/>
          </a:xfrm>
        </p:grpSpPr>
        <p:cxnSp>
          <p:nvCxnSpPr>
            <p:cNvPr id="119" name="Straight Arrow Connector 118"/>
            <p:cNvCxnSpPr/>
            <p:nvPr/>
          </p:nvCxnSpPr>
          <p:spPr bwMode="auto">
            <a:xfrm>
              <a:off x="2908851" y="2243388"/>
              <a:ext cx="16631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V="1">
              <a:off x="2908851" y="1609499"/>
              <a:ext cx="0" cy="633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048000" y="2015868"/>
              <a:ext cx="0" cy="2275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3352800" y="1830921"/>
              <a:ext cx="0" cy="4124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3200400" y="1769272"/>
              <a:ext cx="0" cy="4741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3810000" y="1696414"/>
              <a:ext cx="0" cy="5469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4267200" y="2049495"/>
              <a:ext cx="0" cy="1938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3505200" y="2155979"/>
              <a:ext cx="0" cy="874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3962400" y="2099620"/>
              <a:ext cx="0" cy="143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4114800" y="2116748"/>
              <a:ext cx="0" cy="126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3657600" y="1969901"/>
              <a:ext cx="0" cy="2734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4419600" y="2099620"/>
              <a:ext cx="0" cy="1437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5" name="Picture 1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8" y="2028115"/>
            <a:ext cx="144780" cy="22288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35" y="5715000"/>
            <a:ext cx="6349365" cy="4514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8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CGP: Causal Graph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5" y="4444365"/>
            <a:ext cx="5530215" cy="862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971800"/>
            <a:ext cx="4604125" cy="9219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71281" y="1925701"/>
            <a:ext cx="3022653" cy="2011807"/>
            <a:chOff x="2057400" y="2133600"/>
            <a:chExt cx="5064270" cy="3370660"/>
          </a:xfrm>
        </p:grpSpPr>
        <p:sp>
          <p:nvSpPr>
            <p:cNvPr id="11" name="Oval 10"/>
            <p:cNvSpPr/>
            <p:nvPr/>
          </p:nvSpPr>
          <p:spPr>
            <a:xfrm>
              <a:off x="2057400" y="273093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1766" y="2584371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1714" y="417349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56516" y="365860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0053" y="3340179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87896" y="4816912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77243" y="213360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80790" y="2671286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28538" y="3779877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50400" y="4466630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203966" y="5211128"/>
              <a:ext cx="293132" cy="2931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>
              <a:stCxn id="11" idx="0"/>
              <a:endCxn id="12" idx="1"/>
            </p:cNvCxnSpPr>
            <p:nvPr/>
          </p:nvCxnSpPr>
          <p:spPr>
            <a:xfrm rot="5400000" flipH="1" flipV="1">
              <a:off x="2897511" y="1933754"/>
              <a:ext cx="103638" cy="1490728"/>
            </a:xfrm>
            <a:prstGeom prst="curvedConnector3">
              <a:avLst>
                <a:gd name="adj1" fmla="val 36199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4" idx="2"/>
              <a:endCxn id="11" idx="4"/>
            </p:cNvCxnSpPr>
            <p:nvPr/>
          </p:nvCxnSpPr>
          <p:spPr>
            <a:xfrm rot="10800000">
              <a:off x="2203966" y="3024070"/>
              <a:ext cx="1352550" cy="78110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1" idx="3"/>
              <a:endCxn id="13" idx="2"/>
            </p:cNvCxnSpPr>
            <p:nvPr/>
          </p:nvCxnSpPr>
          <p:spPr>
            <a:xfrm rot="16200000" flipH="1">
              <a:off x="1706560" y="3374909"/>
              <a:ext cx="1338923" cy="5513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3"/>
              <a:endCxn id="21" idx="6"/>
            </p:cNvCxnSpPr>
            <p:nvPr/>
          </p:nvCxnSpPr>
          <p:spPr>
            <a:xfrm rot="5400000">
              <a:off x="2128874" y="4791926"/>
              <a:ext cx="933992" cy="1975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1" idx="0"/>
              <a:endCxn id="13" idx="2"/>
            </p:cNvCxnSpPr>
            <p:nvPr/>
          </p:nvCxnSpPr>
          <p:spPr>
            <a:xfrm rot="5400000" flipH="1" flipV="1">
              <a:off x="2055591" y="4615005"/>
              <a:ext cx="891064" cy="30118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14" idx="3"/>
            </p:cNvCxnSpPr>
            <p:nvPr/>
          </p:nvCxnSpPr>
          <p:spPr>
            <a:xfrm flipV="1">
              <a:off x="2949330" y="3908810"/>
              <a:ext cx="650114" cy="402232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4" idx="6"/>
              <a:endCxn id="16" idx="0"/>
            </p:cNvCxnSpPr>
            <p:nvPr/>
          </p:nvCxnSpPr>
          <p:spPr>
            <a:xfrm>
              <a:off x="3849648" y="3805172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16" idx="2"/>
              <a:endCxn id="14" idx="4"/>
            </p:cNvCxnSpPr>
            <p:nvPr/>
          </p:nvCxnSpPr>
          <p:spPr>
            <a:xfrm rot="10800000">
              <a:off x="3703082" y="3951738"/>
              <a:ext cx="784814" cy="1011740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6" idx="4"/>
              <a:endCxn id="13" idx="5"/>
            </p:cNvCxnSpPr>
            <p:nvPr/>
          </p:nvCxnSpPr>
          <p:spPr>
            <a:xfrm rot="5400000" flipH="1">
              <a:off x="3425019" y="3900601"/>
              <a:ext cx="686342" cy="1732544"/>
            </a:xfrm>
            <a:prstGeom prst="curvedConnector3">
              <a:avLst>
                <a:gd name="adj1" fmla="val -3330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6" idx="6"/>
              <a:endCxn id="20" idx="3"/>
            </p:cNvCxnSpPr>
            <p:nvPr/>
          </p:nvCxnSpPr>
          <p:spPr>
            <a:xfrm flipV="1">
              <a:off x="4781028" y="4716834"/>
              <a:ext cx="1312300" cy="246644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0" idx="6"/>
              <a:endCxn id="19" idx="4"/>
            </p:cNvCxnSpPr>
            <p:nvPr/>
          </p:nvCxnSpPr>
          <p:spPr>
            <a:xfrm flipV="1">
              <a:off x="6343532" y="4073009"/>
              <a:ext cx="631572" cy="540187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9" idx="3"/>
              <a:endCxn id="16" idx="7"/>
            </p:cNvCxnSpPr>
            <p:nvPr/>
          </p:nvCxnSpPr>
          <p:spPr>
            <a:xfrm rot="5400000">
              <a:off x="5389904" y="3378277"/>
              <a:ext cx="829759" cy="213336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4" idx="7"/>
              <a:endCxn id="17" idx="2"/>
            </p:cNvCxnSpPr>
            <p:nvPr/>
          </p:nvCxnSpPr>
          <p:spPr>
            <a:xfrm rot="5400000" flipH="1" flipV="1">
              <a:off x="4081297" y="2005589"/>
              <a:ext cx="1421368" cy="197052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605330" y="1369531"/>
              <a:ext cx="407843" cy="2021839"/>
            </a:xfrm>
            <a:prstGeom prst="curvedConnector3">
              <a:avLst>
                <a:gd name="adj1" fmla="val 120717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17" idx="3"/>
              <a:endCxn id="15" idx="6"/>
            </p:cNvCxnSpPr>
            <p:nvPr/>
          </p:nvCxnSpPr>
          <p:spPr>
            <a:xfrm rot="5400000">
              <a:off x="5045208" y="2711781"/>
              <a:ext cx="1102941" cy="446986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17" idx="5"/>
              <a:endCxn id="18" idx="2"/>
            </p:cNvCxnSpPr>
            <p:nvPr/>
          </p:nvCxnSpPr>
          <p:spPr>
            <a:xfrm rot="16200000" flipH="1">
              <a:off x="5987094" y="2424156"/>
              <a:ext cx="434048" cy="353343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18" idx="0"/>
              <a:endCxn id="17" idx="6"/>
            </p:cNvCxnSpPr>
            <p:nvPr/>
          </p:nvCxnSpPr>
          <p:spPr>
            <a:xfrm rot="16200000" flipV="1">
              <a:off x="6103306" y="2247235"/>
              <a:ext cx="391120" cy="456981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18" idx="3"/>
              <a:endCxn id="15" idx="5"/>
            </p:cNvCxnSpPr>
            <p:nvPr/>
          </p:nvCxnSpPr>
          <p:spPr>
            <a:xfrm rot="5400000">
              <a:off x="5542542" y="2709206"/>
              <a:ext cx="668893" cy="1093461"/>
            </a:xfrm>
            <a:prstGeom prst="curvedConnector3">
              <a:avLst>
                <a:gd name="adj1" fmla="val 101758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15" idx="2"/>
              <a:endCxn id="14" idx="7"/>
            </p:cNvCxnSpPr>
            <p:nvPr/>
          </p:nvCxnSpPr>
          <p:spPr>
            <a:xfrm rot="10800000" flipV="1">
              <a:off x="3806721" y="3486744"/>
              <a:ext cx="1273333" cy="21478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15" idx="4"/>
              <a:endCxn id="19" idx="2"/>
            </p:cNvCxnSpPr>
            <p:nvPr/>
          </p:nvCxnSpPr>
          <p:spPr>
            <a:xfrm rot="16200000" flipH="1">
              <a:off x="5881012" y="2978917"/>
              <a:ext cx="293132" cy="1601919"/>
            </a:xfrm>
            <a:prstGeom prst="curvedConnector2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2" idx="3"/>
              <a:endCxn id="11" idx="5"/>
            </p:cNvCxnSpPr>
            <p:nvPr/>
          </p:nvCxnSpPr>
          <p:spPr>
            <a:xfrm rot="5400000">
              <a:off x="2927866" y="2214313"/>
              <a:ext cx="146566" cy="1387090"/>
            </a:xfrm>
            <a:prstGeom prst="curvedConnector3">
              <a:avLst>
                <a:gd name="adj1" fmla="val 28526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2" idx="4"/>
              <a:endCxn id="14" idx="0"/>
            </p:cNvCxnSpPr>
            <p:nvPr/>
          </p:nvCxnSpPr>
          <p:spPr>
            <a:xfrm flipH="1">
              <a:off x="3703082" y="2877503"/>
              <a:ext cx="95250" cy="78110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8" idx="5"/>
              <a:endCxn id="18" idx="6"/>
            </p:cNvCxnSpPr>
            <p:nvPr/>
          </p:nvCxnSpPr>
          <p:spPr>
            <a:xfrm rot="5400000" flipH="1" flipV="1">
              <a:off x="6600639" y="2848207"/>
              <a:ext cx="103638" cy="42928"/>
            </a:xfrm>
            <a:prstGeom prst="curvedConnector4">
              <a:avLst>
                <a:gd name="adj1" fmla="val -261997"/>
                <a:gd name="adj2" fmla="val 632520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>
              <a:stCxn id="19" idx="6"/>
              <a:endCxn id="19" idx="0"/>
            </p:cNvCxnSpPr>
            <p:nvPr/>
          </p:nvCxnSpPr>
          <p:spPr>
            <a:xfrm flipH="1" flipV="1">
              <a:off x="6975104" y="3779877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21" idx="2"/>
              <a:endCxn id="21" idx="4"/>
            </p:cNvCxnSpPr>
            <p:nvPr/>
          </p:nvCxnSpPr>
          <p:spPr>
            <a:xfrm rot="10800000" flipH="1" flipV="1">
              <a:off x="2203966" y="5357694"/>
              <a:ext cx="146566" cy="146566"/>
            </a:xfrm>
            <a:prstGeom prst="curvedConnector4">
              <a:avLst>
                <a:gd name="adj1" fmla="val -155971"/>
                <a:gd name="adj2" fmla="val 255971"/>
              </a:avLst>
            </a:prstGeom>
            <a:ln w="1270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71" y="3937508"/>
            <a:ext cx="1504950" cy="3162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15" y="5410200"/>
            <a:ext cx="5674995" cy="39243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362200" y="594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J. Mei, J. M. F. Moura, </a:t>
            </a:r>
            <a:r>
              <a:rPr lang="en-US" i="1" dirty="0" smtClean="0"/>
              <a:t>ICASSP</a:t>
            </a:r>
            <a:r>
              <a:rPr lang="en-US" dirty="0" smtClean="0"/>
              <a:t>,  Apr. 2015.</a:t>
            </a:r>
            <a:endParaRPr lang="en-US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C864-A9C9-41F7-88F2-7AB1C07C0B0E}" type="slidenum">
              <a:rPr lang="en-US" smtClean="0"/>
              <a:pPr/>
              <a:t>9</a:t>
            </a:fld>
            <a:r>
              <a:rPr lang="en-US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2.5"/>
  <p:tag name="LATEXADDIN" val="\documentclass{article}&#10;\usepackage{amsmath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G=(\V,\A)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99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\A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75.2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\Rightarrow\widetilde{\x}=\A\x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5"/>
  <p:tag name="ORIGINALWIDTH" val="821.2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\[\widetilde{x}_i=\sum\limits_{j\in \mathcal{N}_i}A_{ij}x_j\]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i$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106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j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75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A_{ki}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66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A_{ji}$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17.7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k$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33.2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i[k]$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44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j[k]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87.7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v_i$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k$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k$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.75"/>
  <p:tag name="ORIGINALWIDTH" val="2499.7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\[&#10;\x[k]=\begin{array}{cccc} \big( x_0[k] &amp; x_1[k] &amp;\ldots &amp; x_{N-1}[k] \big)^T\end{array} \in \mathbb{C}^N&#10;\]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.75"/>
  <p:tag name="ORIGINALWIDTH" val="2177.25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begin{equation*}&#10;\begin{aligned}&#10;= \w[k] &amp;+ (c_{10} \I+c_{11} \A)\x[k-1]&amp;\\&#10;&amp; + \left(c_{20} \I + c_{21} \A + c_{22} \A^2 \right) \x[k-2]&amp;\\&#10;\end{aligned}&#10;\end{equatio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4"/>
  <p:tag name="ORIGINALWIDTH" val="1450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begin{equation*}&#10;\begin{aligned}&#10;\x[k] = \w[k] &amp;+ \sum\limits_{i=1}^{M}P_{i}(\A,\c)\x[k-i]&#10;\end{aligned}&#10;\end{equation*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2.5"/>
  <p:tag name="LATEXADDIN" val="\documentclass{article}&#10;\usepackage{amsmath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G=(\V,\A)$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2234.25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begin{equation*}&#10;\begin{aligned}&#10;+ \ldots + \left(c_{M0} \I + \ldots + c_{MM}\A^M \right)\x[k-M]&#10;\end{aligned}&#10;\end{equatio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"/>
  <p:tag name="ORIGINALWIDTH" val="1348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begin{equation*}&#10;\begin{aligned}&#10;= \w[k] &amp;+ (\A)\x[k-1]&amp;\\&#10;&amp; + \left(c_{20} \I + c_{21} \A \right) \x[k-2]&amp;\\&#10;\end{aligned}&#10;\end{equation*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2.5"/>
  <p:tag name="LATEXADDIN" val="\documentclass{article}&#10;\usepackage{amsmath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G=(\V,\A)$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"/>
  <p:tag name="ORIGINALWIDTH" val="1403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begin{equation*}&#10;\begin{aligned}&#10;+ \ldots + \left(c_{M0} \I + c_{M1}\A \right)\x[k-M]&#10;\end{aligned}&#10;\end{equatio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5.2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v_j$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4"/>
  <p:tag name="ORIGINALWIDTH" val="1450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begin{equation*}&#10;\begin{aligned}&#10;\x[k] = \w[k] &amp;+ \sum\limits_{i=1}^{M}P_{i}(\A,\c)\x[k-i]&#10;\end{aligned}&#10;\end{equation*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834.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\[&#10;\X=\begin{array}{cccc}\big(\x[0]&amp;\x[1]&amp;\ldots&amp;\x[K-1]\big)\end{array}&#10;\]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0.2"/>
  <p:tag name="ORIGINALWIDTH" val="2299.2"/>
  <p:tag name="LATEXADDIN" val="\documentclass{article}&#10;\usepackage{amsmath,amsfonts}&#10;\pagestyle{empty}&#10;\def\x{\mathbf{x}}&#10;\def\c{\mathbf{c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begin{equation*}&#10;\begin{aligned}&#10;(\widehat{\A},\widehat{\c})=\underset{\A,\c}{\argmin}&amp; \;&#10;\begin{aligned}[t]\frac{1}{2} \sum\limits_{k=M}^{K-1}\| \x[k] &amp;- \sum\limits_{i=1}^{M}P_{i}(\A,\c)\x[k-i] \|_2^2 \\&#10;&amp;+\lambda_{\A} \|\vc(\A)\|_1&#10;\end{aligned}\\&#10;\textrm{s.t.}&amp;\quad \|\c\|_1\le\rho_{\c}&#10;\end{aligned}&#10;\end{equation*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"/>
  <p:tag name="ORIGINALWIDTH" val="594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R_i \approx P_i(\A,\c)&#10;\]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6"/>
  <p:tag name="ORIGINALWIDTH" val="441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1)}=\widehat{\R}_1&#10;\]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"/>
  <p:tag name="ORIGINALWIDTH" val="619.8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t=1,\ldots,t_{\max}&#10;\]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388.8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t\leftarrow t+1&#10;\]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38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c}^{(t)}&#10;\]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"/>
  <p:tag name="ORIGINALWIDTH" val="167.4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t)}&#10;\]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"/>
  <p:tag name="ORIGINALWIDTH" val="268.2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t+1)}&#10;\]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62.7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A_{ij}$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38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c}^{(t)}&#10;\]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"/>
  <p:tag name="ORIGINALWIDTH" val="594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R_i \approx P_i(\A,\c)&#10;\]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6"/>
  <p:tag name="ORIGINALWIDTH" val="441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1)}=\widehat{\R}_1&#10;\]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20473"/>
  <p:tag name="ORIGINALWIDTH" val="720.3619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what{\widehat}&#10;&#10;\def\DSPG{DSP$_\textrm{G}$ }&#10;\begin{document}&#10;&#10;\begin{equation*}&#10;\{\what{\R}_i\}=\underset{\{\R_i\}}{\argmin}\!\sum\limits_{k=M}^{T-1}\! \left\|\x[k]-\sum\limits_{i=1}^{M}\!\R_i\x[k-i]\right\|_2^2+\!\lambda\sum\limits_{i=1}^M\|\R_i\|_1&#10;\end{equation*}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0"/>
  <p:tag name="ORIGINALWIDTH" val="1942.2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what{\widehat}&#10;&#10;\def\DSPG{DSP$_\textrm{G}$ }&#10;\begin{document}&#10;&#10;\begin{align*}&#10;\!\what{\c}^{(t)}=\underset{\c}{\argmin}\!&amp;\sum\limits_{k=M}^{T-1}\! \big\|\x[k]-f(\what{\A}^{(t)},\c,\X_{k-1})\big\|_2^2 \\&#10;\textrm{s.t.}\quad&amp;\|\c\|_1\le \rho&#10;\end{align*}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"/>
  <p:tag name="ORIGINALWIDTH" val="619.8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t=1,\ldots,t_{\max}&#10;\]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38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c}^{(t)}&#10;\]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"/>
  <p:tag name="ORIGINALWIDTH" val="167.4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t)}&#10;\]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38606"/>
  <p:tag name="ORIGINALWIDTH" val="720.6893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what{\widehat}&#10;&#10;\def\DSPG{DSP$_\textrm{G}$ }&#10;\begin{document}&#10;&#10;\begin{equation*}&#10;\label{eq:optA}&#10;\what{\A}^{(t+1)}=\underset{\A}{\argmin}\!\!\sum\limits_{k=M}^{T-1}\! \big\|\x[k]\!-\!f(\A,\what{\c}^{(t)},\X_{k-1})\big\|_2^2 +\!\lambda\|\A\|_1&#10;\end{equation*}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"/>
  <p:tag name="ORIGINALWIDTH" val="619.8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t=1,\ldots,t_{\max}&#10;\]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66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A_{ji}$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38.6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c}^{(t)}&#10;\]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"/>
  <p:tag name="ORIGINALWIDTH" val="268.2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\widehat{\A}^{(t+1)}&#10;\]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388.8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[&#10;t\leftarrow t+1&#10;\]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.67527"/>
  <p:tag name="ORIGINALWIDTH" val="720.0347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\epsilon^{(t)}=\frac{1}{N}\Ebb\left[\|\x[k] - f_k(\widehat{\A}^{(t)},\widehat{\c}^{(t)})\|_2^2\right]-\frac{1}{N}\Ebb\left[\|\x[k] - f_k(\A,\c)\|_2^2\right]&#10;\end{aligned}&#10;\end{equation*}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4"/>
  <p:tag name="ORIGINALWIDTH" val="1317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&#10;\def\argmin{\arg\!\min}&#10;\def\vc{\textrm{vec}}&#10;&#10;\def\DSPG{DSP$_\textrm{G}$}&#10;\begin{document}&#10;&#10;\begin{equation*}&#10;\begin{aligned}&#10;f_k(\A,\c)=\sum\limits_{i=1}^{M}P_{i}(\A,\c)\x[k-i]&#10;\end{aligned}&#10;\end{equation*}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30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\epsilon^{(1)}&#10;\end{aligned}&#10;\end{equation*}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8"/>
  <p:tag name="ORIGINALWIDTH" val="845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(\widetilde{\A},\widetilde{\c})=(\widehat{\A}^{(1)},\widehat{\c}^{(1)})&#10;\end{aligned}&#10;\end{equation*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2"/>
  <p:tag name="ORIGINALWIDTH" val="822.6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$\Sigma_0=\Ebb[\x[k]\;\x[k]^\top]$,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2"/>
  <p:tag name="ORIGINALWIDTH" val="1055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{\mathbf{w}}&#10;&#10;\def\argmin{\arg\!\min}&#10;\def\vc{\textrm{vec}}&#10;&#10;\def\DSPG{DSP$_\textrm{G}$}&#10;\begin{document}&#10;&#10;$\Sigma_\w=\Ebb[\w[k]\;\w[k]^\top]\succ 0$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784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{\mathbf{w}}&#10;&#10;\def\argmin{\arg\!\min}&#10;\def\vc{\textrm{vec}}&#10;&#10;\def\DSPG{DSP$_\textrm{G}$}&#10;\begin{document}&#10;&#10;$\|\A\|_0\le s_N \ll N^2$,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931.2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\[&#10;\x = \begin{array}{cccc}( x_0 &amp; x_1 &amp; \ldots &amp; x_{N-1} )^T \end{array} \in \mathbb{C}^N&#10;\]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"/>
  <p:tag name="ORIGINALWIDTH" val="693.6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{\mathbf{w}}&#10;&#10;\def\argmin{\arg\!\min}&#10;\def\vc{\textrm{vec}}&#10;&#10;\def\DSPG{DSP$_\textrm{G}$}&#10;\begin{document}&#10;&#10;$\|\c\|_2 \le \|\c\|_1 \le \rho$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4"/>
  <p:tag name="ORIGINALWIDTH" val="1704.6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{\mathbf{w}}&#10;&#10;\def\argmin{\arg\!\min}&#10;\def\vc{\textrm{vec}}&#10;&#10;\def\DSPG{DSP$_\textrm{G}$}&#10;\begin{document}&#10;&#10;$K:=T-M\ge C \omega^2\,s_N\,(\log M+\log N)$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.9958"/>
  <p:tag name="ORIGINALWIDTH" val="719.7074"/>
  <p:tag name="LATEXADDIN" val="\documentclass{article}&#10;\usepackage{amsmath,amsfonts,geometry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geometry{textwidth=3.75in}&#10;\begin{document}&#10;&#10;\noindent \textbf{Theorem 1}\quad Under previous assumptions, for some constants $d_i &gt;0$ and for all $0\le\beta\le 1$, with probability at least &#10;\begin{equation*}&#10;1-\left( \frac{2}{e}\Big(\frac{2e}{NT}\Big)^{\frac{NT}{2}} \!\!\!+ 2\exp\Big(\!-\!\frac{3}{64}(NT)^\beta\Big) +d_1\exp\Big(\!-\!\frac{d_2}{\omega^2} K\Big) \right)&#10;\end{equation*}&#10;the error of the estimated rCGP satisfies&#10;\begin{equation*}&#10;\epsilon^{(1)}\le &#10;d_3 \left(\frac{\log M + \log N}{NK}\right) \frac{s_N}{\lambda_{\textrm{min}}(\Sigma_\w)}\textrm{tr}(\Sigma_0)&#10;+ d_4\frac{T}{K(NT)^{(1-\beta)/2}}&#10;\end{equation*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"/>
  <p:tag name="ORIGINALWIDTH" val="2538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\epsilon^{(1)}=\frac{1}{N}\Ebb\left[\|\x[k] - f_k(\widetilde{\A},\widetilde{\c})\|_2^2\right]-\frac{1}{N}\Ebb\left[\|\x[k] - f_k(\A,\c)\|_2^2\right]&#10;\end{aligned}&#10;\end{equation*}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7.4"/>
  <p:tag name="ORIGINALWIDTH" val="2239.8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\epsilon^{(1)}=&amp;\frac{1}{N}\Ebb\left[ \left\|f_k(\wtil{\A},\c)-f_k(\A,\c) \right\|_2^2 \right]\\&#10;+&amp;\frac{1}{N}\!\Big(\Ebb\Big[ \big\|\x[k]\!-\!f_k(\wtil{\A},\wtil{\c}) \big\|_2^2 \!-\! \big\|\x[k]\!-\!f_k(\wtil{\A},\c)\big\|_2^2\Big]\Big)\\&#10;:=&amp;V_1+V_2&#10;\end{align*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4"/>
  <p:tag name="ORIGINALWIDTH" val="1499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V_1=\frac{1}{N}\Ebb\left[ \left\|f_k(\wtil{\A},\c)-f_k(\A,\c) \right\|_2^2 \right]&#10;\end{align*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2.2"/>
  <p:tag name="ORIGINALWIDTH" val="1609.2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&amp;\|\wtil{\A}-\A\|\le \zeta\\&#10;&amp;\quad \Rightarrow \Ebb\left[\|f_k(\wtil{\A},\c)-f_k(\A,\c)\|_2^2 \right]\le \delta_1&#10;\end{align*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4"/>
  <p:tag name="ORIGINALWIDTH" val="368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\|\wtil{\A}-\A\|&#10;\end{align*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2.8"/>
  <p:tag name="ORIGINALWIDTH" val="2221.8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V_2=\frac{1}{N}\!\Big(\Ebb\Big[ \big\|\x[k]\!-\!f_k(\wtil{\A},\wtil{\c}) \big\|_2^2 \!-\! \big\|\x[k]\!-\!f_k(\wtil{\A},\c)\big\|_2^2\Big]\Big)&#10;\end{align*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78496"/>
  <p:tag name="ORIGINALWIDTH" val="720.3619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V_2 \le \frac{1}{T-M}\frac{1}{N}\sum\limits_{k=M}^{T-1}\left(\!\big\|\x[k]\!-\!f_k(\wtil{\A},\wtil{\c}) \big\|_2^2 \!-\! \big\|\x[k]\!-\!f_k(\wtil{\A},\c)\big\|_2^2\right) + \delta_2 \quad \textrm{w.h.p.}&#10;\end{align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i$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.38433"/>
  <p:tag name="ORIGINALWIDTH" val="719.707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\underset{\le 0}{\underbrace{\hphantom{\sum\limits_{k=M}^{T-1}\frac{1}{N}\left(\!\big\|\x[k]\!-\!f_k(\wtil{\A},\wtil{\c}) \big\|_2^2 \!-\! \big\|\x[k]\!-\!(\wtil{\A},\c)\big\|_2^2\right)}}}&#10;\end{align*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4948"/>
  <p:tag name="ORIGINALWIDTH" val="720.3619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\def\wtil{\widetilde}&#10;\def\argmin{\arg\!\min}&#10;\def\vc{\textrm{vec}}&#10;&#10;\def\DSPG{DSP$_\textrm{G}$}&#10;\begin{document}&#10;&#10;\begin{align*}&#10;\sum\limits_{k=M}^{T-1}\!\big\|\x[k]\!-\!f_k(\wtil{\A},\wtil{\c}) \big\|_2^2&#10;\le&#10;\sum\limits_{k=M}^{T-1}\!\big\|\x[k]\!-\!f_k(\wtil{\A},\c')\|_2^2 \quad \forall \|\c'\|\le\rho&#10;\end{align*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8"/>
  <p:tag name="ORIGINALWIDTH" val="529.2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DSPG{DSP$_\textrm{G}$ }&#10;\begin{document}&#10;&#10;\centering{ Erd\&quot;{o}s-Renyi\\&#10;$N=50$&#10;}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2"/>
  <p:tag name="ORIGINALWIDTH" val="976.8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DSPG{DSP$_\textrm{G}$ }&#10;\begin{document}&#10;&#10;\centering{ Stochastic Blockmodel\\&#10;$N=200$&#10;}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2"/>
  <p:tag name="ORIGINALWIDTH" val="474"/>
  <p:tag name="LATEXADDIN" val="\documentclass{article}&#10;\usepackage{amsmath,amsfonts}&#10;\pagestyle{empty}&#10;\def\x{\mathbf{x}}&#10;\def\c{\mathbf{c}}&#10;&#10;\def\A{\mathbf{A}}&#10;\def\B{\mathbf{B}}&#10;\def\H{\mathbf{H}}&#10;\def\I{\mathbf{I}}&#10;\def\Lcal{{\cal L}}&#10;\def\L{\mathbf{L}}&#10;\def\Q{\mathbf{Q}}&#10;\def\R{\mathbf{R}}&#10;\def\Rbb{\mathbb{R}}&#10;\def\Vcal{{\cal V}}&#10;\def\V{\mathbf{V}}&#10;\def\X{\mathbf{X}}&#10;\def\W{\mathbf{W}}&#10;\def\S{\mathbf{S}}&#10;\def\D{\mathbf{D}}&#10;\def\Y{\mathbf{Y}}&#10;&#10;\def\argmin{\arg\!\min\;}&#10;\def\vc{\textrm{vec}}&#10;&#10;\def\DSPG{DSP$_\textrm{G}$ }&#10;\begin{document}&#10;&#10;\centering{ Power Law\\&#10;$N=200$&#10;}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8"/>
  <p:tag name="ORIGINALWIDTH" val="120.6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\epsilon^{(t)}&#10;\end{aligned}&#10;\end{equation*}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8"/>
  <p:tag name="ORIGINALWIDTH" val="209.4"/>
  <p:tag name="LATEXADDIN" val="\documentclass{article}&#10;\usepackage{amsmath,amsfonts}&#10;\pagestyle{empty}&#10;\def\x{\mathbf{x}}&#10;\def\w{\mathbf{w}}&#10;&#10;\def\A{\mathbf{A}}&#10;\def\H{\mathbf{H}}&#10;\def\I{\mathbf{I}}&#10;\def\L{{\cal L}}&#10;\def\Q{\mathbf{Q}}&#10;\def\R{\mathbf{R}}&#10;\def\V{{\cal V}}&#10;\def\X{\mathbf{X}}&#10;\def\Y{\mathbf{Y}}&#10;\def\c{\mathbf{c}}&#10;\def\Ebb{\mathbb{E}}&#10;&#10;\def\argmin{\arg\!\min}&#10;\def\vc{\textrm{vec}}&#10;&#10;\def\DSPG{DSP$_\textrm{G}$}&#10;\begin{document}&#10;&#10;\begin{equation*}&#10;\begin{aligned}&#10;t&gt;1&#10;\end{aligned}&#10;\end{equation*}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273.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\mathbf{C}=\left(\begin{array}{cccc}&#10;&amp; &amp; &amp; 1\\&#10;1 &amp; &amp; &amp;\\&#10; &amp; \ddots &amp; &amp;\\&#10; &amp; &amp; 1 &amp;\\&#10;\end{array}\right)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70.7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\Rightarrow\widetilde{\x}=\mathbf{C}\x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13.2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0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106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j$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9.5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1$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276"/>
  <p:tag name="LATEXADDIN" val="\documentclass{article}&#10;\usepackage{amsmath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x_{N-1}$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77.75"/>
  <p:tag name="LATEXADDIN" val="\documentclass{article}&#10;\usepackage{amsmath,amsfonts}&#10;\pagestyle{empty}&#10;\def\x{\mathbf{x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z^{-1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96.25"/>
  <p:tag name="LATEXADDIN" val="\documentclass{article}&#10;\usepackage{amsmath,amsfonts}&#10;\pagestyle{empty}&#10;\def\x{\mathbf{x}}&#10;\def\v{\mathbf{v}}&#10;&#10;\def\A{\mathbf{A}}&#10;\def\H{\mathbf{H}}&#10;\def\I{\mathbf{I}}&#10;\def\L{{\cal L}}&#10;\def\Q{\mathbf{Q}}&#10;\def\R{\mathbf{R}}&#10;\def\V{{\cal V}}&#10;\def\X{\mathbf{X}}&#10;\def\Y{\mathbf{Y}}&#10;&#10;\def\argmin{\arg\!\min}&#10;\def\vc{\textrm{vec}}&#10;&#10;\def\DSPG{DSP$_\textrm{G}$}&#10;\begin{document}&#10;&#10;$\A\in\mathbb{C}^{N\times N}$&#10;\end{document}"/>
  <p:tag name="IGUANATEXSIZE" val="20"/>
</p:tagLst>
</file>

<file path=ppt/theme/theme1.xml><?xml version="1.0" encoding="utf-8"?>
<a:theme xmlns:a="http://schemas.openxmlformats.org/drawingml/2006/main" name="ecescreen">
  <a:themeElements>
    <a:clrScheme name="ecesc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cesc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scre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scre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ECE-Screen</Template>
  <TotalTime>19081</TotalTime>
  <Words>536</Words>
  <Application>Microsoft Office PowerPoint</Application>
  <PresentationFormat>On-screen Show (4:3)</PresentationFormat>
  <Paragraphs>206</Paragraphs>
  <Slides>30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ecescreen</vt:lpstr>
      <vt:lpstr>Adobe Acrobat Document</vt:lpstr>
      <vt:lpstr>Signal Processing on Graphs: Performance of Graph Structure Estimation</vt:lpstr>
      <vt:lpstr>Motivation</vt:lpstr>
      <vt:lpstr>Motivation</vt:lpstr>
      <vt:lpstr>Outline</vt:lpstr>
      <vt:lpstr>Notation</vt:lpstr>
      <vt:lpstr>DSP On Graphs</vt:lpstr>
      <vt:lpstr>Outline</vt:lpstr>
      <vt:lpstr>Graph Processes</vt:lpstr>
      <vt:lpstr>CGP: Causal Graph Processes</vt:lpstr>
      <vt:lpstr>rCGP: restricted CGP</vt:lpstr>
      <vt:lpstr>Estimating Adjacency Matrices</vt:lpstr>
      <vt:lpstr>Estimating Adjacency Matrices</vt:lpstr>
      <vt:lpstr>Estimating Adjacency Matrices</vt:lpstr>
      <vt:lpstr>Estimating Adjacency Matrices</vt:lpstr>
      <vt:lpstr>Estimating Adjacency Matrices</vt:lpstr>
      <vt:lpstr>Outline</vt:lpstr>
      <vt:lpstr>Performance</vt:lpstr>
      <vt:lpstr>Performance</vt:lpstr>
      <vt:lpstr>Performance</vt:lpstr>
      <vt:lpstr>Performance</vt:lpstr>
      <vt:lpstr>Performance</vt:lpstr>
      <vt:lpstr>Performance</vt:lpstr>
      <vt:lpstr>Outline</vt:lpstr>
      <vt:lpstr>Experiments</vt:lpstr>
      <vt:lpstr>Experiments</vt:lpstr>
      <vt:lpstr>Experiments</vt:lpstr>
      <vt:lpstr>Future and Ongoing Work</vt:lpstr>
      <vt:lpstr>Conclusions</vt:lpstr>
      <vt:lpstr>PowerPoint Presentation</vt:lpstr>
      <vt:lpstr>Background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Structure of a Graph</dc:title>
  <dc:creator>jmei1</dc:creator>
  <cp:lastModifiedBy>jmei1</cp:lastModifiedBy>
  <cp:revision>229</cp:revision>
  <dcterms:created xsi:type="dcterms:W3CDTF">2014-09-03T17:06:44Z</dcterms:created>
  <dcterms:modified xsi:type="dcterms:W3CDTF">2016-03-07T22:51:57Z</dcterms:modified>
</cp:coreProperties>
</file>